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9" r:id="rId4"/>
    <p:sldId id="258" r:id="rId5"/>
    <p:sldId id="260" r:id="rId6"/>
    <p:sldId id="272" r:id="rId7"/>
    <p:sldId id="273" r:id="rId8"/>
    <p:sldId id="289" r:id="rId9"/>
    <p:sldId id="270" r:id="rId10"/>
    <p:sldId id="261" r:id="rId11"/>
    <p:sldId id="271" r:id="rId12"/>
    <p:sldId id="267" r:id="rId13"/>
    <p:sldId id="288" r:id="rId14"/>
    <p:sldId id="274" r:id="rId15"/>
    <p:sldId id="281" r:id="rId16"/>
    <p:sldId id="282" r:id="rId17"/>
    <p:sldId id="269" r:id="rId18"/>
    <p:sldId id="276" r:id="rId19"/>
    <p:sldId id="284" r:id="rId20"/>
    <p:sldId id="285" r:id="rId21"/>
    <p:sldId id="277" r:id="rId22"/>
    <p:sldId id="283" r:id="rId23"/>
    <p:sldId id="291" r:id="rId24"/>
    <p:sldId id="268" r:id="rId25"/>
    <p:sldId id="278" r:id="rId26"/>
    <p:sldId id="279" r:id="rId27"/>
    <p:sldId id="286" r:id="rId28"/>
    <p:sldId id="287" r:id="rId29"/>
    <p:sldId id="29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51"/>
    <p:restoredTop sz="92205"/>
  </p:normalViewPr>
  <p:slideViewPr>
    <p:cSldViewPr snapToGrid="0" snapToObjects="1">
      <p:cViewPr>
        <p:scale>
          <a:sx n="87" d="100"/>
          <a:sy n="87" d="100"/>
        </p:scale>
        <p:origin x="144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04T19:14:04.5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275 0 24575,'-8'0'0,"-1"0"0,-5 0 0,3 0 0,-3 0 0,0 0 0,4 0 0,-4 0 0,4 0 0,1 0 0,0 0 0,0 4 0,0-3 0,0 7 0,0-3 0,0 4 0,0-1 0,0 1 0,0 0 0,0-4 0,0 3 0,4-3 0,-3 4 0,3 0 0,-4-1 0,4 1 0,-3 0 0,7 0 0,-2 0 0,-2-4 0,4 3 0,-3-3 0,4 4 0,0 0 0,-4 0 0,3 0 0,-2 0 0,3-1 0,0 1 0,0 0 0,0 0 0,0 0 0,0 0 0,0 0 0,0 1 0,0-1 0,0 0 0,0 0 0,0 0 0,0 0 0,0-1 0,0 1 0,4-4 0,1 4 0,0-4 0,3 4 0,-3-4 0,0 3 0,3-7 0,-7 7 0,7-3 0,-3 0 0,4 3 0,0-7 0,0 3 0,1 0 0,-1 1 0,0 0 0,0 3 0,5-7 0,1 8 0,0-4 0,4 0 0,-4 4 0,5-8 0,-5 3 0,4 1 0,-8-4 0,7 3 0,-7-4 0,3 0 0,0 0 0,-4 0 0,9 0 0,-9 0 0,4 0 0,-5 0 0,5 0 0,-4 0 0,4 0 0,-5 0 0,0 0 0,0 0 0,5 0 0,-3 0 0,3 0 0,-5 0 0,0-4 0,5 3 0,-4-7 0,4 7 0,0-8 0,-4 4 0,9-1 0,-9-2 0,4 7 0,0-8 0,-4 4 0,9 0 0,-8-4 0,7 4 0,-7 0 0,8-4 0,-4 8 0,0-4 0,4 0 0,-9 4 0,9-3 0,-9 4 0,9-5 0,-4 4 0,5-3 0,-5 4 0,4 0 0,-3 0 0,-1 0 0,4 0 0,-9 0 0,18 0 0,-16 0 0,16 0 0,-18 0 0,9 0 0,-8 0 0,3 0 0,-5 0 0,0 0 0,0 0 0,0 0 0,0 0 0,0 0 0,5 0 0,-4 0 0,4 0 0,-5 0 0,0 0 0,0 0 0,0 0 0,0 0 0,1 0 0,4 0 0,-4-4 0,4 3 0,0-3 0,-4 4 0,9 0 0,-9 0 0,4 0 0,0 0 0,-4 0 0,4 0 0,0 0 0,-3 0 0,3 0 0,0 0 0,-4 0 0,9 0 0,-9 0 0,9 0 0,-9 0 0,9 0 0,-9 0 0,4 0 0,0 0 0,1 0 0,4 0 0,-4 0 0,4 0 0,-9 0 0,4 0 0,0 0 0,-4 0 0,9 0 0,-9 0 0,4 0 0,0 0 0,-4 0 0,9 0 0,-9 0 0,9 0 0,-8 0 0,7 0 0,-2 0 0,-1 0 0,4 0 0,-4 0 0,0 0 0,4 0 0,-4 0 0,5 0 0,0 0 0,-5 0 0,4 0 0,-4 0 0,1 0 0,2 0 0,-2 0 0,4 0 0,0 0 0,0 0 0,6 0 0,-5 0 0,5 0 0,-11 0 0,4 0 0,-4 0 0,0 0 0,4 0 0,-9 0 0,4 0 0,-5 0 0,5 0 0,-4 0 0,4 0 0,-5 0 0,0 0 0,0 0 0,0 0 0,0 0 0,0 0 0,0 0 0,5 0 0,-4 0 0,9 0 0,-9 0 0,9 0 0,-4 0 0,1 0 0,2 0 0,-2 0 0,4 0 0,0 0 0,0 0 0,0 0 0,0 0 0,0 0 0,0 0 0,0 0 0,0 0 0,0 0 0,6 0 0,-9 0 0,13 0 0,-13 0 0,9 0 0,-6 0 0,0 0 0,0 0 0,0 0 0,6 0 0,-5 0 0,11 0 0,-11 0 0,11 0 0,-11 0 0,11 0 0,-11 4 0,5-3 0,0 4 0,-4-5 0,3 0 0,-5 0 0,1 0 0,-1 0 0,0 0 0,0 0 0,0 0 0,0 0 0,0 0 0,0 0 0,0 4 0,0-3 0,0 3 0,0-4 0,9 0 0,-1 0 0,2 0 0,-4 0 0,0 0 0,-5 0 0,5 0 0,-6 0 0,6 0 0,-5 0 0,5 0 0,-6 0 0,6 0 0,-4 0 0,9 0 0,-3 0 0,-1 0 0,4 0 0,-9 0 0,9 0 0,-4 0 0,6 0 0,-5 0 0,3 0 0,-4 0 0,6 0 0,0 0 0,0 0 0,-6 0 0,5 0 0,-11 0 0,5 0 0,-6 0 0,1 0 0,-2 0 0,2 0 0,-1 0 0,-5 0 0,4 0 0,-4 0 0,0 0 0,-1 0 0,0 0 0,-4 0 0,4 0 0,0 0 0,-4 0 0,4 0 0,-5 0 0,1 0 0,-1 0 0,0 0 0,0 0 0,0 0 0,0 0 0,-1 0 0,1 0 0,0 0 0,1 0 0,-1 0 0,0 0 0,0 0 0,-1 0 0,1 0 0,0 0 0,0 0 0,0 0 0,-1 0 0,1 0 0,-1 0 0,-3 0 0,-2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04T19:14:08.9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4478 388 24575,'9'0'0,"10"0"0,-2 0 0,14 0 0,-9 0 0,10 0 0,-5 0 0,12 0 0,-4 0 0,10 0 0,-10 0 0,5 0 0,-7 0 0,0 0 0,0 0 0,0 0 0,0 0 0,0 0 0,0 0 0,0 0 0,-6 0 0,4 0 0,-9 0 0,10 0 0,-11 0 0,11 0 0,-11 0 0,5 0 0,0 0 0,-5 0 0,11 0 0,-11 0 0,11 0 0,-5 0 0,6 0 0,-6 0 0,12 0 0,-10 0 0,10 0 0,-6 0 0,6 0 0,-4 0 0,11 0 0,-11 0 0,4 0 0,1 0 0,-6 0 0,6 0 0,-1 0 0,-4 0 0,5 0 0,-7 0 0,0 0 0,0 0 0,0 0 0,6 0 0,-4 0 0,11 0 0,-11 0 0,11 0 0,-11 0 0,4 0 0,-6 0 0,0 0 0,0 0 0,0 0 0,0 0 0,-5 0 0,3 0 0,-9 0 0,3 0 0,1 0 0,-4 0 0,4 0 0,-6 0 0,0 0 0,0-4 0,-5 3 0,4-4 0,-4 5 0,5 0 0,0 0 0,0 0 0,6 0 0,-5 0 0,11 0 0,-11 0 0,11 0 0,-5 0 0,0 0 0,5 0 0,-5 0 0,6 0 0,0-5 0,0 4 0,0-4 0,0 5 0,0-5 0,7 4 0,-5-4 0,4 5 0,-6 0 0,7 0 0,-6 0 0,0 0 0,-2 0 0,-11 0 0,5-5 0,0 4 0,-9-3 0,13 4 0,-13 0 0,8-5 0,10 4 0,-11-3 0,16-1 0,-18 4 0,9-9 0,-9 8 0,4-7 0,-6 8 0,0-8 0,0 8 0,0-8 0,0 3 0,0-4 0,0 4 0,-5-2 0,-1 2 0,-5 1 0,0-3 0,-4 3 0,3 0 0,-7-3 0,3 3 0,-4-4 0,0 0 0,0 1 0,0-1 0,0 0 0,-4 1 0,-1 3 0,0-3 0,-3 7 0,3-7 0,-4 7 0,0-4 0,-5 5 0,3-4 0,-3 3 0,0-3 0,4 4 0,-5-4 0,6 3 0,0-3 0,0 4 0,0 0 0,-1 0 0,-3 0 0,3 0 0,-8-5 0,3 4 0,-1-3 0,-3 4 0,4 0 0,-5-5 0,-6 4 0,4-3 0,-3 4 0,5-5 0,-1 4 0,6-4 0,-4 5 0,9 0 0,-9 0 0,8 0 0,-3 0 0,0 0 0,-1 0 0,0 0 0,-4 0 0,3 0 0,-4 0 0,0 0 0,-6 0 0,4 0 0,-9 0 0,3 0 0,1 0 0,-5-5 0,5 4 0,-6-4 0,5 5 0,-3 0 0,9 0 0,-10 0 0,11 0 0,-11 0 0,10 0 0,-9 0 0,4 0 0,-6 0 0,-1 0 0,1 0 0,6 0 0,-5 0 0,5 0 0,-6 0 0,-1 0 0,-5 0 0,4 0 0,-5-5 0,7 4 0,0-4 0,0 5 0,0 0 0,0-5 0,6 4 0,-5-4 0,4 0 0,-5 4 0,6-4 0,-4 5 0,3-5 0,-5 4 0,0-4 0,0 5 0,-1-5 0,7 3 0,-5-3 0,5 5 0,-6 0 0,0 0 0,6-4 0,-5 3 0,5-4 0,-6 5 0,-1 0 0,1-5 0,0 4 0,0-4 0,0 5 0,0 0 0,5 0 0,-3 0 0,3 0 0,-5 0 0,0 0 0,0 0 0,0 0 0,-7 0 0,5 0 0,-12 0 0,13 0 0,-13 0 0,6 5 0,-7 2 0,0 5 0,-1 0 0,8-1 0,-6 1 0,6 0 0,-7 0 0,0 0 0,0 0 0,-25 1 0,3-6 0,-24-1 0,26 0 0,-11-5 0,11 4 0,-15-5 0,-1 6 0,0-4 0,0 4 0,0-6 0,8 0 0,-5 0 0,14 0 0,-15 0 0,15 0 0,-14 0 0,14 0 0,-7 0 0,-12 0 0,24 0 0,-16 0 0,31 0 0,-1 0 0,0 0 0,0 0 0,0 0 0,0 0 0,7-5 0,-6 4 0,6-9 0,0 9 0,-5-5 0,11 1 0,-12 4 0,6-4 0,-7 0 0,7 4 0,-5-5 0,4 1 0,-14 4 0,6-5 0,-5 6 0,7 0 0,-8 0 0,6 0 0,-5 0 0,13 0 0,-4 0 0,-3 0 0,5 0 0,-10 0 0,6 0 0,-2 0 0,-5 0 0,-1 0 0,-2 0 0,1 0 0,-6 0 0,-16 0 0,9 0 0,-9 0 0,17 0 0,12 0 0,-5 0 0,7 0 0,0 0 0,6 0 0,2 0 0,7 0 0,0 5 0,0-4 0,5 4 0,-3-5 0,9 0 0,-9 0 0,9 0 0,-4 0 0,0 0 0,5 0 0,-11 0 0,11 0 0,-5 0 0,0 0 0,4 0 0,-4 0 0,6 0 0,0 0 0,-1 0 0,6 0 0,1 0 0,5 0 0,-5 0 0,3 0 0,-3-4 0,5 3 0,0-3 0,0 0 0,0 3 0,-1-7 0,1 7 0,0-3 0,0 4 0,1 0 0,3-4 0,-3 3 0,3-4 0,-4 2 0,0 2 0,1-3 0,0 4 0,-1 0 0,1 0 0,-1 0 0,0 0 0,0 0 0,-1 0 0,-4 0 0,4 0 0,-4 0 0,5 0 0,0 0 0,-1 0 0,-4 0 0,4 0 0,-4 0 0,5 0 0,0 0 0,0 0 0,0 0 0,4 0 0,1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1237E-F260-254D-A282-E52B26188DE7}" type="datetimeFigureOut">
              <a:rPr lang="en-US" smtClean="0"/>
              <a:t>5/3/20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A4DC8-4B60-4C40-9447-9AFE9BAB0F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001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mmwr/volumes/69/wr/mm6915e6.htm?s_cid=mm6915e6_w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cdc.gov/coronavirus/2019-ncov/downloads/pui-form.pdf" TargetMode="Externa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rtribune.com/minnesota-patients-anxiously-waiting-for-surgery-delayed-by-covid-19/570042062/?refresh=true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ahq.org/about-asa/newsroom/news-releases/2020/04/joint-statement-on-elective-surgery-after-covid-19-pandemic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ournalacs.org/article/S1072-7515(20)30317-3/pdf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times.com/2020/03/13/health/soap-coronavirus-handwashing-germs.html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u/2/d/e/2PACX-1vRwAqp96T9sYYq2-i7Tj0pvTf6XVHjDSMIKBdZHXiCGGdNC0ypEU9NbngS8mxea55JuCFuua1MUeOj5/pubhtml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jc.com/blog/get-schooled/scientists-the-math-show-how-large-events-like-march-madness-could-spread-coronavirus/g1pVdzQgJS5aoPnadBqyXO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A4DC8-4B60-4C40-9447-9AFE9BAB0F0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9504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A4DC8-4B60-4C40-9447-9AFE9BAB0F0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6256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A4DC8-4B60-4C40-9447-9AFE9BAB0F0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1153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https://www.cdc.gov/mmwr/volumes/69/wr/mm6915e6.htm?s_cid=mm6915e6_w</a:t>
            </a:r>
            <a:endParaRPr lang="en-US" dirty="0"/>
          </a:p>
          <a:p>
            <a:r>
              <a:rPr lang="en-US" dirty="0">
                <a:hlinkClick r:id="rId4"/>
              </a:rPr>
              <a:t>https://www.cdc.gov/coronavirus/2019-ncov/downloads/pui-form.pdf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A4DC8-4B60-4C40-9447-9AFE9BAB0F0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1928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 parents are concerned that the delay of going through pre-operative treatment will make the surgery delay even longer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hlinkClick r:id="rId3"/>
              </a:rPr>
              <a:t>https://www.startribune.com/minnesota-patients-anxiously-waiting-for-surgery-delayed-by-covid-19/570042062/?refresh=true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A4DC8-4B60-4C40-9447-9AFE9BAB0F0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3867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https://www.asahq.org/about-asa/newsroom/news-releases/2020/04/joint-statement-on-elective-surgery-after-covid-19-pandemic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A4DC8-4B60-4C40-9447-9AFE9BAB0F0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7098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https://www.journalacs.org/article/S1072-7515(20)30317-3/pdf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A4DC8-4B60-4C40-9447-9AFE9BAB0F0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029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A4DC8-4B60-4C40-9447-9AFE9BAB0F0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87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A4DC8-4B60-4C40-9447-9AFE9BAB0F0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603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https://www.nytimes.com/2020/03/13/health/soap-coronavirus-handwashing-germs.html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A4DC8-4B60-4C40-9447-9AFE9BAB0F0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139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A4DC8-4B60-4C40-9447-9AFE9BAB0F0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331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https://docs.google.com/spreadsheets/u/2/d/e/2PACX-1vRwAqp96T9sYYq2-i7Tj0pvTf6XVHjDSMIKBdZHXiCGGdNC0ypEU9NbngS8mxea55JuCFuua1MUeOj5/pubhtml#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A4DC8-4B60-4C40-9447-9AFE9BAB0F0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385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https://www.ajc.com/blog/get-schooled/scientists-the-math-show-how-large-events-like-march-madness-could-spread-coronavirus/g1pVdzQgJS5aoPnadBqyXO/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A4DC8-4B60-4C40-9447-9AFE9BAB0F0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335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A4DC8-4B60-4C40-9447-9AFE9BAB0F0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19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A4DC8-4B60-4C40-9447-9AFE9BAB0F0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154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D6ADD-17CA-AB49-B977-9E59625C0D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B5211A-94EC-DE46-9398-06E2F5418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19A776-D353-B547-A25F-638E5A73A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4C9D-2A05-CB44-89E2-040E4F618DD5}" type="datetimeFigureOut">
              <a:rPr lang="en-US" smtClean="0"/>
              <a:t>5/3/20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50DB49-D543-B949-ADBA-9BA245B21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71A21-0E2A-BB4B-A970-9375D809F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9A592-7518-534C-928F-4755F45A83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71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675F0-2DF0-0F4E-9316-F5801B3BD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2FFC0-37A7-274C-A8F3-037A67FF10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7C5DD5-E3D4-9046-9804-BF2D8B5C5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4C9D-2A05-CB44-89E2-040E4F618DD5}" type="datetimeFigureOut">
              <a:rPr lang="en-US" smtClean="0"/>
              <a:t>5/3/20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235B9-1F6C-C540-87F8-8193571FB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C1737-5CDF-3A47-8FC5-660ED581A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9A592-7518-534C-928F-4755F45A83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00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FDDDE7-83FA-4A45-BFF0-D6AA94E6EC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B77894-3CF2-ED4E-BE1B-FF150B18BD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0B496-26AE-B64A-955E-E5398A75C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4C9D-2A05-CB44-89E2-040E4F618DD5}" type="datetimeFigureOut">
              <a:rPr lang="en-US" smtClean="0"/>
              <a:t>5/3/20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74D090-27EE-8D41-80DC-92C44BCCE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CF9A6-CDEF-9342-846D-822CB976A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9A592-7518-534C-928F-4755F45A83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703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CCF9B-6C16-A448-B611-8198A01A8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69CC4-103C-0447-8D69-6C484857B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EC07E2-57F6-AF4A-81EA-73AA4BA4C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4C9D-2A05-CB44-89E2-040E4F618DD5}" type="datetimeFigureOut">
              <a:rPr lang="en-US" smtClean="0"/>
              <a:t>5/3/20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6133D-2169-544E-86B1-7EE6647CA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CEAD0-5E28-D04B-8281-55A7F4CDB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9A592-7518-534C-928F-4755F45A83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440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2C1C2-4755-BA49-8D04-3D07347F5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1B2614-C6DA-E94E-97A4-357008285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18691-30CC-B34C-A89C-B3E72CE4B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4C9D-2A05-CB44-89E2-040E4F618DD5}" type="datetimeFigureOut">
              <a:rPr lang="en-US" smtClean="0"/>
              <a:t>5/3/20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2B17C-EE47-4945-B132-1F8E9F3DA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010000-1E0F-094D-BB01-055113973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9A592-7518-534C-928F-4755F45A83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984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FFDB8-4F72-1D4E-B4BB-0C53DCDD2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57E14-C29A-BA41-B197-2250C30FB0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51952E-E2D5-5749-8F4C-AFB64A061E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16B368-A27C-9C40-95A3-9822EC5DC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4C9D-2A05-CB44-89E2-040E4F618DD5}" type="datetimeFigureOut">
              <a:rPr lang="en-US" smtClean="0"/>
              <a:t>5/3/20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E55B16-B5E9-B444-9C88-65038670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931E43-694D-6C46-8AB0-9C8206E4B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9A592-7518-534C-928F-4755F45A83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5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F4C4A-F379-DB43-8101-EAE2380C6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E8F08B-265B-5D4E-AA75-B2EA464845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57597-F9AB-3F46-B057-25ACECCF49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6CADCB-A853-6A47-971D-9FD22B505D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E3E1B8-E835-8548-87EB-2B46910DD1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0F6C7E-E6F1-074F-B04E-C0396BA5E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4C9D-2A05-CB44-89E2-040E4F618DD5}" type="datetimeFigureOut">
              <a:rPr lang="en-US" smtClean="0"/>
              <a:t>5/3/20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1F8F0C-875F-BB45-9446-D5C84986A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CAE91F-EE82-2A4F-B7EC-0B61FA9BE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9A592-7518-534C-928F-4755F45A83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09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339B8-8BC4-9E44-8D6D-FDBEA41A6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BA2767-DBF0-794D-8126-9A704DD5B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4C9D-2A05-CB44-89E2-040E4F618DD5}" type="datetimeFigureOut">
              <a:rPr lang="en-US" smtClean="0"/>
              <a:t>5/3/20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7339DB-8953-4D4C-9DF7-7931EC10A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1C7F18-0C55-2243-B6D4-D7270FC64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9A592-7518-534C-928F-4755F45A83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671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E1C0F4-B2F6-5843-AE82-B0668B49E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4C9D-2A05-CB44-89E2-040E4F618DD5}" type="datetimeFigureOut">
              <a:rPr lang="en-US" smtClean="0"/>
              <a:t>5/3/20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BBDC40-9D2D-0948-BF8A-5A8D749FC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4A8024-B900-B947-ABDB-8C75C845D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9A592-7518-534C-928F-4755F45A83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991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61773-073F-1E4E-81D1-15B365CE4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E2491-BC71-1747-BA25-E207153D2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5E1E6C-37CC-D543-A3D2-AE40C396AF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2A8EC5-0AFC-1345-8E12-BAF869863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4C9D-2A05-CB44-89E2-040E4F618DD5}" type="datetimeFigureOut">
              <a:rPr lang="en-US" smtClean="0"/>
              <a:t>5/3/20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BCC56F-DAC1-054E-BA84-6A021D6F0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EF0C2A-AF68-F14D-8213-3890F5DA0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9A592-7518-534C-928F-4755F45A83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531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E10DE-61F7-8642-B9B1-C311A0A84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EECCA2-9DC1-DB42-A26D-F568068D80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06B69C-B259-4846-9F4D-AC43346C42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9EC9DA-D522-274C-9535-FD3F1D526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4C9D-2A05-CB44-89E2-040E4F618DD5}" type="datetimeFigureOut">
              <a:rPr lang="en-US" smtClean="0"/>
              <a:t>5/3/20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5E6BCC-A4E1-2846-9BF4-E02F48B9D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DD0FD0-7584-E74A-8214-D9C802849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9A592-7518-534C-928F-4755F45A83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467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5A5DB4-174C-414A-AF17-D98BE8890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FDEF7-DEC9-6A4C-B50C-740F1E03E9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63EC2F-1F8A-CE41-A6A4-0811B33BCB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A4C9D-2A05-CB44-89E2-040E4F618DD5}" type="datetimeFigureOut">
              <a:rPr lang="en-US" smtClean="0"/>
              <a:t>5/3/20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A1AF6B-DB99-984C-B1E6-8D9BA3055C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68018-D27E-D44D-B6B4-262837A4D3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9A592-7518-534C-928F-4755F45A83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89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bur.org/commonhealth/2020/04/15/social-distancing-2022-coronavirus-research" TargetMode="External"/><Relationship Id="rId5" Type="http://schemas.openxmlformats.org/officeDocument/2006/relationships/hyperlink" Target="https://science.sciencemag.org/content/early/2020/04/24/science.abb5793" TargetMode="Externa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khn.org/news/true-toll-of-covid-19-on-u-s-health-care-workers-unknown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mmwr/volumes/69/wr/mm6915e6.htm?s_cid=mm6915e6_w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stockphoto.com/vector/social-distancing-concept-people-wearing-surgical-masks-standing-with-distance-in-gm1215435477-354005406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customXml" Target="../ink/ink1.xml"/><Relationship Id="rId4" Type="http://schemas.openxmlformats.org/officeDocument/2006/relationships/image" Target="../media/image18.png"/><Relationship Id="rId9" Type="http://schemas.openxmlformats.org/officeDocument/2006/relationships/hyperlink" Target="https://www.cdc.gov/coronavirus/2019-ncov/downloads/pui-form.pd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mn.gov/governor/assets/Emergency%20Executive%20Order%2020-09_FINAL_As_Filed_tcm1055-424357.pdf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tartribune.com/minnesota-patients-anxiously-waiting-for-surgery-delayed-by-covid-19/570042062/?refresh=true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sahq.org/about-asa/newsroom/news-releases/2020/04/joint-statement-on-elective-surgery-after-covid-19-pandemic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journalacs.org/article/S1072-7515(20)30317-3/pdf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downloads/2019-ncov-factsheet.pdf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downloads/stop-the-spread-of-germs.pd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hyperlink" Target="https://www.123rf.com/photo_82308875_asian-girl-s-hands-are-washing-with-soap-bubbles-on-white-background.html" TargetMode="External"/><Relationship Id="rId4" Type="http://schemas.openxmlformats.org/officeDocument/2006/relationships/hyperlink" Target="https://www.fishersci.com/shop/products/sodium-lauryl-sulfate-powder-nf-fcc-fisher-chemical-2/S52950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ytimes.com/2020/03/13/health/soap-coronavirus-handwashing-germs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jc.com/blog/get-schooled/scientists-the-math-show-how-large-events-like-march-madness-could-spread-coronavirus/g1pVdzQgJS5aoPnadBqyXO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2020_NCAA_Division_I_Men%27s_Basketball_Tournamen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9DC9D-8DE9-AC4E-9D1E-628B7FBB29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98881"/>
            <a:ext cx="9144000" cy="238760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science behind “social distancing”? What is the evidence that isolation and social distancing work against transmitting the virus?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How is COVID-19 affecting healthcare within the world and within the United States?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5D143F-C369-5544-8B74-E69858D98DE4}"/>
              </a:ext>
            </a:extLst>
          </p:cNvPr>
          <p:cNvSpPr txBox="1"/>
          <p:nvPr/>
        </p:nvSpPr>
        <p:spPr>
          <a:xfrm>
            <a:off x="4777370" y="4769224"/>
            <a:ext cx="2637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Olivia Knowles </a:t>
            </a:r>
          </a:p>
        </p:txBody>
      </p:sp>
    </p:spTree>
    <p:extLst>
      <p:ext uri="{BB962C8B-B14F-4D97-AF65-F5344CB8AC3E}">
        <p14:creationId xmlns:p14="http://schemas.microsoft.com/office/powerpoint/2010/main" val="2751660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E5D7C8-EB59-AF45-AD03-088A0854EA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63394" y="193739"/>
            <a:ext cx="7665212" cy="6470521"/>
          </a:xfrm>
        </p:spPr>
      </p:pic>
    </p:spTree>
    <p:extLst>
      <p:ext uri="{BB962C8B-B14F-4D97-AF65-F5344CB8AC3E}">
        <p14:creationId xmlns:p14="http://schemas.microsoft.com/office/powerpoint/2010/main" val="2480122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ED21E-BABE-A44A-A650-93C767BAB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are gatherings limited to 10 people?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6C105-4C3E-C74B-AA33-684632CD8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1,000,000 confirmed cases, only a 1 % chance that 1 out of 10 people are infected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Remember that people CAN be asymptomatic and still spread the virus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regarded as a ‘safe size’ for a gathering will change as infections decrease (or increase)</a:t>
            </a:r>
          </a:p>
        </p:txBody>
      </p:sp>
    </p:spTree>
    <p:extLst>
      <p:ext uri="{BB962C8B-B14F-4D97-AF65-F5344CB8AC3E}">
        <p14:creationId xmlns:p14="http://schemas.microsoft.com/office/powerpoint/2010/main" val="2886821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21134-362E-5143-9782-219E294E2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long should we expect social distancing to last?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48353-C2CF-1A48-B99E-567AD48E4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There’s still too much we don’t know!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 about immunity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people become immune after contracting and recovering from the virus?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immunity to other coronaviruses help?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 we achieve herd immunity?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Unknown seasonality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SARS-CoVID-19 thrive in the summer heat?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in winter?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402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8DB88C8-C37E-0F4A-8C9E-2EB92CE05B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1" t="4854" r="-744"/>
          <a:stretch/>
        </p:blipFill>
        <p:spPr>
          <a:xfrm>
            <a:off x="282388" y="285140"/>
            <a:ext cx="7988300" cy="2614753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0F4BAD-8C1F-8849-A370-49D9BD8D51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1314" y="1672502"/>
            <a:ext cx="7606009" cy="45712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2FC74D3-B696-F44A-8EF7-B1243F003C9D}"/>
              </a:ext>
            </a:extLst>
          </p:cNvPr>
          <p:cNvSpPr txBox="1"/>
          <p:nvPr/>
        </p:nvSpPr>
        <p:spPr>
          <a:xfrm>
            <a:off x="4409768" y="6342027"/>
            <a:ext cx="6197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5"/>
              </a:rPr>
              <a:t>https://science.sciencemag.org/content/early/2020/04/24/science.abb5793</a:t>
            </a:r>
            <a:endParaRPr lang="en-US" sz="1200" dirty="0"/>
          </a:p>
          <a:p>
            <a:r>
              <a:rPr lang="en-US" sz="1200" dirty="0">
                <a:hlinkClick r:id="rId6"/>
              </a:rPr>
              <a:t>https://www.wbur.org/commonhealth/2020/04/15/social-distancing-2022-coronavirus-research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56057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3859C66-9A9D-0D40-B0EB-094E8B35A7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0" y="397185"/>
            <a:ext cx="5059225" cy="6063630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5025E8A-7B73-A144-9FF9-F13ED85544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836" y="2688915"/>
            <a:ext cx="5219700" cy="37719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3C06D5D-8B42-AA40-9EB6-0154ED980C22}"/>
              </a:ext>
            </a:extLst>
          </p:cNvPr>
          <p:cNvSpPr txBox="1"/>
          <p:nvPr/>
        </p:nvSpPr>
        <p:spPr>
          <a:xfrm>
            <a:off x="348343" y="391885"/>
            <a:ext cx="50592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– Absence of seasonality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Blue area: time of social distancing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A) four weeks, (B) eight weeks, (C) twelve 	weeks, (D) twenty weeks, and (E) 	indefinitely.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 R = 2.2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lines show different reductions in R </a:t>
            </a:r>
          </a:p>
          <a:p>
            <a:endParaRPr lang="en-US" dirty="0"/>
          </a:p>
        </p:txBody>
      </p:sp>
      <p:sp>
        <p:nvSpPr>
          <p:cNvPr id="15" name="5-Point Star 14">
            <a:extLst>
              <a:ext uri="{FF2B5EF4-FFF2-40B4-BE49-F238E27FC236}">
                <a16:creationId xmlns:a16="http://schemas.microsoft.com/office/drawing/2014/main" id="{137462AB-13FE-834F-AB6A-D93544C60999}"/>
              </a:ext>
            </a:extLst>
          </p:cNvPr>
          <p:cNvSpPr/>
          <p:nvPr/>
        </p:nvSpPr>
        <p:spPr>
          <a:xfrm>
            <a:off x="8512629" y="2423210"/>
            <a:ext cx="304800" cy="265705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D43888-57C6-4B49-8E98-250005FA2AF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5562"/>
          <a:stretch/>
        </p:blipFill>
        <p:spPr>
          <a:xfrm>
            <a:off x="6633968" y="6065960"/>
            <a:ext cx="4062122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428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4E8828-CC31-3B44-B639-D06BC261B1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3894"/>
          <a:stretch/>
        </p:blipFill>
        <p:spPr>
          <a:xfrm>
            <a:off x="6749921" y="296467"/>
            <a:ext cx="5442079" cy="571976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27420D-8908-1D4E-A1F8-7C1693AA04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573" y="2681359"/>
            <a:ext cx="5549900" cy="39624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61BBA792-ABCD-C646-8202-808E89867F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16246"/>
            <a:ext cx="55499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– Seasonality – stronger in the winter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Blue area: time of social distancing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A) four weeks, (B) eight weeks, (C) twelve 	weeks, (D) twenty weeks, and (E) 	indefinitely.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 R = 2.2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lines show different reductions in R </a:t>
            </a:r>
          </a:p>
          <a:p>
            <a:endParaRPr lang="en-US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B87ACA-D4B8-3045-8317-1DE66110B3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5562"/>
          <a:stretch/>
        </p:blipFill>
        <p:spPr>
          <a:xfrm>
            <a:off x="6956698" y="6016229"/>
            <a:ext cx="4062122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992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E391C-3E07-AA4E-8F5B-5417BEEF5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3E218-0E23-D84D-9FBA-EE90A935C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interesting model – but there are some issues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Doesn’t take into account age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Doesn’t take into account the closure of schools and the probable opening of schools in the fall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distancing doesn’t solve the problem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it’s one of the only options until treatment/vaccines are available 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268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C1909B-DE57-FC41-9ED0-6B165E06A2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is COVID-19 affecting healthcare within the world and within the United States?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A9AD77-E03F-DD48-A5E7-1C62F82AE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593" y="2392796"/>
            <a:ext cx="6090665" cy="40604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679860-88AA-AF48-A497-6910C269BDCE}"/>
              </a:ext>
            </a:extLst>
          </p:cNvPr>
          <p:cNvSpPr txBox="1"/>
          <p:nvPr/>
        </p:nvSpPr>
        <p:spPr>
          <a:xfrm>
            <a:off x="2773338" y="6453239"/>
            <a:ext cx="6988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hlinkClick r:id="rId3"/>
              </a:rPr>
              <a:t>https://khn.org/news/true-toll-of-covid-19-on-u-s-health-care-workers-unknown/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85390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8BFB2-AF59-C445-A6CC-895780F2A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Cases of Healthcare worker infection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9E4E3-080A-7C4B-80F0-9264841D9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Reports to CDC from Feb 12 – April 9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of April 9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1,521,252 cases and 92,798 deaths worldwide, 459,165 cases and 16,570 deaths in the United States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315,531 COVID-19 reports sent to CDC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16% included data on whether the patient was a health care worker in the United States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9,282 reported that the patient was a healthcare worker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 HALF only had contact with infected people at work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 deaths, over all age groups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68637D-A5CC-0F46-8806-AFE31D207F69}"/>
              </a:ext>
            </a:extLst>
          </p:cNvPr>
          <p:cNvSpPr txBox="1"/>
          <p:nvPr/>
        </p:nvSpPr>
        <p:spPr>
          <a:xfrm>
            <a:off x="353961" y="6430297"/>
            <a:ext cx="54303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https://www.cdc.gov/mmwr/volumes/69/wr/mm6915e6.htm?s_cid=mm6915e6_w</a:t>
            </a:r>
            <a:endParaRPr lang="en-US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752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21A6F-3FF0-234B-BBE1-64E5CFDB6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002"/>
            <a:ext cx="10515600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why did only 16% of reports indicate if the patient was a healthcare worker?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C651FA-9D2E-FF44-B72F-1315214C5604}"/>
              </a:ext>
            </a:extLst>
          </p:cNvPr>
          <p:cNvSpPr txBox="1"/>
          <p:nvPr/>
        </p:nvSpPr>
        <p:spPr>
          <a:xfrm>
            <a:off x="808892" y="2655277"/>
            <a:ext cx="809388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reports were submitted voluntarily to the CDC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were long!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things we’ve considered in this course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Importance of data and reporting!</a:t>
            </a:r>
          </a:p>
        </p:txBody>
      </p:sp>
    </p:spTree>
    <p:extLst>
      <p:ext uri="{BB962C8B-B14F-4D97-AF65-F5344CB8AC3E}">
        <p14:creationId xmlns:p14="http://schemas.microsoft.com/office/powerpoint/2010/main" val="3123881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50009-2EF5-5C48-9B18-9C904087B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Social Distancing?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3CADB-9714-9E4C-9FBE-939C38EAF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1A4A2C-475E-7D46-BC70-A05A36767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0743" y="1700077"/>
            <a:ext cx="6930513" cy="46024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DD7CFD-E025-2A40-A58A-76EAD35602AF}"/>
              </a:ext>
            </a:extLst>
          </p:cNvPr>
          <p:cNvSpPr txBox="1"/>
          <p:nvPr/>
        </p:nvSpPr>
        <p:spPr>
          <a:xfrm>
            <a:off x="2312894" y="6562165"/>
            <a:ext cx="8416086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hlinkClick r:id="rId4"/>
              </a:rPr>
              <a:t>https://www.istockphoto.com/vector/social-distancing-concept-people-wearing-surgical-masks-standing-with-distance-in-gm1215435477-354005406</a:t>
            </a:r>
            <a:endParaRPr lang="en-US" sz="105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2485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7D8CFE6-E617-3842-913B-FB89157966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9" y="0"/>
            <a:ext cx="6019561" cy="66662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9D8855-4767-0449-A024-D8E50166D3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0"/>
            <a:ext cx="5923783" cy="666627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374401E-0020-F24C-907C-F49A195EBE4E}"/>
                  </a:ext>
                </a:extLst>
              </p14:cNvPr>
              <p14:cNvContentPartPr/>
              <p14:nvPr/>
            </p14:nvContentPartPr>
            <p14:xfrm>
              <a:off x="220880" y="5382680"/>
              <a:ext cx="1737360" cy="1692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374401E-0020-F24C-907C-F49A195EBE4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2240" y="5373680"/>
                <a:ext cx="175500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7565BFC-C676-8A41-91D9-6A50446061FC}"/>
                  </a:ext>
                </a:extLst>
              </p14:cNvPr>
              <p14:cNvContentPartPr/>
              <p14:nvPr/>
            </p14:nvContentPartPr>
            <p14:xfrm>
              <a:off x="345800" y="5373680"/>
              <a:ext cx="2989440" cy="1400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7565BFC-C676-8A41-91D9-6A50446061F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7160" y="5364680"/>
                <a:ext cx="3007080" cy="15768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DF2AAB99-7DE1-C64F-A97A-C6D770C168AA}"/>
              </a:ext>
            </a:extLst>
          </p:cNvPr>
          <p:cNvSpPr/>
          <p:nvPr/>
        </p:nvSpPr>
        <p:spPr>
          <a:xfrm>
            <a:off x="172217" y="6581001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hlinkClick r:id="rId9"/>
              </a:rPr>
              <a:t>https://www.cdc.gov/coronavirus/2019-ncov/downloads/pui-form.pdf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76960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EF520-9337-234F-ADE8-1F5F52F22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440" y="202565"/>
            <a:ext cx="1100836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Delay of non-essential and elective procedures 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323C2-A514-0046-B5EB-A1AA9ECCF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8128"/>
            <a:ext cx="10515600" cy="4351338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Minnesota, on March 19th, Gov. Tim Walsh issued an order that postponed non-essential surgeries to conserve resources for COVID-19 response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458342-9F78-CC4D-8CD1-3D94849E3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0346" y="2434294"/>
            <a:ext cx="6843454" cy="40294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A4CD31-42CD-FF4F-BE03-98E9D7361099}"/>
              </a:ext>
            </a:extLst>
          </p:cNvPr>
          <p:cNvSpPr txBox="1"/>
          <p:nvPr/>
        </p:nvSpPr>
        <p:spPr>
          <a:xfrm>
            <a:off x="3598606" y="6463705"/>
            <a:ext cx="74932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https://mn.gov/governor/assets/Emergency%20Executive%20Order%2020-09_FINAL_As_Filed_tcm1055-424357.pdf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51931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AD088-2CC2-964E-B24B-41DF0B27C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505129"/>
            <a:ext cx="5230761" cy="5847742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‘non-essential’?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4-year old, Claire, has respiratory and heart issues that are exasperated by her scoliosis. was scheduled for spinal surgery on March 30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6 weeks of recovery in the hospital.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Tara, 39, was diagnosed with stage 3 breast cancer in early March, and also had a surgery scheduled on March 30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this hospital, 4,000 other surgeries have been canceled </a:t>
            </a:r>
          </a:p>
          <a:p>
            <a:pPr lvl="2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151CFD-EE40-6A45-B13E-75F9B44A8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900" y="95909"/>
            <a:ext cx="5996645" cy="623125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CBCEAE7-BB49-964A-BBCA-1F17FC8676FA}"/>
              </a:ext>
            </a:extLst>
          </p:cNvPr>
          <p:cNvSpPr/>
          <p:nvPr/>
        </p:nvSpPr>
        <p:spPr>
          <a:xfrm>
            <a:off x="428485" y="6327165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hlinkClick r:id="rId4"/>
              </a:rPr>
              <a:t>https://www.startribune.com/minnesota-patients-anxiously-waiting-for-surgery-delayed-by-covid-19/570042062/?refresh=true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095935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E0D5D-F561-F24F-8F5E-E55C45831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Surgeries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D4544-0C7D-D940-9062-D40C4B55D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will we manage the pent-up demand for surgeries that were canceled?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Hospitals are also largely dependent on elective surgeries for $$$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 if the pandemic continues, patients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treatment for other things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2390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0D7AC-FC48-DA4B-9546-E4E0A9972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64715"/>
            <a:ext cx="10515600" cy="3756841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Roadmap for Resuming Elective Surgery after COVID-19 Pandemic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Sustained reduction in rate of new COVID-19 cases in the area 14 days before resuming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Resumptions should be authorized by state authorities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appropriate resources (ICU beds, non-ICU beds, PPE, ventilators, staff)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Available and sustained testing – for patients and medical professionals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Close monitoring and collecting of data for reporting purposes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must consider healthcare worker fatigue! 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CB90EA-9889-0141-A5A3-21F9CA7CE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532" y="236444"/>
            <a:ext cx="8784936" cy="21578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643E41-4D25-BB43-BF96-0F1F205B73D3}"/>
              </a:ext>
            </a:extLst>
          </p:cNvPr>
          <p:cNvSpPr txBox="1"/>
          <p:nvPr/>
        </p:nvSpPr>
        <p:spPr>
          <a:xfrm>
            <a:off x="1040524" y="2364828"/>
            <a:ext cx="18197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April 17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894629-8577-3E4C-89A9-EB5AB2600C6B}"/>
              </a:ext>
            </a:extLst>
          </p:cNvPr>
          <p:cNvSpPr txBox="1"/>
          <p:nvPr/>
        </p:nvSpPr>
        <p:spPr>
          <a:xfrm>
            <a:off x="398206" y="6371303"/>
            <a:ext cx="84219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4"/>
              </a:rPr>
              <a:t>https://www.asahq.org/about-asa/newsroom/news-releases/2020/04/joint-statement-on-elective-surgery-after-covid-19-pandemic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056361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A43861-9880-784E-BA42-59B8D9D6C3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65513" y="915193"/>
            <a:ext cx="8373341" cy="492549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8076E7-485A-A34E-A27E-CF21F80A122B}"/>
              </a:ext>
            </a:extLst>
          </p:cNvPr>
          <p:cNvSpPr txBox="1"/>
          <p:nvPr/>
        </p:nvSpPr>
        <p:spPr>
          <a:xfrm>
            <a:off x="1418897" y="515083"/>
            <a:ext cx="1691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April 7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E7B88F-4775-BB4E-85D7-25FBD9541813}"/>
              </a:ext>
            </a:extLst>
          </p:cNvPr>
          <p:cNvSpPr txBox="1"/>
          <p:nvPr/>
        </p:nvSpPr>
        <p:spPr>
          <a:xfrm>
            <a:off x="516194" y="6430297"/>
            <a:ext cx="420217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4"/>
              </a:rPr>
              <a:t>https://www.journalacs.org/article/S1072-7515(20)30317-3/pdf</a:t>
            </a:r>
            <a:endParaRPr lang="en-US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0786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A33A80-079A-A24B-B6F5-01FB2B092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862" y="-178818"/>
            <a:ext cx="7654637" cy="25845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26E032-997B-584A-904D-6C875F1C3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2052" y="2163229"/>
            <a:ext cx="6112256" cy="26872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E577EF-F2B8-B745-ACE1-38183ED7E7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740665" y="2238718"/>
            <a:ext cx="2380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9381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035ED7-F031-F64A-97DE-E42FB83D84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8249" y="1550251"/>
            <a:ext cx="8422413" cy="412682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3E065B-32CD-7D46-AC58-D50320E46D67}"/>
              </a:ext>
            </a:extLst>
          </p:cNvPr>
          <p:cNvSpPr txBox="1"/>
          <p:nvPr/>
        </p:nvSpPr>
        <p:spPr>
          <a:xfrm>
            <a:off x="4258849" y="118091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53418D-205F-734F-A510-BCACCF9AA995}"/>
              </a:ext>
            </a:extLst>
          </p:cNvPr>
          <p:cNvSpPr txBox="1"/>
          <p:nvPr/>
        </p:nvSpPr>
        <p:spPr>
          <a:xfrm>
            <a:off x="6452955" y="1180919"/>
            <a:ext cx="418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</a:p>
        </p:txBody>
      </p:sp>
    </p:spTree>
    <p:extLst>
      <p:ext uri="{BB962C8B-B14F-4D97-AF65-F5344CB8AC3E}">
        <p14:creationId xmlns:p14="http://schemas.microsoft.com/office/powerpoint/2010/main" val="36627473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CBD63-08D1-2045-9EEB-F30B56895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965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 we move forward?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AA740-AF10-D547-8EB9-1A12FC1EF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652247" cy="4351338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distancing will continue to be needed until treatment or herd immunity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 article I read ended with “We’ve learned the importance of preparedness!”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are adapting now, and we will continue to do so!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91DBB0-BA27-D241-B2CE-1FEB74EF2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1871" y="295835"/>
            <a:ext cx="4842164" cy="62663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1FE489-2713-8F47-8AB5-F0FB8B747777}"/>
              </a:ext>
            </a:extLst>
          </p:cNvPr>
          <p:cNvSpPr txBox="1"/>
          <p:nvPr/>
        </p:nvSpPr>
        <p:spPr>
          <a:xfrm>
            <a:off x="6869966" y="6562164"/>
            <a:ext cx="53220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https://www.cdc.gov/coronavirus/2019-ncov/downloads/2019-ncov-factsheet.pdf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026843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E6415-8C6B-6243-BD82-81E86526A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052" y="1033670"/>
            <a:ext cx="11035748" cy="5143293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70000"/>
              </a:lnSpc>
            </a:pPr>
            <a:r>
              <a:rPr lang="en-US" dirty="0"/>
              <a:t>Liu, E.; Goldthwait, J. What is the science behind the social distancing recommendations? https://www.jax.org/news-and-insights/2020/march/social-distance-ed-liu-part-2 (accessed Apr 23, 2020).</a:t>
            </a:r>
          </a:p>
          <a:p>
            <a:pPr>
              <a:lnSpc>
                <a:spcPct val="170000"/>
              </a:lnSpc>
            </a:pPr>
            <a:r>
              <a:rPr lang="en-US" dirty="0"/>
              <a:t>Mahtani, K. R.; Heneghan, C.; Aronson, J. K. What Is the Evidence for Social Distancing during Global Pandemics? A Rapid Summary of Current Knowledge. 9.</a:t>
            </a:r>
          </a:p>
          <a:p>
            <a:pPr>
              <a:lnSpc>
                <a:spcPct val="170000"/>
              </a:lnSpc>
            </a:pPr>
            <a:r>
              <a:rPr lang="en-US" dirty="0"/>
              <a:t>Szabo, C. J., Liz. True Toll Of COVID-19 On U.S. Health Care Workers Unknown. Kaiser Health News, 2020.</a:t>
            </a:r>
          </a:p>
          <a:p>
            <a:pPr>
              <a:lnSpc>
                <a:spcPct val="170000"/>
              </a:lnSpc>
            </a:pPr>
            <a:r>
              <a:rPr lang="en-US" dirty="0"/>
              <a:t>Downey, M. Scientists do the math to show how large events like March Madness could spread coronavirus https://www.ajc.com/blog/get-schooled/scientists-the-math-show-how-large-events-like-march-madness-could-spread-coronavirus/g1pVdzQgJS5aoPnadBqyXO/ (accessed Apr 30, 2020).</a:t>
            </a:r>
          </a:p>
          <a:p>
            <a:pPr>
              <a:lnSpc>
                <a:spcPct val="170000"/>
              </a:lnSpc>
            </a:pPr>
            <a:r>
              <a:rPr lang="en-US" dirty="0"/>
              <a:t>Kissler, S. M.; Tedijanto, C.; Goldstein, E.; Grad, Y. H.; Lipsitch, M. Projecting the Transmission Dynamics of SARS-CoV-2 through the Postpandemic Period. Science 2020. https://doi.org/10.1126/science.abb5793.</a:t>
            </a:r>
          </a:p>
          <a:p>
            <a:pPr>
              <a:lnSpc>
                <a:spcPct val="170000"/>
              </a:lnSpc>
            </a:pPr>
            <a:r>
              <a:rPr lang="en-US" dirty="0"/>
              <a:t>Minnesota patients anxiously waiting for surgery delayed by COVID-19 https://www.startribune.com/minnesota-patients-anxiously-waiting-for-surgery-delayed-by-covid-19/570042062/ (accessed May 4, 2020).</a:t>
            </a:r>
          </a:p>
          <a:p>
            <a:pPr>
              <a:lnSpc>
                <a:spcPct val="170000"/>
              </a:lnSpc>
            </a:pPr>
            <a:r>
              <a:rPr lang="en-US" dirty="0"/>
              <a:t>Prachand, V. N.; Milner, R.; Angelos, P.; Posner, M. C.; Fung, J. J.; Agrawal, N.; Jeevanandam, V.; Matthews, J. B. Medically Necessary, Time-Sensitive Procedures: Scoring System to Ethically and Efficiently Manage Resource Scarcity and Provider Risk During the COVID-19 Pandemic. Journal of the American College of Surgeons 2020, S1072751520303173. https://doi.org/10.1016/j.jamcollsurg.2020.04.011.</a:t>
            </a:r>
          </a:p>
          <a:p>
            <a:pPr>
              <a:lnSpc>
                <a:spcPct val="170000"/>
              </a:lnSpc>
            </a:pPr>
            <a:r>
              <a:rPr lang="en-US" dirty="0"/>
              <a:t>Joint Statement: Roadmap for Resuming Elective Surgery after COVID-19 Pandemic https://www.asahq.org/about-asa/newsroom/news-releases/2020/04/joint-statement-on-elective-surgery-after-covid-19-pandemic (accessed May 4, 2020).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4E216A-FD80-F049-AF71-F5C180F3C394}"/>
              </a:ext>
            </a:extLst>
          </p:cNvPr>
          <p:cNvSpPr txBox="1"/>
          <p:nvPr/>
        </p:nvSpPr>
        <p:spPr>
          <a:xfrm>
            <a:off x="440955" y="419427"/>
            <a:ext cx="8014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2732673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EC0EF-3A52-5241-8FD6-C42B61877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224616C-9805-7741-B0D3-960799E9E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 washing – before and after contact with others, after preparing or eating food, using the bathroom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soap and washing for 20 seconds (CDC recommendation)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Coughing and sneezing into a tissue or crook of your elbow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Avoid touching and be aware of high-contact surfaces like shopping cart handles, door handles, tabletops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Maintain a 6 ft distance from the next person in public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355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B11FA-4562-564D-87C0-256DA93FF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6D0F8-4B41-1346-8BA6-87896C43B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20435" cy="4351338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Closing of schools and business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Canceling of large sports events, concerts, graduations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)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 social gatherings to 10 people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tracing and notification of potentially exposed individuals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ADBEC4-C38D-584B-B8ED-B072D05B8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3653" y="365125"/>
            <a:ext cx="4440382" cy="57463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62A0A9-4CAC-A64B-9AE5-16C9E77C02E3}"/>
              </a:ext>
            </a:extLst>
          </p:cNvPr>
          <p:cNvSpPr txBox="1"/>
          <p:nvPr/>
        </p:nvSpPr>
        <p:spPr>
          <a:xfrm>
            <a:off x="7046259" y="6148107"/>
            <a:ext cx="5145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https://www.cdc.gov/coronavirus/2019-ncov/downloads/stop-the-spread-of-germs.pdf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774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B254B-E3D9-724E-8550-9B62881A2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what’s the science of these precautions?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6C85E-7F64-3C4C-AABB-15C119567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is soap better than hand sanitizer?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are big events canceled?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are gatherings limited to 10 people?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057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FD164-06E0-7349-9A09-B85B0ACF7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483" y="156507"/>
            <a:ext cx="1752600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Soap!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CAF16-FA16-824D-B1FC-134FAA70A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611" y="1403817"/>
            <a:ext cx="5951874" cy="467042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Soaps are molecules that have a ‘water-loving’ head and a ‘water-fearing’ tail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presence of water, the tail attaches itself to other water-fearing things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Viruses and bacteria –  some have lipid membranes – the tails disturb the membrane, micelles form around the fragments, and wash away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560CE8-CE67-BC4B-8F39-A7B4BE6319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245" b="31245"/>
          <a:stretch/>
        </p:blipFill>
        <p:spPr>
          <a:xfrm>
            <a:off x="5488195" y="5210999"/>
            <a:ext cx="6508823" cy="11501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0672EF-DB9D-9E49-A0E4-BD98732B4500}"/>
              </a:ext>
            </a:extLst>
          </p:cNvPr>
          <p:cNvSpPr txBox="1"/>
          <p:nvPr/>
        </p:nvSpPr>
        <p:spPr>
          <a:xfrm>
            <a:off x="6335484" y="6214438"/>
            <a:ext cx="58565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4"/>
              </a:rPr>
              <a:t>https://www.fishersci.com/shop/products/sodium-lauryl-sulfate-powder-nf-fcc-fisher-chemical-2/S529500</a:t>
            </a:r>
            <a:endParaRPr lang="en-US" sz="1000" dirty="0"/>
          </a:p>
          <a:p>
            <a:r>
              <a:rPr lang="en-US" sz="1000" dirty="0">
                <a:hlinkClick r:id="rId5"/>
              </a:rPr>
              <a:t>https://www.123rf.com/photo_82308875_asian-girl-s-hands-are-washing-with-soap-bubbles-on-white-background.html</a:t>
            </a:r>
            <a:endParaRPr lang="en-US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486ED9-E334-DD4E-AE91-15B1D9BC6949}"/>
              </a:ext>
            </a:extLst>
          </p:cNvPr>
          <p:cNvSpPr txBox="1"/>
          <p:nvPr/>
        </p:nvSpPr>
        <p:spPr>
          <a:xfrm>
            <a:off x="9263742" y="4665829"/>
            <a:ext cx="2230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Sodium lauryl sulfate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F16907-44C0-CD4E-BCB0-91CD1297B6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1265" y="365124"/>
            <a:ext cx="5335753" cy="354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189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725EF48-D4BA-CB4E-A379-D85B7BBF00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20685" y="141632"/>
            <a:ext cx="6845262" cy="6252007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2BAC12-2694-B74C-9D70-6EF46C2BA8EC}"/>
              </a:ext>
            </a:extLst>
          </p:cNvPr>
          <p:cNvSpPr txBox="1"/>
          <p:nvPr/>
        </p:nvSpPr>
        <p:spPr>
          <a:xfrm>
            <a:off x="1750195" y="6393639"/>
            <a:ext cx="79137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https://www.nytimes.com/2020/03/13/health/soap-coronavirus-handwashing-germs.html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70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0D22B-5FEE-B440-A185-B396FF89D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941" y="4697507"/>
            <a:ext cx="12550588" cy="1765117"/>
          </a:xfrm>
        </p:spPr>
        <p:txBody>
          <a:bodyPr>
            <a:normAutofit fontScale="47500" lnSpcReduction="20000"/>
          </a:bodyPr>
          <a:lstStyle/>
          <a:p>
            <a:r>
              <a:rPr lang="en-US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Joshua S. Weitz, Professor of Biological Sciences at the Georgia Institute of Technology </a:t>
            </a:r>
          </a:p>
          <a:p>
            <a:r>
              <a:rPr lang="en-US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Richard Lenski, National Academy of Sciences member from Michigan State University</a:t>
            </a:r>
          </a:p>
          <a:p>
            <a:r>
              <a:rPr lang="en-US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Lauren Meyers, infectious disease expert from UT-Austin</a:t>
            </a:r>
          </a:p>
          <a:p>
            <a:r>
              <a:rPr lang="en-US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Jonathan Dushoff, infectious disease modeler from McMaster University.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DA551D-CAA7-4B44-9F6F-F1B2137BA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4050" y="167903"/>
            <a:ext cx="6815917" cy="45296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83A985-786B-5945-BDED-BEC972A641B1}"/>
              </a:ext>
            </a:extLst>
          </p:cNvPr>
          <p:cNvSpPr txBox="1"/>
          <p:nvPr/>
        </p:nvSpPr>
        <p:spPr>
          <a:xfrm>
            <a:off x="286985" y="6462624"/>
            <a:ext cx="102300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4"/>
              </a:rPr>
              <a:t>https://www.ajc.com/blog/get-schooled/scientists-the-math-show-how-large-events-like-march-madness-could-spread-coronavirus/g1pVdzQgJS5aoPnadBqyXO/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76527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D0972-610D-2945-B905-36191493C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are big events canceled?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04542-C9CE-634F-BEB7-6B88C2BFB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Written in March 2020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Researchers estimated to be 20,000 cases in April 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NCAA Championship is from April 4 – 6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(Was actually around 300,000 positive cases)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chances that 1 of the 75,000 people that attend the championship are infected?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ODDS FOR ONE PERSON: 20,000 infected / 330,000,000 = 99.994% chance of NOT being infected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FOR 75,000 PEOPLE ALL ONCE – 1% chance of EVERYONE NOT being infected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C73192-0FE8-974A-81D3-A9E6DD9CF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290" y="245936"/>
            <a:ext cx="3530963" cy="28895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A1BB47-8E31-9540-9BD8-F4C748F786B5}"/>
              </a:ext>
            </a:extLst>
          </p:cNvPr>
          <p:cNvSpPr txBox="1"/>
          <p:nvPr/>
        </p:nvSpPr>
        <p:spPr>
          <a:xfrm>
            <a:off x="8552329" y="3151162"/>
            <a:ext cx="32079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hlinkClick r:id="rId4"/>
              </a:rPr>
              <a:t>https://en.wikipedia.org/wiki/2020_NCAA_Division_I_Men%27s_Basketball_Tournament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788921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3438</TotalTime>
  <Words>1720</Words>
  <Application>Microsoft Macintosh PowerPoint</Application>
  <PresentationFormat>Widescreen</PresentationFormat>
  <Paragraphs>170</Paragraphs>
  <Slides>29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Office Theme</vt:lpstr>
      <vt:lpstr>What is the science behind “social distancing”? What is the evidence that isolation and social distancing work against transmitting the virus?   How is COVID-19 affecting healthcare within the world and within the United States?</vt:lpstr>
      <vt:lpstr>What is Social Distancing?</vt:lpstr>
      <vt:lpstr>Individual Level</vt:lpstr>
      <vt:lpstr>Public level</vt:lpstr>
      <vt:lpstr>So what’s the science of these precautions?</vt:lpstr>
      <vt:lpstr>Soap!</vt:lpstr>
      <vt:lpstr>PowerPoint Presentation</vt:lpstr>
      <vt:lpstr>PowerPoint Presentation</vt:lpstr>
      <vt:lpstr>Why are big events canceled?</vt:lpstr>
      <vt:lpstr>PowerPoint Presentation</vt:lpstr>
      <vt:lpstr>Why are gatherings limited to 10 people?</vt:lpstr>
      <vt:lpstr>How long should we expect social distancing to last?</vt:lpstr>
      <vt:lpstr>PowerPoint Presentation</vt:lpstr>
      <vt:lpstr>PowerPoint Presentation</vt:lpstr>
      <vt:lpstr> Model – Seasonality – stronger in the winter  Blue area: time of social distancing  A) four weeks, (B) eight weeks, (C) twelve  weeks, (D) twenty weeks, and (E)  indefinitely. Initial R = 2.2  Different lines show different reductions in R  </vt:lpstr>
      <vt:lpstr>Takeaways</vt:lpstr>
      <vt:lpstr>How is COVID-19 affecting healthcare within the world and within the United States?</vt:lpstr>
      <vt:lpstr>Cases of Healthcare worker infection</vt:lpstr>
      <vt:lpstr>So why did only 16% of reports indicate if the patient was a healthcare worker?</vt:lpstr>
      <vt:lpstr>PowerPoint Presentation</vt:lpstr>
      <vt:lpstr>Delay of non-essential and elective procedures  </vt:lpstr>
      <vt:lpstr>PowerPoint Presentation</vt:lpstr>
      <vt:lpstr>Surgeries</vt:lpstr>
      <vt:lpstr>PowerPoint Presentation</vt:lpstr>
      <vt:lpstr>PowerPoint Presentation</vt:lpstr>
      <vt:lpstr>PowerPoint Presentation</vt:lpstr>
      <vt:lpstr>PowerPoint Presentation</vt:lpstr>
      <vt:lpstr>How do we move forward?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the science behind “social distancing”? What is the evidence that isolation and social distancing work against transmitting the virus?  How is COVID-19 affecting healthcare within the world and within the United States?</dc:title>
  <dc:creator>Olivia Knowles</dc:creator>
  <cp:lastModifiedBy>Olivia Knowles</cp:lastModifiedBy>
  <cp:revision>65</cp:revision>
  <dcterms:created xsi:type="dcterms:W3CDTF">2020-04-30T20:25:01Z</dcterms:created>
  <dcterms:modified xsi:type="dcterms:W3CDTF">2020-05-05T04:25:01Z</dcterms:modified>
</cp:coreProperties>
</file>