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256" r:id="rId3"/>
    <p:sldId id="257" r:id="rId4"/>
    <p:sldId id="259" r:id="rId5"/>
    <p:sldId id="312" r:id="rId6"/>
    <p:sldId id="261" r:id="rId7"/>
    <p:sldId id="262" r:id="rId8"/>
    <p:sldId id="263" r:id="rId9"/>
    <p:sldId id="260" r:id="rId10"/>
    <p:sldId id="272" r:id="rId11"/>
    <p:sldId id="320" r:id="rId12"/>
    <p:sldId id="273" r:id="rId13"/>
    <p:sldId id="274" r:id="rId14"/>
    <p:sldId id="275" r:id="rId15"/>
    <p:sldId id="264" r:id="rId16"/>
    <p:sldId id="265" r:id="rId17"/>
    <p:sldId id="313" r:id="rId18"/>
    <p:sldId id="314" r:id="rId19"/>
    <p:sldId id="318" r:id="rId20"/>
    <p:sldId id="315" r:id="rId21"/>
    <p:sldId id="317" r:id="rId22"/>
    <p:sldId id="316" r:id="rId23"/>
    <p:sldId id="258" r:id="rId24"/>
    <p:sldId id="269" r:id="rId25"/>
    <p:sldId id="270" r:id="rId26"/>
    <p:sldId id="306" r:id="rId27"/>
    <p:sldId id="307" r:id="rId28"/>
    <p:sldId id="308" r:id="rId29"/>
    <p:sldId id="319" r:id="rId30"/>
    <p:sldId id="305" r:id="rId31"/>
    <p:sldId id="310" r:id="rId32"/>
    <p:sldId id="309" r:id="rId33"/>
    <p:sldId id="31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6"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4B7540-E744-4210-AC53-6B1BCCEA77AE}" type="datetimeFigureOut">
              <a:rPr lang="en-US" smtClean="0"/>
              <a:t>4/22/2020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237A6-1DC6-4C48-ADBB-F5970987CF20}" type="slidenum">
              <a:rPr lang="en-US" smtClean="0"/>
              <a:t>‹#›</a:t>
            </a:fld>
            <a:endParaRPr lang="en-US"/>
          </a:p>
        </p:txBody>
      </p:sp>
    </p:spTree>
    <p:extLst>
      <p:ext uri="{BB962C8B-B14F-4D97-AF65-F5344CB8AC3E}">
        <p14:creationId xmlns:p14="http://schemas.microsoft.com/office/powerpoint/2010/main" val="1434497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D9E52850-CE63-469D-B37D-42CBBAF800AE}"/>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4098" name="Text Box 2">
            <a:extLst>
              <a:ext uri="{FF2B5EF4-FFF2-40B4-BE49-F238E27FC236}">
                <a16:creationId xmlns:a16="http://schemas.microsoft.com/office/drawing/2014/main" id="{B3E37E9C-7F26-4AB5-A5EA-3EE08CF6CE02}"/>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cs typeface="msgothic" charset="0"/>
              </a:rPr>
              <a:t>Receptor recognition pattern of coronaviruses.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6725A-183D-472F-AD61-2593424A5A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C3E971-3407-4D3D-9CC2-976685CCE1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564D2A-0584-4C34-A36F-2EF423092037}"/>
              </a:ext>
            </a:extLst>
          </p:cNvPr>
          <p:cNvSpPr>
            <a:spLocks noGrp="1"/>
          </p:cNvSpPr>
          <p:nvPr>
            <p:ph type="dt" sz="half" idx="10"/>
          </p:nvPr>
        </p:nvSpPr>
        <p:spPr/>
        <p:txBody>
          <a:bodyPr/>
          <a:lstStyle/>
          <a:p>
            <a:fld id="{136B9BD8-7C66-4211-814E-014B9CC827FB}" type="datetime1">
              <a:rPr lang="en-US" smtClean="0"/>
              <a:t>4/22/2020</a:t>
            </a:fld>
            <a:endParaRPr lang="en-US"/>
          </a:p>
        </p:txBody>
      </p:sp>
      <p:sp>
        <p:nvSpPr>
          <p:cNvPr id="5" name="Footer Placeholder 4">
            <a:extLst>
              <a:ext uri="{FF2B5EF4-FFF2-40B4-BE49-F238E27FC236}">
                <a16:creationId xmlns:a16="http://schemas.microsoft.com/office/drawing/2014/main" id="{A4F72998-2AA4-40B5-A3C0-44FFDACDD7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57E94-3BF6-49B8-9E0D-1ED2950F4C10}"/>
              </a:ext>
            </a:extLst>
          </p:cNvPr>
          <p:cNvSpPr>
            <a:spLocks noGrp="1"/>
          </p:cNvSpPr>
          <p:nvPr>
            <p:ph type="sldNum" sz="quarter" idx="12"/>
          </p:nvPr>
        </p:nvSpPr>
        <p:spPr/>
        <p:txBody>
          <a:bodyPr/>
          <a:lstStyle/>
          <a:p>
            <a:fld id="{AB3EE5C1-CDF9-4747-B6F4-81CD42AFB052}" type="slidenum">
              <a:rPr lang="en-US" smtClean="0"/>
              <a:t>‹#›</a:t>
            </a:fld>
            <a:endParaRPr lang="en-US"/>
          </a:p>
        </p:txBody>
      </p:sp>
    </p:spTree>
    <p:extLst>
      <p:ext uri="{BB962C8B-B14F-4D97-AF65-F5344CB8AC3E}">
        <p14:creationId xmlns:p14="http://schemas.microsoft.com/office/powerpoint/2010/main" val="132871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AC5E9-D2F8-4696-A659-D789960CBE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3D4263-5E24-4D2B-B7AE-877CB65043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33BD9B-A4E3-4B4C-A53E-AE0DCB22775B}"/>
              </a:ext>
            </a:extLst>
          </p:cNvPr>
          <p:cNvSpPr>
            <a:spLocks noGrp="1"/>
          </p:cNvSpPr>
          <p:nvPr>
            <p:ph type="dt" sz="half" idx="10"/>
          </p:nvPr>
        </p:nvSpPr>
        <p:spPr/>
        <p:txBody>
          <a:bodyPr/>
          <a:lstStyle/>
          <a:p>
            <a:fld id="{80B5BA23-887B-4108-A7A7-8EED38FA7EF6}" type="datetime1">
              <a:rPr lang="en-US" smtClean="0"/>
              <a:t>4/22/2020</a:t>
            </a:fld>
            <a:endParaRPr lang="en-US"/>
          </a:p>
        </p:txBody>
      </p:sp>
      <p:sp>
        <p:nvSpPr>
          <p:cNvPr id="5" name="Footer Placeholder 4">
            <a:extLst>
              <a:ext uri="{FF2B5EF4-FFF2-40B4-BE49-F238E27FC236}">
                <a16:creationId xmlns:a16="http://schemas.microsoft.com/office/drawing/2014/main" id="{DBBDC947-91D2-441C-BFA4-88D528FD3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407AC8-8E72-422A-B001-F5EAF7417246}"/>
              </a:ext>
            </a:extLst>
          </p:cNvPr>
          <p:cNvSpPr>
            <a:spLocks noGrp="1"/>
          </p:cNvSpPr>
          <p:nvPr>
            <p:ph type="sldNum" sz="quarter" idx="12"/>
          </p:nvPr>
        </p:nvSpPr>
        <p:spPr/>
        <p:txBody>
          <a:bodyPr/>
          <a:lstStyle/>
          <a:p>
            <a:fld id="{AB3EE5C1-CDF9-4747-B6F4-81CD42AFB052}" type="slidenum">
              <a:rPr lang="en-US" smtClean="0"/>
              <a:t>‹#›</a:t>
            </a:fld>
            <a:endParaRPr lang="en-US"/>
          </a:p>
        </p:txBody>
      </p:sp>
    </p:spTree>
    <p:extLst>
      <p:ext uri="{BB962C8B-B14F-4D97-AF65-F5344CB8AC3E}">
        <p14:creationId xmlns:p14="http://schemas.microsoft.com/office/powerpoint/2010/main" val="3836981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12FD97-E1A0-4EF7-B1FD-8515FF0FC2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1EF9F4-A423-408B-9CF8-8981F0C6D0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ACB413-51EE-42AA-B15C-C309D98835B0}"/>
              </a:ext>
            </a:extLst>
          </p:cNvPr>
          <p:cNvSpPr>
            <a:spLocks noGrp="1"/>
          </p:cNvSpPr>
          <p:nvPr>
            <p:ph type="dt" sz="half" idx="10"/>
          </p:nvPr>
        </p:nvSpPr>
        <p:spPr/>
        <p:txBody>
          <a:bodyPr/>
          <a:lstStyle/>
          <a:p>
            <a:fld id="{E87892C5-F211-49B9-9669-B12AA22E1410}" type="datetime1">
              <a:rPr lang="en-US" smtClean="0"/>
              <a:t>4/22/2020</a:t>
            </a:fld>
            <a:endParaRPr lang="en-US"/>
          </a:p>
        </p:txBody>
      </p:sp>
      <p:sp>
        <p:nvSpPr>
          <p:cNvPr id="5" name="Footer Placeholder 4">
            <a:extLst>
              <a:ext uri="{FF2B5EF4-FFF2-40B4-BE49-F238E27FC236}">
                <a16:creationId xmlns:a16="http://schemas.microsoft.com/office/drawing/2014/main" id="{236B3E38-1516-4BBE-B8E5-58C214909C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7363C1-6E54-4247-92B4-8296B5195CFF}"/>
              </a:ext>
            </a:extLst>
          </p:cNvPr>
          <p:cNvSpPr>
            <a:spLocks noGrp="1"/>
          </p:cNvSpPr>
          <p:nvPr>
            <p:ph type="sldNum" sz="quarter" idx="12"/>
          </p:nvPr>
        </p:nvSpPr>
        <p:spPr/>
        <p:txBody>
          <a:bodyPr/>
          <a:lstStyle/>
          <a:p>
            <a:fld id="{AB3EE5C1-CDF9-4747-B6F4-81CD42AFB052}" type="slidenum">
              <a:rPr lang="en-US" smtClean="0"/>
              <a:t>‹#›</a:t>
            </a:fld>
            <a:endParaRPr lang="en-US"/>
          </a:p>
        </p:txBody>
      </p:sp>
    </p:spTree>
    <p:extLst>
      <p:ext uri="{BB962C8B-B14F-4D97-AF65-F5344CB8AC3E}">
        <p14:creationId xmlns:p14="http://schemas.microsoft.com/office/powerpoint/2010/main" val="265961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C9F2-0A02-4DDD-BCDD-796030BE55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103506-B1CF-4CC1-B083-6FF038945C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303125-1B84-4ABA-8B96-874760ADD9CA}"/>
              </a:ext>
            </a:extLst>
          </p:cNvPr>
          <p:cNvSpPr>
            <a:spLocks noGrp="1"/>
          </p:cNvSpPr>
          <p:nvPr>
            <p:ph type="dt" sz="half" idx="10"/>
          </p:nvPr>
        </p:nvSpPr>
        <p:spPr/>
        <p:txBody>
          <a:bodyPr/>
          <a:lstStyle/>
          <a:p>
            <a:fld id="{149B5CD8-4332-4C51-99B8-0856750EAA7E}" type="datetime1">
              <a:rPr lang="en-US" smtClean="0"/>
              <a:t>4/22/2020</a:t>
            </a:fld>
            <a:endParaRPr lang="en-US"/>
          </a:p>
        </p:txBody>
      </p:sp>
      <p:sp>
        <p:nvSpPr>
          <p:cNvPr id="5" name="Footer Placeholder 4">
            <a:extLst>
              <a:ext uri="{FF2B5EF4-FFF2-40B4-BE49-F238E27FC236}">
                <a16:creationId xmlns:a16="http://schemas.microsoft.com/office/drawing/2014/main" id="{71329249-A6DB-45A5-B862-098720873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C02A2-29C2-4CC8-B01A-78F27C6891C1}"/>
              </a:ext>
            </a:extLst>
          </p:cNvPr>
          <p:cNvSpPr>
            <a:spLocks noGrp="1"/>
          </p:cNvSpPr>
          <p:nvPr>
            <p:ph type="sldNum" sz="quarter" idx="12"/>
          </p:nvPr>
        </p:nvSpPr>
        <p:spPr/>
        <p:txBody>
          <a:bodyPr/>
          <a:lstStyle/>
          <a:p>
            <a:fld id="{49E65F21-0F3F-429B-A821-E28368D686FC}" type="slidenum">
              <a:rPr lang="en-US" smtClean="0"/>
              <a:t>‹#›</a:t>
            </a:fld>
            <a:endParaRPr lang="en-US"/>
          </a:p>
        </p:txBody>
      </p:sp>
    </p:spTree>
    <p:extLst>
      <p:ext uri="{BB962C8B-B14F-4D97-AF65-F5344CB8AC3E}">
        <p14:creationId xmlns:p14="http://schemas.microsoft.com/office/powerpoint/2010/main" val="3618859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EC37-4F33-4BC1-9889-859CC776CE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A2827-01D1-4D9A-9D07-A4A287667C7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D857F-E4A4-411D-9A3C-9197EEF5E9E7}"/>
              </a:ext>
            </a:extLst>
          </p:cNvPr>
          <p:cNvSpPr>
            <a:spLocks noGrp="1"/>
          </p:cNvSpPr>
          <p:nvPr>
            <p:ph type="dt" sz="half" idx="10"/>
          </p:nvPr>
        </p:nvSpPr>
        <p:spPr/>
        <p:txBody>
          <a:bodyPr/>
          <a:lstStyle/>
          <a:p>
            <a:fld id="{A81EA1FD-E51A-4083-92C9-04D6F3812962}" type="datetime1">
              <a:rPr lang="en-US" smtClean="0"/>
              <a:t>4/22/2020</a:t>
            </a:fld>
            <a:endParaRPr lang="en-US"/>
          </a:p>
        </p:txBody>
      </p:sp>
      <p:sp>
        <p:nvSpPr>
          <p:cNvPr id="5" name="Footer Placeholder 4">
            <a:extLst>
              <a:ext uri="{FF2B5EF4-FFF2-40B4-BE49-F238E27FC236}">
                <a16:creationId xmlns:a16="http://schemas.microsoft.com/office/drawing/2014/main" id="{136AC385-D0AB-42DC-A547-8FD13C994B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DE67E-16AF-4A19-BF08-C064D6B9258E}"/>
              </a:ext>
            </a:extLst>
          </p:cNvPr>
          <p:cNvSpPr>
            <a:spLocks noGrp="1"/>
          </p:cNvSpPr>
          <p:nvPr>
            <p:ph type="sldNum" sz="quarter" idx="12"/>
          </p:nvPr>
        </p:nvSpPr>
        <p:spPr/>
        <p:txBody>
          <a:bodyPr/>
          <a:lstStyle/>
          <a:p>
            <a:fld id="{49E65F21-0F3F-429B-A821-E28368D686FC}" type="slidenum">
              <a:rPr lang="en-US" smtClean="0"/>
              <a:t>‹#›</a:t>
            </a:fld>
            <a:endParaRPr lang="en-US"/>
          </a:p>
        </p:txBody>
      </p:sp>
    </p:spTree>
    <p:extLst>
      <p:ext uri="{BB962C8B-B14F-4D97-AF65-F5344CB8AC3E}">
        <p14:creationId xmlns:p14="http://schemas.microsoft.com/office/powerpoint/2010/main" val="3188450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4E55B-8E8E-443E-A73A-F98CB56784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18AB0E-D09A-44FB-997E-6FA9AF4878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683D49-CAAA-44A4-93F7-A78E0957B40B}"/>
              </a:ext>
            </a:extLst>
          </p:cNvPr>
          <p:cNvSpPr>
            <a:spLocks noGrp="1"/>
          </p:cNvSpPr>
          <p:nvPr>
            <p:ph type="dt" sz="half" idx="10"/>
          </p:nvPr>
        </p:nvSpPr>
        <p:spPr/>
        <p:txBody>
          <a:bodyPr/>
          <a:lstStyle/>
          <a:p>
            <a:fld id="{608DEA0A-AB76-43DE-9027-B41BFA8E8C9B}" type="datetime1">
              <a:rPr lang="en-US" smtClean="0"/>
              <a:t>4/22/2020</a:t>
            </a:fld>
            <a:endParaRPr lang="en-US"/>
          </a:p>
        </p:txBody>
      </p:sp>
      <p:sp>
        <p:nvSpPr>
          <p:cNvPr id="5" name="Footer Placeholder 4">
            <a:extLst>
              <a:ext uri="{FF2B5EF4-FFF2-40B4-BE49-F238E27FC236}">
                <a16:creationId xmlns:a16="http://schemas.microsoft.com/office/drawing/2014/main" id="{072E6934-2181-4C98-A2E9-7763FACD0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1B322-5ABF-41B3-84DB-16BD7C24B4ED}"/>
              </a:ext>
            </a:extLst>
          </p:cNvPr>
          <p:cNvSpPr>
            <a:spLocks noGrp="1"/>
          </p:cNvSpPr>
          <p:nvPr>
            <p:ph type="sldNum" sz="quarter" idx="12"/>
          </p:nvPr>
        </p:nvSpPr>
        <p:spPr/>
        <p:txBody>
          <a:bodyPr/>
          <a:lstStyle/>
          <a:p>
            <a:fld id="{49E65F21-0F3F-429B-A821-E28368D686FC}" type="slidenum">
              <a:rPr lang="en-US" smtClean="0"/>
              <a:t>‹#›</a:t>
            </a:fld>
            <a:endParaRPr lang="en-US"/>
          </a:p>
        </p:txBody>
      </p:sp>
    </p:spTree>
    <p:extLst>
      <p:ext uri="{BB962C8B-B14F-4D97-AF65-F5344CB8AC3E}">
        <p14:creationId xmlns:p14="http://schemas.microsoft.com/office/powerpoint/2010/main" val="2673934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ECC1-3F10-4C14-8952-03937F3A9C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5590D9-A568-4D73-9089-9C32287E90B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3307A1-176C-43CD-8D5D-D7CA5EF63B1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C99441-E511-4BAF-812B-F669A8561B45}"/>
              </a:ext>
            </a:extLst>
          </p:cNvPr>
          <p:cNvSpPr>
            <a:spLocks noGrp="1"/>
          </p:cNvSpPr>
          <p:nvPr>
            <p:ph type="dt" sz="half" idx="10"/>
          </p:nvPr>
        </p:nvSpPr>
        <p:spPr/>
        <p:txBody>
          <a:bodyPr/>
          <a:lstStyle/>
          <a:p>
            <a:fld id="{542980D7-7E48-44FF-B879-F2375C0F1FD5}" type="datetime1">
              <a:rPr lang="en-US" smtClean="0"/>
              <a:t>4/22/2020</a:t>
            </a:fld>
            <a:endParaRPr lang="en-US"/>
          </a:p>
        </p:txBody>
      </p:sp>
      <p:sp>
        <p:nvSpPr>
          <p:cNvPr id="6" name="Footer Placeholder 5">
            <a:extLst>
              <a:ext uri="{FF2B5EF4-FFF2-40B4-BE49-F238E27FC236}">
                <a16:creationId xmlns:a16="http://schemas.microsoft.com/office/drawing/2014/main" id="{A6FD3DA2-7B0F-4A3E-BD2D-51DCC21BE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9071-FA9B-475B-BE08-9F014DD7993D}"/>
              </a:ext>
            </a:extLst>
          </p:cNvPr>
          <p:cNvSpPr>
            <a:spLocks noGrp="1"/>
          </p:cNvSpPr>
          <p:nvPr>
            <p:ph type="sldNum" sz="quarter" idx="12"/>
          </p:nvPr>
        </p:nvSpPr>
        <p:spPr/>
        <p:txBody>
          <a:bodyPr/>
          <a:lstStyle/>
          <a:p>
            <a:fld id="{49E65F21-0F3F-429B-A821-E28368D686FC}" type="slidenum">
              <a:rPr lang="en-US" smtClean="0"/>
              <a:t>‹#›</a:t>
            </a:fld>
            <a:endParaRPr lang="en-US"/>
          </a:p>
        </p:txBody>
      </p:sp>
    </p:spTree>
    <p:extLst>
      <p:ext uri="{BB962C8B-B14F-4D97-AF65-F5344CB8AC3E}">
        <p14:creationId xmlns:p14="http://schemas.microsoft.com/office/powerpoint/2010/main" val="3617359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0A041-2413-4AFC-9974-A134839098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A214A5-B794-4FD1-8739-32DACBDDF0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A506144-8420-47EC-AFB5-E1BC6C13AA0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72808F-E5F3-43F1-A44C-750B47F20F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4752AFD-1C9A-441B-AED4-14FF407BEE9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192E24-5BDB-442A-A3A0-A4C1F0020C22}"/>
              </a:ext>
            </a:extLst>
          </p:cNvPr>
          <p:cNvSpPr>
            <a:spLocks noGrp="1"/>
          </p:cNvSpPr>
          <p:nvPr>
            <p:ph type="dt" sz="half" idx="10"/>
          </p:nvPr>
        </p:nvSpPr>
        <p:spPr/>
        <p:txBody>
          <a:bodyPr/>
          <a:lstStyle/>
          <a:p>
            <a:fld id="{74540467-D7C9-4BF8-A956-4803FC736E74}" type="datetime1">
              <a:rPr lang="en-US" smtClean="0"/>
              <a:t>4/22/2020</a:t>
            </a:fld>
            <a:endParaRPr lang="en-US"/>
          </a:p>
        </p:txBody>
      </p:sp>
      <p:sp>
        <p:nvSpPr>
          <p:cNvPr id="8" name="Footer Placeholder 7">
            <a:extLst>
              <a:ext uri="{FF2B5EF4-FFF2-40B4-BE49-F238E27FC236}">
                <a16:creationId xmlns:a16="http://schemas.microsoft.com/office/drawing/2014/main" id="{F0D659C4-3DC0-4560-9674-FCF84B0446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397BEA-D749-427C-B536-69B91577E64B}"/>
              </a:ext>
            </a:extLst>
          </p:cNvPr>
          <p:cNvSpPr>
            <a:spLocks noGrp="1"/>
          </p:cNvSpPr>
          <p:nvPr>
            <p:ph type="sldNum" sz="quarter" idx="12"/>
          </p:nvPr>
        </p:nvSpPr>
        <p:spPr/>
        <p:txBody>
          <a:bodyPr/>
          <a:lstStyle/>
          <a:p>
            <a:fld id="{49E65F21-0F3F-429B-A821-E28368D686FC}" type="slidenum">
              <a:rPr lang="en-US" smtClean="0"/>
              <a:t>‹#›</a:t>
            </a:fld>
            <a:endParaRPr lang="en-US"/>
          </a:p>
        </p:txBody>
      </p:sp>
    </p:spTree>
    <p:extLst>
      <p:ext uri="{BB962C8B-B14F-4D97-AF65-F5344CB8AC3E}">
        <p14:creationId xmlns:p14="http://schemas.microsoft.com/office/powerpoint/2010/main" val="3881319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9C91B-86DE-4685-AC13-D2DFF342D4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A8FE84-6751-469D-A17B-650AD5D863A1}"/>
              </a:ext>
            </a:extLst>
          </p:cNvPr>
          <p:cNvSpPr>
            <a:spLocks noGrp="1"/>
          </p:cNvSpPr>
          <p:nvPr>
            <p:ph type="dt" sz="half" idx="10"/>
          </p:nvPr>
        </p:nvSpPr>
        <p:spPr/>
        <p:txBody>
          <a:bodyPr/>
          <a:lstStyle/>
          <a:p>
            <a:fld id="{A2357778-C014-4CAE-9731-FBF69197F69A}" type="datetime1">
              <a:rPr lang="en-US" smtClean="0"/>
              <a:t>4/22/2020</a:t>
            </a:fld>
            <a:endParaRPr lang="en-US"/>
          </a:p>
        </p:txBody>
      </p:sp>
      <p:sp>
        <p:nvSpPr>
          <p:cNvPr id="4" name="Footer Placeholder 3">
            <a:extLst>
              <a:ext uri="{FF2B5EF4-FFF2-40B4-BE49-F238E27FC236}">
                <a16:creationId xmlns:a16="http://schemas.microsoft.com/office/drawing/2014/main" id="{8ED736D7-EF20-4D72-9F17-5101AC85FF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778C0F-E04E-4393-BF35-11B55C7B195C}"/>
              </a:ext>
            </a:extLst>
          </p:cNvPr>
          <p:cNvSpPr>
            <a:spLocks noGrp="1"/>
          </p:cNvSpPr>
          <p:nvPr>
            <p:ph type="sldNum" sz="quarter" idx="12"/>
          </p:nvPr>
        </p:nvSpPr>
        <p:spPr/>
        <p:txBody>
          <a:bodyPr/>
          <a:lstStyle/>
          <a:p>
            <a:fld id="{49E65F21-0F3F-429B-A821-E28368D686FC}" type="slidenum">
              <a:rPr lang="en-US" smtClean="0"/>
              <a:t>‹#›</a:t>
            </a:fld>
            <a:endParaRPr lang="en-US"/>
          </a:p>
        </p:txBody>
      </p:sp>
    </p:spTree>
    <p:extLst>
      <p:ext uri="{BB962C8B-B14F-4D97-AF65-F5344CB8AC3E}">
        <p14:creationId xmlns:p14="http://schemas.microsoft.com/office/powerpoint/2010/main" val="2120720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3B9C6E-396F-4A69-B994-32675729E318}"/>
              </a:ext>
            </a:extLst>
          </p:cNvPr>
          <p:cNvSpPr>
            <a:spLocks noGrp="1"/>
          </p:cNvSpPr>
          <p:nvPr>
            <p:ph type="dt" sz="half" idx="10"/>
          </p:nvPr>
        </p:nvSpPr>
        <p:spPr/>
        <p:txBody>
          <a:bodyPr/>
          <a:lstStyle/>
          <a:p>
            <a:fld id="{88712142-AD4D-4CAB-8C38-60C538847261}" type="datetime1">
              <a:rPr lang="en-US" smtClean="0"/>
              <a:t>4/22/2020</a:t>
            </a:fld>
            <a:endParaRPr lang="en-US"/>
          </a:p>
        </p:txBody>
      </p:sp>
      <p:sp>
        <p:nvSpPr>
          <p:cNvPr id="3" name="Footer Placeholder 2">
            <a:extLst>
              <a:ext uri="{FF2B5EF4-FFF2-40B4-BE49-F238E27FC236}">
                <a16:creationId xmlns:a16="http://schemas.microsoft.com/office/drawing/2014/main" id="{E1EEAD88-78A1-4AF8-86DC-A51A964C9C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7FAB81-5D87-4E65-B3B4-D41D05640181}"/>
              </a:ext>
            </a:extLst>
          </p:cNvPr>
          <p:cNvSpPr>
            <a:spLocks noGrp="1"/>
          </p:cNvSpPr>
          <p:nvPr>
            <p:ph type="sldNum" sz="quarter" idx="12"/>
          </p:nvPr>
        </p:nvSpPr>
        <p:spPr/>
        <p:txBody>
          <a:bodyPr/>
          <a:lstStyle/>
          <a:p>
            <a:fld id="{49E65F21-0F3F-429B-A821-E28368D686FC}" type="slidenum">
              <a:rPr lang="en-US" smtClean="0"/>
              <a:t>‹#›</a:t>
            </a:fld>
            <a:endParaRPr lang="en-US"/>
          </a:p>
        </p:txBody>
      </p:sp>
    </p:spTree>
    <p:extLst>
      <p:ext uri="{BB962C8B-B14F-4D97-AF65-F5344CB8AC3E}">
        <p14:creationId xmlns:p14="http://schemas.microsoft.com/office/powerpoint/2010/main" val="3977180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5AA5D-C204-4DB9-9062-E673D9DB06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12AD05-93FA-439D-BD39-8EBC77BAD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79504B-55E5-4794-BBF1-1C8A7519B3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C7392C-0BA5-4A52-A278-00101D0E0368}"/>
              </a:ext>
            </a:extLst>
          </p:cNvPr>
          <p:cNvSpPr>
            <a:spLocks noGrp="1"/>
          </p:cNvSpPr>
          <p:nvPr>
            <p:ph type="dt" sz="half" idx="10"/>
          </p:nvPr>
        </p:nvSpPr>
        <p:spPr/>
        <p:txBody>
          <a:bodyPr/>
          <a:lstStyle/>
          <a:p>
            <a:fld id="{6A40A346-51AE-4D41-91FE-2E5AA38711F6}" type="datetime1">
              <a:rPr lang="en-US" smtClean="0"/>
              <a:t>4/22/2020</a:t>
            </a:fld>
            <a:endParaRPr lang="en-US"/>
          </a:p>
        </p:txBody>
      </p:sp>
      <p:sp>
        <p:nvSpPr>
          <p:cNvPr id="6" name="Footer Placeholder 5">
            <a:extLst>
              <a:ext uri="{FF2B5EF4-FFF2-40B4-BE49-F238E27FC236}">
                <a16:creationId xmlns:a16="http://schemas.microsoft.com/office/drawing/2014/main" id="{BD12A7DB-A374-4088-81AF-2CE630A416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046AB-3E61-424C-882E-A46C8538A0AA}"/>
              </a:ext>
            </a:extLst>
          </p:cNvPr>
          <p:cNvSpPr>
            <a:spLocks noGrp="1"/>
          </p:cNvSpPr>
          <p:nvPr>
            <p:ph type="sldNum" sz="quarter" idx="12"/>
          </p:nvPr>
        </p:nvSpPr>
        <p:spPr/>
        <p:txBody>
          <a:bodyPr/>
          <a:lstStyle/>
          <a:p>
            <a:fld id="{49E65F21-0F3F-429B-A821-E28368D686FC}" type="slidenum">
              <a:rPr lang="en-US" smtClean="0"/>
              <a:t>‹#›</a:t>
            </a:fld>
            <a:endParaRPr lang="en-US"/>
          </a:p>
        </p:txBody>
      </p:sp>
    </p:spTree>
    <p:extLst>
      <p:ext uri="{BB962C8B-B14F-4D97-AF65-F5344CB8AC3E}">
        <p14:creationId xmlns:p14="http://schemas.microsoft.com/office/powerpoint/2010/main" val="2655061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ECC80-E3D3-4459-BA20-F6ECA196E9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B6560C-AB5C-4033-A982-3A897437CE2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04BB8A-9DC7-4BA9-BCD3-3621169B9189}"/>
              </a:ext>
            </a:extLst>
          </p:cNvPr>
          <p:cNvSpPr>
            <a:spLocks noGrp="1"/>
          </p:cNvSpPr>
          <p:nvPr>
            <p:ph type="dt" sz="half" idx="10"/>
          </p:nvPr>
        </p:nvSpPr>
        <p:spPr/>
        <p:txBody>
          <a:bodyPr/>
          <a:lstStyle/>
          <a:p>
            <a:fld id="{CDB7C0A7-7C72-490E-AEB8-09160138B72D}" type="datetime1">
              <a:rPr lang="en-US" smtClean="0"/>
              <a:t>4/22/2020</a:t>
            </a:fld>
            <a:endParaRPr lang="en-US"/>
          </a:p>
        </p:txBody>
      </p:sp>
      <p:sp>
        <p:nvSpPr>
          <p:cNvPr id="5" name="Footer Placeholder 4">
            <a:extLst>
              <a:ext uri="{FF2B5EF4-FFF2-40B4-BE49-F238E27FC236}">
                <a16:creationId xmlns:a16="http://schemas.microsoft.com/office/drawing/2014/main" id="{124A53D5-9A39-4296-9181-28FD188244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6FE1E9-6090-4103-AD2A-C158721A35A9}"/>
              </a:ext>
            </a:extLst>
          </p:cNvPr>
          <p:cNvSpPr>
            <a:spLocks noGrp="1"/>
          </p:cNvSpPr>
          <p:nvPr>
            <p:ph type="sldNum" sz="quarter" idx="12"/>
          </p:nvPr>
        </p:nvSpPr>
        <p:spPr/>
        <p:txBody>
          <a:bodyPr/>
          <a:lstStyle/>
          <a:p>
            <a:fld id="{AB3EE5C1-CDF9-4747-B6F4-81CD42AFB052}" type="slidenum">
              <a:rPr lang="en-US" smtClean="0"/>
              <a:t>‹#›</a:t>
            </a:fld>
            <a:endParaRPr lang="en-US"/>
          </a:p>
        </p:txBody>
      </p:sp>
    </p:spTree>
    <p:extLst>
      <p:ext uri="{BB962C8B-B14F-4D97-AF65-F5344CB8AC3E}">
        <p14:creationId xmlns:p14="http://schemas.microsoft.com/office/powerpoint/2010/main" val="2961271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FBE72-0B33-4E09-A98A-8C0B7445E0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D6E6D7-4DB8-4E7C-A368-76EECDCF33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543A01-0E87-41FB-B1AC-EDFAD02B48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089B880-7C61-4EAA-AE9F-0E00ED1A448E}"/>
              </a:ext>
            </a:extLst>
          </p:cNvPr>
          <p:cNvSpPr>
            <a:spLocks noGrp="1"/>
          </p:cNvSpPr>
          <p:nvPr>
            <p:ph type="dt" sz="half" idx="10"/>
          </p:nvPr>
        </p:nvSpPr>
        <p:spPr/>
        <p:txBody>
          <a:bodyPr/>
          <a:lstStyle/>
          <a:p>
            <a:fld id="{97DD6531-3A36-4229-AF2E-3C9FE0922581}" type="datetime1">
              <a:rPr lang="en-US" smtClean="0"/>
              <a:t>4/22/2020</a:t>
            </a:fld>
            <a:endParaRPr lang="en-US"/>
          </a:p>
        </p:txBody>
      </p:sp>
      <p:sp>
        <p:nvSpPr>
          <p:cNvPr id="6" name="Footer Placeholder 5">
            <a:extLst>
              <a:ext uri="{FF2B5EF4-FFF2-40B4-BE49-F238E27FC236}">
                <a16:creationId xmlns:a16="http://schemas.microsoft.com/office/drawing/2014/main" id="{F5385CE5-2C61-43BE-8704-BD4713181E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7CF446-9EAB-40BE-A920-6661798A363F}"/>
              </a:ext>
            </a:extLst>
          </p:cNvPr>
          <p:cNvSpPr>
            <a:spLocks noGrp="1"/>
          </p:cNvSpPr>
          <p:nvPr>
            <p:ph type="sldNum" sz="quarter" idx="12"/>
          </p:nvPr>
        </p:nvSpPr>
        <p:spPr/>
        <p:txBody>
          <a:bodyPr/>
          <a:lstStyle/>
          <a:p>
            <a:fld id="{49E65F21-0F3F-429B-A821-E28368D686FC}" type="slidenum">
              <a:rPr lang="en-US" smtClean="0"/>
              <a:t>‹#›</a:t>
            </a:fld>
            <a:endParaRPr lang="en-US"/>
          </a:p>
        </p:txBody>
      </p:sp>
    </p:spTree>
    <p:extLst>
      <p:ext uri="{BB962C8B-B14F-4D97-AF65-F5344CB8AC3E}">
        <p14:creationId xmlns:p14="http://schemas.microsoft.com/office/powerpoint/2010/main" val="2283572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F560-4825-4F5B-917B-A118A89756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6657FF-75C2-474D-974F-891063C464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76CD76-F016-444D-957A-7306C275BBFA}"/>
              </a:ext>
            </a:extLst>
          </p:cNvPr>
          <p:cNvSpPr>
            <a:spLocks noGrp="1"/>
          </p:cNvSpPr>
          <p:nvPr>
            <p:ph type="dt" sz="half" idx="10"/>
          </p:nvPr>
        </p:nvSpPr>
        <p:spPr/>
        <p:txBody>
          <a:bodyPr/>
          <a:lstStyle/>
          <a:p>
            <a:fld id="{346C15B8-EAF7-4A21-96E6-429A1D1385DE}" type="datetime1">
              <a:rPr lang="en-US" smtClean="0"/>
              <a:t>4/22/2020</a:t>
            </a:fld>
            <a:endParaRPr lang="en-US"/>
          </a:p>
        </p:txBody>
      </p:sp>
      <p:sp>
        <p:nvSpPr>
          <p:cNvPr id="5" name="Footer Placeholder 4">
            <a:extLst>
              <a:ext uri="{FF2B5EF4-FFF2-40B4-BE49-F238E27FC236}">
                <a16:creationId xmlns:a16="http://schemas.microsoft.com/office/drawing/2014/main" id="{8D766342-D59F-4577-8F4D-99723849F6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C2A1F2-8FB5-4D3C-BA2F-C79663F32E97}"/>
              </a:ext>
            </a:extLst>
          </p:cNvPr>
          <p:cNvSpPr>
            <a:spLocks noGrp="1"/>
          </p:cNvSpPr>
          <p:nvPr>
            <p:ph type="sldNum" sz="quarter" idx="12"/>
          </p:nvPr>
        </p:nvSpPr>
        <p:spPr/>
        <p:txBody>
          <a:bodyPr/>
          <a:lstStyle/>
          <a:p>
            <a:fld id="{49E65F21-0F3F-429B-A821-E28368D686FC}" type="slidenum">
              <a:rPr lang="en-US" smtClean="0"/>
              <a:t>‹#›</a:t>
            </a:fld>
            <a:endParaRPr lang="en-US"/>
          </a:p>
        </p:txBody>
      </p:sp>
    </p:spTree>
    <p:extLst>
      <p:ext uri="{BB962C8B-B14F-4D97-AF65-F5344CB8AC3E}">
        <p14:creationId xmlns:p14="http://schemas.microsoft.com/office/powerpoint/2010/main" val="1597879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5B5135-364B-4104-B023-0C6F60479C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760473-884F-420E-9BE5-067E385259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1CD06B-8C1F-42EC-ADD0-C532C68C5121}"/>
              </a:ext>
            </a:extLst>
          </p:cNvPr>
          <p:cNvSpPr>
            <a:spLocks noGrp="1"/>
          </p:cNvSpPr>
          <p:nvPr>
            <p:ph type="dt" sz="half" idx="10"/>
          </p:nvPr>
        </p:nvSpPr>
        <p:spPr/>
        <p:txBody>
          <a:bodyPr/>
          <a:lstStyle/>
          <a:p>
            <a:fld id="{6311B0FA-ACBD-4628-BDB1-4109BB6B662F}" type="datetime1">
              <a:rPr lang="en-US" smtClean="0"/>
              <a:t>4/22/2020</a:t>
            </a:fld>
            <a:endParaRPr lang="en-US"/>
          </a:p>
        </p:txBody>
      </p:sp>
      <p:sp>
        <p:nvSpPr>
          <p:cNvPr id="5" name="Footer Placeholder 4">
            <a:extLst>
              <a:ext uri="{FF2B5EF4-FFF2-40B4-BE49-F238E27FC236}">
                <a16:creationId xmlns:a16="http://schemas.microsoft.com/office/drawing/2014/main" id="{E1128093-22B2-4B3F-A0B4-2FBFB0FD95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DB874A-743C-44FF-AD36-BADEA47DC382}"/>
              </a:ext>
            </a:extLst>
          </p:cNvPr>
          <p:cNvSpPr>
            <a:spLocks noGrp="1"/>
          </p:cNvSpPr>
          <p:nvPr>
            <p:ph type="sldNum" sz="quarter" idx="12"/>
          </p:nvPr>
        </p:nvSpPr>
        <p:spPr/>
        <p:txBody>
          <a:bodyPr/>
          <a:lstStyle/>
          <a:p>
            <a:fld id="{49E65F21-0F3F-429B-A821-E28368D686FC}" type="slidenum">
              <a:rPr lang="en-US" smtClean="0"/>
              <a:t>‹#›</a:t>
            </a:fld>
            <a:endParaRPr lang="en-US"/>
          </a:p>
        </p:txBody>
      </p:sp>
    </p:spTree>
    <p:extLst>
      <p:ext uri="{BB962C8B-B14F-4D97-AF65-F5344CB8AC3E}">
        <p14:creationId xmlns:p14="http://schemas.microsoft.com/office/powerpoint/2010/main" val="396965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E637D-0861-45A4-9135-BA7386978A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7C78BD-1931-4A1E-842F-E920470C62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AE6CF3-7836-46E1-A72C-EF937E937600}"/>
              </a:ext>
            </a:extLst>
          </p:cNvPr>
          <p:cNvSpPr>
            <a:spLocks noGrp="1"/>
          </p:cNvSpPr>
          <p:nvPr>
            <p:ph type="dt" sz="half" idx="10"/>
          </p:nvPr>
        </p:nvSpPr>
        <p:spPr/>
        <p:txBody>
          <a:bodyPr/>
          <a:lstStyle/>
          <a:p>
            <a:fld id="{8EB5ED20-CF8B-4485-9028-2F1CCE47B52A}" type="datetime1">
              <a:rPr lang="en-US" smtClean="0"/>
              <a:t>4/22/2020</a:t>
            </a:fld>
            <a:endParaRPr lang="en-US"/>
          </a:p>
        </p:txBody>
      </p:sp>
      <p:sp>
        <p:nvSpPr>
          <p:cNvPr id="5" name="Footer Placeholder 4">
            <a:extLst>
              <a:ext uri="{FF2B5EF4-FFF2-40B4-BE49-F238E27FC236}">
                <a16:creationId xmlns:a16="http://schemas.microsoft.com/office/drawing/2014/main" id="{3B831643-B7C7-46A1-82CE-04E0F5790D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F5E927-6B47-40C9-92C5-C2C2742AFF5A}"/>
              </a:ext>
            </a:extLst>
          </p:cNvPr>
          <p:cNvSpPr>
            <a:spLocks noGrp="1"/>
          </p:cNvSpPr>
          <p:nvPr>
            <p:ph type="sldNum" sz="quarter" idx="12"/>
          </p:nvPr>
        </p:nvSpPr>
        <p:spPr/>
        <p:txBody>
          <a:bodyPr/>
          <a:lstStyle/>
          <a:p>
            <a:fld id="{AB3EE5C1-CDF9-4747-B6F4-81CD42AFB052}" type="slidenum">
              <a:rPr lang="en-US" smtClean="0"/>
              <a:t>‹#›</a:t>
            </a:fld>
            <a:endParaRPr lang="en-US"/>
          </a:p>
        </p:txBody>
      </p:sp>
    </p:spTree>
    <p:extLst>
      <p:ext uri="{BB962C8B-B14F-4D97-AF65-F5344CB8AC3E}">
        <p14:creationId xmlns:p14="http://schemas.microsoft.com/office/powerpoint/2010/main" val="2149222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D93E-AF38-4E6B-AB64-C17CE5B514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B9ACF9-9038-47F9-8FFC-DD07D8805B5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FB6208-7C10-41C1-B65C-5B98C26183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6F5600-F1CB-4BC9-915E-2EDCE3895525}"/>
              </a:ext>
            </a:extLst>
          </p:cNvPr>
          <p:cNvSpPr>
            <a:spLocks noGrp="1"/>
          </p:cNvSpPr>
          <p:nvPr>
            <p:ph type="dt" sz="half" idx="10"/>
          </p:nvPr>
        </p:nvSpPr>
        <p:spPr/>
        <p:txBody>
          <a:bodyPr/>
          <a:lstStyle/>
          <a:p>
            <a:fld id="{C0FBF9F3-8579-47AF-B895-843D8073DDEA}" type="datetime1">
              <a:rPr lang="en-US" smtClean="0"/>
              <a:t>4/22/2020</a:t>
            </a:fld>
            <a:endParaRPr lang="en-US"/>
          </a:p>
        </p:txBody>
      </p:sp>
      <p:sp>
        <p:nvSpPr>
          <p:cNvPr id="6" name="Footer Placeholder 5">
            <a:extLst>
              <a:ext uri="{FF2B5EF4-FFF2-40B4-BE49-F238E27FC236}">
                <a16:creationId xmlns:a16="http://schemas.microsoft.com/office/drawing/2014/main" id="{E2D82FB2-760F-42AC-8A6B-2C0CE2AA9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BD51C0-14C9-49A6-84AA-4D236CE425FA}"/>
              </a:ext>
            </a:extLst>
          </p:cNvPr>
          <p:cNvSpPr>
            <a:spLocks noGrp="1"/>
          </p:cNvSpPr>
          <p:nvPr>
            <p:ph type="sldNum" sz="quarter" idx="12"/>
          </p:nvPr>
        </p:nvSpPr>
        <p:spPr/>
        <p:txBody>
          <a:bodyPr/>
          <a:lstStyle/>
          <a:p>
            <a:fld id="{AB3EE5C1-CDF9-4747-B6F4-81CD42AFB052}" type="slidenum">
              <a:rPr lang="en-US" smtClean="0"/>
              <a:t>‹#›</a:t>
            </a:fld>
            <a:endParaRPr lang="en-US"/>
          </a:p>
        </p:txBody>
      </p:sp>
    </p:spTree>
    <p:extLst>
      <p:ext uri="{BB962C8B-B14F-4D97-AF65-F5344CB8AC3E}">
        <p14:creationId xmlns:p14="http://schemas.microsoft.com/office/powerpoint/2010/main" val="2324506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9C959-65E5-435A-AFF2-F5D913D486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8DC575-4440-4141-A722-971861F036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77C6B99-43F6-4038-A051-9320C7E200C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87FAE6-6610-407D-A22A-DB5E501BF8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4FAFBEA-BC2E-48AF-831F-62845BBB2E4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7EF1EB-0D7E-4155-9353-8EF5E799EC75}"/>
              </a:ext>
            </a:extLst>
          </p:cNvPr>
          <p:cNvSpPr>
            <a:spLocks noGrp="1"/>
          </p:cNvSpPr>
          <p:nvPr>
            <p:ph type="dt" sz="half" idx="10"/>
          </p:nvPr>
        </p:nvSpPr>
        <p:spPr/>
        <p:txBody>
          <a:bodyPr/>
          <a:lstStyle/>
          <a:p>
            <a:fld id="{B2EC4F27-4873-495D-A6B9-3EE5F24CD1E4}" type="datetime1">
              <a:rPr lang="en-US" smtClean="0"/>
              <a:t>4/22/2020</a:t>
            </a:fld>
            <a:endParaRPr lang="en-US"/>
          </a:p>
        </p:txBody>
      </p:sp>
      <p:sp>
        <p:nvSpPr>
          <p:cNvPr id="8" name="Footer Placeholder 7">
            <a:extLst>
              <a:ext uri="{FF2B5EF4-FFF2-40B4-BE49-F238E27FC236}">
                <a16:creationId xmlns:a16="http://schemas.microsoft.com/office/drawing/2014/main" id="{635536F9-A4D6-4D8C-B7BD-1B01D4526B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5DA976-6BF8-4099-BC04-287557989151}"/>
              </a:ext>
            </a:extLst>
          </p:cNvPr>
          <p:cNvSpPr>
            <a:spLocks noGrp="1"/>
          </p:cNvSpPr>
          <p:nvPr>
            <p:ph type="sldNum" sz="quarter" idx="12"/>
          </p:nvPr>
        </p:nvSpPr>
        <p:spPr/>
        <p:txBody>
          <a:bodyPr/>
          <a:lstStyle/>
          <a:p>
            <a:fld id="{AB3EE5C1-CDF9-4747-B6F4-81CD42AFB052}" type="slidenum">
              <a:rPr lang="en-US" smtClean="0"/>
              <a:t>‹#›</a:t>
            </a:fld>
            <a:endParaRPr lang="en-US"/>
          </a:p>
        </p:txBody>
      </p:sp>
    </p:spTree>
    <p:extLst>
      <p:ext uri="{BB962C8B-B14F-4D97-AF65-F5344CB8AC3E}">
        <p14:creationId xmlns:p14="http://schemas.microsoft.com/office/powerpoint/2010/main" val="2853503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22CE6-8E54-4DE0-BD1E-C99A511D58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9AE2F0-4B4C-4924-A006-2F9394A1C002}"/>
              </a:ext>
            </a:extLst>
          </p:cNvPr>
          <p:cNvSpPr>
            <a:spLocks noGrp="1"/>
          </p:cNvSpPr>
          <p:nvPr>
            <p:ph type="dt" sz="half" idx="10"/>
          </p:nvPr>
        </p:nvSpPr>
        <p:spPr/>
        <p:txBody>
          <a:bodyPr/>
          <a:lstStyle/>
          <a:p>
            <a:fld id="{AC52FAE2-EC5C-48DB-8090-131C11961C43}" type="datetime1">
              <a:rPr lang="en-US" smtClean="0"/>
              <a:t>4/22/2020</a:t>
            </a:fld>
            <a:endParaRPr lang="en-US"/>
          </a:p>
        </p:txBody>
      </p:sp>
      <p:sp>
        <p:nvSpPr>
          <p:cNvPr id="4" name="Footer Placeholder 3">
            <a:extLst>
              <a:ext uri="{FF2B5EF4-FFF2-40B4-BE49-F238E27FC236}">
                <a16:creationId xmlns:a16="http://schemas.microsoft.com/office/drawing/2014/main" id="{86FD353C-445F-4A6E-903A-EA89096226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D6046C-92E8-4779-9E37-71F756B75945}"/>
              </a:ext>
            </a:extLst>
          </p:cNvPr>
          <p:cNvSpPr>
            <a:spLocks noGrp="1"/>
          </p:cNvSpPr>
          <p:nvPr>
            <p:ph type="sldNum" sz="quarter" idx="12"/>
          </p:nvPr>
        </p:nvSpPr>
        <p:spPr/>
        <p:txBody>
          <a:bodyPr/>
          <a:lstStyle/>
          <a:p>
            <a:fld id="{AB3EE5C1-CDF9-4747-B6F4-81CD42AFB052}" type="slidenum">
              <a:rPr lang="en-US" smtClean="0"/>
              <a:t>‹#›</a:t>
            </a:fld>
            <a:endParaRPr lang="en-US"/>
          </a:p>
        </p:txBody>
      </p:sp>
    </p:spTree>
    <p:extLst>
      <p:ext uri="{BB962C8B-B14F-4D97-AF65-F5344CB8AC3E}">
        <p14:creationId xmlns:p14="http://schemas.microsoft.com/office/powerpoint/2010/main" val="3319998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546605-DEB8-4386-8126-B4217509AF27}"/>
              </a:ext>
            </a:extLst>
          </p:cNvPr>
          <p:cNvSpPr>
            <a:spLocks noGrp="1"/>
          </p:cNvSpPr>
          <p:nvPr>
            <p:ph type="dt" sz="half" idx="10"/>
          </p:nvPr>
        </p:nvSpPr>
        <p:spPr/>
        <p:txBody>
          <a:bodyPr/>
          <a:lstStyle/>
          <a:p>
            <a:fld id="{22E9F2A3-4DB1-4E5D-A4E6-774967B39BF2}" type="datetime1">
              <a:rPr lang="en-US" smtClean="0"/>
              <a:t>4/22/2020</a:t>
            </a:fld>
            <a:endParaRPr lang="en-US"/>
          </a:p>
        </p:txBody>
      </p:sp>
      <p:sp>
        <p:nvSpPr>
          <p:cNvPr id="3" name="Footer Placeholder 2">
            <a:extLst>
              <a:ext uri="{FF2B5EF4-FFF2-40B4-BE49-F238E27FC236}">
                <a16:creationId xmlns:a16="http://schemas.microsoft.com/office/drawing/2014/main" id="{B248AD3F-022C-4A37-8E79-12569719D6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097CAC-F207-4E23-AD3C-C5F43179CABA}"/>
              </a:ext>
            </a:extLst>
          </p:cNvPr>
          <p:cNvSpPr>
            <a:spLocks noGrp="1"/>
          </p:cNvSpPr>
          <p:nvPr>
            <p:ph type="sldNum" sz="quarter" idx="12"/>
          </p:nvPr>
        </p:nvSpPr>
        <p:spPr/>
        <p:txBody>
          <a:bodyPr/>
          <a:lstStyle/>
          <a:p>
            <a:fld id="{AB3EE5C1-CDF9-4747-B6F4-81CD42AFB052}" type="slidenum">
              <a:rPr lang="en-US" smtClean="0"/>
              <a:t>‹#›</a:t>
            </a:fld>
            <a:endParaRPr lang="en-US"/>
          </a:p>
        </p:txBody>
      </p:sp>
    </p:spTree>
    <p:extLst>
      <p:ext uri="{BB962C8B-B14F-4D97-AF65-F5344CB8AC3E}">
        <p14:creationId xmlns:p14="http://schemas.microsoft.com/office/powerpoint/2010/main" val="4261547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4C23D-9138-4538-90A2-1E1BFE4C02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9793C8-4AEE-4237-ABE4-AA8DBDB037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4C19ED-38EA-49CB-BF8E-448017FAD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4BBACA-19E3-4E85-8DC6-E394572728DD}"/>
              </a:ext>
            </a:extLst>
          </p:cNvPr>
          <p:cNvSpPr>
            <a:spLocks noGrp="1"/>
          </p:cNvSpPr>
          <p:nvPr>
            <p:ph type="dt" sz="half" idx="10"/>
          </p:nvPr>
        </p:nvSpPr>
        <p:spPr/>
        <p:txBody>
          <a:bodyPr/>
          <a:lstStyle/>
          <a:p>
            <a:fld id="{BA79211F-47A2-47A0-9C1C-1FE2D536F664}" type="datetime1">
              <a:rPr lang="en-US" smtClean="0"/>
              <a:t>4/22/2020</a:t>
            </a:fld>
            <a:endParaRPr lang="en-US"/>
          </a:p>
        </p:txBody>
      </p:sp>
      <p:sp>
        <p:nvSpPr>
          <p:cNvPr id="6" name="Footer Placeholder 5">
            <a:extLst>
              <a:ext uri="{FF2B5EF4-FFF2-40B4-BE49-F238E27FC236}">
                <a16:creationId xmlns:a16="http://schemas.microsoft.com/office/drawing/2014/main" id="{D45EADDC-2103-41F4-A8DA-4E647CD51C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5B209A-9B13-470E-8A2A-E41DA483C477}"/>
              </a:ext>
            </a:extLst>
          </p:cNvPr>
          <p:cNvSpPr>
            <a:spLocks noGrp="1"/>
          </p:cNvSpPr>
          <p:nvPr>
            <p:ph type="sldNum" sz="quarter" idx="12"/>
          </p:nvPr>
        </p:nvSpPr>
        <p:spPr/>
        <p:txBody>
          <a:bodyPr/>
          <a:lstStyle/>
          <a:p>
            <a:fld id="{AB3EE5C1-CDF9-4747-B6F4-81CD42AFB052}" type="slidenum">
              <a:rPr lang="en-US" smtClean="0"/>
              <a:t>‹#›</a:t>
            </a:fld>
            <a:endParaRPr lang="en-US"/>
          </a:p>
        </p:txBody>
      </p:sp>
    </p:spTree>
    <p:extLst>
      <p:ext uri="{BB962C8B-B14F-4D97-AF65-F5344CB8AC3E}">
        <p14:creationId xmlns:p14="http://schemas.microsoft.com/office/powerpoint/2010/main" val="1159145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9EF7-2477-4980-B226-9406C67CD9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9BE375-CEA5-4438-919D-66F92BB5C7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0BAE75-1D48-400C-A90E-5A0D3871E2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AF8747-DD6E-4794-B818-060C711FE425}"/>
              </a:ext>
            </a:extLst>
          </p:cNvPr>
          <p:cNvSpPr>
            <a:spLocks noGrp="1"/>
          </p:cNvSpPr>
          <p:nvPr>
            <p:ph type="dt" sz="half" idx="10"/>
          </p:nvPr>
        </p:nvSpPr>
        <p:spPr/>
        <p:txBody>
          <a:bodyPr/>
          <a:lstStyle/>
          <a:p>
            <a:fld id="{D60069D0-767F-4086-85A5-C55B74EEEF27}" type="datetime1">
              <a:rPr lang="en-US" smtClean="0"/>
              <a:t>4/22/2020</a:t>
            </a:fld>
            <a:endParaRPr lang="en-US"/>
          </a:p>
        </p:txBody>
      </p:sp>
      <p:sp>
        <p:nvSpPr>
          <p:cNvPr id="6" name="Footer Placeholder 5">
            <a:extLst>
              <a:ext uri="{FF2B5EF4-FFF2-40B4-BE49-F238E27FC236}">
                <a16:creationId xmlns:a16="http://schemas.microsoft.com/office/drawing/2014/main" id="{07D5E3FD-EE7D-44C7-85A0-0D0720680D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10BD72-A961-4601-A2F5-71D78FE24470}"/>
              </a:ext>
            </a:extLst>
          </p:cNvPr>
          <p:cNvSpPr>
            <a:spLocks noGrp="1"/>
          </p:cNvSpPr>
          <p:nvPr>
            <p:ph type="sldNum" sz="quarter" idx="12"/>
          </p:nvPr>
        </p:nvSpPr>
        <p:spPr/>
        <p:txBody>
          <a:bodyPr/>
          <a:lstStyle/>
          <a:p>
            <a:fld id="{AB3EE5C1-CDF9-4747-B6F4-81CD42AFB052}" type="slidenum">
              <a:rPr lang="en-US" smtClean="0"/>
              <a:t>‹#›</a:t>
            </a:fld>
            <a:endParaRPr lang="en-US"/>
          </a:p>
        </p:txBody>
      </p:sp>
    </p:spTree>
    <p:extLst>
      <p:ext uri="{BB962C8B-B14F-4D97-AF65-F5344CB8AC3E}">
        <p14:creationId xmlns:p14="http://schemas.microsoft.com/office/powerpoint/2010/main" val="3878626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ED89AA-DC17-4E62-95BA-E720520508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B4AF02-D20D-4A8E-9341-252449C8B4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2DE26-7719-423F-B5A5-0649754E4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1DF8F-A60D-4E4F-A209-77D52380D9FD}" type="datetime1">
              <a:rPr lang="en-US" smtClean="0"/>
              <a:t>4/22/2020</a:t>
            </a:fld>
            <a:endParaRPr lang="en-US"/>
          </a:p>
        </p:txBody>
      </p:sp>
      <p:sp>
        <p:nvSpPr>
          <p:cNvPr id="5" name="Footer Placeholder 4">
            <a:extLst>
              <a:ext uri="{FF2B5EF4-FFF2-40B4-BE49-F238E27FC236}">
                <a16:creationId xmlns:a16="http://schemas.microsoft.com/office/drawing/2014/main" id="{E94219A6-BB75-4509-B738-835B4607FE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266D64-BA66-4276-BE84-294ADA5E73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3EE5C1-CDF9-4747-B6F4-81CD42AFB052}" type="slidenum">
              <a:rPr lang="en-US" smtClean="0"/>
              <a:t>‹#›</a:t>
            </a:fld>
            <a:endParaRPr lang="en-US"/>
          </a:p>
        </p:txBody>
      </p:sp>
    </p:spTree>
    <p:extLst>
      <p:ext uri="{BB962C8B-B14F-4D97-AF65-F5344CB8AC3E}">
        <p14:creationId xmlns:p14="http://schemas.microsoft.com/office/powerpoint/2010/main" val="1666837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29A1E9-F3DF-4FC5-A251-BA2D6399FE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9B88A1-22B6-4247-9D05-7FEA003859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D2EC2-1A75-4E89-BE32-EA58345D02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2D07F-3933-4791-8380-DE653DDEFA1F}" type="datetime1">
              <a:rPr lang="en-US" smtClean="0"/>
              <a:t>4/22/2020</a:t>
            </a:fld>
            <a:endParaRPr lang="en-US"/>
          </a:p>
        </p:txBody>
      </p:sp>
      <p:sp>
        <p:nvSpPr>
          <p:cNvPr id="5" name="Footer Placeholder 4">
            <a:extLst>
              <a:ext uri="{FF2B5EF4-FFF2-40B4-BE49-F238E27FC236}">
                <a16:creationId xmlns:a16="http://schemas.microsoft.com/office/drawing/2014/main" id="{CBE51A1A-FB12-42B5-8091-5100A3D946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B5616E-A949-4945-8089-408F7745DD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65F21-0F3F-429B-A821-E28368D686FC}" type="slidenum">
              <a:rPr lang="en-US" smtClean="0"/>
              <a:t>‹#›</a:t>
            </a:fld>
            <a:endParaRPr lang="en-US"/>
          </a:p>
        </p:txBody>
      </p:sp>
    </p:spTree>
    <p:extLst>
      <p:ext uri="{BB962C8B-B14F-4D97-AF65-F5344CB8AC3E}">
        <p14:creationId xmlns:p14="http://schemas.microsoft.com/office/powerpoint/2010/main" val="2104144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twitter.com/RexChapman/status/1245382719242145794?s=20"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nextstrain.org/flu/seasonal/h3n2/ha/2y"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nextstrain.org/ncov/global"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nature.com/articles/s41591-020-0820-9#ref-CR6"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livescience.com/coronavirus-not-human-made-in-lab.html"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5701E32-25F4-42DB-9407-FC2E60CAE84C}"/>
              </a:ext>
            </a:extLst>
          </p:cNvPr>
          <p:cNvSpPr>
            <a:spLocks noGrp="1"/>
          </p:cNvSpPr>
          <p:nvPr>
            <p:ph type="subTitle" idx="1"/>
          </p:nvPr>
        </p:nvSpPr>
        <p:spPr/>
        <p:txBody>
          <a:bodyPr>
            <a:normAutofit fontScale="92500" lnSpcReduction="10000"/>
          </a:bodyPr>
          <a:lstStyle/>
          <a:p>
            <a:pPr algn="l"/>
            <a:r>
              <a:rPr lang="en-US" dirty="0"/>
              <a:t>h.	What are zoonotic viral diseases?  What is “Spillover”, and how often and when has this happened?  How can viruses jump species barriers and cause diseases in humans?</a:t>
            </a:r>
          </a:p>
          <a:p>
            <a:pPr algn="l"/>
            <a:r>
              <a:rPr lang="en-US" dirty="0" err="1"/>
              <a:t>i</a:t>
            </a:r>
            <a:r>
              <a:rPr lang="en-US" dirty="0"/>
              <a:t>.	What is a coronavirus?  What is SARS-CoV-19, and how is this virus different from other coronaviruses that cause disease in humans?</a:t>
            </a:r>
          </a:p>
          <a:p>
            <a:endParaRPr lang="en-US" dirty="0"/>
          </a:p>
        </p:txBody>
      </p:sp>
      <p:sp>
        <p:nvSpPr>
          <p:cNvPr id="5" name="Title 4">
            <a:extLst>
              <a:ext uri="{FF2B5EF4-FFF2-40B4-BE49-F238E27FC236}">
                <a16:creationId xmlns:a16="http://schemas.microsoft.com/office/drawing/2014/main" id="{F2E01ECD-E9F4-4A5E-963D-E220215EB3B6}"/>
              </a:ext>
            </a:extLst>
          </p:cNvPr>
          <p:cNvSpPr>
            <a:spLocks noGrp="1"/>
          </p:cNvSpPr>
          <p:nvPr>
            <p:ph type="ctrTitle"/>
          </p:nvPr>
        </p:nvSpPr>
        <p:spPr/>
        <p:txBody>
          <a:bodyPr/>
          <a:lstStyle/>
          <a:p>
            <a:r>
              <a:rPr lang="en-US" dirty="0"/>
              <a:t>6_COVID-19 Virus</a:t>
            </a:r>
          </a:p>
        </p:txBody>
      </p:sp>
      <p:sp>
        <p:nvSpPr>
          <p:cNvPr id="2" name="Slide Number Placeholder 1">
            <a:extLst>
              <a:ext uri="{FF2B5EF4-FFF2-40B4-BE49-F238E27FC236}">
                <a16:creationId xmlns:a16="http://schemas.microsoft.com/office/drawing/2014/main" id="{B8891124-4582-4E31-BC8D-DFE459A34590}"/>
              </a:ext>
            </a:extLst>
          </p:cNvPr>
          <p:cNvSpPr>
            <a:spLocks noGrp="1"/>
          </p:cNvSpPr>
          <p:nvPr>
            <p:ph type="sldNum" sz="quarter" idx="12"/>
          </p:nvPr>
        </p:nvSpPr>
        <p:spPr/>
        <p:txBody>
          <a:bodyPr/>
          <a:lstStyle/>
          <a:p>
            <a:fld id="{AB3EE5C1-CDF9-4747-B6F4-81CD42AFB052}" type="slidenum">
              <a:rPr lang="en-US" smtClean="0"/>
              <a:t>1</a:t>
            </a:fld>
            <a:endParaRPr lang="en-US"/>
          </a:p>
        </p:txBody>
      </p:sp>
    </p:spTree>
    <p:extLst>
      <p:ext uri="{BB962C8B-B14F-4D97-AF65-F5344CB8AC3E}">
        <p14:creationId xmlns:p14="http://schemas.microsoft.com/office/powerpoint/2010/main" val="3543694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39F521-720F-472D-A006-91D81A28B965}"/>
              </a:ext>
            </a:extLst>
          </p:cNvPr>
          <p:cNvSpPr txBox="1"/>
          <p:nvPr/>
        </p:nvSpPr>
        <p:spPr>
          <a:xfrm>
            <a:off x="1439853" y="181016"/>
            <a:ext cx="9312293" cy="1200329"/>
          </a:xfrm>
          <a:prstGeom prst="rect">
            <a:avLst/>
          </a:prstGeom>
          <a:noFill/>
        </p:spPr>
        <p:txBody>
          <a:bodyPr wrap="none" rtlCol="0">
            <a:spAutoFit/>
          </a:bodyPr>
          <a:lstStyle/>
          <a:p>
            <a:pPr algn="ctr"/>
            <a:r>
              <a:rPr lang="en-US" sz="4000" b="1" dirty="0"/>
              <a:t>SARS-CoV-2</a:t>
            </a:r>
          </a:p>
          <a:p>
            <a:pPr algn="ctr"/>
            <a:r>
              <a:rPr lang="en-US" sz="3200" b="1" dirty="0"/>
              <a:t>ORIGIN?  ZOONOTIC VIRAL DISEASES AND SPILLOVER?</a:t>
            </a:r>
          </a:p>
        </p:txBody>
      </p:sp>
      <p:sp>
        <p:nvSpPr>
          <p:cNvPr id="3" name="Slide Number Placeholder 2">
            <a:extLst>
              <a:ext uri="{FF2B5EF4-FFF2-40B4-BE49-F238E27FC236}">
                <a16:creationId xmlns:a16="http://schemas.microsoft.com/office/drawing/2014/main" id="{C6F44D82-40C2-4F81-AE00-79813C26DE9D}"/>
              </a:ext>
            </a:extLst>
          </p:cNvPr>
          <p:cNvSpPr>
            <a:spLocks noGrp="1"/>
          </p:cNvSpPr>
          <p:nvPr>
            <p:ph type="sldNum" sz="quarter" idx="12"/>
          </p:nvPr>
        </p:nvSpPr>
        <p:spPr/>
        <p:txBody>
          <a:bodyPr/>
          <a:lstStyle/>
          <a:p>
            <a:fld id="{AB3EE5C1-CDF9-4747-B6F4-81CD42AFB052}" type="slidenum">
              <a:rPr lang="en-US" smtClean="0"/>
              <a:t>10</a:t>
            </a:fld>
            <a:endParaRPr lang="en-US"/>
          </a:p>
        </p:txBody>
      </p:sp>
      <p:pic>
        <p:nvPicPr>
          <p:cNvPr id="6" name="Picture 5">
            <a:extLst>
              <a:ext uri="{FF2B5EF4-FFF2-40B4-BE49-F238E27FC236}">
                <a16:creationId xmlns:a16="http://schemas.microsoft.com/office/drawing/2014/main" id="{84ABD174-4B81-41A7-BB1B-7EA8177F7CB4}"/>
              </a:ext>
            </a:extLst>
          </p:cNvPr>
          <p:cNvPicPr>
            <a:picLocks noChangeAspect="1"/>
          </p:cNvPicPr>
          <p:nvPr/>
        </p:nvPicPr>
        <p:blipFill>
          <a:blip r:embed="rId2"/>
          <a:stretch>
            <a:fillRect/>
          </a:stretch>
        </p:blipFill>
        <p:spPr>
          <a:xfrm>
            <a:off x="1932993" y="1381345"/>
            <a:ext cx="8326012" cy="3515216"/>
          </a:xfrm>
          <a:prstGeom prst="rect">
            <a:avLst/>
          </a:prstGeom>
        </p:spPr>
      </p:pic>
      <p:sp>
        <p:nvSpPr>
          <p:cNvPr id="8" name="Rectangle 7">
            <a:extLst>
              <a:ext uri="{FF2B5EF4-FFF2-40B4-BE49-F238E27FC236}">
                <a16:creationId xmlns:a16="http://schemas.microsoft.com/office/drawing/2014/main" id="{6273363C-4B1C-4BFE-B0F6-EE3C9C81A8B1}"/>
              </a:ext>
            </a:extLst>
          </p:cNvPr>
          <p:cNvSpPr/>
          <p:nvPr/>
        </p:nvSpPr>
        <p:spPr>
          <a:xfrm>
            <a:off x="1214120" y="4737991"/>
            <a:ext cx="10139680" cy="1477328"/>
          </a:xfrm>
          <a:prstGeom prst="rect">
            <a:avLst/>
          </a:prstGeom>
        </p:spPr>
        <p:txBody>
          <a:bodyPr wrap="square">
            <a:spAutoFit/>
          </a:bodyPr>
          <a:lstStyle/>
          <a:p>
            <a:pPr marL="285750" indent="-285750">
              <a:buFont typeface="Arial" panose="020B0604020202020204" pitchFamily="34" charset="0"/>
              <a:buChar char="•"/>
            </a:pPr>
            <a:r>
              <a:rPr lang="en-US" dirty="0"/>
              <a:t> Science titled “Bats Are Natural Reservoirs of SARS-like Coronaviruses”</a:t>
            </a:r>
          </a:p>
          <a:p>
            <a:pPr marL="285750" indent="-285750">
              <a:buFont typeface="Arial" panose="020B0604020202020204" pitchFamily="34" charset="0"/>
              <a:buChar char="•"/>
            </a:pPr>
            <a:r>
              <a:rPr lang="en-US" dirty="0"/>
              <a:t>“Hordes of deadly diseases are lurking in bats and sometimes jumping to people,” New Scientist</a:t>
            </a:r>
          </a:p>
          <a:p>
            <a:pPr marL="285750" indent="-285750">
              <a:buFont typeface="Arial" panose="020B0604020202020204" pitchFamily="34" charset="0"/>
              <a:buChar char="•"/>
            </a:pPr>
            <a:r>
              <a:rPr lang="en-US" dirty="0"/>
              <a:t> “Why Bats Are Such Good Hosts for Ebola and Other Deadly Diseases,” Wired</a:t>
            </a:r>
          </a:p>
          <a:p>
            <a:pPr marL="285750" indent="-285750">
              <a:buFont typeface="Arial" panose="020B0604020202020204" pitchFamily="34" charset="0"/>
              <a:buChar char="•"/>
            </a:pPr>
            <a:r>
              <a:rPr lang="en-US" dirty="0"/>
              <a:t>National Public Radio report called “Why Killer Viruses Are On The Rise” portrays bats as “arguably one of the most dangerous animals in the world,”</a:t>
            </a:r>
          </a:p>
        </p:txBody>
      </p:sp>
    </p:spTree>
    <p:extLst>
      <p:ext uri="{BB962C8B-B14F-4D97-AF65-F5344CB8AC3E}">
        <p14:creationId xmlns:p14="http://schemas.microsoft.com/office/powerpoint/2010/main" val="1544480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39F521-720F-472D-A006-91D81A28B965}"/>
              </a:ext>
            </a:extLst>
          </p:cNvPr>
          <p:cNvSpPr txBox="1"/>
          <p:nvPr/>
        </p:nvSpPr>
        <p:spPr>
          <a:xfrm>
            <a:off x="1439853" y="181016"/>
            <a:ext cx="9312293" cy="1200329"/>
          </a:xfrm>
          <a:prstGeom prst="rect">
            <a:avLst/>
          </a:prstGeom>
          <a:noFill/>
        </p:spPr>
        <p:txBody>
          <a:bodyPr wrap="none" rtlCol="0">
            <a:spAutoFit/>
          </a:bodyPr>
          <a:lstStyle/>
          <a:p>
            <a:pPr algn="ctr"/>
            <a:r>
              <a:rPr lang="en-US" sz="4000" b="1" dirty="0"/>
              <a:t>SARS-CoV-2</a:t>
            </a:r>
          </a:p>
          <a:p>
            <a:pPr algn="ctr"/>
            <a:r>
              <a:rPr lang="en-US" sz="3200" b="1" dirty="0"/>
              <a:t>ORIGIN?  ZOONOTIC VIRAL DISEASES AND SPILLOVER?</a:t>
            </a:r>
          </a:p>
        </p:txBody>
      </p:sp>
      <p:sp>
        <p:nvSpPr>
          <p:cNvPr id="5" name="Rectangle 4">
            <a:extLst>
              <a:ext uri="{FF2B5EF4-FFF2-40B4-BE49-F238E27FC236}">
                <a16:creationId xmlns:a16="http://schemas.microsoft.com/office/drawing/2014/main" id="{62258B60-9D2B-4FBA-A75D-12CFBA8D494E}"/>
              </a:ext>
            </a:extLst>
          </p:cNvPr>
          <p:cNvSpPr/>
          <p:nvPr/>
        </p:nvSpPr>
        <p:spPr>
          <a:xfrm>
            <a:off x="6095999" y="2018268"/>
            <a:ext cx="6096000" cy="1754326"/>
          </a:xfrm>
          <a:prstGeom prst="rect">
            <a:avLst/>
          </a:prstGeom>
        </p:spPr>
        <p:txBody>
          <a:bodyPr>
            <a:spAutoFit/>
          </a:bodyPr>
          <a:lstStyle/>
          <a:p>
            <a:r>
              <a:rPr lang="en-US" dirty="0"/>
              <a:t>a social media game of broken telephone ensued. People grabbed the video and reposted it with their own captions, draining it of context and—perhaps inadvertently—twisting the message. The story </a:t>
            </a:r>
            <a:r>
              <a:rPr lang="en-US" dirty="0">
                <a:hlinkClick r:id="rId2"/>
              </a:rPr>
              <a:t>transformed</a:t>
            </a:r>
            <a:r>
              <a:rPr lang="en-US" dirty="0"/>
              <a:t>: Sandra started washing her hands, it was said, because she saw her keepers doing so repeatedly during the COVID-19 crisis.</a:t>
            </a:r>
          </a:p>
        </p:txBody>
      </p:sp>
      <p:pic>
        <p:nvPicPr>
          <p:cNvPr id="3" name="Picture 2">
            <a:extLst>
              <a:ext uri="{FF2B5EF4-FFF2-40B4-BE49-F238E27FC236}">
                <a16:creationId xmlns:a16="http://schemas.microsoft.com/office/drawing/2014/main" id="{DFB45B5E-DBC7-4F79-B2C2-0610CFCB3F12}"/>
              </a:ext>
            </a:extLst>
          </p:cNvPr>
          <p:cNvPicPr>
            <a:picLocks noChangeAspect="1"/>
          </p:cNvPicPr>
          <p:nvPr/>
        </p:nvPicPr>
        <p:blipFill>
          <a:blip r:embed="rId3"/>
          <a:stretch>
            <a:fillRect/>
          </a:stretch>
        </p:blipFill>
        <p:spPr>
          <a:xfrm>
            <a:off x="1239520" y="1597828"/>
            <a:ext cx="4537186" cy="4914732"/>
          </a:xfrm>
          <a:prstGeom prst="rect">
            <a:avLst/>
          </a:prstGeom>
        </p:spPr>
      </p:pic>
      <p:sp>
        <p:nvSpPr>
          <p:cNvPr id="4" name="Slide Number Placeholder 3">
            <a:extLst>
              <a:ext uri="{FF2B5EF4-FFF2-40B4-BE49-F238E27FC236}">
                <a16:creationId xmlns:a16="http://schemas.microsoft.com/office/drawing/2014/main" id="{16643A47-4827-4A88-B3AD-6D95898DDD39}"/>
              </a:ext>
            </a:extLst>
          </p:cNvPr>
          <p:cNvSpPr>
            <a:spLocks noGrp="1"/>
          </p:cNvSpPr>
          <p:nvPr>
            <p:ph type="sldNum" sz="quarter" idx="12"/>
          </p:nvPr>
        </p:nvSpPr>
        <p:spPr/>
        <p:txBody>
          <a:bodyPr/>
          <a:lstStyle/>
          <a:p>
            <a:fld id="{AB3EE5C1-CDF9-4747-B6F4-81CD42AFB052}" type="slidenum">
              <a:rPr lang="en-US" smtClean="0"/>
              <a:t>11</a:t>
            </a:fld>
            <a:endParaRPr lang="en-US"/>
          </a:p>
        </p:txBody>
      </p:sp>
    </p:spTree>
    <p:extLst>
      <p:ext uri="{BB962C8B-B14F-4D97-AF65-F5344CB8AC3E}">
        <p14:creationId xmlns:p14="http://schemas.microsoft.com/office/powerpoint/2010/main" val="4028246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39F521-720F-472D-A006-91D81A28B965}"/>
              </a:ext>
            </a:extLst>
          </p:cNvPr>
          <p:cNvSpPr txBox="1"/>
          <p:nvPr/>
        </p:nvSpPr>
        <p:spPr>
          <a:xfrm>
            <a:off x="1439853" y="181016"/>
            <a:ext cx="9312293" cy="1692771"/>
          </a:xfrm>
          <a:prstGeom prst="rect">
            <a:avLst/>
          </a:prstGeom>
          <a:noFill/>
        </p:spPr>
        <p:txBody>
          <a:bodyPr wrap="none" rtlCol="0">
            <a:spAutoFit/>
          </a:bodyPr>
          <a:lstStyle/>
          <a:p>
            <a:pPr algn="ctr"/>
            <a:r>
              <a:rPr lang="en-US" sz="4000" b="1" dirty="0"/>
              <a:t>SARS-CoV-2</a:t>
            </a:r>
          </a:p>
          <a:p>
            <a:pPr algn="ctr"/>
            <a:r>
              <a:rPr lang="en-US" sz="3200" b="1" dirty="0"/>
              <a:t>ORIGIN?  ZOONOTIC VIRAL DISEASES AND SPILLOVER?</a:t>
            </a:r>
          </a:p>
          <a:p>
            <a:pPr algn="ctr"/>
            <a:r>
              <a:rPr lang="en-US" sz="3200" b="1" dirty="0"/>
              <a:t>What is the harm from fake stories like these?</a:t>
            </a:r>
          </a:p>
        </p:txBody>
      </p:sp>
      <p:pic>
        <p:nvPicPr>
          <p:cNvPr id="4" name="Picture 3">
            <a:extLst>
              <a:ext uri="{FF2B5EF4-FFF2-40B4-BE49-F238E27FC236}">
                <a16:creationId xmlns:a16="http://schemas.microsoft.com/office/drawing/2014/main" id="{2BB8955E-386C-4845-8D0B-6A9F43A32C5F}"/>
              </a:ext>
            </a:extLst>
          </p:cNvPr>
          <p:cNvPicPr>
            <a:picLocks noChangeAspect="1"/>
          </p:cNvPicPr>
          <p:nvPr/>
        </p:nvPicPr>
        <p:blipFill>
          <a:blip r:embed="rId2"/>
          <a:stretch>
            <a:fillRect/>
          </a:stretch>
        </p:blipFill>
        <p:spPr>
          <a:xfrm>
            <a:off x="1439853" y="2637039"/>
            <a:ext cx="3717718" cy="3804311"/>
          </a:xfrm>
          <a:prstGeom prst="rect">
            <a:avLst/>
          </a:prstGeom>
        </p:spPr>
      </p:pic>
      <p:pic>
        <p:nvPicPr>
          <p:cNvPr id="6" name="Picture 5">
            <a:extLst>
              <a:ext uri="{FF2B5EF4-FFF2-40B4-BE49-F238E27FC236}">
                <a16:creationId xmlns:a16="http://schemas.microsoft.com/office/drawing/2014/main" id="{652BFCB2-A264-4D3F-A613-074270B237FC}"/>
              </a:ext>
            </a:extLst>
          </p:cNvPr>
          <p:cNvPicPr>
            <a:picLocks noChangeAspect="1"/>
          </p:cNvPicPr>
          <p:nvPr/>
        </p:nvPicPr>
        <p:blipFill>
          <a:blip r:embed="rId3"/>
          <a:stretch>
            <a:fillRect/>
          </a:stretch>
        </p:blipFill>
        <p:spPr>
          <a:xfrm>
            <a:off x="5425440" y="2637039"/>
            <a:ext cx="4921297" cy="3424290"/>
          </a:xfrm>
          <a:prstGeom prst="rect">
            <a:avLst/>
          </a:prstGeom>
        </p:spPr>
      </p:pic>
      <p:sp>
        <p:nvSpPr>
          <p:cNvPr id="3" name="Slide Number Placeholder 2">
            <a:extLst>
              <a:ext uri="{FF2B5EF4-FFF2-40B4-BE49-F238E27FC236}">
                <a16:creationId xmlns:a16="http://schemas.microsoft.com/office/drawing/2014/main" id="{8B840AA9-A669-46F1-8CF6-D13F7A83293E}"/>
              </a:ext>
            </a:extLst>
          </p:cNvPr>
          <p:cNvSpPr>
            <a:spLocks noGrp="1"/>
          </p:cNvSpPr>
          <p:nvPr>
            <p:ph type="sldNum" sz="quarter" idx="12"/>
          </p:nvPr>
        </p:nvSpPr>
        <p:spPr/>
        <p:txBody>
          <a:bodyPr/>
          <a:lstStyle/>
          <a:p>
            <a:fld id="{AB3EE5C1-CDF9-4747-B6F4-81CD42AFB052}" type="slidenum">
              <a:rPr lang="en-US" smtClean="0"/>
              <a:t>12</a:t>
            </a:fld>
            <a:endParaRPr lang="en-US"/>
          </a:p>
        </p:txBody>
      </p:sp>
    </p:spTree>
    <p:extLst>
      <p:ext uri="{BB962C8B-B14F-4D97-AF65-F5344CB8AC3E}">
        <p14:creationId xmlns:p14="http://schemas.microsoft.com/office/powerpoint/2010/main" val="932326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39F521-720F-472D-A006-91D81A28B965}"/>
              </a:ext>
            </a:extLst>
          </p:cNvPr>
          <p:cNvSpPr txBox="1"/>
          <p:nvPr/>
        </p:nvSpPr>
        <p:spPr>
          <a:xfrm>
            <a:off x="1439853" y="181016"/>
            <a:ext cx="9312293" cy="1200329"/>
          </a:xfrm>
          <a:prstGeom prst="rect">
            <a:avLst/>
          </a:prstGeom>
          <a:noFill/>
        </p:spPr>
        <p:txBody>
          <a:bodyPr wrap="none" rtlCol="0">
            <a:spAutoFit/>
          </a:bodyPr>
          <a:lstStyle/>
          <a:p>
            <a:pPr algn="ctr"/>
            <a:r>
              <a:rPr lang="en-US" sz="4000" b="1" dirty="0"/>
              <a:t>SARS-CoV-2</a:t>
            </a:r>
          </a:p>
          <a:p>
            <a:pPr algn="ctr"/>
            <a:r>
              <a:rPr lang="en-US" sz="3200" b="1" dirty="0"/>
              <a:t>ORIGIN?  ZOONOTIC VIRAL DISEASES AND SPILLOVER?</a:t>
            </a:r>
          </a:p>
        </p:txBody>
      </p:sp>
      <p:pic>
        <p:nvPicPr>
          <p:cNvPr id="3" name="Picture 2">
            <a:extLst>
              <a:ext uri="{FF2B5EF4-FFF2-40B4-BE49-F238E27FC236}">
                <a16:creationId xmlns:a16="http://schemas.microsoft.com/office/drawing/2014/main" id="{EA10282C-FAB1-4C41-A627-02181C90894E}"/>
              </a:ext>
            </a:extLst>
          </p:cNvPr>
          <p:cNvPicPr>
            <a:picLocks noChangeAspect="1"/>
          </p:cNvPicPr>
          <p:nvPr/>
        </p:nvPicPr>
        <p:blipFill>
          <a:blip r:embed="rId2"/>
          <a:stretch>
            <a:fillRect/>
          </a:stretch>
        </p:blipFill>
        <p:spPr>
          <a:xfrm>
            <a:off x="655127" y="1676878"/>
            <a:ext cx="5537298" cy="4756265"/>
          </a:xfrm>
          <a:prstGeom prst="rect">
            <a:avLst/>
          </a:prstGeom>
        </p:spPr>
      </p:pic>
      <p:pic>
        <p:nvPicPr>
          <p:cNvPr id="5" name="Picture 4">
            <a:extLst>
              <a:ext uri="{FF2B5EF4-FFF2-40B4-BE49-F238E27FC236}">
                <a16:creationId xmlns:a16="http://schemas.microsoft.com/office/drawing/2014/main" id="{AD1DA78A-E0A2-4D67-AB0D-97F643B59005}"/>
              </a:ext>
            </a:extLst>
          </p:cNvPr>
          <p:cNvPicPr>
            <a:picLocks noChangeAspect="1"/>
          </p:cNvPicPr>
          <p:nvPr/>
        </p:nvPicPr>
        <p:blipFill>
          <a:blip r:embed="rId3"/>
          <a:stretch>
            <a:fillRect/>
          </a:stretch>
        </p:blipFill>
        <p:spPr>
          <a:xfrm>
            <a:off x="6351800" y="5771167"/>
            <a:ext cx="4791919" cy="517585"/>
          </a:xfrm>
          <a:prstGeom prst="rect">
            <a:avLst/>
          </a:prstGeom>
        </p:spPr>
      </p:pic>
      <p:sp>
        <p:nvSpPr>
          <p:cNvPr id="8" name="TextBox 7">
            <a:extLst>
              <a:ext uri="{FF2B5EF4-FFF2-40B4-BE49-F238E27FC236}">
                <a16:creationId xmlns:a16="http://schemas.microsoft.com/office/drawing/2014/main" id="{DC135F42-E4B8-4E52-A7E6-4A1A3B17DA7B}"/>
              </a:ext>
            </a:extLst>
          </p:cNvPr>
          <p:cNvSpPr txBox="1"/>
          <p:nvPr/>
        </p:nvSpPr>
        <p:spPr>
          <a:xfrm>
            <a:off x="6522720" y="1837201"/>
            <a:ext cx="5014153" cy="3416320"/>
          </a:xfrm>
          <a:prstGeom prst="rect">
            <a:avLst/>
          </a:prstGeom>
          <a:noFill/>
        </p:spPr>
        <p:txBody>
          <a:bodyPr wrap="square" rtlCol="0">
            <a:spAutoFit/>
          </a:bodyPr>
          <a:lstStyle/>
          <a:p>
            <a:r>
              <a:rPr lang="en-US" dirty="0"/>
              <a:t>In total, the evidence that bats are the source of emerging viral diseases is weak. The human toll of those diseases is minor relative to other infectious diseases, and public health measures to protect against any limited health threat from bats are simple, cheap, and proven.</a:t>
            </a:r>
          </a:p>
          <a:p>
            <a:endParaRPr lang="en-US" dirty="0"/>
          </a:p>
          <a:p>
            <a:r>
              <a:rPr lang="en-US" dirty="0"/>
              <a:t>At the same time, there is rapidly growing documentation that bats are worth billions of dollars annually to human economies and that their loss can threaten the health of whole ecosystems upon which we depend. </a:t>
            </a:r>
          </a:p>
        </p:txBody>
      </p:sp>
      <p:sp>
        <p:nvSpPr>
          <p:cNvPr id="4" name="Slide Number Placeholder 3">
            <a:extLst>
              <a:ext uri="{FF2B5EF4-FFF2-40B4-BE49-F238E27FC236}">
                <a16:creationId xmlns:a16="http://schemas.microsoft.com/office/drawing/2014/main" id="{E654B185-AED6-4C4A-9279-12FEFA0AD7F1}"/>
              </a:ext>
            </a:extLst>
          </p:cNvPr>
          <p:cNvSpPr>
            <a:spLocks noGrp="1"/>
          </p:cNvSpPr>
          <p:nvPr>
            <p:ph type="sldNum" sz="quarter" idx="12"/>
          </p:nvPr>
        </p:nvSpPr>
        <p:spPr/>
        <p:txBody>
          <a:bodyPr/>
          <a:lstStyle/>
          <a:p>
            <a:fld id="{AB3EE5C1-CDF9-4747-B6F4-81CD42AFB052}" type="slidenum">
              <a:rPr lang="en-US" smtClean="0"/>
              <a:t>13</a:t>
            </a:fld>
            <a:endParaRPr lang="en-US"/>
          </a:p>
        </p:txBody>
      </p:sp>
    </p:spTree>
    <p:extLst>
      <p:ext uri="{BB962C8B-B14F-4D97-AF65-F5344CB8AC3E}">
        <p14:creationId xmlns:p14="http://schemas.microsoft.com/office/powerpoint/2010/main" val="3175696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41101F-2FB5-41AB-9BE2-3D547E7532B5}"/>
              </a:ext>
            </a:extLst>
          </p:cNvPr>
          <p:cNvSpPr/>
          <p:nvPr/>
        </p:nvSpPr>
        <p:spPr>
          <a:xfrm>
            <a:off x="4368543" y="6610702"/>
            <a:ext cx="3841116" cy="261610"/>
          </a:xfrm>
          <a:prstGeom prst="rect">
            <a:avLst/>
          </a:prstGeom>
        </p:spPr>
        <p:txBody>
          <a:bodyPr wrap="none">
            <a:spAutoFit/>
          </a:bodyPr>
          <a:lstStyle/>
          <a:p>
            <a:r>
              <a:rPr lang="en-US" sz="1100" dirty="0"/>
              <a:t>https://www.nature.com/articles/s41433-020-0790-7/figures/1</a:t>
            </a:r>
          </a:p>
        </p:txBody>
      </p:sp>
      <p:pic>
        <p:nvPicPr>
          <p:cNvPr id="7" name="Picture 6">
            <a:extLst>
              <a:ext uri="{FF2B5EF4-FFF2-40B4-BE49-F238E27FC236}">
                <a16:creationId xmlns:a16="http://schemas.microsoft.com/office/drawing/2014/main" id="{1C88FFE2-D689-4AB8-B859-1B2051303AED}"/>
              </a:ext>
            </a:extLst>
          </p:cNvPr>
          <p:cNvPicPr>
            <a:picLocks noChangeAspect="1"/>
          </p:cNvPicPr>
          <p:nvPr/>
        </p:nvPicPr>
        <p:blipFill>
          <a:blip r:embed="rId2"/>
          <a:stretch>
            <a:fillRect/>
          </a:stretch>
        </p:blipFill>
        <p:spPr>
          <a:xfrm>
            <a:off x="0" y="0"/>
            <a:ext cx="12038029" cy="6858000"/>
          </a:xfrm>
          <a:prstGeom prst="rect">
            <a:avLst/>
          </a:prstGeom>
        </p:spPr>
      </p:pic>
      <p:sp>
        <p:nvSpPr>
          <p:cNvPr id="2" name="Title 1">
            <a:extLst>
              <a:ext uri="{FF2B5EF4-FFF2-40B4-BE49-F238E27FC236}">
                <a16:creationId xmlns:a16="http://schemas.microsoft.com/office/drawing/2014/main" id="{99874AB4-4D6A-4451-ADA8-A4956EDC9C10}"/>
              </a:ext>
            </a:extLst>
          </p:cNvPr>
          <p:cNvSpPr>
            <a:spLocks noGrp="1"/>
          </p:cNvSpPr>
          <p:nvPr>
            <p:ph type="title"/>
          </p:nvPr>
        </p:nvSpPr>
        <p:spPr>
          <a:xfrm>
            <a:off x="838200" y="0"/>
            <a:ext cx="10515600" cy="1325563"/>
          </a:xfrm>
        </p:spPr>
        <p:txBody>
          <a:bodyPr/>
          <a:lstStyle/>
          <a:p>
            <a:pPr algn="ctr"/>
            <a:r>
              <a:rPr lang="en-US" b="1" dirty="0">
                <a:solidFill>
                  <a:schemeClr val="bg1"/>
                </a:solidFill>
              </a:rPr>
              <a:t>Coronaviruses </a:t>
            </a:r>
          </a:p>
        </p:txBody>
      </p:sp>
      <p:sp>
        <p:nvSpPr>
          <p:cNvPr id="6" name="TextBox 5">
            <a:extLst>
              <a:ext uri="{FF2B5EF4-FFF2-40B4-BE49-F238E27FC236}">
                <a16:creationId xmlns:a16="http://schemas.microsoft.com/office/drawing/2014/main" id="{C26A40A3-63DF-4B84-9A53-A64D09A1CB45}"/>
              </a:ext>
            </a:extLst>
          </p:cNvPr>
          <p:cNvSpPr txBox="1"/>
          <p:nvPr/>
        </p:nvSpPr>
        <p:spPr>
          <a:xfrm>
            <a:off x="153971" y="662781"/>
            <a:ext cx="7690567" cy="3046988"/>
          </a:xfrm>
          <a:prstGeom prst="rect">
            <a:avLst/>
          </a:prstGeom>
          <a:noFill/>
        </p:spPr>
        <p:txBody>
          <a:bodyPr wrap="none" rtlCol="0">
            <a:spAutoFit/>
          </a:bodyPr>
          <a:lstStyle/>
          <a:p>
            <a:r>
              <a:rPr lang="en-US" sz="2400" b="1" dirty="0">
                <a:solidFill>
                  <a:schemeClr val="bg1"/>
                </a:solidFill>
              </a:rPr>
              <a:t>4 groups:</a:t>
            </a:r>
          </a:p>
          <a:p>
            <a:r>
              <a:rPr lang="en-US" sz="2400" b="1" dirty="0">
                <a:solidFill>
                  <a:schemeClr val="bg1"/>
                </a:solidFill>
              </a:rPr>
              <a:t>Alphacoronavirus:  229E, NL63, OC43</a:t>
            </a:r>
          </a:p>
          <a:p>
            <a:r>
              <a:rPr lang="en-US" sz="2400" b="1" dirty="0" err="1">
                <a:solidFill>
                  <a:schemeClr val="bg1"/>
                </a:solidFill>
              </a:rPr>
              <a:t>Betacoronavirus</a:t>
            </a:r>
            <a:r>
              <a:rPr lang="en-US" sz="2400" b="1" dirty="0">
                <a:solidFill>
                  <a:schemeClr val="bg1"/>
                </a:solidFill>
              </a:rPr>
              <a:t>:  HKU1, SARS-</a:t>
            </a:r>
            <a:r>
              <a:rPr lang="en-US" sz="2400" b="1" dirty="0" err="1">
                <a:solidFill>
                  <a:schemeClr val="bg1"/>
                </a:solidFill>
              </a:rPr>
              <a:t>CoV</a:t>
            </a:r>
            <a:r>
              <a:rPr lang="en-US" sz="2400" b="1" dirty="0">
                <a:solidFill>
                  <a:schemeClr val="bg1"/>
                </a:solidFill>
              </a:rPr>
              <a:t>, MERS-</a:t>
            </a:r>
            <a:r>
              <a:rPr lang="en-US" sz="2400" b="1" dirty="0" err="1">
                <a:solidFill>
                  <a:schemeClr val="bg1"/>
                </a:solidFill>
              </a:rPr>
              <a:t>CoV</a:t>
            </a:r>
            <a:r>
              <a:rPr lang="en-US" sz="2400" b="1" dirty="0">
                <a:solidFill>
                  <a:schemeClr val="bg1"/>
                </a:solidFill>
              </a:rPr>
              <a:t>, SARS-CoV-2</a:t>
            </a:r>
          </a:p>
          <a:p>
            <a:r>
              <a:rPr lang="en-US" sz="2400" b="1" dirty="0" err="1">
                <a:solidFill>
                  <a:schemeClr val="bg1"/>
                </a:solidFill>
              </a:rPr>
              <a:t>Gammacoronavirus</a:t>
            </a:r>
            <a:r>
              <a:rPr lang="en-US" sz="2400" b="1" dirty="0">
                <a:solidFill>
                  <a:schemeClr val="bg1"/>
                </a:solidFill>
              </a:rPr>
              <a:t>: no human infections</a:t>
            </a:r>
          </a:p>
          <a:p>
            <a:r>
              <a:rPr lang="en-US" sz="2400" b="1" dirty="0" err="1">
                <a:solidFill>
                  <a:schemeClr val="bg1"/>
                </a:solidFill>
              </a:rPr>
              <a:t>Deltacoronavirus</a:t>
            </a:r>
            <a:r>
              <a:rPr lang="en-US" sz="2400" b="1" dirty="0">
                <a:solidFill>
                  <a:schemeClr val="bg1"/>
                </a:solidFill>
              </a:rPr>
              <a:t>:  no human infections</a:t>
            </a:r>
          </a:p>
          <a:p>
            <a:endParaRPr lang="en-US" sz="2400" b="1" dirty="0">
              <a:solidFill>
                <a:schemeClr val="bg1"/>
              </a:solidFill>
            </a:endParaRPr>
          </a:p>
          <a:p>
            <a:endParaRPr lang="en-US" sz="2400" b="1" dirty="0">
              <a:solidFill>
                <a:schemeClr val="bg1"/>
              </a:solidFill>
            </a:endParaRPr>
          </a:p>
          <a:p>
            <a:endParaRPr lang="en-US" sz="2400" b="1" dirty="0">
              <a:solidFill>
                <a:schemeClr val="bg1"/>
              </a:solidFill>
            </a:endParaRPr>
          </a:p>
        </p:txBody>
      </p:sp>
      <p:sp>
        <p:nvSpPr>
          <p:cNvPr id="3" name="Slide Number Placeholder 2">
            <a:extLst>
              <a:ext uri="{FF2B5EF4-FFF2-40B4-BE49-F238E27FC236}">
                <a16:creationId xmlns:a16="http://schemas.microsoft.com/office/drawing/2014/main" id="{7C26BC48-7F49-4B4B-8DF9-28D2A4C524AA}"/>
              </a:ext>
            </a:extLst>
          </p:cNvPr>
          <p:cNvSpPr>
            <a:spLocks noGrp="1"/>
          </p:cNvSpPr>
          <p:nvPr>
            <p:ph type="sldNum" sz="quarter" idx="12"/>
          </p:nvPr>
        </p:nvSpPr>
        <p:spPr/>
        <p:txBody>
          <a:bodyPr/>
          <a:lstStyle/>
          <a:p>
            <a:fld id="{AB3EE5C1-CDF9-4747-B6F4-81CD42AFB052}" type="slidenum">
              <a:rPr lang="en-US" smtClean="0"/>
              <a:t>14</a:t>
            </a:fld>
            <a:endParaRPr lang="en-US"/>
          </a:p>
        </p:txBody>
      </p:sp>
    </p:spTree>
    <p:extLst>
      <p:ext uri="{BB962C8B-B14F-4D97-AF65-F5344CB8AC3E}">
        <p14:creationId xmlns:p14="http://schemas.microsoft.com/office/powerpoint/2010/main" val="3243811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9D53C-E4CF-4B08-BEE1-8AADEA6E1845}"/>
              </a:ext>
            </a:extLst>
          </p:cNvPr>
          <p:cNvSpPr>
            <a:spLocks noGrp="1"/>
          </p:cNvSpPr>
          <p:nvPr>
            <p:ph type="title"/>
          </p:nvPr>
        </p:nvSpPr>
        <p:spPr/>
        <p:txBody>
          <a:bodyPr>
            <a:normAutofit fontScale="90000"/>
          </a:bodyPr>
          <a:lstStyle/>
          <a:p>
            <a:pPr algn="ctr"/>
            <a:r>
              <a:rPr lang="en-US" b="1" dirty="0"/>
              <a:t>Common human coronaviruses</a:t>
            </a:r>
            <a:br>
              <a:rPr lang="en-US" b="1" dirty="0"/>
            </a:br>
            <a:r>
              <a:rPr lang="en-US" b="1" dirty="0"/>
              <a:t>Mild to moderate upper-respiratory tract illness</a:t>
            </a:r>
          </a:p>
        </p:txBody>
      </p:sp>
      <p:sp>
        <p:nvSpPr>
          <p:cNvPr id="4" name="Content Placeholder 3">
            <a:extLst>
              <a:ext uri="{FF2B5EF4-FFF2-40B4-BE49-F238E27FC236}">
                <a16:creationId xmlns:a16="http://schemas.microsoft.com/office/drawing/2014/main" id="{3F2F55C4-FD38-4F70-AE56-9C26ACFD213F}"/>
              </a:ext>
            </a:extLst>
          </p:cNvPr>
          <p:cNvSpPr txBox="1">
            <a:spLocks noGrp="1"/>
          </p:cNvSpPr>
          <p:nvPr>
            <p:ph idx="1"/>
          </p:nvPr>
        </p:nvSpPr>
        <p:spPr>
          <a:xfrm>
            <a:off x="281311" y="1989997"/>
            <a:ext cx="5117106" cy="1806648"/>
          </a:xfrm>
          <a:prstGeom prst="rect">
            <a:avLst/>
          </a:prstGeom>
          <a:noFill/>
        </p:spPr>
        <p:txBody>
          <a:bodyPr wrap="none" rtlCol="0">
            <a:spAutoFit/>
          </a:bodyPr>
          <a:lstStyle/>
          <a:p>
            <a:r>
              <a:rPr lang="en-US" sz="2400" b="1" dirty="0"/>
              <a:t>Alphacoronavirus:  229E, NL63, OC43</a:t>
            </a:r>
          </a:p>
          <a:p>
            <a:r>
              <a:rPr lang="en-US" sz="2400" b="1" dirty="0" err="1"/>
              <a:t>Betacoronavirus</a:t>
            </a:r>
            <a:r>
              <a:rPr lang="en-US" sz="2400" b="1" dirty="0"/>
              <a:t>:  HKU1</a:t>
            </a:r>
          </a:p>
          <a:p>
            <a:endParaRPr lang="en-US" sz="2400" b="1" dirty="0"/>
          </a:p>
          <a:p>
            <a:endParaRPr lang="en-US" sz="2400" b="1" dirty="0">
              <a:solidFill>
                <a:schemeClr val="bg1"/>
              </a:solidFill>
            </a:endParaRPr>
          </a:p>
        </p:txBody>
      </p:sp>
      <p:pic>
        <p:nvPicPr>
          <p:cNvPr id="5" name="Picture 4">
            <a:extLst>
              <a:ext uri="{FF2B5EF4-FFF2-40B4-BE49-F238E27FC236}">
                <a16:creationId xmlns:a16="http://schemas.microsoft.com/office/drawing/2014/main" id="{3E801595-24B3-45A6-BA4A-42D4812D4A8E}"/>
              </a:ext>
            </a:extLst>
          </p:cNvPr>
          <p:cNvPicPr>
            <a:picLocks noChangeAspect="1"/>
          </p:cNvPicPr>
          <p:nvPr/>
        </p:nvPicPr>
        <p:blipFill>
          <a:blip r:embed="rId2"/>
          <a:stretch>
            <a:fillRect/>
          </a:stretch>
        </p:blipFill>
        <p:spPr>
          <a:xfrm>
            <a:off x="5532895" y="1622352"/>
            <a:ext cx="5421051" cy="5256777"/>
          </a:xfrm>
          <a:prstGeom prst="rect">
            <a:avLst/>
          </a:prstGeom>
        </p:spPr>
      </p:pic>
      <p:sp>
        <p:nvSpPr>
          <p:cNvPr id="3" name="Slide Number Placeholder 2">
            <a:extLst>
              <a:ext uri="{FF2B5EF4-FFF2-40B4-BE49-F238E27FC236}">
                <a16:creationId xmlns:a16="http://schemas.microsoft.com/office/drawing/2014/main" id="{503D0663-A0A3-48E1-BAEA-721DD7DC49F1}"/>
              </a:ext>
            </a:extLst>
          </p:cNvPr>
          <p:cNvSpPr>
            <a:spLocks noGrp="1"/>
          </p:cNvSpPr>
          <p:nvPr>
            <p:ph type="sldNum" sz="quarter" idx="12"/>
          </p:nvPr>
        </p:nvSpPr>
        <p:spPr/>
        <p:txBody>
          <a:bodyPr/>
          <a:lstStyle/>
          <a:p>
            <a:fld id="{AB3EE5C1-CDF9-4747-B6F4-81CD42AFB052}" type="slidenum">
              <a:rPr lang="en-US" smtClean="0"/>
              <a:t>15</a:t>
            </a:fld>
            <a:endParaRPr lang="en-US"/>
          </a:p>
        </p:txBody>
      </p:sp>
    </p:spTree>
    <p:extLst>
      <p:ext uri="{BB962C8B-B14F-4D97-AF65-F5344CB8AC3E}">
        <p14:creationId xmlns:p14="http://schemas.microsoft.com/office/powerpoint/2010/main" val="911443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9D53C-E4CF-4B08-BEE1-8AADEA6E1845}"/>
              </a:ext>
            </a:extLst>
          </p:cNvPr>
          <p:cNvSpPr>
            <a:spLocks noGrp="1"/>
          </p:cNvSpPr>
          <p:nvPr>
            <p:ph type="title"/>
          </p:nvPr>
        </p:nvSpPr>
        <p:spPr/>
        <p:txBody>
          <a:bodyPr>
            <a:normAutofit/>
          </a:bodyPr>
          <a:lstStyle/>
          <a:p>
            <a:pPr algn="ctr"/>
            <a:r>
              <a:rPr lang="en-US" b="1" dirty="0" err="1"/>
              <a:t>Coronovirus</a:t>
            </a:r>
            <a:r>
              <a:rPr lang="en-US" b="1" dirty="0"/>
              <a:t> Transmission</a:t>
            </a:r>
            <a:br>
              <a:rPr lang="en-US" b="1" dirty="0"/>
            </a:br>
            <a:r>
              <a:rPr lang="en-US" b="1" dirty="0"/>
              <a:t>Respiratory droplets</a:t>
            </a:r>
          </a:p>
        </p:txBody>
      </p:sp>
      <p:pic>
        <p:nvPicPr>
          <p:cNvPr id="8" name="Picture 7">
            <a:extLst>
              <a:ext uri="{FF2B5EF4-FFF2-40B4-BE49-F238E27FC236}">
                <a16:creationId xmlns:a16="http://schemas.microsoft.com/office/drawing/2014/main" id="{AF15F610-31C8-4A2C-9BD5-7749A6E46B4C}"/>
              </a:ext>
            </a:extLst>
          </p:cNvPr>
          <p:cNvPicPr>
            <a:picLocks noChangeAspect="1"/>
          </p:cNvPicPr>
          <p:nvPr/>
        </p:nvPicPr>
        <p:blipFill>
          <a:blip r:embed="rId2"/>
          <a:stretch>
            <a:fillRect/>
          </a:stretch>
        </p:blipFill>
        <p:spPr>
          <a:xfrm>
            <a:off x="2846896" y="2140773"/>
            <a:ext cx="6652948" cy="3374093"/>
          </a:xfrm>
          <a:prstGeom prst="rect">
            <a:avLst/>
          </a:prstGeom>
        </p:spPr>
      </p:pic>
      <p:sp>
        <p:nvSpPr>
          <p:cNvPr id="9" name="Slide Number Placeholder 8">
            <a:extLst>
              <a:ext uri="{FF2B5EF4-FFF2-40B4-BE49-F238E27FC236}">
                <a16:creationId xmlns:a16="http://schemas.microsoft.com/office/drawing/2014/main" id="{5E38E279-13B6-49AD-89F8-53FAC7BD621B}"/>
              </a:ext>
            </a:extLst>
          </p:cNvPr>
          <p:cNvSpPr>
            <a:spLocks noGrp="1"/>
          </p:cNvSpPr>
          <p:nvPr>
            <p:ph type="sldNum" sz="quarter" idx="12"/>
          </p:nvPr>
        </p:nvSpPr>
        <p:spPr/>
        <p:txBody>
          <a:bodyPr/>
          <a:lstStyle/>
          <a:p>
            <a:fld id="{AB3EE5C1-CDF9-4747-B6F4-81CD42AFB052}" type="slidenum">
              <a:rPr lang="en-US" smtClean="0"/>
              <a:t>16</a:t>
            </a:fld>
            <a:endParaRPr lang="en-US"/>
          </a:p>
        </p:txBody>
      </p:sp>
    </p:spTree>
    <p:extLst>
      <p:ext uri="{BB962C8B-B14F-4D97-AF65-F5344CB8AC3E}">
        <p14:creationId xmlns:p14="http://schemas.microsoft.com/office/powerpoint/2010/main" val="3675109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9D53C-E4CF-4B08-BEE1-8AADEA6E1845}"/>
              </a:ext>
            </a:extLst>
          </p:cNvPr>
          <p:cNvSpPr>
            <a:spLocks noGrp="1"/>
          </p:cNvSpPr>
          <p:nvPr>
            <p:ph type="title"/>
          </p:nvPr>
        </p:nvSpPr>
        <p:spPr/>
        <p:txBody>
          <a:bodyPr>
            <a:normAutofit/>
          </a:bodyPr>
          <a:lstStyle/>
          <a:p>
            <a:pPr algn="ctr"/>
            <a:r>
              <a:rPr lang="en-US" b="1" dirty="0" err="1"/>
              <a:t>Coronovirus</a:t>
            </a:r>
            <a:r>
              <a:rPr lang="en-US" b="1" dirty="0"/>
              <a:t> Transmission</a:t>
            </a:r>
            <a:br>
              <a:rPr lang="en-US" b="1" dirty="0"/>
            </a:br>
            <a:r>
              <a:rPr lang="en-US" b="1" dirty="0"/>
              <a:t>Respiratory droplets</a:t>
            </a:r>
          </a:p>
        </p:txBody>
      </p:sp>
      <p:pic>
        <p:nvPicPr>
          <p:cNvPr id="2050" name="Picture 2" descr="COVID-19 transmission - World Heart Federation">
            <a:extLst>
              <a:ext uri="{FF2B5EF4-FFF2-40B4-BE49-F238E27FC236}">
                <a16:creationId xmlns:a16="http://schemas.microsoft.com/office/drawing/2014/main" id="{17B8FB66-32F9-4881-9BC2-C18D1746F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347" y="1817605"/>
            <a:ext cx="8474697" cy="47670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25DCC83-78B5-4EB1-8403-F2EDC6DE24E4}"/>
              </a:ext>
            </a:extLst>
          </p:cNvPr>
          <p:cNvSpPr txBox="1"/>
          <p:nvPr/>
        </p:nvSpPr>
        <p:spPr>
          <a:xfrm>
            <a:off x="6947555" y="4383465"/>
            <a:ext cx="2136995" cy="369332"/>
          </a:xfrm>
          <a:prstGeom prst="rect">
            <a:avLst/>
          </a:prstGeom>
          <a:noFill/>
        </p:spPr>
        <p:txBody>
          <a:bodyPr wrap="none" rtlCol="0">
            <a:spAutoFit/>
          </a:bodyPr>
          <a:lstStyle/>
          <a:p>
            <a:r>
              <a:rPr lang="en-US" b="1" dirty="0"/>
              <a:t>Fomite Transmission</a:t>
            </a:r>
          </a:p>
        </p:txBody>
      </p:sp>
      <p:sp>
        <p:nvSpPr>
          <p:cNvPr id="4" name="Slide Number Placeholder 3">
            <a:extLst>
              <a:ext uri="{FF2B5EF4-FFF2-40B4-BE49-F238E27FC236}">
                <a16:creationId xmlns:a16="http://schemas.microsoft.com/office/drawing/2014/main" id="{E38A06D5-162E-445A-BB47-01A2646283E0}"/>
              </a:ext>
            </a:extLst>
          </p:cNvPr>
          <p:cNvSpPr>
            <a:spLocks noGrp="1"/>
          </p:cNvSpPr>
          <p:nvPr>
            <p:ph type="sldNum" sz="quarter" idx="12"/>
          </p:nvPr>
        </p:nvSpPr>
        <p:spPr/>
        <p:txBody>
          <a:bodyPr/>
          <a:lstStyle/>
          <a:p>
            <a:fld id="{AB3EE5C1-CDF9-4747-B6F4-81CD42AFB052}" type="slidenum">
              <a:rPr lang="en-US" smtClean="0"/>
              <a:t>17</a:t>
            </a:fld>
            <a:endParaRPr lang="en-US"/>
          </a:p>
        </p:txBody>
      </p:sp>
    </p:spTree>
    <p:extLst>
      <p:ext uri="{BB962C8B-B14F-4D97-AF65-F5344CB8AC3E}">
        <p14:creationId xmlns:p14="http://schemas.microsoft.com/office/powerpoint/2010/main" val="3743996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68FEF-7A35-4087-981E-C884176CD330}"/>
              </a:ext>
            </a:extLst>
          </p:cNvPr>
          <p:cNvSpPr txBox="1"/>
          <p:nvPr/>
        </p:nvSpPr>
        <p:spPr>
          <a:xfrm>
            <a:off x="1729793" y="336363"/>
            <a:ext cx="8283987"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Virion Structure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Why are envelopes important?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Enveloped viruses are more “fragile” than naked viruses</a:t>
            </a:r>
          </a:p>
        </p:txBody>
      </p:sp>
      <p:pic>
        <p:nvPicPr>
          <p:cNvPr id="5124" name="Picture 4" descr="how long covid 19 can live on common surfaces">
            <a:extLst>
              <a:ext uri="{FF2B5EF4-FFF2-40B4-BE49-F238E27FC236}">
                <a16:creationId xmlns:a16="http://schemas.microsoft.com/office/drawing/2014/main" id="{9373EB93-35A6-41F6-AB97-DB3B52A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5529" y="2518535"/>
            <a:ext cx="5072514" cy="420294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D9E3926-3F83-4EA9-95FE-FDE85070F0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65F21-0F3F-429B-A821-E28368D686F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C01722F-45EC-4D2C-AA99-15A02C998469}"/>
              </a:ext>
            </a:extLst>
          </p:cNvPr>
          <p:cNvSpPr txBox="1"/>
          <p:nvPr/>
        </p:nvSpPr>
        <p:spPr>
          <a:xfrm>
            <a:off x="7299164" y="3429000"/>
            <a:ext cx="2513252" cy="369332"/>
          </a:xfrm>
          <a:prstGeom prst="rect">
            <a:avLst/>
          </a:prstGeom>
          <a:noFill/>
        </p:spPr>
        <p:txBody>
          <a:bodyPr wrap="none" rtlCol="0">
            <a:spAutoFit/>
          </a:bodyPr>
          <a:lstStyle/>
          <a:p>
            <a:r>
              <a:rPr lang="en-US" dirty="0"/>
              <a:t>Respiratory Transmission</a:t>
            </a:r>
          </a:p>
        </p:txBody>
      </p:sp>
      <p:sp>
        <p:nvSpPr>
          <p:cNvPr id="5" name="TextBox 4">
            <a:extLst>
              <a:ext uri="{FF2B5EF4-FFF2-40B4-BE49-F238E27FC236}">
                <a16:creationId xmlns:a16="http://schemas.microsoft.com/office/drawing/2014/main" id="{43D6AAB7-EF5C-41DE-9D67-F9C2B82AA7CE}"/>
              </a:ext>
            </a:extLst>
          </p:cNvPr>
          <p:cNvSpPr txBox="1"/>
          <p:nvPr/>
        </p:nvSpPr>
        <p:spPr>
          <a:xfrm>
            <a:off x="9276757" y="4885364"/>
            <a:ext cx="2077043" cy="369332"/>
          </a:xfrm>
          <a:prstGeom prst="rect">
            <a:avLst/>
          </a:prstGeom>
          <a:noFill/>
        </p:spPr>
        <p:txBody>
          <a:bodyPr wrap="none" rtlCol="0">
            <a:spAutoFit/>
          </a:bodyPr>
          <a:lstStyle/>
          <a:p>
            <a:r>
              <a:rPr lang="en-US" dirty="0"/>
              <a:t>Fomite transmission</a:t>
            </a:r>
          </a:p>
        </p:txBody>
      </p:sp>
      <p:sp>
        <p:nvSpPr>
          <p:cNvPr id="6" name="Right Brace 5">
            <a:extLst>
              <a:ext uri="{FF2B5EF4-FFF2-40B4-BE49-F238E27FC236}">
                <a16:creationId xmlns:a16="http://schemas.microsoft.com/office/drawing/2014/main" id="{E0E3CEB0-D1B4-46BC-B7C1-E8EC957236F5}"/>
              </a:ext>
            </a:extLst>
          </p:cNvPr>
          <p:cNvSpPr/>
          <p:nvPr/>
        </p:nvSpPr>
        <p:spPr>
          <a:xfrm>
            <a:off x="7956223" y="4017833"/>
            <a:ext cx="961534" cy="2109590"/>
          </a:xfrm>
          <a:prstGeom prst="righ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64318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9D53C-E4CF-4B08-BEE1-8AADEA6E1845}"/>
              </a:ext>
            </a:extLst>
          </p:cNvPr>
          <p:cNvSpPr>
            <a:spLocks noGrp="1"/>
          </p:cNvSpPr>
          <p:nvPr>
            <p:ph type="title"/>
          </p:nvPr>
        </p:nvSpPr>
        <p:spPr/>
        <p:txBody>
          <a:bodyPr>
            <a:normAutofit fontScale="90000"/>
          </a:bodyPr>
          <a:lstStyle/>
          <a:p>
            <a:pPr algn="ctr"/>
            <a:r>
              <a:rPr lang="en-US" b="1" dirty="0" err="1"/>
              <a:t>Coronovirus</a:t>
            </a:r>
            <a:r>
              <a:rPr lang="en-US" b="1" dirty="0"/>
              <a:t> Transmission</a:t>
            </a:r>
            <a:br>
              <a:rPr lang="en-US" b="1" dirty="0"/>
            </a:br>
            <a:r>
              <a:rPr lang="en-US" b="1" dirty="0"/>
              <a:t>Why does soap work so well on enveloped viruses?</a:t>
            </a:r>
          </a:p>
        </p:txBody>
      </p:sp>
      <p:pic>
        <p:nvPicPr>
          <p:cNvPr id="4" name="Picture 3">
            <a:extLst>
              <a:ext uri="{FF2B5EF4-FFF2-40B4-BE49-F238E27FC236}">
                <a16:creationId xmlns:a16="http://schemas.microsoft.com/office/drawing/2014/main" id="{F6126DF0-8D98-439F-A749-1543BE380D99}"/>
              </a:ext>
            </a:extLst>
          </p:cNvPr>
          <p:cNvPicPr>
            <a:picLocks noChangeAspect="1"/>
          </p:cNvPicPr>
          <p:nvPr/>
        </p:nvPicPr>
        <p:blipFill>
          <a:blip r:embed="rId2"/>
          <a:stretch>
            <a:fillRect/>
          </a:stretch>
        </p:blipFill>
        <p:spPr>
          <a:xfrm>
            <a:off x="4053527" y="1853709"/>
            <a:ext cx="6286106" cy="4714580"/>
          </a:xfrm>
          <a:prstGeom prst="rect">
            <a:avLst/>
          </a:prstGeom>
        </p:spPr>
      </p:pic>
      <p:sp>
        <p:nvSpPr>
          <p:cNvPr id="5" name="TextBox 4">
            <a:extLst>
              <a:ext uri="{FF2B5EF4-FFF2-40B4-BE49-F238E27FC236}">
                <a16:creationId xmlns:a16="http://schemas.microsoft.com/office/drawing/2014/main" id="{DC737B3E-9919-4E0F-B91A-D82298C17308}"/>
              </a:ext>
            </a:extLst>
          </p:cNvPr>
          <p:cNvSpPr txBox="1"/>
          <p:nvPr/>
        </p:nvSpPr>
        <p:spPr>
          <a:xfrm>
            <a:off x="461914" y="2780908"/>
            <a:ext cx="3157980" cy="2031325"/>
          </a:xfrm>
          <a:prstGeom prst="rect">
            <a:avLst/>
          </a:prstGeom>
          <a:noFill/>
        </p:spPr>
        <p:txBody>
          <a:bodyPr wrap="square" rtlCol="0">
            <a:spAutoFit/>
          </a:bodyPr>
          <a:lstStyle/>
          <a:p>
            <a:r>
              <a:rPr lang="en-US" dirty="0"/>
              <a:t>Polar: have a charge, bind to other things with a charge like water</a:t>
            </a:r>
          </a:p>
          <a:p>
            <a:endParaRPr lang="en-US" dirty="0"/>
          </a:p>
          <a:p>
            <a:r>
              <a:rPr lang="en-US" dirty="0"/>
              <a:t>Nonpolar: no charge, bind to other things without a charge like lipids (Fats)</a:t>
            </a:r>
          </a:p>
        </p:txBody>
      </p:sp>
      <p:sp>
        <p:nvSpPr>
          <p:cNvPr id="6" name="Slide Number Placeholder 5">
            <a:extLst>
              <a:ext uri="{FF2B5EF4-FFF2-40B4-BE49-F238E27FC236}">
                <a16:creationId xmlns:a16="http://schemas.microsoft.com/office/drawing/2014/main" id="{3C99FFE5-26CF-4F81-B4F4-24FE20F5041B}"/>
              </a:ext>
            </a:extLst>
          </p:cNvPr>
          <p:cNvSpPr>
            <a:spLocks noGrp="1"/>
          </p:cNvSpPr>
          <p:nvPr>
            <p:ph type="sldNum" sz="quarter" idx="12"/>
          </p:nvPr>
        </p:nvSpPr>
        <p:spPr/>
        <p:txBody>
          <a:bodyPr/>
          <a:lstStyle/>
          <a:p>
            <a:fld id="{AB3EE5C1-CDF9-4747-B6F4-81CD42AFB052}" type="slidenum">
              <a:rPr lang="en-US" smtClean="0"/>
              <a:t>19</a:t>
            </a:fld>
            <a:endParaRPr lang="en-US"/>
          </a:p>
        </p:txBody>
      </p:sp>
    </p:spTree>
    <p:extLst>
      <p:ext uri="{BB962C8B-B14F-4D97-AF65-F5344CB8AC3E}">
        <p14:creationId xmlns:p14="http://schemas.microsoft.com/office/powerpoint/2010/main" val="750798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9331FA-ED15-4C16-8A84-9E703A822081}"/>
              </a:ext>
            </a:extLst>
          </p:cNvPr>
          <p:cNvSpPr txBox="1"/>
          <p:nvPr/>
        </p:nvSpPr>
        <p:spPr>
          <a:xfrm>
            <a:off x="2026617" y="410845"/>
            <a:ext cx="8138766" cy="1200329"/>
          </a:xfrm>
          <a:prstGeom prst="rect">
            <a:avLst/>
          </a:prstGeom>
          <a:noFill/>
        </p:spPr>
        <p:txBody>
          <a:bodyPr wrap="none" rtlCol="0">
            <a:spAutoFit/>
          </a:bodyPr>
          <a:lstStyle/>
          <a:p>
            <a:pPr algn="ctr"/>
            <a:r>
              <a:rPr lang="en-US" sz="4000" b="1" dirty="0"/>
              <a:t>COVID-19      VIRUS</a:t>
            </a:r>
          </a:p>
          <a:p>
            <a:pPr algn="ctr"/>
            <a:r>
              <a:rPr lang="en-US" sz="3200" b="1" dirty="0"/>
              <a:t>A virus is not a disease; a disease is not a virus </a:t>
            </a:r>
          </a:p>
        </p:txBody>
      </p:sp>
      <p:sp>
        <p:nvSpPr>
          <p:cNvPr id="5" name="Not Equal 4">
            <a:extLst>
              <a:ext uri="{FF2B5EF4-FFF2-40B4-BE49-F238E27FC236}">
                <a16:creationId xmlns:a16="http://schemas.microsoft.com/office/drawing/2014/main" id="{48549637-C4C6-444F-9BE1-3D7064B52CC7}"/>
              </a:ext>
            </a:extLst>
          </p:cNvPr>
          <p:cNvSpPr/>
          <p:nvPr/>
        </p:nvSpPr>
        <p:spPr>
          <a:xfrm>
            <a:off x="6096000" y="410845"/>
            <a:ext cx="744722" cy="702719"/>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63603EBF-2877-4D82-B56A-3AC40389A9B7}"/>
              </a:ext>
            </a:extLst>
          </p:cNvPr>
          <p:cNvPicPr>
            <a:picLocks noChangeAspect="1"/>
          </p:cNvPicPr>
          <p:nvPr/>
        </p:nvPicPr>
        <p:blipFill>
          <a:blip r:embed="rId2"/>
          <a:stretch>
            <a:fillRect/>
          </a:stretch>
        </p:blipFill>
        <p:spPr>
          <a:xfrm>
            <a:off x="310010" y="1987196"/>
            <a:ext cx="5785990" cy="3763154"/>
          </a:xfrm>
          <a:prstGeom prst="rect">
            <a:avLst/>
          </a:prstGeom>
        </p:spPr>
      </p:pic>
      <p:sp>
        <p:nvSpPr>
          <p:cNvPr id="9" name="TextBox 8">
            <a:extLst>
              <a:ext uri="{FF2B5EF4-FFF2-40B4-BE49-F238E27FC236}">
                <a16:creationId xmlns:a16="http://schemas.microsoft.com/office/drawing/2014/main" id="{40D2B694-1A1A-4592-A63A-8A45EDDB16F8}"/>
              </a:ext>
            </a:extLst>
          </p:cNvPr>
          <p:cNvSpPr txBox="1"/>
          <p:nvPr/>
        </p:nvSpPr>
        <p:spPr>
          <a:xfrm>
            <a:off x="1593130" y="5750350"/>
            <a:ext cx="3601242" cy="646331"/>
          </a:xfrm>
          <a:prstGeom prst="rect">
            <a:avLst/>
          </a:prstGeom>
          <a:noFill/>
        </p:spPr>
        <p:txBody>
          <a:bodyPr wrap="none" rtlCol="0">
            <a:spAutoFit/>
          </a:bodyPr>
          <a:lstStyle/>
          <a:p>
            <a:r>
              <a:rPr lang="en-US" sz="3600" b="1" dirty="0"/>
              <a:t>Answer:  no time!</a:t>
            </a:r>
          </a:p>
        </p:txBody>
      </p:sp>
      <p:graphicFrame>
        <p:nvGraphicFramePr>
          <p:cNvPr id="11" name="Table 10">
            <a:extLst>
              <a:ext uri="{FF2B5EF4-FFF2-40B4-BE49-F238E27FC236}">
                <a16:creationId xmlns:a16="http://schemas.microsoft.com/office/drawing/2014/main" id="{9B55D4CC-E06A-4D66-9237-DB161D88CCA8}"/>
              </a:ext>
            </a:extLst>
          </p:cNvPr>
          <p:cNvGraphicFramePr>
            <a:graphicFrameLocks noGrp="1"/>
          </p:cNvGraphicFramePr>
          <p:nvPr>
            <p:extLst>
              <p:ext uri="{D42A27DB-BD31-4B8C-83A1-F6EECF244321}">
                <p14:modId xmlns:p14="http://schemas.microsoft.com/office/powerpoint/2010/main" val="3304431558"/>
              </p:ext>
            </p:extLst>
          </p:nvPr>
        </p:nvGraphicFramePr>
        <p:xfrm>
          <a:off x="6317530" y="2150764"/>
          <a:ext cx="5418666" cy="3505200"/>
        </p:xfrm>
        <a:graphic>
          <a:graphicData uri="http://schemas.openxmlformats.org/drawingml/2006/table">
            <a:tbl>
              <a:tblPr firstRow="1" bandRow="1">
                <a:tableStyleId>{5C22544A-7EE6-4342-B048-85BDC9FD1C3A}</a:tableStyleId>
              </a:tblPr>
              <a:tblGrid>
                <a:gridCol w="1806222">
                  <a:extLst>
                    <a:ext uri="{9D8B030D-6E8A-4147-A177-3AD203B41FA5}">
                      <a16:colId xmlns:a16="http://schemas.microsoft.com/office/drawing/2014/main" val="1978004424"/>
                    </a:ext>
                  </a:extLst>
                </a:gridCol>
                <a:gridCol w="1806222">
                  <a:extLst>
                    <a:ext uri="{9D8B030D-6E8A-4147-A177-3AD203B41FA5}">
                      <a16:colId xmlns:a16="http://schemas.microsoft.com/office/drawing/2014/main" val="1146829787"/>
                    </a:ext>
                  </a:extLst>
                </a:gridCol>
                <a:gridCol w="1806222">
                  <a:extLst>
                    <a:ext uri="{9D8B030D-6E8A-4147-A177-3AD203B41FA5}">
                      <a16:colId xmlns:a16="http://schemas.microsoft.com/office/drawing/2014/main" val="123345479"/>
                    </a:ext>
                  </a:extLst>
                </a:gridCol>
              </a:tblGrid>
              <a:tr h="370840">
                <a:tc>
                  <a:txBody>
                    <a:bodyPr/>
                    <a:lstStyle/>
                    <a:p>
                      <a:r>
                        <a:rPr lang="en-US" dirty="0"/>
                        <a:t>Virus</a:t>
                      </a:r>
                    </a:p>
                  </a:txBody>
                  <a:tcPr/>
                </a:tc>
                <a:tc>
                  <a:txBody>
                    <a:bodyPr/>
                    <a:lstStyle/>
                    <a:p>
                      <a:endParaRPr lang="en-US" dirty="0"/>
                    </a:p>
                  </a:txBody>
                  <a:tcPr/>
                </a:tc>
                <a:tc>
                  <a:txBody>
                    <a:bodyPr/>
                    <a:lstStyle/>
                    <a:p>
                      <a:r>
                        <a:rPr lang="en-US" dirty="0"/>
                        <a:t>Disease</a:t>
                      </a:r>
                    </a:p>
                  </a:txBody>
                  <a:tcPr/>
                </a:tc>
                <a:extLst>
                  <a:ext uri="{0D108BD9-81ED-4DB2-BD59-A6C34878D82A}">
                    <a16:rowId xmlns:a16="http://schemas.microsoft.com/office/drawing/2014/main" val="2125109735"/>
                  </a:ext>
                </a:extLst>
              </a:tr>
              <a:tr h="370840">
                <a:tc>
                  <a:txBody>
                    <a:bodyPr/>
                    <a:lstStyle/>
                    <a:p>
                      <a:r>
                        <a:rPr lang="en-US" dirty="0"/>
                        <a:t>Rubeola </a:t>
                      </a:r>
                    </a:p>
                  </a:txBody>
                  <a:tcPr/>
                </a:tc>
                <a:tc>
                  <a:txBody>
                    <a:bodyPr/>
                    <a:lstStyle/>
                    <a:p>
                      <a:r>
                        <a:rPr lang="en-US" dirty="0"/>
                        <a:t>Enveloped </a:t>
                      </a:r>
                    </a:p>
                  </a:txBody>
                  <a:tcPr/>
                </a:tc>
                <a:tc>
                  <a:txBody>
                    <a:bodyPr/>
                    <a:lstStyle/>
                    <a:p>
                      <a:r>
                        <a:rPr lang="en-US" dirty="0"/>
                        <a:t>Measles</a:t>
                      </a:r>
                    </a:p>
                  </a:txBody>
                  <a:tcPr/>
                </a:tc>
                <a:extLst>
                  <a:ext uri="{0D108BD9-81ED-4DB2-BD59-A6C34878D82A}">
                    <a16:rowId xmlns:a16="http://schemas.microsoft.com/office/drawing/2014/main" val="2853279785"/>
                  </a:ext>
                </a:extLst>
              </a:tr>
              <a:tr h="370840">
                <a:tc>
                  <a:txBody>
                    <a:bodyPr/>
                    <a:lstStyle/>
                    <a:p>
                      <a:r>
                        <a:rPr lang="en-US" dirty="0"/>
                        <a:t>Rubella virus (</a:t>
                      </a:r>
                      <a:r>
                        <a:rPr lang="en-US" dirty="0" err="1"/>
                        <a:t>togavirus</a:t>
                      </a:r>
                      <a:r>
                        <a:rPr lang="en-US" dirty="0"/>
                        <a:t>) </a:t>
                      </a:r>
                    </a:p>
                  </a:txBody>
                  <a:tcPr/>
                </a:tc>
                <a:tc>
                  <a:txBody>
                    <a:bodyPr/>
                    <a:lstStyle/>
                    <a:p>
                      <a:r>
                        <a:rPr lang="en-US" dirty="0"/>
                        <a:t>Enveloped </a:t>
                      </a:r>
                    </a:p>
                  </a:txBody>
                  <a:tcPr/>
                </a:tc>
                <a:tc>
                  <a:txBody>
                    <a:bodyPr/>
                    <a:lstStyle/>
                    <a:p>
                      <a:r>
                        <a:rPr lang="en-US" dirty="0"/>
                        <a:t>Rubella </a:t>
                      </a:r>
                    </a:p>
                  </a:txBody>
                  <a:tcPr/>
                </a:tc>
                <a:extLst>
                  <a:ext uri="{0D108BD9-81ED-4DB2-BD59-A6C34878D82A}">
                    <a16:rowId xmlns:a16="http://schemas.microsoft.com/office/drawing/2014/main" val="1649377738"/>
                  </a:ext>
                </a:extLst>
              </a:tr>
              <a:tr h="370840">
                <a:tc>
                  <a:txBody>
                    <a:bodyPr/>
                    <a:lstStyle/>
                    <a:p>
                      <a:r>
                        <a:rPr lang="en-US" dirty="0"/>
                        <a:t>Varicella-zoster</a:t>
                      </a:r>
                    </a:p>
                  </a:txBody>
                  <a:tcPr/>
                </a:tc>
                <a:tc>
                  <a:txBody>
                    <a:bodyPr/>
                    <a:lstStyle/>
                    <a:p>
                      <a:r>
                        <a:rPr lang="en-US" dirty="0"/>
                        <a:t>Enveloped </a:t>
                      </a:r>
                    </a:p>
                  </a:txBody>
                  <a:tcPr/>
                </a:tc>
                <a:tc>
                  <a:txBody>
                    <a:bodyPr/>
                    <a:lstStyle/>
                    <a:p>
                      <a:r>
                        <a:rPr lang="en-US" dirty="0"/>
                        <a:t>Chickenpox </a:t>
                      </a:r>
                    </a:p>
                  </a:txBody>
                  <a:tcPr/>
                </a:tc>
                <a:extLst>
                  <a:ext uri="{0D108BD9-81ED-4DB2-BD59-A6C34878D82A}">
                    <a16:rowId xmlns:a16="http://schemas.microsoft.com/office/drawing/2014/main" val="3192288074"/>
                  </a:ext>
                </a:extLst>
              </a:tr>
              <a:tr h="370840">
                <a:tc>
                  <a:txBody>
                    <a:bodyPr/>
                    <a:lstStyle/>
                    <a:p>
                      <a:r>
                        <a:rPr lang="en-US" dirty="0"/>
                        <a:t>Parvovirus B-19</a:t>
                      </a:r>
                    </a:p>
                  </a:txBody>
                  <a:tcPr/>
                </a:tc>
                <a:tc>
                  <a:txBody>
                    <a:bodyPr/>
                    <a:lstStyle/>
                    <a:p>
                      <a:r>
                        <a:rPr lang="en-US" dirty="0"/>
                        <a:t>Naked </a:t>
                      </a:r>
                    </a:p>
                  </a:txBody>
                  <a:tcPr/>
                </a:tc>
                <a:tc>
                  <a:txBody>
                    <a:bodyPr/>
                    <a:lstStyle/>
                    <a:p>
                      <a:r>
                        <a:rPr lang="en-US" dirty="0"/>
                        <a:t>Fifth disease</a:t>
                      </a:r>
                    </a:p>
                  </a:txBody>
                  <a:tcPr/>
                </a:tc>
                <a:extLst>
                  <a:ext uri="{0D108BD9-81ED-4DB2-BD59-A6C34878D82A}">
                    <a16:rowId xmlns:a16="http://schemas.microsoft.com/office/drawing/2014/main" val="3582391115"/>
                  </a:ext>
                </a:extLst>
              </a:tr>
              <a:tr h="370840">
                <a:tc>
                  <a:txBody>
                    <a:bodyPr/>
                    <a:lstStyle/>
                    <a:p>
                      <a:r>
                        <a:rPr lang="en-US" dirty="0"/>
                        <a:t>Noroviruses </a:t>
                      </a:r>
                    </a:p>
                  </a:txBody>
                  <a:tcPr/>
                </a:tc>
                <a:tc>
                  <a:txBody>
                    <a:bodyPr/>
                    <a:lstStyle/>
                    <a:p>
                      <a:r>
                        <a:rPr lang="en-US" dirty="0"/>
                        <a:t>Naked</a:t>
                      </a:r>
                    </a:p>
                  </a:txBody>
                  <a:tcPr/>
                </a:tc>
                <a:tc>
                  <a:txBody>
                    <a:bodyPr/>
                    <a:lstStyle/>
                    <a:p>
                      <a:r>
                        <a:rPr lang="en-US" dirty="0"/>
                        <a:t>Gastrointestinal disease</a:t>
                      </a:r>
                    </a:p>
                  </a:txBody>
                  <a:tcPr/>
                </a:tc>
                <a:extLst>
                  <a:ext uri="{0D108BD9-81ED-4DB2-BD59-A6C34878D82A}">
                    <a16:rowId xmlns:a16="http://schemas.microsoft.com/office/drawing/2014/main" val="3632538651"/>
                  </a:ext>
                </a:extLst>
              </a:tr>
              <a:tr h="370840">
                <a:tc>
                  <a:txBody>
                    <a:bodyPr/>
                    <a:lstStyle/>
                    <a:p>
                      <a:r>
                        <a:rPr lang="en-US" dirty="0"/>
                        <a:t>HIV</a:t>
                      </a:r>
                    </a:p>
                  </a:txBody>
                  <a:tcPr/>
                </a:tc>
                <a:tc>
                  <a:txBody>
                    <a:bodyPr/>
                    <a:lstStyle/>
                    <a:p>
                      <a:r>
                        <a:rPr lang="en-US" dirty="0"/>
                        <a:t>Enveloped</a:t>
                      </a:r>
                    </a:p>
                  </a:txBody>
                  <a:tcPr/>
                </a:tc>
                <a:tc>
                  <a:txBody>
                    <a:bodyPr/>
                    <a:lstStyle/>
                    <a:p>
                      <a:r>
                        <a:rPr lang="en-US" dirty="0"/>
                        <a:t>AIDS</a:t>
                      </a:r>
                    </a:p>
                  </a:txBody>
                  <a:tcPr/>
                </a:tc>
                <a:extLst>
                  <a:ext uri="{0D108BD9-81ED-4DB2-BD59-A6C34878D82A}">
                    <a16:rowId xmlns:a16="http://schemas.microsoft.com/office/drawing/2014/main" val="2450614783"/>
                  </a:ext>
                </a:extLst>
              </a:tr>
              <a:tr h="370840">
                <a:tc>
                  <a:txBody>
                    <a:bodyPr/>
                    <a:lstStyle/>
                    <a:p>
                      <a:r>
                        <a:rPr lang="en-US" dirty="0"/>
                        <a:t>SARS-CoV-2</a:t>
                      </a:r>
                    </a:p>
                  </a:txBody>
                  <a:tcPr/>
                </a:tc>
                <a:tc>
                  <a:txBody>
                    <a:bodyPr/>
                    <a:lstStyle/>
                    <a:p>
                      <a:r>
                        <a:rPr lang="en-US" dirty="0"/>
                        <a:t>Enveloped </a:t>
                      </a:r>
                    </a:p>
                  </a:txBody>
                  <a:tcPr/>
                </a:tc>
                <a:tc>
                  <a:txBody>
                    <a:bodyPr/>
                    <a:lstStyle/>
                    <a:p>
                      <a:r>
                        <a:rPr lang="en-US" dirty="0"/>
                        <a:t>COVID-19</a:t>
                      </a:r>
                    </a:p>
                  </a:txBody>
                  <a:tcPr/>
                </a:tc>
                <a:extLst>
                  <a:ext uri="{0D108BD9-81ED-4DB2-BD59-A6C34878D82A}">
                    <a16:rowId xmlns:a16="http://schemas.microsoft.com/office/drawing/2014/main" val="3834097092"/>
                  </a:ext>
                </a:extLst>
              </a:tr>
            </a:tbl>
          </a:graphicData>
        </a:graphic>
      </p:graphicFrame>
      <p:sp>
        <p:nvSpPr>
          <p:cNvPr id="2" name="Slide Number Placeholder 1">
            <a:extLst>
              <a:ext uri="{FF2B5EF4-FFF2-40B4-BE49-F238E27FC236}">
                <a16:creationId xmlns:a16="http://schemas.microsoft.com/office/drawing/2014/main" id="{2519B3B2-9A96-492E-ACED-0364A1BA8F5F}"/>
              </a:ext>
            </a:extLst>
          </p:cNvPr>
          <p:cNvSpPr>
            <a:spLocks noGrp="1"/>
          </p:cNvSpPr>
          <p:nvPr>
            <p:ph type="sldNum" sz="quarter" idx="12"/>
          </p:nvPr>
        </p:nvSpPr>
        <p:spPr/>
        <p:txBody>
          <a:bodyPr/>
          <a:lstStyle/>
          <a:p>
            <a:fld id="{AB3EE5C1-CDF9-4747-B6F4-81CD42AFB052}" type="slidenum">
              <a:rPr lang="en-US" smtClean="0"/>
              <a:t>2</a:t>
            </a:fld>
            <a:endParaRPr lang="en-US"/>
          </a:p>
        </p:txBody>
      </p:sp>
    </p:spTree>
    <p:extLst>
      <p:ext uri="{BB962C8B-B14F-4D97-AF65-F5344CB8AC3E}">
        <p14:creationId xmlns:p14="http://schemas.microsoft.com/office/powerpoint/2010/main" val="851860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9D53C-E4CF-4B08-BEE1-8AADEA6E1845}"/>
              </a:ext>
            </a:extLst>
          </p:cNvPr>
          <p:cNvSpPr>
            <a:spLocks noGrp="1"/>
          </p:cNvSpPr>
          <p:nvPr>
            <p:ph type="title"/>
          </p:nvPr>
        </p:nvSpPr>
        <p:spPr/>
        <p:txBody>
          <a:bodyPr>
            <a:normAutofit fontScale="90000"/>
          </a:bodyPr>
          <a:lstStyle/>
          <a:p>
            <a:pPr algn="ctr"/>
            <a:r>
              <a:rPr lang="en-US" b="1" dirty="0" err="1"/>
              <a:t>Coronovirus</a:t>
            </a:r>
            <a:r>
              <a:rPr lang="en-US" b="1" dirty="0"/>
              <a:t> Transmission</a:t>
            </a:r>
            <a:br>
              <a:rPr lang="en-US" b="1" dirty="0"/>
            </a:br>
            <a:r>
              <a:rPr lang="en-US" b="1" dirty="0"/>
              <a:t>Why does soap work so well on enveloped viruses?</a:t>
            </a:r>
          </a:p>
        </p:txBody>
      </p:sp>
      <p:sp>
        <p:nvSpPr>
          <p:cNvPr id="5" name="TextBox 4">
            <a:extLst>
              <a:ext uri="{FF2B5EF4-FFF2-40B4-BE49-F238E27FC236}">
                <a16:creationId xmlns:a16="http://schemas.microsoft.com/office/drawing/2014/main" id="{DC737B3E-9919-4E0F-B91A-D82298C17308}"/>
              </a:ext>
            </a:extLst>
          </p:cNvPr>
          <p:cNvSpPr txBox="1"/>
          <p:nvPr/>
        </p:nvSpPr>
        <p:spPr>
          <a:xfrm>
            <a:off x="461914" y="2780908"/>
            <a:ext cx="3157980" cy="2031325"/>
          </a:xfrm>
          <a:prstGeom prst="rect">
            <a:avLst/>
          </a:prstGeom>
          <a:noFill/>
        </p:spPr>
        <p:txBody>
          <a:bodyPr wrap="square" rtlCol="0">
            <a:spAutoFit/>
          </a:bodyPr>
          <a:lstStyle/>
          <a:p>
            <a:r>
              <a:rPr lang="en-US" dirty="0"/>
              <a:t>Polar: have a charge, bind to other things with a charge like water</a:t>
            </a:r>
          </a:p>
          <a:p>
            <a:endParaRPr lang="en-US" dirty="0"/>
          </a:p>
          <a:p>
            <a:r>
              <a:rPr lang="en-US" dirty="0"/>
              <a:t>Nonpolar: no charge, bind to other things without a charge like lipids (Fats)</a:t>
            </a:r>
          </a:p>
        </p:txBody>
      </p:sp>
      <p:pic>
        <p:nvPicPr>
          <p:cNvPr id="3074" name="Picture 2" descr="Ferris Jabr on Twitter: &quot;For the @nytimes I wrote about the ...">
            <a:extLst>
              <a:ext uri="{FF2B5EF4-FFF2-40B4-BE49-F238E27FC236}">
                <a16:creationId xmlns:a16="http://schemas.microsoft.com/office/drawing/2014/main" id="{BE37D6FC-DBE8-4D48-BED1-C3DEB97464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734" y="1690688"/>
            <a:ext cx="4544105" cy="501034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4C3BAD1B-6CAC-4819-8321-AA1324C8D209}"/>
              </a:ext>
            </a:extLst>
          </p:cNvPr>
          <p:cNvSpPr>
            <a:spLocks noGrp="1"/>
          </p:cNvSpPr>
          <p:nvPr>
            <p:ph type="sldNum" sz="quarter" idx="12"/>
          </p:nvPr>
        </p:nvSpPr>
        <p:spPr/>
        <p:txBody>
          <a:bodyPr/>
          <a:lstStyle/>
          <a:p>
            <a:fld id="{AB3EE5C1-CDF9-4747-B6F4-81CD42AFB052}" type="slidenum">
              <a:rPr lang="en-US" smtClean="0"/>
              <a:t>20</a:t>
            </a:fld>
            <a:endParaRPr lang="en-US"/>
          </a:p>
        </p:txBody>
      </p:sp>
    </p:spTree>
    <p:extLst>
      <p:ext uri="{BB962C8B-B14F-4D97-AF65-F5344CB8AC3E}">
        <p14:creationId xmlns:p14="http://schemas.microsoft.com/office/powerpoint/2010/main" val="4196286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9D53C-E4CF-4B08-BEE1-8AADEA6E1845}"/>
              </a:ext>
            </a:extLst>
          </p:cNvPr>
          <p:cNvSpPr>
            <a:spLocks noGrp="1"/>
          </p:cNvSpPr>
          <p:nvPr>
            <p:ph type="title"/>
          </p:nvPr>
        </p:nvSpPr>
        <p:spPr/>
        <p:txBody>
          <a:bodyPr>
            <a:normAutofit fontScale="90000"/>
          </a:bodyPr>
          <a:lstStyle/>
          <a:p>
            <a:pPr algn="ctr"/>
            <a:r>
              <a:rPr lang="en-US" b="1" dirty="0" err="1"/>
              <a:t>Coronovirus</a:t>
            </a:r>
            <a:r>
              <a:rPr lang="en-US" b="1" dirty="0"/>
              <a:t> Transmission</a:t>
            </a:r>
            <a:br>
              <a:rPr lang="en-US" b="1" dirty="0"/>
            </a:br>
            <a:r>
              <a:rPr lang="en-US" b="1" dirty="0"/>
              <a:t>Why does soap work better than hand sanitizers?</a:t>
            </a:r>
          </a:p>
        </p:txBody>
      </p:sp>
      <p:pic>
        <p:nvPicPr>
          <p:cNvPr id="5" name="Picture 4">
            <a:extLst>
              <a:ext uri="{FF2B5EF4-FFF2-40B4-BE49-F238E27FC236}">
                <a16:creationId xmlns:a16="http://schemas.microsoft.com/office/drawing/2014/main" id="{306B0CD4-4793-41B5-B464-CDA09FA2062A}"/>
              </a:ext>
            </a:extLst>
          </p:cNvPr>
          <p:cNvPicPr>
            <a:picLocks noChangeAspect="1"/>
          </p:cNvPicPr>
          <p:nvPr/>
        </p:nvPicPr>
        <p:blipFill>
          <a:blip r:embed="rId2"/>
          <a:stretch>
            <a:fillRect/>
          </a:stretch>
        </p:blipFill>
        <p:spPr>
          <a:xfrm>
            <a:off x="339562" y="2627721"/>
            <a:ext cx="3333750" cy="3214688"/>
          </a:xfrm>
          <a:prstGeom prst="rect">
            <a:avLst/>
          </a:prstGeom>
        </p:spPr>
      </p:pic>
      <p:pic>
        <p:nvPicPr>
          <p:cNvPr id="6" name="Picture 5">
            <a:extLst>
              <a:ext uri="{FF2B5EF4-FFF2-40B4-BE49-F238E27FC236}">
                <a16:creationId xmlns:a16="http://schemas.microsoft.com/office/drawing/2014/main" id="{C5D60CBB-F8C9-41F3-8B49-4CB09EAB016C}"/>
              </a:ext>
            </a:extLst>
          </p:cNvPr>
          <p:cNvPicPr>
            <a:picLocks noChangeAspect="1"/>
          </p:cNvPicPr>
          <p:nvPr/>
        </p:nvPicPr>
        <p:blipFill>
          <a:blip r:embed="rId3"/>
          <a:stretch>
            <a:fillRect/>
          </a:stretch>
        </p:blipFill>
        <p:spPr>
          <a:xfrm>
            <a:off x="4051677" y="2627721"/>
            <a:ext cx="3577554" cy="3214688"/>
          </a:xfrm>
          <a:prstGeom prst="rect">
            <a:avLst/>
          </a:prstGeom>
        </p:spPr>
      </p:pic>
      <p:pic>
        <p:nvPicPr>
          <p:cNvPr id="7" name="Picture 6">
            <a:extLst>
              <a:ext uri="{FF2B5EF4-FFF2-40B4-BE49-F238E27FC236}">
                <a16:creationId xmlns:a16="http://schemas.microsoft.com/office/drawing/2014/main" id="{C9671160-13A5-4A4A-84D5-397E670F18C5}"/>
              </a:ext>
            </a:extLst>
          </p:cNvPr>
          <p:cNvPicPr>
            <a:picLocks noChangeAspect="1"/>
          </p:cNvPicPr>
          <p:nvPr/>
        </p:nvPicPr>
        <p:blipFill>
          <a:blip r:embed="rId4"/>
          <a:stretch>
            <a:fillRect/>
          </a:stretch>
        </p:blipFill>
        <p:spPr>
          <a:xfrm>
            <a:off x="7852527" y="2627721"/>
            <a:ext cx="3999911" cy="3214688"/>
          </a:xfrm>
          <a:prstGeom prst="rect">
            <a:avLst/>
          </a:prstGeom>
        </p:spPr>
      </p:pic>
      <p:sp>
        <p:nvSpPr>
          <p:cNvPr id="8" name="Rectangle 7">
            <a:extLst>
              <a:ext uri="{FF2B5EF4-FFF2-40B4-BE49-F238E27FC236}">
                <a16:creationId xmlns:a16="http://schemas.microsoft.com/office/drawing/2014/main" id="{476FE95E-1C08-4BA3-9280-17754A041239}"/>
              </a:ext>
            </a:extLst>
          </p:cNvPr>
          <p:cNvSpPr/>
          <p:nvPr/>
        </p:nvSpPr>
        <p:spPr>
          <a:xfrm>
            <a:off x="3091992" y="6517832"/>
            <a:ext cx="6843860" cy="261610"/>
          </a:xfrm>
          <a:prstGeom prst="rect">
            <a:avLst/>
          </a:prstGeom>
        </p:spPr>
        <p:txBody>
          <a:bodyPr wrap="square">
            <a:spAutoFit/>
          </a:bodyPr>
          <a:lstStyle/>
          <a:p>
            <a:r>
              <a:rPr lang="en-US" sz="1100" dirty="0"/>
              <a:t>https://www.businessinsider.com/coronavirus-photos-why-you-should-wash-hands-with-soap-water-2020-3</a:t>
            </a:r>
          </a:p>
        </p:txBody>
      </p:sp>
      <p:sp>
        <p:nvSpPr>
          <p:cNvPr id="9" name="Slide Number Placeholder 8">
            <a:extLst>
              <a:ext uri="{FF2B5EF4-FFF2-40B4-BE49-F238E27FC236}">
                <a16:creationId xmlns:a16="http://schemas.microsoft.com/office/drawing/2014/main" id="{98DEDDA9-1094-4B11-B754-523872BCD30C}"/>
              </a:ext>
            </a:extLst>
          </p:cNvPr>
          <p:cNvSpPr>
            <a:spLocks noGrp="1"/>
          </p:cNvSpPr>
          <p:nvPr>
            <p:ph type="sldNum" sz="quarter" idx="12"/>
          </p:nvPr>
        </p:nvSpPr>
        <p:spPr/>
        <p:txBody>
          <a:bodyPr/>
          <a:lstStyle/>
          <a:p>
            <a:fld id="{AB3EE5C1-CDF9-4747-B6F4-81CD42AFB052}" type="slidenum">
              <a:rPr lang="en-US" smtClean="0"/>
              <a:t>21</a:t>
            </a:fld>
            <a:endParaRPr lang="en-US"/>
          </a:p>
        </p:txBody>
      </p:sp>
    </p:spTree>
    <p:extLst>
      <p:ext uri="{BB962C8B-B14F-4D97-AF65-F5344CB8AC3E}">
        <p14:creationId xmlns:p14="http://schemas.microsoft.com/office/powerpoint/2010/main" val="3964229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74AB4-4D6A-4451-ADA8-A4956EDC9C10}"/>
              </a:ext>
            </a:extLst>
          </p:cNvPr>
          <p:cNvSpPr>
            <a:spLocks noGrp="1"/>
          </p:cNvSpPr>
          <p:nvPr>
            <p:ph type="title"/>
          </p:nvPr>
        </p:nvSpPr>
        <p:spPr>
          <a:xfrm>
            <a:off x="838200" y="0"/>
            <a:ext cx="10515600" cy="1325563"/>
          </a:xfrm>
        </p:spPr>
        <p:txBody>
          <a:bodyPr/>
          <a:lstStyle/>
          <a:p>
            <a:pPr algn="ctr"/>
            <a:r>
              <a:rPr lang="en-US" b="1" dirty="0"/>
              <a:t>Coronaviruses </a:t>
            </a:r>
          </a:p>
        </p:txBody>
      </p:sp>
      <p:pic>
        <p:nvPicPr>
          <p:cNvPr id="4" name="Picture 3">
            <a:extLst>
              <a:ext uri="{FF2B5EF4-FFF2-40B4-BE49-F238E27FC236}">
                <a16:creationId xmlns:a16="http://schemas.microsoft.com/office/drawing/2014/main" id="{83B80753-0F21-486C-8E51-0DB3E030B301}"/>
              </a:ext>
            </a:extLst>
          </p:cNvPr>
          <p:cNvPicPr>
            <a:picLocks noChangeAspect="1"/>
          </p:cNvPicPr>
          <p:nvPr/>
        </p:nvPicPr>
        <p:blipFill>
          <a:blip r:embed="rId2"/>
          <a:stretch>
            <a:fillRect/>
          </a:stretch>
        </p:blipFill>
        <p:spPr>
          <a:xfrm>
            <a:off x="466627" y="1464280"/>
            <a:ext cx="11258746" cy="4901325"/>
          </a:xfrm>
          <a:prstGeom prst="rect">
            <a:avLst/>
          </a:prstGeom>
        </p:spPr>
      </p:pic>
      <p:sp>
        <p:nvSpPr>
          <p:cNvPr id="5" name="Rectangle 4">
            <a:extLst>
              <a:ext uri="{FF2B5EF4-FFF2-40B4-BE49-F238E27FC236}">
                <a16:creationId xmlns:a16="http://schemas.microsoft.com/office/drawing/2014/main" id="{0641101F-2FB5-41AB-9BE2-3D547E7532B5}"/>
              </a:ext>
            </a:extLst>
          </p:cNvPr>
          <p:cNvSpPr/>
          <p:nvPr/>
        </p:nvSpPr>
        <p:spPr>
          <a:xfrm>
            <a:off x="4368543" y="6610702"/>
            <a:ext cx="3841116" cy="261610"/>
          </a:xfrm>
          <a:prstGeom prst="rect">
            <a:avLst/>
          </a:prstGeom>
        </p:spPr>
        <p:txBody>
          <a:bodyPr wrap="none">
            <a:spAutoFit/>
          </a:bodyPr>
          <a:lstStyle/>
          <a:p>
            <a:r>
              <a:rPr lang="en-US" sz="1100" dirty="0"/>
              <a:t>https://www.nature.com/articles/s41433-020-0790-7/figures/1</a:t>
            </a:r>
          </a:p>
        </p:txBody>
      </p:sp>
      <p:sp>
        <p:nvSpPr>
          <p:cNvPr id="3" name="Slide Number Placeholder 2">
            <a:extLst>
              <a:ext uri="{FF2B5EF4-FFF2-40B4-BE49-F238E27FC236}">
                <a16:creationId xmlns:a16="http://schemas.microsoft.com/office/drawing/2014/main" id="{80380728-5BF2-4352-9CC1-B86B08E03D89}"/>
              </a:ext>
            </a:extLst>
          </p:cNvPr>
          <p:cNvSpPr>
            <a:spLocks noGrp="1"/>
          </p:cNvSpPr>
          <p:nvPr>
            <p:ph type="sldNum" sz="quarter" idx="12"/>
          </p:nvPr>
        </p:nvSpPr>
        <p:spPr/>
        <p:txBody>
          <a:bodyPr/>
          <a:lstStyle/>
          <a:p>
            <a:fld id="{AB3EE5C1-CDF9-4747-B6F4-81CD42AFB052}" type="slidenum">
              <a:rPr lang="en-US" smtClean="0"/>
              <a:t>22</a:t>
            </a:fld>
            <a:endParaRPr lang="en-US"/>
          </a:p>
        </p:txBody>
      </p:sp>
    </p:spTree>
    <p:extLst>
      <p:ext uri="{BB962C8B-B14F-4D97-AF65-F5344CB8AC3E}">
        <p14:creationId xmlns:p14="http://schemas.microsoft.com/office/powerpoint/2010/main" val="498255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2E45D9E4-F9B0-4216-823E-B2A7282CE066}"/>
              </a:ext>
            </a:extLst>
          </p:cNvPr>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defTabSz="414772" fontAlgn="base" hangingPunct="0">
              <a:lnSpc>
                <a:spcPct val="93000"/>
              </a:lnSpc>
              <a:spcBef>
                <a:spcPct val="0"/>
              </a:spcBef>
              <a:spcAft>
                <a:spcPct val="0"/>
              </a:spcAft>
              <a:buClr>
                <a:srgbClr val="000000"/>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altLang="en-US" b="1" dirty="0">
                <a:latin typeface="Arial" panose="020B0604020202020204" pitchFamily="34" charset="0"/>
              </a:rPr>
              <a:t>Receptor recognition pattern of coronaviruses.</a:t>
            </a:r>
          </a:p>
        </p:txBody>
      </p:sp>
      <p:pic>
        <p:nvPicPr>
          <p:cNvPr id="3074" name="Picture 2">
            <a:extLst>
              <a:ext uri="{FF2B5EF4-FFF2-40B4-BE49-F238E27FC236}">
                <a16:creationId xmlns:a16="http://schemas.microsoft.com/office/drawing/2014/main" id="{0969F56C-2A8C-4810-B048-FB56E004C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5279" y="6319384"/>
            <a:ext cx="8295271" cy="4306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B58E2410-39FA-4A67-A5D0-79CE4CC33B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5117" y="982183"/>
            <a:ext cx="5085173"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E2A2540D-FC83-4120-881E-12A81066E840}"/>
              </a:ext>
            </a:extLst>
          </p:cNvPr>
          <p:cNvSpPr txBox="1">
            <a:spLocks noChangeArrowheads="1"/>
          </p:cNvSpPr>
          <p:nvPr/>
        </p:nvSpPr>
        <p:spPr bwMode="auto">
          <a:xfrm>
            <a:off x="3555575" y="5972308"/>
            <a:ext cx="3918651"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defTabSz="414772" fontAlgn="base" hangingPunct="0">
              <a:lnSpc>
                <a:spcPct val="93000"/>
              </a:lnSpc>
              <a:spcBef>
                <a:spcPct val="0"/>
              </a:spcBef>
              <a:spcAft>
                <a:spcPct val="0"/>
              </a:spcAft>
              <a:buClr>
                <a:srgbClr val="000000"/>
              </a:buClr>
              <a:buSzPct val="45000"/>
              <a:tabLst>
                <a:tab pos="656722" algn="l"/>
                <a:tab pos="1313444" algn="l"/>
                <a:tab pos="1970166" algn="l"/>
                <a:tab pos="2626888" algn="l"/>
                <a:tab pos="3283610" algn="l"/>
              </a:tabLst>
            </a:pPr>
            <a:r>
              <a:rPr lang="en-GB" altLang="en-US" sz="1089" b="1">
                <a:latin typeface="Arial" panose="020B0604020202020204" pitchFamily="34" charset="0"/>
              </a:rPr>
              <a:t>Fang Li J. Virol. 2015; doi:10.1128/JVI.02615-14</a:t>
            </a:r>
          </a:p>
        </p:txBody>
      </p:sp>
      <p:sp>
        <p:nvSpPr>
          <p:cNvPr id="2" name="Arrow: Left 1">
            <a:extLst>
              <a:ext uri="{FF2B5EF4-FFF2-40B4-BE49-F238E27FC236}">
                <a16:creationId xmlns:a16="http://schemas.microsoft.com/office/drawing/2014/main" id="{811F64B2-325E-43EF-903C-71BE3EF15916}"/>
              </a:ext>
            </a:extLst>
          </p:cNvPr>
          <p:cNvSpPr/>
          <p:nvPr/>
        </p:nvSpPr>
        <p:spPr>
          <a:xfrm>
            <a:off x="6510290" y="4673472"/>
            <a:ext cx="1084082" cy="3393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394FDA4-3987-4C77-9032-C303FA65E4A3}"/>
              </a:ext>
            </a:extLst>
          </p:cNvPr>
          <p:cNvSpPr txBox="1"/>
          <p:nvPr/>
        </p:nvSpPr>
        <p:spPr>
          <a:xfrm>
            <a:off x="7800257" y="4643505"/>
            <a:ext cx="4276812" cy="369332"/>
          </a:xfrm>
          <a:prstGeom prst="rect">
            <a:avLst/>
          </a:prstGeom>
          <a:noFill/>
        </p:spPr>
        <p:txBody>
          <a:bodyPr wrap="none" rtlCol="0">
            <a:spAutoFit/>
          </a:bodyPr>
          <a:lstStyle/>
          <a:p>
            <a:r>
              <a:rPr lang="en-US" u="sng" dirty="0"/>
              <a:t>A</a:t>
            </a:r>
            <a:r>
              <a:rPr lang="en-US" dirty="0"/>
              <a:t>ngiotensin </a:t>
            </a:r>
            <a:r>
              <a:rPr lang="en-US" u="sng" dirty="0"/>
              <a:t>C</a:t>
            </a:r>
            <a:r>
              <a:rPr lang="en-US" dirty="0"/>
              <a:t>onverting </a:t>
            </a:r>
            <a:r>
              <a:rPr lang="en-US" u="sng" dirty="0"/>
              <a:t>E</a:t>
            </a:r>
            <a:r>
              <a:rPr lang="en-US" dirty="0"/>
              <a:t>nzyme Receptor </a:t>
            </a:r>
            <a:r>
              <a:rPr lang="en-US" u="sng" dirty="0"/>
              <a:t>2</a:t>
            </a:r>
          </a:p>
        </p:txBody>
      </p:sp>
      <p:sp>
        <p:nvSpPr>
          <p:cNvPr id="4" name="Slide Number Placeholder 3">
            <a:extLst>
              <a:ext uri="{FF2B5EF4-FFF2-40B4-BE49-F238E27FC236}">
                <a16:creationId xmlns:a16="http://schemas.microsoft.com/office/drawing/2014/main" id="{D3095844-8D6F-4368-A7F4-0DCA26D06B78}"/>
              </a:ext>
            </a:extLst>
          </p:cNvPr>
          <p:cNvSpPr>
            <a:spLocks noGrp="1"/>
          </p:cNvSpPr>
          <p:nvPr>
            <p:ph type="sldNum" sz="quarter" idx="12"/>
          </p:nvPr>
        </p:nvSpPr>
        <p:spPr/>
        <p:txBody>
          <a:bodyPr/>
          <a:lstStyle/>
          <a:p>
            <a:fld id="{AB3EE5C1-CDF9-4747-B6F4-81CD42AFB052}" type="slidenum">
              <a:rPr lang="en-US" smtClean="0"/>
              <a:t>23</a:t>
            </a:fld>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mdpi.com/pathogens/pathogens-09-00231/article_deploy/html/images/pathogens-09-00231-g003.png">
            <a:extLst>
              <a:ext uri="{FF2B5EF4-FFF2-40B4-BE49-F238E27FC236}">
                <a16:creationId xmlns:a16="http://schemas.microsoft.com/office/drawing/2014/main" id="{A38EA65C-65E1-45E4-A191-86C86131F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683" y="2763299"/>
            <a:ext cx="12192000" cy="32321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017B804-4791-4630-A2C9-88EFDB6E132D}"/>
              </a:ext>
            </a:extLst>
          </p:cNvPr>
          <p:cNvSpPr/>
          <p:nvPr/>
        </p:nvSpPr>
        <p:spPr>
          <a:xfrm>
            <a:off x="4718624" y="6596390"/>
            <a:ext cx="3094117" cy="261610"/>
          </a:xfrm>
          <a:prstGeom prst="rect">
            <a:avLst/>
          </a:prstGeom>
        </p:spPr>
        <p:txBody>
          <a:bodyPr wrap="none">
            <a:spAutoFit/>
          </a:bodyPr>
          <a:lstStyle/>
          <a:p>
            <a:r>
              <a:rPr lang="en-US" sz="1100" dirty="0"/>
              <a:t>https://www.mdpi.com/2076-0817/9/3/231/htm#</a:t>
            </a:r>
          </a:p>
        </p:txBody>
      </p:sp>
      <p:sp>
        <p:nvSpPr>
          <p:cNvPr id="5" name="Title 1">
            <a:extLst>
              <a:ext uri="{FF2B5EF4-FFF2-40B4-BE49-F238E27FC236}">
                <a16:creationId xmlns:a16="http://schemas.microsoft.com/office/drawing/2014/main" id="{62CFA04B-5BE3-4719-A93F-975CD92FCAD3}"/>
              </a:ext>
            </a:extLst>
          </p:cNvPr>
          <p:cNvSpPr txBox="1">
            <a:spLocks/>
          </p:cNvSpPr>
          <p:nvPr/>
        </p:nvSpPr>
        <p:spPr>
          <a:xfrm>
            <a:off x="64023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SARS CoV-2 </a:t>
            </a:r>
          </a:p>
        </p:txBody>
      </p:sp>
      <p:sp>
        <p:nvSpPr>
          <p:cNvPr id="4" name="TextBox 3">
            <a:extLst>
              <a:ext uri="{FF2B5EF4-FFF2-40B4-BE49-F238E27FC236}">
                <a16:creationId xmlns:a16="http://schemas.microsoft.com/office/drawing/2014/main" id="{5E1CF8F6-60A0-4E02-9A04-A89CD7067B49}"/>
              </a:ext>
            </a:extLst>
          </p:cNvPr>
          <p:cNvSpPr txBox="1"/>
          <p:nvPr/>
        </p:nvSpPr>
        <p:spPr>
          <a:xfrm>
            <a:off x="2303475" y="726175"/>
            <a:ext cx="9318641" cy="2400657"/>
          </a:xfrm>
          <a:prstGeom prst="rect">
            <a:avLst/>
          </a:prstGeom>
          <a:noFill/>
        </p:spPr>
        <p:txBody>
          <a:bodyPr wrap="none" rtlCol="0">
            <a:spAutoFit/>
          </a:bodyPr>
          <a:lstStyle/>
          <a:p>
            <a:r>
              <a:rPr lang="en-US" sz="2400" b="1" dirty="0"/>
              <a:t>Entry into host cell depends on ACE-2 receptor and TMPRSS2</a:t>
            </a:r>
          </a:p>
          <a:p>
            <a:pPr marL="342900" indent="-342900">
              <a:buFont typeface="+mj-lt"/>
              <a:buAutoNum type="arabicPeriod"/>
            </a:pPr>
            <a:r>
              <a:rPr lang="en-US" dirty="0"/>
              <a:t>Spike protein recognizes and binds to ACE-2 receptor</a:t>
            </a:r>
          </a:p>
          <a:p>
            <a:pPr marL="342900" indent="-342900">
              <a:buFont typeface="+mj-lt"/>
              <a:buAutoNum type="arabicPeriod"/>
            </a:pPr>
            <a:r>
              <a:rPr lang="en-US" dirty="0"/>
              <a:t>This associates with TMPRSS2 (Transmembrane protease, serine 2</a:t>
            </a:r>
            <a:r>
              <a:rPr lang="en-US" dirty="0">
                <a:sym typeface="Wingdings" panose="05000000000000000000" pitchFamily="2" charset="2"/>
              </a:rPr>
              <a:t></a:t>
            </a:r>
            <a:r>
              <a:rPr lang="en-US" dirty="0"/>
              <a:t>enzyme that cuts proteins </a:t>
            </a:r>
          </a:p>
          <a:p>
            <a:pPr marL="342900" indent="-342900">
              <a:buFont typeface="+mj-lt"/>
              <a:buAutoNum type="arabicPeriod"/>
            </a:pPr>
            <a:r>
              <a:rPr lang="en-US" dirty="0"/>
              <a:t>TMPRSS2 binds to complex of spike protein and ACE-2 receptor</a:t>
            </a:r>
          </a:p>
          <a:p>
            <a:pPr marL="342900" indent="-342900">
              <a:buFont typeface="+mj-lt"/>
              <a:buAutoNum type="arabicPeriod"/>
            </a:pPr>
            <a:r>
              <a:rPr lang="en-US" dirty="0"/>
              <a:t>Activates spike protein</a:t>
            </a:r>
          </a:p>
          <a:p>
            <a:pPr marL="342900" indent="-342900">
              <a:buFont typeface="+mj-lt"/>
              <a:buAutoNum type="arabicPeriod"/>
            </a:pPr>
            <a:r>
              <a:rPr lang="en-US" dirty="0"/>
              <a:t>Viral envelope fuses to host cell membrane</a:t>
            </a:r>
          </a:p>
          <a:p>
            <a:pPr marL="342900" indent="-342900">
              <a:buFont typeface="+mj-lt"/>
              <a:buAutoNum type="arabicPeriod"/>
            </a:pPr>
            <a:r>
              <a:rPr lang="en-US" dirty="0"/>
              <a:t>Virus enters cell</a:t>
            </a:r>
          </a:p>
          <a:p>
            <a:endParaRPr lang="en-US" dirty="0"/>
          </a:p>
        </p:txBody>
      </p:sp>
      <p:sp>
        <p:nvSpPr>
          <p:cNvPr id="2" name="Slide Number Placeholder 1">
            <a:extLst>
              <a:ext uri="{FF2B5EF4-FFF2-40B4-BE49-F238E27FC236}">
                <a16:creationId xmlns:a16="http://schemas.microsoft.com/office/drawing/2014/main" id="{0F0143C4-F1DD-4A92-B3E4-E33721C4ABDF}"/>
              </a:ext>
            </a:extLst>
          </p:cNvPr>
          <p:cNvSpPr>
            <a:spLocks noGrp="1"/>
          </p:cNvSpPr>
          <p:nvPr>
            <p:ph type="sldNum" sz="quarter" idx="12"/>
          </p:nvPr>
        </p:nvSpPr>
        <p:spPr/>
        <p:txBody>
          <a:bodyPr/>
          <a:lstStyle/>
          <a:p>
            <a:fld id="{AB3EE5C1-CDF9-4747-B6F4-81CD42AFB052}" type="slidenum">
              <a:rPr lang="en-US" smtClean="0"/>
              <a:t>24</a:t>
            </a:fld>
            <a:endParaRPr lang="en-US"/>
          </a:p>
        </p:txBody>
      </p:sp>
    </p:spTree>
    <p:extLst>
      <p:ext uri="{BB962C8B-B14F-4D97-AF65-F5344CB8AC3E}">
        <p14:creationId xmlns:p14="http://schemas.microsoft.com/office/powerpoint/2010/main" val="1720140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mdpi.com/pathogens/pathogens-09-00231/article_deploy/html/images/pathogens-09-00231-g003.png">
            <a:extLst>
              <a:ext uri="{FF2B5EF4-FFF2-40B4-BE49-F238E27FC236}">
                <a16:creationId xmlns:a16="http://schemas.microsoft.com/office/drawing/2014/main" id="{A38EA65C-65E1-45E4-A191-86C86131F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683" y="2763299"/>
            <a:ext cx="12192000" cy="32321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017B804-4791-4630-A2C9-88EFDB6E132D}"/>
              </a:ext>
            </a:extLst>
          </p:cNvPr>
          <p:cNvSpPr/>
          <p:nvPr/>
        </p:nvSpPr>
        <p:spPr>
          <a:xfrm>
            <a:off x="4718624" y="6596390"/>
            <a:ext cx="3094117" cy="261610"/>
          </a:xfrm>
          <a:prstGeom prst="rect">
            <a:avLst/>
          </a:prstGeom>
        </p:spPr>
        <p:txBody>
          <a:bodyPr wrap="none">
            <a:spAutoFit/>
          </a:bodyPr>
          <a:lstStyle/>
          <a:p>
            <a:r>
              <a:rPr lang="en-US" sz="1100" dirty="0"/>
              <a:t>https://www.mdpi.com/2076-0817/9/3/231/htm#</a:t>
            </a:r>
          </a:p>
        </p:txBody>
      </p:sp>
      <p:sp>
        <p:nvSpPr>
          <p:cNvPr id="5" name="Title 1">
            <a:extLst>
              <a:ext uri="{FF2B5EF4-FFF2-40B4-BE49-F238E27FC236}">
                <a16:creationId xmlns:a16="http://schemas.microsoft.com/office/drawing/2014/main" id="{62CFA04B-5BE3-4719-A93F-975CD92FCAD3}"/>
              </a:ext>
            </a:extLst>
          </p:cNvPr>
          <p:cNvSpPr txBox="1">
            <a:spLocks/>
          </p:cNvSpPr>
          <p:nvPr/>
        </p:nvSpPr>
        <p:spPr>
          <a:xfrm>
            <a:off x="64023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SARS CoV-2 </a:t>
            </a:r>
          </a:p>
        </p:txBody>
      </p:sp>
      <p:sp>
        <p:nvSpPr>
          <p:cNvPr id="4" name="TextBox 3">
            <a:extLst>
              <a:ext uri="{FF2B5EF4-FFF2-40B4-BE49-F238E27FC236}">
                <a16:creationId xmlns:a16="http://schemas.microsoft.com/office/drawing/2014/main" id="{5E1CF8F6-60A0-4E02-9A04-A89CD7067B49}"/>
              </a:ext>
            </a:extLst>
          </p:cNvPr>
          <p:cNvSpPr txBox="1"/>
          <p:nvPr/>
        </p:nvSpPr>
        <p:spPr>
          <a:xfrm>
            <a:off x="2303475" y="726175"/>
            <a:ext cx="7320979" cy="1877437"/>
          </a:xfrm>
          <a:prstGeom prst="rect">
            <a:avLst/>
          </a:prstGeom>
          <a:noFill/>
        </p:spPr>
        <p:txBody>
          <a:bodyPr wrap="none" rtlCol="0">
            <a:spAutoFit/>
          </a:bodyPr>
          <a:lstStyle/>
          <a:p>
            <a:r>
              <a:rPr lang="en-US" sz="3200" b="1" dirty="0"/>
              <a:t>Why are we discussing this?</a:t>
            </a:r>
          </a:p>
          <a:p>
            <a:pPr marL="342900" indent="-342900">
              <a:buFont typeface="Arial" panose="020B0604020202020204" pitchFamily="34" charset="0"/>
              <a:buChar char="•"/>
            </a:pPr>
            <a:r>
              <a:rPr lang="en-US" sz="2400" b="1" dirty="0"/>
              <a:t>What if you could block the spike to ACE-2 R binding?</a:t>
            </a:r>
          </a:p>
          <a:p>
            <a:pPr marL="342900" indent="-342900">
              <a:buFont typeface="Arial" panose="020B0604020202020204" pitchFamily="34" charset="0"/>
              <a:buChar char="•"/>
            </a:pPr>
            <a:r>
              <a:rPr lang="en-US" sz="2400" b="1" dirty="0"/>
              <a:t>What if you could block the activity of TMPRSS2?</a:t>
            </a:r>
          </a:p>
          <a:p>
            <a:endParaRPr lang="en-US" dirty="0"/>
          </a:p>
          <a:p>
            <a:endParaRPr lang="en-US" dirty="0"/>
          </a:p>
        </p:txBody>
      </p:sp>
      <p:sp>
        <p:nvSpPr>
          <p:cNvPr id="2" name="Slide Number Placeholder 1">
            <a:extLst>
              <a:ext uri="{FF2B5EF4-FFF2-40B4-BE49-F238E27FC236}">
                <a16:creationId xmlns:a16="http://schemas.microsoft.com/office/drawing/2014/main" id="{05450A08-D4FB-4369-80CD-589351CDB9A0}"/>
              </a:ext>
            </a:extLst>
          </p:cNvPr>
          <p:cNvSpPr>
            <a:spLocks noGrp="1"/>
          </p:cNvSpPr>
          <p:nvPr>
            <p:ph type="sldNum" sz="quarter" idx="12"/>
          </p:nvPr>
        </p:nvSpPr>
        <p:spPr/>
        <p:txBody>
          <a:bodyPr/>
          <a:lstStyle/>
          <a:p>
            <a:fld id="{AB3EE5C1-CDF9-4747-B6F4-81CD42AFB052}" type="slidenum">
              <a:rPr lang="en-US" smtClean="0"/>
              <a:t>25</a:t>
            </a:fld>
            <a:endParaRPr lang="en-US"/>
          </a:p>
        </p:txBody>
      </p:sp>
    </p:spTree>
    <p:extLst>
      <p:ext uri="{BB962C8B-B14F-4D97-AF65-F5344CB8AC3E}">
        <p14:creationId xmlns:p14="http://schemas.microsoft.com/office/powerpoint/2010/main" val="450770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FA04B-5BE3-4719-A93F-975CD92FCAD3}"/>
              </a:ext>
            </a:extLst>
          </p:cNvPr>
          <p:cNvSpPr txBox="1">
            <a:spLocks/>
          </p:cNvSpPr>
          <p:nvPr/>
        </p:nvSpPr>
        <p:spPr>
          <a:xfrm>
            <a:off x="64023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SARS CoV-2 </a:t>
            </a:r>
          </a:p>
        </p:txBody>
      </p:sp>
      <p:sp>
        <p:nvSpPr>
          <p:cNvPr id="4" name="TextBox 3">
            <a:extLst>
              <a:ext uri="{FF2B5EF4-FFF2-40B4-BE49-F238E27FC236}">
                <a16:creationId xmlns:a16="http://schemas.microsoft.com/office/drawing/2014/main" id="{5E1CF8F6-60A0-4E02-9A04-A89CD7067B49}"/>
              </a:ext>
            </a:extLst>
          </p:cNvPr>
          <p:cNvSpPr txBox="1"/>
          <p:nvPr/>
        </p:nvSpPr>
        <p:spPr>
          <a:xfrm>
            <a:off x="2303475" y="726175"/>
            <a:ext cx="8289705" cy="1877437"/>
          </a:xfrm>
          <a:prstGeom prst="rect">
            <a:avLst/>
          </a:prstGeom>
          <a:noFill/>
        </p:spPr>
        <p:txBody>
          <a:bodyPr wrap="none" rtlCol="0">
            <a:spAutoFit/>
          </a:bodyPr>
          <a:lstStyle/>
          <a:p>
            <a:r>
              <a:rPr lang="en-US" sz="3200" b="1" dirty="0"/>
              <a:t>Why are we discussing this?</a:t>
            </a:r>
          </a:p>
          <a:p>
            <a:pPr marL="342900" indent="-342900">
              <a:buFont typeface="Arial" panose="020B0604020202020204" pitchFamily="34" charset="0"/>
              <a:buChar char="•"/>
            </a:pPr>
            <a:r>
              <a:rPr lang="en-US" sz="2400" b="1" dirty="0"/>
              <a:t>What if you could block the spike to ACE-2 R binding?</a:t>
            </a:r>
          </a:p>
          <a:p>
            <a:pPr marL="342900" indent="-342900">
              <a:buFont typeface="Arial" panose="020B0604020202020204" pitchFamily="34" charset="0"/>
              <a:buChar char="•"/>
            </a:pPr>
            <a:r>
              <a:rPr lang="en-US" sz="2400" b="1" dirty="0"/>
              <a:t>ACE-2R does more then just serve as ligand for spike protein!</a:t>
            </a:r>
          </a:p>
          <a:p>
            <a:endParaRPr lang="en-US" dirty="0"/>
          </a:p>
          <a:p>
            <a:endParaRPr lang="en-US" dirty="0"/>
          </a:p>
        </p:txBody>
      </p:sp>
      <p:pic>
        <p:nvPicPr>
          <p:cNvPr id="2050" name="Picture 2" descr="https://www.nejm.org/na101/home/literatum/publisher/mms/journals/content/nejm/0/nejm.ahead-of-print/nejmsr2005760/20200330/images/img_xlarge/nejmsr2005760_f1.jpeg">
            <a:extLst>
              <a:ext uri="{FF2B5EF4-FFF2-40B4-BE49-F238E27FC236}">
                <a16:creationId xmlns:a16="http://schemas.microsoft.com/office/drawing/2014/main" id="{04728839-2EB5-4DF4-A38F-E00C86318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285" y="2051738"/>
            <a:ext cx="6272523" cy="46487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D9B41E-54A4-4847-A746-5081941FBF3B}"/>
              </a:ext>
            </a:extLst>
          </p:cNvPr>
          <p:cNvSpPr txBox="1"/>
          <p:nvPr/>
        </p:nvSpPr>
        <p:spPr>
          <a:xfrm>
            <a:off x="8534659" y="2897701"/>
            <a:ext cx="3409102" cy="1754326"/>
          </a:xfrm>
          <a:prstGeom prst="rect">
            <a:avLst/>
          </a:prstGeom>
          <a:noFill/>
        </p:spPr>
        <p:txBody>
          <a:bodyPr wrap="square" rtlCol="0">
            <a:spAutoFit/>
          </a:bodyPr>
          <a:lstStyle/>
          <a:p>
            <a:r>
              <a:rPr lang="en-US" dirty="0"/>
              <a:t>After virus enters cell, ACE2R decreases</a:t>
            </a:r>
          </a:p>
          <a:p>
            <a:endParaRPr lang="en-US" dirty="0"/>
          </a:p>
          <a:p>
            <a:r>
              <a:rPr lang="en-US" dirty="0"/>
              <a:t>ACE2R normal role is to stop formation of Angiotensin II which does all of this</a:t>
            </a:r>
          </a:p>
        </p:txBody>
      </p:sp>
      <p:sp>
        <p:nvSpPr>
          <p:cNvPr id="7" name="Arrow: Curved Down 6">
            <a:extLst>
              <a:ext uri="{FF2B5EF4-FFF2-40B4-BE49-F238E27FC236}">
                <a16:creationId xmlns:a16="http://schemas.microsoft.com/office/drawing/2014/main" id="{594B1EE3-C5FF-47E7-9D34-00263C3D85C6}"/>
              </a:ext>
            </a:extLst>
          </p:cNvPr>
          <p:cNvSpPr/>
          <p:nvPr/>
        </p:nvSpPr>
        <p:spPr>
          <a:xfrm rot="8679036">
            <a:off x="7219211" y="5445926"/>
            <a:ext cx="3094194" cy="39592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EBC869BD-A75D-4C98-BD53-E776C2251FB4}"/>
              </a:ext>
            </a:extLst>
          </p:cNvPr>
          <p:cNvSpPr/>
          <p:nvPr/>
        </p:nvSpPr>
        <p:spPr>
          <a:xfrm rot="16200000">
            <a:off x="-1482363" y="4245285"/>
            <a:ext cx="3461204" cy="261610"/>
          </a:xfrm>
          <a:prstGeom prst="rect">
            <a:avLst/>
          </a:prstGeom>
        </p:spPr>
        <p:txBody>
          <a:bodyPr wrap="none">
            <a:spAutoFit/>
          </a:bodyPr>
          <a:lstStyle/>
          <a:p>
            <a:r>
              <a:rPr lang="en-US" sz="1100" dirty="0"/>
              <a:t>https://www.nejm.org/doi/full/10.1056/NEJMsr2005760</a:t>
            </a:r>
          </a:p>
        </p:txBody>
      </p:sp>
      <p:sp>
        <p:nvSpPr>
          <p:cNvPr id="3" name="Slide Number Placeholder 2">
            <a:extLst>
              <a:ext uri="{FF2B5EF4-FFF2-40B4-BE49-F238E27FC236}">
                <a16:creationId xmlns:a16="http://schemas.microsoft.com/office/drawing/2014/main" id="{9542FAF2-E3A5-4B19-993A-1EB84158D4F4}"/>
              </a:ext>
            </a:extLst>
          </p:cNvPr>
          <p:cNvSpPr>
            <a:spLocks noGrp="1"/>
          </p:cNvSpPr>
          <p:nvPr>
            <p:ph type="sldNum" sz="quarter" idx="12"/>
          </p:nvPr>
        </p:nvSpPr>
        <p:spPr/>
        <p:txBody>
          <a:bodyPr/>
          <a:lstStyle/>
          <a:p>
            <a:fld id="{AB3EE5C1-CDF9-4747-B6F4-81CD42AFB052}" type="slidenum">
              <a:rPr lang="en-US" smtClean="0"/>
              <a:t>26</a:t>
            </a:fld>
            <a:endParaRPr lang="en-US"/>
          </a:p>
        </p:txBody>
      </p:sp>
    </p:spTree>
    <p:extLst>
      <p:ext uri="{BB962C8B-B14F-4D97-AF65-F5344CB8AC3E}">
        <p14:creationId xmlns:p14="http://schemas.microsoft.com/office/powerpoint/2010/main" val="2786931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FA04B-5BE3-4719-A93F-975CD92FCAD3}"/>
              </a:ext>
            </a:extLst>
          </p:cNvPr>
          <p:cNvSpPr txBox="1">
            <a:spLocks/>
          </p:cNvSpPr>
          <p:nvPr/>
        </p:nvSpPr>
        <p:spPr>
          <a:xfrm>
            <a:off x="64023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SARS CoV-2 </a:t>
            </a:r>
          </a:p>
        </p:txBody>
      </p:sp>
      <p:sp>
        <p:nvSpPr>
          <p:cNvPr id="4" name="TextBox 3">
            <a:extLst>
              <a:ext uri="{FF2B5EF4-FFF2-40B4-BE49-F238E27FC236}">
                <a16:creationId xmlns:a16="http://schemas.microsoft.com/office/drawing/2014/main" id="{5E1CF8F6-60A0-4E02-9A04-A89CD7067B49}"/>
              </a:ext>
            </a:extLst>
          </p:cNvPr>
          <p:cNvSpPr txBox="1"/>
          <p:nvPr/>
        </p:nvSpPr>
        <p:spPr>
          <a:xfrm>
            <a:off x="2303475" y="726175"/>
            <a:ext cx="6781536" cy="1508105"/>
          </a:xfrm>
          <a:prstGeom prst="rect">
            <a:avLst/>
          </a:prstGeom>
          <a:noFill/>
        </p:spPr>
        <p:txBody>
          <a:bodyPr wrap="none" rtlCol="0">
            <a:spAutoFit/>
          </a:bodyPr>
          <a:lstStyle/>
          <a:p>
            <a:r>
              <a:rPr lang="en-US" sz="3200" b="1" dirty="0"/>
              <a:t>Why are we discussing this?</a:t>
            </a:r>
          </a:p>
          <a:p>
            <a:pPr marL="342900" indent="-342900">
              <a:buFont typeface="Arial" panose="020B0604020202020204" pitchFamily="34" charset="0"/>
              <a:buChar char="•"/>
            </a:pPr>
            <a:r>
              <a:rPr lang="en-US" sz="2400" b="1" dirty="0"/>
              <a:t>What if you could block the activity of TMPRSS2?</a:t>
            </a:r>
          </a:p>
          <a:p>
            <a:endParaRPr lang="en-US" dirty="0"/>
          </a:p>
          <a:p>
            <a:endParaRPr lang="en-US" dirty="0"/>
          </a:p>
        </p:txBody>
      </p:sp>
      <p:sp>
        <p:nvSpPr>
          <p:cNvPr id="8" name="Text Box 1">
            <a:extLst>
              <a:ext uri="{FF2B5EF4-FFF2-40B4-BE49-F238E27FC236}">
                <a16:creationId xmlns:a16="http://schemas.microsoft.com/office/drawing/2014/main" id="{3B513EAA-70CB-407B-9AC0-73A617FA7A6A}"/>
              </a:ext>
            </a:extLst>
          </p:cNvPr>
          <p:cNvSpPr txBox="1">
            <a:spLocks noChangeArrowheads="1"/>
          </p:cNvSpPr>
          <p:nvPr/>
        </p:nvSpPr>
        <p:spPr bwMode="auto">
          <a:xfrm>
            <a:off x="6539297" y="2308573"/>
            <a:ext cx="5652703" cy="39188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defPPr>
              <a:defRPr lang="en-GB"/>
            </a:defPPr>
            <a:lvl1pPr algn="l" defTabSz="457200" rtl="0" fontAlgn="base">
              <a:spcBef>
                <a:spcPct val="0"/>
              </a:spcBef>
              <a:spcAft>
                <a:spcPct val="0"/>
              </a:spcAft>
              <a:buClr>
                <a:srgbClr val="000000"/>
              </a:buClr>
              <a:buSzPct val="100000"/>
              <a:buFont typeface="Times New Roman" panose="02020603050405020304" pitchFamily="18" charset="0"/>
              <a:defRPr sz="1400" kern="1200">
                <a:solidFill>
                  <a:schemeClr val="bg1"/>
                </a:solidFill>
                <a:latin typeface="arial" panose="020B0604020202020204" pitchFamily="34" charset="0"/>
                <a:ea typeface="ＭＳ Ｐゴシック" panose="020B0600070205080204" pitchFamily="34" charset="-128"/>
                <a:cs typeface="+mn-cs"/>
              </a:defRPr>
            </a:lvl1pPr>
            <a:lvl2pPr marL="742950" indent="-285750" algn="l" defTabSz="457200" rtl="0" fontAlgn="base">
              <a:spcBef>
                <a:spcPct val="0"/>
              </a:spcBef>
              <a:spcAft>
                <a:spcPct val="0"/>
              </a:spcAft>
              <a:buClr>
                <a:srgbClr val="000000"/>
              </a:buClr>
              <a:buSzPct val="100000"/>
              <a:buFont typeface="Times New Roman" panose="02020603050405020304" pitchFamily="18" charset="0"/>
              <a:defRPr sz="1400" kern="1200">
                <a:solidFill>
                  <a:schemeClr val="bg1"/>
                </a:solidFill>
                <a:latin typeface="arial" panose="020B0604020202020204" pitchFamily="34" charset="0"/>
                <a:ea typeface="ＭＳ Ｐゴシック" panose="020B0600070205080204" pitchFamily="34" charset="-128"/>
                <a:cs typeface="+mn-cs"/>
              </a:defRPr>
            </a:lvl2pPr>
            <a:lvl3pPr marL="1143000" indent="-228600" algn="l" defTabSz="457200" rtl="0" fontAlgn="base">
              <a:spcBef>
                <a:spcPct val="0"/>
              </a:spcBef>
              <a:spcAft>
                <a:spcPct val="0"/>
              </a:spcAft>
              <a:buClr>
                <a:srgbClr val="000000"/>
              </a:buClr>
              <a:buSzPct val="100000"/>
              <a:buFont typeface="Times New Roman" panose="02020603050405020304" pitchFamily="18" charset="0"/>
              <a:defRPr sz="1400" kern="1200">
                <a:solidFill>
                  <a:schemeClr val="bg1"/>
                </a:solidFill>
                <a:latin typeface="arial" panose="020B0604020202020204" pitchFamily="34" charset="0"/>
                <a:ea typeface="ＭＳ Ｐゴシック" panose="020B0600070205080204" pitchFamily="34" charset="-128"/>
                <a:cs typeface="+mn-cs"/>
              </a:defRPr>
            </a:lvl3pPr>
            <a:lvl4pPr marL="1600200" indent="-228600" algn="l" defTabSz="457200" rtl="0" fontAlgn="base">
              <a:spcBef>
                <a:spcPct val="0"/>
              </a:spcBef>
              <a:spcAft>
                <a:spcPct val="0"/>
              </a:spcAft>
              <a:buClr>
                <a:srgbClr val="000000"/>
              </a:buClr>
              <a:buSzPct val="100000"/>
              <a:buFont typeface="Times New Roman" panose="02020603050405020304" pitchFamily="18" charset="0"/>
              <a:defRPr sz="1400" kern="1200">
                <a:solidFill>
                  <a:schemeClr val="bg1"/>
                </a:solidFill>
                <a:latin typeface="arial" panose="020B0604020202020204" pitchFamily="34" charset="0"/>
                <a:ea typeface="ＭＳ Ｐゴシック" panose="020B0600070205080204" pitchFamily="34" charset="-128"/>
                <a:cs typeface="+mn-cs"/>
              </a:defRPr>
            </a:lvl4pPr>
            <a:lvl5pPr marL="2057400" indent="-228600" algn="l" defTabSz="457200" rtl="0" fontAlgn="base">
              <a:spcBef>
                <a:spcPct val="0"/>
              </a:spcBef>
              <a:spcAft>
                <a:spcPct val="0"/>
              </a:spcAft>
              <a:buClr>
                <a:srgbClr val="000000"/>
              </a:buClr>
              <a:buSzPct val="100000"/>
              <a:buFont typeface="Times New Roman" panose="02020603050405020304" pitchFamily="18" charset="0"/>
              <a:defRPr sz="1400" kern="1200">
                <a:solidFill>
                  <a:schemeClr val="bg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400" kern="1200">
                <a:solidFill>
                  <a:schemeClr val="bg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400" kern="1200">
                <a:solidFill>
                  <a:schemeClr val="bg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400" kern="1200">
                <a:solidFill>
                  <a:schemeClr val="bg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400" kern="1200">
                <a:solidFill>
                  <a:schemeClr val="bg1"/>
                </a:solidFill>
                <a:latin typeface="arial" panose="020B0604020202020204" pitchFamily="34" charset="0"/>
                <a:ea typeface="ＭＳ Ｐゴシック" panose="020B0600070205080204" pitchFamily="34" charset="-128"/>
                <a:cs typeface="+mn-cs"/>
              </a:defRPr>
            </a:lvl9pPr>
          </a:lstStyle>
          <a:p>
            <a:pPr algn="ctr">
              <a:spcAft>
                <a:spcPts val="3188"/>
              </a:spcAft>
            </a:pPr>
            <a:r>
              <a:rPr lang="en-US" altLang="en-US" sz="1700" i="1" dirty="0">
                <a:solidFill>
                  <a:schemeClr val="tx1"/>
                </a:solidFill>
              </a:rPr>
              <a:t>SARS-CoV-2 Cell Entry Depends on ACE2 and TMPRSS2 and Is Blocked by a Clinically Proven Protease Inhibitor</a:t>
            </a:r>
            <a:r>
              <a:rPr lang="en-US" altLang="en-US" sz="1700" dirty="0">
                <a:solidFill>
                  <a:schemeClr val="tx1"/>
                </a:solidFill>
              </a:rPr>
              <a:t> </a:t>
            </a:r>
          </a:p>
          <a:p>
            <a:pPr algn="ctr">
              <a:spcAft>
                <a:spcPts val="2750"/>
              </a:spcAft>
            </a:pPr>
            <a:r>
              <a:rPr lang="en-US" altLang="en-US" sz="1100" i="1" dirty="0">
                <a:solidFill>
                  <a:schemeClr val="tx1"/>
                </a:solidFill>
              </a:rPr>
              <a:t>Markus Hoffmann, Hannah </a:t>
            </a:r>
            <a:r>
              <a:rPr lang="en-US" altLang="en-US" sz="1100" i="1" dirty="0" err="1">
                <a:solidFill>
                  <a:schemeClr val="tx1"/>
                </a:solidFill>
              </a:rPr>
              <a:t>Kleine</a:t>
            </a:r>
            <a:r>
              <a:rPr lang="en-US" altLang="en-US" sz="1100" i="1" dirty="0">
                <a:solidFill>
                  <a:schemeClr val="tx1"/>
                </a:solidFill>
              </a:rPr>
              <a:t>-Weber, Simon Schroeder, Nadine </a:t>
            </a:r>
            <a:r>
              <a:rPr lang="en-US" altLang="en-US" sz="1100" i="1" dirty="0" err="1">
                <a:solidFill>
                  <a:schemeClr val="tx1"/>
                </a:solidFill>
              </a:rPr>
              <a:t>Krüger</a:t>
            </a:r>
            <a:r>
              <a:rPr lang="en-US" altLang="en-US" sz="1100" i="1" dirty="0">
                <a:solidFill>
                  <a:schemeClr val="tx1"/>
                </a:solidFill>
              </a:rPr>
              <a:t>, Tanja </a:t>
            </a:r>
            <a:r>
              <a:rPr lang="en-US" altLang="en-US" sz="1100" i="1" dirty="0" err="1">
                <a:solidFill>
                  <a:schemeClr val="tx1"/>
                </a:solidFill>
              </a:rPr>
              <a:t>Herrler</a:t>
            </a:r>
            <a:r>
              <a:rPr lang="en-US" altLang="en-US" sz="1100" i="1" dirty="0">
                <a:solidFill>
                  <a:schemeClr val="tx1"/>
                </a:solidFill>
              </a:rPr>
              <a:t>, Sandra </a:t>
            </a:r>
            <a:r>
              <a:rPr lang="en-US" altLang="en-US" sz="1100" i="1" dirty="0" err="1">
                <a:solidFill>
                  <a:schemeClr val="tx1"/>
                </a:solidFill>
              </a:rPr>
              <a:t>Erichsen</a:t>
            </a:r>
            <a:r>
              <a:rPr lang="en-US" altLang="en-US" sz="1100" i="1" dirty="0">
                <a:solidFill>
                  <a:schemeClr val="tx1"/>
                </a:solidFill>
              </a:rPr>
              <a:t>, Tobias S. </a:t>
            </a:r>
            <a:r>
              <a:rPr lang="en-US" altLang="en-US" sz="1100" i="1" dirty="0" err="1">
                <a:solidFill>
                  <a:schemeClr val="tx1"/>
                </a:solidFill>
              </a:rPr>
              <a:t>Schiergens</a:t>
            </a:r>
            <a:r>
              <a:rPr lang="en-US" altLang="en-US" sz="1100" i="1" dirty="0">
                <a:solidFill>
                  <a:schemeClr val="tx1"/>
                </a:solidFill>
              </a:rPr>
              <a:t>, Georg </a:t>
            </a:r>
            <a:r>
              <a:rPr lang="en-US" altLang="en-US" sz="1100" i="1" dirty="0" err="1">
                <a:solidFill>
                  <a:schemeClr val="tx1"/>
                </a:solidFill>
              </a:rPr>
              <a:t>Herrler</a:t>
            </a:r>
            <a:r>
              <a:rPr lang="en-US" altLang="en-US" sz="1100" i="1" dirty="0">
                <a:solidFill>
                  <a:schemeClr val="tx1"/>
                </a:solidFill>
              </a:rPr>
              <a:t>, </a:t>
            </a:r>
            <a:r>
              <a:rPr lang="en-US" altLang="en-US" sz="1100" i="1" dirty="0" err="1">
                <a:solidFill>
                  <a:schemeClr val="tx1"/>
                </a:solidFill>
              </a:rPr>
              <a:t>Nai-Huei</a:t>
            </a:r>
            <a:r>
              <a:rPr lang="en-US" altLang="en-US" sz="1100" i="1" dirty="0">
                <a:solidFill>
                  <a:schemeClr val="tx1"/>
                </a:solidFill>
              </a:rPr>
              <a:t> Wu, Andreas </a:t>
            </a:r>
            <a:r>
              <a:rPr lang="en-US" altLang="en-US" sz="1100" i="1" dirty="0" err="1">
                <a:solidFill>
                  <a:schemeClr val="tx1"/>
                </a:solidFill>
              </a:rPr>
              <a:t>Nitsche</a:t>
            </a:r>
            <a:r>
              <a:rPr lang="en-US" altLang="en-US" sz="1100" i="1" dirty="0">
                <a:solidFill>
                  <a:schemeClr val="tx1"/>
                </a:solidFill>
              </a:rPr>
              <a:t>, Marcel A. Müller, Christian </a:t>
            </a:r>
            <a:r>
              <a:rPr lang="en-US" altLang="en-US" sz="1100" i="1" dirty="0" err="1">
                <a:solidFill>
                  <a:schemeClr val="tx1"/>
                </a:solidFill>
              </a:rPr>
              <a:t>Drosten</a:t>
            </a:r>
            <a:r>
              <a:rPr lang="en-US" altLang="en-US" sz="1100" i="1" dirty="0">
                <a:solidFill>
                  <a:schemeClr val="tx1"/>
                </a:solidFill>
              </a:rPr>
              <a:t>, Stefan </a:t>
            </a:r>
            <a:r>
              <a:rPr lang="en-US" altLang="en-US" sz="1100" i="1" dirty="0" err="1">
                <a:solidFill>
                  <a:schemeClr val="tx1"/>
                </a:solidFill>
              </a:rPr>
              <a:t>Pöhlmann</a:t>
            </a:r>
            <a:r>
              <a:rPr lang="en-US" altLang="en-US" sz="1100" dirty="0">
                <a:solidFill>
                  <a:schemeClr val="tx1"/>
                </a:solidFill>
              </a:rPr>
              <a:t> </a:t>
            </a:r>
          </a:p>
          <a:p>
            <a:pPr algn="ctr"/>
            <a:r>
              <a:rPr lang="en-US" altLang="en-US" sz="1200" i="1" dirty="0">
                <a:solidFill>
                  <a:schemeClr val="tx1"/>
                </a:solidFill>
              </a:rPr>
              <a:t>Cell</a:t>
            </a:r>
            <a:r>
              <a:rPr lang="en-US" altLang="en-US" sz="1200" dirty="0">
                <a:solidFill>
                  <a:schemeClr val="tx1"/>
                </a:solidFill>
              </a:rPr>
              <a:t> </a:t>
            </a:r>
          </a:p>
          <a:p>
            <a:pPr algn="ctr"/>
            <a:r>
              <a:rPr lang="en-US" altLang="en-US" sz="1200" dirty="0">
                <a:solidFill>
                  <a:schemeClr val="tx1"/>
                </a:solidFill>
              </a:rPr>
              <a:t>Volume 181 Issue 2 Pages 271-280.e8 (April 2020) </a:t>
            </a:r>
          </a:p>
          <a:p>
            <a:pPr algn="ctr"/>
            <a:r>
              <a:rPr lang="en-US" altLang="en-US" sz="1000" dirty="0">
                <a:solidFill>
                  <a:schemeClr val="tx1"/>
                </a:solidFill>
              </a:rPr>
              <a:t>DOI: 10.1016/j.cell.2020.02.052</a:t>
            </a:r>
          </a:p>
          <a:p>
            <a:pPr algn="ctr"/>
            <a:endParaRPr lang="en-US" altLang="en-US" sz="1000" dirty="0">
              <a:solidFill>
                <a:schemeClr val="tx1"/>
              </a:solidFill>
            </a:endParaRPr>
          </a:p>
          <a:p>
            <a:pPr algn="ctr"/>
            <a:endParaRPr lang="en-US" altLang="en-US" sz="1000" dirty="0">
              <a:solidFill>
                <a:schemeClr val="tx1"/>
              </a:solidFill>
            </a:endParaRPr>
          </a:p>
          <a:p>
            <a:pPr algn="ctr"/>
            <a:r>
              <a:rPr lang="en-US" altLang="en-US" sz="3600" dirty="0">
                <a:solidFill>
                  <a:schemeClr val="tx1"/>
                </a:solidFill>
              </a:rPr>
              <a:t>Done in human cells, not in humans!!!!</a:t>
            </a:r>
          </a:p>
        </p:txBody>
      </p:sp>
      <p:pic>
        <p:nvPicPr>
          <p:cNvPr id="3" name="Picture 2">
            <a:extLst>
              <a:ext uri="{FF2B5EF4-FFF2-40B4-BE49-F238E27FC236}">
                <a16:creationId xmlns:a16="http://schemas.microsoft.com/office/drawing/2014/main" id="{24D8D6EC-E2FD-4923-B6E8-92E92BFBFE76}"/>
              </a:ext>
            </a:extLst>
          </p:cNvPr>
          <p:cNvPicPr>
            <a:picLocks noChangeAspect="1"/>
          </p:cNvPicPr>
          <p:nvPr/>
        </p:nvPicPr>
        <p:blipFill>
          <a:blip r:embed="rId2"/>
          <a:stretch>
            <a:fillRect/>
          </a:stretch>
        </p:blipFill>
        <p:spPr>
          <a:xfrm>
            <a:off x="737712" y="2105706"/>
            <a:ext cx="5801585" cy="4324560"/>
          </a:xfrm>
          <a:prstGeom prst="rect">
            <a:avLst/>
          </a:prstGeom>
        </p:spPr>
      </p:pic>
      <p:sp>
        <p:nvSpPr>
          <p:cNvPr id="6" name="Slide Number Placeholder 5">
            <a:extLst>
              <a:ext uri="{FF2B5EF4-FFF2-40B4-BE49-F238E27FC236}">
                <a16:creationId xmlns:a16="http://schemas.microsoft.com/office/drawing/2014/main" id="{F6D8C968-8C8D-42C9-8AA6-0CA3217DEA84}"/>
              </a:ext>
            </a:extLst>
          </p:cNvPr>
          <p:cNvSpPr>
            <a:spLocks noGrp="1"/>
          </p:cNvSpPr>
          <p:nvPr>
            <p:ph type="sldNum" sz="quarter" idx="12"/>
          </p:nvPr>
        </p:nvSpPr>
        <p:spPr/>
        <p:txBody>
          <a:bodyPr/>
          <a:lstStyle/>
          <a:p>
            <a:fld id="{AB3EE5C1-CDF9-4747-B6F4-81CD42AFB052}" type="slidenum">
              <a:rPr lang="en-US" smtClean="0"/>
              <a:t>27</a:t>
            </a:fld>
            <a:endParaRPr lang="en-US"/>
          </a:p>
        </p:txBody>
      </p:sp>
    </p:spTree>
    <p:extLst>
      <p:ext uri="{BB962C8B-B14F-4D97-AF65-F5344CB8AC3E}">
        <p14:creationId xmlns:p14="http://schemas.microsoft.com/office/powerpoint/2010/main" val="1446529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E91786-1F43-42EF-A2FE-3E828B7D8072}"/>
              </a:ext>
            </a:extLst>
          </p:cNvPr>
          <p:cNvPicPr>
            <a:picLocks noChangeAspect="1"/>
          </p:cNvPicPr>
          <p:nvPr/>
        </p:nvPicPr>
        <p:blipFill>
          <a:blip r:embed="rId2"/>
          <a:stretch>
            <a:fillRect/>
          </a:stretch>
        </p:blipFill>
        <p:spPr>
          <a:xfrm>
            <a:off x="952964" y="675596"/>
            <a:ext cx="10286071" cy="1005051"/>
          </a:xfrm>
          <a:prstGeom prst="rect">
            <a:avLst/>
          </a:prstGeom>
        </p:spPr>
      </p:pic>
      <p:pic>
        <p:nvPicPr>
          <p:cNvPr id="2" name="Picture 1">
            <a:extLst>
              <a:ext uri="{FF2B5EF4-FFF2-40B4-BE49-F238E27FC236}">
                <a16:creationId xmlns:a16="http://schemas.microsoft.com/office/drawing/2014/main" id="{983A2F5F-DDAC-4732-84C9-50DE101D6C83}"/>
              </a:ext>
            </a:extLst>
          </p:cNvPr>
          <p:cNvPicPr>
            <a:picLocks noChangeAspect="1"/>
          </p:cNvPicPr>
          <p:nvPr/>
        </p:nvPicPr>
        <p:blipFill>
          <a:blip r:embed="rId3"/>
          <a:stretch>
            <a:fillRect/>
          </a:stretch>
        </p:blipFill>
        <p:spPr>
          <a:xfrm>
            <a:off x="281082" y="13170"/>
            <a:ext cx="3448531" cy="943107"/>
          </a:xfrm>
          <a:prstGeom prst="rect">
            <a:avLst/>
          </a:prstGeom>
        </p:spPr>
      </p:pic>
      <p:pic>
        <p:nvPicPr>
          <p:cNvPr id="4" name="Picture 3">
            <a:extLst>
              <a:ext uri="{FF2B5EF4-FFF2-40B4-BE49-F238E27FC236}">
                <a16:creationId xmlns:a16="http://schemas.microsoft.com/office/drawing/2014/main" id="{1E5A99D0-143B-45D4-95F9-177A0DB9388D}"/>
              </a:ext>
            </a:extLst>
          </p:cNvPr>
          <p:cNvPicPr>
            <a:picLocks noChangeAspect="1"/>
          </p:cNvPicPr>
          <p:nvPr/>
        </p:nvPicPr>
        <p:blipFill>
          <a:blip r:embed="rId4"/>
          <a:stretch>
            <a:fillRect/>
          </a:stretch>
        </p:blipFill>
        <p:spPr>
          <a:xfrm>
            <a:off x="0" y="1454117"/>
            <a:ext cx="12192000" cy="2200473"/>
          </a:xfrm>
          <a:prstGeom prst="rect">
            <a:avLst/>
          </a:prstGeom>
        </p:spPr>
      </p:pic>
      <p:pic>
        <p:nvPicPr>
          <p:cNvPr id="5" name="Picture 4">
            <a:extLst>
              <a:ext uri="{FF2B5EF4-FFF2-40B4-BE49-F238E27FC236}">
                <a16:creationId xmlns:a16="http://schemas.microsoft.com/office/drawing/2014/main" id="{40CF42A6-786A-4774-9793-BC283FEE4B1F}"/>
              </a:ext>
            </a:extLst>
          </p:cNvPr>
          <p:cNvPicPr>
            <a:picLocks noChangeAspect="1"/>
          </p:cNvPicPr>
          <p:nvPr/>
        </p:nvPicPr>
        <p:blipFill>
          <a:blip r:embed="rId5"/>
          <a:stretch>
            <a:fillRect/>
          </a:stretch>
        </p:blipFill>
        <p:spPr>
          <a:xfrm>
            <a:off x="0" y="3682804"/>
            <a:ext cx="12192000" cy="3175196"/>
          </a:xfrm>
          <a:prstGeom prst="rect">
            <a:avLst/>
          </a:prstGeom>
        </p:spPr>
      </p:pic>
      <p:sp>
        <p:nvSpPr>
          <p:cNvPr id="6" name="Slide Number Placeholder 5">
            <a:extLst>
              <a:ext uri="{FF2B5EF4-FFF2-40B4-BE49-F238E27FC236}">
                <a16:creationId xmlns:a16="http://schemas.microsoft.com/office/drawing/2014/main" id="{44777C56-193E-49EB-A53E-CA6DE339EC4D}"/>
              </a:ext>
            </a:extLst>
          </p:cNvPr>
          <p:cNvSpPr>
            <a:spLocks noGrp="1"/>
          </p:cNvSpPr>
          <p:nvPr>
            <p:ph type="sldNum" sz="quarter" idx="12"/>
          </p:nvPr>
        </p:nvSpPr>
        <p:spPr/>
        <p:txBody>
          <a:bodyPr/>
          <a:lstStyle/>
          <a:p>
            <a:fld id="{AB3EE5C1-CDF9-4747-B6F4-81CD42AFB052}" type="slidenum">
              <a:rPr lang="en-US" smtClean="0"/>
              <a:t>28</a:t>
            </a:fld>
            <a:endParaRPr lang="en-US"/>
          </a:p>
        </p:txBody>
      </p:sp>
    </p:spTree>
    <p:extLst>
      <p:ext uri="{BB962C8B-B14F-4D97-AF65-F5344CB8AC3E}">
        <p14:creationId xmlns:p14="http://schemas.microsoft.com/office/powerpoint/2010/main" val="1662267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16F080-9A9C-4557-917A-E4378C2B7BA2}"/>
              </a:ext>
            </a:extLst>
          </p:cNvPr>
          <p:cNvSpPr txBox="1">
            <a:spLocks/>
          </p:cNvSpPr>
          <p:nvPr/>
        </p:nvSpPr>
        <p:spPr>
          <a:xfrm>
            <a:off x="64023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SARS CoV-2</a:t>
            </a:r>
          </a:p>
          <a:p>
            <a:pPr algn="ctr"/>
            <a:r>
              <a:rPr lang="en-US" b="1" dirty="0"/>
              <a:t>Evolution  </a:t>
            </a:r>
          </a:p>
        </p:txBody>
      </p:sp>
      <p:pic>
        <p:nvPicPr>
          <p:cNvPr id="8" name="Picture 7">
            <a:extLst>
              <a:ext uri="{FF2B5EF4-FFF2-40B4-BE49-F238E27FC236}">
                <a16:creationId xmlns:a16="http://schemas.microsoft.com/office/drawing/2014/main" id="{88A3C97B-77C9-4443-8251-4C4760FFDBE8}"/>
              </a:ext>
            </a:extLst>
          </p:cNvPr>
          <p:cNvPicPr>
            <a:picLocks noChangeAspect="1"/>
          </p:cNvPicPr>
          <p:nvPr/>
        </p:nvPicPr>
        <p:blipFill>
          <a:blip r:embed="rId2"/>
          <a:stretch>
            <a:fillRect/>
          </a:stretch>
        </p:blipFill>
        <p:spPr>
          <a:xfrm>
            <a:off x="1989055" y="1523526"/>
            <a:ext cx="7924800" cy="4457700"/>
          </a:xfrm>
          <a:prstGeom prst="rect">
            <a:avLst/>
          </a:prstGeom>
          <a:ln w="50800">
            <a:solidFill>
              <a:schemeClr val="accent1"/>
            </a:solidFill>
          </a:ln>
        </p:spPr>
      </p:pic>
      <p:sp>
        <p:nvSpPr>
          <p:cNvPr id="2" name="Slide Number Placeholder 1">
            <a:extLst>
              <a:ext uri="{FF2B5EF4-FFF2-40B4-BE49-F238E27FC236}">
                <a16:creationId xmlns:a16="http://schemas.microsoft.com/office/drawing/2014/main" id="{7332E9AF-1ADA-4713-BEB3-47D0BC8E24DA}"/>
              </a:ext>
            </a:extLst>
          </p:cNvPr>
          <p:cNvSpPr>
            <a:spLocks noGrp="1"/>
          </p:cNvSpPr>
          <p:nvPr>
            <p:ph type="sldNum" sz="quarter" idx="12"/>
          </p:nvPr>
        </p:nvSpPr>
        <p:spPr/>
        <p:txBody>
          <a:bodyPr/>
          <a:lstStyle/>
          <a:p>
            <a:fld id="{AB3EE5C1-CDF9-4747-B6F4-81CD42AFB052}" type="slidenum">
              <a:rPr lang="en-US" smtClean="0"/>
              <a:t>29</a:t>
            </a:fld>
            <a:endParaRPr lang="en-US"/>
          </a:p>
        </p:txBody>
      </p:sp>
    </p:spTree>
    <p:extLst>
      <p:ext uri="{BB962C8B-B14F-4D97-AF65-F5344CB8AC3E}">
        <p14:creationId xmlns:p14="http://schemas.microsoft.com/office/powerpoint/2010/main" val="205753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39F521-720F-472D-A006-91D81A28B965}"/>
              </a:ext>
            </a:extLst>
          </p:cNvPr>
          <p:cNvSpPr txBox="1"/>
          <p:nvPr/>
        </p:nvSpPr>
        <p:spPr>
          <a:xfrm>
            <a:off x="4231482" y="260016"/>
            <a:ext cx="3182281" cy="1200329"/>
          </a:xfrm>
          <a:prstGeom prst="rect">
            <a:avLst/>
          </a:prstGeom>
          <a:noFill/>
        </p:spPr>
        <p:txBody>
          <a:bodyPr wrap="none" rtlCol="0">
            <a:spAutoFit/>
          </a:bodyPr>
          <a:lstStyle/>
          <a:p>
            <a:pPr algn="ctr"/>
            <a:r>
              <a:rPr lang="en-US" sz="4000" b="1" dirty="0"/>
              <a:t>SARS-CoV-2</a:t>
            </a:r>
          </a:p>
          <a:p>
            <a:pPr algn="ctr"/>
            <a:r>
              <a:rPr lang="en-US" sz="3200" b="1" dirty="0"/>
              <a:t>ORIGIN?  MYTHS!</a:t>
            </a:r>
          </a:p>
        </p:txBody>
      </p:sp>
      <p:sp>
        <p:nvSpPr>
          <p:cNvPr id="4" name="TextBox 3">
            <a:extLst>
              <a:ext uri="{FF2B5EF4-FFF2-40B4-BE49-F238E27FC236}">
                <a16:creationId xmlns:a16="http://schemas.microsoft.com/office/drawing/2014/main" id="{4D5A57BD-B346-421F-A412-CFEB772471C6}"/>
              </a:ext>
            </a:extLst>
          </p:cNvPr>
          <p:cNvSpPr txBox="1"/>
          <p:nvPr/>
        </p:nvSpPr>
        <p:spPr>
          <a:xfrm>
            <a:off x="2073897" y="1640864"/>
            <a:ext cx="7857792" cy="584775"/>
          </a:xfrm>
          <a:prstGeom prst="rect">
            <a:avLst/>
          </a:prstGeom>
          <a:noFill/>
        </p:spPr>
        <p:txBody>
          <a:bodyPr wrap="none" rtlCol="0">
            <a:spAutoFit/>
          </a:bodyPr>
          <a:lstStyle/>
          <a:p>
            <a:r>
              <a:rPr lang="en-US" sz="3200" b="1" dirty="0"/>
              <a:t>SARS-CoV-2 was engineered in a lab in China.</a:t>
            </a:r>
          </a:p>
        </p:txBody>
      </p:sp>
      <p:pic>
        <p:nvPicPr>
          <p:cNvPr id="8" name="Picture 7">
            <a:extLst>
              <a:ext uri="{FF2B5EF4-FFF2-40B4-BE49-F238E27FC236}">
                <a16:creationId xmlns:a16="http://schemas.microsoft.com/office/drawing/2014/main" id="{ED795136-8FD1-43ED-9190-71C02F6761E7}"/>
              </a:ext>
            </a:extLst>
          </p:cNvPr>
          <p:cNvPicPr>
            <a:picLocks noChangeAspect="1"/>
          </p:cNvPicPr>
          <p:nvPr/>
        </p:nvPicPr>
        <p:blipFill>
          <a:blip r:embed="rId2"/>
          <a:stretch>
            <a:fillRect/>
          </a:stretch>
        </p:blipFill>
        <p:spPr>
          <a:xfrm>
            <a:off x="109312" y="2666660"/>
            <a:ext cx="5982535" cy="3305636"/>
          </a:xfrm>
          <a:prstGeom prst="rect">
            <a:avLst/>
          </a:prstGeom>
        </p:spPr>
      </p:pic>
      <p:sp>
        <p:nvSpPr>
          <p:cNvPr id="9" name="Rectangle 8">
            <a:extLst>
              <a:ext uri="{FF2B5EF4-FFF2-40B4-BE49-F238E27FC236}">
                <a16:creationId xmlns:a16="http://schemas.microsoft.com/office/drawing/2014/main" id="{7409E57C-3C0E-4C5F-A676-2D44CF80F6FB}"/>
              </a:ext>
            </a:extLst>
          </p:cNvPr>
          <p:cNvSpPr/>
          <p:nvPr/>
        </p:nvSpPr>
        <p:spPr>
          <a:xfrm>
            <a:off x="3492354" y="6413318"/>
            <a:ext cx="5198987" cy="369332"/>
          </a:xfrm>
          <a:prstGeom prst="rect">
            <a:avLst/>
          </a:prstGeom>
        </p:spPr>
        <p:txBody>
          <a:bodyPr wrap="none">
            <a:spAutoFit/>
          </a:bodyPr>
          <a:lstStyle/>
          <a:p>
            <a:r>
              <a:rPr lang="en-US" dirty="0"/>
              <a:t>https://www.nature.com/articles/s41591-020-0820-9</a:t>
            </a:r>
          </a:p>
        </p:txBody>
      </p:sp>
      <p:sp>
        <p:nvSpPr>
          <p:cNvPr id="3" name="TextBox 2">
            <a:extLst>
              <a:ext uri="{FF2B5EF4-FFF2-40B4-BE49-F238E27FC236}">
                <a16:creationId xmlns:a16="http://schemas.microsoft.com/office/drawing/2014/main" id="{B6634176-9D00-46F8-A0A2-5A91B7F8D629}"/>
              </a:ext>
            </a:extLst>
          </p:cNvPr>
          <p:cNvSpPr txBox="1"/>
          <p:nvPr/>
        </p:nvSpPr>
        <p:spPr>
          <a:xfrm>
            <a:off x="6419654" y="3000186"/>
            <a:ext cx="4920792" cy="830997"/>
          </a:xfrm>
          <a:prstGeom prst="rect">
            <a:avLst/>
          </a:prstGeom>
          <a:noFill/>
        </p:spPr>
        <p:txBody>
          <a:bodyPr wrap="square" rtlCol="0">
            <a:spAutoFit/>
          </a:bodyPr>
          <a:lstStyle/>
          <a:p>
            <a:r>
              <a:rPr lang="en-US" sz="2400" b="1" dirty="0"/>
              <a:t>Compared genome of different coronaviruses to SARS-CoV-2</a:t>
            </a:r>
          </a:p>
        </p:txBody>
      </p:sp>
      <p:sp>
        <p:nvSpPr>
          <p:cNvPr id="5" name="Slide Number Placeholder 4">
            <a:extLst>
              <a:ext uri="{FF2B5EF4-FFF2-40B4-BE49-F238E27FC236}">
                <a16:creationId xmlns:a16="http://schemas.microsoft.com/office/drawing/2014/main" id="{57C2C518-2794-48EE-B533-3E517A928E5B}"/>
              </a:ext>
            </a:extLst>
          </p:cNvPr>
          <p:cNvSpPr>
            <a:spLocks noGrp="1"/>
          </p:cNvSpPr>
          <p:nvPr>
            <p:ph type="sldNum" sz="quarter" idx="12"/>
          </p:nvPr>
        </p:nvSpPr>
        <p:spPr/>
        <p:txBody>
          <a:bodyPr/>
          <a:lstStyle/>
          <a:p>
            <a:fld id="{AB3EE5C1-CDF9-4747-B6F4-81CD42AFB052}" type="slidenum">
              <a:rPr lang="en-US" smtClean="0"/>
              <a:t>3</a:t>
            </a:fld>
            <a:endParaRPr lang="en-US"/>
          </a:p>
        </p:txBody>
      </p:sp>
    </p:spTree>
    <p:extLst>
      <p:ext uri="{BB962C8B-B14F-4D97-AF65-F5344CB8AC3E}">
        <p14:creationId xmlns:p14="http://schemas.microsoft.com/office/powerpoint/2010/main" val="1316821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16F080-9A9C-4557-917A-E4378C2B7BA2}"/>
              </a:ext>
            </a:extLst>
          </p:cNvPr>
          <p:cNvSpPr txBox="1">
            <a:spLocks/>
          </p:cNvSpPr>
          <p:nvPr/>
        </p:nvSpPr>
        <p:spPr>
          <a:xfrm>
            <a:off x="64023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SARS CoV-2</a:t>
            </a:r>
          </a:p>
          <a:p>
            <a:pPr algn="ctr"/>
            <a:r>
              <a:rPr lang="en-US" b="1" dirty="0">
                <a:hlinkClick r:id="rId2"/>
              </a:rPr>
              <a:t>Evolution</a:t>
            </a:r>
            <a:r>
              <a:rPr lang="en-US" b="1" dirty="0"/>
              <a:t>  </a:t>
            </a:r>
          </a:p>
        </p:txBody>
      </p:sp>
      <p:pic>
        <p:nvPicPr>
          <p:cNvPr id="2" name="Picture 1">
            <a:extLst>
              <a:ext uri="{FF2B5EF4-FFF2-40B4-BE49-F238E27FC236}">
                <a16:creationId xmlns:a16="http://schemas.microsoft.com/office/drawing/2014/main" id="{A3F57437-3AF2-48AB-B163-E91E5B003FD6}"/>
              </a:ext>
            </a:extLst>
          </p:cNvPr>
          <p:cNvPicPr>
            <a:picLocks noChangeAspect="1"/>
          </p:cNvPicPr>
          <p:nvPr/>
        </p:nvPicPr>
        <p:blipFill>
          <a:blip r:embed="rId3"/>
          <a:stretch>
            <a:fillRect/>
          </a:stretch>
        </p:blipFill>
        <p:spPr>
          <a:xfrm>
            <a:off x="2742595" y="1486292"/>
            <a:ext cx="6310884" cy="5336148"/>
          </a:xfrm>
          <a:prstGeom prst="rect">
            <a:avLst/>
          </a:prstGeom>
        </p:spPr>
      </p:pic>
      <p:sp>
        <p:nvSpPr>
          <p:cNvPr id="4" name="Slide Number Placeholder 3">
            <a:extLst>
              <a:ext uri="{FF2B5EF4-FFF2-40B4-BE49-F238E27FC236}">
                <a16:creationId xmlns:a16="http://schemas.microsoft.com/office/drawing/2014/main" id="{EF748352-D98B-43ED-8FBD-0BF3DEB6890F}"/>
              </a:ext>
            </a:extLst>
          </p:cNvPr>
          <p:cNvSpPr>
            <a:spLocks noGrp="1"/>
          </p:cNvSpPr>
          <p:nvPr>
            <p:ph type="sldNum" sz="quarter" idx="12"/>
          </p:nvPr>
        </p:nvSpPr>
        <p:spPr/>
        <p:txBody>
          <a:bodyPr/>
          <a:lstStyle/>
          <a:p>
            <a:fld id="{AB3EE5C1-CDF9-4747-B6F4-81CD42AFB052}" type="slidenum">
              <a:rPr lang="en-US" smtClean="0"/>
              <a:t>30</a:t>
            </a:fld>
            <a:endParaRPr lang="en-US"/>
          </a:p>
        </p:txBody>
      </p:sp>
    </p:spTree>
    <p:extLst>
      <p:ext uri="{BB962C8B-B14F-4D97-AF65-F5344CB8AC3E}">
        <p14:creationId xmlns:p14="http://schemas.microsoft.com/office/powerpoint/2010/main" val="2492432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16F080-9A9C-4557-917A-E4378C2B7BA2}"/>
              </a:ext>
            </a:extLst>
          </p:cNvPr>
          <p:cNvSpPr txBox="1">
            <a:spLocks/>
          </p:cNvSpPr>
          <p:nvPr/>
        </p:nvSpPr>
        <p:spPr>
          <a:xfrm>
            <a:off x="64023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SARS CoV-2</a:t>
            </a:r>
          </a:p>
          <a:p>
            <a:pPr algn="ctr"/>
            <a:r>
              <a:rPr lang="en-US" b="1" dirty="0">
                <a:hlinkClick r:id="rId2"/>
              </a:rPr>
              <a:t>Evolution</a:t>
            </a:r>
            <a:r>
              <a:rPr lang="en-US" b="1" dirty="0"/>
              <a:t>  </a:t>
            </a:r>
          </a:p>
        </p:txBody>
      </p:sp>
      <p:pic>
        <p:nvPicPr>
          <p:cNvPr id="2" name="Picture 1">
            <a:extLst>
              <a:ext uri="{FF2B5EF4-FFF2-40B4-BE49-F238E27FC236}">
                <a16:creationId xmlns:a16="http://schemas.microsoft.com/office/drawing/2014/main" id="{70C70CD9-2DBC-4965-9C74-360E21D688D7}"/>
              </a:ext>
            </a:extLst>
          </p:cNvPr>
          <p:cNvPicPr>
            <a:picLocks noChangeAspect="1"/>
          </p:cNvPicPr>
          <p:nvPr/>
        </p:nvPicPr>
        <p:blipFill>
          <a:blip r:embed="rId3"/>
          <a:stretch>
            <a:fillRect/>
          </a:stretch>
        </p:blipFill>
        <p:spPr>
          <a:xfrm>
            <a:off x="2865120" y="1381443"/>
            <a:ext cx="5908390" cy="5281853"/>
          </a:xfrm>
          <a:prstGeom prst="rect">
            <a:avLst/>
          </a:prstGeom>
        </p:spPr>
      </p:pic>
      <p:sp>
        <p:nvSpPr>
          <p:cNvPr id="4" name="Slide Number Placeholder 3">
            <a:extLst>
              <a:ext uri="{FF2B5EF4-FFF2-40B4-BE49-F238E27FC236}">
                <a16:creationId xmlns:a16="http://schemas.microsoft.com/office/drawing/2014/main" id="{57A2A1C8-34A4-4987-BD41-60985A311A49}"/>
              </a:ext>
            </a:extLst>
          </p:cNvPr>
          <p:cNvSpPr>
            <a:spLocks noGrp="1"/>
          </p:cNvSpPr>
          <p:nvPr>
            <p:ph type="sldNum" sz="quarter" idx="12"/>
          </p:nvPr>
        </p:nvSpPr>
        <p:spPr/>
        <p:txBody>
          <a:bodyPr/>
          <a:lstStyle/>
          <a:p>
            <a:fld id="{AB3EE5C1-CDF9-4747-B6F4-81CD42AFB052}" type="slidenum">
              <a:rPr lang="en-US" smtClean="0"/>
              <a:t>31</a:t>
            </a:fld>
            <a:endParaRPr lang="en-US"/>
          </a:p>
        </p:txBody>
      </p:sp>
    </p:spTree>
    <p:extLst>
      <p:ext uri="{BB962C8B-B14F-4D97-AF65-F5344CB8AC3E}">
        <p14:creationId xmlns:p14="http://schemas.microsoft.com/office/powerpoint/2010/main" val="3567321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88F33B-2015-4080-A343-BBB25E5E4036}"/>
              </a:ext>
            </a:extLst>
          </p:cNvPr>
          <p:cNvPicPr>
            <a:picLocks noChangeAspect="1"/>
          </p:cNvPicPr>
          <p:nvPr/>
        </p:nvPicPr>
        <p:blipFill>
          <a:blip r:embed="rId2"/>
          <a:stretch>
            <a:fillRect/>
          </a:stretch>
        </p:blipFill>
        <p:spPr>
          <a:xfrm>
            <a:off x="1395167" y="2481773"/>
            <a:ext cx="9812305" cy="2592306"/>
          </a:xfrm>
          <a:prstGeom prst="rect">
            <a:avLst/>
          </a:prstGeom>
        </p:spPr>
      </p:pic>
      <p:sp>
        <p:nvSpPr>
          <p:cNvPr id="3" name="Slide Number Placeholder 2">
            <a:extLst>
              <a:ext uri="{FF2B5EF4-FFF2-40B4-BE49-F238E27FC236}">
                <a16:creationId xmlns:a16="http://schemas.microsoft.com/office/drawing/2014/main" id="{E887F133-C34F-4F67-A486-42D2E3113EE9}"/>
              </a:ext>
            </a:extLst>
          </p:cNvPr>
          <p:cNvSpPr>
            <a:spLocks noGrp="1"/>
          </p:cNvSpPr>
          <p:nvPr>
            <p:ph type="sldNum" sz="quarter" idx="12"/>
          </p:nvPr>
        </p:nvSpPr>
        <p:spPr/>
        <p:txBody>
          <a:bodyPr/>
          <a:lstStyle/>
          <a:p>
            <a:fld id="{AB3EE5C1-CDF9-4747-B6F4-81CD42AFB052}" type="slidenum">
              <a:rPr lang="en-US" smtClean="0"/>
              <a:t>32</a:t>
            </a:fld>
            <a:endParaRPr lang="en-US"/>
          </a:p>
        </p:txBody>
      </p:sp>
    </p:spTree>
    <p:extLst>
      <p:ext uri="{BB962C8B-B14F-4D97-AF65-F5344CB8AC3E}">
        <p14:creationId xmlns:p14="http://schemas.microsoft.com/office/powerpoint/2010/main" val="1878232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39F521-720F-472D-A006-91D81A28B965}"/>
              </a:ext>
            </a:extLst>
          </p:cNvPr>
          <p:cNvSpPr txBox="1"/>
          <p:nvPr/>
        </p:nvSpPr>
        <p:spPr>
          <a:xfrm>
            <a:off x="4277970" y="260016"/>
            <a:ext cx="3089307" cy="1200329"/>
          </a:xfrm>
          <a:prstGeom prst="rect">
            <a:avLst/>
          </a:prstGeom>
          <a:noFill/>
        </p:spPr>
        <p:txBody>
          <a:bodyPr wrap="none" rtlCol="0">
            <a:spAutoFit/>
          </a:bodyPr>
          <a:lstStyle/>
          <a:p>
            <a:pPr algn="ctr"/>
            <a:r>
              <a:rPr lang="en-US" sz="4000" b="1" dirty="0"/>
              <a:t>SARS-CoV-2</a:t>
            </a:r>
          </a:p>
          <a:p>
            <a:pPr algn="ctr"/>
            <a:r>
              <a:rPr lang="en-US" sz="3200" b="1" dirty="0"/>
              <a:t>ORIGIN? MYTHS!</a:t>
            </a:r>
          </a:p>
        </p:txBody>
      </p:sp>
      <p:sp>
        <p:nvSpPr>
          <p:cNvPr id="8" name="Rectangle 7">
            <a:extLst>
              <a:ext uri="{FF2B5EF4-FFF2-40B4-BE49-F238E27FC236}">
                <a16:creationId xmlns:a16="http://schemas.microsoft.com/office/drawing/2014/main" id="{F355DFF2-DF48-466D-809C-8137B6E61528}"/>
              </a:ext>
            </a:extLst>
          </p:cNvPr>
          <p:cNvSpPr/>
          <p:nvPr/>
        </p:nvSpPr>
        <p:spPr>
          <a:xfrm>
            <a:off x="3492354" y="6413318"/>
            <a:ext cx="5198987" cy="369332"/>
          </a:xfrm>
          <a:prstGeom prst="rect">
            <a:avLst/>
          </a:prstGeom>
        </p:spPr>
        <p:txBody>
          <a:bodyPr wrap="none">
            <a:spAutoFit/>
          </a:bodyPr>
          <a:lstStyle/>
          <a:p>
            <a:r>
              <a:rPr lang="en-US" dirty="0"/>
              <a:t>https://www.nature.com/articles/s41591-020-0820-9</a:t>
            </a:r>
          </a:p>
        </p:txBody>
      </p:sp>
      <p:sp>
        <p:nvSpPr>
          <p:cNvPr id="4" name="TextBox 3">
            <a:extLst>
              <a:ext uri="{FF2B5EF4-FFF2-40B4-BE49-F238E27FC236}">
                <a16:creationId xmlns:a16="http://schemas.microsoft.com/office/drawing/2014/main" id="{37A4DDF8-8E6F-4A7C-A625-BC4EB8643436}"/>
              </a:ext>
            </a:extLst>
          </p:cNvPr>
          <p:cNvSpPr txBox="1"/>
          <p:nvPr/>
        </p:nvSpPr>
        <p:spPr>
          <a:xfrm>
            <a:off x="858348" y="1997838"/>
            <a:ext cx="11048518" cy="4832092"/>
          </a:xfrm>
          <a:prstGeom prst="rect">
            <a:avLst/>
          </a:prstGeom>
          <a:noFill/>
        </p:spPr>
        <p:txBody>
          <a:bodyPr wrap="square" rtlCol="0">
            <a:spAutoFit/>
          </a:bodyPr>
          <a:lstStyle/>
          <a:p>
            <a:r>
              <a:rPr lang="en-US" sz="2400" b="1" dirty="0"/>
              <a:t>Mutations in the receptor binding area of the spike protein that binds ACE2 receptor</a:t>
            </a:r>
          </a:p>
          <a:p>
            <a:pPr marL="285750" indent="-285750">
              <a:buFont typeface="Arial" panose="020B0604020202020204" pitchFamily="34" charset="0"/>
              <a:buChar char="•"/>
            </a:pPr>
            <a:r>
              <a:rPr lang="en-US" dirty="0"/>
              <a:t>The gene that builds the area of the spike protein is the most variable part of coronaviruses genomes</a:t>
            </a:r>
          </a:p>
          <a:p>
            <a:pPr marL="285750" indent="-285750">
              <a:buFont typeface="Arial" panose="020B0604020202020204" pitchFamily="34" charset="0"/>
              <a:buChar char="•"/>
            </a:pPr>
            <a:r>
              <a:rPr lang="en-US" dirty="0"/>
              <a:t>Key areas within the gene that make contact with the ACE2 receptor on host cells varied</a:t>
            </a:r>
          </a:p>
          <a:p>
            <a:pPr marL="285750" indent="-285750">
              <a:buFont typeface="Arial" panose="020B0604020202020204" pitchFamily="34" charset="0"/>
              <a:buChar char="•"/>
            </a:pPr>
            <a:r>
              <a:rPr lang="en-US" dirty="0"/>
              <a:t>Computer simulations of these changes show that SAR-CoV-2 do not allow the spike to bind to human cells very well</a:t>
            </a:r>
          </a:p>
          <a:p>
            <a:pPr marL="285750" indent="-285750">
              <a:buFont typeface="Arial" panose="020B0604020202020204" pitchFamily="34" charset="0"/>
              <a:buChar char="•"/>
            </a:pPr>
            <a:r>
              <a:rPr lang="en-US" sz="2000" b="1" dirty="0"/>
              <a:t>If the virus was deliberately engineered, changes would have been chosen to do the opposite</a:t>
            </a:r>
          </a:p>
          <a:p>
            <a:pPr marL="285750" indent="-285750">
              <a:buFont typeface="Arial" panose="020B0604020202020204" pitchFamily="34" charset="0"/>
              <a:buChar char="•"/>
            </a:pPr>
            <a:endParaRPr lang="en-US" dirty="0"/>
          </a:p>
          <a:p>
            <a:r>
              <a:rPr lang="en-US" sz="2400" b="1" dirty="0"/>
              <a:t>Mutations in the area of spike that allows the virus to open and enter cells</a:t>
            </a:r>
          </a:p>
          <a:p>
            <a:pPr marL="285750" indent="-285750">
              <a:buFont typeface="Arial" panose="020B0604020202020204" pitchFamily="34" charset="0"/>
              <a:buChar char="•"/>
            </a:pPr>
            <a:r>
              <a:rPr lang="en-US" dirty="0"/>
              <a:t>Overall structure does not look like known coronaviruses but does look like viruses found in bats.  These bat viruses cause no harm.</a:t>
            </a:r>
          </a:p>
          <a:p>
            <a:pPr marL="285750" indent="-285750">
              <a:buFont typeface="Arial" panose="020B0604020202020204" pitchFamily="34" charset="0"/>
              <a:buChar char="•"/>
            </a:pPr>
            <a:r>
              <a:rPr lang="en-US" sz="2000" b="1" dirty="0"/>
              <a:t>If the virus was deliberately engineered, it would have been constructed from a virus known to cause disease.</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
        <p:nvSpPr>
          <p:cNvPr id="5" name="Slide Number Placeholder 4">
            <a:extLst>
              <a:ext uri="{FF2B5EF4-FFF2-40B4-BE49-F238E27FC236}">
                <a16:creationId xmlns:a16="http://schemas.microsoft.com/office/drawing/2014/main" id="{A313DF18-A4BD-43F2-8CE9-D7A5ED7E69A6}"/>
              </a:ext>
            </a:extLst>
          </p:cNvPr>
          <p:cNvSpPr>
            <a:spLocks noGrp="1"/>
          </p:cNvSpPr>
          <p:nvPr>
            <p:ph type="sldNum" sz="quarter" idx="12"/>
          </p:nvPr>
        </p:nvSpPr>
        <p:spPr/>
        <p:txBody>
          <a:bodyPr/>
          <a:lstStyle/>
          <a:p>
            <a:fld id="{AB3EE5C1-CDF9-4747-B6F4-81CD42AFB052}" type="slidenum">
              <a:rPr lang="en-US" smtClean="0"/>
              <a:t>4</a:t>
            </a:fld>
            <a:endParaRPr lang="en-US"/>
          </a:p>
        </p:txBody>
      </p:sp>
    </p:spTree>
    <p:extLst>
      <p:ext uri="{BB962C8B-B14F-4D97-AF65-F5344CB8AC3E}">
        <p14:creationId xmlns:p14="http://schemas.microsoft.com/office/powerpoint/2010/main" val="2967087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39F521-720F-472D-A006-91D81A28B965}"/>
              </a:ext>
            </a:extLst>
          </p:cNvPr>
          <p:cNvSpPr txBox="1"/>
          <p:nvPr/>
        </p:nvSpPr>
        <p:spPr>
          <a:xfrm>
            <a:off x="4277970" y="260016"/>
            <a:ext cx="3089307" cy="1200329"/>
          </a:xfrm>
          <a:prstGeom prst="rect">
            <a:avLst/>
          </a:prstGeom>
          <a:noFill/>
        </p:spPr>
        <p:txBody>
          <a:bodyPr wrap="none" rtlCol="0">
            <a:spAutoFit/>
          </a:bodyPr>
          <a:lstStyle/>
          <a:p>
            <a:pPr algn="ctr"/>
            <a:r>
              <a:rPr lang="en-US" sz="4000" b="1" dirty="0"/>
              <a:t>SARS-CoV-2</a:t>
            </a:r>
          </a:p>
          <a:p>
            <a:pPr algn="ctr"/>
            <a:r>
              <a:rPr lang="en-US" sz="3200" b="1" dirty="0"/>
              <a:t>ORIGIN? MYTHS!</a:t>
            </a:r>
          </a:p>
        </p:txBody>
      </p:sp>
      <p:pic>
        <p:nvPicPr>
          <p:cNvPr id="1026" name="Picture 2" descr="Fig. 1">
            <a:extLst>
              <a:ext uri="{FF2B5EF4-FFF2-40B4-BE49-F238E27FC236}">
                <a16:creationId xmlns:a16="http://schemas.microsoft.com/office/drawing/2014/main" id="{1AF6C877-CF29-43E6-9AC7-34F067452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673" y="1790449"/>
            <a:ext cx="8722936" cy="4130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B44B988-F018-45A3-BCCC-F89571201C11}"/>
              </a:ext>
            </a:extLst>
          </p:cNvPr>
          <p:cNvSpPr/>
          <p:nvPr/>
        </p:nvSpPr>
        <p:spPr>
          <a:xfrm>
            <a:off x="1513840" y="2685276"/>
            <a:ext cx="9721129" cy="3046988"/>
          </a:xfrm>
          <a:prstGeom prst="rect">
            <a:avLst/>
          </a:prstGeom>
          <a:solidFill>
            <a:schemeClr val="bg1"/>
          </a:solidFill>
        </p:spPr>
        <p:txBody>
          <a:bodyPr wrap="square">
            <a:spAutoFit/>
          </a:bodyPr>
          <a:lstStyle/>
          <a:p>
            <a:r>
              <a:rPr lang="en-US" sz="2400" b="1" dirty="0">
                <a:solidFill>
                  <a:srgbClr val="222222"/>
                </a:solidFill>
                <a:latin typeface="Calibri" panose="020F0502020204030204" pitchFamily="34" charset="0"/>
                <a:cs typeface="Calibri" panose="020F0502020204030204" pitchFamily="34" charset="0"/>
              </a:rPr>
              <a:t>SARS-CoV-2 is the seventh coronavirus known to infect humans; SARS-</a:t>
            </a:r>
            <a:r>
              <a:rPr lang="en-US" sz="2400" b="1" dirty="0" err="1">
                <a:solidFill>
                  <a:srgbClr val="222222"/>
                </a:solidFill>
                <a:latin typeface="Calibri" panose="020F0502020204030204" pitchFamily="34" charset="0"/>
                <a:cs typeface="Calibri" panose="020F0502020204030204" pitchFamily="34" charset="0"/>
              </a:rPr>
              <a:t>CoV</a:t>
            </a:r>
            <a:r>
              <a:rPr lang="en-US" sz="2400" b="1" dirty="0">
                <a:solidFill>
                  <a:srgbClr val="222222"/>
                </a:solidFill>
                <a:latin typeface="Calibri" panose="020F0502020204030204" pitchFamily="34" charset="0"/>
                <a:cs typeface="Calibri" panose="020F0502020204030204" pitchFamily="34" charset="0"/>
              </a:rPr>
              <a:t>, MERS-</a:t>
            </a:r>
            <a:r>
              <a:rPr lang="en-US" sz="2400" b="1" dirty="0" err="1">
                <a:solidFill>
                  <a:srgbClr val="222222"/>
                </a:solidFill>
                <a:latin typeface="Calibri" panose="020F0502020204030204" pitchFamily="34" charset="0"/>
                <a:cs typeface="Calibri" panose="020F0502020204030204" pitchFamily="34" charset="0"/>
              </a:rPr>
              <a:t>CoV</a:t>
            </a:r>
            <a:r>
              <a:rPr lang="en-US" sz="2400" b="1" dirty="0">
                <a:solidFill>
                  <a:srgbClr val="222222"/>
                </a:solidFill>
                <a:latin typeface="Calibri" panose="020F0502020204030204" pitchFamily="34" charset="0"/>
                <a:cs typeface="Calibri" panose="020F0502020204030204" pitchFamily="34" charset="0"/>
              </a:rPr>
              <a:t> and SARS-CoV-2 can cause severe disease, whereas HKU1, NL63, OC43 and 229E are associated with mild symptoms</a:t>
            </a:r>
            <a:r>
              <a:rPr lang="en-US" sz="2400" b="1" baseline="30000" dirty="0">
                <a:solidFill>
                  <a:srgbClr val="006699"/>
                </a:solidFill>
                <a:latin typeface="Calibri" panose="020F0502020204030204" pitchFamily="34" charset="0"/>
                <a:cs typeface="Calibri" panose="020F0502020204030204" pitchFamily="34" charset="0"/>
                <a:hlinkClick r:id="rId3" tooltip="Corman, V. M., Muth, D., Niemeyer, D. &amp; Drosten, C. Adv. Virus Res. 100, 163–188 (2018).">
                  <a:extLst>
                    <a:ext uri="{A12FA001-AC4F-418D-AE19-62706E023703}">
                      <ahyp:hlinkClr xmlns:ahyp="http://schemas.microsoft.com/office/drawing/2018/hyperlinkcolor" val="tx"/>
                    </a:ext>
                  </a:extLst>
                </a:hlinkClick>
              </a:rPr>
              <a:t>6</a:t>
            </a:r>
            <a:r>
              <a:rPr lang="en-US" sz="2400" b="1" dirty="0">
                <a:solidFill>
                  <a:srgbClr val="222222"/>
                </a:solidFill>
                <a:latin typeface="Calibri" panose="020F0502020204030204" pitchFamily="34" charset="0"/>
                <a:cs typeface="Calibri" panose="020F0502020204030204" pitchFamily="34" charset="0"/>
              </a:rPr>
              <a:t>. Here we review what can be deduced about the origin of SARS-CoV-2 from comparative analysis of genomic data. We offer a perspective on the notable features of the SARS-CoV-2 genome and discuss scenarios by which they could have arisen. </a:t>
            </a:r>
            <a:r>
              <a:rPr lang="en-US" sz="2400" b="1" u="sng" dirty="0">
                <a:solidFill>
                  <a:srgbClr val="222222"/>
                </a:solidFill>
                <a:latin typeface="Calibri" panose="020F0502020204030204" pitchFamily="34" charset="0"/>
                <a:cs typeface="Calibri" panose="020F0502020204030204" pitchFamily="34" charset="0"/>
              </a:rPr>
              <a:t>Our analyses clearly show that SARS-CoV-2 is not a laboratory construct or a purposefully manipulated virus.</a:t>
            </a:r>
            <a:endParaRPr lang="en-US" sz="2400" b="1" u="sng"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F355DFF2-DF48-466D-809C-8137B6E61528}"/>
              </a:ext>
            </a:extLst>
          </p:cNvPr>
          <p:cNvSpPr/>
          <p:nvPr/>
        </p:nvSpPr>
        <p:spPr>
          <a:xfrm>
            <a:off x="3492354" y="6413318"/>
            <a:ext cx="5198987" cy="369332"/>
          </a:xfrm>
          <a:prstGeom prst="rect">
            <a:avLst/>
          </a:prstGeom>
        </p:spPr>
        <p:txBody>
          <a:bodyPr wrap="none">
            <a:spAutoFit/>
          </a:bodyPr>
          <a:lstStyle/>
          <a:p>
            <a:r>
              <a:rPr lang="en-US" dirty="0"/>
              <a:t>https://www.nature.com/articles/s41591-020-0820-9</a:t>
            </a:r>
          </a:p>
        </p:txBody>
      </p:sp>
      <p:sp>
        <p:nvSpPr>
          <p:cNvPr id="4" name="Slide Number Placeholder 3">
            <a:extLst>
              <a:ext uri="{FF2B5EF4-FFF2-40B4-BE49-F238E27FC236}">
                <a16:creationId xmlns:a16="http://schemas.microsoft.com/office/drawing/2014/main" id="{CA2232C1-BC3A-40ED-A1F1-7F904432CEB4}"/>
              </a:ext>
            </a:extLst>
          </p:cNvPr>
          <p:cNvSpPr>
            <a:spLocks noGrp="1"/>
          </p:cNvSpPr>
          <p:nvPr>
            <p:ph type="sldNum" sz="quarter" idx="12"/>
          </p:nvPr>
        </p:nvSpPr>
        <p:spPr/>
        <p:txBody>
          <a:bodyPr/>
          <a:lstStyle/>
          <a:p>
            <a:fld id="{AB3EE5C1-CDF9-4747-B6F4-81CD42AFB052}" type="slidenum">
              <a:rPr lang="en-US" smtClean="0"/>
              <a:t>5</a:t>
            </a:fld>
            <a:endParaRPr lang="en-US"/>
          </a:p>
        </p:txBody>
      </p:sp>
    </p:spTree>
    <p:extLst>
      <p:ext uri="{BB962C8B-B14F-4D97-AF65-F5344CB8AC3E}">
        <p14:creationId xmlns:p14="http://schemas.microsoft.com/office/powerpoint/2010/main" val="117768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39F521-720F-472D-A006-91D81A28B965}"/>
              </a:ext>
            </a:extLst>
          </p:cNvPr>
          <p:cNvSpPr txBox="1"/>
          <p:nvPr/>
        </p:nvSpPr>
        <p:spPr>
          <a:xfrm>
            <a:off x="4482384" y="260016"/>
            <a:ext cx="2680477" cy="1200329"/>
          </a:xfrm>
          <a:prstGeom prst="rect">
            <a:avLst/>
          </a:prstGeom>
          <a:noFill/>
        </p:spPr>
        <p:txBody>
          <a:bodyPr wrap="none" rtlCol="0">
            <a:spAutoFit/>
          </a:bodyPr>
          <a:lstStyle/>
          <a:p>
            <a:pPr algn="ctr"/>
            <a:r>
              <a:rPr lang="en-US" sz="4000" b="1" dirty="0"/>
              <a:t>SARS-CoV-2</a:t>
            </a:r>
          </a:p>
          <a:p>
            <a:pPr algn="ctr"/>
            <a:r>
              <a:rPr lang="en-US" sz="3200" b="1" dirty="0"/>
              <a:t>Natural origin!</a:t>
            </a:r>
          </a:p>
        </p:txBody>
      </p:sp>
      <p:pic>
        <p:nvPicPr>
          <p:cNvPr id="1026" name="Picture 2" descr="Fig. 1">
            <a:extLst>
              <a:ext uri="{FF2B5EF4-FFF2-40B4-BE49-F238E27FC236}">
                <a16:creationId xmlns:a16="http://schemas.microsoft.com/office/drawing/2014/main" id="{1AF6C877-CF29-43E6-9AC7-34F067452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673" y="1790449"/>
            <a:ext cx="8722936" cy="41309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355DFF2-DF48-466D-809C-8137B6E61528}"/>
              </a:ext>
            </a:extLst>
          </p:cNvPr>
          <p:cNvSpPr/>
          <p:nvPr/>
        </p:nvSpPr>
        <p:spPr>
          <a:xfrm>
            <a:off x="3492354" y="6413318"/>
            <a:ext cx="5198987" cy="369332"/>
          </a:xfrm>
          <a:prstGeom prst="rect">
            <a:avLst/>
          </a:prstGeom>
        </p:spPr>
        <p:txBody>
          <a:bodyPr wrap="none">
            <a:spAutoFit/>
          </a:bodyPr>
          <a:lstStyle/>
          <a:p>
            <a:r>
              <a:rPr lang="en-US" dirty="0"/>
              <a:t>https://www.nature.com/articles/s41591-020-0820-9</a:t>
            </a:r>
          </a:p>
        </p:txBody>
      </p:sp>
      <p:sp>
        <p:nvSpPr>
          <p:cNvPr id="4" name="Rectangle 3">
            <a:extLst>
              <a:ext uri="{FF2B5EF4-FFF2-40B4-BE49-F238E27FC236}">
                <a16:creationId xmlns:a16="http://schemas.microsoft.com/office/drawing/2014/main" id="{44AD0FC2-FB6D-4957-9392-2FA11B767631}"/>
              </a:ext>
            </a:extLst>
          </p:cNvPr>
          <p:cNvSpPr/>
          <p:nvPr/>
        </p:nvSpPr>
        <p:spPr>
          <a:xfrm>
            <a:off x="1100564" y="2381682"/>
            <a:ext cx="9982566" cy="3785652"/>
          </a:xfrm>
          <a:prstGeom prst="rect">
            <a:avLst/>
          </a:prstGeom>
          <a:solidFill>
            <a:schemeClr val="bg1"/>
          </a:solidFill>
        </p:spPr>
        <p:txBody>
          <a:bodyPr wrap="square">
            <a:spAutoFit/>
          </a:bodyPr>
          <a:lstStyle/>
          <a:p>
            <a:pPr marL="342900" indent="-342900">
              <a:buAutoNum type="arabicPeriod"/>
            </a:pPr>
            <a:r>
              <a:rPr lang="en-US" sz="2400" b="1" i="0" dirty="0">
                <a:solidFill>
                  <a:srgbClr val="222222"/>
                </a:solidFill>
                <a:effectLst/>
                <a:latin typeface="Calibri" panose="020F0502020204030204" pitchFamily="34" charset="0"/>
                <a:cs typeface="Calibri" panose="020F0502020204030204" pitchFamily="34" charset="0"/>
              </a:rPr>
              <a:t>Natural selection in an animal host before zoonotic transfer:</a:t>
            </a:r>
          </a:p>
          <a:p>
            <a:r>
              <a:rPr lang="en-US" sz="2400" b="1" dirty="0">
                <a:solidFill>
                  <a:srgbClr val="222222"/>
                </a:solidFill>
                <a:latin typeface="Calibri" panose="020F0502020204030204" pitchFamily="34" charset="0"/>
                <a:cs typeface="Calibri" panose="020F0502020204030204" pitchFamily="34" charset="0"/>
              </a:rPr>
              <a:t>Given the similarity of SARS-CoV-2 to bat SARS-</a:t>
            </a:r>
            <a:r>
              <a:rPr lang="en-US" sz="2400" b="1" dirty="0" err="1">
                <a:solidFill>
                  <a:srgbClr val="222222"/>
                </a:solidFill>
                <a:latin typeface="Calibri" panose="020F0502020204030204" pitchFamily="34" charset="0"/>
                <a:cs typeface="Calibri" panose="020F0502020204030204" pitchFamily="34" charset="0"/>
              </a:rPr>
              <a:t>CoV</a:t>
            </a:r>
            <a:r>
              <a:rPr lang="en-US" sz="2400" b="1" dirty="0">
                <a:solidFill>
                  <a:srgbClr val="222222"/>
                </a:solidFill>
                <a:latin typeface="Calibri" panose="020F0502020204030204" pitchFamily="34" charset="0"/>
                <a:cs typeface="Calibri" panose="020F0502020204030204" pitchFamily="34" charset="0"/>
              </a:rPr>
              <a:t>-like coronaviruses, it is likely that bats serve as reservoir hosts for its progenitor.</a:t>
            </a:r>
            <a:endParaRPr lang="en-US" sz="2400" b="1" i="0" dirty="0">
              <a:solidFill>
                <a:srgbClr val="222222"/>
              </a:solidFill>
              <a:effectLst/>
              <a:latin typeface="Calibri" panose="020F0502020204030204" pitchFamily="34" charset="0"/>
              <a:cs typeface="Calibri" panose="020F0502020204030204" pitchFamily="34" charset="0"/>
            </a:endParaRPr>
          </a:p>
          <a:p>
            <a:endParaRPr lang="en-US" sz="2400" b="1" i="0" dirty="0">
              <a:solidFill>
                <a:srgbClr val="222222"/>
              </a:solidFill>
              <a:effectLst/>
              <a:latin typeface="Calibri" panose="020F0502020204030204" pitchFamily="34" charset="0"/>
              <a:cs typeface="Calibri" panose="020F0502020204030204" pitchFamily="34" charset="0"/>
            </a:endParaRPr>
          </a:p>
          <a:p>
            <a:r>
              <a:rPr lang="en-US" sz="2400" b="1" dirty="0">
                <a:solidFill>
                  <a:srgbClr val="222222"/>
                </a:solidFill>
                <a:latin typeface="Calibri" panose="020F0502020204030204" pitchFamily="34" charset="0"/>
                <a:cs typeface="Calibri" panose="020F0502020204030204" pitchFamily="34" charset="0"/>
              </a:rPr>
              <a:t>2. Natural selection in humans following zoonotic transfer:</a:t>
            </a:r>
          </a:p>
          <a:p>
            <a:r>
              <a:rPr lang="en-US" sz="2400" b="1" dirty="0">
                <a:solidFill>
                  <a:srgbClr val="222222"/>
                </a:solidFill>
                <a:latin typeface="Calibri" panose="020F0502020204030204" pitchFamily="34" charset="0"/>
                <a:cs typeface="Calibri" panose="020F0502020204030204" pitchFamily="34" charset="0"/>
              </a:rPr>
              <a:t>It is possible that a progenitor of SARS-CoV-2 jumped into humans, acquiring the genomic features described above through adaptation during undetected human-to-human transmission. Once acquired, these adaptations would enable the pandemic to take off and produce a sufficiently large cluster of cases to trigger the surveillance system that detected it.</a:t>
            </a:r>
            <a:endParaRPr lang="en-US" sz="2400" b="1" i="0" dirty="0">
              <a:solidFill>
                <a:srgbClr val="222222"/>
              </a:solidFill>
              <a:effectLst/>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B4732C8D-14A1-452A-B3B3-CCBC11FBBD26}"/>
              </a:ext>
            </a:extLst>
          </p:cNvPr>
          <p:cNvSpPr>
            <a:spLocks noGrp="1"/>
          </p:cNvSpPr>
          <p:nvPr>
            <p:ph type="sldNum" sz="quarter" idx="12"/>
          </p:nvPr>
        </p:nvSpPr>
        <p:spPr/>
        <p:txBody>
          <a:bodyPr/>
          <a:lstStyle/>
          <a:p>
            <a:fld id="{AB3EE5C1-CDF9-4747-B6F4-81CD42AFB052}" type="slidenum">
              <a:rPr lang="en-US" smtClean="0"/>
              <a:t>6</a:t>
            </a:fld>
            <a:endParaRPr lang="en-US"/>
          </a:p>
        </p:txBody>
      </p:sp>
    </p:spTree>
    <p:extLst>
      <p:ext uri="{BB962C8B-B14F-4D97-AF65-F5344CB8AC3E}">
        <p14:creationId xmlns:p14="http://schemas.microsoft.com/office/powerpoint/2010/main" val="1867570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39F521-720F-472D-A006-91D81A28B965}"/>
              </a:ext>
            </a:extLst>
          </p:cNvPr>
          <p:cNvSpPr txBox="1"/>
          <p:nvPr/>
        </p:nvSpPr>
        <p:spPr>
          <a:xfrm>
            <a:off x="4462315" y="260016"/>
            <a:ext cx="2720617" cy="1200329"/>
          </a:xfrm>
          <a:prstGeom prst="rect">
            <a:avLst/>
          </a:prstGeom>
          <a:noFill/>
        </p:spPr>
        <p:txBody>
          <a:bodyPr wrap="none" rtlCol="0">
            <a:spAutoFit/>
          </a:bodyPr>
          <a:lstStyle/>
          <a:p>
            <a:pPr algn="ctr"/>
            <a:r>
              <a:rPr lang="en-US" sz="4000" b="1" dirty="0"/>
              <a:t>SARS-CoV-2</a:t>
            </a:r>
          </a:p>
          <a:p>
            <a:pPr algn="ctr"/>
            <a:r>
              <a:rPr lang="en-US" sz="3200" b="1" dirty="0"/>
              <a:t>Natural Origin!</a:t>
            </a:r>
          </a:p>
        </p:txBody>
      </p:sp>
      <p:sp>
        <p:nvSpPr>
          <p:cNvPr id="6" name="TextBox 5">
            <a:extLst>
              <a:ext uri="{FF2B5EF4-FFF2-40B4-BE49-F238E27FC236}">
                <a16:creationId xmlns:a16="http://schemas.microsoft.com/office/drawing/2014/main" id="{07DA34EA-C968-4520-B4E8-97C2B308FCC1}"/>
              </a:ext>
            </a:extLst>
          </p:cNvPr>
          <p:cNvSpPr txBox="1"/>
          <p:nvPr/>
        </p:nvSpPr>
        <p:spPr>
          <a:xfrm>
            <a:off x="2288867" y="1686975"/>
            <a:ext cx="7067512" cy="584775"/>
          </a:xfrm>
          <a:prstGeom prst="rect">
            <a:avLst/>
          </a:prstGeom>
          <a:noFill/>
        </p:spPr>
        <p:txBody>
          <a:bodyPr wrap="none" rtlCol="0">
            <a:spAutoFit/>
          </a:bodyPr>
          <a:lstStyle/>
          <a:p>
            <a:r>
              <a:rPr lang="en-US" sz="3200" b="1" dirty="0">
                <a:hlinkClick r:id="rId2"/>
              </a:rPr>
              <a:t>SARS-CoV-2 escaped from a lab in China.</a:t>
            </a:r>
            <a:endParaRPr lang="en-US" sz="3200" b="1" dirty="0"/>
          </a:p>
        </p:txBody>
      </p:sp>
      <p:pic>
        <p:nvPicPr>
          <p:cNvPr id="4" name="Picture 3">
            <a:extLst>
              <a:ext uri="{FF2B5EF4-FFF2-40B4-BE49-F238E27FC236}">
                <a16:creationId xmlns:a16="http://schemas.microsoft.com/office/drawing/2014/main" id="{7D69EF4A-369B-448E-A359-3718207FA882}"/>
              </a:ext>
            </a:extLst>
          </p:cNvPr>
          <p:cNvPicPr>
            <a:picLocks noChangeAspect="1"/>
          </p:cNvPicPr>
          <p:nvPr/>
        </p:nvPicPr>
        <p:blipFill>
          <a:blip r:embed="rId3"/>
          <a:stretch>
            <a:fillRect/>
          </a:stretch>
        </p:blipFill>
        <p:spPr>
          <a:xfrm>
            <a:off x="1940560" y="2498380"/>
            <a:ext cx="7599680" cy="3727767"/>
          </a:xfrm>
          <a:prstGeom prst="rect">
            <a:avLst/>
          </a:prstGeom>
        </p:spPr>
      </p:pic>
      <p:sp>
        <p:nvSpPr>
          <p:cNvPr id="5" name="Slide Number Placeholder 4">
            <a:extLst>
              <a:ext uri="{FF2B5EF4-FFF2-40B4-BE49-F238E27FC236}">
                <a16:creationId xmlns:a16="http://schemas.microsoft.com/office/drawing/2014/main" id="{9ECD8C49-3D69-4F26-9843-6CF50DE7A0AE}"/>
              </a:ext>
            </a:extLst>
          </p:cNvPr>
          <p:cNvSpPr>
            <a:spLocks noGrp="1"/>
          </p:cNvSpPr>
          <p:nvPr>
            <p:ph type="sldNum" sz="quarter" idx="12"/>
          </p:nvPr>
        </p:nvSpPr>
        <p:spPr/>
        <p:txBody>
          <a:bodyPr/>
          <a:lstStyle/>
          <a:p>
            <a:fld id="{AB3EE5C1-CDF9-4747-B6F4-81CD42AFB052}" type="slidenum">
              <a:rPr lang="en-US" smtClean="0"/>
              <a:t>7</a:t>
            </a:fld>
            <a:endParaRPr lang="en-US"/>
          </a:p>
        </p:txBody>
      </p:sp>
    </p:spTree>
    <p:extLst>
      <p:ext uri="{BB962C8B-B14F-4D97-AF65-F5344CB8AC3E}">
        <p14:creationId xmlns:p14="http://schemas.microsoft.com/office/powerpoint/2010/main" val="3882151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39F521-720F-472D-A006-91D81A28B965}"/>
              </a:ext>
            </a:extLst>
          </p:cNvPr>
          <p:cNvSpPr txBox="1"/>
          <p:nvPr/>
        </p:nvSpPr>
        <p:spPr>
          <a:xfrm>
            <a:off x="1439853" y="181016"/>
            <a:ext cx="9312293" cy="1200329"/>
          </a:xfrm>
          <a:prstGeom prst="rect">
            <a:avLst/>
          </a:prstGeom>
          <a:noFill/>
        </p:spPr>
        <p:txBody>
          <a:bodyPr wrap="none" rtlCol="0">
            <a:spAutoFit/>
          </a:bodyPr>
          <a:lstStyle/>
          <a:p>
            <a:pPr algn="ctr"/>
            <a:r>
              <a:rPr lang="en-US" sz="4000" b="1" dirty="0"/>
              <a:t>SARS-CoV-2</a:t>
            </a:r>
          </a:p>
          <a:p>
            <a:pPr algn="ctr"/>
            <a:r>
              <a:rPr lang="en-US" sz="3200" b="1" dirty="0"/>
              <a:t>ORIGIN?  ZOONOTIC VIRAL DISEASES AND SPILLOVER?</a:t>
            </a:r>
          </a:p>
        </p:txBody>
      </p:sp>
      <p:pic>
        <p:nvPicPr>
          <p:cNvPr id="3" name="Picture 2">
            <a:extLst>
              <a:ext uri="{FF2B5EF4-FFF2-40B4-BE49-F238E27FC236}">
                <a16:creationId xmlns:a16="http://schemas.microsoft.com/office/drawing/2014/main" id="{8325B556-A76F-4E03-B424-C9D6A56277D9}"/>
              </a:ext>
            </a:extLst>
          </p:cNvPr>
          <p:cNvPicPr>
            <a:picLocks noChangeAspect="1"/>
          </p:cNvPicPr>
          <p:nvPr/>
        </p:nvPicPr>
        <p:blipFill>
          <a:blip r:embed="rId2"/>
          <a:stretch>
            <a:fillRect/>
          </a:stretch>
        </p:blipFill>
        <p:spPr>
          <a:xfrm>
            <a:off x="1334961" y="1381345"/>
            <a:ext cx="9522078" cy="5476655"/>
          </a:xfrm>
          <a:prstGeom prst="rect">
            <a:avLst/>
          </a:prstGeom>
        </p:spPr>
      </p:pic>
      <p:sp>
        <p:nvSpPr>
          <p:cNvPr id="4" name="Slide Number Placeholder 3">
            <a:extLst>
              <a:ext uri="{FF2B5EF4-FFF2-40B4-BE49-F238E27FC236}">
                <a16:creationId xmlns:a16="http://schemas.microsoft.com/office/drawing/2014/main" id="{985069C4-2CFC-4356-A4FD-8A887F3C0A26}"/>
              </a:ext>
            </a:extLst>
          </p:cNvPr>
          <p:cNvSpPr>
            <a:spLocks noGrp="1"/>
          </p:cNvSpPr>
          <p:nvPr>
            <p:ph type="sldNum" sz="quarter" idx="12"/>
          </p:nvPr>
        </p:nvSpPr>
        <p:spPr/>
        <p:txBody>
          <a:bodyPr/>
          <a:lstStyle/>
          <a:p>
            <a:fld id="{AB3EE5C1-CDF9-4747-B6F4-81CD42AFB052}" type="slidenum">
              <a:rPr lang="en-US" smtClean="0"/>
              <a:t>8</a:t>
            </a:fld>
            <a:endParaRPr lang="en-US"/>
          </a:p>
        </p:txBody>
      </p:sp>
    </p:spTree>
    <p:extLst>
      <p:ext uri="{BB962C8B-B14F-4D97-AF65-F5344CB8AC3E}">
        <p14:creationId xmlns:p14="http://schemas.microsoft.com/office/powerpoint/2010/main" val="2523630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39F521-720F-472D-A006-91D81A28B965}"/>
              </a:ext>
            </a:extLst>
          </p:cNvPr>
          <p:cNvSpPr txBox="1"/>
          <p:nvPr/>
        </p:nvSpPr>
        <p:spPr>
          <a:xfrm>
            <a:off x="1439853" y="181016"/>
            <a:ext cx="9312293" cy="1200329"/>
          </a:xfrm>
          <a:prstGeom prst="rect">
            <a:avLst/>
          </a:prstGeom>
          <a:noFill/>
        </p:spPr>
        <p:txBody>
          <a:bodyPr wrap="none" rtlCol="0">
            <a:spAutoFit/>
          </a:bodyPr>
          <a:lstStyle/>
          <a:p>
            <a:pPr algn="ctr"/>
            <a:r>
              <a:rPr lang="en-US" sz="4000" b="1" dirty="0"/>
              <a:t>SARS-CoV-2</a:t>
            </a:r>
          </a:p>
          <a:p>
            <a:pPr algn="ctr"/>
            <a:r>
              <a:rPr lang="en-US" sz="3200" b="1" dirty="0"/>
              <a:t>ORIGIN?  ZOONOTIC VIRAL DISEASES AND SPILLOVER?</a:t>
            </a:r>
          </a:p>
        </p:txBody>
      </p:sp>
      <p:pic>
        <p:nvPicPr>
          <p:cNvPr id="4" name="Picture 3">
            <a:extLst>
              <a:ext uri="{FF2B5EF4-FFF2-40B4-BE49-F238E27FC236}">
                <a16:creationId xmlns:a16="http://schemas.microsoft.com/office/drawing/2014/main" id="{B87068B7-03B9-49A7-AC7A-A9DC030987D6}"/>
              </a:ext>
            </a:extLst>
          </p:cNvPr>
          <p:cNvPicPr>
            <a:picLocks noChangeAspect="1"/>
          </p:cNvPicPr>
          <p:nvPr/>
        </p:nvPicPr>
        <p:blipFill>
          <a:blip r:embed="rId2"/>
          <a:stretch>
            <a:fillRect/>
          </a:stretch>
        </p:blipFill>
        <p:spPr>
          <a:xfrm>
            <a:off x="1371249" y="1381345"/>
            <a:ext cx="4724750" cy="5210534"/>
          </a:xfrm>
          <a:prstGeom prst="rect">
            <a:avLst/>
          </a:prstGeom>
        </p:spPr>
      </p:pic>
      <p:sp>
        <p:nvSpPr>
          <p:cNvPr id="5" name="Rectangle 4">
            <a:extLst>
              <a:ext uri="{FF2B5EF4-FFF2-40B4-BE49-F238E27FC236}">
                <a16:creationId xmlns:a16="http://schemas.microsoft.com/office/drawing/2014/main" id="{62258B60-9D2B-4FBA-A75D-12CFBA8D494E}"/>
              </a:ext>
            </a:extLst>
          </p:cNvPr>
          <p:cNvSpPr/>
          <p:nvPr/>
        </p:nvSpPr>
        <p:spPr>
          <a:xfrm>
            <a:off x="6095999" y="2018268"/>
            <a:ext cx="6096000" cy="1477328"/>
          </a:xfrm>
          <a:prstGeom prst="rect">
            <a:avLst/>
          </a:prstGeom>
        </p:spPr>
        <p:txBody>
          <a:bodyPr>
            <a:spAutoFit/>
          </a:bodyPr>
          <a:lstStyle/>
          <a:p>
            <a:r>
              <a:rPr lang="en-US" dirty="0"/>
              <a:t>Coronaviruses are notoriously promiscuous. Bats host thousands of types without succumbing to illness, and the viruses have the potential to leap to new species. Sometimes they mutate along the way to adapt to their new host; sometimes they can make the leap without changing.</a:t>
            </a:r>
          </a:p>
        </p:txBody>
      </p:sp>
      <p:sp>
        <p:nvSpPr>
          <p:cNvPr id="3" name="Slide Number Placeholder 2">
            <a:extLst>
              <a:ext uri="{FF2B5EF4-FFF2-40B4-BE49-F238E27FC236}">
                <a16:creationId xmlns:a16="http://schemas.microsoft.com/office/drawing/2014/main" id="{C6F44D82-40C2-4F81-AE00-79813C26DE9D}"/>
              </a:ext>
            </a:extLst>
          </p:cNvPr>
          <p:cNvSpPr>
            <a:spLocks noGrp="1"/>
          </p:cNvSpPr>
          <p:nvPr>
            <p:ph type="sldNum" sz="quarter" idx="12"/>
          </p:nvPr>
        </p:nvSpPr>
        <p:spPr/>
        <p:txBody>
          <a:bodyPr/>
          <a:lstStyle/>
          <a:p>
            <a:fld id="{AB3EE5C1-CDF9-4747-B6F4-81CD42AFB052}" type="slidenum">
              <a:rPr lang="en-US" smtClean="0"/>
              <a:t>9</a:t>
            </a:fld>
            <a:endParaRPr lang="en-US"/>
          </a:p>
        </p:txBody>
      </p:sp>
    </p:spTree>
    <p:extLst>
      <p:ext uri="{BB962C8B-B14F-4D97-AF65-F5344CB8AC3E}">
        <p14:creationId xmlns:p14="http://schemas.microsoft.com/office/powerpoint/2010/main" val="3007187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TotalTime>
  <Words>1467</Words>
  <Application>Microsoft Office PowerPoint</Application>
  <PresentationFormat>Widescreen</PresentationFormat>
  <Paragraphs>191</Paragraphs>
  <Slides>32</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MS PGothic</vt:lpstr>
      <vt:lpstr>Arial</vt:lpstr>
      <vt:lpstr>Arial</vt:lpstr>
      <vt:lpstr>Calibri</vt:lpstr>
      <vt:lpstr>Calibri Light</vt:lpstr>
      <vt:lpstr>msgothic</vt:lpstr>
      <vt:lpstr>Times New Roman</vt:lpstr>
      <vt:lpstr>Wingdings</vt:lpstr>
      <vt:lpstr>Office Theme</vt:lpstr>
      <vt:lpstr>1_Office Theme</vt:lpstr>
      <vt:lpstr>6_COVID-19 Virus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Coronaviruses </vt:lpstr>
      <vt:lpstr>Common human coronaviruses Mild to moderate upper-respiratory tract illness</vt:lpstr>
      <vt:lpstr>Coronovirus Transmission Respiratory droplets</vt:lpstr>
      <vt:lpstr>Coronovirus Transmission Respiratory droplets</vt:lpstr>
      <vt:lpstr>PowerPoint Presentation</vt:lpstr>
      <vt:lpstr>Coronovirus Transmission Why does soap work so well on enveloped viruses?</vt:lpstr>
      <vt:lpstr>Coronovirus Transmission Why does soap work so well on enveloped viruses?</vt:lpstr>
      <vt:lpstr>Coronovirus Transmission Why does soap work better than hand sanitizers?</vt:lpstr>
      <vt:lpstr>Coronaviruses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6_COVID-19 Virus</dc:title>
  <dc:creator>Barbara Christie-Pope</dc:creator>
  <cp:lastModifiedBy>Barbara Christie-Pope</cp:lastModifiedBy>
  <cp:revision>39</cp:revision>
  <dcterms:created xsi:type="dcterms:W3CDTF">2020-04-18T14:20:43Z</dcterms:created>
  <dcterms:modified xsi:type="dcterms:W3CDTF">2020-04-22T19:25:24Z</dcterms:modified>
</cp:coreProperties>
</file>