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9" r:id="rId3"/>
    <p:sldId id="257" r:id="rId4"/>
    <p:sldId id="258" r:id="rId5"/>
    <p:sldId id="302" r:id="rId6"/>
    <p:sldId id="303" r:id="rId7"/>
    <p:sldId id="304" r:id="rId8"/>
    <p:sldId id="262" r:id="rId9"/>
    <p:sldId id="305" r:id="rId10"/>
    <p:sldId id="306" r:id="rId11"/>
    <p:sldId id="308" r:id="rId12"/>
    <p:sldId id="25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260" r:id="rId27"/>
    <p:sldId id="261" r:id="rId28"/>
    <p:sldId id="263" r:id="rId29"/>
    <p:sldId id="264" r:id="rId30"/>
    <p:sldId id="267" r:id="rId31"/>
    <p:sldId id="265" r:id="rId32"/>
    <p:sldId id="268" r:id="rId33"/>
    <p:sldId id="323" r:id="rId34"/>
    <p:sldId id="324" r:id="rId35"/>
    <p:sldId id="32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73336-993B-48E6-B273-AEAB9974258E}"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7B583-4A0A-40E6-879B-0BC6D3F94AC8}" type="slidenum">
              <a:rPr lang="en-US" smtClean="0"/>
              <a:t>‹#›</a:t>
            </a:fld>
            <a:endParaRPr lang="en-US"/>
          </a:p>
        </p:txBody>
      </p:sp>
    </p:spTree>
    <p:extLst>
      <p:ext uri="{BB962C8B-B14F-4D97-AF65-F5344CB8AC3E}">
        <p14:creationId xmlns:p14="http://schemas.microsoft.com/office/powerpoint/2010/main" val="420973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I write a vector on the board</a:t>
            </a:r>
          </a:p>
        </p:txBody>
      </p:sp>
      <p:sp>
        <p:nvSpPr>
          <p:cNvPr id="4" name="Slide Number Placeholder 3"/>
          <p:cNvSpPr>
            <a:spLocks noGrp="1"/>
          </p:cNvSpPr>
          <p:nvPr>
            <p:ph type="sldNum" sz="quarter" idx="5"/>
          </p:nvPr>
        </p:nvSpPr>
        <p:spPr/>
        <p:txBody>
          <a:bodyPr/>
          <a:lstStyle/>
          <a:p>
            <a:fld id="{E506BCD1-7004-4B59-B230-0A9217015EA2}" type="slidenum">
              <a:rPr lang="en-US" smtClean="0"/>
              <a:t>5</a:t>
            </a:fld>
            <a:endParaRPr lang="en-US"/>
          </a:p>
        </p:txBody>
      </p:sp>
    </p:spTree>
    <p:extLst>
      <p:ext uri="{BB962C8B-B14F-4D97-AF65-F5344CB8AC3E}">
        <p14:creationId xmlns:p14="http://schemas.microsoft.com/office/powerpoint/2010/main" val="387969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unbold</a:t>
            </a:r>
            <a:r>
              <a:rPr lang="en-US" dirty="0"/>
              <a:t> is the magnitude </a:t>
            </a:r>
          </a:p>
        </p:txBody>
      </p:sp>
      <p:sp>
        <p:nvSpPr>
          <p:cNvPr id="4" name="Slide Number Placeholder 3"/>
          <p:cNvSpPr>
            <a:spLocks noGrp="1"/>
          </p:cNvSpPr>
          <p:nvPr>
            <p:ph type="sldNum" sz="quarter" idx="5"/>
          </p:nvPr>
        </p:nvSpPr>
        <p:spPr/>
        <p:txBody>
          <a:bodyPr/>
          <a:lstStyle/>
          <a:p>
            <a:fld id="{E506BCD1-7004-4B59-B230-0A9217015EA2}" type="slidenum">
              <a:rPr lang="en-US" smtClean="0"/>
              <a:t>11</a:t>
            </a:fld>
            <a:endParaRPr lang="en-US"/>
          </a:p>
        </p:txBody>
      </p:sp>
    </p:spTree>
    <p:extLst>
      <p:ext uri="{BB962C8B-B14F-4D97-AF65-F5344CB8AC3E}">
        <p14:creationId xmlns:p14="http://schemas.microsoft.com/office/powerpoint/2010/main" val="13405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BFA8-9B41-43F3-A8E7-7A5362A19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9D911E-B0F5-4A34-A38C-42BA4DCAC0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7E38CA-ABCB-48FA-8120-CCA3D757EF62}"/>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5" name="Footer Placeholder 4">
            <a:extLst>
              <a:ext uri="{FF2B5EF4-FFF2-40B4-BE49-F238E27FC236}">
                <a16:creationId xmlns:a16="http://schemas.microsoft.com/office/drawing/2014/main" id="{CFD6177A-2C96-43B7-9CCD-51BC0A166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40ED-CD44-4144-ACAD-9DD0A6B3D8D9}"/>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86581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F7A0-4552-48C3-8B80-3016446086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A9D111-2207-408D-B11F-0568F88214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3C725-6630-4443-91D2-A8DCAFCCE9CF}"/>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5" name="Footer Placeholder 4">
            <a:extLst>
              <a:ext uri="{FF2B5EF4-FFF2-40B4-BE49-F238E27FC236}">
                <a16:creationId xmlns:a16="http://schemas.microsoft.com/office/drawing/2014/main" id="{CD2E11A1-A57E-4E20-A8BD-BB6E35E6F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85423-C56E-4648-BC64-E814169A7359}"/>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268118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A6496-68BA-4778-9F01-50F958690D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BA020-CC44-48CE-A768-38A92FE3F1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99734-95B2-4D93-A4A0-8212A590F06D}"/>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5" name="Footer Placeholder 4">
            <a:extLst>
              <a:ext uri="{FF2B5EF4-FFF2-40B4-BE49-F238E27FC236}">
                <a16:creationId xmlns:a16="http://schemas.microsoft.com/office/drawing/2014/main" id="{82401753-28F4-47B3-B772-E2E95634D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CC49B-2F4F-4C25-84E2-531C9822300B}"/>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54503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87DB-CD78-474D-87CF-E7DE688D9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4EA5A-72D3-40AB-94A9-B74DACF6EE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6A6F9-50B3-43D8-AFC1-73FD4116E94E}"/>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5" name="Footer Placeholder 4">
            <a:extLst>
              <a:ext uri="{FF2B5EF4-FFF2-40B4-BE49-F238E27FC236}">
                <a16:creationId xmlns:a16="http://schemas.microsoft.com/office/drawing/2014/main" id="{EB7EE28B-8B01-4A6B-B883-B833C0E55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E4463-E607-4D65-B6F9-205CDAC3C886}"/>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282745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932-DC5D-4767-AA9E-36A1C2AC2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4E0B68-239D-485E-B320-58F0F225B7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906897-7F96-46C2-8A48-A98D0CF72BC4}"/>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5" name="Footer Placeholder 4">
            <a:extLst>
              <a:ext uri="{FF2B5EF4-FFF2-40B4-BE49-F238E27FC236}">
                <a16:creationId xmlns:a16="http://schemas.microsoft.com/office/drawing/2014/main" id="{0BE72113-684C-4F41-8BF5-2E602BA6F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9F120-B1B1-4718-B62A-A768AF5EF3B4}"/>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122818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29A7-C02C-4DFC-9E9D-ED60F496A9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72FFD-1662-4FDC-B81B-7041141C4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1287EB-B3CC-4680-A113-6648D06387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3B6572-5EC5-4C22-9CE0-1B688726E41E}"/>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6" name="Footer Placeholder 5">
            <a:extLst>
              <a:ext uri="{FF2B5EF4-FFF2-40B4-BE49-F238E27FC236}">
                <a16:creationId xmlns:a16="http://schemas.microsoft.com/office/drawing/2014/main" id="{891A905A-8395-4BED-A96A-F68DDD11A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C43D8-16C1-444F-B634-1312AEB535BE}"/>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357803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2B62-77D3-426C-8C5E-2A504DAD4D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C0770-09BC-43C8-9933-1A2A4240B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037A51-41ED-43E3-B5EA-F22AB73501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DF108D-8816-4CC7-B736-933BA9343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D7E8EC-5701-4CF9-9415-03675DC47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2A1A20-1BF9-4AAF-AD77-75C52BBBA831}"/>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8" name="Footer Placeholder 7">
            <a:extLst>
              <a:ext uri="{FF2B5EF4-FFF2-40B4-BE49-F238E27FC236}">
                <a16:creationId xmlns:a16="http://schemas.microsoft.com/office/drawing/2014/main" id="{27C9F21B-DCBF-490C-9814-B6E86535FC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F607A-D161-4E0A-B4F7-70B551501216}"/>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392061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37E7-6FC8-457B-BF4B-C8502D8EA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885F2-1729-4983-9541-295CD60AAECD}"/>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4" name="Footer Placeholder 3">
            <a:extLst>
              <a:ext uri="{FF2B5EF4-FFF2-40B4-BE49-F238E27FC236}">
                <a16:creationId xmlns:a16="http://schemas.microsoft.com/office/drawing/2014/main" id="{1F65FD51-95AD-4884-859B-0991263C1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D5827B-718D-49F6-8C90-9A2162962480}"/>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186173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AB768-1F78-4D9D-8EDF-041D2172E10C}"/>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3" name="Footer Placeholder 2">
            <a:extLst>
              <a:ext uri="{FF2B5EF4-FFF2-40B4-BE49-F238E27FC236}">
                <a16:creationId xmlns:a16="http://schemas.microsoft.com/office/drawing/2014/main" id="{07AAAD33-B0DC-489C-8267-E647835CB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B3CE2-48FB-4A91-BA58-2CBD4B37402B}"/>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45404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0E4F-E419-454A-AB4B-8F05FDDB3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98ECA6-49A3-4245-8A65-EA21E8A65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B3B43-54DA-421C-951F-A2EAC3D46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B658AC-017B-48CF-8584-59BCA23DC2C8}"/>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6" name="Footer Placeholder 5">
            <a:extLst>
              <a:ext uri="{FF2B5EF4-FFF2-40B4-BE49-F238E27FC236}">
                <a16:creationId xmlns:a16="http://schemas.microsoft.com/office/drawing/2014/main" id="{48C8B846-D33D-4CFF-9A81-7FC53F93C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6B30A-97D8-4895-A841-B4273EFE76C2}"/>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334079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6576-5DA6-45C6-A31D-3A92AD2B7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FA0CE6-261C-44D6-A161-FB81C2B92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A4B7B-FBAF-4F0C-9BF4-E2DA4ADEB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147741-3A0D-4A78-A680-0CABA59E72C9}"/>
              </a:ext>
            </a:extLst>
          </p:cNvPr>
          <p:cNvSpPr>
            <a:spLocks noGrp="1"/>
          </p:cNvSpPr>
          <p:nvPr>
            <p:ph type="dt" sz="half" idx="10"/>
          </p:nvPr>
        </p:nvSpPr>
        <p:spPr/>
        <p:txBody>
          <a:bodyPr/>
          <a:lstStyle/>
          <a:p>
            <a:fld id="{6322440F-0DAA-419C-A97B-8D52004AC56B}" type="datetimeFigureOut">
              <a:rPr lang="en-US" smtClean="0"/>
              <a:t>6/12/2025</a:t>
            </a:fld>
            <a:endParaRPr lang="en-US"/>
          </a:p>
        </p:txBody>
      </p:sp>
      <p:sp>
        <p:nvSpPr>
          <p:cNvPr id="6" name="Footer Placeholder 5">
            <a:extLst>
              <a:ext uri="{FF2B5EF4-FFF2-40B4-BE49-F238E27FC236}">
                <a16:creationId xmlns:a16="http://schemas.microsoft.com/office/drawing/2014/main" id="{8BF2A9CB-565A-47EB-894D-D998811C9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FB6EF-65EF-4B9A-9A55-CDC77F564A97}"/>
              </a:ext>
            </a:extLst>
          </p:cNvPr>
          <p:cNvSpPr>
            <a:spLocks noGrp="1"/>
          </p:cNvSpPr>
          <p:nvPr>
            <p:ph type="sldNum" sz="quarter" idx="12"/>
          </p:nvPr>
        </p:nvSpPr>
        <p:spPr/>
        <p:txBody>
          <a:bodyPr/>
          <a:lstStyle/>
          <a:p>
            <a:fld id="{0E8B0060-C5B7-4F04-8364-B3DA62F84157}" type="slidenum">
              <a:rPr lang="en-US" smtClean="0"/>
              <a:t>‹#›</a:t>
            </a:fld>
            <a:endParaRPr lang="en-US"/>
          </a:p>
        </p:txBody>
      </p:sp>
    </p:spTree>
    <p:extLst>
      <p:ext uri="{BB962C8B-B14F-4D97-AF65-F5344CB8AC3E}">
        <p14:creationId xmlns:p14="http://schemas.microsoft.com/office/powerpoint/2010/main" val="277295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67343-9A5A-42AB-A239-335237816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10C9FC-F54A-49E3-9AA3-425880CD3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E92E7-8340-493D-8784-8FFADB709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2440F-0DAA-419C-A97B-8D52004AC56B}" type="datetimeFigureOut">
              <a:rPr lang="en-US" smtClean="0"/>
              <a:t>6/12/2025</a:t>
            </a:fld>
            <a:endParaRPr lang="en-US"/>
          </a:p>
        </p:txBody>
      </p:sp>
      <p:sp>
        <p:nvSpPr>
          <p:cNvPr id="5" name="Footer Placeholder 4">
            <a:extLst>
              <a:ext uri="{FF2B5EF4-FFF2-40B4-BE49-F238E27FC236}">
                <a16:creationId xmlns:a16="http://schemas.microsoft.com/office/drawing/2014/main" id="{1A13DE98-CB15-4C2D-A41C-7112393EE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A2F78-8DCB-447D-AFAE-494BEEC8C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B0060-C5B7-4F04-8364-B3DA62F84157}" type="slidenum">
              <a:rPr lang="en-US" smtClean="0"/>
              <a:t>‹#›</a:t>
            </a:fld>
            <a:endParaRPr lang="en-US"/>
          </a:p>
        </p:txBody>
      </p:sp>
    </p:spTree>
    <p:extLst>
      <p:ext uri="{BB962C8B-B14F-4D97-AF65-F5344CB8AC3E}">
        <p14:creationId xmlns:p14="http://schemas.microsoft.com/office/powerpoint/2010/main" val="172964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6BA6-AFBE-4EA6-86C8-84BE2FD6B888}"/>
              </a:ext>
            </a:extLst>
          </p:cNvPr>
          <p:cNvSpPr>
            <a:spLocks noGrp="1"/>
          </p:cNvSpPr>
          <p:nvPr>
            <p:ph type="ctrTitle"/>
          </p:nvPr>
        </p:nvSpPr>
        <p:spPr/>
        <p:txBody>
          <a:bodyPr/>
          <a:lstStyle/>
          <a:p>
            <a:r>
              <a:rPr lang="en-US" dirty="0" err="1"/>
              <a:t>Beihua</a:t>
            </a:r>
            <a:r>
              <a:rPr lang="en-US" dirty="0"/>
              <a:t> University</a:t>
            </a:r>
          </a:p>
        </p:txBody>
      </p:sp>
      <p:sp>
        <p:nvSpPr>
          <p:cNvPr id="3" name="Subtitle 2">
            <a:extLst>
              <a:ext uri="{FF2B5EF4-FFF2-40B4-BE49-F238E27FC236}">
                <a16:creationId xmlns:a16="http://schemas.microsoft.com/office/drawing/2014/main" id="{2F138607-AC57-44B4-9291-3DC720D488BA}"/>
              </a:ext>
            </a:extLst>
          </p:cNvPr>
          <p:cNvSpPr>
            <a:spLocks noGrp="1"/>
          </p:cNvSpPr>
          <p:nvPr>
            <p:ph type="subTitle" idx="1"/>
          </p:nvPr>
        </p:nvSpPr>
        <p:spPr/>
        <p:txBody>
          <a:bodyPr/>
          <a:lstStyle/>
          <a:p>
            <a:r>
              <a:rPr lang="en-US" dirty="0"/>
              <a:t>Physics 1</a:t>
            </a:r>
          </a:p>
          <a:p>
            <a:r>
              <a:rPr lang="en-US" dirty="0"/>
              <a:t>Day 3</a:t>
            </a:r>
          </a:p>
        </p:txBody>
      </p:sp>
    </p:spTree>
    <p:extLst>
      <p:ext uri="{BB962C8B-B14F-4D97-AF65-F5344CB8AC3E}">
        <p14:creationId xmlns:p14="http://schemas.microsoft.com/office/powerpoint/2010/main" val="67366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5E2530-A5F9-43A7-909A-66EB989CA746}"/>
              </a:ext>
            </a:extLst>
          </p:cNvPr>
          <p:cNvPicPr>
            <a:picLocks noChangeAspect="1"/>
          </p:cNvPicPr>
          <p:nvPr/>
        </p:nvPicPr>
        <p:blipFill>
          <a:blip r:embed="rId2"/>
          <a:stretch>
            <a:fillRect/>
          </a:stretch>
        </p:blipFill>
        <p:spPr>
          <a:xfrm>
            <a:off x="2026763" y="1004041"/>
            <a:ext cx="8059917" cy="4897652"/>
          </a:xfrm>
          <a:prstGeom prst="rect">
            <a:avLst/>
          </a:prstGeom>
        </p:spPr>
      </p:pic>
    </p:spTree>
    <p:extLst>
      <p:ext uri="{BB962C8B-B14F-4D97-AF65-F5344CB8AC3E}">
        <p14:creationId xmlns:p14="http://schemas.microsoft.com/office/powerpoint/2010/main" val="179103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46B3-B69E-4C57-937A-205EFA97657E}"/>
              </a:ext>
            </a:extLst>
          </p:cNvPr>
          <p:cNvSpPr>
            <a:spLocks noGrp="1"/>
          </p:cNvSpPr>
          <p:nvPr>
            <p:ph type="title"/>
          </p:nvPr>
        </p:nvSpPr>
        <p:spPr/>
        <p:txBody>
          <a:bodyPr/>
          <a:lstStyle/>
          <a:p>
            <a:r>
              <a:rPr lang="en-US" dirty="0"/>
              <a:t>Cartesian Vectors</a:t>
            </a:r>
          </a:p>
        </p:txBody>
      </p:sp>
      <p:sp>
        <p:nvSpPr>
          <p:cNvPr id="3" name="Content Placeholder 2">
            <a:extLst>
              <a:ext uri="{FF2B5EF4-FFF2-40B4-BE49-F238E27FC236}">
                <a16:creationId xmlns:a16="http://schemas.microsoft.com/office/drawing/2014/main" id="{4AAFE6DF-571E-46AF-B2C1-B2ACEA31DBFB}"/>
              </a:ext>
            </a:extLst>
          </p:cNvPr>
          <p:cNvSpPr>
            <a:spLocks noGrp="1"/>
          </p:cNvSpPr>
          <p:nvPr>
            <p:ph idx="1"/>
          </p:nvPr>
        </p:nvSpPr>
        <p:spPr/>
        <p:txBody>
          <a:bodyPr/>
          <a:lstStyle/>
          <a:p>
            <a:r>
              <a:rPr lang="en-US" dirty="0"/>
              <a:t>We know that vectors have magnitudes and directions that can lie in different coordinate planes</a:t>
            </a:r>
          </a:p>
          <a:p>
            <a:r>
              <a:rPr lang="en-US" dirty="0"/>
              <a:t>We can express a vector through it’s cartesian parts</a:t>
            </a:r>
          </a:p>
          <a:p>
            <a:pPr lvl="1"/>
            <a:r>
              <a:rPr lang="en-US" dirty="0"/>
              <a:t>Note: I will put a hat over </a:t>
            </a:r>
            <a:r>
              <a:rPr lang="en-US" dirty="0" err="1"/>
              <a:t>i</a:t>
            </a:r>
            <a:r>
              <a:rPr lang="en-US" dirty="0"/>
              <a:t>, j, and k when writing</a:t>
            </a:r>
          </a:p>
          <a:p>
            <a:pPr lvl="1"/>
            <a:r>
              <a:rPr lang="en-US" dirty="0" err="1"/>
              <a:t>i</a:t>
            </a:r>
            <a:r>
              <a:rPr lang="en-US" dirty="0"/>
              <a:t> is x, j is y, k is z. You can still only add along the same axis</a:t>
            </a:r>
          </a:p>
          <a:p>
            <a:pPr lvl="1"/>
            <a:r>
              <a:rPr lang="en-US" dirty="0"/>
              <a:t>The resulting magnitude can be found using Pythagorean theorem</a:t>
            </a:r>
          </a:p>
          <a:p>
            <a:endParaRPr lang="en-US" dirty="0"/>
          </a:p>
        </p:txBody>
      </p:sp>
      <p:pic>
        <p:nvPicPr>
          <p:cNvPr id="4" name="Picture 3">
            <a:extLst>
              <a:ext uri="{FF2B5EF4-FFF2-40B4-BE49-F238E27FC236}">
                <a16:creationId xmlns:a16="http://schemas.microsoft.com/office/drawing/2014/main" id="{8FA5A5B3-0A05-4027-BC74-531CC8B1D74F}"/>
              </a:ext>
            </a:extLst>
          </p:cNvPr>
          <p:cNvPicPr>
            <a:picLocks noChangeAspect="1"/>
          </p:cNvPicPr>
          <p:nvPr/>
        </p:nvPicPr>
        <p:blipFill>
          <a:blip r:embed="rId3"/>
          <a:stretch>
            <a:fillRect/>
          </a:stretch>
        </p:blipFill>
        <p:spPr>
          <a:xfrm>
            <a:off x="505903" y="5138376"/>
            <a:ext cx="5590097" cy="960798"/>
          </a:xfrm>
          <a:prstGeom prst="rect">
            <a:avLst/>
          </a:prstGeom>
        </p:spPr>
      </p:pic>
      <p:pic>
        <p:nvPicPr>
          <p:cNvPr id="5" name="Picture 4">
            <a:extLst>
              <a:ext uri="{FF2B5EF4-FFF2-40B4-BE49-F238E27FC236}">
                <a16:creationId xmlns:a16="http://schemas.microsoft.com/office/drawing/2014/main" id="{4753D196-BC4E-4315-88C1-AC8739637571}"/>
              </a:ext>
            </a:extLst>
          </p:cNvPr>
          <p:cNvPicPr>
            <a:picLocks noChangeAspect="1"/>
          </p:cNvPicPr>
          <p:nvPr/>
        </p:nvPicPr>
        <p:blipFill>
          <a:blip r:embed="rId4"/>
          <a:stretch>
            <a:fillRect/>
          </a:stretch>
        </p:blipFill>
        <p:spPr>
          <a:xfrm>
            <a:off x="7626285" y="4963867"/>
            <a:ext cx="3727515" cy="1348033"/>
          </a:xfrm>
          <a:prstGeom prst="rect">
            <a:avLst/>
          </a:prstGeom>
        </p:spPr>
      </p:pic>
    </p:spTree>
    <p:extLst>
      <p:ext uri="{BB962C8B-B14F-4D97-AF65-F5344CB8AC3E}">
        <p14:creationId xmlns:p14="http://schemas.microsoft.com/office/powerpoint/2010/main" val="144928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B049-964D-4065-A544-768FCDAA50ED}"/>
              </a:ext>
            </a:extLst>
          </p:cNvPr>
          <p:cNvSpPr>
            <a:spLocks noGrp="1"/>
          </p:cNvSpPr>
          <p:nvPr>
            <p:ph type="title"/>
          </p:nvPr>
        </p:nvSpPr>
        <p:spPr/>
        <p:txBody>
          <a:bodyPr/>
          <a:lstStyle/>
          <a:p>
            <a:r>
              <a:rPr lang="en-US" dirty="0"/>
              <a:t>Vectors vs Scalars</a:t>
            </a:r>
          </a:p>
        </p:txBody>
      </p:sp>
      <p:sp>
        <p:nvSpPr>
          <p:cNvPr id="3" name="Content Placeholder 2">
            <a:extLst>
              <a:ext uri="{FF2B5EF4-FFF2-40B4-BE49-F238E27FC236}">
                <a16:creationId xmlns:a16="http://schemas.microsoft.com/office/drawing/2014/main" id="{E685B3DC-6C63-4182-8BCA-665E5B3F23B3}"/>
              </a:ext>
            </a:extLst>
          </p:cNvPr>
          <p:cNvSpPr>
            <a:spLocks noGrp="1"/>
          </p:cNvSpPr>
          <p:nvPr>
            <p:ph idx="1"/>
          </p:nvPr>
        </p:nvSpPr>
        <p:spPr/>
        <p:txBody>
          <a:bodyPr>
            <a:normAutofit fontScale="92500" lnSpcReduction="20000"/>
          </a:bodyPr>
          <a:lstStyle/>
          <a:p>
            <a:r>
              <a:rPr lang="en-US" dirty="0"/>
              <a:t>For the terms below, label if they are a vector or a scalar</a:t>
            </a:r>
          </a:p>
          <a:p>
            <a:endParaRPr lang="en-US" dirty="0"/>
          </a:p>
          <a:p>
            <a:pPr lvl="1"/>
            <a:r>
              <a:rPr lang="en-US" dirty="0"/>
              <a:t>Speed</a:t>
            </a:r>
          </a:p>
          <a:p>
            <a:pPr lvl="1"/>
            <a:endParaRPr lang="en-US" dirty="0"/>
          </a:p>
          <a:p>
            <a:pPr lvl="1"/>
            <a:r>
              <a:rPr lang="en-US" dirty="0"/>
              <a:t>Acceleration</a:t>
            </a:r>
          </a:p>
          <a:p>
            <a:pPr lvl="1"/>
            <a:endParaRPr lang="en-US" dirty="0"/>
          </a:p>
          <a:p>
            <a:pPr lvl="1"/>
            <a:r>
              <a:rPr lang="en-US" dirty="0"/>
              <a:t>Force</a:t>
            </a:r>
          </a:p>
          <a:p>
            <a:pPr lvl="1"/>
            <a:endParaRPr lang="en-US" dirty="0"/>
          </a:p>
          <a:p>
            <a:pPr lvl="1"/>
            <a:r>
              <a:rPr lang="en-US" dirty="0"/>
              <a:t>Mass</a:t>
            </a:r>
          </a:p>
          <a:p>
            <a:pPr lvl="1"/>
            <a:endParaRPr lang="en-US" dirty="0"/>
          </a:p>
          <a:p>
            <a:pPr lvl="1"/>
            <a:r>
              <a:rPr lang="en-US" dirty="0"/>
              <a:t>Time</a:t>
            </a:r>
          </a:p>
          <a:p>
            <a:pPr lvl="1"/>
            <a:endParaRPr lang="en-US" dirty="0"/>
          </a:p>
          <a:p>
            <a:pPr lvl="1"/>
            <a:r>
              <a:rPr lang="en-US" dirty="0"/>
              <a:t>Velocity</a:t>
            </a:r>
          </a:p>
        </p:txBody>
      </p:sp>
    </p:spTree>
    <p:extLst>
      <p:ext uri="{BB962C8B-B14F-4D97-AF65-F5344CB8AC3E}">
        <p14:creationId xmlns:p14="http://schemas.microsoft.com/office/powerpoint/2010/main" val="243388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B023-A75F-4915-BAEC-500C05FDFF73}"/>
              </a:ext>
            </a:extLst>
          </p:cNvPr>
          <p:cNvSpPr>
            <a:spLocks noGrp="1"/>
          </p:cNvSpPr>
          <p:nvPr>
            <p:ph type="title"/>
          </p:nvPr>
        </p:nvSpPr>
        <p:spPr/>
        <p:txBody>
          <a:bodyPr/>
          <a:lstStyle/>
          <a:p>
            <a:r>
              <a:rPr lang="en-US" dirty="0"/>
              <a:t>Example 1 – Write the Cartesian Vector for F1 and F2, then their resultant</a:t>
            </a:r>
          </a:p>
        </p:txBody>
      </p:sp>
      <p:pic>
        <p:nvPicPr>
          <p:cNvPr id="4" name="Content Placeholder 3">
            <a:extLst>
              <a:ext uri="{FF2B5EF4-FFF2-40B4-BE49-F238E27FC236}">
                <a16:creationId xmlns:a16="http://schemas.microsoft.com/office/drawing/2014/main" id="{CF8C9BE2-716D-47C6-BB93-0E97EE3DE3D5}"/>
              </a:ext>
            </a:extLst>
          </p:cNvPr>
          <p:cNvPicPr>
            <a:picLocks noGrp="1" noChangeAspect="1"/>
          </p:cNvPicPr>
          <p:nvPr>
            <p:ph idx="1"/>
          </p:nvPr>
        </p:nvPicPr>
        <p:blipFill>
          <a:blip r:embed="rId2"/>
          <a:stretch>
            <a:fillRect/>
          </a:stretch>
        </p:blipFill>
        <p:spPr>
          <a:xfrm>
            <a:off x="3068782" y="2233454"/>
            <a:ext cx="6054436" cy="3708342"/>
          </a:xfrm>
          <a:prstGeom prst="rect">
            <a:avLst/>
          </a:prstGeom>
        </p:spPr>
      </p:pic>
    </p:spTree>
    <p:extLst>
      <p:ext uri="{BB962C8B-B14F-4D97-AF65-F5344CB8AC3E}">
        <p14:creationId xmlns:p14="http://schemas.microsoft.com/office/powerpoint/2010/main" val="2942655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C446-9B40-44E8-9FDB-6F668DDD8798}"/>
              </a:ext>
            </a:extLst>
          </p:cNvPr>
          <p:cNvSpPr>
            <a:spLocks noGrp="1"/>
          </p:cNvSpPr>
          <p:nvPr>
            <p:ph type="title"/>
          </p:nvPr>
        </p:nvSpPr>
        <p:spPr/>
        <p:txBody>
          <a:bodyPr/>
          <a:lstStyle/>
          <a:p>
            <a:r>
              <a:rPr lang="en-US" dirty="0"/>
              <a:t>Vectors</a:t>
            </a:r>
          </a:p>
        </p:txBody>
      </p:sp>
      <p:sp>
        <p:nvSpPr>
          <p:cNvPr id="3" name="Content Placeholder 2">
            <a:extLst>
              <a:ext uri="{FF2B5EF4-FFF2-40B4-BE49-F238E27FC236}">
                <a16:creationId xmlns:a16="http://schemas.microsoft.com/office/drawing/2014/main" id="{7639E20E-9852-4254-AEDE-08D887438885}"/>
              </a:ext>
            </a:extLst>
          </p:cNvPr>
          <p:cNvSpPr>
            <a:spLocks noGrp="1"/>
          </p:cNvSpPr>
          <p:nvPr>
            <p:ph idx="1"/>
          </p:nvPr>
        </p:nvSpPr>
        <p:spPr/>
        <p:txBody>
          <a:bodyPr/>
          <a:lstStyle/>
          <a:p>
            <a:r>
              <a:rPr lang="en-US" dirty="0"/>
              <a:t>The same way of adding and subtracting vectors can be applied to all vectors</a:t>
            </a:r>
          </a:p>
          <a:p>
            <a:endParaRPr lang="en-US" dirty="0"/>
          </a:p>
          <a:p>
            <a:r>
              <a:rPr lang="en-US" dirty="0"/>
              <a:t>However, you can only add the same type of vectors together, so Forces cannot be added to Accelerations </a:t>
            </a:r>
            <a:r>
              <a:rPr lang="en-US" dirty="0" err="1"/>
              <a:t>etc</a:t>
            </a:r>
            <a:endParaRPr lang="en-US" dirty="0"/>
          </a:p>
        </p:txBody>
      </p:sp>
    </p:spTree>
    <p:extLst>
      <p:ext uri="{BB962C8B-B14F-4D97-AF65-F5344CB8AC3E}">
        <p14:creationId xmlns:p14="http://schemas.microsoft.com/office/powerpoint/2010/main" val="139845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0E0D-2FD1-4480-906F-AA90F5C032E1}"/>
              </a:ext>
            </a:extLst>
          </p:cNvPr>
          <p:cNvSpPr>
            <a:spLocks noGrp="1"/>
          </p:cNvSpPr>
          <p:nvPr>
            <p:ph type="title"/>
          </p:nvPr>
        </p:nvSpPr>
        <p:spPr/>
        <p:txBody>
          <a:bodyPr/>
          <a:lstStyle/>
          <a:p>
            <a:r>
              <a:rPr lang="en-US" dirty="0"/>
              <a:t>Working with Position Vectors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1E1C273-C20C-47C8-9333-FCF5D4828A90}"/>
                  </a:ext>
                </a:extLst>
              </p:cNvPr>
              <p:cNvSpPr>
                <a:spLocks noGrp="1"/>
              </p:cNvSpPr>
              <p:nvPr>
                <p:ph idx="1"/>
              </p:nvPr>
            </p:nvSpPr>
            <p:spPr>
              <a:xfrm>
                <a:off x="838199" y="1604356"/>
                <a:ext cx="10691553" cy="4438997"/>
              </a:xfrm>
            </p:spPr>
            <p:txBody>
              <a:bodyPr>
                <a:normAutofit lnSpcReduction="10000"/>
              </a:bodyPr>
              <a:lstStyle/>
              <a:p>
                <a:r>
                  <a:rPr lang="en-US" dirty="0"/>
                  <a:t>Positions are always vectors, and the changes of a position is the displacement</a:t>
                </a:r>
              </a:p>
              <a:p>
                <a:pPr lvl="1"/>
                <a:r>
                  <a:rPr lang="en-US" dirty="0"/>
                  <a:t>Reminder, you can only add and subtract along the same axis</a:t>
                </a:r>
              </a:p>
              <a:p>
                <a:pPr lvl="1"/>
                <a:endParaRPr lang="en-US" dirty="0"/>
              </a:p>
              <a:p>
                <a:r>
                  <a:rPr lang="en-US" dirty="0"/>
                  <a:t>The magnitude of a displacement is also the length of the line between two points</a:t>
                </a:r>
              </a:p>
              <a:p>
                <a:endParaRPr lang="en-US" dirty="0"/>
              </a:p>
              <a:p>
                <a:r>
                  <a:rPr lang="en-US" dirty="0"/>
                  <a:t>The direction of the displacement is found by drawing the resultant triangle and the resultant angle between the x and y directions</a:t>
                </a:r>
              </a:p>
              <a:p>
                <a:pPr lvl="1"/>
                <a14:m>
                  <m:oMath xmlns:m="http://schemas.openxmlformats.org/officeDocument/2006/math">
                    <m:func>
                      <m:funcPr>
                        <m:ctrlPr>
                          <a:rPr lang="en-US" i="1" smtClean="0">
                            <a:latin typeface="Cambria Math" panose="02040503050406030204" pitchFamily="18" charset="0"/>
                          </a:rPr>
                        </m:ctrlPr>
                      </m:funcPr>
                      <m:fName>
                        <m:sSup>
                          <m:sSupPr>
                            <m:ctrlPr>
                              <a:rPr lang="en-US" i="1" smtClean="0">
                                <a:latin typeface="Cambria Math" panose="02040503050406030204" pitchFamily="18" charset="0"/>
                              </a:rPr>
                            </m:ctrlPr>
                          </m:sSupPr>
                          <m:e>
                            <m:r>
                              <m:rPr>
                                <m:sty m:val="p"/>
                              </m:rPr>
                              <a:rPr lang="en-US" i="0" smtClean="0">
                                <a:latin typeface="Cambria Math" panose="02040503050406030204" pitchFamily="18" charset="0"/>
                              </a:rPr>
                              <m:t>tan</m:t>
                            </m:r>
                          </m:e>
                          <m:sup>
                            <m:r>
                              <a:rPr lang="en-US" i="1" smtClean="0">
                                <a:latin typeface="Cambria Math" panose="02040503050406030204" pitchFamily="18" charset="0"/>
                              </a:rPr>
                              <m:t>−1</m:t>
                            </m:r>
                          </m:sup>
                        </m:sSup>
                      </m:fName>
                      <m:e>
                        <m:f>
                          <m:fPr>
                            <m:ctrlPr>
                              <a:rPr lang="en-US" i="1" smtClean="0">
                                <a:latin typeface="Cambria Math" panose="02040503050406030204" pitchFamily="18" charset="0"/>
                              </a:rPr>
                            </m:ctrlPr>
                          </m:fPr>
                          <m:num>
                            <m:r>
                              <a:rPr lang="en-US" b="0" i="1" smtClean="0">
                                <a:latin typeface="Cambria Math" panose="02040503050406030204" pitchFamily="18" charset="0"/>
                              </a:rPr>
                              <m:t>𝑦</m:t>
                            </m:r>
                          </m:num>
                          <m:den>
                            <m:r>
                              <a:rPr lang="en-US" b="0" i="1" smtClean="0">
                                <a:latin typeface="Cambria Math" panose="02040503050406030204" pitchFamily="18" charset="0"/>
                              </a:rPr>
                              <m:t>𝑥</m:t>
                            </m:r>
                          </m:den>
                        </m:f>
                      </m:e>
                    </m:func>
                  </m:oMath>
                </a14:m>
                <a:r>
                  <a:rPr lang="en-US" dirty="0"/>
                  <a:t>  yields the direction of the displacement</a:t>
                </a:r>
              </a:p>
              <a:p>
                <a:endParaRPr lang="en-US" dirty="0"/>
              </a:p>
            </p:txBody>
          </p:sp>
        </mc:Choice>
        <mc:Fallback>
          <p:sp>
            <p:nvSpPr>
              <p:cNvPr id="3" name="Content Placeholder 2">
                <a:extLst>
                  <a:ext uri="{FF2B5EF4-FFF2-40B4-BE49-F238E27FC236}">
                    <a16:creationId xmlns:a16="http://schemas.microsoft.com/office/drawing/2014/main" id="{51E1C273-C20C-47C8-9333-FCF5D4828A90}"/>
                  </a:ext>
                </a:extLst>
              </p:cNvPr>
              <p:cNvSpPr>
                <a:spLocks noGrp="1" noRot="1" noChangeAspect="1" noMove="1" noResize="1" noEditPoints="1" noAdjustHandles="1" noChangeArrowheads="1" noChangeShapeType="1" noTextEdit="1"/>
              </p:cNvSpPr>
              <p:nvPr>
                <p:ph idx="1"/>
              </p:nvPr>
            </p:nvSpPr>
            <p:spPr>
              <a:xfrm>
                <a:off x="838199" y="1604356"/>
                <a:ext cx="10691553" cy="4438997"/>
              </a:xfrm>
              <a:blipFill>
                <a:blip r:embed="rId2"/>
                <a:stretch>
                  <a:fillRect l="-969" t="-3022" r="-1596"/>
                </a:stretch>
              </a:blipFill>
            </p:spPr>
            <p:txBody>
              <a:bodyPr/>
              <a:lstStyle/>
              <a:p>
                <a:r>
                  <a:rPr lang="en-US">
                    <a:noFill/>
                  </a:rPr>
                  <a:t> </a:t>
                </a:r>
              </a:p>
            </p:txBody>
          </p:sp>
        </mc:Fallback>
      </mc:AlternateContent>
    </p:spTree>
    <p:extLst>
      <p:ext uri="{BB962C8B-B14F-4D97-AF65-F5344CB8AC3E}">
        <p14:creationId xmlns:p14="http://schemas.microsoft.com/office/powerpoint/2010/main" val="233775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2949-2944-4AB1-B495-48C86BBF5BE3}"/>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5DEF2771-EFB0-49E6-A695-E01854A79C3C}"/>
              </a:ext>
            </a:extLst>
          </p:cNvPr>
          <p:cNvSpPr>
            <a:spLocks noGrp="1"/>
          </p:cNvSpPr>
          <p:nvPr>
            <p:ph idx="1"/>
          </p:nvPr>
        </p:nvSpPr>
        <p:spPr/>
        <p:txBody>
          <a:bodyPr/>
          <a:lstStyle/>
          <a:p>
            <a:r>
              <a:rPr lang="en-US" dirty="0"/>
              <a:t>Write the cartesian version for the initial and final positions of the pointer</a:t>
            </a:r>
          </a:p>
          <a:p>
            <a:r>
              <a:rPr lang="en-US" dirty="0"/>
              <a:t>Find the displacement</a:t>
            </a:r>
          </a:p>
          <a:p>
            <a:r>
              <a:rPr lang="en-US" dirty="0"/>
              <a:t>Find the magnitude of the displacement</a:t>
            </a:r>
          </a:p>
        </p:txBody>
      </p:sp>
      <p:pic>
        <p:nvPicPr>
          <p:cNvPr id="4" name="Picture 3">
            <a:extLst>
              <a:ext uri="{FF2B5EF4-FFF2-40B4-BE49-F238E27FC236}">
                <a16:creationId xmlns:a16="http://schemas.microsoft.com/office/drawing/2014/main" id="{0239997E-1164-428D-9889-A6A878519203}"/>
              </a:ext>
            </a:extLst>
          </p:cNvPr>
          <p:cNvPicPr>
            <a:picLocks noChangeAspect="1"/>
          </p:cNvPicPr>
          <p:nvPr/>
        </p:nvPicPr>
        <p:blipFill>
          <a:blip r:embed="rId2"/>
          <a:stretch>
            <a:fillRect/>
          </a:stretch>
        </p:blipFill>
        <p:spPr>
          <a:xfrm>
            <a:off x="458706" y="3864814"/>
            <a:ext cx="11474093" cy="1956635"/>
          </a:xfrm>
          <a:prstGeom prst="rect">
            <a:avLst/>
          </a:prstGeom>
        </p:spPr>
      </p:pic>
    </p:spTree>
    <p:extLst>
      <p:ext uri="{BB962C8B-B14F-4D97-AF65-F5344CB8AC3E}">
        <p14:creationId xmlns:p14="http://schemas.microsoft.com/office/powerpoint/2010/main" val="332226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1DDE-4AC5-48A3-8845-3B74E24900C9}"/>
              </a:ext>
            </a:extLst>
          </p:cNvPr>
          <p:cNvSpPr>
            <a:spLocks noGrp="1"/>
          </p:cNvSpPr>
          <p:nvPr>
            <p:ph type="title"/>
          </p:nvPr>
        </p:nvSpPr>
        <p:spPr/>
        <p:txBody>
          <a:bodyPr/>
          <a:lstStyle/>
          <a:p>
            <a:r>
              <a:rPr lang="en-US" dirty="0"/>
              <a:t>Example 3</a:t>
            </a:r>
          </a:p>
        </p:txBody>
      </p:sp>
      <p:pic>
        <p:nvPicPr>
          <p:cNvPr id="4" name="Content Placeholder 3">
            <a:extLst>
              <a:ext uri="{FF2B5EF4-FFF2-40B4-BE49-F238E27FC236}">
                <a16:creationId xmlns:a16="http://schemas.microsoft.com/office/drawing/2014/main" id="{BBB0BFF1-13A9-4994-A39F-EBC11011DA9D}"/>
              </a:ext>
            </a:extLst>
          </p:cNvPr>
          <p:cNvPicPr>
            <a:picLocks noGrp="1" noChangeAspect="1"/>
          </p:cNvPicPr>
          <p:nvPr>
            <p:ph idx="1"/>
          </p:nvPr>
        </p:nvPicPr>
        <p:blipFill>
          <a:blip r:embed="rId2"/>
          <a:stretch>
            <a:fillRect/>
          </a:stretch>
        </p:blipFill>
        <p:spPr>
          <a:xfrm>
            <a:off x="889303" y="2007523"/>
            <a:ext cx="10413394" cy="2842953"/>
          </a:xfrm>
          <a:prstGeom prst="rect">
            <a:avLst/>
          </a:prstGeom>
        </p:spPr>
      </p:pic>
    </p:spTree>
    <p:extLst>
      <p:ext uri="{BB962C8B-B14F-4D97-AF65-F5344CB8AC3E}">
        <p14:creationId xmlns:p14="http://schemas.microsoft.com/office/powerpoint/2010/main" val="270739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980D-C098-4AD2-8C5B-AA97F334F282}"/>
              </a:ext>
            </a:extLst>
          </p:cNvPr>
          <p:cNvSpPr>
            <a:spLocks noGrp="1"/>
          </p:cNvSpPr>
          <p:nvPr>
            <p:ph type="title"/>
          </p:nvPr>
        </p:nvSpPr>
        <p:spPr/>
        <p:txBody>
          <a:bodyPr/>
          <a:lstStyle/>
          <a:p>
            <a:r>
              <a:rPr lang="en-US" dirty="0"/>
              <a:t>Example 4</a:t>
            </a:r>
          </a:p>
        </p:txBody>
      </p:sp>
      <p:pic>
        <p:nvPicPr>
          <p:cNvPr id="4" name="Content Placeholder 3">
            <a:extLst>
              <a:ext uri="{FF2B5EF4-FFF2-40B4-BE49-F238E27FC236}">
                <a16:creationId xmlns:a16="http://schemas.microsoft.com/office/drawing/2014/main" id="{00CE3747-6482-46F8-9E34-EAAC1E4C3B97}"/>
              </a:ext>
            </a:extLst>
          </p:cNvPr>
          <p:cNvPicPr>
            <a:picLocks noGrp="1" noChangeAspect="1"/>
          </p:cNvPicPr>
          <p:nvPr>
            <p:ph idx="1"/>
          </p:nvPr>
        </p:nvPicPr>
        <p:blipFill>
          <a:blip r:embed="rId2"/>
          <a:stretch>
            <a:fillRect/>
          </a:stretch>
        </p:blipFill>
        <p:spPr>
          <a:xfrm>
            <a:off x="2486581" y="1880704"/>
            <a:ext cx="7580132" cy="4471338"/>
          </a:xfrm>
          <a:prstGeom prst="rect">
            <a:avLst/>
          </a:prstGeom>
        </p:spPr>
      </p:pic>
    </p:spTree>
    <p:extLst>
      <p:ext uri="{BB962C8B-B14F-4D97-AF65-F5344CB8AC3E}">
        <p14:creationId xmlns:p14="http://schemas.microsoft.com/office/powerpoint/2010/main" val="309656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750F-02E1-4BCC-88EA-85F87C152465}"/>
              </a:ext>
            </a:extLst>
          </p:cNvPr>
          <p:cNvSpPr>
            <a:spLocks noGrp="1"/>
          </p:cNvSpPr>
          <p:nvPr>
            <p:ph type="title"/>
          </p:nvPr>
        </p:nvSpPr>
        <p:spPr/>
        <p:txBody>
          <a:bodyPr/>
          <a:lstStyle/>
          <a:p>
            <a:r>
              <a:rPr lang="en-US" dirty="0"/>
              <a:t>Velocity Vector</a:t>
            </a:r>
          </a:p>
        </p:txBody>
      </p:sp>
      <p:sp>
        <p:nvSpPr>
          <p:cNvPr id="3" name="Content Placeholder 2">
            <a:extLst>
              <a:ext uri="{FF2B5EF4-FFF2-40B4-BE49-F238E27FC236}">
                <a16:creationId xmlns:a16="http://schemas.microsoft.com/office/drawing/2014/main" id="{57F1DE57-B506-47E1-B82F-9557A0374189}"/>
              </a:ext>
            </a:extLst>
          </p:cNvPr>
          <p:cNvSpPr>
            <a:spLocks noGrp="1"/>
          </p:cNvSpPr>
          <p:nvPr>
            <p:ph idx="1"/>
          </p:nvPr>
        </p:nvSpPr>
        <p:spPr/>
        <p:txBody>
          <a:bodyPr/>
          <a:lstStyle/>
          <a:p>
            <a:r>
              <a:rPr lang="en-US" dirty="0"/>
              <a:t>If we derive the position vector in accordance with time, we can find the velocity vector</a:t>
            </a:r>
          </a:p>
        </p:txBody>
      </p:sp>
      <p:pic>
        <p:nvPicPr>
          <p:cNvPr id="5" name="Picture 4">
            <a:extLst>
              <a:ext uri="{FF2B5EF4-FFF2-40B4-BE49-F238E27FC236}">
                <a16:creationId xmlns:a16="http://schemas.microsoft.com/office/drawing/2014/main" id="{914A668E-F158-428C-AC5C-AF68279B3119}"/>
              </a:ext>
            </a:extLst>
          </p:cNvPr>
          <p:cNvPicPr>
            <a:picLocks noChangeAspect="1"/>
          </p:cNvPicPr>
          <p:nvPr/>
        </p:nvPicPr>
        <p:blipFill>
          <a:blip r:embed="rId2"/>
          <a:stretch>
            <a:fillRect/>
          </a:stretch>
        </p:blipFill>
        <p:spPr>
          <a:xfrm>
            <a:off x="1478457" y="3022885"/>
            <a:ext cx="9170147" cy="3304080"/>
          </a:xfrm>
          <a:prstGeom prst="rect">
            <a:avLst/>
          </a:prstGeom>
        </p:spPr>
      </p:pic>
    </p:spTree>
    <p:extLst>
      <p:ext uri="{BB962C8B-B14F-4D97-AF65-F5344CB8AC3E}">
        <p14:creationId xmlns:p14="http://schemas.microsoft.com/office/powerpoint/2010/main" val="131951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1B04-E97D-426F-A086-716455AF3002}"/>
              </a:ext>
            </a:extLst>
          </p:cNvPr>
          <p:cNvSpPr>
            <a:spLocks noGrp="1"/>
          </p:cNvSpPr>
          <p:nvPr>
            <p:ph type="title"/>
          </p:nvPr>
        </p:nvSpPr>
        <p:spPr/>
        <p:txBody>
          <a:bodyPr/>
          <a:lstStyle/>
          <a:p>
            <a:r>
              <a:rPr lang="en-US" dirty="0"/>
              <a:t>Questions from Lab</a:t>
            </a:r>
          </a:p>
        </p:txBody>
      </p:sp>
      <p:sp>
        <p:nvSpPr>
          <p:cNvPr id="3" name="Content Placeholder 2">
            <a:extLst>
              <a:ext uri="{FF2B5EF4-FFF2-40B4-BE49-F238E27FC236}">
                <a16:creationId xmlns:a16="http://schemas.microsoft.com/office/drawing/2014/main" id="{09C02DBD-923E-4F85-925D-DC4AE2722927}"/>
              </a:ext>
            </a:extLst>
          </p:cNvPr>
          <p:cNvSpPr>
            <a:spLocks noGrp="1"/>
          </p:cNvSpPr>
          <p:nvPr>
            <p:ph idx="1"/>
          </p:nvPr>
        </p:nvSpPr>
        <p:spPr/>
        <p:txBody>
          <a:bodyPr/>
          <a:lstStyle/>
          <a:p>
            <a:r>
              <a:rPr lang="en-US" dirty="0"/>
              <a:t>Any questions from how forces create kinematics?</a:t>
            </a:r>
          </a:p>
          <a:p>
            <a:endParaRPr lang="en-US" dirty="0"/>
          </a:p>
          <a:p>
            <a:r>
              <a:rPr lang="en-US" dirty="0"/>
              <a:t>We will move on once I get at least 1 question</a:t>
            </a:r>
          </a:p>
        </p:txBody>
      </p:sp>
    </p:spTree>
    <p:extLst>
      <p:ext uri="{BB962C8B-B14F-4D97-AF65-F5344CB8AC3E}">
        <p14:creationId xmlns:p14="http://schemas.microsoft.com/office/powerpoint/2010/main" val="3076140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AF86-E191-4FE1-8FA1-EDA40C50D12C}"/>
              </a:ext>
            </a:extLst>
          </p:cNvPr>
          <p:cNvSpPr>
            <a:spLocks noGrp="1"/>
          </p:cNvSpPr>
          <p:nvPr>
            <p:ph type="title"/>
          </p:nvPr>
        </p:nvSpPr>
        <p:spPr/>
        <p:txBody>
          <a:bodyPr/>
          <a:lstStyle/>
          <a:p>
            <a:r>
              <a:rPr lang="en-US" dirty="0"/>
              <a:t>Example 5</a:t>
            </a:r>
          </a:p>
        </p:txBody>
      </p:sp>
      <p:sp>
        <p:nvSpPr>
          <p:cNvPr id="3" name="Content Placeholder 2">
            <a:extLst>
              <a:ext uri="{FF2B5EF4-FFF2-40B4-BE49-F238E27FC236}">
                <a16:creationId xmlns:a16="http://schemas.microsoft.com/office/drawing/2014/main" id="{47CAAC3D-26F3-4DE7-A522-EE1092C65F84}"/>
              </a:ext>
            </a:extLst>
          </p:cNvPr>
          <p:cNvSpPr>
            <a:spLocks noGrp="1"/>
          </p:cNvSpPr>
          <p:nvPr>
            <p:ph idx="1"/>
          </p:nvPr>
        </p:nvSpPr>
        <p:spPr/>
        <p:txBody>
          <a:bodyPr/>
          <a:lstStyle/>
          <a:p>
            <a:r>
              <a:rPr lang="en-US" dirty="0"/>
              <a:t>Find both the cartesian form and the magnitude</a:t>
            </a:r>
          </a:p>
        </p:txBody>
      </p:sp>
      <p:pic>
        <p:nvPicPr>
          <p:cNvPr id="4" name="Picture 3">
            <a:extLst>
              <a:ext uri="{FF2B5EF4-FFF2-40B4-BE49-F238E27FC236}">
                <a16:creationId xmlns:a16="http://schemas.microsoft.com/office/drawing/2014/main" id="{4C1844EC-CE8F-4875-8C38-2A30682859F2}"/>
              </a:ext>
            </a:extLst>
          </p:cNvPr>
          <p:cNvPicPr>
            <a:picLocks noChangeAspect="1"/>
          </p:cNvPicPr>
          <p:nvPr/>
        </p:nvPicPr>
        <p:blipFill>
          <a:blip r:embed="rId2"/>
          <a:stretch>
            <a:fillRect/>
          </a:stretch>
        </p:blipFill>
        <p:spPr>
          <a:xfrm>
            <a:off x="607720" y="3199606"/>
            <a:ext cx="10831186" cy="1603375"/>
          </a:xfrm>
          <a:prstGeom prst="rect">
            <a:avLst/>
          </a:prstGeom>
        </p:spPr>
      </p:pic>
    </p:spTree>
    <p:extLst>
      <p:ext uri="{BB962C8B-B14F-4D97-AF65-F5344CB8AC3E}">
        <p14:creationId xmlns:p14="http://schemas.microsoft.com/office/powerpoint/2010/main" val="179133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A076-DC76-4DDD-B782-4C43A43B79A7}"/>
              </a:ext>
            </a:extLst>
          </p:cNvPr>
          <p:cNvSpPr>
            <a:spLocks noGrp="1"/>
          </p:cNvSpPr>
          <p:nvPr>
            <p:ph type="title"/>
          </p:nvPr>
        </p:nvSpPr>
        <p:spPr/>
        <p:txBody>
          <a:bodyPr/>
          <a:lstStyle/>
          <a:p>
            <a:r>
              <a:rPr lang="en-US" dirty="0"/>
              <a:t>Acceleration Vector</a:t>
            </a:r>
          </a:p>
        </p:txBody>
      </p:sp>
      <p:sp>
        <p:nvSpPr>
          <p:cNvPr id="3" name="Content Placeholder 2">
            <a:extLst>
              <a:ext uri="{FF2B5EF4-FFF2-40B4-BE49-F238E27FC236}">
                <a16:creationId xmlns:a16="http://schemas.microsoft.com/office/drawing/2014/main" id="{B5995F14-57A2-4E00-B8DE-2C9391848D42}"/>
              </a:ext>
            </a:extLst>
          </p:cNvPr>
          <p:cNvSpPr>
            <a:spLocks noGrp="1"/>
          </p:cNvSpPr>
          <p:nvPr>
            <p:ph idx="1"/>
          </p:nvPr>
        </p:nvSpPr>
        <p:spPr/>
        <p:txBody>
          <a:bodyPr/>
          <a:lstStyle/>
          <a:p>
            <a:r>
              <a:rPr lang="en-US" dirty="0"/>
              <a:t>The same thing can be done with acceleration</a:t>
            </a:r>
          </a:p>
        </p:txBody>
      </p:sp>
      <p:pic>
        <p:nvPicPr>
          <p:cNvPr id="4" name="Picture 3">
            <a:extLst>
              <a:ext uri="{FF2B5EF4-FFF2-40B4-BE49-F238E27FC236}">
                <a16:creationId xmlns:a16="http://schemas.microsoft.com/office/drawing/2014/main" id="{D43FCA1E-B0F0-4DB0-92D4-FDA9D955A6F8}"/>
              </a:ext>
            </a:extLst>
          </p:cNvPr>
          <p:cNvPicPr>
            <a:picLocks noChangeAspect="1"/>
          </p:cNvPicPr>
          <p:nvPr/>
        </p:nvPicPr>
        <p:blipFill>
          <a:blip r:embed="rId2"/>
          <a:stretch>
            <a:fillRect/>
          </a:stretch>
        </p:blipFill>
        <p:spPr>
          <a:xfrm>
            <a:off x="1514132" y="2332045"/>
            <a:ext cx="9176035" cy="4259031"/>
          </a:xfrm>
          <a:prstGeom prst="rect">
            <a:avLst/>
          </a:prstGeom>
        </p:spPr>
      </p:pic>
    </p:spTree>
    <p:extLst>
      <p:ext uri="{BB962C8B-B14F-4D97-AF65-F5344CB8AC3E}">
        <p14:creationId xmlns:p14="http://schemas.microsoft.com/office/powerpoint/2010/main" val="315839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7BE3-6D0D-4683-BBBA-BF5FCC8F2539}"/>
              </a:ext>
            </a:extLst>
          </p:cNvPr>
          <p:cNvSpPr>
            <a:spLocks noGrp="1"/>
          </p:cNvSpPr>
          <p:nvPr>
            <p:ph type="title"/>
          </p:nvPr>
        </p:nvSpPr>
        <p:spPr/>
        <p:txBody>
          <a:bodyPr/>
          <a:lstStyle/>
          <a:p>
            <a:r>
              <a:rPr lang="en-US" dirty="0"/>
              <a:t>Example 6</a:t>
            </a:r>
          </a:p>
        </p:txBody>
      </p:sp>
      <p:sp>
        <p:nvSpPr>
          <p:cNvPr id="3" name="Content Placeholder 2">
            <a:extLst>
              <a:ext uri="{FF2B5EF4-FFF2-40B4-BE49-F238E27FC236}">
                <a16:creationId xmlns:a16="http://schemas.microsoft.com/office/drawing/2014/main" id="{DBBCC1C8-9E90-4A0D-A770-E41D70E16F2F}"/>
              </a:ext>
            </a:extLst>
          </p:cNvPr>
          <p:cNvSpPr>
            <a:spLocks noGrp="1"/>
          </p:cNvSpPr>
          <p:nvPr>
            <p:ph idx="1"/>
          </p:nvPr>
        </p:nvSpPr>
        <p:spPr/>
        <p:txBody>
          <a:bodyPr/>
          <a:lstStyle/>
          <a:p>
            <a:r>
              <a:rPr lang="en-US" dirty="0"/>
              <a:t>Find the Cartesian form and the Magnitude</a:t>
            </a:r>
          </a:p>
          <a:p>
            <a:endParaRPr lang="en-US" dirty="0"/>
          </a:p>
        </p:txBody>
      </p:sp>
      <p:pic>
        <p:nvPicPr>
          <p:cNvPr id="4" name="Picture 3">
            <a:extLst>
              <a:ext uri="{FF2B5EF4-FFF2-40B4-BE49-F238E27FC236}">
                <a16:creationId xmlns:a16="http://schemas.microsoft.com/office/drawing/2014/main" id="{71E22903-A5D2-447D-A0E5-45388D22468C}"/>
              </a:ext>
            </a:extLst>
          </p:cNvPr>
          <p:cNvPicPr>
            <a:picLocks noChangeAspect="1"/>
          </p:cNvPicPr>
          <p:nvPr/>
        </p:nvPicPr>
        <p:blipFill>
          <a:blip r:embed="rId2"/>
          <a:stretch>
            <a:fillRect/>
          </a:stretch>
        </p:blipFill>
        <p:spPr>
          <a:xfrm>
            <a:off x="1984854" y="3008202"/>
            <a:ext cx="8908151" cy="1325563"/>
          </a:xfrm>
          <a:prstGeom prst="rect">
            <a:avLst/>
          </a:prstGeom>
        </p:spPr>
      </p:pic>
    </p:spTree>
    <p:extLst>
      <p:ext uri="{BB962C8B-B14F-4D97-AF65-F5344CB8AC3E}">
        <p14:creationId xmlns:p14="http://schemas.microsoft.com/office/powerpoint/2010/main" val="218075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0F967-4064-430F-8F4E-879E75C9F310}"/>
              </a:ext>
            </a:extLst>
          </p:cNvPr>
          <p:cNvSpPr>
            <a:spLocks noGrp="1"/>
          </p:cNvSpPr>
          <p:nvPr>
            <p:ph type="title"/>
          </p:nvPr>
        </p:nvSpPr>
        <p:spPr/>
        <p:txBody>
          <a:bodyPr/>
          <a:lstStyle/>
          <a:p>
            <a:r>
              <a:rPr lang="en-US" dirty="0"/>
              <a:t>Example 7</a:t>
            </a:r>
          </a:p>
        </p:txBody>
      </p:sp>
      <p:sp>
        <p:nvSpPr>
          <p:cNvPr id="3" name="Content Placeholder 2">
            <a:extLst>
              <a:ext uri="{FF2B5EF4-FFF2-40B4-BE49-F238E27FC236}">
                <a16:creationId xmlns:a16="http://schemas.microsoft.com/office/drawing/2014/main" id="{8832FF80-53C1-45F6-A6DB-B7944D5029B5}"/>
              </a:ext>
            </a:extLst>
          </p:cNvPr>
          <p:cNvSpPr>
            <a:spLocks noGrp="1"/>
          </p:cNvSpPr>
          <p:nvPr>
            <p:ph idx="1"/>
          </p:nvPr>
        </p:nvSpPr>
        <p:spPr/>
        <p:txBody>
          <a:bodyPr/>
          <a:lstStyle/>
          <a:p>
            <a:r>
              <a:rPr lang="en-US" dirty="0"/>
              <a:t>Report both the Cartesian and Magnitude for the Velocity and Acceleration functions</a:t>
            </a:r>
          </a:p>
          <a:p>
            <a:endParaRPr lang="en-US" dirty="0"/>
          </a:p>
        </p:txBody>
      </p:sp>
      <p:pic>
        <p:nvPicPr>
          <p:cNvPr id="4" name="Picture 3">
            <a:extLst>
              <a:ext uri="{FF2B5EF4-FFF2-40B4-BE49-F238E27FC236}">
                <a16:creationId xmlns:a16="http://schemas.microsoft.com/office/drawing/2014/main" id="{B5CDF097-2E7A-4E90-BB20-4B56820C5242}"/>
              </a:ext>
            </a:extLst>
          </p:cNvPr>
          <p:cNvPicPr>
            <a:picLocks noChangeAspect="1"/>
          </p:cNvPicPr>
          <p:nvPr/>
        </p:nvPicPr>
        <p:blipFill>
          <a:blip r:embed="rId2"/>
          <a:stretch>
            <a:fillRect/>
          </a:stretch>
        </p:blipFill>
        <p:spPr>
          <a:xfrm>
            <a:off x="1454972" y="3775685"/>
            <a:ext cx="8748715" cy="1325563"/>
          </a:xfrm>
          <a:prstGeom prst="rect">
            <a:avLst/>
          </a:prstGeom>
        </p:spPr>
      </p:pic>
    </p:spTree>
    <p:extLst>
      <p:ext uri="{BB962C8B-B14F-4D97-AF65-F5344CB8AC3E}">
        <p14:creationId xmlns:p14="http://schemas.microsoft.com/office/powerpoint/2010/main" val="132639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C3D9-9A2A-4112-AC53-1AEFA29FAD6F}"/>
              </a:ext>
            </a:extLst>
          </p:cNvPr>
          <p:cNvSpPr>
            <a:spLocks noGrp="1"/>
          </p:cNvSpPr>
          <p:nvPr>
            <p:ph type="title"/>
          </p:nvPr>
        </p:nvSpPr>
        <p:spPr>
          <a:xfrm>
            <a:off x="73429" y="120852"/>
            <a:ext cx="10515600" cy="1325563"/>
          </a:xfrm>
        </p:spPr>
        <p:txBody>
          <a:bodyPr/>
          <a:lstStyle/>
          <a:p>
            <a:r>
              <a:rPr lang="en-US" dirty="0"/>
              <a:t>Example 8 </a:t>
            </a:r>
          </a:p>
        </p:txBody>
      </p:sp>
      <p:sp>
        <p:nvSpPr>
          <p:cNvPr id="3" name="Content Placeholder 2">
            <a:extLst>
              <a:ext uri="{FF2B5EF4-FFF2-40B4-BE49-F238E27FC236}">
                <a16:creationId xmlns:a16="http://schemas.microsoft.com/office/drawing/2014/main" id="{76976297-D2D9-464E-B586-EA7BF9AB4B35}"/>
              </a:ext>
            </a:extLst>
          </p:cNvPr>
          <p:cNvSpPr>
            <a:spLocks noGrp="1"/>
          </p:cNvSpPr>
          <p:nvPr>
            <p:ph idx="1"/>
          </p:nvPr>
        </p:nvSpPr>
        <p:spPr>
          <a:xfrm>
            <a:off x="157942" y="1446415"/>
            <a:ext cx="3699163" cy="4904509"/>
          </a:xfrm>
        </p:spPr>
        <p:txBody>
          <a:bodyPr/>
          <a:lstStyle/>
          <a:p>
            <a:r>
              <a:rPr lang="en-US" dirty="0"/>
              <a:t>Write the cartesian form of the acceleration function</a:t>
            </a:r>
          </a:p>
          <a:p>
            <a:endParaRPr lang="en-US" dirty="0"/>
          </a:p>
          <a:p>
            <a:r>
              <a:rPr lang="en-US" dirty="0"/>
              <a:t>Write the skiers position and velocity functions </a:t>
            </a:r>
          </a:p>
          <a:p>
            <a:endParaRPr lang="en-US" dirty="0"/>
          </a:p>
          <a:p>
            <a:r>
              <a:rPr lang="en-US" dirty="0"/>
              <a:t>Find the position and velocity at t =10</a:t>
            </a:r>
          </a:p>
          <a:p>
            <a:endParaRPr lang="en-US" dirty="0"/>
          </a:p>
        </p:txBody>
      </p:sp>
      <p:pic>
        <p:nvPicPr>
          <p:cNvPr id="5" name="Picture 4">
            <a:extLst>
              <a:ext uri="{FF2B5EF4-FFF2-40B4-BE49-F238E27FC236}">
                <a16:creationId xmlns:a16="http://schemas.microsoft.com/office/drawing/2014/main" id="{D6DAD386-7837-4DDC-978C-B493766BCC8E}"/>
              </a:ext>
            </a:extLst>
          </p:cNvPr>
          <p:cNvPicPr>
            <a:picLocks noChangeAspect="1"/>
          </p:cNvPicPr>
          <p:nvPr/>
        </p:nvPicPr>
        <p:blipFill>
          <a:blip r:embed="rId2"/>
          <a:stretch>
            <a:fillRect/>
          </a:stretch>
        </p:blipFill>
        <p:spPr>
          <a:xfrm>
            <a:off x="4878813" y="74817"/>
            <a:ext cx="6912167" cy="6742751"/>
          </a:xfrm>
          <a:prstGeom prst="rect">
            <a:avLst/>
          </a:prstGeom>
        </p:spPr>
      </p:pic>
    </p:spTree>
    <p:extLst>
      <p:ext uri="{BB962C8B-B14F-4D97-AF65-F5344CB8AC3E}">
        <p14:creationId xmlns:p14="http://schemas.microsoft.com/office/powerpoint/2010/main" val="180080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93B0-F368-491A-8B04-D09BFC605B61}"/>
              </a:ext>
            </a:extLst>
          </p:cNvPr>
          <p:cNvSpPr>
            <a:spLocks noGrp="1"/>
          </p:cNvSpPr>
          <p:nvPr>
            <p:ph type="ctrTitle"/>
          </p:nvPr>
        </p:nvSpPr>
        <p:spPr/>
        <p:txBody>
          <a:bodyPr/>
          <a:lstStyle/>
          <a:p>
            <a:r>
              <a:rPr lang="en-US" dirty="0"/>
              <a:t>Projectile Motion</a:t>
            </a:r>
          </a:p>
        </p:txBody>
      </p:sp>
      <p:sp>
        <p:nvSpPr>
          <p:cNvPr id="3" name="Subtitle 2">
            <a:extLst>
              <a:ext uri="{FF2B5EF4-FFF2-40B4-BE49-F238E27FC236}">
                <a16:creationId xmlns:a16="http://schemas.microsoft.com/office/drawing/2014/main" id="{B2032BEC-F130-480F-817B-D1F2C2D660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116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4478-05F3-482F-B000-33E63FD87628}"/>
              </a:ext>
            </a:extLst>
          </p:cNvPr>
          <p:cNvSpPr>
            <a:spLocks noGrp="1"/>
          </p:cNvSpPr>
          <p:nvPr>
            <p:ph type="title"/>
          </p:nvPr>
        </p:nvSpPr>
        <p:spPr/>
        <p:txBody>
          <a:bodyPr/>
          <a:lstStyle/>
          <a:p>
            <a:r>
              <a:rPr lang="en-US" dirty="0"/>
              <a:t>2D Kinematics with Gravity</a:t>
            </a:r>
          </a:p>
        </p:txBody>
      </p:sp>
      <p:sp>
        <p:nvSpPr>
          <p:cNvPr id="3" name="Content Placeholder 2">
            <a:extLst>
              <a:ext uri="{FF2B5EF4-FFF2-40B4-BE49-F238E27FC236}">
                <a16:creationId xmlns:a16="http://schemas.microsoft.com/office/drawing/2014/main" id="{FC22533D-8DD5-4678-9930-9A84B6C6FBA0}"/>
              </a:ext>
            </a:extLst>
          </p:cNvPr>
          <p:cNvSpPr>
            <a:spLocks noGrp="1"/>
          </p:cNvSpPr>
          <p:nvPr>
            <p:ph idx="1"/>
          </p:nvPr>
        </p:nvSpPr>
        <p:spPr/>
        <p:txBody>
          <a:bodyPr/>
          <a:lstStyle/>
          <a:p>
            <a:r>
              <a:rPr lang="en-US" dirty="0"/>
              <a:t>2D Kinematics means that it is operating in 2 dimensions, or in our case, along the x and y axis's </a:t>
            </a:r>
          </a:p>
          <a:p>
            <a:r>
              <a:rPr lang="en-US" dirty="0"/>
              <a:t>Gravity can only ever pull down on objects in the y direction</a:t>
            </a:r>
          </a:p>
          <a:p>
            <a:r>
              <a:rPr lang="en-US" dirty="0"/>
              <a:t>Even if an object is thrown, it will</a:t>
            </a:r>
            <a:br>
              <a:rPr lang="en-US" dirty="0"/>
            </a:br>
            <a:r>
              <a:rPr lang="en-US" dirty="0"/>
              <a:t>hit the ground at the same time as</a:t>
            </a:r>
            <a:br>
              <a:rPr lang="en-US" dirty="0"/>
            </a:br>
            <a:r>
              <a:rPr lang="en-US" dirty="0"/>
              <a:t>an object dropped as long as there is </a:t>
            </a:r>
            <a:br>
              <a:rPr lang="en-US" dirty="0"/>
            </a:br>
            <a:r>
              <a:rPr lang="en-US" dirty="0"/>
              <a:t>no vertical velocity</a:t>
            </a:r>
          </a:p>
        </p:txBody>
      </p:sp>
      <p:pic>
        <p:nvPicPr>
          <p:cNvPr id="4" name="Picture 3">
            <a:extLst>
              <a:ext uri="{FF2B5EF4-FFF2-40B4-BE49-F238E27FC236}">
                <a16:creationId xmlns:a16="http://schemas.microsoft.com/office/drawing/2014/main" id="{FE812511-5B57-48CE-9A84-FD0E55E5E2CF}"/>
              </a:ext>
            </a:extLst>
          </p:cNvPr>
          <p:cNvPicPr>
            <a:picLocks noChangeAspect="1"/>
          </p:cNvPicPr>
          <p:nvPr/>
        </p:nvPicPr>
        <p:blipFill>
          <a:blip r:embed="rId2"/>
          <a:stretch>
            <a:fillRect/>
          </a:stretch>
        </p:blipFill>
        <p:spPr>
          <a:xfrm>
            <a:off x="6985360" y="3222593"/>
            <a:ext cx="3028950" cy="3467100"/>
          </a:xfrm>
          <a:prstGeom prst="rect">
            <a:avLst/>
          </a:prstGeom>
        </p:spPr>
      </p:pic>
    </p:spTree>
    <p:extLst>
      <p:ext uri="{BB962C8B-B14F-4D97-AF65-F5344CB8AC3E}">
        <p14:creationId xmlns:p14="http://schemas.microsoft.com/office/powerpoint/2010/main" val="890307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9818-80D7-4E58-8F79-BA86F64D23EF}"/>
              </a:ext>
            </a:extLst>
          </p:cNvPr>
          <p:cNvSpPr>
            <a:spLocks noGrp="1"/>
          </p:cNvSpPr>
          <p:nvPr>
            <p:ph type="title"/>
          </p:nvPr>
        </p:nvSpPr>
        <p:spPr/>
        <p:txBody>
          <a:bodyPr/>
          <a:lstStyle/>
          <a:p>
            <a:r>
              <a:rPr lang="en-US" dirty="0"/>
              <a:t>Vectors in Projectiles</a:t>
            </a:r>
          </a:p>
        </p:txBody>
      </p:sp>
      <p:sp>
        <p:nvSpPr>
          <p:cNvPr id="3" name="Content Placeholder 2">
            <a:extLst>
              <a:ext uri="{FF2B5EF4-FFF2-40B4-BE49-F238E27FC236}">
                <a16:creationId xmlns:a16="http://schemas.microsoft.com/office/drawing/2014/main" id="{E74DB78D-DF78-4C4B-B22D-62518F98D702}"/>
              </a:ext>
            </a:extLst>
          </p:cNvPr>
          <p:cNvSpPr>
            <a:spLocks noGrp="1"/>
          </p:cNvSpPr>
          <p:nvPr>
            <p:ph idx="1"/>
          </p:nvPr>
        </p:nvSpPr>
        <p:spPr/>
        <p:txBody>
          <a:bodyPr/>
          <a:lstStyle/>
          <a:p>
            <a:r>
              <a:rPr lang="en-US" dirty="0"/>
              <a:t>When we are discussing objects moving in 2 Dimensions, we must once again resolve the vectors into parts</a:t>
            </a:r>
          </a:p>
          <a:p>
            <a:r>
              <a:rPr lang="en-US" dirty="0"/>
              <a:t>Each object has a vertical and horizontal component to its motion</a:t>
            </a:r>
          </a:p>
          <a:p>
            <a:r>
              <a:rPr lang="en-US" dirty="0"/>
              <a:t>Gravity is usually our only form of acceleration, but it only impacts the vertical plane</a:t>
            </a:r>
          </a:p>
        </p:txBody>
      </p:sp>
    </p:spTree>
    <p:extLst>
      <p:ext uri="{BB962C8B-B14F-4D97-AF65-F5344CB8AC3E}">
        <p14:creationId xmlns:p14="http://schemas.microsoft.com/office/powerpoint/2010/main" val="4010775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3666-F054-4B43-9AD9-9C056464D14F}"/>
              </a:ext>
            </a:extLst>
          </p:cNvPr>
          <p:cNvSpPr>
            <a:spLocks noGrp="1"/>
          </p:cNvSpPr>
          <p:nvPr>
            <p:ph type="title"/>
          </p:nvPr>
        </p:nvSpPr>
        <p:spPr/>
        <p:txBody>
          <a:bodyPr/>
          <a:lstStyle/>
          <a:p>
            <a:r>
              <a:rPr lang="en-US" dirty="0"/>
              <a:t>Projectile Motion</a:t>
            </a:r>
          </a:p>
        </p:txBody>
      </p:sp>
      <p:sp>
        <p:nvSpPr>
          <p:cNvPr id="3" name="Content Placeholder 2">
            <a:extLst>
              <a:ext uri="{FF2B5EF4-FFF2-40B4-BE49-F238E27FC236}">
                <a16:creationId xmlns:a16="http://schemas.microsoft.com/office/drawing/2014/main" id="{1C73A7C5-C613-41F2-BEB3-B384B421D03D}"/>
              </a:ext>
            </a:extLst>
          </p:cNvPr>
          <p:cNvSpPr>
            <a:spLocks noGrp="1"/>
          </p:cNvSpPr>
          <p:nvPr>
            <p:ph idx="1"/>
          </p:nvPr>
        </p:nvSpPr>
        <p:spPr/>
        <p:txBody>
          <a:bodyPr/>
          <a:lstStyle/>
          <a:p>
            <a:r>
              <a:rPr lang="en-US" dirty="0"/>
              <a:t>Projectile motion is the motion of an object thrown into the air</a:t>
            </a:r>
          </a:p>
          <a:p>
            <a:r>
              <a:rPr lang="en-US" dirty="0"/>
              <a:t>Its path of travel is called its trajectory</a:t>
            </a:r>
          </a:p>
          <a:p>
            <a:r>
              <a:rPr lang="en-US" dirty="0"/>
              <a:t>The kinematics equations still work, but now must be resolved into x and y, where x does not have acceleration (as long as we neglect air resistance and drag)</a:t>
            </a:r>
          </a:p>
        </p:txBody>
      </p:sp>
    </p:spTree>
    <p:extLst>
      <p:ext uri="{BB962C8B-B14F-4D97-AF65-F5344CB8AC3E}">
        <p14:creationId xmlns:p14="http://schemas.microsoft.com/office/powerpoint/2010/main" val="213574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7D0A-A9CC-4384-8CA7-021D2ABC396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FC01158-90E8-45B0-88A5-99F43E03032C}"/>
              </a:ext>
            </a:extLst>
          </p:cNvPr>
          <p:cNvPicPr>
            <a:picLocks noGrp="1" noChangeAspect="1"/>
          </p:cNvPicPr>
          <p:nvPr>
            <p:ph idx="1"/>
          </p:nvPr>
        </p:nvPicPr>
        <p:blipFill>
          <a:blip r:embed="rId2"/>
          <a:stretch>
            <a:fillRect/>
          </a:stretch>
        </p:blipFill>
        <p:spPr>
          <a:xfrm>
            <a:off x="576841" y="2102178"/>
            <a:ext cx="6617391" cy="2415873"/>
          </a:xfrm>
          <a:prstGeom prst="rect">
            <a:avLst/>
          </a:prstGeom>
        </p:spPr>
      </p:pic>
      <p:pic>
        <p:nvPicPr>
          <p:cNvPr id="5" name="Picture 4">
            <a:extLst>
              <a:ext uri="{FF2B5EF4-FFF2-40B4-BE49-F238E27FC236}">
                <a16:creationId xmlns:a16="http://schemas.microsoft.com/office/drawing/2014/main" id="{8F7B0786-D96D-4B69-A530-AAD9DDF8CE71}"/>
              </a:ext>
            </a:extLst>
          </p:cNvPr>
          <p:cNvPicPr>
            <a:picLocks noChangeAspect="1"/>
          </p:cNvPicPr>
          <p:nvPr/>
        </p:nvPicPr>
        <p:blipFill>
          <a:blip r:embed="rId3"/>
          <a:stretch>
            <a:fillRect/>
          </a:stretch>
        </p:blipFill>
        <p:spPr>
          <a:xfrm>
            <a:off x="6391541" y="1013185"/>
            <a:ext cx="4224906" cy="5024683"/>
          </a:xfrm>
          <a:prstGeom prst="rect">
            <a:avLst/>
          </a:prstGeom>
        </p:spPr>
      </p:pic>
    </p:spTree>
    <p:extLst>
      <p:ext uri="{BB962C8B-B14F-4D97-AF65-F5344CB8AC3E}">
        <p14:creationId xmlns:p14="http://schemas.microsoft.com/office/powerpoint/2010/main" val="375890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68B772-CA29-4378-8611-6821EADBD8E3}"/>
              </a:ext>
            </a:extLst>
          </p:cNvPr>
          <p:cNvSpPr>
            <a:spLocks noGrp="1"/>
          </p:cNvSpPr>
          <p:nvPr>
            <p:ph type="ctrTitle"/>
          </p:nvPr>
        </p:nvSpPr>
        <p:spPr/>
        <p:txBody>
          <a:bodyPr/>
          <a:lstStyle/>
          <a:p>
            <a:r>
              <a:rPr lang="en-US" dirty="0"/>
              <a:t>Vectors</a:t>
            </a:r>
          </a:p>
        </p:txBody>
      </p:sp>
      <p:sp>
        <p:nvSpPr>
          <p:cNvPr id="5" name="Subtitle 4">
            <a:extLst>
              <a:ext uri="{FF2B5EF4-FFF2-40B4-BE49-F238E27FC236}">
                <a16:creationId xmlns:a16="http://schemas.microsoft.com/office/drawing/2014/main" id="{65290BDC-080B-4CF1-94FF-89C2644B0B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4152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68FB-B041-4552-AEE2-51B82F354FB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4BB4516-8469-403A-BDCD-9F229196EB98}"/>
              </a:ext>
            </a:extLst>
          </p:cNvPr>
          <p:cNvPicPr>
            <a:picLocks noGrp="1" noChangeAspect="1"/>
          </p:cNvPicPr>
          <p:nvPr>
            <p:ph idx="1"/>
          </p:nvPr>
        </p:nvPicPr>
        <p:blipFill>
          <a:blip r:embed="rId2"/>
          <a:stretch>
            <a:fillRect/>
          </a:stretch>
        </p:blipFill>
        <p:spPr>
          <a:xfrm>
            <a:off x="2378444" y="1825625"/>
            <a:ext cx="7435112" cy="4351338"/>
          </a:xfrm>
          <a:prstGeom prst="rect">
            <a:avLst/>
          </a:prstGeom>
        </p:spPr>
      </p:pic>
    </p:spTree>
    <p:extLst>
      <p:ext uri="{BB962C8B-B14F-4D97-AF65-F5344CB8AC3E}">
        <p14:creationId xmlns:p14="http://schemas.microsoft.com/office/powerpoint/2010/main" val="160691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43D9-6E66-4297-8AFC-4EFDF1640CBD}"/>
              </a:ext>
            </a:extLst>
          </p:cNvPr>
          <p:cNvSpPr>
            <a:spLocks noGrp="1"/>
          </p:cNvSpPr>
          <p:nvPr>
            <p:ph type="title"/>
          </p:nvPr>
        </p:nvSpPr>
        <p:spPr/>
        <p:txBody>
          <a:bodyPr/>
          <a:lstStyle/>
          <a:p>
            <a:r>
              <a:rPr lang="en-US" dirty="0"/>
              <a:t>Steps to Solving Projectile Motion Equations</a:t>
            </a:r>
          </a:p>
        </p:txBody>
      </p:sp>
      <p:sp>
        <p:nvSpPr>
          <p:cNvPr id="3" name="Content Placeholder 2">
            <a:extLst>
              <a:ext uri="{FF2B5EF4-FFF2-40B4-BE49-F238E27FC236}">
                <a16:creationId xmlns:a16="http://schemas.microsoft.com/office/drawing/2014/main" id="{AEB9F90A-2875-4D02-B06C-AC61E812BAFC}"/>
              </a:ext>
            </a:extLst>
          </p:cNvPr>
          <p:cNvSpPr>
            <a:spLocks noGrp="1"/>
          </p:cNvSpPr>
          <p:nvPr>
            <p:ph idx="1"/>
          </p:nvPr>
        </p:nvSpPr>
        <p:spPr/>
        <p:txBody>
          <a:bodyPr/>
          <a:lstStyle/>
          <a:p>
            <a:r>
              <a:rPr lang="en-US" dirty="0"/>
              <a:t>Break the vectors into their x and y components</a:t>
            </a:r>
          </a:p>
          <a:p>
            <a:r>
              <a:rPr lang="en-US" dirty="0"/>
              <a:t>Write down your knowns and unknowns</a:t>
            </a:r>
          </a:p>
          <a:p>
            <a:r>
              <a:rPr lang="en-US" dirty="0"/>
              <a:t>Solve the problem as 2 separate problems across their x and y planes</a:t>
            </a:r>
          </a:p>
          <a:p>
            <a:r>
              <a:rPr lang="en-US" dirty="0"/>
              <a:t>Recombine to find the total velocity, displacement, and angle</a:t>
            </a:r>
          </a:p>
        </p:txBody>
      </p:sp>
    </p:spTree>
    <p:extLst>
      <p:ext uri="{BB962C8B-B14F-4D97-AF65-F5344CB8AC3E}">
        <p14:creationId xmlns:p14="http://schemas.microsoft.com/office/powerpoint/2010/main" val="339615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737C-1F3F-4197-979A-0F0E17EBB8A1}"/>
              </a:ext>
            </a:extLst>
          </p:cNvPr>
          <p:cNvSpPr>
            <a:spLocks noGrp="1"/>
          </p:cNvSpPr>
          <p:nvPr>
            <p:ph type="title"/>
          </p:nvPr>
        </p:nvSpPr>
        <p:spPr/>
        <p:txBody>
          <a:bodyPr/>
          <a:lstStyle/>
          <a:p>
            <a:r>
              <a:rPr lang="en-US" dirty="0"/>
              <a:t>A Note About Coordinate Systems</a:t>
            </a:r>
          </a:p>
        </p:txBody>
      </p:sp>
      <p:sp>
        <p:nvSpPr>
          <p:cNvPr id="3" name="Content Placeholder 2">
            <a:extLst>
              <a:ext uri="{FF2B5EF4-FFF2-40B4-BE49-F238E27FC236}">
                <a16:creationId xmlns:a16="http://schemas.microsoft.com/office/drawing/2014/main" id="{D1684ECB-613A-40D6-B1ED-1CC6B6FDDC46}"/>
              </a:ext>
            </a:extLst>
          </p:cNvPr>
          <p:cNvSpPr>
            <a:spLocks noGrp="1"/>
          </p:cNvSpPr>
          <p:nvPr>
            <p:ph idx="1"/>
          </p:nvPr>
        </p:nvSpPr>
        <p:spPr/>
        <p:txBody>
          <a:bodyPr/>
          <a:lstStyle/>
          <a:p>
            <a:r>
              <a:rPr lang="en-US" dirty="0"/>
              <a:t>You get to define what is positive or negative in problems based on your coordinate system</a:t>
            </a:r>
          </a:p>
          <a:p>
            <a:r>
              <a:rPr lang="en-US" dirty="0"/>
              <a:t>Make sure you set the positives and negatives in a consistent and logical manner</a:t>
            </a:r>
          </a:p>
          <a:p>
            <a:r>
              <a:rPr lang="en-US" dirty="0"/>
              <a:t>Example: Gravity can be positive if you are simply dropping an object (</a:t>
            </a:r>
            <a:r>
              <a:rPr lang="en-US" dirty="0" err="1"/>
              <a:t>i.e</a:t>
            </a:r>
            <a:r>
              <a:rPr lang="en-US" dirty="0"/>
              <a:t> the change in the position and the acceleration are in the same direction). But! If you are launching something, gravity will usually be negative as it is opposing the initial velocity that is pointing up</a:t>
            </a:r>
          </a:p>
        </p:txBody>
      </p:sp>
    </p:spTree>
    <p:extLst>
      <p:ext uri="{BB962C8B-B14F-4D97-AF65-F5344CB8AC3E}">
        <p14:creationId xmlns:p14="http://schemas.microsoft.com/office/powerpoint/2010/main" val="2140257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2BBC-31A9-43CE-957A-E76B67B6C5E6}"/>
              </a:ext>
            </a:extLst>
          </p:cNvPr>
          <p:cNvSpPr>
            <a:spLocks noGrp="1"/>
          </p:cNvSpPr>
          <p:nvPr>
            <p:ph type="title"/>
          </p:nvPr>
        </p:nvSpPr>
        <p:spPr/>
        <p:txBody>
          <a:bodyPr/>
          <a:lstStyle/>
          <a:p>
            <a:r>
              <a:rPr lang="en-US" dirty="0"/>
              <a:t>Example 9 </a:t>
            </a:r>
          </a:p>
        </p:txBody>
      </p:sp>
      <p:pic>
        <p:nvPicPr>
          <p:cNvPr id="4" name="Content Placeholder 3">
            <a:extLst>
              <a:ext uri="{FF2B5EF4-FFF2-40B4-BE49-F238E27FC236}">
                <a16:creationId xmlns:a16="http://schemas.microsoft.com/office/drawing/2014/main" id="{950CB967-CDE3-4901-A97B-2342599729F4}"/>
              </a:ext>
            </a:extLst>
          </p:cNvPr>
          <p:cNvPicPr>
            <a:picLocks noGrp="1" noChangeAspect="1"/>
          </p:cNvPicPr>
          <p:nvPr>
            <p:ph idx="1"/>
          </p:nvPr>
        </p:nvPicPr>
        <p:blipFill>
          <a:blip r:embed="rId2"/>
          <a:stretch>
            <a:fillRect/>
          </a:stretch>
        </p:blipFill>
        <p:spPr>
          <a:xfrm>
            <a:off x="3602107" y="103984"/>
            <a:ext cx="7970187" cy="6650032"/>
          </a:xfrm>
          <a:prstGeom prst="rect">
            <a:avLst/>
          </a:prstGeom>
        </p:spPr>
      </p:pic>
    </p:spTree>
    <p:extLst>
      <p:ext uri="{BB962C8B-B14F-4D97-AF65-F5344CB8AC3E}">
        <p14:creationId xmlns:p14="http://schemas.microsoft.com/office/powerpoint/2010/main" val="375762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9D19-6FC8-4A88-9451-EAB52CC14B4A}"/>
              </a:ext>
            </a:extLst>
          </p:cNvPr>
          <p:cNvSpPr>
            <a:spLocks noGrp="1"/>
          </p:cNvSpPr>
          <p:nvPr>
            <p:ph type="title"/>
          </p:nvPr>
        </p:nvSpPr>
        <p:spPr/>
        <p:txBody>
          <a:bodyPr/>
          <a:lstStyle/>
          <a:p>
            <a:r>
              <a:rPr lang="en-US" dirty="0"/>
              <a:t>Example 10</a:t>
            </a:r>
          </a:p>
        </p:txBody>
      </p:sp>
      <p:pic>
        <p:nvPicPr>
          <p:cNvPr id="4" name="Content Placeholder 3">
            <a:extLst>
              <a:ext uri="{FF2B5EF4-FFF2-40B4-BE49-F238E27FC236}">
                <a16:creationId xmlns:a16="http://schemas.microsoft.com/office/drawing/2014/main" id="{879F9201-330B-45DA-8E41-3073C032E30D}"/>
              </a:ext>
            </a:extLst>
          </p:cNvPr>
          <p:cNvPicPr>
            <a:picLocks noGrp="1" noChangeAspect="1"/>
          </p:cNvPicPr>
          <p:nvPr>
            <p:ph idx="1"/>
          </p:nvPr>
        </p:nvPicPr>
        <p:blipFill>
          <a:blip r:embed="rId2"/>
          <a:stretch>
            <a:fillRect/>
          </a:stretch>
        </p:blipFill>
        <p:spPr>
          <a:xfrm>
            <a:off x="3934153" y="733216"/>
            <a:ext cx="8052852" cy="5391567"/>
          </a:xfrm>
          <a:prstGeom prst="rect">
            <a:avLst/>
          </a:prstGeom>
        </p:spPr>
      </p:pic>
    </p:spTree>
    <p:extLst>
      <p:ext uri="{BB962C8B-B14F-4D97-AF65-F5344CB8AC3E}">
        <p14:creationId xmlns:p14="http://schemas.microsoft.com/office/powerpoint/2010/main" val="190847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AA73-CCC2-4096-9B1B-11128428712F}"/>
              </a:ext>
            </a:extLst>
          </p:cNvPr>
          <p:cNvSpPr>
            <a:spLocks noGrp="1"/>
          </p:cNvSpPr>
          <p:nvPr>
            <p:ph type="title"/>
          </p:nvPr>
        </p:nvSpPr>
        <p:spPr/>
        <p:txBody>
          <a:bodyPr/>
          <a:lstStyle/>
          <a:p>
            <a:r>
              <a:rPr lang="en-US" dirty="0"/>
              <a:t>Lab/Homework</a:t>
            </a:r>
          </a:p>
        </p:txBody>
      </p:sp>
      <p:sp>
        <p:nvSpPr>
          <p:cNvPr id="3" name="Content Placeholder 2">
            <a:extLst>
              <a:ext uri="{FF2B5EF4-FFF2-40B4-BE49-F238E27FC236}">
                <a16:creationId xmlns:a16="http://schemas.microsoft.com/office/drawing/2014/main" id="{26C97368-9EF7-41C3-86EE-620C6756F19C}"/>
              </a:ext>
            </a:extLst>
          </p:cNvPr>
          <p:cNvSpPr>
            <a:spLocks noGrp="1"/>
          </p:cNvSpPr>
          <p:nvPr>
            <p:ph idx="1"/>
          </p:nvPr>
        </p:nvSpPr>
        <p:spPr/>
        <p:txBody>
          <a:bodyPr/>
          <a:lstStyle/>
          <a:p>
            <a:r>
              <a:rPr lang="en-US" dirty="0"/>
              <a:t>Tomorrow’s lab will cover adding vectors and projectile motion</a:t>
            </a:r>
          </a:p>
          <a:p>
            <a:endParaRPr lang="en-US" dirty="0"/>
          </a:p>
          <a:p>
            <a:r>
              <a:rPr lang="en-US" dirty="0"/>
              <a:t>Please come to class Thursday with questions</a:t>
            </a:r>
          </a:p>
          <a:p>
            <a:endParaRPr lang="en-US" dirty="0"/>
          </a:p>
          <a:p>
            <a:r>
              <a:rPr lang="en-US" dirty="0"/>
              <a:t>You have a </a:t>
            </a:r>
            <a:r>
              <a:rPr lang="en-US"/>
              <a:t>final exam on Friday</a:t>
            </a:r>
            <a:endParaRPr lang="en-US" dirty="0"/>
          </a:p>
        </p:txBody>
      </p:sp>
    </p:spTree>
    <p:extLst>
      <p:ext uri="{BB962C8B-B14F-4D97-AF65-F5344CB8AC3E}">
        <p14:creationId xmlns:p14="http://schemas.microsoft.com/office/powerpoint/2010/main" val="84100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75C2-E0F2-4DF7-96DC-34E430F803E5}"/>
              </a:ext>
            </a:extLst>
          </p:cNvPr>
          <p:cNvSpPr>
            <a:spLocks noGrp="1"/>
          </p:cNvSpPr>
          <p:nvPr>
            <p:ph type="title"/>
          </p:nvPr>
        </p:nvSpPr>
        <p:spPr/>
        <p:txBody>
          <a:bodyPr/>
          <a:lstStyle/>
          <a:p>
            <a:r>
              <a:rPr lang="en-US" dirty="0"/>
              <a:t>What is a Vector</a:t>
            </a:r>
          </a:p>
        </p:txBody>
      </p:sp>
      <p:sp>
        <p:nvSpPr>
          <p:cNvPr id="3" name="Content Placeholder 2">
            <a:extLst>
              <a:ext uri="{FF2B5EF4-FFF2-40B4-BE49-F238E27FC236}">
                <a16:creationId xmlns:a16="http://schemas.microsoft.com/office/drawing/2014/main" id="{A5FFDF3E-7B78-4794-89C0-6CB127D4807C}"/>
              </a:ext>
            </a:extLst>
          </p:cNvPr>
          <p:cNvSpPr>
            <a:spLocks noGrp="1"/>
          </p:cNvSpPr>
          <p:nvPr>
            <p:ph idx="1"/>
          </p:nvPr>
        </p:nvSpPr>
        <p:spPr/>
        <p:txBody>
          <a:bodyPr/>
          <a:lstStyle/>
          <a:p>
            <a:r>
              <a:rPr lang="en-US" dirty="0"/>
              <a:t>A vector is any quantity that has both </a:t>
            </a:r>
            <a:r>
              <a:rPr lang="en-US" i="1" dirty="0"/>
              <a:t>magnitude</a:t>
            </a:r>
            <a:r>
              <a:rPr lang="en-US" dirty="0"/>
              <a:t> and </a:t>
            </a:r>
            <a:r>
              <a:rPr lang="en-US" i="1" dirty="0"/>
              <a:t>direction</a:t>
            </a:r>
            <a:endParaRPr lang="en-US" dirty="0"/>
          </a:p>
          <a:p>
            <a:endParaRPr lang="en-US" dirty="0"/>
          </a:p>
          <a:p>
            <a:r>
              <a:rPr lang="en-US" dirty="0"/>
              <a:t>Magnitude means amount or quantity</a:t>
            </a:r>
          </a:p>
          <a:p>
            <a:endParaRPr lang="en-US" dirty="0"/>
          </a:p>
          <a:p>
            <a:r>
              <a:rPr lang="en-US" dirty="0"/>
              <a:t>A vector is a label that we put on variables that we care about the direction as well as the quantity</a:t>
            </a:r>
          </a:p>
        </p:txBody>
      </p:sp>
    </p:spTree>
    <p:extLst>
      <p:ext uri="{BB962C8B-B14F-4D97-AF65-F5344CB8AC3E}">
        <p14:creationId xmlns:p14="http://schemas.microsoft.com/office/powerpoint/2010/main" val="25226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816F-FB78-4735-8242-A1E5084C7EB6}"/>
              </a:ext>
            </a:extLst>
          </p:cNvPr>
          <p:cNvSpPr>
            <a:spLocks noGrp="1"/>
          </p:cNvSpPr>
          <p:nvPr>
            <p:ph type="title"/>
          </p:nvPr>
        </p:nvSpPr>
        <p:spPr/>
        <p:txBody>
          <a:bodyPr/>
          <a:lstStyle/>
          <a:p>
            <a:r>
              <a:rPr lang="en-US" dirty="0"/>
              <a:t>Vectors vs Scalars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F7C835-DB7D-404C-9E9D-1AFAAB65A8F9}"/>
                  </a:ext>
                </a:extLst>
              </p:cNvPr>
              <p:cNvSpPr>
                <a:spLocks noGrp="1"/>
              </p:cNvSpPr>
              <p:nvPr>
                <p:ph idx="1"/>
              </p:nvPr>
            </p:nvSpPr>
            <p:spPr/>
            <p:txBody>
              <a:bodyPr/>
              <a:lstStyle/>
              <a:p>
                <a:r>
                  <a:rPr lang="en-US" dirty="0"/>
                  <a:t>Scalar – has magnitude but not direction; mass, time, length</a:t>
                </a:r>
              </a:p>
              <a:p>
                <a:r>
                  <a:rPr lang="en-US" dirty="0"/>
                  <a:t>Vector – has magnitude and direction; Force, position, velocity, acceleration. In general</a:t>
                </a:r>
              </a:p>
              <a:p>
                <a:pPr lvl="1"/>
                <a:r>
                  <a:rPr lang="en-US" dirty="0"/>
                  <a:t> I will note these with an arrow over the top when writing. In the book, vectors are bolded (</a:t>
                </a:r>
                <a:r>
                  <a:rPr lang="en-US" b="1" dirty="0"/>
                  <a:t>F</a:t>
                </a:r>
                <a:r>
                  <a:rPr lang="en-US" dirty="0"/>
                  <a:t>) and their magnitudes are italicized (</a:t>
                </a:r>
                <a:r>
                  <a:rPr lang="en-US" i="1" dirty="0"/>
                  <a:t>F</a:t>
                </a:r>
                <a:r>
                  <a:rPr lang="en-US" dirty="0"/>
                  <a:t>)</a:t>
                </a:r>
              </a:p>
              <a:p>
                <a:pPr lvl="2"/>
                <a:r>
                  <a:rPr lang="en-US" dirty="0"/>
                  <a:t>Note: Subscripts are used to label the different variables</a:t>
                </a:r>
              </a:p>
              <a:p>
                <a:pPr lvl="1"/>
                <a:r>
                  <a:rPr lang="en-US" dirty="0"/>
                  <a:t>The magnitude of a vector is its quantity without direction and can be found using Pythagorean Theorem</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r>
                      <a:rPr lang="en-US" b="0" i="1" smtClean="0">
                        <a:latin typeface="Cambria Math" panose="02040503050406030204" pitchFamily="18" charset="0"/>
                      </a:rPr>
                      <m:t>= </m:t>
                    </m:r>
                    <m:rad>
                      <m:radPr>
                        <m:ctrlPr>
                          <a:rPr lang="en-US" b="0" i="1" smtClean="0">
                            <a:latin typeface="Cambria Math" panose="02040503050406030204" pitchFamily="18" charset="0"/>
                          </a:rPr>
                        </m:ctrlPr>
                      </m:radPr>
                      <m:deg>
                        <m:r>
                          <a:rPr lang="en-US" b="0" i="1" smtClean="0">
                            <a:latin typeface="Cambria Math" panose="02040503050406030204" pitchFamily="18" charset="0"/>
                          </a:rPr>
                          <m:t>2</m:t>
                        </m: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b="0" i="1" smtClean="0">
                                <a:latin typeface="Cambria Math" panose="02040503050406030204" pitchFamily="18" charset="0"/>
                              </a:rPr>
                              <m:t>𝑦</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b="0" i="1" smtClean="0">
                                <a:latin typeface="Cambria Math" panose="02040503050406030204" pitchFamily="18" charset="0"/>
                              </a:rPr>
                              <m:t>𝑧</m:t>
                            </m:r>
                          </m:sub>
                          <m:sup>
                            <m:r>
                              <a:rPr lang="en-US" i="1">
                                <a:latin typeface="Cambria Math" panose="02040503050406030204" pitchFamily="18" charset="0"/>
                              </a:rPr>
                              <m:t>2</m:t>
                            </m:r>
                          </m:sup>
                        </m:sSubSup>
                      </m:e>
                    </m:rad>
                  </m:oMath>
                </a14:m>
                <a:endParaRPr lang="en-US" b="1" dirty="0"/>
              </a:p>
              <a:p>
                <a:endParaRPr lang="en-US" dirty="0"/>
              </a:p>
            </p:txBody>
          </p:sp>
        </mc:Choice>
        <mc:Fallback xmlns="">
          <p:sp>
            <p:nvSpPr>
              <p:cNvPr id="3" name="Content Placeholder 2">
                <a:extLst>
                  <a:ext uri="{FF2B5EF4-FFF2-40B4-BE49-F238E27FC236}">
                    <a16:creationId xmlns:a16="http://schemas.microsoft.com/office/drawing/2014/main" id="{E9F7C835-DB7D-404C-9E9D-1AFAAB65A8F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2686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E999-B028-4776-9F6D-044165C5C148}"/>
              </a:ext>
            </a:extLst>
          </p:cNvPr>
          <p:cNvSpPr>
            <a:spLocks noGrp="1"/>
          </p:cNvSpPr>
          <p:nvPr>
            <p:ph type="title"/>
          </p:nvPr>
        </p:nvSpPr>
        <p:spPr/>
        <p:txBody>
          <a:bodyPr/>
          <a:lstStyle/>
          <a:p>
            <a:r>
              <a:rPr lang="en-US" dirty="0"/>
              <a:t>Multiplication and Division</a:t>
            </a:r>
          </a:p>
        </p:txBody>
      </p:sp>
      <p:sp>
        <p:nvSpPr>
          <p:cNvPr id="3" name="Content Placeholder 2">
            <a:extLst>
              <a:ext uri="{FF2B5EF4-FFF2-40B4-BE49-F238E27FC236}">
                <a16:creationId xmlns:a16="http://schemas.microsoft.com/office/drawing/2014/main" id="{52DDA8BC-2AA0-4CFF-839F-5253BB587BBB}"/>
              </a:ext>
            </a:extLst>
          </p:cNvPr>
          <p:cNvSpPr>
            <a:spLocks noGrp="1"/>
          </p:cNvSpPr>
          <p:nvPr>
            <p:ph idx="1"/>
          </p:nvPr>
        </p:nvSpPr>
        <p:spPr/>
        <p:txBody>
          <a:bodyPr/>
          <a:lstStyle/>
          <a:p>
            <a:r>
              <a:rPr lang="en-US" dirty="0"/>
              <a:t>When a vector is multiplied or divided by a scalar, the math stays simple</a:t>
            </a:r>
          </a:p>
          <a:p>
            <a:endParaRPr lang="en-US" dirty="0"/>
          </a:p>
          <a:p>
            <a:r>
              <a:rPr lang="en-US" b="1" dirty="0"/>
              <a:t>A </a:t>
            </a:r>
            <a:r>
              <a:rPr lang="en-US" dirty="0"/>
              <a:t>x 2 = 2</a:t>
            </a:r>
            <a:r>
              <a:rPr lang="en-US" b="1" dirty="0"/>
              <a:t>A</a:t>
            </a:r>
          </a:p>
          <a:p>
            <a:r>
              <a:rPr lang="en-US" b="1" dirty="0"/>
              <a:t>A </a:t>
            </a:r>
            <a:r>
              <a:rPr lang="en-US" dirty="0"/>
              <a:t>/ 2 = 0.5</a:t>
            </a:r>
            <a:r>
              <a:rPr lang="en-US" b="1" dirty="0"/>
              <a:t>A</a:t>
            </a:r>
          </a:p>
          <a:p>
            <a:r>
              <a:rPr lang="en-US" b="1" dirty="0"/>
              <a:t>A </a:t>
            </a:r>
            <a:r>
              <a:rPr lang="en-US" dirty="0"/>
              <a:t>* -3 = -3</a:t>
            </a:r>
            <a:r>
              <a:rPr lang="en-US" b="1" dirty="0"/>
              <a:t>A</a:t>
            </a:r>
          </a:p>
        </p:txBody>
      </p:sp>
    </p:spTree>
    <p:extLst>
      <p:ext uri="{BB962C8B-B14F-4D97-AF65-F5344CB8AC3E}">
        <p14:creationId xmlns:p14="http://schemas.microsoft.com/office/powerpoint/2010/main" val="426329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B4D6-8B9D-4ABD-BD9A-C5069FFEB067}"/>
              </a:ext>
            </a:extLst>
          </p:cNvPr>
          <p:cNvSpPr>
            <a:spLocks noGrp="1"/>
          </p:cNvSpPr>
          <p:nvPr>
            <p:ph type="title"/>
          </p:nvPr>
        </p:nvSpPr>
        <p:spPr/>
        <p:txBody>
          <a:bodyPr/>
          <a:lstStyle/>
          <a:p>
            <a:r>
              <a:rPr lang="en-US" dirty="0"/>
              <a:t>Vector Addition and Subtraction</a:t>
            </a:r>
          </a:p>
        </p:txBody>
      </p:sp>
      <p:sp>
        <p:nvSpPr>
          <p:cNvPr id="3" name="Content Placeholder 2">
            <a:extLst>
              <a:ext uri="{FF2B5EF4-FFF2-40B4-BE49-F238E27FC236}">
                <a16:creationId xmlns:a16="http://schemas.microsoft.com/office/drawing/2014/main" id="{4B482627-8E48-46B7-8BE1-3E5545D17F49}"/>
              </a:ext>
            </a:extLst>
          </p:cNvPr>
          <p:cNvSpPr>
            <a:spLocks noGrp="1"/>
          </p:cNvSpPr>
          <p:nvPr>
            <p:ph idx="1"/>
          </p:nvPr>
        </p:nvSpPr>
        <p:spPr/>
        <p:txBody>
          <a:bodyPr/>
          <a:lstStyle/>
          <a:p>
            <a:r>
              <a:rPr lang="en-US" dirty="0"/>
              <a:t>When adding and subtracting vectors with each other, it is important to take their magnitudes and directions into account</a:t>
            </a:r>
            <a:br>
              <a:rPr lang="en-US" dirty="0"/>
            </a:br>
            <a:endParaRPr lang="en-US" dirty="0"/>
          </a:p>
          <a:p>
            <a:r>
              <a:rPr lang="en-US" dirty="0"/>
              <a:t>Vectors can only be added if they are along the same axis</a:t>
            </a:r>
            <a:br>
              <a:rPr lang="en-US" dirty="0"/>
            </a:br>
            <a:endParaRPr lang="en-US" dirty="0"/>
          </a:p>
          <a:p>
            <a:r>
              <a:rPr lang="en-US" dirty="0"/>
              <a:t>Positive and Negative indicate Direction</a:t>
            </a:r>
          </a:p>
        </p:txBody>
      </p:sp>
    </p:spTree>
    <p:extLst>
      <p:ext uri="{BB962C8B-B14F-4D97-AF65-F5344CB8AC3E}">
        <p14:creationId xmlns:p14="http://schemas.microsoft.com/office/powerpoint/2010/main" val="93714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55C-992C-42C5-9422-D35AAD8A2652}"/>
              </a:ext>
            </a:extLst>
          </p:cNvPr>
          <p:cNvSpPr>
            <a:spLocks noGrp="1"/>
          </p:cNvSpPr>
          <p:nvPr>
            <p:ph type="title"/>
          </p:nvPr>
        </p:nvSpPr>
        <p:spPr/>
        <p:txBody>
          <a:bodyPr/>
          <a:lstStyle/>
          <a:p>
            <a:r>
              <a:rPr lang="en-US" dirty="0"/>
              <a:t>Parallelogram Law</a:t>
            </a:r>
          </a:p>
        </p:txBody>
      </p:sp>
      <p:pic>
        <p:nvPicPr>
          <p:cNvPr id="4" name="Content Placeholder 3">
            <a:extLst>
              <a:ext uri="{FF2B5EF4-FFF2-40B4-BE49-F238E27FC236}">
                <a16:creationId xmlns:a16="http://schemas.microsoft.com/office/drawing/2014/main" id="{9F75D026-14DE-4995-BA32-D022F8EA513A}"/>
              </a:ext>
            </a:extLst>
          </p:cNvPr>
          <p:cNvPicPr>
            <a:picLocks noGrp="1" noChangeAspect="1"/>
          </p:cNvPicPr>
          <p:nvPr>
            <p:ph idx="1"/>
          </p:nvPr>
        </p:nvPicPr>
        <p:blipFill>
          <a:blip r:embed="rId2"/>
          <a:stretch>
            <a:fillRect/>
          </a:stretch>
        </p:blipFill>
        <p:spPr>
          <a:xfrm>
            <a:off x="1696826" y="2526620"/>
            <a:ext cx="8700940" cy="2982737"/>
          </a:xfrm>
          <a:prstGeom prst="rect">
            <a:avLst/>
          </a:prstGeom>
        </p:spPr>
      </p:pic>
    </p:spTree>
    <p:extLst>
      <p:ext uri="{BB962C8B-B14F-4D97-AF65-F5344CB8AC3E}">
        <p14:creationId xmlns:p14="http://schemas.microsoft.com/office/powerpoint/2010/main" val="175102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58E0-0F2F-41ED-8A5A-60C2CAE91AF1}"/>
              </a:ext>
            </a:extLst>
          </p:cNvPr>
          <p:cNvSpPr>
            <a:spLocks noGrp="1"/>
          </p:cNvSpPr>
          <p:nvPr>
            <p:ph type="title"/>
          </p:nvPr>
        </p:nvSpPr>
        <p:spPr/>
        <p:txBody>
          <a:bodyPr/>
          <a:lstStyle/>
          <a:p>
            <a:r>
              <a:rPr lang="en-US" dirty="0"/>
              <a:t>Triangle/Head to Tail</a:t>
            </a:r>
          </a:p>
        </p:txBody>
      </p:sp>
      <p:pic>
        <p:nvPicPr>
          <p:cNvPr id="4" name="Content Placeholder 3">
            <a:extLst>
              <a:ext uri="{FF2B5EF4-FFF2-40B4-BE49-F238E27FC236}">
                <a16:creationId xmlns:a16="http://schemas.microsoft.com/office/drawing/2014/main" id="{7093595C-3CDF-4F29-9B17-138CB36B6B50}"/>
              </a:ext>
            </a:extLst>
          </p:cNvPr>
          <p:cNvPicPr>
            <a:picLocks noGrp="1" noChangeAspect="1"/>
          </p:cNvPicPr>
          <p:nvPr>
            <p:ph idx="1"/>
          </p:nvPr>
        </p:nvPicPr>
        <p:blipFill>
          <a:blip r:embed="rId2"/>
          <a:stretch>
            <a:fillRect/>
          </a:stretch>
        </p:blipFill>
        <p:spPr>
          <a:xfrm>
            <a:off x="2498103" y="2677213"/>
            <a:ext cx="7684946" cy="2489692"/>
          </a:xfrm>
          <a:prstGeom prst="rect">
            <a:avLst/>
          </a:prstGeom>
        </p:spPr>
      </p:pic>
    </p:spTree>
    <p:extLst>
      <p:ext uri="{BB962C8B-B14F-4D97-AF65-F5344CB8AC3E}">
        <p14:creationId xmlns:p14="http://schemas.microsoft.com/office/powerpoint/2010/main" val="1660282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942</Words>
  <Application>Microsoft Office PowerPoint</Application>
  <PresentationFormat>Widescreen</PresentationFormat>
  <Paragraphs>122</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Cambria Math</vt:lpstr>
      <vt:lpstr>Office Theme</vt:lpstr>
      <vt:lpstr>Beihua University</vt:lpstr>
      <vt:lpstr>Questions from Lab</vt:lpstr>
      <vt:lpstr>Vectors</vt:lpstr>
      <vt:lpstr>What is a Vector</vt:lpstr>
      <vt:lpstr>Vectors vs Scalars</vt:lpstr>
      <vt:lpstr>Multiplication and Division</vt:lpstr>
      <vt:lpstr>Vector Addition and Subtraction</vt:lpstr>
      <vt:lpstr>Parallelogram Law</vt:lpstr>
      <vt:lpstr>Triangle/Head to Tail</vt:lpstr>
      <vt:lpstr>PowerPoint Presentation</vt:lpstr>
      <vt:lpstr>Cartesian Vectors</vt:lpstr>
      <vt:lpstr>Vectors vs Scalars</vt:lpstr>
      <vt:lpstr>Example 1 – Write the Cartesian Vector for F1 and F2, then their resultant</vt:lpstr>
      <vt:lpstr>Vectors</vt:lpstr>
      <vt:lpstr>Working with Position Vectors</vt:lpstr>
      <vt:lpstr>Example 2</vt:lpstr>
      <vt:lpstr>Example 3</vt:lpstr>
      <vt:lpstr>Example 4</vt:lpstr>
      <vt:lpstr>Velocity Vector</vt:lpstr>
      <vt:lpstr>Example 5</vt:lpstr>
      <vt:lpstr>Acceleration Vector</vt:lpstr>
      <vt:lpstr>Example 6</vt:lpstr>
      <vt:lpstr>Example 7</vt:lpstr>
      <vt:lpstr>Example 8 </vt:lpstr>
      <vt:lpstr>Projectile Motion</vt:lpstr>
      <vt:lpstr>2D Kinematics with Gravity</vt:lpstr>
      <vt:lpstr>Vectors in Projectiles</vt:lpstr>
      <vt:lpstr>Projectile Motion</vt:lpstr>
      <vt:lpstr>PowerPoint Presentation</vt:lpstr>
      <vt:lpstr>PowerPoint Presentation</vt:lpstr>
      <vt:lpstr>Steps to Solving Projectile Motion Equations</vt:lpstr>
      <vt:lpstr>A Note About Coordinate Systems</vt:lpstr>
      <vt:lpstr>Example 9 </vt:lpstr>
      <vt:lpstr>Example 10</vt:lpstr>
      <vt:lpstr>Lab/Homework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Beihua University</dc:title>
  <dc:creator>Danielle Grimes</dc:creator>
  <cp:lastModifiedBy>Danielle Grimes</cp:lastModifiedBy>
  <cp:revision>18</cp:revision>
  <dcterms:created xsi:type="dcterms:W3CDTF">2025-06-03T14:59:34Z</dcterms:created>
  <dcterms:modified xsi:type="dcterms:W3CDTF">2025-06-12T15:27:01Z</dcterms:modified>
</cp:coreProperties>
</file>