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5" r:id="rId4"/>
  </p:sldMasterIdLst>
  <p:sldIdLst>
    <p:sldId id="256" r:id="rId5"/>
    <p:sldId id="481" r:id="rId6"/>
    <p:sldId id="460" r:id="rId7"/>
    <p:sldId id="461" r:id="rId8"/>
    <p:sldId id="462" r:id="rId9"/>
    <p:sldId id="477" r:id="rId10"/>
    <p:sldId id="463" r:id="rId11"/>
    <p:sldId id="442" r:id="rId12"/>
    <p:sldId id="464" r:id="rId13"/>
    <p:sldId id="466" r:id="rId14"/>
    <p:sldId id="467" r:id="rId15"/>
    <p:sldId id="417" r:id="rId16"/>
    <p:sldId id="475" r:id="rId17"/>
    <p:sldId id="465" r:id="rId18"/>
    <p:sldId id="476" r:id="rId19"/>
    <p:sldId id="437" r:id="rId20"/>
    <p:sldId id="468" r:id="rId21"/>
    <p:sldId id="472" r:id="rId22"/>
    <p:sldId id="478" r:id="rId23"/>
    <p:sldId id="470" r:id="rId24"/>
    <p:sldId id="469" r:id="rId25"/>
    <p:sldId id="471" r:id="rId26"/>
    <p:sldId id="473" r:id="rId27"/>
    <p:sldId id="474" r:id="rId28"/>
    <p:sldId id="479" r:id="rId29"/>
    <p:sldId id="482" r:id="rId30"/>
    <p:sldId id="483" r:id="rId31"/>
    <p:sldId id="485" r:id="rId32"/>
    <p:sldId id="484" r:id="rId33"/>
    <p:sldId id="486" r:id="rId34"/>
    <p:sldId id="48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FD7A-4830-46C6-BD36-2C940F2BDA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86EF75-01E2-4558-A6B8-21DA0EAC8A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D974C-F979-4F48-94DC-5F557A202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F555B-23D2-4990-94AB-55275425C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568EA-5A60-494C-9155-BEBDAF6AF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0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821BC-2A1A-400A-91AC-5B7322A75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305FF-8F11-42EB-86E5-A72DB51E8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954EF-BB62-42DD-8364-6EA2407A5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C25B0-EBC5-4B58-B990-3618FC4B6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FA10-01A2-48BF-A7E0-D1B2525E4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C2E245-9E7C-42D9-9AE7-93D1CBFD0E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EB9AE7-AAD2-44EF-A2FD-5DF0BA8BEF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C70E7-104A-466E-A759-525BCC8CE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73ACC0-5EE7-4976-992A-4495EE6E1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245CC-3F2C-4A9D-A6BE-57B2BF1B4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9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DC568-8CA7-42A1-AC85-20F1E344D33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488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275FF0-4996-4505-B7A4-48C19435C63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831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9AD22-29F4-40B2-A201-14F4B2DD91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9916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F8D4E-5314-4495-A943-52A7A40BA17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724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55BE6-B8ED-45A6-9AB1-3D7AD68A68E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7181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15B61-F2EE-4736-B616-52EE66E0A33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469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9D5275-C034-4351-BC77-D8AB2B3CC3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949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FD053F-36ED-4ADA-9014-DCBAA86861E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80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01E2-4F23-4D0F-949B-5ABCC551C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950CA-B2BF-496C-9B2B-85FC57ECD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090430-2825-432D-82CA-E8380818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6FAC2-9D08-4395-AF11-3032EDC16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F96543-C682-4F88-A916-F37DA43F8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4304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0534A-8B22-4399-85BA-E4D6053B146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08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2A3A0-84B5-4EC1-9BDE-6DD6D96CE37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23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45B60-B130-498F-BA36-F376D097DBB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2641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6A90F2-455F-40D7-8B1B-A1BCBA507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636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780AD-569E-427D-9190-016EB443A0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69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31569-9CFD-4DD6-9169-F8FF21CC09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33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BE01B-76FE-445D-8F80-D5B240810B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18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3EC4C-C1D2-4571-A1F0-E4B48C1813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6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E622C-D237-4D80-BC61-C7288786D1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606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7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3BC1A-F112-459D-B611-40BE3EC93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455228-D5E3-4A6C-9C34-3A761CEA66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FCA63-D812-44C3-9D9B-F50F8D01B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AC45E-14F8-49EB-B8C2-6979B2301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A6EF-D53E-4C15-AD6F-0A4DE1E81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0191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7D193-E47C-4E69-8F9A-FEAC414B15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3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11D7-D762-496F-8791-CDB9BDE8ED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773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EC4924-B626-44DB-81C8-FC829DA79D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01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FB8D8-BC51-4DEA-9A97-314ED8DD138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4935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FDB04DF-B68B-4214-A701-101C6F8DAB7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17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4138D-6B8A-4EE6-AC74-AAB7C0DA51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AF5246-B1E4-4C1A-8BCE-B9AE17045B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94B5F-FED1-457E-9311-F0B757F15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5FA982-048B-4762-B2FC-F09ACD64FD12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EA52A3-A22C-4F37-A552-BED055DEB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14163-27F6-4ABC-8732-9D264C45E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0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581F6-6D76-4D88-86BC-524CB6775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F78EA-FA04-404A-AAD2-33CBCEFEF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7F5C88-0287-47D0-B385-D86F7F655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FDFA-65B8-4AB4-B750-F418C15DD49F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C035A-C299-4C5C-A5A5-07B44D78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C9A1B-8009-4FAF-912C-E13152733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342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FF160-8445-46E7-8336-0356BDDDD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367076-FC3A-4344-AA61-CEF3296CC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FA6EE0-68D0-486D-B7F3-07F5BA4D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77B8E-198E-4056-B246-3647F0018F03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6E551-A82A-462A-927F-500647ECF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06EA4-151A-4C83-A375-A34F73573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010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E54-0DDE-4453-AAF6-0BA623883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173D4-6509-4B51-A1F5-1F2FCA73AC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A5F67D-562F-4546-89B4-E737C515E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49F00F-3C82-466C-A1F9-CAADD9B1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58CCA-1775-4173-AFBF-04B69D2D72A5}" type="datetime1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351461-75FA-42D6-9BA2-07980F648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8BB95A-1310-4833-9974-2B665E804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855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9830-EAF1-49BC-8493-606C86C9B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63CD4E-765A-47B5-93DA-5A5E297C5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B5AACE-B6D6-477F-90AC-43C1D3B74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55FA9-00A9-4E3D-A96A-86F7B1D620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C631E8-A854-4B21-AB4A-B14D9C1A5F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F148A9-E291-48FF-9350-A73C5E28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9DA42-3B20-4156-B427-C97E73EB556A}" type="datetime1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228B82-8754-4D61-8449-934BF2F0D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E8D92D-99C2-49AF-99CC-690D93451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00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68A3-DA50-42EC-BA6D-CEE5FFF7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017A6-65E8-44F9-A86C-C17AC0D0A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34C73-E488-41F1-8CD4-30D12ABE3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3EDA4-36C0-4C60-96F3-50A4BF49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0C1C6-66C5-4EAA-B8F4-2E91BBBE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3E794-42CD-42F8-AF72-9CDF6AE8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207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3D20-F1E9-4734-95FC-20CC5464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24A26-7BA7-4D75-A88D-9445F005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0DFF-0074-4F42-B910-A2F4AEF90CEF}" type="datetime1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0567E-F941-4862-943E-61518A58C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B4A89-9E0B-4F58-B404-15B9D8F1A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33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9D3DCC-9A5C-4D66-B933-475940942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87C5D-E1B3-4858-83F4-0ECA325F535C}" type="datetime1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727BD-4FA3-48BB-9673-F3A96B202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DC403-9A25-403A-A15C-5140455C8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10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E140F-5868-4039-9CD6-EF467AB1A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B19B3-26F2-4344-ACBD-9417F064C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7DB66F-D421-4F48-9710-B1C214B8E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D804D2-4F52-441C-BD26-1EF7E2997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3224F-FF01-42FA-917D-0027A647594A}" type="datetime1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91A49-54E9-475C-87E6-A12F9F30B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AAB93-7AFE-45B0-949A-6833BF27A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6079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2159-3304-474B-BCE7-9973B1A0F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287F4A-D7F2-460E-B1F0-72BC47468C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29D56-3B54-44B8-986B-DB4E04FA46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A4645-634F-4BC0-A060-BC10625A9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2E130-A4A8-4E83-9341-BF2B0329BD62}" type="datetime1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0710C2-8663-4C3D-931A-5D5529994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23514-FD6C-498A-8DF6-AB871CEB1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748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DE0A0-2AA9-41C9-9EE7-1AD13B6F2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24A44E-8D00-45F4-9DB3-1CD44C728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4DD60-32CE-48C9-8789-BEEC82A8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72BAF-576D-43C4-B7A3-8C73A798BFDA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807CA-1893-499F-B438-159A1BED6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E08AB5-3326-4085-8589-1E77CC5F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622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4C5B2E-9395-41B1-9DDC-8F0F3B1150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364A21-F873-4933-BA5D-96BA5E9C08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CDEEF-14DD-4193-9796-27AFD888F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B434E-5C70-4A49-B0AE-416365413C2F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142332-5832-489D-8225-DF9EAC0E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55894-4878-4DC4-BD88-5C5872AFD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65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C0896-6B6A-4A42-9755-62FFBE71E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1CE1B2-3F81-452F-9091-1017A3416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D8FA8-2E8E-4794-B5ED-E7147D1DC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11BE8-F910-44DF-85C8-4CC64FEE2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B14A4B-0129-497B-AE2D-85E72E065E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08C11B-2108-44B6-88B9-1D8F223C3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9AAE6F-57E7-4D1D-AFC3-D741DA098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546A68F-1DB0-453A-B724-79EA086B9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EC44B-EC19-493C-B22B-5527274B0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6B3344-F300-47A4-B0B3-FDC306270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E49C3E-E7AF-43B4-BB86-C2322F0D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76EDF-8E79-48B9-9F08-15550C42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940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DCBE7-7B61-4EF2-9FAF-3377FC2B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69A282-F84D-409F-AD63-2BAB0662C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CCC321-3099-4E8B-BD9B-355608CA9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5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66EE-D0DD-4847-A78D-6384F63B8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60D8B-BE11-41D3-B15A-10A9C9F85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598A1-8DE0-462E-9713-58BA04BB3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4BA4EB-DE54-4104-BE7A-80CD7B77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B66CF2-FA9E-4F8C-8838-D7726B0CF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904C59-94E2-4DD8-98CB-A7FE93848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66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3708-58D6-4557-ABD7-48E25FF68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E9C98E-9D94-4498-B7F1-D07C28EC8F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37EF81-B43A-401C-882E-C223D19BB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EADF56-4802-4F20-B533-3D13F9DFA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B8B2CC-9727-4D57-9DFE-953E30FB1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3C28B-4D13-42FA-805A-27B46FE9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84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C190B8-4F6C-40EA-BAD2-E73CB580A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F8C7F-AE72-47FF-8413-9388E5A91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E89F9-5E33-4A6D-B643-BCEC115E0B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A1102-A70E-4237-BF12-4560D41B59B7}" type="datetimeFigureOut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BEC6C5-487B-4FE8-87E3-D7ABBA420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4E066-54A9-4C7A-9244-C4CE8C5E9D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4B552-6C95-441A-8BDE-E2FBE65C1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3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/>
            </a:lvl1pPr>
          </a:lstStyle>
          <a:p>
            <a:pPr>
              <a:defRPr/>
            </a:pPr>
            <a:fld id="{26533CEB-F5CB-4F08-A1E6-6053C3E797C5}" type="slidenum">
              <a:rPr lang="en-US" altLang="en-US">
                <a:solidFill>
                  <a:srgbClr val="000000"/>
                </a:solidFill>
                <a:latin typeface="Times" pitchFamily="-84" charset="0"/>
                <a:ea typeface="MS PGothic" pitchFamily="34" charset="-128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Times" pitchFamily="-84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637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BC3FF-6E93-4093-A6D6-C64EB0720E5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436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3E5F04-91ED-47E6-BDC1-ABA625492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79275F-3B58-49D9-9765-239DC5BAF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012C7-8B3C-473A-881F-6A59B118C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2E778-4183-41B3-A168-4FDF78B59EF5}" type="datetime1">
              <a:rPr lang="en-US" smtClean="0"/>
              <a:t>4/15/2020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E2CD0-808B-4098-B374-3BCEE5B77E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956F74-8703-49DC-9250-510B83FC8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A15F5-11EA-46CB-94ED-6F73EE8DD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86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cdc.gov/mmwr/volumes/69/wr/mm6915e2.htm?s_cid=mm6915e2_e&amp;deliveryName=USCDC_921-DM25761" TargetMode="Externa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cdc.gov/mmwr/volumes/69/wr/mm6915e2.htm?s_cid=mm6915e2_e&amp;deliveryName=USCDC_921-DM25761" TargetMode="Externa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cdc.gov/mmwr/volumes/69/wr/mm6915e2.htm?s_cid=mm6915e2_e&amp;deliveryName=USCDC_921-DM25761" TargetMode="Externa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www.cdc.gov/mmwr/volumes/69/wr/mm6915e2.htm?s_cid=mm6915e2_e&amp;deliveryName=USCDC_921-DM25761" TargetMode="Externa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dc.gov/mmwr/volumes/69/wr/mm6915e2.htm?s_cid=mm6915e2_e&amp;deliveryName=USCDC_921-DM25761" TargetMode="Externa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5EBBF-B8DB-4E38-9646-703D4BF7F0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4_Epidemiology, A Tale of Two Cities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C7956-FFA7-4C57-B876-D19E951A9E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c.	What is epidemiology, and how can epidemiology help us explain the spread of an infectious disease?  What is R</a:t>
            </a:r>
            <a:r>
              <a:rPr lang="en-US" baseline="-25000" dirty="0"/>
              <a:t>O</a:t>
            </a:r>
            <a:r>
              <a:rPr lang="en-US" dirty="0"/>
              <a:t>; what is a “super-spreader event”; who is a “super-spreader”?</a:t>
            </a:r>
          </a:p>
          <a:p>
            <a:r>
              <a:rPr lang="en-US" dirty="0"/>
              <a:t>d.	What have we learned from other pandemics of the 20th and 21st century?  What have we forgotten?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935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163A2-7C7C-44FF-A655-22604ECE0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010" y="1838449"/>
            <a:ext cx="8449788" cy="340186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400FA0-5A58-4E70-8357-7359A348B7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/>
              <a:t>Definitions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A7A174-E438-4D2F-9932-904BB7DD28D8}"/>
              </a:ext>
            </a:extLst>
          </p:cNvPr>
          <p:cNvSpPr txBox="1">
            <a:spLocks/>
          </p:cNvSpPr>
          <p:nvPr/>
        </p:nvSpPr>
        <p:spPr>
          <a:xfrm>
            <a:off x="913615" y="136371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Natural History of COVID-19:  Symptoms and Signs</a:t>
            </a:r>
          </a:p>
          <a:p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  <a:p>
            <a:endParaRPr lang="en-US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99BA1E-41E4-4C33-9BDF-B5BC15FE2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9875" y="5388073"/>
            <a:ext cx="7906316" cy="144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35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8400FA0-5A58-4E70-8357-7359A348B7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/>
              <a:t>Definitions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A7A174-E438-4D2F-9932-904BB7DD28D8}"/>
              </a:ext>
            </a:extLst>
          </p:cNvPr>
          <p:cNvSpPr txBox="1">
            <a:spLocks/>
          </p:cNvSpPr>
          <p:nvPr/>
        </p:nvSpPr>
        <p:spPr>
          <a:xfrm>
            <a:off x="913615" y="136371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Natural History of COVID-19:  Transmission</a:t>
            </a:r>
          </a:p>
          <a:p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  <a:p>
            <a:endParaRPr lang="en-US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568A62-D1D3-4628-9B3B-35C46C7E5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0756" y="2582748"/>
            <a:ext cx="8982075" cy="3238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52A6642-61C4-4660-8A9A-2B8DFF672E47}"/>
              </a:ext>
            </a:extLst>
          </p:cNvPr>
          <p:cNvSpPr/>
          <p:nvPr/>
        </p:nvSpPr>
        <p:spPr>
          <a:xfrm>
            <a:off x="1593130" y="6528642"/>
            <a:ext cx="8719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https://www.thelancet.com/journals/langlo/article/PIIS2214-109X(20)30074-7/fulltext</a:t>
            </a:r>
          </a:p>
        </p:txBody>
      </p:sp>
    </p:spTree>
    <p:extLst>
      <p:ext uri="{BB962C8B-B14F-4D97-AF65-F5344CB8AC3E}">
        <p14:creationId xmlns:p14="http://schemas.microsoft.com/office/powerpoint/2010/main" val="3673795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A8EC6-12DC-4214-90A0-5CAF71CB59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050" name="Picture 2" descr="A comparison of reproduction numbers, or R0s, for several viruses. R0 is one measure of contagiousnes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419" y="2047876"/>
            <a:ext cx="9736667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0BD3D3-05C3-4234-872B-A2E68725D3E1}"/>
              </a:ext>
            </a:extLst>
          </p:cNvPr>
          <p:cNvSpPr txBox="1">
            <a:spLocks/>
          </p:cNvSpPr>
          <p:nvPr/>
        </p:nvSpPr>
        <p:spPr>
          <a:xfrm>
            <a:off x="913615" y="10279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Reproductive Number (R</a:t>
            </a:r>
            <a:r>
              <a:rPr lang="en-US" baseline="-25000" dirty="0"/>
              <a:t>0</a:t>
            </a:r>
            <a:r>
              <a:rPr lang="en-US" dirty="0"/>
              <a:t>):  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66058-6842-4A1E-93A3-0D38E48441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1473272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ED72E1-8F52-4769-91BE-5773E3FED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83" y="2216854"/>
            <a:ext cx="8176017" cy="45046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FB57E9-5267-4566-88C1-003E78EB2BFE}"/>
              </a:ext>
            </a:extLst>
          </p:cNvPr>
          <p:cNvSpPr txBox="1"/>
          <p:nvPr/>
        </p:nvSpPr>
        <p:spPr>
          <a:xfrm>
            <a:off x="1806183" y="1139636"/>
            <a:ext cx="906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Reproductive Number R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contagious is an infectious disease?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2F3D55-1758-48E4-8D49-1D81AD51D14E}"/>
              </a:ext>
            </a:extLst>
          </p:cNvPr>
          <p:cNvSpPr/>
          <p:nvPr/>
        </p:nvSpPr>
        <p:spPr>
          <a:xfrm>
            <a:off x="4356581" y="6596390"/>
            <a:ext cx="34788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https://triplebyte.com/blog/modeling-infectious-diseases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28464E7-F67E-4454-9953-0AB6F3F02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A15F5-11EA-46CB-94ED-6F73EE8DD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5156DAA-3019-40A9-8ADB-969F675C619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Definitions</a:t>
            </a:r>
          </a:p>
        </p:txBody>
      </p:sp>
    </p:spTree>
    <p:extLst>
      <p:ext uri="{BB962C8B-B14F-4D97-AF65-F5344CB8AC3E}">
        <p14:creationId xmlns:p14="http://schemas.microsoft.com/office/powerpoint/2010/main" val="45251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0FB57E9-5267-4566-88C1-003E78EB2BFE}"/>
              </a:ext>
            </a:extLst>
          </p:cNvPr>
          <p:cNvSpPr txBox="1"/>
          <p:nvPr/>
        </p:nvSpPr>
        <p:spPr>
          <a:xfrm>
            <a:off x="1564841" y="461914"/>
            <a:ext cx="906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Reproductive Number R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contagious is an infectious disease?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3C39C2-CBB1-4D67-854A-BE391ED366B7}"/>
              </a:ext>
            </a:extLst>
          </p:cNvPr>
          <p:cNvSpPr txBox="1"/>
          <p:nvPr/>
        </p:nvSpPr>
        <p:spPr>
          <a:xfrm>
            <a:off x="1950720" y="1539132"/>
            <a:ext cx="8568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 applies when everyone in population is vulnerable to susceptible to disease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842A86-803E-4169-995B-BAC87E5157DA}"/>
              </a:ext>
            </a:extLst>
          </p:cNvPr>
          <p:cNvSpPr txBox="1"/>
          <p:nvPr/>
        </p:nvSpPr>
        <p:spPr>
          <a:xfrm>
            <a:off x="7909156" y="2682390"/>
            <a:ext cx="39503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vaccinations/immunizations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Infection is unique to population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way to control spread of infection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1AE534-9378-4146-AF41-0A045DDF20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669" y="1930207"/>
            <a:ext cx="5569908" cy="47806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03AD80-1E41-431D-891D-DCEFC0226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28" y="2182257"/>
            <a:ext cx="743054" cy="10002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32AD997-A466-4081-823B-EF5B12A59F34}"/>
              </a:ext>
            </a:extLst>
          </p:cNvPr>
          <p:cNvSpPr txBox="1"/>
          <p:nvPr/>
        </p:nvSpPr>
        <p:spPr>
          <a:xfrm>
            <a:off x="517930" y="1888442"/>
            <a:ext cx="95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Healthy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56D691-3D02-4CAB-A0DC-8A0E0C4F1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24" y="3699708"/>
            <a:ext cx="724001" cy="10002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AF8FEED-4400-4FF0-AE4A-9535B8446509}"/>
              </a:ext>
            </a:extLst>
          </p:cNvPr>
          <p:cNvSpPr txBox="1"/>
          <p:nvPr/>
        </p:nvSpPr>
        <p:spPr>
          <a:xfrm>
            <a:off x="722953" y="3383449"/>
            <a:ext cx="545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Sick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EEC9DA1-01C0-4DDB-BB61-05665C22F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81" y="5113063"/>
            <a:ext cx="724001" cy="1028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F8DC850-879B-41E7-969B-10DCE8EB1948}"/>
              </a:ext>
            </a:extLst>
          </p:cNvPr>
          <p:cNvSpPr txBox="1"/>
          <p:nvPr/>
        </p:nvSpPr>
        <p:spPr>
          <a:xfrm>
            <a:off x="406258" y="4831566"/>
            <a:ext cx="1313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Immunized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6FEC1DF3-FB0A-4BE5-81F5-2F22D5FE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A15F5-11EA-46CB-94ED-6F73EE8DD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131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FC54992-3BC8-4E4B-A99B-3AD7E206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946" y="1534052"/>
            <a:ext cx="4380973" cy="52678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B50230-180D-41EF-B0D6-A5CEBCFE9F51}"/>
              </a:ext>
            </a:extLst>
          </p:cNvPr>
          <p:cNvSpPr txBox="1"/>
          <p:nvPr/>
        </p:nvSpPr>
        <p:spPr>
          <a:xfrm>
            <a:off x="1564841" y="461914"/>
            <a:ext cx="90623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Basic Reproductive Number R</a:t>
            </a:r>
            <a:r>
              <a:rPr kumimoji="0" lang="en-US" sz="32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contagious is an infectious disease?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57EB8D-C13F-4734-848E-8609841BEC9A}"/>
              </a:ext>
            </a:extLst>
          </p:cNvPr>
          <p:cNvSpPr/>
          <p:nvPr/>
        </p:nvSpPr>
        <p:spPr>
          <a:xfrm rot="16200000">
            <a:off x="8894779" y="291719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https://thatsmaths.com/2018/03/01/reducing-r-naught-to-stem-the-spread-of-epidemics/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4EF57B-6C43-49A2-B26C-E1972466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A15F5-11EA-46CB-94ED-6F73EE8DD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91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A53DE3-59C5-4EB5-A3B3-169F76352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147584"/>
            <a:ext cx="7165340" cy="644880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0F65159-EC9F-4B9C-A659-D0D3DFDC7EEE}"/>
              </a:ext>
            </a:extLst>
          </p:cNvPr>
          <p:cNvSpPr/>
          <p:nvPr/>
        </p:nvSpPr>
        <p:spPr>
          <a:xfrm>
            <a:off x="4330250" y="6596390"/>
            <a:ext cx="336181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https://www.nature.com/articles/d41586-020-00758-2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893F7-56B0-4ACF-8A05-8DC7848D3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DA15F5-11EA-46CB-94ED-6F73EE8DD0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8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A8EC6-12DC-4214-90A0-5CAF71CB59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0BD3D3-05C3-4234-872B-A2E68725D3E1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Reproductive Number (R</a:t>
            </a:r>
            <a:r>
              <a:rPr lang="en-US" baseline="-25000" dirty="0"/>
              <a:t>0</a:t>
            </a:r>
            <a:r>
              <a:rPr lang="en-US" dirty="0"/>
              <a:t>):  COVID-19 virus</a:t>
            </a:r>
          </a:p>
          <a:p>
            <a:pPr marL="0" indent="0">
              <a:buFont typeface="Arial" pitchFamily="34" charset="0"/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66058-6842-4A1E-93A3-0D38E48441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Definitions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B6526-2262-434F-B786-4A11671CB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390" y="1690688"/>
            <a:ext cx="6727596" cy="50456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D03B37-F79E-46C2-B3FF-8E5BE666662E}"/>
              </a:ext>
            </a:extLst>
          </p:cNvPr>
          <p:cNvSpPr txBox="1"/>
          <p:nvPr/>
        </p:nvSpPr>
        <p:spPr>
          <a:xfrm>
            <a:off x="8286946" y="2903454"/>
            <a:ext cx="2935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-25000" dirty="0"/>
              <a:t>0</a:t>
            </a:r>
            <a:r>
              <a:rPr lang="en-US" dirty="0"/>
              <a:t> is an estimate and depends on biological, behavioral, sociological, and environmental factors!</a:t>
            </a:r>
          </a:p>
          <a:p>
            <a:endParaRPr lang="en-US" dirty="0"/>
          </a:p>
          <a:p>
            <a:r>
              <a:rPr lang="en-US" dirty="0"/>
              <a:t>Interpret R</a:t>
            </a:r>
            <a:r>
              <a:rPr lang="en-US" baseline="-25000" dirty="0"/>
              <a:t>0</a:t>
            </a:r>
            <a:r>
              <a:rPr lang="en-US" dirty="0"/>
              <a:t> with CAUTION!</a:t>
            </a:r>
          </a:p>
        </p:txBody>
      </p:sp>
    </p:spTree>
    <p:extLst>
      <p:ext uri="{BB962C8B-B14F-4D97-AF65-F5344CB8AC3E}">
        <p14:creationId xmlns:p14="http://schemas.microsoft.com/office/powerpoint/2010/main" val="2441978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B1E610-BA63-4EFD-8EA8-3FA40C6E1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277" y="1690688"/>
            <a:ext cx="5769639" cy="48547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A8EC6-12DC-4214-90A0-5CAF71CB59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0BD3D3-05C3-4234-872B-A2E68725D3E1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Reproductive Number (R</a:t>
            </a:r>
            <a:r>
              <a:rPr lang="en-US" baseline="-25000" dirty="0"/>
              <a:t>0</a:t>
            </a:r>
            <a:r>
              <a:rPr lang="en-US" dirty="0"/>
              <a:t>):  SARS, (SARS-CoV-1)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66058-6842-4A1E-93A3-0D38E48441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Definitions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242BA42-DBDD-46C0-A234-F9D3F25FD03F}"/>
              </a:ext>
            </a:extLst>
          </p:cNvPr>
          <p:cNvSpPr/>
          <p:nvPr/>
        </p:nvSpPr>
        <p:spPr>
          <a:xfrm>
            <a:off x="5689600" y="18560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One patient, a “super-spreader,” infected 143 people, including every one of the 50 doctors and nurses who treated him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72763D-1045-4A5A-8A0F-7E7362EAB488}"/>
              </a:ext>
            </a:extLst>
          </p:cNvPr>
          <p:cNvSpPr/>
          <p:nvPr/>
        </p:nvSpPr>
        <p:spPr>
          <a:xfrm>
            <a:off x="6828148" y="3718669"/>
            <a:ext cx="35598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SARS transmission in Singapore shows the important role of “super-spreaders” in transmitting the disease. Five people caused more than half of the 205 cases there.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375D03-B5BB-4EC4-81B9-9FB03681717A}"/>
              </a:ext>
            </a:extLst>
          </p:cNvPr>
          <p:cNvSpPr/>
          <p:nvPr/>
        </p:nvSpPr>
        <p:spPr>
          <a:xfrm>
            <a:off x="1360247" y="6506234"/>
            <a:ext cx="359906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https://harvardmagazine.com/2007/03/the-sars-scare.html</a:t>
            </a:r>
          </a:p>
        </p:txBody>
      </p:sp>
    </p:spTree>
    <p:extLst>
      <p:ext uri="{BB962C8B-B14F-4D97-AF65-F5344CB8AC3E}">
        <p14:creationId xmlns:p14="http://schemas.microsoft.com/office/powerpoint/2010/main" val="1406302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FA8EC6-12DC-4214-90A0-5CAF71CB59B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0BD3D3-05C3-4234-872B-A2E68725D3E1}"/>
              </a:ext>
            </a:extLst>
          </p:cNvPr>
          <p:cNvSpPr txBox="1">
            <a:spLocks/>
          </p:cNvSpPr>
          <p:nvPr/>
        </p:nvSpPr>
        <p:spPr>
          <a:xfrm>
            <a:off x="838200" y="1027906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Reproductive Number (R</a:t>
            </a:r>
            <a:r>
              <a:rPr lang="en-US" baseline="-25000" dirty="0"/>
              <a:t>0</a:t>
            </a:r>
            <a:r>
              <a:rPr lang="en-US" dirty="0"/>
              <a:t>):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9A66058-6842-4A1E-93A3-0D38E4844127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Definitions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A6E32-9640-4422-83F3-6618BA357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993" y="1159669"/>
            <a:ext cx="3671965" cy="5379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27B41-A94C-4164-9AAC-5F416963E57C}"/>
              </a:ext>
            </a:extLst>
          </p:cNvPr>
          <p:cNvSpPr txBox="1"/>
          <p:nvPr/>
        </p:nvSpPr>
        <p:spPr>
          <a:xfrm>
            <a:off x="1093509" y="2782669"/>
            <a:ext cx="4871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everyone is equally contagious</a:t>
            </a:r>
          </a:p>
          <a:p>
            <a:r>
              <a:rPr lang="en-US" dirty="0"/>
              <a:t>20% of infected people cause 80% of transmission</a:t>
            </a:r>
          </a:p>
        </p:txBody>
      </p:sp>
    </p:spTree>
    <p:extLst>
      <p:ext uri="{BB962C8B-B14F-4D97-AF65-F5344CB8AC3E}">
        <p14:creationId xmlns:p14="http://schemas.microsoft.com/office/powerpoint/2010/main" val="3609741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E5B8C-F3E2-42AE-81C6-92FB1E5C0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Spanish flu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41DAF4-0D45-46F7-BCD4-219AFC6E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80" y="1690688"/>
            <a:ext cx="5683466" cy="4491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769EEDC-B454-4E86-A596-5ABB09E64F15}"/>
              </a:ext>
            </a:extLst>
          </p:cNvPr>
          <p:cNvSpPr/>
          <p:nvPr/>
        </p:nvSpPr>
        <p:spPr>
          <a:xfrm>
            <a:off x="7185258" y="1962289"/>
            <a:ext cx="42965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How a killer flu spread from western Kansas to the world</a:t>
            </a:r>
          </a:p>
        </p:txBody>
      </p:sp>
      <p:sp>
        <p:nvSpPr>
          <p:cNvPr id="7" name="AutoShape 2" descr="Wichita Eagle Logo">
            <a:extLst>
              <a:ext uri="{FF2B5EF4-FFF2-40B4-BE49-F238E27FC236}">
                <a16:creationId xmlns:a16="http://schemas.microsoft.com/office/drawing/2014/main" id="{5922EF96-DE55-40CF-8685-4CF7AB8EF3C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Wichita Eagle Logo">
            <a:extLst>
              <a:ext uri="{FF2B5EF4-FFF2-40B4-BE49-F238E27FC236}">
                <a16:creationId xmlns:a16="http://schemas.microsoft.com/office/drawing/2014/main" id="{3232BAA5-6D52-4A81-882D-D607BEAB42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8CD905-EBB1-4BE2-92F3-2606FD5D1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8440" y="2793286"/>
            <a:ext cx="1743407" cy="2571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10056D4-BD65-47C5-B4AF-7F981CDFC22C}"/>
              </a:ext>
            </a:extLst>
          </p:cNvPr>
          <p:cNvSpPr/>
          <p:nvPr/>
        </p:nvSpPr>
        <p:spPr>
          <a:xfrm>
            <a:off x="1272680" y="6526654"/>
            <a:ext cx="584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https://www.kansas.com/news/local/article200880539.html</a:t>
            </a:r>
          </a:p>
        </p:txBody>
      </p:sp>
    </p:spTree>
    <p:extLst>
      <p:ext uri="{BB962C8B-B14F-4D97-AF65-F5344CB8AC3E}">
        <p14:creationId xmlns:p14="http://schemas.microsoft.com/office/powerpoint/2010/main" val="14777052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4A34-BC8B-4E23-9A29-379A107F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3015E-8807-40D8-89FE-E72EA091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5" y="1363712"/>
            <a:ext cx="10515600" cy="4351338"/>
          </a:xfrm>
        </p:spPr>
        <p:txBody>
          <a:bodyPr>
            <a:normAutofit/>
          </a:bodyPr>
          <a:lstStyle/>
          <a:p>
            <a:r>
              <a:rPr lang="en-US" b="1" dirty="0"/>
              <a:t>Epidemiology</a:t>
            </a:r>
            <a:r>
              <a:rPr lang="en-US" dirty="0"/>
              <a:t>: the study of the distribution and determinants of diseases and events in specific populations</a:t>
            </a:r>
          </a:p>
          <a:p>
            <a:r>
              <a:rPr lang="en-US" dirty="0"/>
              <a:t>Determinant: any factor that brings about a change in a health condition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FD011-D503-4635-B6BF-951BECF5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80" y="2893895"/>
            <a:ext cx="4892512" cy="3673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3BBA5A-0BA0-4B8F-8DC6-43C7B90CDA4D}"/>
              </a:ext>
            </a:extLst>
          </p:cNvPr>
          <p:cNvSpPr/>
          <p:nvPr/>
        </p:nvSpPr>
        <p:spPr>
          <a:xfrm>
            <a:off x="7292416" y="2727094"/>
            <a:ext cx="66081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https://www.cdc.gov/csels/dsepd/ss1978/lesson1/section1.html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4FF4D-2B45-45EF-9D37-933E7FE4883F}"/>
              </a:ext>
            </a:extLst>
          </p:cNvPr>
          <p:cNvSpPr/>
          <p:nvPr/>
        </p:nvSpPr>
        <p:spPr>
          <a:xfrm>
            <a:off x="4018593" y="6612956"/>
            <a:ext cx="3947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https://www.quora.com/What-is-the-epidemiologic-triangle</a:t>
            </a:r>
          </a:p>
        </p:txBody>
      </p:sp>
    </p:spTree>
    <p:extLst>
      <p:ext uri="{BB962C8B-B14F-4D97-AF65-F5344CB8AC3E}">
        <p14:creationId xmlns:p14="http://schemas.microsoft.com/office/powerpoint/2010/main" val="414279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0F1E9-D227-440A-BB06-FC8E0EEC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9DF03-2BC8-4BEC-9E58-B96351E78D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Distribution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F0F76-BA2F-48E0-A2CA-456DEFB4CA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746" y="1795249"/>
            <a:ext cx="8199225" cy="4776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3A8C30-FB0F-4B4D-8A75-DB2C8075D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42" y="2892443"/>
            <a:ext cx="3518704" cy="129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16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0F1E9-D227-440A-BB06-FC8E0EEC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9DF03-2BC8-4BEC-9E58-B96351E78D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Determinants:  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470C43-7FEE-4172-A31C-662903EAF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759" y="1829488"/>
            <a:ext cx="4891988" cy="489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48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0F1E9-D227-440A-BB06-FC8E0EEC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9DF03-2BC8-4BEC-9E58-B96351E78D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Determinants:  Sex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E6E04F-7C5D-4FFE-A308-E22ED1F4C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941" y="1690688"/>
            <a:ext cx="5179243" cy="517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13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0F1E9-D227-440A-BB06-FC8E0EEC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9DF03-2BC8-4BEC-9E58-B96351E78D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Determinants:  Comorbidities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31A5EA-F5FF-4634-A205-01C10EF8F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762812"/>
            <a:ext cx="6858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5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20F1E9-D227-440A-BB06-FC8E0EEC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6D9DF03-2BC8-4BEC-9E58-B96351E78D4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Determinants:  Age and Obesity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8EA8B5-666A-4A13-A877-0B6665C1B199}"/>
              </a:ext>
            </a:extLst>
          </p:cNvPr>
          <p:cNvSpPr/>
          <p:nvPr/>
        </p:nvSpPr>
        <p:spPr>
          <a:xfrm>
            <a:off x="304800" y="2318570"/>
            <a:ext cx="40975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dirty="0">
                <a:solidFill>
                  <a:srgbClr val="131313"/>
                </a:solidFill>
              </a:rPr>
              <a:t>Factors associated with hospitalization and critical illness among 4,103 patients with COVID-19 disease in New York City</a:t>
            </a:r>
            <a:endParaRPr lang="en-US" b="1" dirty="0">
              <a:solidFill>
                <a:srgbClr val="131313"/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BC32BA-0FE1-4796-A4EB-657003553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41" y="3399948"/>
            <a:ext cx="2377103" cy="4157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6AE009-3763-48AA-AC88-00BE89F7F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037" y="1853340"/>
            <a:ext cx="5382705" cy="477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37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8C751-D553-4ED9-8D19-D1679933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480B69-7C9F-4F9C-A973-123284A335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  <a:hlinkClick r:id="rId2"/>
              </a:rPr>
              <a:t>Mitigation Efforts</a:t>
            </a:r>
            <a:endParaRPr lang="en-US" b="1" kern="0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0F5ACD-A5E9-4496-B9A2-243D74FAB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00" y="1861413"/>
            <a:ext cx="7729016" cy="49501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44736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8C751-D553-4ED9-8D19-D1679933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480B69-7C9F-4F9C-A973-123284A335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  <a:hlinkClick r:id="rId2"/>
              </a:rPr>
              <a:t>Mitigation Efforts</a:t>
            </a:r>
            <a:endParaRPr lang="en-US" b="1" kern="0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85F618-3167-490A-80F3-51F2F8407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63" y="2202728"/>
            <a:ext cx="10966674" cy="2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980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8C751-D553-4ED9-8D19-D1679933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480B69-7C9F-4F9C-A973-123284A335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  <a:hlinkClick r:id="rId2"/>
              </a:rPr>
              <a:t>Mitigation Efforts</a:t>
            </a:r>
            <a:endParaRPr lang="en-US" b="1" kern="0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213EB-CFD1-4868-B253-58258B463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16" y="2052320"/>
            <a:ext cx="9792985" cy="466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80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8C751-D553-4ED9-8D19-D1679933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480B69-7C9F-4F9C-A973-123284A335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  <a:hlinkClick r:id="rId2"/>
              </a:rPr>
              <a:t>Mitigation Efforts</a:t>
            </a:r>
            <a:endParaRPr lang="en-US" b="1" kern="0" dirty="0">
              <a:solidFill>
                <a:srgbClr val="000000"/>
              </a:solidFill>
              <a:latin typeface="Time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774EE8-5B69-4E20-900F-D3C685CED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383" y="1829559"/>
            <a:ext cx="9745844" cy="502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92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6861F-87E6-49CC-9ED3-47F64A607F6A}"/>
              </a:ext>
            </a:extLst>
          </p:cNvPr>
          <p:cNvSpPr txBox="1"/>
          <p:nvPr/>
        </p:nvSpPr>
        <p:spPr>
          <a:xfrm>
            <a:off x="2420987" y="216710"/>
            <a:ext cx="7350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1918 Flu Pandemic:  A Tale of Two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New York City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FC52BA-C2D0-4792-8AB5-980397B68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19" y="2121822"/>
            <a:ext cx="6260355" cy="40617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EC2997-15CA-43BE-BF6A-2A9351EA2FD0}"/>
              </a:ext>
            </a:extLst>
          </p:cNvPr>
          <p:cNvSpPr/>
          <p:nvPr/>
        </p:nvSpPr>
        <p:spPr>
          <a:xfrm>
            <a:off x="1026160" y="61986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Reported deaths from influenza and pneumonia in New York City, September to November 1918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FAFDB1-346A-4E6A-911A-022FE9A24941}"/>
              </a:ext>
            </a:extLst>
          </p:cNvPr>
          <p:cNvSpPr txBox="1"/>
          <p:nvPr/>
        </p:nvSpPr>
        <p:spPr>
          <a:xfrm>
            <a:off x="7122160" y="2148958"/>
            <a:ext cx="501903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Response: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Distanced healthy from infected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Increased surveillance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Voluntary isolation and quarantine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Mounted large-scale health education campaign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Regulated public spaces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"/>
              </a:rPr>
              <a:t>Staggered work hours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Death rate was 4.7 per 1,000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Total deaths:  30,000 out of 5.6 million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DD695-113D-4C48-9545-79956235DFFB}"/>
              </a:ext>
            </a:extLst>
          </p:cNvPr>
          <p:cNvSpPr/>
          <p:nvPr/>
        </p:nvSpPr>
        <p:spPr>
          <a:xfrm>
            <a:off x="1463039" y="1289297"/>
            <a:ext cx="99905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The 1918 Influenza Epidemic in New York City: A Review of the Public Health Response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4E7797F-5F71-4B77-B09C-02A21BFBC775}"/>
              </a:ext>
            </a:extLst>
          </p:cNvPr>
          <p:cNvSpPr/>
          <p:nvPr/>
        </p:nvSpPr>
        <p:spPr>
          <a:xfrm>
            <a:off x="6410227" y="1621644"/>
            <a:ext cx="45448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Public Health Rep. 2010; 125(Suppl 3): 71–79.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11A8C5-5D8E-4379-AEA7-4878EA043D0F}"/>
              </a:ext>
            </a:extLst>
          </p:cNvPr>
          <p:cNvSpPr/>
          <p:nvPr/>
        </p:nvSpPr>
        <p:spPr>
          <a:xfrm>
            <a:off x="7513458" y="6521809"/>
            <a:ext cx="346441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https://www.ncbi.nlm.nih.gov/pmc/articles/PMC2862336/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D20AC8F0-55C0-4E30-B9C7-0C18E99A0BE2}"/>
              </a:ext>
            </a:extLst>
          </p:cNvPr>
          <p:cNvSpPr/>
          <p:nvPr/>
        </p:nvSpPr>
        <p:spPr bwMode="auto">
          <a:xfrm>
            <a:off x="6410227" y="4015819"/>
            <a:ext cx="365747" cy="80127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330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38C751-D553-4ED9-8D19-D16799334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3480B69-7C9F-4F9C-A973-123284A33553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>
                <a:solidFill>
                  <a:srgbClr val="000000"/>
                </a:solidFill>
                <a:latin typeface="Times"/>
              </a:rPr>
              <a:t>Epidemiology of COVID-19</a:t>
            </a:r>
          </a:p>
          <a:p>
            <a:r>
              <a:rPr lang="en-US" b="1" kern="0" dirty="0">
                <a:solidFill>
                  <a:srgbClr val="000000"/>
                </a:solidFill>
                <a:latin typeface="Times"/>
                <a:hlinkClick r:id="rId2"/>
              </a:rPr>
              <a:t>Mitigation Efforts</a:t>
            </a:r>
            <a:endParaRPr lang="en-US" b="1" kern="0" dirty="0">
              <a:solidFill>
                <a:srgbClr val="000000"/>
              </a:solidFill>
              <a:latin typeface="Time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54F457-2AF9-4DE7-8B0F-FB7FAA5F723D}"/>
              </a:ext>
            </a:extLst>
          </p:cNvPr>
          <p:cNvSpPr txBox="1"/>
          <p:nvPr/>
        </p:nvSpPr>
        <p:spPr>
          <a:xfrm>
            <a:off x="4023360" y="1910080"/>
            <a:ext cx="4039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Problems with this study?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A3ED9D-A633-49B9-9274-B7ED15303430}"/>
              </a:ext>
            </a:extLst>
          </p:cNvPr>
          <p:cNvSpPr txBox="1"/>
          <p:nvPr/>
        </p:nvSpPr>
        <p:spPr>
          <a:xfrm>
            <a:off x="838200" y="2663032"/>
            <a:ext cx="1088644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Public policies to increase mitigation with decrease in mobility might be temporally correlated but association is not causality.</a:t>
            </a:r>
          </a:p>
          <a:p>
            <a:endParaRPr lang="en-US" dirty="0"/>
          </a:p>
          <a:p>
            <a:r>
              <a:rPr lang="en-US" dirty="0"/>
              <a:t>Mobile device date shows movement but not who is using the devices, so not generalizable to whole population.</a:t>
            </a:r>
          </a:p>
          <a:p>
            <a:endParaRPr lang="en-US" dirty="0"/>
          </a:p>
          <a:p>
            <a:r>
              <a:rPr lang="en-US" dirty="0"/>
              <a:t>Mobile device (cell phone) was tracked.  What if people did not take their cell phone with them or remained close to their home?</a:t>
            </a:r>
          </a:p>
          <a:p>
            <a:endParaRPr lang="en-US" dirty="0"/>
          </a:p>
          <a:p>
            <a:r>
              <a:rPr lang="en-US" dirty="0"/>
              <a:t>Confirmed cases of COVID-19  does not reflect actually cases without testing.  </a:t>
            </a:r>
          </a:p>
          <a:p>
            <a:endParaRPr lang="en-US" dirty="0"/>
          </a:p>
          <a:p>
            <a:r>
              <a:rPr lang="en-US" dirty="0"/>
              <a:t>These are urban metropolitan areas that may not be representative of communities across the U.S.</a:t>
            </a:r>
          </a:p>
          <a:p>
            <a:endParaRPr lang="en-US" dirty="0"/>
          </a:p>
          <a:p>
            <a:r>
              <a:rPr lang="en-US" dirty="0"/>
              <a:t>Lack time between new cases and mitigation strategies due to incubation period </a:t>
            </a:r>
          </a:p>
        </p:txBody>
      </p:sp>
    </p:spTree>
    <p:extLst>
      <p:ext uri="{BB962C8B-B14F-4D97-AF65-F5344CB8AC3E}">
        <p14:creationId xmlns:p14="http://schemas.microsoft.com/office/powerpoint/2010/main" val="36710078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B57C09-B8D1-401D-90FE-C1BD0347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FA8EC6-12DC-4214-90A0-5CAF71CB59B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3E56D6-6F11-4FAB-907E-BEE4BB657B05}"/>
              </a:ext>
            </a:extLst>
          </p:cNvPr>
          <p:cNvSpPr/>
          <p:nvPr/>
        </p:nvSpPr>
        <p:spPr>
          <a:xfrm>
            <a:off x="1206631" y="348426"/>
            <a:ext cx="9238268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What have we learned from other pandemics of the 20th and 21st century?  What have we forgotten?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FFBE13-C859-4571-9AD2-4B0652DFBD80}"/>
              </a:ext>
            </a:extLst>
          </p:cNvPr>
          <p:cNvSpPr txBox="1"/>
          <p:nvPr/>
        </p:nvSpPr>
        <p:spPr>
          <a:xfrm>
            <a:off x="1070676" y="1585149"/>
            <a:ext cx="10511724" cy="4924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Names matter!</a:t>
            </a:r>
          </a:p>
          <a:p>
            <a:r>
              <a:rPr lang="en-US" dirty="0"/>
              <a:t>		</a:t>
            </a:r>
          </a:p>
          <a:p>
            <a:r>
              <a:rPr lang="en-US" sz="3200" dirty="0"/>
              <a:t>Viruses can infect anyone at any age!</a:t>
            </a:r>
          </a:p>
          <a:p>
            <a:r>
              <a:rPr lang="en-US" dirty="0"/>
              <a:t>	</a:t>
            </a:r>
          </a:p>
          <a:p>
            <a:r>
              <a:rPr lang="en-US" sz="3200" dirty="0"/>
              <a:t>Social distancing </a:t>
            </a:r>
            <a:r>
              <a:rPr lang="en-US" sz="3200" u="sng" dirty="0"/>
              <a:t>may</a:t>
            </a:r>
            <a:r>
              <a:rPr lang="en-US" sz="3200" dirty="0"/>
              <a:t> work! </a:t>
            </a:r>
            <a:r>
              <a:rPr lang="en-US" sz="2800" dirty="0"/>
              <a:t> (But immunizations are better!)</a:t>
            </a:r>
          </a:p>
          <a:p>
            <a:endParaRPr lang="en-US" sz="2800" dirty="0"/>
          </a:p>
          <a:p>
            <a:r>
              <a:rPr lang="en-US" sz="3200" dirty="0"/>
              <a:t>Increased technical capacity does not guarantee containment.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200" dirty="0"/>
              <a:t>We need global cooperation and sharing of knowledge.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7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6861F-87E6-49CC-9ED3-47F64A607F6A}"/>
              </a:ext>
            </a:extLst>
          </p:cNvPr>
          <p:cNvSpPr txBox="1"/>
          <p:nvPr/>
        </p:nvSpPr>
        <p:spPr>
          <a:xfrm>
            <a:off x="2328578" y="232109"/>
            <a:ext cx="7350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1918 Flu Pandemic:  A Tale of Two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Philadelphia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74432-A1E7-418F-8572-D7CE55FF2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0" y="1634172"/>
            <a:ext cx="7807960" cy="4391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D47F2D1-6678-4586-9EA4-517D91013D5E}"/>
              </a:ext>
            </a:extLst>
          </p:cNvPr>
          <p:cNvSpPr txBox="1"/>
          <p:nvPr/>
        </p:nvSpPr>
        <p:spPr>
          <a:xfrm>
            <a:off x="3119120" y="6166329"/>
            <a:ext cx="554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September 28, 1918.  Liberty Loan Parade in Philadelphia</a:t>
            </a:r>
          </a:p>
        </p:txBody>
      </p:sp>
    </p:spTree>
    <p:extLst>
      <p:ext uri="{BB962C8B-B14F-4D97-AF65-F5344CB8AC3E}">
        <p14:creationId xmlns:p14="http://schemas.microsoft.com/office/powerpoint/2010/main" val="3487727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6861F-87E6-49CC-9ED3-47F64A607F6A}"/>
              </a:ext>
            </a:extLst>
          </p:cNvPr>
          <p:cNvSpPr txBox="1"/>
          <p:nvPr/>
        </p:nvSpPr>
        <p:spPr>
          <a:xfrm>
            <a:off x="2328578" y="232109"/>
            <a:ext cx="7350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1918 Flu Pandemic:  A Tale of Two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Philadelphia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FBAC45-FE9B-4246-85CE-DE8BA922510A}"/>
              </a:ext>
            </a:extLst>
          </p:cNvPr>
          <p:cNvSpPr txBox="1"/>
          <p:nvPr/>
        </p:nvSpPr>
        <p:spPr>
          <a:xfrm>
            <a:off x="255938" y="2828835"/>
            <a:ext cx="59634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September 19, 1918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  <a:sym typeface="Wingdings" panose="05000000000000000000" pitchFamily="2" charset="2"/>
              </a:rPr>
              <a:t> 600 sailors with flu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  <a:sym typeface="Wingdings" panose="05000000000000000000" pitchFamily="2" charset="2"/>
              </a:rPr>
              <a:t>September 28 200,000 people attended Liberty Loan Parade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  <a:sym typeface="Wingdings" panose="05000000000000000000" pitchFamily="2" charset="2"/>
              </a:rPr>
              <a:t>October 1 635 new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"/>
                <a:sym typeface="Wingdings" panose="05000000000000000000" pitchFamily="2" charset="2"/>
              </a:rPr>
              <a:t>October 12 837 deaths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  <a:sym typeface="Wingdings" panose="05000000000000000000" pitchFamily="2" charset="2"/>
              </a:rPr>
              <a:t>Mid November 16,000 deaths with 47,000 cases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0000"/>
                </a:solidFill>
                <a:latin typeface="Times"/>
                <a:sym typeface="Wingdings" panose="05000000000000000000" pitchFamily="2" charset="2"/>
              </a:rPr>
              <a:t>Death rate 7.3 per 1,000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CFEB43-69AE-45DF-A211-68F1C9A640C9}"/>
              </a:ext>
            </a:extLst>
          </p:cNvPr>
          <p:cNvSpPr/>
          <p:nvPr/>
        </p:nvSpPr>
        <p:spPr>
          <a:xfrm>
            <a:off x="1139358" y="5731689"/>
            <a:ext cx="308449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https://archives.upenn.edu/exhibits/penn-history/flu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9D68A4-DFE0-4EB7-AE2C-35ADF5B44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014" y="1408668"/>
            <a:ext cx="3919141" cy="5080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052F24C-A22F-4A3F-8148-DAC69BCEF04C}"/>
              </a:ext>
            </a:extLst>
          </p:cNvPr>
          <p:cNvSpPr/>
          <p:nvPr/>
        </p:nvSpPr>
        <p:spPr>
          <a:xfrm>
            <a:off x="6354014" y="6488668"/>
            <a:ext cx="40895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National Museum of Health and Medicine</a:t>
            </a:r>
          </a:p>
        </p:txBody>
      </p:sp>
    </p:spTree>
    <p:extLst>
      <p:ext uri="{BB962C8B-B14F-4D97-AF65-F5344CB8AC3E}">
        <p14:creationId xmlns:p14="http://schemas.microsoft.com/office/powerpoint/2010/main" val="3947747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6861F-87E6-49CC-9ED3-47F64A607F6A}"/>
              </a:ext>
            </a:extLst>
          </p:cNvPr>
          <p:cNvSpPr txBox="1"/>
          <p:nvPr/>
        </p:nvSpPr>
        <p:spPr>
          <a:xfrm>
            <a:off x="2328578" y="232109"/>
            <a:ext cx="735002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1918 Flu Pandemic:  A Tale of Two Cities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Philadelphia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181D9E-5611-4198-8CE1-C2E24CDB3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164" y="1614094"/>
            <a:ext cx="8115496" cy="509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59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F6861F-87E6-49CC-9ED3-47F64A607F6A}"/>
              </a:ext>
            </a:extLst>
          </p:cNvPr>
          <p:cNvSpPr txBox="1"/>
          <p:nvPr/>
        </p:nvSpPr>
        <p:spPr>
          <a:xfrm>
            <a:off x="2328578" y="232109"/>
            <a:ext cx="735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+mn-ea"/>
                <a:cs typeface="+mn-cs"/>
              </a:rPr>
              <a:t>1918 Flu Pandemic:  A Tale of Two Cities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ECBF7F-E35D-46EE-A1D4-FC82DBA56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5" y="1483963"/>
            <a:ext cx="9597469" cy="4856319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D0716C09-C356-4288-962A-7C37FE43E1AC}"/>
              </a:ext>
            </a:extLst>
          </p:cNvPr>
          <p:cNvSpPr/>
          <p:nvPr/>
        </p:nvSpPr>
        <p:spPr bwMode="auto">
          <a:xfrm>
            <a:off x="4449452" y="4110086"/>
            <a:ext cx="263950" cy="133860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8E95087-8551-4156-97E3-BC6185B58FAC}"/>
              </a:ext>
            </a:extLst>
          </p:cNvPr>
          <p:cNvSpPr txBox="1"/>
          <p:nvPr/>
        </p:nvSpPr>
        <p:spPr>
          <a:xfrm>
            <a:off x="3831996" y="3450457"/>
            <a:ext cx="14988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in virulence of virus</a:t>
            </a:r>
          </a:p>
        </p:txBody>
      </p:sp>
    </p:spTree>
    <p:extLst>
      <p:ext uri="{BB962C8B-B14F-4D97-AF65-F5344CB8AC3E}">
        <p14:creationId xmlns:p14="http://schemas.microsoft.com/office/powerpoint/2010/main" val="3781500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4A34-BC8B-4E23-9A29-379A107F1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latin typeface="Times" panose="02020603050405020304" pitchFamily="18" charset="0"/>
                <a:cs typeface="Times" panose="02020603050405020304" pitchFamily="18" charset="0"/>
              </a:rPr>
              <a:t>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B3015E-8807-40D8-89FE-E72EA091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615" y="1363712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Epidemiology: the study of the distribution and determinants of diseases and events in specific populations</a:t>
            </a:r>
          </a:p>
          <a:p>
            <a:r>
              <a:rPr lang="en-US" dirty="0"/>
              <a:t>Determinant: any factor that brings about a change in a health condition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CFD011-D503-4635-B6BF-951BECF53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9380" y="2893895"/>
            <a:ext cx="4892512" cy="36734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3BBA5A-0BA0-4B8F-8DC6-43C7B90CDA4D}"/>
              </a:ext>
            </a:extLst>
          </p:cNvPr>
          <p:cNvSpPr/>
          <p:nvPr/>
        </p:nvSpPr>
        <p:spPr>
          <a:xfrm>
            <a:off x="7292416" y="2727094"/>
            <a:ext cx="660819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https://www.cdc.gov/csels/dsepd/ss1978/lesson1/section1.html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54FF4D-2B45-45EF-9D37-933E7FE4883F}"/>
              </a:ext>
            </a:extLst>
          </p:cNvPr>
          <p:cNvSpPr/>
          <p:nvPr/>
        </p:nvSpPr>
        <p:spPr>
          <a:xfrm>
            <a:off x="4018593" y="6612956"/>
            <a:ext cx="39472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https://www.quora.com/What-is-the-epidemiologic-triangle</a:t>
            </a:r>
          </a:p>
        </p:txBody>
      </p:sp>
    </p:spTree>
    <p:extLst>
      <p:ext uri="{BB962C8B-B14F-4D97-AF65-F5344CB8AC3E}">
        <p14:creationId xmlns:p14="http://schemas.microsoft.com/office/powerpoint/2010/main" val="153999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49BCDB-156E-4F42-BBF5-FD1FD299C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765" y="2689275"/>
            <a:ext cx="8820469" cy="369766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8400FA0-5A58-4E70-8357-7359A348B7C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itchFamily="3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b="1" kern="0" dirty="0"/>
              <a:t>Definitions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FA7A174-E438-4D2F-9932-904BB7DD28D8}"/>
              </a:ext>
            </a:extLst>
          </p:cNvPr>
          <p:cNvSpPr txBox="1">
            <a:spLocks/>
          </p:cNvSpPr>
          <p:nvPr/>
        </p:nvSpPr>
        <p:spPr>
          <a:xfrm>
            <a:off x="913615" y="1363712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r>
              <a:rPr lang="en-US" kern="0" dirty="0"/>
              <a:t>Natural History of Disease:  progression of disease process over time, in the absence of treatment</a:t>
            </a:r>
          </a:p>
          <a:p>
            <a:endParaRPr lang="en-US" kern="0" dirty="0"/>
          </a:p>
          <a:p>
            <a:pPr marL="0" indent="0">
              <a:buFontTx/>
              <a:buNone/>
            </a:pPr>
            <a:endParaRPr lang="en-US" kern="0" dirty="0"/>
          </a:p>
          <a:p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6530804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987</Words>
  <Application>Microsoft Office PowerPoint</Application>
  <PresentationFormat>Widescreen</PresentationFormat>
  <Paragraphs>157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MS PGothic</vt:lpstr>
      <vt:lpstr>MS PGothic</vt:lpstr>
      <vt:lpstr>Arial</vt:lpstr>
      <vt:lpstr>Calibri</vt:lpstr>
      <vt:lpstr>Calibri Light</vt:lpstr>
      <vt:lpstr>Times</vt:lpstr>
      <vt:lpstr>Wingdings</vt:lpstr>
      <vt:lpstr>Office Theme</vt:lpstr>
      <vt:lpstr>Blank Presentation</vt:lpstr>
      <vt:lpstr>1_Office Theme</vt:lpstr>
      <vt:lpstr>2_Office Theme</vt:lpstr>
      <vt:lpstr>4_Epidemiology, A Tale of Two Cities</vt:lpstr>
      <vt:lpstr>Spanish flu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4_Epidemiology, A Tale of Two Cities</dc:title>
  <dc:creator>Barbara Christie-Pope</dc:creator>
  <cp:lastModifiedBy>Barbara Christie-Pope</cp:lastModifiedBy>
  <cp:revision>29</cp:revision>
  <dcterms:created xsi:type="dcterms:W3CDTF">2020-04-09T17:31:23Z</dcterms:created>
  <dcterms:modified xsi:type="dcterms:W3CDTF">2020-04-15T14:44:15Z</dcterms:modified>
</cp:coreProperties>
</file>