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71" r:id="rId3"/>
    <p:sldId id="274" r:id="rId4"/>
    <p:sldId id="282" r:id="rId5"/>
    <p:sldId id="257" r:id="rId6"/>
    <p:sldId id="258" r:id="rId7"/>
    <p:sldId id="270" r:id="rId8"/>
    <p:sldId id="262" r:id="rId9"/>
    <p:sldId id="259" r:id="rId10"/>
    <p:sldId id="272" r:id="rId11"/>
    <p:sldId id="260" r:id="rId12"/>
    <p:sldId id="285" r:id="rId13"/>
    <p:sldId id="284" r:id="rId14"/>
    <p:sldId id="280" r:id="rId15"/>
    <p:sldId id="261" r:id="rId16"/>
    <p:sldId id="267" r:id="rId17"/>
    <p:sldId id="273" r:id="rId18"/>
    <p:sldId id="265" r:id="rId19"/>
    <p:sldId id="266" r:id="rId20"/>
    <p:sldId id="276" r:id="rId21"/>
    <p:sldId id="263" r:id="rId22"/>
    <p:sldId id="277" r:id="rId23"/>
    <p:sldId id="275" r:id="rId24"/>
    <p:sldId id="268" r:id="rId25"/>
    <p:sldId id="283" r:id="rId26"/>
    <p:sldId id="278" r:id="rId27"/>
    <p:sldId id="28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42"/>
    <p:restoredTop sz="93399"/>
  </p:normalViewPr>
  <p:slideViewPr>
    <p:cSldViewPr snapToGrid="0" snapToObjects="1">
      <p:cViewPr>
        <p:scale>
          <a:sx n="113" d="100"/>
          <a:sy n="113" d="100"/>
        </p:scale>
        <p:origin x="624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DFDC98-9A0A-9A4E-A44A-FC8A1CED775E}" type="datetimeFigureOut">
              <a:rPr lang="en-US" smtClean="0"/>
              <a:t>5/4/20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F13C2-2A62-D942-9AF5-E34A845D3B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68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86-020-2286-9_reference.pdf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lancet.com/journals/lancet/article/PIIS0140-6736(20)31022-9/fulltext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grapher/full-list-cumulative-total-tests-per-thousand-map?year=2020-05-05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acehealth.org/healthy-you/covid-19-testing-FAQ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mtpr.org/post/covid-testing-montana-limited-high-risk-groups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aea.org/newscenter/news/how-is-the-covid-19-virus-detected-using-real-time-rt-pcr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www.health.harvard.edu</a:t>
            </a:r>
            <a:r>
              <a:rPr lang="en-US" dirty="0"/>
              <a:t>/diseases-and-conditions/coronavirus-resource-center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F13C2-2A62-D942-9AF5-E34A845D3BD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019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www.who.int</a:t>
            </a:r>
            <a:r>
              <a:rPr lang="en-US" dirty="0"/>
              <a:t>/news-room/commentaries/detail/advice-on-the-use-of-point-of-care-immunodiagnostic-tests-for-covid-19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F13C2-2A62-D942-9AF5-E34A845D3BD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48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www.biomedomics.com</a:t>
            </a:r>
            <a:r>
              <a:rPr lang="en-US" dirty="0"/>
              <a:t>/products/infectious-disease/covid-19-rt/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F13C2-2A62-D942-9AF5-E34A845D3BD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2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stripe contains antibodies that react with human novel coronavirus antibodies. If the antibody is present, the stripes show up. 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www.biomedomics.com</a:t>
            </a:r>
            <a:r>
              <a:rPr lang="en-US" dirty="0"/>
              <a:t>/products/infectious-disease/covid-19-rt/ 11% false negative, 9% false positive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F13C2-2A62-D942-9AF5-E34A845D3B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9046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www.dreamstime.com</a:t>
            </a:r>
            <a:r>
              <a:rPr lang="en-US" dirty="0"/>
              <a:t>/question-marks-virus-cell-red-d-illustration-image179422844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F13C2-2A62-D942-9AF5-E34A845D3BD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1123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hlinkClick r:id="rId3"/>
              </a:rPr>
              <a:t>https://www.nature.com/articles/s41586-020-2286-9_reference.pdf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F13C2-2A62-D942-9AF5-E34A845D3B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5823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www.sigmapharmaceuticals.com</a:t>
            </a:r>
            <a:r>
              <a:rPr lang="en-US" dirty="0"/>
              <a:t>/antimicrobials-oral/32-azithromycin-250-mg.html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F13C2-2A62-D942-9AF5-E34A845D3BD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411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Poorly conducted studies had small sample sizes, no randomization, short observation periods, no control groups</a:t>
            </a:r>
          </a:p>
          <a:p>
            <a:endParaRPr lang="en-US" dirty="0"/>
          </a:p>
          <a:p>
            <a:r>
              <a:rPr lang="en-US" dirty="0"/>
              <a:t>Randomized, double-blind, placebo-controlled, multicenter trial: https://</a:t>
            </a:r>
            <a:r>
              <a:rPr lang="en-US" dirty="0" err="1"/>
              <a:t>www.thelancet.com</a:t>
            </a:r>
            <a:r>
              <a:rPr lang="en-US" dirty="0"/>
              <a:t>/journals/</a:t>
            </a:r>
            <a:r>
              <a:rPr lang="en-US" dirty="0" err="1"/>
              <a:t>lanres</a:t>
            </a:r>
            <a:r>
              <a:rPr lang="en-US" dirty="0"/>
              <a:t>/article/PIIS2213-2600(20)30172-7/</a:t>
            </a:r>
            <a:r>
              <a:rPr lang="en-US" dirty="0" err="1"/>
              <a:t>fulltext</a:t>
            </a:r>
            <a:r>
              <a:rPr lang="en-US" dirty="0"/>
              <a:t> </a:t>
            </a:r>
          </a:p>
          <a:p>
            <a:r>
              <a:rPr lang="en-US" dirty="0"/>
              <a:t>Small sample size (N=42), 6 day follow up, non randomized: https://</a:t>
            </a:r>
            <a:r>
              <a:rPr lang="en-US" dirty="0" err="1"/>
              <a:t>www.sciencedirect.com</a:t>
            </a:r>
            <a:r>
              <a:rPr lang="en-US" dirty="0"/>
              <a:t>/science/article/</a:t>
            </a:r>
            <a:r>
              <a:rPr lang="en-US" dirty="0" err="1"/>
              <a:t>pii</a:t>
            </a:r>
            <a:r>
              <a:rPr lang="en-US" dirty="0"/>
              <a:t>/S0924857920300996</a:t>
            </a:r>
          </a:p>
          <a:p>
            <a:endParaRPr lang="en-US" dirty="0"/>
          </a:p>
          <a:p>
            <a:r>
              <a:rPr lang="en-US" dirty="0"/>
              <a:t>Safety concerns: https://</a:t>
            </a:r>
            <a:r>
              <a:rPr lang="en-US" dirty="0" err="1"/>
              <a:t>www.cmaj.ca</a:t>
            </a:r>
            <a:r>
              <a:rPr lang="en-US" dirty="0"/>
              <a:t>/content/192/17/E450 </a:t>
            </a:r>
          </a:p>
          <a:p>
            <a:r>
              <a:rPr lang="en-US" dirty="0"/>
              <a:t>Study stopped because of dangerous side effects https://</a:t>
            </a:r>
            <a:r>
              <a:rPr lang="en-US" dirty="0" err="1"/>
              <a:t>www.medrxiv.org</a:t>
            </a:r>
            <a:r>
              <a:rPr lang="en-US" dirty="0"/>
              <a:t>/content/10.1101/2020.04.07.20056424v2.full.pdf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F13C2-2A62-D942-9AF5-E34A845D3BD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5543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youtu.be</a:t>
            </a:r>
            <a:r>
              <a:rPr lang="en-US" dirty="0"/>
              <a:t>/S6kPUFseTWQ?t=140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F13C2-2A62-D942-9AF5-E34A845D3BD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937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https://www.thelancet.com/journals/lancet/article/PIIS0140-6736(20)31022-9/fulltext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/>
              <a:t>https://</a:t>
            </a:r>
            <a:r>
              <a:rPr lang="en-US" dirty="0" err="1"/>
              <a:t>www.niaid.nih.gov</a:t>
            </a:r>
            <a:r>
              <a:rPr lang="en-US" dirty="0"/>
              <a:t>/news-events/nih-clinical-trial-shows-remdesivir-accelerates-recovery-advanced-covid-19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F13C2-2A62-D942-9AF5-E34A845D3BD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030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=PXWUDX9C0xw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F13C2-2A62-D942-9AF5-E34A845D3BD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296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www.statista.com</a:t>
            </a:r>
            <a:r>
              <a:rPr lang="en-US" dirty="0"/>
              <a:t>/statistics/1104645/covid19-testing-rate-select-countries-worldwide/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F13C2-2A62-D942-9AF5-E34A845D3BD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1162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www.youtube.com</a:t>
            </a:r>
            <a:r>
              <a:rPr lang="en-US" dirty="0"/>
              <a:t>/</a:t>
            </a:r>
            <a:r>
              <a:rPr lang="en-US" dirty="0" err="1"/>
              <a:t>watch?v</a:t>
            </a:r>
            <a:r>
              <a:rPr lang="en-US" dirty="0"/>
              <a:t>=PXWUDX9C0xw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F13C2-2A62-D942-9AF5-E34A845D3BD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295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www.ncbi.nlm.nih.gov</a:t>
            </a:r>
            <a:r>
              <a:rPr lang="en-US" dirty="0"/>
              <a:t>/</a:t>
            </a:r>
            <a:r>
              <a:rPr lang="en-US" dirty="0" err="1"/>
              <a:t>pmc</a:t>
            </a:r>
            <a:r>
              <a:rPr lang="en-US" dirty="0"/>
              <a:t>/articles/PMC4264590/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F13C2-2A62-D942-9AF5-E34A845D3BD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242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Hemolytic transfusion reactions occur from recipient immune system attacking the blood that has been received due to ABO incompatibility. 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www.ncbi.nlm.nih.gov</a:t>
            </a:r>
            <a:r>
              <a:rPr lang="en-US" dirty="0"/>
              <a:t>/</a:t>
            </a:r>
            <a:r>
              <a:rPr lang="en-US" dirty="0" err="1"/>
              <a:t>pmc</a:t>
            </a:r>
            <a:r>
              <a:rPr lang="en-US" dirty="0"/>
              <a:t>/articles/PMC3356109/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F13C2-2A62-D942-9AF5-E34A845D3BD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3530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F13C2-2A62-D942-9AF5-E34A845D3BD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38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https://ourworldindata.org/grapher/full-list-cumulative-total-tests-per-thousand-map?year=2020-05-05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F13C2-2A62-D942-9AF5-E34A845D3B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13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https://www.peacehealth.org/healthy-you/covid-19-testing-FAQs</a:t>
            </a:r>
            <a:r>
              <a:rPr lang="en-US" dirty="0"/>
              <a:t>  </a:t>
            </a:r>
            <a:br>
              <a:rPr lang="en-US" dirty="0"/>
            </a:br>
            <a:r>
              <a:rPr lang="en-US" dirty="0">
                <a:hlinkClick r:id="rId4"/>
              </a:rPr>
              <a:t>https://www.mtpr.org/post/covid-testing-montana-limited-high-risk-groups</a:t>
            </a:r>
            <a:r>
              <a:rPr lang="en-US" dirty="0"/>
              <a:t> 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F13C2-2A62-D942-9AF5-E34A845D3B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00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https://www.iaea.org/newscenter/news/how-is-the-covid-19-virus-detected-using-real-time-rt-pcr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F13C2-2A62-D942-9AF5-E34A845D3BD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469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www.chemistryviews.org</a:t>
            </a:r>
            <a:r>
              <a:rPr lang="en-US" dirty="0"/>
              <a:t>/details/ezine/11232602/COVID-19_Specific_Testing.html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F13C2-2A62-D942-9AF5-E34A845D3BD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48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LabCorp approved for this testing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www.fda.gov</a:t>
            </a:r>
            <a:r>
              <a:rPr lang="en-US" dirty="0"/>
              <a:t>/news-events/press-announcements/coronavirus-covid-19-update-fda-authorizes-first-test-patient-home-sample-collection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F13C2-2A62-D942-9AF5-E34A845D3BD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860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www.fda.gov</a:t>
            </a:r>
            <a:r>
              <a:rPr lang="en-US" dirty="0"/>
              <a:t>/medical-devices/emergency-situations-medical-devices/faqs-testing-sars-cov-2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F13C2-2A62-D942-9AF5-E34A845D3BD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879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www.chemistryviews.org</a:t>
            </a:r>
            <a:r>
              <a:rPr lang="en-US" dirty="0"/>
              <a:t>/details/ezine/11232602/COVID-19_Specific_Testing.html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FF13C2-2A62-D942-9AF5-E34A845D3BD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95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37123-2A65-E047-BBDA-3F68C95935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03E3F5-5008-0849-B3F4-CB0568601E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DD027-BB4F-984D-863A-4073A99EA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D86F-DD93-1F4C-A2AC-6BC3F1EDE474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C4ADF-B94C-6745-BC57-57DF8D24C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B78B6-C05E-C140-A7F7-748857B8B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9713-8EA8-D643-B221-F8620261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580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793C2-1965-D140-A355-B26F59E6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AB099C-EFC9-9447-BC32-0EB07FDB9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DF228-F336-0A46-B0D2-FF13FED62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D86F-DD93-1F4C-A2AC-6BC3F1EDE474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884AA-165C-3B43-8BC7-002A4F0D4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7A5BD-B351-9149-9C26-611B94738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9713-8EA8-D643-B221-F8620261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955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3B0D3D-8E2C-2146-A875-6A9046A9B3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773A92-8993-D24D-9A35-18571F1B6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86F5A-610B-874A-8C1E-45E4F33D6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D86F-DD93-1F4C-A2AC-6BC3F1EDE474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DD8EB-055E-974B-842F-3F91BD651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EAC20-3079-5C44-B064-79128CE82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9713-8EA8-D643-B221-F8620261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2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4689D-65E8-FB4B-B993-04695A110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9F6599-4877-E147-9FDD-D64AC07D3C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C7D9B-0EC6-D74C-8DE6-CB9DC0B39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D86F-DD93-1F4C-A2AC-6BC3F1EDE474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5521BE-1A93-3A46-A87F-B0418FFFC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F76C2-2913-B64D-8A43-680E1E9A7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9713-8EA8-D643-B221-F8620261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054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8E5EE-FE2C-C246-8B70-8C6DF1F9C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9DB0E5-D086-1E45-9553-F3C493C8C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CE512-0D00-0042-A7C2-9445A8C83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D86F-DD93-1F4C-A2AC-6BC3F1EDE474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8B58E-8AB3-2547-91D4-CA7E81C78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1748D0-BDF6-0C48-B95F-937B2D143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9713-8EA8-D643-B221-F8620261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76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6EB5C-82DC-9E43-A96B-C241B0432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1DDF5-B203-A440-A713-7867B6C7CB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D51F7C-62E1-044F-8BC6-D6A340E35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0E612A-D4C8-A645-90A1-CE6937EC3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D86F-DD93-1F4C-A2AC-6BC3F1EDE474}" type="datetimeFigureOut">
              <a:rPr lang="en-US" smtClean="0"/>
              <a:t>5/4/20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43E5F2-ED61-A242-9407-E4738A64F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63CB17-25A1-F846-95D5-A1324F8F0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9713-8EA8-D643-B221-F8620261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967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724E4-0B90-B547-AADA-E61A94769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37F3AA-82D0-B641-8D46-56489833B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A95C7E-8B68-7945-B9D6-6BABDF290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275CD7-BCC8-B94E-BC91-24F55E4C16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FD9745-56CF-6A46-B6DA-9E70D524D7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72F3F2-EDEA-3F40-894A-08E846D41B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D86F-DD93-1F4C-A2AC-6BC3F1EDE474}" type="datetimeFigureOut">
              <a:rPr lang="en-US" smtClean="0"/>
              <a:t>5/4/20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65FEC1-B225-1A4F-A429-0709A1BBC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CE8D69-4031-5F42-AE2E-55CE0922A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9713-8EA8-D643-B221-F8620261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211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DA4BA-EEAF-2C49-B874-85BB180EC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58C1C9-88F0-9040-A76A-9A814F507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D86F-DD93-1F4C-A2AC-6BC3F1EDE474}" type="datetimeFigureOut">
              <a:rPr lang="en-US" smtClean="0"/>
              <a:t>5/4/20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98DB7E-27A0-1246-8FAE-07EE0B7C1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FEDEAA-6298-F149-BC9A-9383281BA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9713-8EA8-D643-B221-F8620261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775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997094-2C4E-6848-BDBC-0648B41D1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D86F-DD93-1F4C-A2AC-6BC3F1EDE474}" type="datetimeFigureOut">
              <a:rPr lang="en-US" smtClean="0"/>
              <a:t>5/4/20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9ABEA9-C159-5B45-8799-2322DEC21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469717-05E0-084E-9A88-6030396B1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9713-8EA8-D643-B221-F8620261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9099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5C183-DD9A-4541-82F5-AF83D4025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37BAB-CA17-0845-B310-EEB49A5C9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EC78C5-31E3-1A4B-9D8C-B3E74FB571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0AD98F-C718-654D-8C5A-8F29387BF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D86F-DD93-1F4C-A2AC-6BC3F1EDE474}" type="datetimeFigureOut">
              <a:rPr lang="en-US" smtClean="0"/>
              <a:t>5/4/20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3AE1C1-218D-864C-9EB0-A719F77B1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E9E36-4A1C-0447-8788-285204D10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9713-8EA8-D643-B221-F8620261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751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C9056-B2A5-584C-832B-95DD5362C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E93383-08D7-2140-ADC7-9CBFABD9A4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001ADC-D619-7041-A9EF-E853856954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2C854E-8DCF-7D4F-8E01-06FFD5FF1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D86F-DD93-1F4C-A2AC-6BC3F1EDE474}" type="datetimeFigureOut">
              <a:rPr lang="en-US" smtClean="0"/>
              <a:t>5/4/20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D57C1A-5C00-B242-8EBB-B17230A73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BE3E1D-D8AA-984A-A96A-996ABA016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D69713-8EA8-D643-B221-F8620261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7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CBD85A-1E32-D140-9E5F-7A5925AA2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9E1CB-56D7-6946-8BDE-901040E91E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FE8AAF-005B-5347-A75F-E6FF38955C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BD86F-DD93-1F4C-A2AC-6BC3F1EDE474}" type="datetimeFigureOut">
              <a:rPr lang="en-US" smtClean="0"/>
              <a:t>5/4/20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70F66-DF1B-7C48-B74E-ED49573CE0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1EEDD-934E-F84C-A7D8-C99F1C3471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D69713-8EA8-D643-B221-F8620261B7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36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7" Type="http://schemas.openxmlformats.org/officeDocument/2006/relationships/image" Target="../media/image16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6kPUFseTWQ?start=140&amp;feature=oembed" TargetMode="Externa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1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38DD86-92A9-F043-8A3E-D0C758F577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97" t="9091" r="3651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8" name="Rectangle 2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A93991-9918-E843-AFA7-AE8248E78C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4800"/>
              <a:t>Testing and Treatment of COVID-19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9AE3BF-67C3-D349-9F0D-B5B57D037E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en-US" sz="2000"/>
              <a:t>More questions than answers</a:t>
            </a:r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187996-3251-174E-875C-2F6F34518CFA}"/>
              </a:ext>
            </a:extLst>
          </p:cNvPr>
          <p:cNvSpPr/>
          <p:nvPr/>
        </p:nvSpPr>
        <p:spPr>
          <a:xfrm>
            <a:off x="372533" y="474133"/>
            <a:ext cx="1004711" cy="553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0588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E14985-2498-B148-8762-48CE76311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4735" y="640081"/>
            <a:ext cx="3377183" cy="370889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Antibody Testing Process</a:t>
            </a:r>
          </a:p>
        </p:txBody>
      </p:sp>
      <p:pic>
        <p:nvPicPr>
          <p:cNvPr id="7170" name="Picture 2" descr="COVID-19 Antibody test">
            <a:extLst>
              <a:ext uri="{FF2B5EF4-FFF2-40B4-BE49-F238E27FC236}">
                <a16:creationId xmlns:a16="http://schemas.microsoft.com/office/drawing/2014/main" id="{AE3E8E3A-0549-2A42-A74B-3ED75314A9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119" r="-8450" b="284"/>
          <a:stretch/>
        </p:blipFill>
        <p:spPr bwMode="auto">
          <a:xfrm>
            <a:off x="20" y="-429491"/>
            <a:ext cx="7467580" cy="728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699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E9526-8347-9941-AC9F-509164D0F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Antigen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C4A52-1D6E-FE48-9D73-7CEC7C9C7A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Available through Emergency Use Authorization</a:t>
            </a:r>
          </a:p>
          <a:p>
            <a:r>
              <a:rPr lang="en-US" dirty="0"/>
              <a:t>Antigen testing only works for some types of infections </a:t>
            </a:r>
          </a:p>
          <a:p>
            <a:r>
              <a:rPr lang="en-US" dirty="0"/>
              <a:t>Benefit: returns results of a current infection very rapidly</a:t>
            </a:r>
          </a:p>
          <a:p>
            <a:r>
              <a:rPr lang="en-US" dirty="0"/>
              <a:t>Based on tests for other respiratory diseases such as influenza, the sensitivity of tests might vary from 34% to 80%.</a:t>
            </a:r>
          </a:p>
        </p:txBody>
      </p:sp>
    </p:spTree>
    <p:extLst>
      <p:ext uri="{BB962C8B-B14F-4D97-AF65-F5344CB8AC3E}">
        <p14:creationId xmlns:p14="http://schemas.microsoft.com/office/powerpoint/2010/main" val="3635188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73944-76A2-184E-94F9-42DCFB31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Antigen Test Warnings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C5C094-971D-2947-BD3B-E7CD17A6A0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test has not been reviewed by the FDA</a:t>
            </a:r>
          </a:p>
          <a:p>
            <a:r>
              <a:rPr lang="en-US" dirty="0"/>
              <a:t>Negative results do not rule out SARS-CoV-2 infection. If acute infection is suspected, direct testing for SARS-CoV-2 is necessary.</a:t>
            </a:r>
          </a:p>
          <a:p>
            <a:r>
              <a:rPr lang="en-US" dirty="0"/>
              <a:t>Results from antibody testing should not be used to diagnose or exclude SARS-CoV-2.</a:t>
            </a:r>
          </a:p>
          <a:p>
            <a:r>
              <a:rPr lang="en-US" dirty="0"/>
              <a:t>Positive results may be due to past or present infection with non-SARS-CoV-2 coronavirus strains, such as coronavirus HKU1, NL63, OC43, or 229E.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7598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A1BA8-106E-AC4D-BE8A-39869D2B2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Antigen Test Results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AF32182-0D59-FC42-8B77-05555960E4B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147094"/>
            <a:ext cx="6502400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125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55426-ED5E-3748-BB4E-E46293F25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About Testing?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6940998-2DA1-8346-9969-D2559BABDD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2172494"/>
            <a:ext cx="65913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5455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6CF1F-07F0-3B4D-A701-5BC772ECE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pic>
        <p:nvPicPr>
          <p:cNvPr id="4102" name="Picture 6" descr="Question Marks And Virus Cell Red 3d-illustration Stock ...">
            <a:extLst>
              <a:ext uri="{FF2B5EF4-FFF2-40B4-BE49-F238E27FC236}">
                <a16:creationId xmlns:a16="http://schemas.microsoft.com/office/drawing/2014/main" id="{724C52F6-B34B-E34D-844A-0DBDBDBFD6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196" y="1825625"/>
            <a:ext cx="923360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7214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>
            <a:extLst>
              <a:ext uri="{FF2B5EF4-FFF2-40B4-BE49-F238E27FC236}">
                <a16:creationId xmlns:a16="http://schemas.microsoft.com/office/drawing/2014/main" id="{3F1FC498-BA38-E24B-9EA3-BD3A1A42B5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25800" y="2641600"/>
            <a:ext cx="5740400" cy="157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363940F3-C505-1546-A5FC-627A36D21FC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25800" y="3136900"/>
            <a:ext cx="5740400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3218824-414F-0C4B-BB0B-96AA6852C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731" y="1991944"/>
            <a:ext cx="6467719" cy="12271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6F0DBB-D049-4F45-A54C-CD36ACC3D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650" y="3813926"/>
            <a:ext cx="5448300" cy="1536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30F33E5-39BF-CE4C-8785-D99FEF992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1114" y="3158490"/>
            <a:ext cx="5194300" cy="736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9A99BD-F9FA-E648-94B3-C118BC8428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4923" y="4725156"/>
            <a:ext cx="7055427" cy="19337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357184-BC29-BD41-BE53-660261365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614" y="615488"/>
            <a:ext cx="6413500" cy="1143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FA4455-05C4-4643-9514-3520137424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1191" y="1286221"/>
            <a:ext cx="6553195" cy="655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38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EEDB3-0606-8448-8895-8AC6AA7A5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Drug Targets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3130C-475C-B146-B915-FB4EA0046D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Therapies targeting the host-virus interface, where the emergence of mutational resistance may be less likely</a:t>
            </a:r>
          </a:p>
          <a:p>
            <a:r>
              <a:rPr lang="en-US" dirty="0"/>
              <a:t>Inhibitors of mRNA translation  </a:t>
            </a:r>
          </a:p>
        </p:txBody>
      </p:sp>
    </p:spTree>
    <p:extLst>
      <p:ext uri="{BB962C8B-B14F-4D97-AF65-F5344CB8AC3E}">
        <p14:creationId xmlns:p14="http://schemas.microsoft.com/office/powerpoint/2010/main" val="3916783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C180B-306D-5540-B1E4-84DE324C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Antibiotics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62CA8-4C88-D04A-BE0A-6644E8584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Works well against some bacteria, does nothing against viruses</a:t>
            </a:r>
          </a:p>
          <a:p>
            <a:r>
              <a:rPr lang="en-US" dirty="0"/>
              <a:t>May be given to COVID-19 patients to treat co-occurring bacterial pneumonia</a:t>
            </a:r>
          </a:p>
        </p:txBody>
      </p:sp>
      <p:pic>
        <p:nvPicPr>
          <p:cNvPr id="4098" name="Picture 2" descr="Azithromycin 250 mg">
            <a:extLst>
              <a:ext uri="{FF2B5EF4-FFF2-40B4-BE49-F238E27FC236}">
                <a16:creationId xmlns:a16="http://schemas.microsoft.com/office/drawing/2014/main" id="{AE0D1AD7-470C-5348-B780-AE2623BCB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690688"/>
            <a:ext cx="5816600" cy="58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958D16E-F2D8-6A4D-8CC9-40D6927FC7F2}"/>
              </a:ext>
            </a:extLst>
          </p:cNvPr>
          <p:cNvSpPr/>
          <p:nvPr/>
        </p:nvSpPr>
        <p:spPr>
          <a:xfrm rot="19926759">
            <a:off x="502314" y="4183489"/>
            <a:ext cx="537077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NOT for SARS-CoV-2</a:t>
            </a:r>
          </a:p>
        </p:txBody>
      </p:sp>
      <p:pic>
        <p:nvPicPr>
          <p:cNvPr id="7" name="Picture 2" descr="Azithromycin 250 mg">
            <a:extLst>
              <a:ext uri="{FF2B5EF4-FFF2-40B4-BE49-F238E27FC236}">
                <a16:creationId xmlns:a16="http://schemas.microsoft.com/office/drawing/2014/main" id="{69B8D6B5-1B03-1746-8470-648F6E41C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0" y="1649805"/>
            <a:ext cx="5816600" cy="58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E3F7B8-AC22-4E46-A5C2-50E0211055E0}"/>
              </a:ext>
            </a:extLst>
          </p:cNvPr>
          <p:cNvSpPr/>
          <p:nvPr/>
        </p:nvSpPr>
        <p:spPr>
          <a:xfrm rot="19977861">
            <a:off x="5609318" y="3875712"/>
            <a:ext cx="651056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YES for co-occurring bacterial infection</a:t>
            </a:r>
          </a:p>
        </p:txBody>
      </p:sp>
    </p:spTree>
    <p:extLst>
      <p:ext uri="{BB962C8B-B14F-4D97-AF65-F5344CB8AC3E}">
        <p14:creationId xmlns:p14="http://schemas.microsoft.com/office/powerpoint/2010/main" val="1769542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90FA3-362E-6240-9ACE-391430C12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>
            <a:normAutofit/>
          </a:bodyPr>
          <a:lstStyle/>
          <a:p>
            <a:r>
              <a:rPr lang="en-US" dirty="0"/>
              <a:t>Chloroquine and Hydroxychloroquine</a:t>
            </a:r>
          </a:p>
        </p:txBody>
      </p:sp>
      <p:sp>
        <p:nvSpPr>
          <p:cNvPr id="3078" name="Content Placeholder 3077">
            <a:extLst>
              <a:ext uri="{FF2B5EF4-FFF2-40B4-BE49-F238E27FC236}">
                <a16:creationId xmlns:a16="http://schemas.microsoft.com/office/drawing/2014/main" id="{6CCCC7BB-8973-47F9-8D05-4C58DFC13E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6586489" cy="378541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Immunosuppressive and anti-parasite drugs, used to treat Malaria and Lupus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Many studies that found “benefit" in treatment of SARS-CoV-2 were poorly conducted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Hydroxychloroquine can predispose patients to life-threatening arrhythmias and is extremely toxic in overdose.</a:t>
            </a:r>
          </a:p>
        </p:txBody>
      </p:sp>
      <p:pic>
        <p:nvPicPr>
          <p:cNvPr id="3074" name="Picture 2" descr="More evidence hints hydroxychloroquine doesn't help treat COVID-19 ...">
            <a:extLst>
              <a:ext uri="{FF2B5EF4-FFF2-40B4-BE49-F238E27FC236}">
                <a16:creationId xmlns:a16="http://schemas.microsoft.com/office/drawing/2014/main" id="{9D38F520-BB46-EA44-966A-79C273D19B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7" r="49726" b="-2"/>
          <a:stretch/>
        </p:blipFill>
        <p:spPr bwMode="auto">
          <a:xfrm>
            <a:off x="7556409" y="640082"/>
            <a:ext cx="3995928" cy="557783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824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4C33F-380D-3E44-9A1A-3494AF53B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of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C6051-97AE-E049-A447-1AF1E7F4EB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Who is infected with SARS-CoV-2?</a:t>
            </a:r>
          </a:p>
          <a:p>
            <a:r>
              <a:rPr lang="en-US" dirty="0"/>
              <a:t>Who has been infected with SARS-CoV-2?</a:t>
            </a:r>
          </a:p>
          <a:p>
            <a:r>
              <a:rPr lang="en-US" dirty="0"/>
              <a:t>Contact tracing</a:t>
            </a:r>
          </a:p>
        </p:txBody>
      </p:sp>
    </p:spTree>
    <p:extLst>
      <p:ext uri="{BB962C8B-B14F-4D97-AF65-F5344CB8AC3E}">
        <p14:creationId xmlns:p14="http://schemas.microsoft.com/office/powerpoint/2010/main" val="2038057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ADF51-1BE1-8F47-B5AB-D0522537E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Chloroquine - Mechanism of Action</a:t>
            </a:r>
          </a:p>
        </p:txBody>
      </p:sp>
      <p:sp>
        <p:nvSpPr>
          <p:cNvPr id="8" name="AutoShape 10">
            <a:extLst>
              <a:ext uri="{FF2B5EF4-FFF2-40B4-BE49-F238E27FC236}">
                <a16:creationId xmlns:a16="http://schemas.microsoft.com/office/drawing/2014/main" id="{BB5F9045-24EB-A74D-B0B1-14825FB0A2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Online Media 9" descr="Chloroquine, Hydroxychloroquine &amp; SARS-CoV-2 (COVID-19): Mechanism &amp; Overview of Anti-Viral Effects">
            <a:hlinkClick r:id="" action="ppaction://media"/>
            <a:extLst>
              <a:ext uri="{FF2B5EF4-FFF2-40B4-BE49-F238E27FC236}">
                <a16:creationId xmlns:a16="http://schemas.microsoft.com/office/drawing/2014/main" id="{B5A041BC-ED09-2D43-BE1A-F8FE1FA96E8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38817" y="1366044"/>
            <a:ext cx="9114366" cy="5126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6CF1F-07F0-3B4D-A701-5BC772ECE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Remdesivir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6A39B-11F8-5545-97D1-66B1AB66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Broad-spectrum antiviral medication developed for Ebola and Marburg Virus</a:t>
            </a:r>
          </a:p>
          <a:p>
            <a:r>
              <a:rPr lang="en-US" dirty="0"/>
              <a:t>Randomized, double blind, placebo-controlled, multi-center trial found no effect (Wang et al., 2020)</a:t>
            </a:r>
          </a:p>
          <a:p>
            <a:r>
              <a:rPr lang="en-US" dirty="0"/>
              <a:t>Clinical trial by the drug company that makes </a:t>
            </a:r>
            <a:r>
              <a:rPr lang="en-US" dirty="0" err="1"/>
              <a:t>Remdesivir</a:t>
            </a:r>
            <a:r>
              <a:rPr lang="en-US" dirty="0"/>
              <a:t> found that it works! (the results “suggest a survival benefit,” meaning the findings were not statistically significant)</a:t>
            </a:r>
          </a:p>
        </p:txBody>
      </p:sp>
    </p:spTree>
    <p:extLst>
      <p:ext uri="{BB962C8B-B14F-4D97-AF65-F5344CB8AC3E}">
        <p14:creationId xmlns:p14="http://schemas.microsoft.com/office/powerpoint/2010/main" val="2808320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60951-45E1-B744-8AC3-DF62BCB6F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Remdesivir</a:t>
            </a:r>
            <a:r>
              <a:rPr lang="en-US" sz="3200" dirty="0"/>
              <a:t> - Mechanism of Action</a:t>
            </a:r>
          </a:p>
        </p:txBody>
      </p:sp>
      <p:pic>
        <p:nvPicPr>
          <p:cNvPr id="4" name="Content Placeholder 3" descr="A close up of a map&#10;&#10;Description automatically generated">
            <a:extLst>
              <a:ext uri="{FF2B5EF4-FFF2-40B4-BE49-F238E27FC236}">
                <a16:creationId xmlns:a16="http://schemas.microsoft.com/office/drawing/2014/main" id="{0250220B-2219-9F4A-BF8D-59C2EC34A0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69463" y="1690688"/>
            <a:ext cx="9453073" cy="477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120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6CF1F-07F0-3B4D-A701-5BC772ECE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Remdesivir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26A39B-11F8-5545-97D1-66B1AB66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Incorporated into viral RNA in place of adenine</a:t>
            </a:r>
          </a:p>
          <a:p>
            <a:r>
              <a:rPr lang="en-US" dirty="0"/>
              <a:t>Exoribonuclease proofreads and repairs RNA, but </a:t>
            </a:r>
            <a:r>
              <a:rPr lang="en-US" dirty="0" err="1"/>
              <a:t>Remdesivir</a:t>
            </a:r>
            <a:r>
              <a:rPr lang="en-US" dirty="0"/>
              <a:t> still reduces viral RNA load</a:t>
            </a:r>
          </a:p>
        </p:txBody>
      </p:sp>
    </p:spTree>
    <p:extLst>
      <p:ext uri="{BB962C8B-B14F-4D97-AF65-F5344CB8AC3E}">
        <p14:creationId xmlns:p14="http://schemas.microsoft.com/office/powerpoint/2010/main" val="2625327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9078E-7F2C-5A4B-90DD-4769DBCD4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dirty="0"/>
              <a:t>Convalescent plasma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C5965280-7188-5A4C-9151-D4DAEF6A64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255" r="11528"/>
          <a:stretch/>
        </p:blipFill>
        <p:spPr>
          <a:xfrm>
            <a:off x="6762045" y="11"/>
            <a:ext cx="5429954" cy="5898570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E6989DD-65D8-6D45-899E-CB542E6C48C3}"/>
              </a:ext>
            </a:extLst>
          </p:cNvPr>
          <p:cNvSpPr/>
          <p:nvPr/>
        </p:nvSpPr>
        <p:spPr>
          <a:xfrm>
            <a:off x="519289" y="2178756"/>
            <a:ext cx="4910667" cy="225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FC07C7-4A47-524B-BA4E-C18D7F177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1568609"/>
            <a:ext cx="5120113" cy="3720782"/>
          </a:xfrm>
        </p:spPr>
        <p:txBody>
          <a:bodyPr>
            <a:noAutofit/>
          </a:bodyPr>
          <a:lstStyle/>
          <a:p>
            <a:r>
              <a:rPr lang="en-US" sz="2400" dirty="0"/>
              <a:t>Theory: </a:t>
            </a:r>
          </a:p>
          <a:p>
            <a:pPr lvl="1"/>
            <a:r>
              <a:rPr lang="en-US" sz="2200" dirty="0"/>
              <a:t>Passive immunization</a:t>
            </a:r>
          </a:p>
          <a:p>
            <a:pPr lvl="1"/>
            <a:r>
              <a:rPr lang="en-US" sz="2200" dirty="0"/>
              <a:t>Introducing antibodies from a recovered patient into an infected patient should clear the virus</a:t>
            </a:r>
          </a:p>
          <a:p>
            <a:r>
              <a:rPr lang="en-US" sz="2400" dirty="0"/>
              <a:t>Process:</a:t>
            </a:r>
          </a:p>
          <a:p>
            <a:pPr lvl="1"/>
            <a:r>
              <a:rPr lang="en-US" sz="2200" dirty="0"/>
              <a:t>Take plasma (antibodies) from patients who have cleared the virus</a:t>
            </a:r>
          </a:p>
          <a:p>
            <a:pPr lvl="1"/>
            <a:r>
              <a:rPr lang="en-US" sz="2200" dirty="0"/>
              <a:t>Infuse into currently infected patients</a:t>
            </a:r>
          </a:p>
          <a:p>
            <a:pPr lvl="1"/>
            <a:endParaRPr lang="en-US" dirty="0"/>
          </a:p>
          <a:p>
            <a:r>
              <a:rPr lang="en-US" sz="2400" dirty="0"/>
              <a:t>Much of the current research is strongly biased and/or poorly designed</a:t>
            </a:r>
          </a:p>
        </p:txBody>
      </p:sp>
    </p:spTree>
    <p:extLst>
      <p:ext uri="{BB962C8B-B14F-4D97-AF65-F5344CB8AC3E}">
        <p14:creationId xmlns:p14="http://schemas.microsoft.com/office/powerpoint/2010/main" val="9457728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267B0-1BE4-3847-99BA-AABEC5863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Risks of Plasma Transfusion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709F9-D492-FF46-B1B9-5414F064E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Acute lung injury and circulatory overload</a:t>
            </a:r>
          </a:p>
          <a:p>
            <a:r>
              <a:rPr lang="en-US" dirty="0"/>
              <a:t>Allergic/anaphylactic reactions </a:t>
            </a:r>
          </a:p>
          <a:p>
            <a:r>
              <a:rPr lang="en-US" dirty="0"/>
              <a:t>Transmission of infections such as hepatitis or HIV </a:t>
            </a:r>
          </a:p>
          <a:p>
            <a:r>
              <a:rPr lang="en-US" dirty="0"/>
              <a:t>Hemolytic and non-hemolytic transfusion reactions</a:t>
            </a:r>
          </a:p>
        </p:txBody>
      </p:sp>
    </p:spTree>
    <p:extLst>
      <p:ext uri="{BB962C8B-B14F-4D97-AF65-F5344CB8AC3E}">
        <p14:creationId xmlns:p14="http://schemas.microsoft.com/office/powerpoint/2010/main" val="684446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B0C52A-3E1F-2F44-8ED8-E12D85933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Immunization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49A54E6-39A7-8742-94D1-E5B3B27BDA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486275"/>
          </a:xfrm>
        </p:spPr>
        <p:txBody>
          <a:bodyPr/>
          <a:lstStyle/>
          <a:p>
            <a:r>
              <a:rPr lang="en-US" dirty="0"/>
              <a:t>Passive</a:t>
            </a:r>
          </a:p>
          <a:p>
            <a:pPr lvl="1"/>
            <a:r>
              <a:rPr lang="en-US" dirty="0"/>
              <a:t>Transfer of preformed antibodies</a:t>
            </a:r>
          </a:p>
          <a:p>
            <a:pPr lvl="1"/>
            <a:r>
              <a:rPr lang="en-US" dirty="0"/>
              <a:t>Does not activate host immune system</a:t>
            </a:r>
          </a:p>
          <a:p>
            <a:pPr lvl="2"/>
            <a:r>
              <a:rPr lang="en-US" dirty="0"/>
              <a:t>Consequently, no “memory” generated</a:t>
            </a:r>
          </a:p>
          <a:p>
            <a:pPr lvl="2"/>
            <a:r>
              <a:rPr lang="en-US" dirty="0"/>
              <a:t>Not long lasting</a:t>
            </a:r>
          </a:p>
          <a:p>
            <a:pPr lvl="2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7D5263-ABC2-4742-9484-5AFDDB8AAA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90688"/>
            <a:ext cx="5181600" cy="4486275"/>
          </a:xfrm>
        </p:spPr>
        <p:txBody>
          <a:bodyPr/>
          <a:lstStyle/>
          <a:p>
            <a:r>
              <a:rPr lang="en-US" dirty="0"/>
              <a:t>Active</a:t>
            </a:r>
          </a:p>
          <a:p>
            <a:pPr lvl="1"/>
            <a:r>
              <a:rPr lang="en-US" dirty="0"/>
              <a:t>Exposure to infectious organism (living or dead) or a toxin</a:t>
            </a:r>
          </a:p>
          <a:p>
            <a:pPr lvl="1"/>
            <a:r>
              <a:rPr lang="en-US" dirty="0"/>
              <a:t>Immune system plays an active role</a:t>
            </a:r>
          </a:p>
          <a:p>
            <a:pPr lvl="2"/>
            <a:r>
              <a:rPr lang="en-US" dirty="0"/>
              <a:t>Protective immunity </a:t>
            </a:r>
          </a:p>
          <a:p>
            <a:pPr lvl="2"/>
            <a:r>
              <a:rPr lang="en-US" dirty="0"/>
              <a:t>Immunological memory</a:t>
            </a:r>
          </a:p>
        </p:txBody>
      </p:sp>
    </p:spTree>
    <p:extLst>
      <p:ext uri="{BB962C8B-B14F-4D97-AF65-F5344CB8AC3E}">
        <p14:creationId xmlns:p14="http://schemas.microsoft.com/office/powerpoint/2010/main" val="6115247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0E2F58BF-12E5-4B5A-AD25-4DAAA2742A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DC61BBB-2770-9A49-BBEA-09876E3F6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Questions about testing, treatments, or anything else?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146" name="Picture 2" descr="Misinformation related to the COVID-19 pandemic - Wikipedia">
            <a:extLst>
              <a:ext uri="{FF2B5EF4-FFF2-40B4-BE49-F238E27FC236}">
                <a16:creationId xmlns:a16="http://schemas.microsoft.com/office/drawing/2014/main" id="{7D70A024-90C0-B14B-A72E-808E78018E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4" r="1" b="3332"/>
          <a:stretch/>
        </p:blipFill>
        <p:spPr bwMode="auto">
          <a:xfrm>
            <a:off x="4868487" y="10"/>
            <a:ext cx="732351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05AC50A-27B2-1F48-952F-2D3BDCB2BCD6}"/>
              </a:ext>
            </a:extLst>
          </p:cNvPr>
          <p:cNvSpPr/>
          <p:nvPr/>
        </p:nvSpPr>
        <p:spPr>
          <a:xfrm>
            <a:off x="372533" y="372533"/>
            <a:ext cx="1264356" cy="749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639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1D397-2AE3-4142-9A0B-2F230D750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65E92-B6C6-5C48-ACE1-581069312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Availability of materials (e.g. reagents for PCR)</a:t>
            </a:r>
          </a:p>
          <a:p>
            <a:r>
              <a:rPr lang="en-US" dirty="0"/>
              <a:t>Cost</a:t>
            </a:r>
          </a:p>
          <a:p>
            <a:r>
              <a:rPr lang="en-US" dirty="0"/>
              <a:t>Danger of exposure/lack of PPE</a:t>
            </a:r>
          </a:p>
        </p:txBody>
      </p:sp>
    </p:spTree>
    <p:extLst>
      <p:ext uri="{BB962C8B-B14F-4D97-AF65-F5344CB8AC3E}">
        <p14:creationId xmlns:p14="http://schemas.microsoft.com/office/powerpoint/2010/main" val="3658720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1FBBC-5ADA-A04D-9075-3CBF142D9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by Country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0ABCAFB-9570-2A49-8FB9-B39A66D62B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68819" y="1690688"/>
            <a:ext cx="9654362" cy="462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833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device&#10;&#10;Description automatically generated">
            <a:extLst>
              <a:ext uri="{FF2B5EF4-FFF2-40B4-BE49-F238E27FC236}">
                <a16:creationId xmlns:a16="http://schemas.microsoft.com/office/drawing/2014/main" id="{AB85832A-645A-AD49-8EA2-04244988D4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410" r="-2" b="1171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Picture 4" descr="A picture containing indoor, cake, toothbrush, table&#10;&#10;Description automatically generated">
            <a:extLst>
              <a:ext uri="{FF2B5EF4-FFF2-40B4-BE49-F238E27FC236}">
                <a16:creationId xmlns:a16="http://schemas.microsoft.com/office/drawing/2014/main" id="{3A340E66-3080-E44C-BA51-2179F91643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627" r="-2" b="12399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54C33F-380D-3E44-9A1A-3494AF53B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en-US" sz="3400"/>
              <a:t>Types of Tests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C6051-97AE-E049-A447-1AF1E7F4E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4832803" cy="3664351"/>
          </a:xfrm>
        </p:spPr>
        <p:txBody>
          <a:bodyPr>
            <a:normAutofit/>
          </a:bodyPr>
          <a:lstStyle/>
          <a:p>
            <a:r>
              <a:rPr lang="en-US" dirty="0"/>
              <a:t>RT-PCR</a:t>
            </a:r>
          </a:p>
          <a:p>
            <a:r>
              <a:rPr lang="en-US" dirty="0"/>
              <a:t>Serological (antibody)</a:t>
            </a:r>
          </a:p>
          <a:p>
            <a:r>
              <a:rPr lang="en-US" dirty="0"/>
              <a:t>Antigen?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AC1641-57B6-3743-B0BE-C2A239D6D55D}"/>
              </a:ext>
            </a:extLst>
          </p:cNvPr>
          <p:cNvSpPr/>
          <p:nvPr/>
        </p:nvSpPr>
        <p:spPr>
          <a:xfrm>
            <a:off x="0" y="859536"/>
            <a:ext cx="128016" cy="108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3301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8F0A9-B2A3-124E-9A19-C1350AA40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Real Time Polymerase Chain Reaction (RT-PCR)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93890-35A9-A844-99E8-9EF667207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Method to detect specific genetic material from pathogens, including viruses</a:t>
            </a:r>
          </a:p>
          <a:p>
            <a:r>
              <a:rPr lang="en-US" dirty="0"/>
              <a:t>RT-PCR can detect RNA from SARS-CoV-2</a:t>
            </a:r>
          </a:p>
        </p:txBody>
      </p:sp>
    </p:spTree>
    <p:extLst>
      <p:ext uri="{BB962C8B-B14F-4D97-AF65-F5344CB8AC3E}">
        <p14:creationId xmlns:p14="http://schemas.microsoft.com/office/powerpoint/2010/main" val="865612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8A0D9-4F26-F346-9FA5-4725D67D4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399" y="365125"/>
            <a:ext cx="3430605" cy="55303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RT-PCR Process</a:t>
            </a:r>
          </a:p>
        </p:txBody>
      </p:sp>
      <p:pic>
        <p:nvPicPr>
          <p:cNvPr id="6146" name="Picture 2" descr="COVID-19 Specific Testing :: ChemViews Magazine :: ChemistryViews">
            <a:extLst>
              <a:ext uri="{FF2B5EF4-FFF2-40B4-BE49-F238E27FC236}">
                <a16:creationId xmlns:a16="http://schemas.microsoft.com/office/drawing/2014/main" id="{FFC34E40-8C2B-5841-BC71-6F0DEC4F4E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7" r="2" b="2455"/>
          <a:stretch/>
        </p:blipFill>
        <p:spPr bwMode="auto">
          <a:xfrm>
            <a:off x="0" y="10"/>
            <a:ext cx="7534636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139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18146-E633-E344-A413-C14124F05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5127031" cy="1676603"/>
          </a:xfrm>
        </p:spPr>
        <p:txBody>
          <a:bodyPr>
            <a:normAutofit/>
          </a:bodyPr>
          <a:lstStyle/>
          <a:p>
            <a:r>
              <a:rPr lang="en-US" sz="4000" dirty="0"/>
              <a:t>RT-PCR “At-Home”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3FA34-751F-374D-9BD2-50583EEFF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0" y="2438400"/>
            <a:ext cx="5127029" cy="3785419"/>
          </a:xfrm>
        </p:spPr>
        <p:txBody>
          <a:bodyPr>
            <a:normAutofit/>
          </a:bodyPr>
          <a:lstStyle/>
          <a:p>
            <a:r>
              <a:rPr lang="en-US" sz="2400" dirty="0"/>
              <a:t>One company is FDA approved </a:t>
            </a:r>
          </a:p>
          <a:p>
            <a:r>
              <a:rPr lang="en-US" sz="2400" dirty="0"/>
              <a:t>Take swab at home, mail it back for RT-PCR</a:t>
            </a:r>
          </a:p>
          <a:p>
            <a:r>
              <a:rPr lang="en-US" sz="2400" dirty="0"/>
              <a:t>Self collection found to be as safe and accurate as testing site collection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Picture 6" descr="A picture containing building, outdoor, road, sitting&#10;&#10;Description automatically generated">
            <a:extLst>
              <a:ext uri="{FF2B5EF4-FFF2-40B4-BE49-F238E27FC236}">
                <a16:creationId xmlns:a16="http://schemas.microsoft.com/office/drawing/2014/main" id="{6E7DBE06-2382-264F-BF27-14DB5FACEE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003" r="7804"/>
          <a:stretch/>
        </p:blipFill>
        <p:spPr>
          <a:xfrm>
            <a:off x="6090613" y="640082"/>
            <a:ext cx="5461724" cy="5577837"/>
          </a:xfrm>
          <a:prstGeom prst="rect">
            <a:avLst/>
          </a:prstGeom>
          <a:effectLst/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4E37CAE9-C0C4-3449-A507-B4A25991A7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3276599"/>
            <a:ext cx="1937657" cy="1937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857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5C21D-23FC-E846-816C-1C3AEDDF7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Serological (antibody)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B4986-7CEA-0E4B-9F56-F04F482B8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Tests whether you have previously been infected with a specific pathogen AND developed antibodies</a:t>
            </a:r>
          </a:p>
          <a:p>
            <a:r>
              <a:rPr lang="en-US" dirty="0"/>
              <a:t>Should not be used to diagnose acute infection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69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1125</Words>
  <Application>Microsoft Macintosh PowerPoint</Application>
  <PresentationFormat>Widescreen</PresentationFormat>
  <Paragraphs>146</Paragraphs>
  <Slides>27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Testing and Treatment of COVID-19</vt:lpstr>
      <vt:lpstr>Goals of Testing</vt:lpstr>
      <vt:lpstr>Challenges of testing</vt:lpstr>
      <vt:lpstr>Testing by Country</vt:lpstr>
      <vt:lpstr>Types of Tests</vt:lpstr>
      <vt:lpstr>Real Time Polymerase Chain Reaction (RT-PCR)</vt:lpstr>
      <vt:lpstr>RT-PCR Process</vt:lpstr>
      <vt:lpstr>RT-PCR “At-Home” Testing</vt:lpstr>
      <vt:lpstr>Serological (antibody)</vt:lpstr>
      <vt:lpstr>Antibody Testing Process</vt:lpstr>
      <vt:lpstr>Antigen Test</vt:lpstr>
      <vt:lpstr>Antigen Test Warnings</vt:lpstr>
      <vt:lpstr>Antigen Test Results</vt:lpstr>
      <vt:lpstr>Questions About Testing?</vt:lpstr>
      <vt:lpstr>Treatment</vt:lpstr>
      <vt:lpstr>PowerPoint Presentation</vt:lpstr>
      <vt:lpstr>Potential Drug Targets</vt:lpstr>
      <vt:lpstr>Antibiotics</vt:lpstr>
      <vt:lpstr>Chloroquine and Hydroxychloroquine</vt:lpstr>
      <vt:lpstr>Chloroquine - Mechanism of Action</vt:lpstr>
      <vt:lpstr>Remdesivir</vt:lpstr>
      <vt:lpstr>Remdesivir - Mechanism of Action</vt:lpstr>
      <vt:lpstr>Remdesivir</vt:lpstr>
      <vt:lpstr>Convalescent plasma</vt:lpstr>
      <vt:lpstr>Risks of Plasma Transfusion</vt:lpstr>
      <vt:lpstr>Immunization</vt:lpstr>
      <vt:lpstr>Questions about testing, treatments, or anything else?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Testing and Treatment of COVID-19</dc:title>
  <dc:creator>Skye McCormick</dc:creator>
  <cp:lastModifiedBy>Skye McCormick</cp:lastModifiedBy>
  <cp:revision>3</cp:revision>
  <dcterms:created xsi:type="dcterms:W3CDTF">2020-05-07T01:47:05Z</dcterms:created>
  <dcterms:modified xsi:type="dcterms:W3CDTF">2020-05-07T02:05:56Z</dcterms:modified>
</cp:coreProperties>
</file>