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90" r:id="rId4"/>
    <p:sldId id="259" r:id="rId5"/>
    <p:sldId id="270" r:id="rId6"/>
    <p:sldId id="287" r:id="rId7"/>
    <p:sldId id="288" r:id="rId8"/>
    <p:sldId id="265" r:id="rId9"/>
    <p:sldId id="289" r:id="rId10"/>
    <p:sldId id="291" r:id="rId11"/>
    <p:sldId id="295" r:id="rId12"/>
    <p:sldId id="292" r:id="rId13"/>
    <p:sldId id="294" r:id="rId14"/>
    <p:sldId id="293" r:id="rId15"/>
    <p:sldId id="296" r:id="rId16"/>
    <p:sldId id="266" r:id="rId17"/>
    <p:sldId id="269" r:id="rId18"/>
    <p:sldId id="267" r:id="rId19"/>
    <p:sldId id="268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79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8EB15-1173-4D24-9753-2EE7A8EE2871}" type="datetimeFigureOut">
              <a:rPr lang="en-US" smtClean="0"/>
              <a:pPr/>
              <a:t>12/11/2017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EC6E1-D1A6-4104-8A4A-2ADD3EE646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8EB15-1173-4D24-9753-2EE7A8EE2871}" type="datetimeFigureOut">
              <a:rPr lang="en-US" smtClean="0"/>
              <a:pPr/>
              <a:t>12/11/2017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EC6E1-D1A6-4104-8A4A-2ADD3EE646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8EB15-1173-4D24-9753-2EE7A8EE2871}" type="datetimeFigureOut">
              <a:rPr lang="en-US" smtClean="0"/>
              <a:pPr/>
              <a:t>12/11/2017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EC6E1-D1A6-4104-8A4A-2ADD3EE646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8EB15-1173-4D24-9753-2EE7A8EE2871}" type="datetimeFigureOut">
              <a:rPr lang="en-US" smtClean="0"/>
              <a:pPr/>
              <a:t>12/11/2017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EC6E1-D1A6-4104-8A4A-2ADD3EE646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8EB15-1173-4D24-9753-2EE7A8EE2871}" type="datetimeFigureOut">
              <a:rPr lang="en-US" smtClean="0"/>
              <a:pPr/>
              <a:t>12/11/2017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EC6E1-D1A6-4104-8A4A-2ADD3EE646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8EB15-1173-4D24-9753-2EE7A8EE2871}" type="datetimeFigureOut">
              <a:rPr lang="en-US" smtClean="0"/>
              <a:pPr/>
              <a:t>12/11/2017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EC6E1-D1A6-4104-8A4A-2ADD3EE646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8EB15-1173-4D24-9753-2EE7A8EE2871}" type="datetimeFigureOut">
              <a:rPr lang="en-US" smtClean="0"/>
              <a:pPr/>
              <a:t>12/11/2017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EC6E1-D1A6-4104-8A4A-2ADD3EE646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8EB15-1173-4D24-9753-2EE7A8EE2871}" type="datetimeFigureOut">
              <a:rPr lang="en-US" smtClean="0"/>
              <a:pPr/>
              <a:t>12/11/2017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EC6E1-D1A6-4104-8A4A-2ADD3EE646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8EB15-1173-4D24-9753-2EE7A8EE2871}" type="datetimeFigureOut">
              <a:rPr lang="en-US" smtClean="0"/>
              <a:pPr/>
              <a:t>12/11/2017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EC6E1-D1A6-4104-8A4A-2ADD3EE646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8EB15-1173-4D24-9753-2EE7A8EE2871}" type="datetimeFigureOut">
              <a:rPr lang="en-US" smtClean="0"/>
              <a:pPr/>
              <a:t>12/11/2017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EC6E1-D1A6-4104-8A4A-2ADD3EE646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8EB15-1173-4D24-9753-2EE7A8EE2871}" type="datetimeFigureOut">
              <a:rPr lang="en-US" smtClean="0"/>
              <a:pPr/>
              <a:t>12/11/2017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EC6E1-D1A6-4104-8A4A-2ADD3EE646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E8EB15-1173-4D24-9753-2EE7A8EE2871}" type="datetimeFigureOut">
              <a:rPr lang="en-US" smtClean="0"/>
              <a:pPr/>
              <a:t>12/11/2017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4EC6E1-D1A6-4104-8A4A-2ADD3EE6466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 3, </a:t>
            </a:r>
            <a:r>
              <a:rPr lang="en-US" dirty="0" err="1" smtClean="0"/>
              <a:t>leçon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Exemples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r-FR" dirty="0" smtClean="0"/>
              <a:t>Claire est une </a:t>
            </a:r>
            <a:r>
              <a:rPr lang="fr-FR" dirty="0" smtClean="0">
                <a:solidFill>
                  <a:srgbClr val="FF0000"/>
                </a:solidFill>
              </a:rPr>
              <a:t>belle</a:t>
            </a:r>
            <a:r>
              <a:rPr lang="fr-FR" dirty="0" smtClean="0"/>
              <a:t> Américaine. C'est aussi une </a:t>
            </a:r>
            <a:r>
              <a:rPr lang="fr-FR" dirty="0" smtClean="0">
                <a:solidFill>
                  <a:srgbClr val="FF0000"/>
                </a:solidFill>
              </a:rPr>
              <a:t>bonne</a:t>
            </a:r>
            <a:r>
              <a:rPr lang="fr-FR" dirty="0" smtClean="0"/>
              <a:t> amie. </a:t>
            </a:r>
            <a:br>
              <a:rPr lang="fr-FR" dirty="0" smtClean="0"/>
            </a:br>
            <a:endParaRPr lang="fr-FR" dirty="0" smtClean="0"/>
          </a:p>
          <a:p>
            <a:pPr lvl="2"/>
            <a:r>
              <a:rPr lang="en-US" dirty="0" smtClean="0"/>
              <a:t>Claire is a beautiful American woman. She is also a good friend. </a:t>
            </a:r>
            <a:br>
              <a:rPr lang="en-US" dirty="0" smtClean="0"/>
            </a:br>
            <a:endParaRPr lang="fr-FR" dirty="0" smtClean="0"/>
          </a:p>
          <a:p>
            <a:r>
              <a:rPr lang="fr-FR" dirty="0" err="1" smtClean="0"/>
              <a:t>Trey</a:t>
            </a:r>
            <a:r>
              <a:rPr lang="fr-FR" dirty="0" smtClean="0"/>
              <a:t> est le </a:t>
            </a:r>
            <a:r>
              <a:rPr lang="fr-FR" dirty="0" smtClean="0">
                <a:solidFill>
                  <a:srgbClr val="FF0000"/>
                </a:solidFill>
              </a:rPr>
              <a:t>jeune</a:t>
            </a:r>
            <a:r>
              <a:rPr lang="fr-FR" dirty="0" smtClean="0"/>
              <a:t> frère de Tex. C'est le </a:t>
            </a:r>
            <a:r>
              <a:rPr lang="fr-FR" dirty="0" smtClean="0">
                <a:solidFill>
                  <a:srgbClr val="FF0000"/>
                </a:solidFill>
              </a:rPr>
              <a:t>troisième</a:t>
            </a:r>
            <a:r>
              <a:rPr lang="fr-FR" dirty="0" smtClean="0"/>
              <a:t> enfant de la famille.</a:t>
            </a:r>
            <a:br>
              <a:rPr lang="fr-FR" dirty="0" smtClean="0"/>
            </a:br>
            <a:endParaRPr lang="fr-FR" dirty="0" smtClean="0"/>
          </a:p>
          <a:p>
            <a:pPr lvl="2"/>
            <a:r>
              <a:rPr lang="en-US" dirty="0" smtClean="0"/>
              <a:t>Trey is </a:t>
            </a:r>
            <a:r>
              <a:rPr lang="en-US" dirty="0" err="1" smtClean="0"/>
              <a:t>Tex's</a:t>
            </a:r>
            <a:r>
              <a:rPr lang="en-US" dirty="0" smtClean="0"/>
              <a:t> young brother. He is the third child in the family.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6174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20357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962550402"/>
              </p:ext>
            </p:extLst>
          </p:nvPr>
        </p:nvGraphicFramePr>
        <p:xfrm>
          <a:off x="457200" y="228600"/>
          <a:ext cx="8229600" cy="66293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/>
                <a:gridCol w="1615440"/>
                <a:gridCol w="1645920"/>
                <a:gridCol w="1645920"/>
                <a:gridCol w="1645920"/>
              </a:tblGrid>
              <a:tr h="45018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86331" marR="186331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186331" marR="186331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86331" marR="186331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186331" marR="186331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186331" marR="186331"/>
                </a:tc>
              </a:tr>
              <a:tr h="777028">
                <a:tc>
                  <a:txBody>
                    <a:bodyPr/>
                    <a:lstStyle/>
                    <a:p>
                      <a:r>
                        <a:rPr lang="en-US" dirty="0" smtClean="0"/>
                        <a:t>M.</a:t>
                      </a:r>
                      <a:r>
                        <a:rPr lang="en-US" baseline="0" dirty="0" smtClean="0"/>
                        <a:t> Sing. + c</a:t>
                      </a:r>
                      <a:endParaRPr lang="en-US" dirty="0"/>
                    </a:p>
                  </a:txBody>
                  <a:tcPr marL="186331" marR="186331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M.</a:t>
                      </a:r>
                      <a:r>
                        <a:rPr lang="en-US" baseline="0" dirty="0" smtClean="0"/>
                        <a:t> Sing. + v</a:t>
                      </a:r>
                      <a:endParaRPr lang="en-US" dirty="0"/>
                    </a:p>
                  </a:txBody>
                  <a:tcPr marL="186331" marR="186331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Masc. </a:t>
                      </a:r>
                      <a:r>
                        <a:rPr lang="en-US" dirty="0" err="1" smtClean="0"/>
                        <a:t>pluriel</a:t>
                      </a:r>
                      <a:endParaRPr lang="en-US" dirty="0"/>
                    </a:p>
                  </a:txBody>
                  <a:tcPr marL="186331" marR="18633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Fém</a:t>
                      </a:r>
                      <a:r>
                        <a:rPr lang="en-US" dirty="0" smtClean="0"/>
                        <a:t>. Sing.</a:t>
                      </a:r>
                    </a:p>
                    <a:p>
                      <a:endParaRPr lang="en-US" dirty="0"/>
                    </a:p>
                  </a:txBody>
                  <a:tcPr marL="186331" marR="18633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Fém</a:t>
                      </a:r>
                      <a:r>
                        <a:rPr lang="en-US" dirty="0" smtClean="0"/>
                        <a:t>. </a:t>
                      </a:r>
                      <a:r>
                        <a:rPr lang="en-US" dirty="0" err="1" smtClean="0"/>
                        <a:t>pluriel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 marL="186331" marR="186331"/>
                </a:tc>
              </a:tr>
              <a:tr h="450182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jeune</a:t>
                      </a:r>
                      <a:endParaRPr lang="en-US" dirty="0"/>
                    </a:p>
                  </a:txBody>
                  <a:tcPr marL="186331" marR="186331"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jeune</a:t>
                      </a:r>
                      <a:endParaRPr lang="en-US" dirty="0"/>
                    </a:p>
                  </a:txBody>
                  <a:tcPr marL="186331" marR="186331"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jeunes</a:t>
                      </a:r>
                      <a:endParaRPr lang="en-US" dirty="0"/>
                    </a:p>
                  </a:txBody>
                  <a:tcPr marL="186331" marR="186331"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jeune</a:t>
                      </a:r>
                      <a:endParaRPr lang="en-US" dirty="0"/>
                    </a:p>
                  </a:txBody>
                  <a:tcPr marL="186331" marR="186331"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jeunes</a:t>
                      </a:r>
                      <a:endParaRPr lang="en-US" dirty="0"/>
                    </a:p>
                  </a:txBody>
                  <a:tcPr marL="186331" marR="186331"/>
                </a:tc>
              </a:tr>
              <a:tr h="450182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joli</a:t>
                      </a:r>
                      <a:endParaRPr lang="en-US" dirty="0"/>
                    </a:p>
                  </a:txBody>
                  <a:tcPr marL="186331" marR="186331"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joli</a:t>
                      </a:r>
                      <a:endParaRPr lang="en-US" dirty="0"/>
                    </a:p>
                  </a:txBody>
                  <a:tcPr marL="186331" marR="186331"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jolis</a:t>
                      </a:r>
                      <a:endParaRPr lang="en-US" dirty="0"/>
                    </a:p>
                  </a:txBody>
                  <a:tcPr marL="186331" marR="186331"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jolie</a:t>
                      </a:r>
                      <a:endParaRPr lang="en-US" dirty="0"/>
                    </a:p>
                  </a:txBody>
                  <a:tcPr marL="186331" marR="186331"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jolies</a:t>
                      </a:r>
                      <a:endParaRPr lang="en-US" dirty="0"/>
                    </a:p>
                  </a:txBody>
                  <a:tcPr marL="186331" marR="186331"/>
                </a:tc>
              </a:tr>
              <a:tr h="450182">
                <a:tc>
                  <a:txBody>
                    <a:bodyPr/>
                    <a:lstStyle/>
                    <a:p>
                      <a:r>
                        <a:rPr lang="en-US" dirty="0" smtClean="0"/>
                        <a:t>petit</a:t>
                      </a:r>
                      <a:endParaRPr lang="en-US" dirty="0"/>
                    </a:p>
                  </a:txBody>
                  <a:tcPr marL="186331" marR="186331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petit</a:t>
                      </a:r>
                      <a:endParaRPr lang="en-US" dirty="0"/>
                    </a:p>
                  </a:txBody>
                  <a:tcPr marL="186331" marR="186331"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petits</a:t>
                      </a:r>
                      <a:endParaRPr lang="en-US" dirty="0"/>
                    </a:p>
                  </a:txBody>
                  <a:tcPr marL="186331" marR="186331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petite</a:t>
                      </a:r>
                      <a:endParaRPr lang="en-US" dirty="0"/>
                    </a:p>
                  </a:txBody>
                  <a:tcPr marL="186331" marR="186331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petites</a:t>
                      </a:r>
                      <a:endParaRPr lang="en-US" dirty="0"/>
                    </a:p>
                  </a:txBody>
                  <a:tcPr marL="186331" marR="186331"/>
                </a:tc>
              </a:tr>
              <a:tr h="450182">
                <a:tc>
                  <a:txBody>
                    <a:bodyPr/>
                    <a:lstStyle/>
                    <a:p>
                      <a:r>
                        <a:rPr lang="en-US" dirty="0" smtClean="0"/>
                        <a:t>bon </a:t>
                      </a:r>
                      <a:endParaRPr lang="en-US" dirty="0"/>
                    </a:p>
                  </a:txBody>
                  <a:tcPr marL="186331" marR="186331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bon </a:t>
                      </a:r>
                      <a:endParaRPr lang="en-US" dirty="0"/>
                    </a:p>
                  </a:txBody>
                  <a:tcPr marL="186331" marR="186331"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bons</a:t>
                      </a:r>
                      <a:endParaRPr lang="en-US" dirty="0"/>
                    </a:p>
                  </a:txBody>
                  <a:tcPr marL="186331" marR="186331"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bonne</a:t>
                      </a:r>
                      <a:endParaRPr lang="en-US" dirty="0"/>
                    </a:p>
                  </a:txBody>
                  <a:tcPr marL="186331" marR="186331"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bonnes</a:t>
                      </a:r>
                      <a:endParaRPr lang="en-US" dirty="0"/>
                    </a:p>
                  </a:txBody>
                  <a:tcPr marL="186331" marR="186331"/>
                </a:tc>
              </a:tr>
              <a:tr h="450182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mauvais</a:t>
                      </a:r>
                      <a:endParaRPr lang="en-US" dirty="0"/>
                    </a:p>
                  </a:txBody>
                  <a:tcPr marL="186331" marR="186331"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mauvais</a:t>
                      </a:r>
                      <a:endParaRPr lang="en-US" dirty="0"/>
                    </a:p>
                  </a:txBody>
                  <a:tcPr marL="186331" marR="186331"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mauvais</a:t>
                      </a:r>
                      <a:endParaRPr lang="en-US" dirty="0"/>
                    </a:p>
                  </a:txBody>
                  <a:tcPr marL="186331" marR="186331"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mauvaise</a:t>
                      </a:r>
                      <a:endParaRPr lang="en-US" dirty="0"/>
                    </a:p>
                  </a:txBody>
                  <a:tcPr marL="186331" marR="186331"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mauvaises</a:t>
                      </a:r>
                      <a:endParaRPr lang="en-US" dirty="0"/>
                    </a:p>
                  </a:txBody>
                  <a:tcPr marL="186331" marR="186331"/>
                </a:tc>
              </a:tr>
              <a:tr h="450182">
                <a:tc>
                  <a:txBody>
                    <a:bodyPr/>
                    <a:lstStyle/>
                    <a:p>
                      <a:r>
                        <a:rPr lang="en-US" dirty="0" smtClean="0"/>
                        <a:t>premier</a:t>
                      </a:r>
                      <a:endParaRPr lang="en-US" dirty="0"/>
                    </a:p>
                  </a:txBody>
                  <a:tcPr marL="186331" marR="186331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premier</a:t>
                      </a:r>
                      <a:endParaRPr lang="en-US" dirty="0"/>
                    </a:p>
                  </a:txBody>
                  <a:tcPr marL="186331" marR="186331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premiers</a:t>
                      </a:r>
                      <a:endParaRPr lang="en-US" dirty="0"/>
                    </a:p>
                  </a:txBody>
                  <a:tcPr marL="186331" marR="186331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première</a:t>
                      </a:r>
                      <a:endParaRPr lang="en-US" dirty="0"/>
                    </a:p>
                  </a:txBody>
                  <a:tcPr marL="186331" marR="186331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premières</a:t>
                      </a:r>
                      <a:endParaRPr lang="en-US" dirty="0"/>
                    </a:p>
                  </a:txBody>
                  <a:tcPr marL="186331" marR="186331"/>
                </a:tc>
              </a:tr>
              <a:tr h="450182">
                <a:tc>
                  <a:txBody>
                    <a:bodyPr/>
                    <a:lstStyle/>
                    <a:p>
                      <a:r>
                        <a:rPr lang="en-US" dirty="0" smtClean="0"/>
                        <a:t>dernier</a:t>
                      </a:r>
                      <a:endParaRPr lang="en-US" dirty="0"/>
                    </a:p>
                  </a:txBody>
                  <a:tcPr marL="186331" marR="186331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dernier</a:t>
                      </a:r>
                      <a:endParaRPr lang="en-US" dirty="0"/>
                    </a:p>
                  </a:txBody>
                  <a:tcPr marL="186331" marR="186331"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derniers</a:t>
                      </a:r>
                      <a:endParaRPr lang="en-US" dirty="0"/>
                    </a:p>
                  </a:txBody>
                  <a:tcPr marL="186331" marR="186331"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dernière</a:t>
                      </a:r>
                      <a:endParaRPr lang="en-US" dirty="0"/>
                    </a:p>
                  </a:txBody>
                  <a:tcPr marL="186331" marR="186331"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dernières</a:t>
                      </a:r>
                      <a:endParaRPr lang="en-US" dirty="0"/>
                    </a:p>
                  </a:txBody>
                  <a:tcPr marL="186331" marR="186331"/>
                </a:tc>
              </a:tr>
              <a:tr h="450182">
                <a:tc>
                  <a:txBody>
                    <a:bodyPr/>
                    <a:lstStyle/>
                    <a:p>
                      <a:r>
                        <a:rPr lang="en-US" dirty="0" smtClean="0"/>
                        <a:t>grand</a:t>
                      </a:r>
                      <a:endParaRPr lang="en-US" dirty="0"/>
                    </a:p>
                  </a:txBody>
                  <a:tcPr marL="186331" marR="186331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grand</a:t>
                      </a:r>
                      <a:endParaRPr lang="en-US" dirty="0"/>
                    </a:p>
                  </a:txBody>
                  <a:tcPr marL="186331" marR="186331"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grands</a:t>
                      </a:r>
                      <a:endParaRPr lang="en-US" dirty="0"/>
                    </a:p>
                  </a:txBody>
                  <a:tcPr marL="186331" marR="186331"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grande</a:t>
                      </a:r>
                      <a:endParaRPr lang="en-US" dirty="0"/>
                    </a:p>
                  </a:txBody>
                  <a:tcPr marL="186331" marR="186331"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grandes</a:t>
                      </a:r>
                      <a:endParaRPr lang="en-US" dirty="0"/>
                    </a:p>
                  </a:txBody>
                  <a:tcPr marL="186331" marR="186331"/>
                </a:tc>
              </a:tr>
              <a:tr h="450182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gros</a:t>
                      </a:r>
                      <a:endParaRPr lang="en-US" dirty="0"/>
                    </a:p>
                  </a:txBody>
                  <a:tcPr marL="186331" marR="186331"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gros</a:t>
                      </a:r>
                      <a:endParaRPr lang="en-US" dirty="0"/>
                    </a:p>
                  </a:txBody>
                  <a:tcPr marL="186331" marR="186331"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gros</a:t>
                      </a:r>
                      <a:endParaRPr lang="en-US" dirty="0"/>
                    </a:p>
                  </a:txBody>
                  <a:tcPr marL="186331" marR="186331"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grosse</a:t>
                      </a:r>
                      <a:endParaRPr lang="en-US" dirty="0"/>
                    </a:p>
                  </a:txBody>
                  <a:tcPr marL="186331" marR="186331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grosses</a:t>
                      </a:r>
                      <a:endParaRPr lang="en-US" dirty="0"/>
                    </a:p>
                  </a:txBody>
                  <a:tcPr marL="186331" marR="186331"/>
                </a:tc>
              </a:tr>
              <a:tr h="450182">
                <a:tc>
                  <a:txBody>
                    <a:bodyPr/>
                    <a:lstStyle/>
                    <a:p>
                      <a:r>
                        <a:rPr lang="en-US" dirty="0" smtClean="0"/>
                        <a:t>beau</a:t>
                      </a:r>
                      <a:endParaRPr lang="en-US" dirty="0"/>
                    </a:p>
                  </a:txBody>
                  <a:tcPr marL="186331" marR="186331"/>
                </a:tc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bel</a:t>
                      </a:r>
                      <a:endParaRPr lang="en-US" b="1" dirty="0"/>
                    </a:p>
                  </a:txBody>
                  <a:tcPr marL="186331" marR="186331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beaux</a:t>
                      </a:r>
                      <a:endParaRPr lang="en-US" dirty="0"/>
                    </a:p>
                  </a:txBody>
                  <a:tcPr marL="186331" marR="186331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belle</a:t>
                      </a:r>
                      <a:endParaRPr lang="en-US" dirty="0"/>
                    </a:p>
                  </a:txBody>
                  <a:tcPr marL="186331" marR="186331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belles</a:t>
                      </a:r>
                      <a:endParaRPr lang="en-US" dirty="0"/>
                    </a:p>
                  </a:txBody>
                  <a:tcPr marL="186331" marR="186331"/>
                </a:tc>
              </a:tr>
              <a:tr h="450182">
                <a:tc>
                  <a:txBody>
                    <a:bodyPr/>
                    <a:lstStyle/>
                    <a:p>
                      <a:r>
                        <a:rPr lang="en-US" dirty="0" smtClean="0"/>
                        <a:t>nouveau</a:t>
                      </a:r>
                      <a:endParaRPr lang="en-US" dirty="0"/>
                    </a:p>
                  </a:txBody>
                  <a:tcPr marL="186331" marR="186331"/>
                </a:tc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nouvel</a:t>
                      </a:r>
                      <a:endParaRPr lang="en-US" b="1" dirty="0"/>
                    </a:p>
                  </a:txBody>
                  <a:tcPr marL="186331" marR="186331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nouveaux</a:t>
                      </a:r>
                      <a:endParaRPr lang="en-US" dirty="0"/>
                    </a:p>
                  </a:txBody>
                  <a:tcPr marL="186331" marR="186331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nouvelle</a:t>
                      </a:r>
                      <a:endParaRPr lang="en-US" dirty="0"/>
                    </a:p>
                  </a:txBody>
                  <a:tcPr marL="186331" marR="186331"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nouvelles</a:t>
                      </a:r>
                      <a:endParaRPr lang="en-US" dirty="0"/>
                    </a:p>
                  </a:txBody>
                  <a:tcPr marL="186331" marR="186331"/>
                </a:tc>
              </a:tr>
              <a:tr h="450182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vieux</a:t>
                      </a:r>
                      <a:endParaRPr lang="en-US" dirty="0"/>
                    </a:p>
                  </a:txBody>
                  <a:tcPr marL="186331" marR="186331"/>
                </a:tc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vieil</a:t>
                      </a:r>
                      <a:endParaRPr lang="en-US" b="1" dirty="0"/>
                    </a:p>
                  </a:txBody>
                  <a:tcPr marL="186331" marR="186331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vieux</a:t>
                      </a:r>
                      <a:endParaRPr lang="en-US" dirty="0"/>
                    </a:p>
                  </a:txBody>
                  <a:tcPr marL="186331" marR="186331"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vieille</a:t>
                      </a:r>
                      <a:endParaRPr lang="en-US" dirty="0"/>
                    </a:p>
                  </a:txBody>
                  <a:tcPr marL="186331" marR="186331"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vieilles</a:t>
                      </a:r>
                      <a:endParaRPr lang="en-US" dirty="0"/>
                    </a:p>
                  </a:txBody>
                  <a:tcPr marL="186331" marR="186331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3502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Des </a:t>
            </a:r>
            <a:r>
              <a:rPr lang="en-US" dirty="0" err="1" smtClean="0"/>
              <a:t>adjectifs</a:t>
            </a:r>
            <a:r>
              <a:rPr lang="en-US" dirty="0" smtClean="0"/>
              <a:t> </a:t>
            </a:r>
            <a:r>
              <a:rPr lang="en-US" dirty="0" err="1" smtClean="0"/>
              <a:t>irréguliers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C’est</a:t>
            </a:r>
            <a:r>
              <a:rPr lang="en-US" dirty="0" smtClean="0"/>
              <a:t> un ___homme.  (beau)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 smtClean="0"/>
              <a:t>C’est</a:t>
            </a:r>
            <a:r>
              <a:rPr lang="en-US" dirty="0" smtClean="0"/>
              <a:t> un ___ </a:t>
            </a:r>
            <a:r>
              <a:rPr lang="en-US" dirty="0" err="1" smtClean="0"/>
              <a:t>hôtel</a:t>
            </a:r>
            <a:r>
              <a:rPr lang="en-US" dirty="0" smtClean="0"/>
              <a:t>.  (</a:t>
            </a:r>
            <a:r>
              <a:rPr lang="en-US" dirty="0" err="1" smtClean="0"/>
              <a:t>vieux</a:t>
            </a:r>
            <a:r>
              <a:rPr lang="en-US" dirty="0" smtClean="0"/>
              <a:t>)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C’est</a:t>
            </a:r>
            <a:r>
              <a:rPr lang="en-US" dirty="0" smtClean="0"/>
              <a:t> un ___</a:t>
            </a:r>
            <a:r>
              <a:rPr lang="en-US" dirty="0" err="1" smtClean="0"/>
              <a:t>appartement</a:t>
            </a:r>
            <a:r>
              <a:rPr lang="en-US" dirty="0" smtClean="0"/>
              <a:t>.  (nouveau</a:t>
            </a:r>
            <a:r>
              <a:rPr lang="en-US" dirty="0"/>
              <a:t>)</a:t>
            </a:r>
            <a:br>
              <a:rPr lang="en-US" dirty="0"/>
            </a:br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C’est</a:t>
            </a:r>
            <a:r>
              <a:rPr lang="en-US" dirty="0"/>
              <a:t> un </a:t>
            </a:r>
            <a:r>
              <a:rPr lang="en-US" b="1" dirty="0">
                <a:solidFill>
                  <a:srgbClr val="FF0000"/>
                </a:solidFill>
              </a:rPr>
              <a:t>bel</a:t>
            </a:r>
            <a:r>
              <a:rPr lang="en-US" dirty="0"/>
              <a:t> homme.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err="1" smtClean="0"/>
              <a:t>C’est</a:t>
            </a:r>
            <a:r>
              <a:rPr lang="en-US" dirty="0" smtClean="0"/>
              <a:t> </a:t>
            </a:r>
            <a:r>
              <a:rPr lang="en-US" dirty="0"/>
              <a:t>un </a:t>
            </a:r>
            <a:r>
              <a:rPr lang="en-US" b="1" dirty="0" err="1">
                <a:solidFill>
                  <a:srgbClr val="FF0000"/>
                </a:solidFill>
              </a:rPr>
              <a:t>vieil</a:t>
            </a:r>
            <a:r>
              <a:rPr lang="en-US" dirty="0"/>
              <a:t> </a:t>
            </a:r>
            <a:r>
              <a:rPr lang="en-US" dirty="0" err="1"/>
              <a:t>hôtel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err="1"/>
              <a:t>C’est</a:t>
            </a:r>
            <a:r>
              <a:rPr lang="en-US" dirty="0"/>
              <a:t> un </a:t>
            </a:r>
            <a:r>
              <a:rPr lang="en-US" b="1" dirty="0" err="1">
                <a:solidFill>
                  <a:srgbClr val="FF0000"/>
                </a:solidFill>
              </a:rPr>
              <a:t>nouvel</a:t>
            </a:r>
            <a:r>
              <a:rPr lang="en-US" dirty="0"/>
              <a:t> </a:t>
            </a:r>
            <a:r>
              <a:rPr lang="en-US" dirty="0" err="1"/>
              <a:t>appartement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8203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Et au </a:t>
            </a:r>
            <a:r>
              <a:rPr lang="en-US" dirty="0" err="1" smtClean="0"/>
              <a:t>pluriel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Ce </a:t>
            </a:r>
            <a:r>
              <a:rPr lang="en-US" dirty="0" err="1"/>
              <a:t>sont</a:t>
            </a:r>
            <a:r>
              <a:rPr lang="en-US" dirty="0"/>
              <a:t> de </a:t>
            </a:r>
            <a:r>
              <a:rPr lang="en-US" dirty="0" smtClean="0"/>
              <a:t>__ </a:t>
            </a:r>
            <a:r>
              <a:rPr lang="en-US" dirty="0"/>
              <a:t>hommes.  (</a:t>
            </a:r>
            <a:r>
              <a:rPr lang="en-US" dirty="0" smtClean="0"/>
              <a:t>beau)</a:t>
            </a:r>
            <a:r>
              <a:rPr lang="en-US" dirty="0"/>
              <a:t/>
            </a:r>
            <a:br>
              <a:rPr lang="en-US" dirty="0"/>
            </a:b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Ce </a:t>
            </a:r>
            <a:r>
              <a:rPr lang="en-US" dirty="0" err="1"/>
              <a:t>sont</a:t>
            </a:r>
            <a:r>
              <a:rPr lang="en-US" dirty="0"/>
              <a:t> de </a:t>
            </a:r>
            <a:r>
              <a:rPr lang="en-US" dirty="0" smtClean="0"/>
              <a:t>__ </a:t>
            </a:r>
            <a:r>
              <a:rPr lang="en-US" dirty="0" err="1"/>
              <a:t>hôtels</a:t>
            </a:r>
            <a:r>
              <a:rPr lang="en-US" dirty="0"/>
              <a:t>.  (</a:t>
            </a:r>
            <a:r>
              <a:rPr lang="en-US" dirty="0" err="1"/>
              <a:t>vieux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Ce </a:t>
            </a:r>
            <a:r>
              <a:rPr lang="en-US" dirty="0" err="1"/>
              <a:t>sont</a:t>
            </a:r>
            <a:r>
              <a:rPr lang="en-US" dirty="0"/>
              <a:t> de </a:t>
            </a:r>
            <a:r>
              <a:rPr lang="en-US" dirty="0" smtClean="0"/>
              <a:t>_______ </a:t>
            </a:r>
            <a:r>
              <a:rPr lang="en-US" dirty="0" err="1"/>
              <a:t>appartements</a:t>
            </a:r>
            <a:r>
              <a:rPr lang="en-US" dirty="0"/>
              <a:t>.  (nouveau</a:t>
            </a:r>
            <a:r>
              <a:rPr lang="en-US" dirty="0" smtClean="0"/>
              <a:t>)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Ce </a:t>
            </a:r>
            <a:r>
              <a:rPr lang="en-US" dirty="0" err="1"/>
              <a:t>sont</a:t>
            </a:r>
            <a:r>
              <a:rPr lang="en-US" dirty="0"/>
              <a:t> de </a:t>
            </a:r>
            <a:r>
              <a:rPr lang="en-US" b="1" dirty="0">
                <a:solidFill>
                  <a:srgbClr val="FF0000"/>
                </a:solidFill>
              </a:rPr>
              <a:t>beaux</a:t>
            </a:r>
            <a:r>
              <a:rPr lang="en-US" dirty="0"/>
              <a:t> hommes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/>
              <a:t>Ce </a:t>
            </a:r>
            <a:r>
              <a:rPr lang="en-US" dirty="0" err="1"/>
              <a:t>sont</a:t>
            </a:r>
            <a:r>
              <a:rPr lang="en-US" dirty="0"/>
              <a:t> de </a:t>
            </a:r>
            <a:r>
              <a:rPr lang="en-US" b="1" dirty="0" err="1">
                <a:solidFill>
                  <a:srgbClr val="FF0000"/>
                </a:solidFill>
              </a:rPr>
              <a:t>vieux</a:t>
            </a:r>
            <a:r>
              <a:rPr lang="en-US" dirty="0"/>
              <a:t> </a:t>
            </a:r>
            <a:r>
              <a:rPr lang="en-US" dirty="0" err="1"/>
              <a:t>hôtels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/>
              <a:t>Ce </a:t>
            </a:r>
            <a:r>
              <a:rPr lang="en-US" dirty="0" err="1"/>
              <a:t>sont</a:t>
            </a:r>
            <a:r>
              <a:rPr lang="en-US" dirty="0"/>
              <a:t> de </a:t>
            </a:r>
            <a:r>
              <a:rPr lang="en-US" b="1" dirty="0">
                <a:solidFill>
                  <a:srgbClr val="FF0000"/>
                </a:solidFill>
              </a:rPr>
              <a:t>nouveaux</a:t>
            </a:r>
            <a:r>
              <a:rPr lang="en-US" dirty="0"/>
              <a:t> </a:t>
            </a:r>
            <a:r>
              <a:rPr lang="en-US" dirty="0" err="1"/>
              <a:t>appartements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050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À la </a:t>
            </a:r>
            <a:r>
              <a:rPr lang="en-US" dirty="0" err="1" smtClean="0"/>
              <a:t>recherche</a:t>
            </a:r>
            <a:r>
              <a:rPr lang="en-US" dirty="0" smtClean="0"/>
              <a:t> de </a:t>
            </a:r>
            <a:r>
              <a:rPr lang="en-US" dirty="0" err="1" smtClean="0"/>
              <a:t>l’amour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" y="1219200"/>
            <a:ext cx="8915400" cy="5211763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dirty="0" smtClean="0"/>
              <a:t>Je </a:t>
            </a:r>
            <a:r>
              <a:rPr lang="en-US" dirty="0" err="1" smtClean="0"/>
              <a:t>suis</a:t>
            </a:r>
            <a:r>
              <a:rPr lang="en-US" dirty="0" smtClean="0"/>
              <a:t> un ____homme _____.  (</a:t>
            </a:r>
            <a:r>
              <a:rPr lang="en-US" dirty="0" err="1" smtClean="0"/>
              <a:t>vieil</a:t>
            </a:r>
            <a:r>
              <a:rPr lang="en-US" dirty="0" smtClean="0"/>
              <a:t> / riche)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J’ai</a:t>
            </a:r>
            <a:r>
              <a:rPr lang="en-US" dirty="0" smtClean="0"/>
              <a:t> les ____ </a:t>
            </a:r>
            <a:r>
              <a:rPr lang="en-US" dirty="0" err="1" smtClean="0"/>
              <a:t>cheveux</a:t>
            </a:r>
            <a:r>
              <a:rPr lang="en-US" dirty="0" smtClean="0"/>
              <a:t> _____.  (</a:t>
            </a:r>
            <a:r>
              <a:rPr lang="en-US" dirty="0" err="1" smtClean="0"/>
              <a:t>blancs</a:t>
            </a:r>
            <a:r>
              <a:rPr lang="en-US" dirty="0" smtClean="0"/>
              <a:t>)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J’habite</a:t>
            </a:r>
            <a:r>
              <a:rPr lang="en-US" dirty="0" smtClean="0"/>
              <a:t> </a:t>
            </a:r>
            <a:r>
              <a:rPr lang="en-US" dirty="0" err="1" smtClean="0"/>
              <a:t>dans</a:t>
            </a:r>
            <a:r>
              <a:rPr lang="en-US" dirty="0" smtClean="0"/>
              <a:t> </a:t>
            </a:r>
            <a:r>
              <a:rPr lang="en-US" dirty="0" err="1" smtClean="0"/>
              <a:t>une</a:t>
            </a:r>
            <a:r>
              <a:rPr lang="en-US" dirty="0" smtClean="0"/>
              <a:t> _________</a:t>
            </a:r>
            <a:r>
              <a:rPr lang="en-US" dirty="0" err="1" smtClean="0"/>
              <a:t>maison</a:t>
            </a:r>
            <a:r>
              <a:rPr lang="en-US" dirty="0" smtClean="0"/>
              <a:t>. (</a:t>
            </a:r>
            <a:r>
              <a:rPr lang="en-US" dirty="0" err="1" smtClean="0"/>
              <a:t>grande</a:t>
            </a:r>
            <a:r>
              <a:rPr lang="en-US" dirty="0" smtClean="0"/>
              <a:t>)</a:t>
            </a:r>
          </a:p>
          <a:p>
            <a:pPr marL="514350" indent="-514350">
              <a:buAutoNum type="arabicPeriod"/>
            </a:pPr>
            <a:r>
              <a:rPr lang="en-US" dirty="0" smtClean="0"/>
              <a:t>Je </a:t>
            </a:r>
            <a:r>
              <a:rPr lang="en-US" dirty="0" err="1" smtClean="0"/>
              <a:t>suis</a:t>
            </a:r>
            <a:r>
              <a:rPr lang="en-US" dirty="0" smtClean="0"/>
              <a:t> grand-</a:t>
            </a:r>
            <a:r>
              <a:rPr lang="en-US" dirty="0" err="1" smtClean="0"/>
              <a:t>père</a:t>
            </a:r>
            <a:r>
              <a:rPr lang="en-US" dirty="0" smtClean="0"/>
              <a:t>.  </a:t>
            </a:r>
            <a:r>
              <a:rPr lang="en-US" dirty="0" err="1" smtClean="0"/>
              <a:t>J’ai</a:t>
            </a:r>
            <a:r>
              <a:rPr lang="en-US" dirty="0" smtClean="0"/>
              <a:t> </a:t>
            </a:r>
            <a:r>
              <a:rPr lang="en-US" dirty="0" err="1" smtClean="0"/>
              <a:t>une</a:t>
            </a:r>
            <a:r>
              <a:rPr lang="en-US" dirty="0" smtClean="0"/>
              <a:t> _____ </a:t>
            </a:r>
            <a:r>
              <a:rPr lang="en-US" dirty="0" err="1" smtClean="0"/>
              <a:t>fille</a:t>
            </a:r>
            <a:r>
              <a:rPr lang="en-US" dirty="0" smtClean="0"/>
              <a:t> ______.  (petite / sportive)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C’est</a:t>
            </a:r>
            <a:r>
              <a:rPr lang="en-US" dirty="0" smtClean="0"/>
              <a:t> </a:t>
            </a:r>
            <a:r>
              <a:rPr lang="en-US" dirty="0" err="1" smtClean="0"/>
              <a:t>une</a:t>
            </a:r>
            <a:r>
              <a:rPr lang="en-US" dirty="0" smtClean="0"/>
              <a:t> _____ </a:t>
            </a:r>
            <a:r>
              <a:rPr lang="en-US" dirty="0" err="1" smtClean="0"/>
              <a:t>étudiante</a:t>
            </a:r>
            <a:r>
              <a:rPr lang="en-US" dirty="0" smtClean="0"/>
              <a:t> _____.  (bonne/</a:t>
            </a:r>
            <a:r>
              <a:rPr lang="en-US" dirty="0" err="1" smtClean="0"/>
              <a:t>sérieuse</a:t>
            </a:r>
            <a:r>
              <a:rPr lang="en-US" dirty="0" smtClean="0"/>
              <a:t>)</a:t>
            </a:r>
          </a:p>
          <a:p>
            <a:pPr marL="514350" indent="-514350">
              <a:buAutoNum type="arabicPeriod"/>
            </a:pPr>
            <a:r>
              <a:rPr lang="en-US" dirty="0" smtClean="0"/>
              <a:t>Je </a:t>
            </a:r>
            <a:r>
              <a:rPr lang="en-US" dirty="0" err="1" smtClean="0"/>
              <a:t>cherche</a:t>
            </a:r>
            <a:r>
              <a:rPr lang="en-US" dirty="0" smtClean="0"/>
              <a:t> </a:t>
            </a:r>
            <a:r>
              <a:rPr lang="en-US" dirty="0" err="1" smtClean="0"/>
              <a:t>une</a:t>
            </a:r>
            <a:r>
              <a:rPr lang="en-US" dirty="0" smtClean="0"/>
              <a:t> _____ femme _____.  (belle/</a:t>
            </a:r>
            <a:r>
              <a:rPr lang="en-US" dirty="0" err="1" smtClean="0"/>
              <a:t>généreuse</a:t>
            </a:r>
            <a:r>
              <a:rPr lang="en-US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34815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sz="3100" dirty="0"/>
              <a:t/>
            </a:r>
            <a:br>
              <a:rPr lang="en-US" sz="3100" dirty="0"/>
            </a:br>
            <a:r>
              <a:rPr lang="en-US" sz="3100" dirty="0"/>
              <a:t/>
            </a:r>
            <a:br>
              <a:rPr lang="en-US" sz="3100" dirty="0"/>
            </a:br>
            <a:r>
              <a:rPr lang="en-US" sz="2800" dirty="0" err="1"/>
              <a:t>Écoutez</a:t>
            </a:r>
            <a:r>
              <a:rPr lang="en-US" sz="2800" dirty="0"/>
              <a:t> </a:t>
            </a:r>
            <a:r>
              <a:rPr lang="en-US" sz="2800" dirty="0" err="1"/>
              <a:t>votre</a:t>
            </a:r>
            <a:r>
              <a:rPr lang="en-US" sz="2800" dirty="0"/>
              <a:t> </a:t>
            </a:r>
            <a:r>
              <a:rPr lang="en-US" sz="2800" dirty="0" err="1"/>
              <a:t>professeur</a:t>
            </a:r>
            <a:r>
              <a:rPr lang="en-US" sz="2800" dirty="0"/>
              <a:t> et </a:t>
            </a:r>
            <a:r>
              <a:rPr lang="en-US" sz="2800" dirty="0" err="1"/>
              <a:t>choisissez</a:t>
            </a:r>
            <a:r>
              <a:rPr lang="en-US" sz="2800" dirty="0"/>
              <a:t> la bonne </a:t>
            </a:r>
            <a:r>
              <a:rPr lang="en-US" sz="2800" dirty="0" err="1"/>
              <a:t>forme</a:t>
            </a:r>
            <a:r>
              <a:rPr lang="en-US" sz="2800" dirty="0"/>
              <a:t> de </a:t>
            </a:r>
            <a:r>
              <a:rPr lang="en-US" sz="2800" dirty="0" err="1"/>
              <a:t>l’adjectif</a:t>
            </a:r>
            <a:r>
              <a:rPr lang="en-US" sz="3100" dirty="0"/>
              <a:t/>
            </a:r>
            <a:br>
              <a:rPr lang="en-US" sz="3100" dirty="0"/>
            </a:br>
            <a:r>
              <a:rPr lang="en-US" sz="3100" dirty="0"/>
              <a:t/>
            </a:r>
            <a:br>
              <a:rPr lang="en-US" sz="3100" dirty="0"/>
            </a:br>
            <a:r>
              <a:rPr lang="en-US" sz="3100" dirty="0"/>
              <a:t/>
            </a:r>
            <a:br>
              <a:rPr lang="en-US" sz="3100" dirty="0"/>
            </a:b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A1. petit</a:t>
            </a:r>
            <a:r>
              <a:rPr lang="en-US" dirty="0"/>
              <a:t>		</a:t>
            </a:r>
            <a:r>
              <a:rPr lang="en-US" dirty="0" smtClean="0"/>
              <a:t>2. </a:t>
            </a:r>
            <a:r>
              <a:rPr lang="en-US" dirty="0" err="1" smtClean="0"/>
              <a:t>petits</a:t>
            </a:r>
            <a:r>
              <a:rPr lang="en-US" dirty="0"/>
              <a:t>		</a:t>
            </a:r>
            <a:r>
              <a:rPr lang="en-US" dirty="0" smtClean="0"/>
              <a:t>3. petites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B1.  bon</a:t>
            </a:r>
            <a:r>
              <a:rPr lang="en-US" dirty="0"/>
              <a:t>	</a:t>
            </a:r>
            <a:r>
              <a:rPr lang="en-US" dirty="0" smtClean="0"/>
              <a:t>	2. </a:t>
            </a:r>
            <a:r>
              <a:rPr lang="en-US" dirty="0" err="1" smtClean="0"/>
              <a:t>bons</a:t>
            </a:r>
            <a:r>
              <a:rPr lang="en-US" dirty="0"/>
              <a:t>	</a:t>
            </a:r>
            <a:r>
              <a:rPr lang="en-US" dirty="0" smtClean="0"/>
              <a:t>	3. </a:t>
            </a:r>
            <a:r>
              <a:rPr lang="en-US" dirty="0" err="1" smtClean="0"/>
              <a:t>bonnes</a:t>
            </a:r>
            <a:endParaRPr lang="en-US" dirty="0"/>
          </a:p>
          <a:p>
            <a:pPr>
              <a:buNone/>
            </a:pPr>
            <a:r>
              <a:rPr lang="en-US" dirty="0" smtClean="0"/>
              <a:t>C1.  </a:t>
            </a:r>
            <a:r>
              <a:rPr lang="en-US" dirty="0"/>
              <a:t>beau		</a:t>
            </a:r>
            <a:r>
              <a:rPr lang="en-US" dirty="0" smtClean="0"/>
              <a:t>2. belle</a:t>
            </a:r>
            <a:r>
              <a:rPr lang="en-US" dirty="0"/>
              <a:t>		</a:t>
            </a:r>
            <a:r>
              <a:rPr lang="en-US" dirty="0" smtClean="0"/>
              <a:t>3. </a:t>
            </a:r>
            <a:r>
              <a:rPr lang="en-US" dirty="0" err="1" smtClean="0"/>
              <a:t>bel</a:t>
            </a:r>
            <a:endParaRPr lang="en-US" dirty="0"/>
          </a:p>
          <a:p>
            <a:pPr>
              <a:buNone/>
            </a:pPr>
            <a:r>
              <a:rPr lang="en-US" dirty="0" smtClean="0"/>
              <a:t>D1.   grand</a:t>
            </a:r>
            <a:r>
              <a:rPr lang="en-US" dirty="0"/>
              <a:t>		</a:t>
            </a:r>
            <a:r>
              <a:rPr lang="en-US" dirty="0" smtClean="0"/>
              <a:t>2. </a:t>
            </a:r>
            <a:r>
              <a:rPr lang="en-US" dirty="0" err="1" smtClean="0"/>
              <a:t>grandes</a:t>
            </a:r>
            <a:r>
              <a:rPr lang="en-US" dirty="0"/>
              <a:t>	</a:t>
            </a:r>
            <a:r>
              <a:rPr lang="en-US" dirty="0" smtClean="0"/>
              <a:t>          	3. </a:t>
            </a:r>
            <a:r>
              <a:rPr lang="en-US" dirty="0" err="1" smtClean="0"/>
              <a:t>grands</a:t>
            </a:r>
            <a:endParaRPr lang="en-US" dirty="0"/>
          </a:p>
          <a:p>
            <a:pPr>
              <a:buNone/>
            </a:pPr>
            <a:r>
              <a:rPr lang="en-US" dirty="0" smtClean="0"/>
              <a:t>E1.   </a:t>
            </a:r>
            <a:r>
              <a:rPr lang="en-US" dirty="0" err="1" smtClean="0"/>
              <a:t>vieil</a:t>
            </a:r>
            <a:r>
              <a:rPr lang="en-US" dirty="0"/>
              <a:t>		</a:t>
            </a:r>
            <a:r>
              <a:rPr lang="en-US" dirty="0" smtClean="0"/>
              <a:t>2. </a:t>
            </a:r>
            <a:r>
              <a:rPr lang="en-US" dirty="0" err="1" smtClean="0"/>
              <a:t>vieille</a:t>
            </a:r>
            <a:r>
              <a:rPr lang="en-US" dirty="0"/>
              <a:t>		</a:t>
            </a:r>
            <a:r>
              <a:rPr lang="en-US" dirty="0" smtClean="0"/>
              <a:t>3. </a:t>
            </a:r>
            <a:r>
              <a:rPr lang="en-US" dirty="0" err="1" smtClean="0"/>
              <a:t>vieilles</a:t>
            </a:r>
            <a:endParaRPr lang="en-US" dirty="0"/>
          </a:p>
          <a:p>
            <a:pPr>
              <a:buNone/>
            </a:pPr>
            <a:r>
              <a:rPr lang="en-US" dirty="0" smtClean="0"/>
              <a:t>F1.   </a:t>
            </a:r>
            <a:r>
              <a:rPr lang="en-US" dirty="0" err="1" smtClean="0"/>
              <a:t>vieil</a:t>
            </a:r>
            <a:r>
              <a:rPr lang="en-US" dirty="0"/>
              <a:t>		</a:t>
            </a:r>
            <a:r>
              <a:rPr lang="en-US" dirty="0" smtClean="0"/>
              <a:t>2. </a:t>
            </a:r>
            <a:r>
              <a:rPr lang="en-US" dirty="0" err="1" smtClean="0"/>
              <a:t>vieille</a:t>
            </a:r>
            <a:r>
              <a:rPr lang="en-US" dirty="0"/>
              <a:t>		</a:t>
            </a:r>
            <a:r>
              <a:rPr lang="en-US" dirty="0" smtClean="0"/>
              <a:t>3. </a:t>
            </a:r>
            <a:r>
              <a:rPr lang="en-US" dirty="0" err="1" smtClean="0"/>
              <a:t>vieilles</a:t>
            </a:r>
            <a:endParaRPr lang="en-US" dirty="0"/>
          </a:p>
          <a:p>
            <a:pPr>
              <a:buNone/>
            </a:pPr>
            <a:r>
              <a:rPr lang="en-US" dirty="0" smtClean="0"/>
              <a:t>G1.   </a:t>
            </a:r>
            <a:r>
              <a:rPr lang="en-US" dirty="0" err="1" smtClean="0"/>
              <a:t>nouvel</a:t>
            </a:r>
            <a:r>
              <a:rPr lang="en-US" dirty="0"/>
              <a:t>		</a:t>
            </a:r>
            <a:r>
              <a:rPr lang="en-US" dirty="0" smtClean="0"/>
              <a:t>2. nouvelle</a:t>
            </a:r>
            <a:r>
              <a:rPr lang="en-US" dirty="0"/>
              <a:t>	</a:t>
            </a:r>
            <a:r>
              <a:rPr lang="en-US" dirty="0" smtClean="0"/>
              <a:t>          	3. </a:t>
            </a:r>
            <a:r>
              <a:rPr lang="en-US" dirty="0" err="1" smtClean="0"/>
              <a:t>nouvelles</a:t>
            </a:r>
            <a:endParaRPr lang="en-US" dirty="0"/>
          </a:p>
          <a:p>
            <a:pPr>
              <a:buNone/>
            </a:pPr>
            <a:r>
              <a:rPr lang="en-US" dirty="0" smtClean="0"/>
              <a:t>H1.   beau</a:t>
            </a:r>
            <a:r>
              <a:rPr lang="en-US" dirty="0"/>
              <a:t>		</a:t>
            </a:r>
            <a:r>
              <a:rPr lang="en-US" dirty="0" smtClean="0"/>
              <a:t>2. beaux</a:t>
            </a:r>
            <a:r>
              <a:rPr lang="en-US" dirty="0"/>
              <a:t>		</a:t>
            </a:r>
            <a:r>
              <a:rPr lang="en-US" dirty="0" smtClean="0"/>
              <a:t>3. belles</a:t>
            </a:r>
            <a:endParaRPr lang="en-US" dirty="0"/>
          </a:p>
          <a:p>
            <a:pPr>
              <a:buNone/>
            </a:pPr>
            <a:r>
              <a:rPr lang="en-US" dirty="0" smtClean="0"/>
              <a:t>I1.    </a:t>
            </a:r>
            <a:r>
              <a:rPr lang="en-US" dirty="0" err="1" smtClean="0"/>
              <a:t>bel</a:t>
            </a:r>
            <a:r>
              <a:rPr lang="en-US" dirty="0"/>
              <a:t>	</a:t>
            </a:r>
            <a:r>
              <a:rPr lang="en-US" dirty="0" smtClean="0"/>
              <a:t>	2. belle</a:t>
            </a:r>
            <a:r>
              <a:rPr lang="en-US" dirty="0"/>
              <a:t>		</a:t>
            </a:r>
            <a:r>
              <a:rPr lang="en-US" dirty="0" smtClean="0"/>
              <a:t>3. belles</a:t>
            </a:r>
            <a:endParaRPr lang="en-US" dirty="0"/>
          </a:p>
          <a:p>
            <a:pPr>
              <a:buNone/>
            </a:pPr>
            <a:r>
              <a:rPr lang="en-US" dirty="0" smtClean="0"/>
              <a:t>J1.   </a:t>
            </a:r>
            <a:r>
              <a:rPr lang="en-US" dirty="0" err="1" smtClean="0"/>
              <a:t>gros</a:t>
            </a:r>
            <a:r>
              <a:rPr lang="en-US" dirty="0"/>
              <a:t>		</a:t>
            </a:r>
            <a:r>
              <a:rPr lang="en-US" dirty="0" smtClean="0"/>
              <a:t>2. </a:t>
            </a:r>
            <a:r>
              <a:rPr lang="en-US" dirty="0" err="1" smtClean="0"/>
              <a:t>grosse</a:t>
            </a:r>
            <a:r>
              <a:rPr lang="en-US" dirty="0"/>
              <a:t>		</a:t>
            </a:r>
            <a:r>
              <a:rPr lang="en-US" dirty="0" smtClean="0"/>
              <a:t>3. grosses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176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-RE </a:t>
            </a:r>
            <a:r>
              <a:rPr lang="en-US" dirty="0" err="1" smtClean="0"/>
              <a:t>verbes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sz="5100" dirty="0" err="1" smtClean="0"/>
              <a:t>Attendre</a:t>
            </a:r>
            <a:r>
              <a:rPr lang="en-US" sz="5100" dirty="0" smtClean="0"/>
              <a:t>  (to wait for)</a:t>
            </a:r>
          </a:p>
          <a:p>
            <a:r>
              <a:rPr lang="en-US" sz="5100" dirty="0" err="1" smtClean="0"/>
              <a:t>Descendre</a:t>
            </a:r>
            <a:r>
              <a:rPr lang="en-US" sz="5100" dirty="0" smtClean="0"/>
              <a:t> (to go down)</a:t>
            </a:r>
          </a:p>
          <a:p>
            <a:r>
              <a:rPr lang="en-US" sz="5100" dirty="0" err="1" smtClean="0"/>
              <a:t>Descendre</a:t>
            </a:r>
            <a:r>
              <a:rPr lang="en-US" sz="5100" dirty="0" smtClean="0"/>
              <a:t> de (to get off)</a:t>
            </a:r>
          </a:p>
          <a:p>
            <a:r>
              <a:rPr lang="en-US" sz="5100" dirty="0" err="1" smtClean="0"/>
              <a:t>Descendre</a:t>
            </a:r>
            <a:r>
              <a:rPr lang="en-US" sz="5100" dirty="0" smtClean="0"/>
              <a:t> en </a:t>
            </a:r>
            <a:r>
              <a:rPr lang="en-US" sz="5100" dirty="0" err="1" smtClean="0"/>
              <a:t>ville</a:t>
            </a:r>
            <a:r>
              <a:rPr lang="en-US" sz="5100" dirty="0" smtClean="0"/>
              <a:t> (to go downtown)</a:t>
            </a:r>
          </a:p>
          <a:p>
            <a:r>
              <a:rPr lang="en-US" sz="5100" dirty="0" smtClean="0"/>
              <a:t>Entendre (to hear)</a:t>
            </a:r>
          </a:p>
          <a:p>
            <a:r>
              <a:rPr lang="en-US" sz="5100" dirty="0" err="1" smtClean="0"/>
              <a:t>Perdre</a:t>
            </a:r>
            <a:r>
              <a:rPr lang="en-US" sz="5100" dirty="0" smtClean="0"/>
              <a:t> (to lose)</a:t>
            </a:r>
          </a:p>
          <a:p>
            <a:r>
              <a:rPr lang="en-US" sz="5100" dirty="0" err="1" smtClean="0"/>
              <a:t>Rendre</a:t>
            </a:r>
            <a:r>
              <a:rPr lang="en-US" sz="5100" dirty="0" smtClean="0"/>
              <a:t> à  (to give back)</a:t>
            </a:r>
          </a:p>
          <a:p>
            <a:r>
              <a:rPr lang="en-US" sz="5100" dirty="0" err="1" smtClean="0"/>
              <a:t>Rendre</a:t>
            </a:r>
            <a:r>
              <a:rPr lang="en-US" sz="5100" dirty="0" smtClean="0"/>
              <a:t> </a:t>
            </a:r>
            <a:r>
              <a:rPr lang="en-US" sz="5100" dirty="0" err="1" smtClean="0"/>
              <a:t>visite</a:t>
            </a:r>
            <a:r>
              <a:rPr lang="en-US" sz="5100" dirty="0" smtClean="0"/>
              <a:t> à (to visit someone)</a:t>
            </a:r>
          </a:p>
          <a:p>
            <a:r>
              <a:rPr lang="en-US" sz="5100" dirty="0" err="1" smtClean="0"/>
              <a:t>Répondre</a:t>
            </a:r>
            <a:r>
              <a:rPr lang="en-US" sz="5100" dirty="0" smtClean="0"/>
              <a:t> à /en</a:t>
            </a:r>
          </a:p>
          <a:p>
            <a:r>
              <a:rPr lang="en-US" sz="5100" dirty="0" err="1" smtClean="0"/>
              <a:t>Vendre</a:t>
            </a:r>
            <a:r>
              <a:rPr lang="en-US" sz="5100" dirty="0" smtClean="0"/>
              <a:t> (to sell)</a:t>
            </a:r>
          </a:p>
          <a:p>
            <a:endParaRPr lang="en-US" dirty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Comment </a:t>
            </a:r>
            <a:r>
              <a:rPr lang="en-US" dirty="0" err="1" smtClean="0"/>
              <a:t>conjuguer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Verbs with infinitives ending in -re form a third group of regular verbs, often called 'third conjugation' verbs. To form the present tense conjugations of these verbs, drop the -re from the infinitive and add the third conjugation endings (-s, -s, -, -</a:t>
            </a:r>
            <a:r>
              <a:rPr lang="en-US" dirty="0" err="1" smtClean="0"/>
              <a:t>ons</a:t>
            </a:r>
            <a:r>
              <a:rPr lang="en-US" dirty="0" smtClean="0"/>
              <a:t>, -</a:t>
            </a:r>
            <a:r>
              <a:rPr lang="en-US" dirty="0" err="1" smtClean="0"/>
              <a:t>ez,-ent</a:t>
            </a:r>
            <a:r>
              <a:rPr lang="en-US" dirty="0" smtClean="0"/>
              <a:t>) to the resulting stem.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Attendre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4800" dirty="0" err="1" smtClean="0"/>
              <a:t>J’attend</a:t>
            </a:r>
            <a:r>
              <a:rPr lang="en-US" sz="4800" b="1" u="sng" dirty="0" err="1" smtClean="0">
                <a:solidFill>
                  <a:srgbClr val="0070C0"/>
                </a:solidFill>
              </a:rPr>
              <a:t>s</a:t>
            </a:r>
            <a:endParaRPr lang="en-US" sz="4800" b="1" u="sng" dirty="0" smtClean="0">
              <a:solidFill>
                <a:srgbClr val="0070C0"/>
              </a:solidFill>
            </a:endParaRPr>
          </a:p>
          <a:p>
            <a:r>
              <a:rPr lang="en-US" sz="4800" dirty="0" err="1" smtClean="0"/>
              <a:t>Tu</a:t>
            </a:r>
            <a:r>
              <a:rPr lang="en-US" sz="4800" dirty="0" smtClean="0"/>
              <a:t> attend</a:t>
            </a:r>
            <a:r>
              <a:rPr lang="en-US" sz="4800" b="1" u="sng" dirty="0" smtClean="0">
                <a:solidFill>
                  <a:srgbClr val="0070C0"/>
                </a:solidFill>
              </a:rPr>
              <a:t>s</a:t>
            </a:r>
          </a:p>
          <a:p>
            <a:r>
              <a:rPr lang="en-US" sz="4800" dirty="0" smtClean="0"/>
              <a:t>Il/</a:t>
            </a:r>
            <a:r>
              <a:rPr lang="en-US" sz="4800" dirty="0" err="1" smtClean="0"/>
              <a:t>elle</a:t>
            </a:r>
            <a:r>
              <a:rPr lang="en-US" sz="4800" dirty="0" smtClean="0"/>
              <a:t>/on attend</a:t>
            </a:r>
            <a:endParaRPr lang="en-US" sz="48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Nous </a:t>
            </a:r>
            <a:r>
              <a:rPr lang="en-US" sz="4800" dirty="0" err="1" smtClean="0"/>
              <a:t>attend</a:t>
            </a:r>
            <a:r>
              <a:rPr lang="en-US" sz="4800" b="1" u="sng" dirty="0" err="1" smtClean="0">
                <a:solidFill>
                  <a:srgbClr val="0070C0"/>
                </a:solidFill>
              </a:rPr>
              <a:t>ons</a:t>
            </a:r>
            <a:endParaRPr lang="en-US" sz="4800" b="1" u="sng" dirty="0" smtClean="0">
              <a:solidFill>
                <a:srgbClr val="0070C0"/>
              </a:solidFill>
            </a:endParaRPr>
          </a:p>
          <a:p>
            <a:r>
              <a:rPr lang="en-US" sz="4800" dirty="0" err="1" smtClean="0"/>
              <a:t>Vous</a:t>
            </a:r>
            <a:r>
              <a:rPr lang="en-US" sz="4800" dirty="0" smtClean="0"/>
              <a:t> </a:t>
            </a:r>
            <a:r>
              <a:rPr lang="en-US" sz="4800" dirty="0" err="1" smtClean="0"/>
              <a:t>attend</a:t>
            </a:r>
            <a:r>
              <a:rPr lang="en-US" sz="4800" b="1" u="sng" dirty="0" err="1" smtClean="0">
                <a:solidFill>
                  <a:srgbClr val="0070C0"/>
                </a:solidFill>
              </a:rPr>
              <a:t>ez</a:t>
            </a:r>
            <a:endParaRPr lang="en-US" sz="4800" b="1" u="sng" dirty="0" smtClean="0">
              <a:solidFill>
                <a:srgbClr val="0070C0"/>
              </a:solidFill>
            </a:endParaRPr>
          </a:p>
          <a:p>
            <a:r>
              <a:rPr lang="en-US" sz="4800" dirty="0" err="1" smtClean="0"/>
              <a:t>Ils</a:t>
            </a:r>
            <a:r>
              <a:rPr lang="en-US" sz="4800" dirty="0" smtClean="0"/>
              <a:t>/</a:t>
            </a:r>
            <a:r>
              <a:rPr lang="en-US" sz="4800" dirty="0" err="1" smtClean="0"/>
              <a:t>elles</a:t>
            </a:r>
            <a:r>
              <a:rPr lang="en-US" sz="4800" dirty="0" smtClean="0"/>
              <a:t> </a:t>
            </a:r>
            <a:r>
              <a:rPr lang="en-US" sz="4800" dirty="0" err="1" smtClean="0"/>
              <a:t>attend</a:t>
            </a:r>
            <a:r>
              <a:rPr lang="en-US" sz="4800" b="1" u="sng" dirty="0" err="1" smtClean="0">
                <a:solidFill>
                  <a:srgbClr val="0070C0"/>
                </a:solidFill>
              </a:rPr>
              <a:t>ent</a:t>
            </a:r>
            <a:endParaRPr lang="en-US" sz="4800" b="1" u="sng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Phrases </a:t>
            </a:r>
            <a:r>
              <a:rPr lang="en-US" dirty="0" err="1" smtClean="0"/>
              <a:t>exemples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Ils</a:t>
            </a:r>
            <a:r>
              <a:rPr lang="en-US" dirty="0" smtClean="0"/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attendent</a:t>
            </a:r>
            <a:r>
              <a:rPr lang="en-US" dirty="0" smtClean="0"/>
              <a:t> le bus.</a:t>
            </a:r>
          </a:p>
          <a:p>
            <a:r>
              <a:rPr lang="en-US" dirty="0" smtClean="0"/>
              <a:t>Je </a:t>
            </a:r>
            <a:r>
              <a:rPr lang="en-US" b="1" dirty="0" smtClean="0">
                <a:solidFill>
                  <a:srgbClr val="00B050"/>
                </a:solidFill>
              </a:rPr>
              <a:t>descends</a:t>
            </a:r>
            <a:r>
              <a:rPr lang="en-US" dirty="0" smtClean="0"/>
              <a:t> </a:t>
            </a:r>
            <a:r>
              <a:rPr lang="en-US" dirty="0" err="1" smtClean="0"/>
              <a:t>l’escalier</a:t>
            </a:r>
            <a:r>
              <a:rPr lang="en-US" dirty="0" smtClean="0"/>
              <a:t>.</a:t>
            </a:r>
          </a:p>
          <a:p>
            <a:r>
              <a:rPr lang="en-US" dirty="0" smtClean="0"/>
              <a:t>Elle </a:t>
            </a:r>
            <a:r>
              <a:rPr lang="en-US" b="1" dirty="0" smtClean="0">
                <a:solidFill>
                  <a:srgbClr val="00B050"/>
                </a:solidFill>
              </a:rPr>
              <a:t>descend</a:t>
            </a:r>
            <a:r>
              <a:rPr lang="en-US" dirty="0" smtClean="0"/>
              <a:t> du bus.</a:t>
            </a:r>
          </a:p>
          <a:p>
            <a:r>
              <a:rPr lang="en-US" dirty="0" err="1" smtClean="0"/>
              <a:t>Vous</a:t>
            </a:r>
            <a:r>
              <a:rPr lang="en-US" dirty="0" smtClean="0"/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descendez</a:t>
            </a:r>
            <a:r>
              <a:rPr lang="en-US" dirty="0" smtClean="0"/>
              <a:t> en </a:t>
            </a:r>
            <a:r>
              <a:rPr lang="en-US" dirty="0" err="1" smtClean="0"/>
              <a:t>ville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Tu</a:t>
            </a:r>
            <a:r>
              <a:rPr lang="en-US" dirty="0" smtClean="0"/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entends</a:t>
            </a:r>
            <a:r>
              <a:rPr lang="en-US" dirty="0" smtClean="0"/>
              <a:t> </a:t>
            </a:r>
            <a:r>
              <a:rPr lang="en-US" dirty="0" err="1" smtClean="0"/>
              <a:t>cette</a:t>
            </a:r>
            <a:r>
              <a:rPr lang="en-US" dirty="0" smtClean="0"/>
              <a:t> </a:t>
            </a:r>
            <a:r>
              <a:rPr lang="en-US" dirty="0" err="1" smtClean="0"/>
              <a:t>musique</a:t>
            </a:r>
            <a:r>
              <a:rPr lang="en-US" dirty="0" smtClean="0"/>
              <a:t>?  (vs. </a:t>
            </a:r>
            <a:r>
              <a:rPr lang="en-US" dirty="0" err="1" smtClean="0"/>
              <a:t>écouter</a:t>
            </a:r>
            <a:r>
              <a:rPr lang="en-US" dirty="0" smtClean="0"/>
              <a:t>)</a:t>
            </a:r>
          </a:p>
          <a:p>
            <a:r>
              <a:rPr lang="en-US" dirty="0" smtClean="0"/>
              <a:t>Il </a:t>
            </a:r>
            <a:r>
              <a:rPr lang="en-US" b="1" dirty="0" err="1" smtClean="0">
                <a:solidFill>
                  <a:srgbClr val="00B050"/>
                </a:solidFill>
              </a:rPr>
              <a:t>perd</a:t>
            </a:r>
            <a:r>
              <a:rPr lang="en-US" dirty="0" smtClean="0"/>
              <a:t> </a:t>
            </a:r>
            <a:r>
              <a:rPr lang="en-US" dirty="0" err="1" smtClean="0"/>
              <a:t>toujours</a:t>
            </a:r>
            <a:r>
              <a:rPr lang="en-US" dirty="0" smtClean="0"/>
              <a:t> </a:t>
            </a:r>
            <a:r>
              <a:rPr lang="en-US" dirty="0" err="1" smtClean="0"/>
              <a:t>ses</a:t>
            </a:r>
            <a:r>
              <a:rPr lang="en-US" dirty="0" smtClean="0"/>
              <a:t> cahiers.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 </a:t>
            </a:r>
            <a:r>
              <a:rPr lang="en-US" dirty="0" err="1" smtClean="0"/>
              <a:t>prof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00B050"/>
                </a:solidFill>
              </a:rPr>
              <a:t>rend</a:t>
            </a:r>
            <a:r>
              <a:rPr lang="en-US" dirty="0" smtClean="0"/>
              <a:t> les </a:t>
            </a:r>
            <a:r>
              <a:rPr lang="en-US" dirty="0" err="1" smtClean="0"/>
              <a:t>essais</a:t>
            </a:r>
            <a:r>
              <a:rPr lang="en-US" dirty="0" smtClean="0"/>
              <a:t> aux </a:t>
            </a:r>
            <a:r>
              <a:rPr lang="en-US" dirty="0" err="1" smtClean="0"/>
              <a:t>étudiants</a:t>
            </a:r>
            <a:r>
              <a:rPr lang="en-US" dirty="0" smtClean="0"/>
              <a:t>.</a:t>
            </a:r>
          </a:p>
          <a:p>
            <a:r>
              <a:rPr lang="en-US" dirty="0" smtClean="0"/>
              <a:t>Nous </a:t>
            </a:r>
            <a:r>
              <a:rPr lang="en-US" b="1" dirty="0" err="1" smtClean="0">
                <a:solidFill>
                  <a:srgbClr val="00B050"/>
                </a:solidFill>
              </a:rPr>
              <a:t>rendons</a:t>
            </a:r>
            <a:r>
              <a:rPr lang="en-US" dirty="0" smtClean="0"/>
              <a:t> </a:t>
            </a:r>
            <a:r>
              <a:rPr lang="en-US" dirty="0" err="1" smtClean="0"/>
              <a:t>visite</a:t>
            </a:r>
            <a:r>
              <a:rPr lang="en-US" dirty="0" smtClean="0"/>
              <a:t> à </a:t>
            </a:r>
            <a:r>
              <a:rPr lang="en-US" dirty="0" err="1" smtClean="0"/>
              <a:t>nos</a:t>
            </a:r>
            <a:r>
              <a:rPr lang="en-US" dirty="0" smtClean="0"/>
              <a:t> parents.</a:t>
            </a:r>
          </a:p>
          <a:p>
            <a:r>
              <a:rPr lang="en-US" dirty="0" err="1" smtClean="0"/>
              <a:t>Vous</a:t>
            </a:r>
            <a:r>
              <a:rPr lang="en-US" dirty="0" smtClean="0"/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répondez</a:t>
            </a:r>
            <a:r>
              <a:rPr lang="en-US" dirty="0" smtClean="0"/>
              <a:t> à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lettre</a:t>
            </a:r>
            <a:r>
              <a:rPr lang="en-US" dirty="0" smtClean="0"/>
              <a:t>?</a:t>
            </a:r>
          </a:p>
          <a:p>
            <a:r>
              <a:rPr lang="en-US" dirty="0" smtClean="0"/>
              <a:t>Elle </a:t>
            </a:r>
            <a:r>
              <a:rPr lang="en-US" b="1" dirty="0" err="1" smtClean="0">
                <a:solidFill>
                  <a:srgbClr val="00B050"/>
                </a:solidFill>
              </a:rPr>
              <a:t>répond</a:t>
            </a:r>
            <a:r>
              <a:rPr lang="en-US" dirty="0" smtClean="0"/>
              <a:t> en </a:t>
            </a:r>
            <a:r>
              <a:rPr lang="en-US" dirty="0" err="1" smtClean="0"/>
              <a:t>anglais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Ils</a:t>
            </a:r>
            <a:r>
              <a:rPr lang="en-US" dirty="0" smtClean="0"/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vendent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dirty="0" smtClean="0"/>
              <a:t>des magazines.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Prépositions</a:t>
            </a:r>
            <a:r>
              <a:rPr lang="en-US" dirty="0" smtClean="0"/>
              <a:t> de lieu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à</a:t>
            </a:r>
            <a:r>
              <a:rPr lang="en-US" sz="4000" dirty="0" smtClean="0"/>
              <a:t> </a:t>
            </a:r>
            <a:r>
              <a:rPr lang="en-US" sz="4000" dirty="0" err="1" smtClean="0"/>
              <a:t>droite</a:t>
            </a:r>
            <a:r>
              <a:rPr lang="en-US" sz="4000" dirty="0" smtClean="0"/>
              <a:t> de</a:t>
            </a:r>
          </a:p>
          <a:p>
            <a:r>
              <a:rPr lang="en-US" sz="4000" dirty="0" err="1"/>
              <a:t>p</a:t>
            </a:r>
            <a:r>
              <a:rPr lang="en-US" sz="4000" dirty="0" err="1" smtClean="0"/>
              <a:t>rès</a:t>
            </a:r>
            <a:r>
              <a:rPr lang="en-US" sz="4000" dirty="0" smtClean="0"/>
              <a:t> de</a:t>
            </a:r>
          </a:p>
          <a:p>
            <a:r>
              <a:rPr lang="en-US" sz="4000" dirty="0" err="1"/>
              <a:t>d</a:t>
            </a:r>
            <a:r>
              <a:rPr lang="en-US" sz="4000" dirty="0" err="1" smtClean="0"/>
              <a:t>evant</a:t>
            </a:r>
            <a:endParaRPr lang="en-US" sz="4000" dirty="0"/>
          </a:p>
          <a:p>
            <a:r>
              <a:rPr lang="en-US" sz="4000" dirty="0"/>
              <a:t>e</a:t>
            </a:r>
            <a:r>
              <a:rPr lang="en-US" sz="4000" dirty="0" smtClean="0"/>
              <a:t>n face de</a:t>
            </a:r>
          </a:p>
          <a:p>
            <a:r>
              <a:rPr lang="en-US" sz="4000" dirty="0"/>
              <a:t>à </a:t>
            </a:r>
            <a:r>
              <a:rPr lang="en-US" sz="4000" dirty="0" err="1" smtClean="0"/>
              <a:t>côté</a:t>
            </a:r>
            <a:r>
              <a:rPr lang="en-US" sz="4000" dirty="0" smtClean="0"/>
              <a:t> de</a:t>
            </a:r>
          </a:p>
          <a:p>
            <a:r>
              <a:rPr lang="en-US" sz="4000" dirty="0" err="1"/>
              <a:t>d</a:t>
            </a:r>
            <a:r>
              <a:rPr lang="en-US" sz="4000" dirty="0" err="1" smtClean="0"/>
              <a:t>ans</a:t>
            </a:r>
            <a:endParaRPr lang="en-US" sz="4000" dirty="0" smtClean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à </a:t>
            </a:r>
            <a:r>
              <a:rPr lang="en-US" sz="4000" dirty="0" smtClean="0"/>
              <a:t>gauche de</a:t>
            </a:r>
          </a:p>
          <a:p>
            <a:r>
              <a:rPr lang="en-US" sz="4000" dirty="0"/>
              <a:t>l</a:t>
            </a:r>
            <a:r>
              <a:rPr lang="en-US" sz="4000" dirty="0" smtClean="0"/>
              <a:t>oin de</a:t>
            </a:r>
          </a:p>
          <a:p>
            <a:r>
              <a:rPr lang="en-US" sz="4000" dirty="0" smtClean="0"/>
              <a:t>derrière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À /de + articles </a:t>
            </a:r>
            <a:r>
              <a:rPr lang="en-US" dirty="0" err="1" smtClean="0"/>
              <a:t>définis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38400"/>
            <a:ext cx="4038600" cy="3687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/>
              <a:t>à</a:t>
            </a:r>
            <a:r>
              <a:rPr lang="en-US" sz="4800" dirty="0" smtClean="0"/>
              <a:t> + la = à la</a:t>
            </a:r>
          </a:p>
          <a:p>
            <a:pPr marL="0" indent="0">
              <a:buNone/>
            </a:pPr>
            <a:r>
              <a:rPr lang="en-US" sz="4800" dirty="0"/>
              <a:t>à </a:t>
            </a:r>
            <a:r>
              <a:rPr lang="en-US" sz="4800" dirty="0" smtClean="0"/>
              <a:t>+ le = au</a:t>
            </a:r>
          </a:p>
          <a:p>
            <a:pPr marL="0" indent="0">
              <a:buNone/>
            </a:pPr>
            <a:r>
              <a:rPr lang="en-US" sz="4800" dirty="0"/>
              <a:t>à </a:t>
            </a:r>
            <a:r>
              <a:rPr lang="en-US" sz="4800" dirty="0" smtClean="0"/>
              <a:t>+ les = aux</a:t>
            </a:r>
          </a:p>
          <a:p>
            <a:pPr marL="0" indent="0">
              <a:buNone/>
            </a:pPr>
            <a:r>
              <a:rPr lang="en-US" sz="4800" dirty="0"/>
              <a:t>à </a:t>
            </a:r>
            <a:r>
              <a:rPr lang="en-US" sz="4800" dirty="0" smtClean="0"/>
              <a:t>+ l’ = à</a:t>
            </a:r>
            <a:r>
              <a:rPr lang="en-US" sz="4800" dirty="0"/>
              <a:t> </a:t>
            </a:r>
            <a:r>
              <a:rPr lang="en-US" sz="4800" dirty="0" smtClean="0"/>
              <a:t>l’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648200" y="2286000"/>
            <a:ext cx="4038600" cy="38401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/>
              <a:t>d</a:t>
            </a:r>
            <a:r>
              <a:rPr lang="en-US" sz="4800" dirty="0" smtClean="0"/>
              <a:t>e + la = de la</a:t>
            </a:r>
          </a:p>
          <a:p>
            <a:pPr marL="0" indent="0">
              <a:buNone/>
            </a:pPr>
            <a:r>
              <a:rPr lang="en-US" sz="4800" dirty="0"/>
              <a:t>d</a:t>
            </a:r>
            <a:r>
              <a:rPr lang="en-US" sz="4800" dirty="0" smtClean="0"/>
              <a:t>e + le = du</a:t>
            </a:r>
          </a:p>
          <a:p>
            <a:pPr marL="0" indent="0">
              <a:buNone/>
            </a:pPr>
            <a:r>
              <a:rPr lang="en-US" sz="4800" dirty="0"/>
              <a:t>d</a:t>
            </a:r>
            <a:r>
              <a:rPr lang="en-US" sz="4800" dirty="0" smtClean="0"/>
              <a:t>e + les = des</a:t>
            </a:r>
          </a:p>
          <a:p>
            <a:pPr marL="0" indent="0">
              <a:buNone/>
            </a:pPr>
            <a:r>
              <a:rPr lang="en-US" sz="4800" dirty="0"/>
              <a:t>d</a:t>
            </a:r>
            <a:r>
              <a:rPr lang="en-US" sz="4800" dirty="0" smtClean="0"/>
              <a:t>e + l’ = de l’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7519999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 descr="D:\French 101\ch 3.1\U of Montreal map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2064426"/>
            <a:ext cx="8229600" cy="359751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À Cornell College…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 smtClean="0"/>
              <a:t>C’est</a:t>
            </a:r>
            <a:r>
              <a:rPr lang="en-US" dirty="0" smtClean="0"/>
              <a:t> </a:t>
            </a:r>
            <a:r>
              <a:rPr lang="en-US" dirty="0" err="1" smtClean="0"/>
              <a:t>où</a:t>
            </a:r>
            <a:r>
              <a:rPr lang="en-US" dirty="0" smtClean="0"/>
              <a:t>, la </a:t>
            </a:r>
            <a:r>
              <a:rPr lang="en-US" dirty="0" err="1" smtClean="0"/>
              <a:t>bibli</a:t>
            </a:r>
            <a:r>
              <a:rPr lang="en-US" dirty="0" smtClean="0"/>
              <a:t>?</a:t>
            </a:r>
          </a:p>
          <a:p>
            <a:r>
              <a:rPr lang="en-US" dirty="0" err="1"/>
              <a:t>C’est</a:t>
            </a:r>
            <a:r>
              <a:rPr lang="en-US" dirty="0"/>
              <a:t> </a:t>
            </a:r>
            <a:r>
              <a:rPr lang="en-US" dirty="0" err="1" smtClean="0"/>
              <a:t>où</a:t>
            </a:r>
            <a:r>
              <a:rPr lang="en-US" dirty="0" smtClean="0"/>
              <a:t>, les </a:t>
            </a:r>
            <a:r>
              <a:rPr lang="en-US" dirty="0" err="1" smtClean="0"/>
              <a:t>bureaux</a:t>
            </a:r>
            <a:r>
              <a:rPr lang="en-US" dirty="0" smtClean="0"/>
              <a:t> de </a:t>
            </a:r>
            <a:r>
              <a:rPr lang="en-US" dirty="0" err="1" smtClean="0"/>
              <a:t>l’administration</a:t>
            </a:r>
            <a:r>
              <a:rPr lang="en-US" dirty="0" smtClean="0"/>
              <a:t>?</a:t>
            </a:r>
          </a:p>
          <a:p>
            <a:r>
              <a:rPr lang="en-US" dirty="0" err="1"/>
              <a:t>C’est</a:t>
            </a:r>
            <a:r>
              <a:rPr lang="en-US" dirty="0"/>
              <a:t> </a:t>
            </a:r>
            <a:r>
              <a:rPr lang="en-US" dirty="0" err="1" smtClean="0"/>
              <a:t>où</a:t>
            </a:r>
            <a:r>
              <a:rPr lang="en-US" dirty="0" smtClean="0"/>
              <a:t>, le </a:t>
            </a:r>
            <a:r>
              <a:rPr lang="en-US" dirty="0" err="1" smtClean="0"/>
              <a:t>centre</a:t>
            </a:r>
            <a:r>
              <a:rPr lang="en-US" dirty="0" smtClean="0"/>
              <a:t> </a:t>
            </a:r>
            <a:r>
              <a:rPr lang="en-US" dirty="0" err="1" smtClean="0"/>
              <a:t>étudiant</a:t>
            </a:r>
            <a:r>
              <a:rPr lang="en-US" dirty="0" smtClean="0"/>
              <a:t>?</a:t>
            </a:r>
          </a:p>
          <a:p>
            <a:r>
              <a:rPr lang="en-US" dirty="0" err="1"/>
              <a:t>C’est</a:t>
            </a:r>
            <a:r>
              <a:rPr lang="en-US" dirty="0"/>
              <a:t> </a:t>
            </a:r>
            <a:r>
              <a:rPr lang="en-US" dirty="0" err="1" smtClean="0"/>
              <a:t>où</a:t>
            </a:r>
            <a:r>
              <a:rPr lang="en-US" dirty="0" smtClean="0"/>
              <a:t>, la piscine?</a:t>
            </a:r>
          </a:p>
          <a:p>
            <a:r>
              <a:rPr lang="en-US" dirty="0" err="1" smtClean="0"/>
              <a:t>C’est</a:t>
            </a:r>
            <a:r>
              <a:rPr lang="en-US" dirty="0" smtClean="0"/>
              <a:t> </a:t>
            </a:r>
            <a:r>
              <a:rPr lang="en-US" dirty="0" err="1"/>
              <a:t>où</a:t>
            </a:r>
            <a:r>
              <a:rPr lang="en-US" dirty="0"/>
              <a:t>, </a:t>
            </a:r>
            <a:r>
              <a:rPr lang="en-US" dirty="0" err="1" smtClean="0"/>
              <a:t>l’infirmerie</a:t>
            </a:r>
            <a:r>
              <a:rPr lang="en-US" dirty="0" smtClean="0"/>
              <a:t>?</a:t>
            </a:r>
          </a:p>
          <a:p>
            <a:r>
              <a:rPr lang="en-US" dirty="0" err="1"/>
              <a:t>C’est</a:t>
            </a:r>
            <a:r>
              <a:rPr lang="en-US" dirty="0"/>
              <a:t> </a:t>
            </a:r>
            <a:r>
              <a:rPr lang="en-US" dirty="0" err="1" smtClean="0"/>
              <a:t>où</a:t>
            </a:r>
            <a:r>
              <a:rPr lang="en-US" dirty="0" smtClean="0"/>
              <a:t>, le bureau des inscriptions (Registrar)</a:t>
            </a:r>
          </a:p>
          <a:p>
            <a:r>
              <a:rPr lang="en-US" dirty="0" err="1"/>
              <a:t>C’est</a:t>
            </a:r>
            <a:r>
              <a:rPr lang="en-US" dirty="0"/>
              <a:t> </a:t>
            </a:r>
            <a:r>
              <a:rPr lang="en-US" dirty="0" err="1" smtClean="0"/>
              <a:t>où</a:t>
            </a:r>
            <a:r>
              <a:rPr lang="en-US" dirty="0" smtClean="0"/>
              <a:t>, le </a:t>
            </a:r>
            <a:r>
              <a:rPr lang="en-US" dirty="0" err="1" smtClean="0"/>
              <a:t>théâtre</a:t>
            </a:r>
            <a:r>
              <a:rPr lang="en-US" dirty="0" smtClean="0"/>
              <a:t>?</a:t>
            </a:r>
          </a:p>
          <a:p>
            <a:r>
              <a:rPr lang="en-US" dirty="0" err="1"/>
              <a:t>C’est</a:t>
            </a:r>
            <a:r>
              <a:rPr lang="en-US" dirty="0"/>
              <a:t> </a:t>
            </a:r>
            <a:r>
              <a:rPr lang="en-US" dirty="0" err="1" smtClean="0"/>
              <a:t>où</a:t>
            </a:r>
            <a:r>
              <a:rPr lang="en-US" dirty="0" smtClean="0"/>
              <a:t>, la </a:t>
            </a:r>
            <a:r>
              <a:rPr lang="en-US" dirty="0" err="1" smtClean="0"/>
              <a:t>librairie</a:t>
            </a:r>
            <a:r>
              <a:rPr lang="en-US" dirty="0" smtClean="0"/>
              <a:t>?</a:t>
            </a:r>
          </a:p>
          <a:p>
            <a:r>
              <a:rPr lang="en-US" dirty="0" err="1"/>
              <a:t>C’est</a:t>
            </a:r>
            <a:r>
              <a:rPr lang="en-US" dirty="0"/>
              <a:t> </a:t>
            </a:r>
            <a:r>
              <a:rPr lang="en-US" dirty="0" err="1" smtClean="0"/>
              <a:t>où</a:t>
            </a:r>
            <a:r>
              <a:rPr lang="en-US" dirty="0" smtClean="0"/>
              <a:t>, la </a:t>
            </a:r>
            <a:r>
              <a:rPr lang="en-US" dirty="0" err="1" smtClean="0"/>
              <a:t>cafétéria</a:t>
            </a:r>
            <a:r>
              <a:rPr lang="en-US" dirty="0" smtClean="0"/>
              <a:t>?</a:t>
            </a:r>
          </a:p>
          <a:p>
            <a:r>
              <a:rPr lang="en-US" dirty="0" err="1"/>
              <a:t>C’est</a:t>
            </a:r>
            <a:r>
              <a:rPr lang="en-US" dirty="0"/>
              <a:t> </a:t>
            </a:r>
            <a:r>
              <a:rPr lang="en-US" dirty="0" err="1" smtClean="0"/>
              <a:t>où</a:t>
            </a:r>
            <a:r>
              <a:rPr lang="en-US" dirty="0" smtClean="0"/>
              <a:t>, la </a:t>
            </a:r>
            <a:r>
              <a:rPr lang="en-US" dirty="0" err="1" smtClean="0"/>
              <a:t>résidence</a:t>
            </a:r>
            <a:r>
              <a:rPr lang="en-US" dirty="0" smtClean="0"/>
              <a:t> Pfeiffer?</a:t>
            </a:r>
          </a:p>
          <a:p>
            <a:r>
              <a:rPr lang="en-US" dirty="0" err="1" smtClean="0"/>
              <a:t>C’est</a:t>
            </a:r>
            <a:r>
              <a:rPr lang="en-US" dirty="0" smtClean="0"/>
              <a:t> </a:t>
            </a:r>
            <a:r>
              <a:rPr lang="en-US" dirty="0" err="1"/>
              <a:t>où</a:t>
            </a:r>
            <a:r>
              <a:rPr lang="en-US" dirty="0"/>
              <a:t>, </a:t>
            </a:r>
            <a:r>
              <a:rPr lang="en-US" dirty="0" smtClean="0"/>
              <a:t>le site du nouveau </a:t>
            </a:r>
            <a:r>
              <a:rPr lang="en-US" dirty="0" err="1" smtClean="0"/>
              <a:t>pavillon</a:t>
            </a:r>
            <a:r>
              <a:rPr lang="en-US" dirty="0" smtClean="0"/>
              <a:t> de sciences?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90907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tex s french grammar tex s french gramma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1904999"/>
            <a:ext cx="4267200" cy="2133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smtClean="0"/>
              <a:t>Les </a:t>
            </a:r>
            <a:r>
              <a:rPr lang="en-US" dirty="0" err="1" smtClean="0"/>
              <a:t>adjectifs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In French, most </a:t>
            </a:r>
            <a:r>
              <a:rPr lang="en-US" dirty="0" smtClean="0">
                <a:solidFill>
                  <a:srgbClr val="FF0000"/>
                </a:solidFill>
              </a:rPr>
              <a:t>adjectives</a:t>
            </a:r>
            <a:r>
              <a:rPr lang="en-US" dirty="0" smtClean="0"/>
              <a:t> follow the </a:t>
            </a:r>
            <a:r>
              <a:rPr lang="en-US" dirty="0" smtClean="0">
                <a:solidFill>
                  <a:srgbClr val="0070C0"/>
                </a:solidFill>
              </a:rPr>
              <a:t>noun</a:t>
            </a:r>
            <a:r>
              <a:rPr lang="en-US" dirty="0" smtClean="0"/>
              <a:t>, unlike in English, where the adjective precedes the noun.</a:t>
            </a:r>
          </a:p>
          <a:p>
            <a:endParaRPr lang="en-US" dirty="0" smtClean="0"/>
          </a:p>
          <a:p>
            <a:r>
              <a:rPr lang="en-US" i="1" dirty="0" err="1" smtClean="0"/>
              <a:t>Exemple</a:t>
            </a:r>
            <a:r>
              <a:rPr lang="en-US" dirty="0" smtClean="0"/>
              <a:t>:</a:t>
            </a:r>
          </a:p>
          <a:p>
            <a:pPr marL="457200" lvl="1" indent="0">
              <a:buNone/>
            </a:pPr>
            <a:r>
              <a:rPr lang="fr-FR" sz="3200" dirty="0" smtClean="0"/>
              <a:t>Tex porte toujours un </a:t>
            </a:r>
            <a:r>
              <a:rPr lang="fr-FR" sz="3200" dirty="0" smtClean="0">
                <a:solidFill>
                  <a:srgbClr val="0070C0"/>
                </a:solidFill>
              </a:rPr>
              <a:t>béret</a:t>
            </a:r>
            <a:r>
              <a:rPr lang="fr-FR" sz="3200" dirty="0" smtClean="0"/>
              <a:t> </a:t>
            </a:r>
            <a:r>
              <a:rPr lang="fr-FR" sz="3200" dirty="0" smtClean="0">
                <a:solidFill>
                  <a:srgbClr val="FF0000"/>
                </a:solidFill>
              </a:rPr>
              <a:t>rond</a:t>
            </a:r>
            <a:r>
              <a:rPr lang="fr-FR" sz="3200" dirty="0" smtClean="0"/>
              <a:t>, même quand il fait du sport. Il aime les </a:t>
            </a:r>
            <a:r>
              <a:rPr lang="fr-FR" sz="3200" dirty="0" smtClean="0">
                <a:solidFill>
                  <a:srgbClr val="0070C0"/>
                </a:solidFill>
              </a:rPr>
              <a:t>romans</a:t>
            </a:r>
            <a:r>
              <a:rPr lang="fr-FR" sz="3200" dirty="0" smtClean="0"/>
              <a:t> </a:t>
            </a:r>
            <a:r>
              <a:rPr lang="fr-FR" sz="3200" dirty="0" smtClean="0">
                <a:solidFill>
                  <a:srgbClr val="FF0000"/>
                </a:solidFill>
              </a:rPr>
              <a:t>existentialistes</a:t>
            </a:r>
            <a:r>
              <a:rPr lang="fr-FR" sz="3200" dirty="0" smtClean="0"/>
              <a:t>. Dans son enfance, Tex a habité chez des </a:t>
            </a:r>
            <a:r>
              <a:rPr lang="fr-FR" sz="3200" dirty="0" smtClean="0">
                <a:solidFill>
                  <a:srgbClr val="0070C0"/>
                </a:solidFill>
              </a:rPr>
              <a:t>nonnes</a:t>
            </a:r>
            <a:r>
              <a:rPr lang="fr-FR" sz="3200" dirty="0" smtClean="0"/>
              <a:t> </a:t>
            </a:r>
            <a:r>
              <a:rPr lang="fr-FR" sz="3200" dirty="0" smtClean="0">
                <a:solidFill>
                  <a:srgbClr val="FF0000"/>
                </a:solidFill>
              </a:rPr>
              <a:t>catholiques</a:t>
            </a:r>
            <a:r>
              <a:rPr lang="fr-FR" sz="3200" dirty="0" smtClean="0"/>
              <a:t>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127396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err="1" smtClean="0"/>
              <a:t>Mais</a:t>
            </a:r>
            <a:r>
              <a:rPr lang="en-US" sz="4800" dirty="0" smtClean="0"/>
              <a:t>….pas </a:t>
            </a:r>
            <a:r>
              <a:rPr lang="en-US" sz="4800" dirty="0" err="1" smtClean="0"/>
              <a:t>toujours</a:t>
            </a:r>
            <a:r>
              <a:rPr lang="en-US" sz="4800" dirty="0" smtClean="0"/>
              <a:t>.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271632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EXS: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Claire est une belle Américaine. C'est aussi une bonne amie. </a:t>
            </a:r>
          </a:p>
          <a:p>
            <a:pPr lvl="2"/>
            <a:r>
              <a:rPr lang="en-US" dirty="0" smtClean="0"/>
              <a:t>Claire is a beautiful American woman. She is also a good friend. </a:t>
            </a:r>
            <a:endParaRPr lang="fr-FR" dirty="0" smtClean="0"/>
          </a:p>
          <a:p>
            <a:r>
              <a:rPr lang="fr-FR" dirty="0" err="1" smtClean="0"/>
              <a:t>Trey</a:t>
            </a:r>
            <a:r>
              <a:rPr lang="fr-FR" dirty="0" smtClean="0"/>
              <a:t> est le jeune frère de Tex. C'est le troisième enfant de la famille.</a:t>
            </a:r>
          </a:p>
          <a:p>
            <a:pPr lvl="2"/>
            <a:r>
              <a:rPr lang="en-US" dirty="0" smtClean="0"/>
              <a:t>Trey is </a:t>
            </a:r>
            <a:r>
              <a:rPr lang="en-US" dirty="0" err="1" smtClean="0"/>
              <a:t>Tex's</a:t>
            </a:r>
            <a:r>
              <a:rPr lang="en-US" dirty="0" smtClean="0"/>
              <a:t> young brother. He is the third child in the family.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B</a:t>
            </a:r>
            <a:r>
              <a:rPr lang="en-US" dirty="0" smtClean="0"/>
              <a:t>eauty, </a:t>
            </a:r>
            <a:r>
              <a:rPr lang="en-US" b="1" dirty="0" smtClean="0"/>
              <a:t>R</a:t>
            </a:r>
            <a:r>
              <a:rPr lang="en-US" dirty="0" smtClean="0"/>
              <a:t>ank, </a:t>
            </a:r>
            <a:r>
              <a:rPr lang="en-US" b="1" dirty="0" smtClean="0"/>
              <a:t>A</a:t>
            </a:r>
            <a:r>
              <a:rPr lang="en-US" dirty="0" smtClean="0"/>
              <a:t>ge,</a:t>
            </a:r>
            <a:r>
              <a:rPr lang="en-US" b="1" dirty="0" smtClean="0"/>
              <a:t> G</a:t>
            </a:r>
            <a:r>
              <a:rPr lang="en-US" dirty="0" smtClean="0"/>
              <a:t>oodness, and </a:t>
            </a:r>
            <a:r>
              <a:rPr lang="en-US" b="1" dirty="0" smtClean="0"/>
              <a:t>S</a:t>
            </a:r>
            <a:r>
              <a:rPr lang="en-US" dirty="0" smtClean="0"/>
              <a:t>ize (</a:t>
            </a:r>
            <a:r>
              <a:rPr lang="en-US" b="1" dirty="0" smtClean="0"/>
              <a:t>BRAGS</a:t>
            </a:r>
            <a:r>
              <a:rPr lang="en-US" dirty="0" smtClean="0"/>
              <a:t>).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autre</a:t>
            </a:r>
            <a:r>
              <a:rPr lang="en-US" dirty="0" smtClean="0"/>
              <a:t> [=</a:t>
            </a:r>
            <a:r>
              <a:rPr lang="en-US" i="1" dirty="0" smtClean="0"/>
              <a:t>other</a:t>
            </a:r>
            <a:r>
              <a:rPr lang="en-US" dirty="0" smtClean="0"/>
              <a:t>] </a:t>
            </a:r>
          </a:p>
          <a:p>
            <a:r>
              <a:rPr lang="en-US" dirty="0" smtClean="0"/>
              <a:t>beau (belle) (</a:t>
            </a:r>
            <a:r>
              <a:rPr lang="en-US" dirty="0" err="1" smtClean="0"/>
              <a:t>bel</a:t>
            </a:r>
            <a:r>
              <a:rPr lang="en-US" dirty="0" smtClean="0"/>
              <a:t>)</a:t>
            </a:r>
          </a:p>
          <a:p>
            <a:r>
              <a:rPr lang="en-US" dirty="0" smtClean="0"/>
              <a:t>bon (</a:t>
            </a:r>
            <a:r>
              <a:rPr lang="en-US" dirty="0" err="1" smtClean="0"/>
              <a:t>bonne</a:t>
            </a:r>
            <a:r>
              <a:rPr lang="en-US" dirty="0" smtClean="0"/>
              <a:t>) [=</a:t>
            </a:r>
            <a:r>
              <a:rPr lang="en-US" i="1" dirty="0" smtClean="0"/>
              <a:t>good</a:t>
            </a:r>
            <a:r>
              <a:rPr lang="en-US" dirty="0" smtClean="0"/>
              <a:t>] </a:t>
            </a:r>
          </a:p>
          <a:p>
            <a:r>
              <a:rPr lang="en-US" dirty="0" smtClean="0"/>
              <a:t>grand (</a:t>
            </a:r>
            <a:r>
              <a:rPr lang="en-US" dirty="0" err="1" smtClean="0"/>
              <a:t>grande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gros</a:t>
            </a:r>
            <a:r>
              <a:rPr lang="en-US" dirty="0" smtClean="0"/>
              <a:t> (</a:t>
            </a:r>
            <a:r>
              <a:rPr lang="en-US" dirty="0" err="1" smtClean="0"/>
              <a:t>grosse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u="sng" dirty="0" smtClean="0"/>
              <a:t>ordinal numbers</a:t>
            </a:r>
            <a:r>
              <a:rPr lang="en-US" dirty="0" smtClean="0"/>
              <a:t>: premier (première), </a:t>
            </a:r>
            <a:r>
              <a:rPr lang="en-US" dirty="0" err="1" smtClean="0"/>
              <a:t>deuxième</a:t>
            </a:r>
            <a:r>
              <a:rPr lang="en-US" dirty="0" smtClean="0"/>
              <a:t>, </a:t>
            </a:r>
            <a:r>
              <a:rPr lang="en-US" dirty="0" err="1" smtClean="0"/>
              <a:t>troisième</a:t>
            </a:r>
            <a:r>
              <a:rPr lang="en-US" dirty="0" smtClean="0"/>
              <a:t>,  etc.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Jeune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 err="1" smtClean="0"/>
              <a:t>joli</a:t>
            </a:r>
            <a:r>
              <a:rPr lang="en-US" dirty="0" smtClean="0"/>
              <a:t> (</a:t>
            </a:r>
            <a:r>
              <a:rPr lang="en-US" dirty="0" err="1" smtClean="0"/>
              <a:t>jolie</a:t>
            </a:r>
            <a:r>
              <a:rPr lang="en-US" dirty="0" smtClean="0"/>
              <a:t>)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mauvais</a:t>
            </a:r>
            <a:r>
              <a:rPr lang="en-US" dirty="0" smtClean="0"/>
              <a:t> (</a:t>
            </a:r>
            <a:r>
              <a:rPr lang="en-US" dirty="0" err="1" smtClean="0"/>
              <a:t>mauvaise</a:t>
            </a:r>
            <a:r>
              <a:rPr lang="en-US" dirty="0" smtClean="0"/>
              <a:t>)</a:t>
            </a:r>
          </a:p>
          <a:p>
            <a:r>
              <a:rPr lang="en-US" dirty="0" smtClean="0"/>
              <a:t> nouveau (nouvelle) (</a:t>
            </a:r>
            <a:r>
              <a:rPr lang="en-US" dirty="0" err="1" smtClean="0"/>
              <a:t>nouvel</a:t>
            </a:r>
            <a:r>
              <a:rPr lang="en-US" dirty="0" smtClean="0"/>
              <a:t>)</a:t>
            </a:r>
          </a:p>
          <a:p>
            <a:r>
              <a:rPr lang="en-US" dirty="0" smtClean="0"/>
              <a:t> petit (petite)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vieux</a:t>
            </a:r>
            <a:r>
              <a:rPr lang="en-US" dirty="0" smtClean="0"/>
              <a:t> (</a:t>
            </a:r>
            <a:r>
              <a:rPr lang="en-US" dirty="0" err="1" smtClean="0"/>
              <a:t>vieille</a:t>
            </a:r>
            <a:r>
              <a:rPr lang="en-US" dirty="0" smtClean="0"/>
              <a:t>) (</a:t>
            </a:r>
            <a:r>
              <a:rPr lang="en-US" dirty="0" err="1" smtClean="0"/>
              <a:t>vieil</a:t>
            </a:r>
            <a:r>
              <a:rPr lang="en-US" dirty="0" smtClean="0"/>
              <a:t>)</a:t>
            </a:r>
          </a:p>
          <a:p>
            <a:r>
              <a:rPr lang="en-US" dirty="0" smtClean="0"/>
              <a:t>Dernier (</a:t>
            </a:r>
            <a:r>
              <a:rPr lang="en-US" dirty="0" err="1" smtClean="0"/>
              <a:t>dernière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609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979</TotalTime>
  <Words>783</Words>
  <Application>Microsoft Office PowerPoint</Application>
  <PresentationFormat>On-screen Show (4:3)</PresentationFormat>
  <Paragraphs>210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Ch 3, leçon 1</vt:lpstr>
      <vt:lpstr>Prépositions de lieu</vt:lpstr>
      <vt:lpstr>À /de + articles définis</vt:lpstr>
      <vt:lpstr>PowerPoint Presentation</vt:lpstr>
      <vt:lpstr>À Cornell College…</vt:lpstr>
      <vt:lpstr>Les adjectifs </vt:lpstr>
      <vt:lpstr>PowerPoint Presentation</vt:lpstr>
      <vt:lpstr>EXS:</vt:lpstr>
      <vt:lpstr>Beauty, Rank, Age, Goodness, and Size (BRAGS). </vt:lpstr>
      <vt:lpstr>Exemples:</vt:lpstr>
      <vt:lpstr>PowerPoint Presentation</vt:lpstr>
      <vt:lpstr>Des adjectifs irréguliers</vt:lpstr>
      <vt:lpstr>Et au pluriel?</vt:lpstr>
      <vt:lpstr>À la recherche de l’amour…</vt:lpstr>
      <vt:lpstr>   Écoutez votre professeur et choisissez la bonne forme de l’adjectif   .</vt:lpstr>
      <vt:lpstr>-RE verbes  </vt:lpstr>
      <vt:lpstr>Comment conjuguer?</vt:lpstr>
      <vt:lpstr>Attendre</vt:lpstr>
      <vt:lpstr>Phrases exemples: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 3, leçon 1</dc:title>
  <dc:creator>Devan Baty</dc:creator>
  <cp:lastModifiedBy>Devan Baty</cp:lastModifiedBy>
  <cp:revision>27</cp:revision>
  <dcterms:created xsi:type="dcterms:W3CDTF">2011-01-14T03:01:36Z</dcterms:created>
  <dcterms:modified xsi:type="dcterms:W3CDTF">2017-12-11T14:37:12Z</dcterms:modified>
</cp:coreProperties>
</file>