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75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5" d="100"/>
          <a:sy n="75" d="100"/>
        </p:scale>
        <p:origin x="-84" y="-4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EB59E-E876-4732-A1FA-1686A859D7FB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56226F-A9D6-4909-B950-19559A1D04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40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341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031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90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66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2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903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07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10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80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993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7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FC925A-09B4-45FC-9C00-C92FBD81929F}" type="datetimeFigureOut">
              <a:rPr lang="en-US" smtClean="0"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35CF3-64FA-4F95-91EF-7E9A1C4472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476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4852988"/>
            <a:ext cx="8458200" cy="1222375"/>
          </a:xfrm>
        </p:spPr>
        <p:txBody>
          <a:bodyPr/>
          <a:lstStyle/>
          <a:p>
            <a:pPr>
              <a:defRPr/>
            </a:pPr>
            <a:r>
              <a:rPr dirty="0" smtClean="0"/>
              <a:t>CSC314 Day </a:t>
            </a:r>
            <a:r>
              <a:rPr dirty="0" smtClean="0"/>
              <a:t>1</a:t>
            </a:r>
            <a:r>
              <a:rPr lang="en-US" dirty="0"/>
              <a:t>0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Transaction processing</a:t>
            </a:r>
          </a:p>
          <a:p>
            <a:pPr>
              <a:defRPr/>
            </a:pPr>
            <a:r>
              <a:rPr lang="en-US" dirty="0" smtClean="0"/>
              <a:t>Concurrency Control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023343-53CA-4037-B65C-764AD0F98165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0718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838200"/>
          </a:xfrm>
        </p:spPr>
        <p:txBody>
          <a:bodyPr/>
          <a:lstStyle/>
          <a:p>
            <a:pPr>
              <a:defRPr/>
            </a:pPr>
            <a:r>
              <a:rPr dirty="0" smtClean="0"/>
              <a:t>Locking Mechanisms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Locking level: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Database–used during database updates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Table–used for bulk updates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Block or page–very commonly used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Record–only requested row; fairly commonly used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Field–requires significant overhead; impractical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Types of locks: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Shared lock–Read but no update permitted.  Used when just reading to prevent another user from placing an exclusive lock on the record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Exclusive lock–No access permitted.  Used when preparing to update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20CC0C8-4841-41D1-94A4-CD116E7287C3}" type="slidenum">
              <a:rPr lang="en-US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728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5334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dirty="0" smtClean="0"/>
              <a:t>Deadlock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066800"/>
            <a:ext cx="7772400" cy="1219200"/>
          </a:xfrm>
        </p:spPr>
        <p:txBody>
          <a:bodyPr/>
          <a:lstStyle/>
          <a:p>
            <a:pPr eaLnBrk="1" hangingPunct="1"/>
            <a:r>
              <a:rPr lang="en-US" sz="2400" smtClean="0"/>
              <a:t>An impasse that results when two or more transactions have locked common resources, and each waits for the other to unlock their resources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F18624-5BB8-40B8-829A-B2383568FD10}" type="slidenum">
              <a:rPr lang="en-US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51205" name="Text Box 4"/>
          <p:cNvSpPr txBox="1">
            <a:spLocks noChangeArrowheads="1"/>
          </p:cNvSpPr>
          <p:nvPr/>
        </p:nvSpPr>
        <p:spPr bwMode="auto">
          <a:xfrm>
            <a:off x="0" y="2506663"/>
            <a:ext cx="355441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11-12</a:t>
            </a:r>
          </a:p>
          <a:p>
            <a:pPr eaLnBrk="1" hangingPunct="1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The problem of deadlock</a:t>
            </a:r>
          </a:p>
        </p:txBody>
      </p:sp>
      <p:sp>
        <p:nvSpPr>
          <p:cNvPr id="419845" name="Text Box 5"/>
          <p:cNvSpPr txBox="1">
            <a:spLocks noChangeArrowheads="1"/>
          </p:cNvSpPr>
          <p:nvPr/>
        </p:nvSpPr>
        <p:spPr bwMode="auto">
          <a:xfrm>
            <a:off x="76200" y="3794125"/>
            <a:ext cx="3429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000" i="1" dirty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Tahoma" pitchFamily="34" charset="0"/>
              </a:rPr>
              <a:t>John and Marsha will wait forever for each other to release their locked resources!</a:t>
            </a:r>
          </a:p>
        </p:txBody>
      </p:sp>
      <p:pic>
        <p:nvPicPr>
          <p:cNvPr id="51207" name="Picture 7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2286000"/>
            <a:ext cx="5200650" cy="396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8424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dirty="0" smtClean="0"/>
              <a:t>Managing Deadlock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066800"/>
            <a:ext cx="7772400" cy="411480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Deadlock prevention: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700" smtClean="0"/>
              <a:t>Lock all records required at the beginning of a transaction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700" smtClean="0"/>
              <a:t>Two-phase locking protocol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300" smtClean="0"/>
              <a:t>Growing phase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300" smtClean="0"/>
              <a:t>Shrinking phase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700" smtClean="0"/>
              <a:t>May be difficult to determine all needed resources in advance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Deadlock Resolution: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700" smtClean="0"/>
              <a:t>Allow deadlocks to occur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700" smtClean="0"/>
              <a:t>Mechanisms for detecting and breaking them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Resource usage matrix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3543FC-8BAC-4567-B180-9BACA1E08C4C}" type="slidenum">
              <a:rPr lang="en-US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3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pPr>
              <a:defRPr/>
            </a:pPr>
            <a:r>
              <a:rPr dirty="0" smtClean="0"/>
              <a:t>Versioning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371600"/>
            <a:ext cx="8001000" cy="41148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Optimistic approach to concurrency control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Instead of locking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Assumption is that simultaneous updates will be infrequent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Each transaction can attempt an update as it wishes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The system will reject an update when it senses a conflict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Use of rollback and commit for this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1DCD22-804F-44C2-9C55-959D901300BA}" type="slidenum">
              <a:rPr lang="en-US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477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5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163" y="792163"/>
            <a:ext cx="6548437" cy="5176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4DBE82-D5EC-467B-908C-9DA984D274D1}" type="slidenum">
              <a:rPr lang="en-US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54276" name="Text Box 3"/>
          <p:cNvSpPr txBox="1">
            <a:spLocks noChangeArrowheads="1"/>
          </p:cNvSpPr>
          <p:nvPr/>
        </p:nvSpPr>
        <p:spPr bwMode="auto">
          <a:xfrm>
            <a:off x="2209800" y="296863"/>
            <a:ext cx="49260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11-14 The use of versioning</a:t>
            </a:r>
          </a:p>
        </p:txBody>
      </p:sp>
      <p:sp>
        <p:nvSpPr>
          <p:cNvPr id="54277" name="Text Box 4"/>
          <p:cNvSpPr txBox="1">
            <a:spLocks noChangeArrowheads="1"/>
          </p:cNvSpPr>
          <p:nvPr/>
        </p:nvSpPr>
        <p:spPr bwMode="auto">
          <a:xfrm>
            <a:off x="2346325" y="5554663"/>
            <a:ext cx="45180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990000"/>
                </a:solidFill>
                <a:cs typeface="Tahoma" pitchFamily="34" charset="0"/>
              </a:rPr>
              <a:t>Better performance than locking</a:t>
            </a:r>
          </a:p>
        </p:txBody>
      </p:sp>
      <p:sp>
        <p:nvSpPr>
          <p:cNvPr id="54278" name="Slide Number Placeholder 4"/>
          <p:cNvSpPr txBox="1">
            <a:spLocks/>
          </p:cNvSpPr>
          <p:nvPr/>
        </p:nvSpPr>
        <p:spPr bwMode="auto">
          <a:xfrm>
            <a:off x="8229600" y="6477000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/>
            <a:fld id="{2AD7E1F8-46F2-4243-B66C-7E18D96B5C6B}" type="slidenum">
              <a:rPr lang="en-US" sz="1200">
                <a:solidFill>
                  <a:srgbClr val="D38E27"/>
                </a:solidFill>
              </a:rPr>
              <a:pPr algn="r" eaLnBrk="1" hangingPunct="1"/>
              <a:t>14</a:t>
            </a:fld>
            <a:endParaRPr lang="en-US" sz="1200">
              <a:solidFill>
                <a:srgbClr val="D38E27"/>
              </a:solidFill>
            </a:endParaRPr>
          </a:p>
        </p:txBody>
      </p:sp>
      <p:sp>
        <p:nvSpPr>
          <p:cNvPr id="54279" name="Text Box 7"/>
          <p:cNvSpPr txBox="1">
            <a:spLocks noChangeArrowheads="1"/>
          </p:cNvSpPr>
          <p:nvPr/>
        </p:nvSpPr>
        <p:spPr bwMode="auto">
          <a:xfrm>
            <a:off x="441325" y="6262688"/>
            <a:ext cx="1316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Chapter 11</a:t>
            </a:r>
          </a:p>
        </p:txBody>
      </p:sp>
      <p:sp>
        <p:nvSpPr>
          <p:cNvPr id="8" name="Rectangle 5"/>
          <p:cNvSpPr txBox="1">
            <a:spLocks noGrp="1" noChangeArrowheads="1"/>
          </p:cNvSpPr>
          <p:nvPr/>
        </p:nvSpPr>
        <p:spPr bwMode="auto">
          <a:xfrm>
            <a:off x="1447800" y="6172200"/>
            <a:ext cx="6386513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2013 Pearson Education, Inc.  Publishing as Prentice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728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81000"/>
            <a:ext cx="7696200" cy="1143000"/>
          </a:xfrm>
        </p:spPr>
        <p:txBody>
          <a:bodyPr>
            <a:noAutofit/>
          </a:bodyPr>
          <a:lstStyle/>
          <a:p>
            <a:pPr>
              <a:defRPr/>
            </a:pPr>
            <a:r>
              <a:rPr dirty="0" smtClean="0"/>
              <a:t>Data Dictionaries and Repositories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76400"/>
            <a:ext cx="8915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Data dictionary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Documents data elements of a database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System catalog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System-created database that describes all database objects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Information Repository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Stores metadata describing data and data processing resources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Information Repository Dictionary System (IRDS)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Software tool managing/controlling access to information repository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D9BE734-B3A8-4644-A52D-4319D666DF3D}" type="slidenum">
              <a:rPr lang="en-US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26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11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966788"/>
            <a:ext cx="6934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1E1E18A-BAE0-416D-9AF7-7E488CA3032F}" type="slidenum">
              <a:rPr lang="en-US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6324" name="Text Box 3"/>
          <p:cNvSpPr txBox="1">
            <a:spLocks noChangeArrowheads="1"/>
          </p:cNvSpPr>
          <p:nvPr/>
        </p:nvSpPr>
        <p:spPr bwMode="auto">
          <a:xfrm>
            <a:off x="838200" y="160338"/>
            <a:ext cx="80772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11-15 Three components of the repository system architecture</a:t>
            </a:r>
          </a:p>
        </p:txBody>
      </p:sp>
      <p:sp>
        <p:nvSpPr>
          <p:cNvPr id="56325" name="Text Box 4"/>
          <p:cNvSpPr txBox="1">
            <a:spLocks noChangeArrowheads="1"/>
          </p:cNvSpPr>
          <p:nvPr/>
        </p:nvSpPr>
        <p:spPr bwMode="auto">
          <a:xfrm>
            <a:off x="5562600" y="1065213"/>
            <a:ext cx="2301875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>
                <a:solidFill>
                  <a:srgbClr val="990000"/>
                </a:solidFill>
                <a:cs typeface="Tahoma" pitchFamily="34" charset="0"/>
              </a:rPr>
              <a:t>A schema of the repository information</a:t>
            </a:r>
          </a:p>
        </p:txBody>
      </p:sp>
      <p:sp>
        <p:nvSpPr>
          <p:cNvPr id="56326" name="Text Box 5"/>
          <p:cNvSpPr txBox="1">
            <a:spLocks noChangeArrowheads="1"/>
          </p:cNvSpPr>
          <p:nvPr/>
        </p:nvSpPr>
        <p:spPr bwMode="auto">
          <a:xfrm>
            <a:off x="7162800" y="2590800"/>
            <a:ext cx="12954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>
                <a:solidFill>
                  <a:srgbClr val="990000"/>
                </a:solidFill>
                <a:cs typeface="Tahoma" pitchFamily="34" charset="0"/>
              </a:rPr>
              <a:t>Software that manages the repository objects</a:t>
            </a:r>
          </a:p>
        </p:txBody>
      </p:sp>
      <p:sp>
        <p:nvSpPr>
          <p:cNvPr id="56327" name="Text Box 6"/>
          <p:cNvSpPr txBox="1">
            <a:spLocks noChangeArrowheads="1"/>
          </p:cNvSpPr>
          <p:nvPr/>
        </p:nvSpPr>
        <p:spPr bwMode="auto">
          <a:xfrm>
            <a:off x="5486400" y="5302250"/>
            <a:ext cx="2514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>
                <a:solidFill>
                  <a:srgbClr val="990000"/>
                </a:solidFill>
                <a:cs typeface="Tahoma" pitchFamily="34" charset="0"/>
              </a:rPr>
              <a:t>Where repository objects are stored</a:t>
            </a:r>
          </a:p>
        </p:txBody>
      </p:sp>
      <p:sp>
        <p:nvSpPr>
          <p:cNvPr id="56328" name="Text Box 7"/>
          <p:cNvSpPr txBox="1">
            <a:spLocks noChangeArrowheads="1"/>
          </p:cNvSpPr>
          <p:nvPr/>
        </p:nvSpPr>
        <p:spPr bwMode="auto">
          <a:xfrm>
            <a:off x="1447800" y="5989638"/>
            <a:ext cx="28956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en-US" sz="1000" b="1">
                <a:solidFill>
                  <a:srgbClr val="990000"/>
                </a:solidFill>
                <a:cs typeface="Tahoma" pitchFamily="34" charset="0"/>
              </a:rPr>
              <a:t>Source</a:t>
            </a:r>
            <a:r>
              <a:rPr lang="en-US" sz="1000">
                <a:solidFill>
                  <a:srgbClr val="990000"/>
                </a:solidFill>
                <a:cs typeface="Tahoma" pitchFamily="34" charset="0"/>
              </a:rPr>
              <a:t>: based on Bernstein, 1996.</a:t>
            </a:r>
          </a:p>
        </p:txBody>
      </p:sp>
      <p:sp>
        <p:nvSpPr>
          <p:cNvPr id="56329" name="Slide Number Placeholder 4"/>
          <p:cNvSpPr txBox="1">
            <a:spLocks/>
          </p:cNvSpPr>
          <p:nvPr/>
        </p:nvSpPr>
        <p:spPr bwMode="auto">
          <a:xfrm>
            <a:off x="8229600" y="6477000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/>
            <a:fld id="{80798F07-F4A3-4D5E-893B-E2231DE6A264}" type="slidenum">
              <a:rPr lang="en-US" sz="1200">
                <a:solidFill>
                  <a:srgbClr val="D38E27"/>
                </a:solidFill>
              </a:rPr>
              <a:pPr algn="r" eaLnBrk="1" hangingPunct="1"/>
              <a:t>16</a:t>
            </a:fld>
            <a:endParaRPr lang="en-US" sz="1200">
              <a:solidFill>
                <a:srgbClr val="D38E27"/>
              </a:solidFill>
            </a:endParaRPr>
          </a:p>
        </p:txBody>
      </p:sp>
      <p:sp>
        <p:nvSpPr>
          <p:cNvPr id="56330" name="Text Box 7"/>
          <p:cNvSpPr txBox="1">
            <a:spLocks noChangeArrowheads="1"/>
          </p:cNvSpPr>
          <p:nvPr/>
        </p:nvSpPr>
        <p:spPr bwMode="auto">
          <a:xfrm>
            <a:off x="441325" y="6262688"/>
            <a:ext cx="1316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Chapter 11</a:t>
            </a:r>
          </a:p>
        </p:txBody>
      </p:sp>
      <p:sp>
        <p:nvSpPr>
          <p:cNvPr id="11" name="Rectangle 5"/>
          <p:cNvSpPr txBox="1">
            <a:spLocks noGrp="1" noChangeArrowheads="1"/>
          </p:cNvSpPr>
          <p:nvPr/>
        </p:nvSpPr>
        <p:spPr bwMode="auto">
          <a:xfrm>
            <a:off x="1447800" y="6172200"/>
            <a:ext cx="6386513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2013 Pearson Education, Inc.  Publishing as Prentice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7067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81000"/>
            <a:ext cx="8153400" cy="1143000"/>
          </a:xfrm>
        </p:spPr>
        <p:txBody>
          <a:bodyPr/>
          <a:lstStyle/>
          <a:p>
            <a:pPr>
              <a:defRPr/>
            </a:pPr>
            <a:r>
              <a:rPr dirty="0" smtClean="0"/>
              <a:t>Database Performance Tuning</a:t>
            </a:r>
          </a:p>
        </p:txBody>
      </p:sp>
      <p:sp>
        <p:nvSpPr>
          <p:cNvPr id="42701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5181600"/>
          </a:xfrm>
        </p:spPr>
        <p:txBody>
          <a:bodyPr>
            <a:normAutofit lnSpcReduction="10000"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 smtClean="0"/>
              <a:t>DBMS Installation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Setting installation parameters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 smtClean="0"/>
              <a:t>Memory and Storage Space Usage 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Set cache levels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Choose background processes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Data archiving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 smtClean="0"/>
              <a:t>Input/output (I/O) Contention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Use striping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Distribution of heavily accessed files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 smtClean="0"/>
              <a:t>CPU Usage –  </a:t>
            </a:r>
            <a:r>
              <a:rPr lang="en-US" sz="2400" dirty="0" smtClean="0"/>
              <a:t>Monitor CPU load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2800" dirty="0" smtClean="0"/>
              <a:t>Application tuning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Modification of SQL code in applications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2400" dirty="0" smtClean="0"/>
              <a:t>Use of heartbeat queries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14F344F-D47D-46C4-8522-B0F7FFE80BA0}" type="slidenum">
              <a:rPr lang="en-US"/>
              <a:pPr>
                <a:defRPr/>
              </a:pPr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89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686800" cy="838200"/>
          </a:xfrm>
        </p:spPr>
        <p:txBody>
          <a:bodyPr/>
          <a:lstStyle/>
          <a:p>
            <a:pPr>
              <a:defRPr/>
            </a:pPr>
            <a:r>
              <a:rPr dirty="0" smtClean="0"/>
              <a:t>Transaction </a:t>
            </a:r>
            <a:r>
              <a:rPr sz="4800" dirty="0" smtClean="0"/>
              <a:t>ACID</a:t>
            </a:r>
            <a:r>
              <a:rPr dirty="0" smtClean="0"/>
              <a:t> Properties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371600"/>
            <a:ext cx="8686800" cy="452596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</a:pPr>
            <a:r>
              <a:rPr lang="en-US" sz="3600" smtClean="0"/>
              <a:t>Atomic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Transaction cannot be subdivided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smtClean="0"/>
              <a:t>Consistent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Constraints don’t change from before transaction to after transaction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smtClean="0"/>
              <a:t>Isolated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Database changes not revealed to users until after transaction has completed</a:t>
            </a:r>
          </a:p>
          <a:p>
            <a:pPr eaLnBrk="1" hangingPunct="1">
              <a:lnSpc>
                <a:spcPct val="80000"/>
              </a:lnSpc>
            </a:pPr>
            <a:r>
              <a:rPr lang="en-US" sz="3600" smtClean="0"/>
              <a:t>Durable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3200" smtClean="0"/>
              <a:t>Database changes are permanent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53ADEA8-A4A6-4848-B4B5-64F7D2BAB940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78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5A7986-41B2-4519-B8A8-59F6083E6EEF}" type="slidenum">
              <a:rPr lang="en-US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43011" name="Text Box 3"/>
          <p:cNvSpPr txBox="1">
            <a:spLocks noChangeArrowheads="1"/>
          </p:cNvSpPr>
          <p:nvPr/>
        </p:nvSpPr>
        <p:spPr bwMode="auto">
          <a:xfrm>
            <a:off x="1712913" y="261938"/>
            <a:ext cx="534352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11-9 Basic recovery techniques</a:t>
            </a:r>
          </a:p>
          <a:p>
            <a:pPr algn="ctr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 a) Rollback</a:t>
            </a:r>
          </a:p>
        </p:txBody>
      </p:sp>
      <p:pic>
        <p:nvPicPr>
          <p:cNvPr id="43012" name="Picture 4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650" y="1404938"/>
            <a:ext cx="8591550" cy="4081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Slide Number Placeholder 4"/>
          <p:cNvSpPr txBox="1">
            <a:spLocks/>
          </p:cNvSpPr>
          <p:nvPr/>
        </p:nvSpPr>
        <p:spPr bwMode="auto">
          <a:xfrm>
            <a:off x="8229600" y="6477000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/>
            <a:fld id="{DAED8553-F603-461E-AAAF-E14154603D4E}" type="slidenum">
              <a:rPr lang="en-US" sz="1200">
                <a:solidFill>
                  <a:srgbClr val="D38E27"/>
                </a:solidFill>
              </a:rPr>
              <a:pPr algn="r" eaLnBrk="1" hangingPunct="1"/>
              <a:t>3</a:t>
            </a:fld>
            <a:endParaRPr lang="en-US" sz="1200">
              <a:solidFill>
                <a:srgbClr val="D38E27"/>
              </a:solidFill>
            </a:endParaRPr>
          </a:p>
        </p:txBody>
      </p:sp>
      <p:sp>
        <p:nvSpPr>
          <p:cNvPr id="43014" name="Text Box 7"/>
          <p:cNvSpPr txBox="1">
            <a:spLocks noChangeArrowheads="1"/>
          </p:cNvSpPr>
          <p:nvPr/>
        </p:nvSpPr>
        <p:spPr bwMode="auto">
          <a:xfrm>
            <a:off x="441325" y="6262688"/>
            <a:ext cx="1316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Chapter 11</a:t>
            </a:r>
          </a:p>
        </p:txBody>
      </p:sp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1447800" y="6172200"/>
            <a:ext cx="6386513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2013 Pearson Education, Inc.  Publishing as Prentice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93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CA85E9-8B00-4534-87D2-1E61CC9B1FBC}" type="slidenum">
              <a:rPr lang="en-US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44035" name="Text Box 3"/>
          <p:cNvSpPr txBox="1">
            <a:spLocks noChangeArrowheads="1"/>
          </p:cNvSpPr>
          <p:nvPr/>
        </p:nvSpPr>
        <p:spPr bwMode="auto">
          <a:xfrm>
            <a:off x="1490663" y="69850"/>
            <a:ext cx="633888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ctr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11-9 Basic recovery techniques (cont.)</a:t>
            </a:r>
          </a:p>
          <a:p>
            <a:pPr algn="ctr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b) Rollforward</a:t>
            </a:r>
          </a:p>
        </p:txBody>
      </p:sp>
      <p:pic>
        <p:nvPicPr>
          <p:cNvPr id="44036" name="Picture 4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" y="1390650"/>
            <a:ext cx="8648700" cy="424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7" name="Slide Number Placeholder 4"/>
          <p:cNvSpPr txBox="1">
            <a:spLocks/>
          </p:cNvSpPr>
          <p:nvPr/>
        </p:nvSpPr>
        <p:spPr bwMode="auto">
          <a:xfrm>
            <a:off x="8229600" y="6477000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/>
            <a:fld id="{098D75B2-9C4E-4AD4-A28D-7A0492F77C1F}" type="slidenum">
              <a:rPr lang="en-US" sz="1200">
                <a:solidFill>
                  <a:srgbClr val="D38E27"/>
                </a:solidFill>
              </a:rPr>
              <a:pPr algn="r" eaLnBrk="1" hangingPunct="1"/>
              <a:t>4</a:t>
            </a:fld>
            <a:endParaRPr lang="en-US" sz="1200">
              <a:solidFill>
                <a:srgbClr val="D38E27"/>
              </a:solidFill>
            </a:endParaRPr>
          </a:p>
        </p:txBody>
      </p:sp>
      <p:sp>
        <p:nvSpPr>
          <p:cNvPr id="44038" name="Text Box 7"/>
          <p:cNvSpPr txBox="1">
            <a:spLocks noChangeArrowheads="1"/>
          </p:cNvSpPr>
          <p:nvPr/>
        </p:nvSpPr>
        <p:spPr bwMode="auto">
          <a:xfrm>
            <a:off x="441325" y="6262688"/>
            <a:ext cx="1316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Chapter 11</a:t>
            </a:r>
          </a:p>
        </p:txBody>
      </p:sp>
      <p:sp>
        <p:nvSpPr>
          <p:cNvPr id="7" name="Rectangle 5"/>
          <p:cNvSpPr txBox="1">
            <a:spLocks noGrp="1" noChangeArrowheads="1"/>
          </p:cNvSpPr>
          <p:nvPr/>
        </p:nvSpPr>
        <p:spPr bwMode="auto">
          <a:xfrm>
            <a:off x="1447800" y="6172200"/>
            <a:ext cx="6386513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2013 Pearson Education, Inc.  Publishing as Prentice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7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9587E8-2782-4952-AD6E-F815136B9344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  <p:pic>
        <p:nvPicPr>
          <p:cNvPr id="45059" name="Picture 6" descr="Nonam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17550"/>
            <a:ext cx="9144000" cy="476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8327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>
              <a:defRPr/>
            </a:pPr>
            <a:r>
              <a:rPr dirty="0" smtClean="0"/>
              <a:t>Control concurrent Access</a:t>
            </a:r>
          </a:p>
        </p:txBody>
      </p:sp>
      <p:sp>
        <p:nvSpPr>
          <p:cNvPr id="4147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143000"/>
            <a:ext cx="7772400" cy="4114800"/>
          </a:xfrm>
        </p:spPr>
        <p:txBody>
          <a:bodyPr>
            <a:noAutofit/>
          </a:bodyPr>
          <a:lstStyle/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3600" i="1" dirty="0" smtClean="0"/>
              <a:t>Problem</a:t>
            </a:r>
            <a:r>
              <a:rPr lang="en-US" sz="3600" dirty="0" smtClean="0"/>
              <a:t>–in a multi-user environment, simultaneous access to data can result in interference and data loss (lost update problem)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r>
              <a:rPr lang="en-US" sz="3600" b="1" i="1" dirty="0" smtClean="0"/>
              <a:t>Solution</a:t>
            </a:r>
            <a:r>
              <a:rPr lang="en-US" sz="3600" dirty="0" smtClean="0"/>
              <a:t>–</a:t>
            </a:r>
            <a:r>
              <a:rPr lang="en-US" sz="3600" b="1" dirty="0" smtClean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Concurrency Control</a:t>
            </a:r>
          </a:p>
          <a:p>
            <a:pPr lvl="1"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"/>
              <a:defRPr/>
            </a:pPr>
            <a:r>
              <a:rPr lang="en-US" sz="3200" dirty="0" smtClean="0"/>
              <a:t>The process of managing simultaneous operations against a database so that data integrity is maintained and the operations do not interfere with each other in a multi-user environment</a:t>
            </a:r>
          </a:p>
          <a:p>
            <a:pPr eaLnBrk="1" fontAlgn="auto" hangingPunct="1">
              <a:lnSpc>
                <a:spcPct val="90000"/>
              </a:lnSpc>
              <a:spcAft>
                <a:spcPts val="0"/>
              </a:spcAft>
              <a:buFont typeface="Wingdings 2"/>
              <a:buChar char=""/>
              <a:defRPr/>
            </a:pPr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9E805C-A613-4B97-88EF-2F75F1081AD7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09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E86D8C-E4BA-4384-A853-391190C28BDD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47107" name="Text Box 6"/>
          <p:cNvSpPr txBox="1">
            <a:spLocks noChangeArrowheads="1"/>
          </p:cNvSpPr>
          <p:nvPr/>
        </p:nvSpPr>
        <p:spPr bwMode="auto">
          <a:xfrm>
            <a:off x="533400" y="609600"/>
            <a:ext cx="83296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11-10  Lost update (no concurrency control in effect)</a:t>
            </a:r>
          </a:p>
        </p:txBody>
      </p:sp>
      <p:sp>
        <p:nvSpPr>
          <p:cNvPr id="47108" name="Text Box 7"/>
          <p:cNvSpPr txBox="1">
            <a:spLocks noChangeArrowheads="1"/>
          </p:cNvSpPr>
          <p:nvPr/>
        </p:nvSpPr>
        <p:spPr bwMode="auto">
          <a:xfrm>
            <a:off x="687388" y="5402263"/>
            <a:ext cx="80708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990000"/>
                </a:solidFill>
                <a:cs typeface="Tahoma" pitchFamily="34" charset="0"/>
              </a:rPr>
              <a:t>Simultaneous access causes updates to cancel each other.</a:t>
            </a:r>
          </a:p>
        </p:txBody>
      </p:sp>
      <p:sp>
        <p:nvSpPr>
          <p:cNvPr id="47109" name="Text Box 8"/>
          <p:cNvSpPr txBox="1">
            <a:spLocks noChangeArrowheads="1"/>
          </p:cNvSpPr>
          <p:nvPr/>
        </p:nvSpPr>
        <p:spPr bwMode="auto">
          <a:xfrm>
            <a:off x="827088" y="5783263"/>
            <a:ext cx="7446962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990000"/>
                </a:solidFill>
                <a:cs typeface="Tahoma" pitchFamily="34" charset="0"/>
              </a:rPr>
              <a:t>A similar problem is the </a:t>
            </a:r>
            <a:r>
              <a:rPr lang="en-US" sz="2400" b="1">
                <a:solidFill>
                  <a:srgbClr val="990000"/>
                </a:solidFill>
                <a:cs typeface="Tahoma" pitchFamily="34" charset="0"/>
              </a:rPr>
              <a:t>inconsistent read</a:t>
            </a:r>
            <a:r>
              <a:rPr lang="en-US" sz="2400">
                <a:solidFill>
                  <a:srgbClr val="990000"/>
                </a:solidFill>
                <a:cs typeface="Tahoma" pitchFamily="34" charset="0"/>
              </a:rPr>
              <a:t> problem.</a:t>
            </a:r>
          </a:p>
        </p:txBody>
      </p:sp>
      <p:pic>
        <p:nvPicPr>
          <p:cNvPr id="47110" name="Picture 6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1143000"/>
            <a:ext cx="5233988" cy="4192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334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7200"/>
            <a:ext cx="77724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dirty="0" smtClean="0"/>
              <a:t>Concurrency Control Techniques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76400"/>
            <a:ext cx="7772400" cy="4876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Serializability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 Finish one transaction before starting another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Locking Mechanisms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The most  common way of achieving serialization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Data that is retrieved for the purpose of updating is locked for the updater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No other user can perform update until unlocked</a:t>
            </a:r>
          </a:p>
          <a:p>
            <a:pPr eaLnBrk="1" hangingPunct="1">
              <a:lnSpc>
                <a:spcPct val="90000"/>
              </a:lnSpc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D36C4B-BD6D-41AE-B4CA-C52A93A65E75}" type="slidenum">
              <a:rPr lang="en-US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647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B1829E-162E-4822-AF69-09E63368FC08}" type="slidenum">
              <a:rPr lang="en-US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49155" name="Text Box 2"/>
          <p:cNvSpPr txBox="1">
            <a:spLocks noChangeArrowheads="1"/>
          </p:cNvSpPr>
          <p:nvPr/>
        </p:nvSpPr>
        <p:spPr bwMode="auto">
          <a:xfrm>
            <a:off x="746125" y="144463"/>
            <a:ext cx="79375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>
                <a:solidFill>
                  <a:srgbClr val="000000"/>
                </a:solidFill>
                <a:cs typeface="Tahoma" pitchFamily="34" charset="0"/>
              </a:rPr>
              <a:t>Figure 11-11: Updates with locking (concurrency control)</a:t>
            </a:r>
          </a:p>
        </p:txBody>
      </p:sp>
      <p:sp>
        <p:nvSpPr>
          <p:cNvPr id="49156" name="Text Box 3"/>
          <p:cNvSpPr txBox="1">
            <a:spLocks noChangeArrowheads="1"/>
          </p:cNvSpPr>
          <p:nvPr/>
        </p:nvSpPr>
        <p:spPr bwMode="auto">
          <a:xfrm>
            <a:off x="1611313" y="5791200"/>
            <a:ext cx="60086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400" b="1">
                <a:solidFill>
                  <a:srgbClr val="990000"/>
                </a:solidFill>
                <a:cs typeface="Tahoma" pitchFamily="34" charset="0"/>
              </a:rPr>
              <a:t>This prevents the lost update problem</a:t>
            </a:r>
          </a:p>
        </p:txBody>
      </p:sp>
      <p:pic>
        <p:nvPicPr>
          <p:cNvPr id="49157" name="Picture 5" descr="Noname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685800"/>
            <a:ext cx="51816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8" name="Slide Number Placeholder 4"/>
          <p:cNvSpPr txBox="1">
            <a:spLocks/>
          </p:cNvSpPr>
          <p:nvPr/>
        </p:nvSpPr>
        <p:spPr bwMode="auto">
          <a:xfrm>
            <a:off x="8229600" y="6477000"/>
            <a:ext cx="7620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algn="r" eaLnBrk="1" hangingPunct="1"/>
            <a:fld id="{531113F6-CB24-4ADA-A0D4-0AD3ADF333FA}" type="slidenum">
              <a:rPr lang="en-US" sz="1200">
                <a:solidFill>
                  <a:srgbClr val="D38E27"/>
                </a:solidFill>
              </a:rPr>
              <a:pPr algn="r" eaLnBrk="1" hangingPunct="1"/>
              <a:t>9</a:t>
            </a:fld>
            <a:endParaRPr lang="en-US" sz="1200">
              <a:solidFill>
                <a:srgbClr val="D38E27"/>
              </a:solidFill>
            </a:endParaRPr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441325" y="6262688"/>
            <a:ext cx="1316038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cs typeface="Arial" charset="0"/>
              </a:defRPr>
            </a:lvl9pPr>
          </a:lstStyle>
          <a:p>
            <a:pPr eaLnBrk="1" hangingPunct="1"/>
            <a:r>
              <a:rPr lang="en-US" sz="2000">
                <a:solidFill>
                  <a:srgbClr val="000000"/>
                </a:solidFill>
                <a:latin typeface="Times New Roman" pitchFamily="18" charset="0"/>
              </a:rPr>
              <a:t>Chapter 11</a:t>
            </a:r>
          </a:p>
        </p:txBody>
      </p:sp>
      <p:sp>
        <p:nvSpPr>
          <p:cNvPr id="8" name="Rectangle 5"/>
          <p:cNvSpPr txBox="1">
            <a:spLocks noGrp="1" noChangeArrowheads="1"/>
          </p:cNvSpPr>
          <p:nvPr/>
        </p:nvSpPr>
        <p:spPr bwMode="auto">
          <a:xfrm>
            <a:off x="1447800" y="6172200"/>
            <a:ext cx="6386513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ctr">
              <a:defRPr/>
            </a:pPr>
            <a:r>
              <a:rPr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© 2013 Pearson Education, Inc.  Publishing as Prentice Hall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92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616</Words>
  <Application>Microsoft Office PowerPoint</Application>
  <PresentationFormat>On-screen Show (4:3)</PresentationFormat>
  <Paragraphs>127</Paragraphs>
  <Slides>17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CSC314 Day 10</vt:lpstr>
      <vt:lpstr>Transaction ACID Properties</vt:lpstr>
      <vt:lpstr>PowerPoint Presentation</vt:lpstr>
      <vt:lpstr>PowerPoint Presentation</vt:lpstr>
      <vt:lpstr>PowerPoint Presentation</vt:lpstr>
      <vt:lpstr>Control concurrent Access</vt:lpstr>
      <vt:lpstr>PowerPoint Presentation</vt:lpstr>
      <vt:lpstr>Concurrency Control Techniques</vt:lpstr>
      <vt:lpstr>PowerPoint Presentation</vt:lpstr>
      <vt:lpstr>Locking Mechanisms</vt:lpstr>
      <vt:lpstr>Deadlock</vt:lpstr>
      <vt:lpstr>Managing Deadlock</vt:lpstr>
      <vt:lpstr>Versioning</vt:lpstr>
      <vt:lpstr>PowerPoint Presentation</vt:lpstr>
      <vt:lpstr>Data Dictionaries and Repositories</vt:lpstr>
      <vt:lpstr>PowerPoint Presentation</vt:lpstr>
      <vt:lpstr>Database Performance Tuning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deLaubenfels</dc:creator>
  <cp:lastModifiedBy>Tony deLaubenfels</cp:lastModifiedBy>
  <cp:revision>3</cp:revision>
  <dcterms:created xsi:type="dcterms:W3CDTF">2013-05-02T13:42:10Z</dcterms:created>
  <dcterms:modified xsi:type="dcterms:W3CDTF">2016-09-16T13:18:11Z</dcterms:modified>
</cp:coreProperties>
</file>