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63" r:id="rId2"/>
    <p:sldId id="264" r:id="rId3"/>
    <p:sldId id="320" r:id="rId4"/>
    <p:sldId id="266" r:id="rId5"/>
    <p:sldId id="267" r:id="rId6"/>
    <p:sldId id="268" r:id="rId7"/>
    <p:sldId id="321" r:id="rId8"/>
    <p:sldId id="269" r:id="rId9"/>
    <p:sldId id="270" r:id="rId10"/>
    <p:sldId id="271" r:id="rId11"/>
    <p:sldId id="272" r:id="rId12"/>
    <p:sldId id="275" r:id="rId13"/>
    <p:sldId id="276" r:id="rId14"/>
    <p:sldId id="278" r:id="rId15"/>
    <p:sldId id="288" r:id="rId16"/>
    <p:sldId id="289" r:id="rId17"/>
    <p:sldId id="290" r:id="rId18"/>
    <p:sldId id="292" r:id="rId19"/>
    <p:sldId id="284" r:id="rId20"/>
    <p:sldId id="294" r:id="rId21"/>
    <p:sldId id="324" r:id="rId22"/>
    <p:sldId id="295" r:id="rId23"/>
    <p:sldId id="279" r:id="rId24"/>
    <p:sldId id="280" r:id="rId25"/>
    <p:sldId id="296" r:id="rId26"/>
    <p:sldId id="283" r:id="rId27"/>
    <p:sldId id="281" r:id="rId28"/>
    <p:sldId id="258" r:id="rId29"/>
    <p:sldId id="297" r:id="rId30"/>
    <p:sldId id="298" r:id="rId31"/>
    <p:sldId id="327" r:id="rId32"/>
    <p:sldId id="326" r:id="rId33"/>
    <p:sldId id="302" r:id="rId34"/>
    <p:sldId id="300" r:id="rId35"/>
    <p:sldId id="27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Stephen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A28"/>
    <a:srgbClr val="1811A9"/>
    <a:srgbClr val="2117E7"/>
    <a:srgbClr val="E0AA62"/>
    <a:srgbClr val="1A12BC"/>
    <a:srgbClr val="1E15D7"/>
    <a:srgbClr val="4840EC"/>
    <a:srgbClr val="7973F5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19" autoAdjust="0"/>
  </p:normalViewPr>
  <p:slideViewPr>
    <p:cSldViewPr>
      <p:cViewPr>
        <p:scale>
          <a:sx n="103" d="100"/>
          <a:sy n="103" d="100"/>
        </p:scale>
        <p:origin x="-9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CAA56A7-8829-4FA5-8719-5F4EB27EC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05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7FB1EE2-F43A-4A70-B904-6644B4092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0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65A15-A36C-4FA1-BB94-4D0AD9C31158}" type="slidenum">
              <a:rPr lang="en-US" smtClean="0">
                <a:cs typeface="Arial" charset="0"/>
              </a:rPr>
              <a:pPr/>
              <a:t>1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17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A820A-613C-4E9D-90DB-DE2D6943D060}" type="slidenum">
              <a:rPr lang="en-US" smtClean="0">
                <a:cs typeface="Arial" charset="0"/>
              </a:rPr>
              <a:pPr/>
              <a:t>10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83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38529-D8DE-41C7-8B46-75DE7077D817}" type="slidenum">
              <a:rPr lang="en-US" smtClean="0">
                <a:cs typeface="Arial" charset="0"/>
              </a:rPr>
              <a:pPr/>
              <a:t>11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21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F036D-AF0A-407F-9210-B0580BD7DA56}" type="slidenum">
              <a:rPr lang="en-US" smtClean="0">
                <a:cs typeface="Arial" charset="0"/>
              </a:rPr>
              <a:pPr/>
              <a:t>12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13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DD1D3-6B38-40B4-A36F-B041C2641270}" type="slidenum">
              <a:rPr lang="en-US" smtClean="0">
                <a:cs typeface="Arial" charset="0"/>
              </a:rPr>
              <a:pPr/>
              <a:t>13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53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86569-D439-4CAE-9AB3-81472DEC5323}" type="slidenum">
              <a:rPr lang="en-US" smtClean="0">
                <a:cs typeface="Arial" charset="0"/>
              </a:rPr>
              <a:pPr/>
              <a:t>14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93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3DB7F-CB7E-4995-82A9-CF2ABCD3B32E}" type="slidenum">
              <a:rPr lang="en-US" smtClean="0">
                <a:cs typeface="Arial" charset="0"/>
              </a:rPr>
              <a:pPr/>
              <a:t>15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4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06CC1-9849-4729-BAAF-624D64F9A3B2}" type="slidenum">
              <a:rPr lang="en-US" smtClean="0">
                <a:cs typeface="Arial" charset="0"/>
              </a:rPr>
              <a:pPr/>
              <a:t>16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79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C23C3-DB60-4C95-ADCA-4E138A21418C}" type="slidenum">
              <a:rPr lang="en-US" smtClean="0">
                <a:cs typeface="Arial" charset="0"/>
              </a:rPr>
              <a:pPr/>
              <a:t>17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47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9CB57-5DFB-4C92-86EF-BEABE5D191F2}" type="slidenum">
              <a:rPr lang="en-US" smtClean="0">
                <a:cs typeface="Arial" charset="0"/>
              </a:rPr>
              <a:pPr/>
              <a:t>18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49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F92B5-9A13-42A6-88E1-D3AEE55534E1}" type="slidenum">
              <a:rPr lang="en-US" smtClean="0">
                <a:cs typeface="Arial" charset="0"/>
              </a:rPr>
              <a:pPr/>
              <a:t>19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2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DA05A-D985-4CB7-893E-03E202BA6BCE}" type="slidenum">
              <a:rPr lang="en-US" smtClean="0">
                <a:cs typeface="Arial" charset="0"/>
              </a:rPr>
              <a:pPr/>
              <a:t>2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4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A14AB-D17F-421A-9439-97DC0B01D3C4}" type="slidenum">
              <a:rPr lang="en-US" smtClean="0">
                <a:cs typeface="Arial" charset="0"/>
              </a:rPr>
              <a:pPr/>
              <a:t>20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20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9715F-9FC7-4E62-8B12-EC8581D777D2}" type="slidenum">
              <a:rPr lang="en-US" smtClean="0">
                <a:cs typeface="Arial" charset="0"/>
              </a:rPr>
              <a:pPr/>
              <a:t>21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79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43F49-552F-4AA8-B071-9B6EE4540640}" type="slidenum">
              <a:rPr lang="en-US" smtClean="0">
                <a:cs typeface="Arial" charset="0"/>
              </a:rPr>
              <a:pPr/>
              <a:t>22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81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5DE52-4073-4CDE-AABD-56A846B9C47B}" type="slidenum">
              <a:rPr lang="en-US" smtClean="0">
                <a:cs typeface="Arial" charset="0"/>
              </a:rPr>
              <a:pPr/>
              <a:t>23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74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850E2-702C-47C2-8072-4E1067A6831E}" type="slidenum">
              <a:rPr lang="en-US" smtClean="0">
                <a:cs typeface="Arial" charset="0"/>
              </a:rPr>
              <a:pPr/>
              <a:t>24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58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09BF9-DA46-41FD-ADB8-6377F04B001D}" type="slidenum">
              <a:rPr lang="en-US" smtClean="0">
                <a:cs typeface="Arial" charset="0"/>
              </a:rPr>
              <a:pPr/>
              <a:t>25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6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F5B95-0BF0-42BC-B1D3-C1249E69687F}" type="slidenum">
              <a:rPr lang="en-US" smtClean="0">
                <a:cs typeface="Arial" charset="0"/>
              </a:rPr>
              <a:pPr/>
              <a:t>26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71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B6C5E-9443-497E-B754-0D9265CDF4BF}" type="slidenum">
              <a:rPr lang="en-US" smtClean="0">
                <a:cs typeface="Arial" charset="0"/>
              </a:rPr>
              <a:pPr/>
              <a:t>27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18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3F543-BA5D-4918-B46F-6ED521CDA363}" type="slidenum">
              <a:rPr lang="en-US" smtClean="0">
                <a:cs typeface="Arial" charset="0"/>
              </a:rPr>
              <a:pPr/>
              <a:t>28</a:t>
            </a:fld>
            <a:endParaRPr lang="en-US" dirty="0" smtClean="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6859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F587C-5CC5-4991-8496-385138AD6EBC}" type="slidenum">
              <a:rPr lang="en-US" smtClean="0">
                <a:cs typeface="Arial" charset="0"/>
              </a:rPr>
              <a:pPr/>
              <a:t>29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5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30A65-BF60-493F-9595-4182CA131BDE}" type="slidenum">
              <a:rPr lang="en-US" smtClean="0">
                <a:cs typeface="Arial" charset="0"/>
              </a:rPr>
              <a:pPr/>
              <a:t>3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38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BAC92-116D-47BE-94AC-CDC313966E32}" type="slidenum">
              <a:rPr lang="en-US" smtClean="0">
                <a:cs typeface="Arial" charset="0"/>
              </a:rPr>
              <a:pPr/>
              <a:t>30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85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BAC92-116D-47BE-94AC-CDC313966E32}" type="slidenum">
              <a:rPr lang="en-US" smtClean="0">
                <a:cs typeface="Arial" charset="0"/>
              </a:rPr>
              <a:pPr/>
              <a:t>31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570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BAC92-116D-47BE-94AC-CDC313966E32}" type="slidenum">
              <a:rPr lang="en-US" smtClean="0">
                <a:cs typeface="Arial" charset="0"/>
              </a:rPr>
              <a:pPr/>
              <a:t>32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5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9706B-3AB6-4C59-8847-4CDA1320E148}" type="slidenum">
              <a:rPr lang="en-US" smtClean="0">
                <a:cs typeface="Arial" charset="0"/>
              </a:rPr>
              <a:pPr/>
              <a:t>33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44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39E07-B9DA-4E73-843D-3B8B66271684}" type="slidenum">
              <a:rPr lang="en-US" smtClean="0">
                <a:cs typeface="Arial" charset="0"/>
              </a:rPr>
              <a:pPr/>
              <a:t>34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17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6CDC9-F364-4ED2-A3C1-B43011E49B44}" type="slidenum">
              <a:rPr lang="en-US" smtClean="0">
                <a:cs typeface="Arial" charset="0"/>
              </a:rPr>
              <a:pPr/>
              <a:t>35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2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05026-B956-4AEC-85FF-95EFD0375ACB}" type="slidenum">
              <a:rPr lang="en-US" smtClean="0">
                <a:cs typeface="Arial" charset="0"/>
              </a:rPr>
              <a:pPr/>
              <a:t>4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2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3B1A5-D13F-4443-A567-A0CC2E9C91FC}" type="slidenum">
              <a:rPr lang="en-US" smtClean="0">
                <a:cs typeface="Arial" charset="0"/>
              </a:rPr>
              <a:pPr/>
              <a:t>5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7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06489-E717-47A9-A0D0-94ABE11337B7}" type="slidenum">
              <a:rPr lang="en-US" smtClean="0">
                <a:cs typeface="Arial" charset="0"/>
              </a:rPr>
              <a:pPr/>
              <a:t>6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8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02BA-6895-490F-8C2E-DE85ACDD0569}" type="slidenum">
              <a:rPr lang="en-US" smtClean="0">
                <a:cs typeface="Arial" charset="0"/>
              </a:rPr>
              <a:pPr/>
              <a:t>7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3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A151E-F544-4849-BC64-F12CC19863FE}" type="slidenum">
              <a:rPr lang="en-US" smtClean="0">
                <a:cs typeface="Arial" charset="0"/>
              </a:rPr>
              <a:pPr/>
              <a:t>8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4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44128-8DB5-4DA8-818F-94D68B7E16DE}" type="slidenum">
              <a:rPr lang="en-US" smtClean="0">
                <a:cs typeface="Arial" charset="0"/>
              </a:rPr>
              <a:pPr/>
              <a:t>9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30425"/>
            <a:ext cx="7315200" cy="1470025"/>
          </a:xfrm>
        </p:spPr>
        <p:txBody>
          <a:bodyPr/>
          <a:lstStyle>
            <a:lvl1pPr>
              <a:defRPr>
                <a:solidFill>
                  <a:srgbClr val="4F622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7315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</a:t>
            </a:r>
            <a:fld id="{34B6616C-A592-47E0-8B43-1D7A086999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3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</a:t>
            </a:r>
            <a:fld id="{326250CD-9D27-44EF-85D2-B42698EAF4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0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</a:t>
            </a:r>
            <a:fld id="{1EFB861E-74CC-47BD-AF4F-B63FB759D3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5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</a:t>
            </a:r>
            <a:fld id="{80C57D8D-EAC3-4663-950F-B67A69D237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7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</a:t>
            </a:r>
            <a:fld id="{2041011E-B8FB-4098-92EB-09BA22165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0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</a:t>
            </a:r>
            <a:fld id="{079FCA3E-262C-4EE0-9906-6B5DED083C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5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</a:t>
            </a:r>
            <a:fld id="{DB7883B3-8420-459F-B347-0ABF40CE2E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5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</a:t>
            </a:r>
            <a:fld id="{E21DA6DE-6C2A-4521-B23D-6E787E3E2B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6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</a:t>
            </a:r>
            <a:fld id="{92A4515E-BBC2-4843-9EFD-866818B890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4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</a:t>
            </a:r>
            <a:fld id="{F328F8AB-631F-41D2-A3FB-384258345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4-</a:t>
            </a:r>
            <a:fld id="{B4D5D47F-39C1-4877-A504-16E8B61D62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0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00" y="228600"/>
            <a:ext cx="1216103" cy="1216103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3246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solidFill>
                  <a:srgbClr val="4F6228"/>
                </a:solidFill>
                <a:latin typeface="Lucida Sans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00800"/>
            <a:ext cx="990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solidFill>
                  <a:srgbClr val="4F6228"/>
                </a:solidFill>
                <a:latin typeface="Lucida Sans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4-</a:t>
            </a:r>
            <a:fld id="{BCBF776A-711F-431C-A4AE-080FF211F4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" y="1600200"/>
            <a:ext cx="1219200" cy="5105400"/>
          </a:xfrm>
          <a:prstGeom prst="rect">
            <a:avLst/>
          </a:prstGeom>
          <a:solidFill>
            <a:srgbClr val="4F622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52400" y="1524000"/>
            <a:ext cx="8763000" cy="0"/>
          </a:xfrm>
          <a:prstGeom prst="line">
            <a:avLst/>
          </a:prstGeom>
          <a:noFill/>
          <a:ln w="63500">
            <a:solidFill>
              <a:srgbClr val="4F622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9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33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33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33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33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467600" cy="1143000"/>
          </a:xfrm>
        </p:spPr>
        <p:txBody>
          <a:bodyPr/>
          <a:lstStyle/>
          <a:p>
            <a:r>
              <a:rPr lang="en-US" sz="3600" dirty="0" smtClean="0"/>
              <a:t>Requirements Become the</a:t>
            </a:r>
            <a:br>
              <a:rPr lang="en-US" sz="3600" dirty="0" smtClean="0"/>
            </a:br>
            <a:r>
              <a:rPr lang="en-US" sz="3600" dirty="0" smtClean="0"/>
              <a:t>E-R Data Model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After the requirements have been gathered, they are transformed into an Entity Relationship (E-R) Data Model.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most important elements of E-R Models are: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Entities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Attributes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Identifiers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Relationships</a:t>
            </a:r>
          </a:p>
        </p:txBody>
      </p:sp>
      <p:sp>
        <p:nvSpPr>
          <p:cNvPr id="2765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94B14B43-8595-45D8-A4F4-A5BF57783CD7}" type="slidenum">
              <a:rPr lang="en-US">
                <a:cs typeface="Arial" charset="0"/>
              </a:rPr>
              <a:pPr/>
              <a:t>1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943600" cy="377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91400" cy="1143000"/>
          </a:xfrm>
        </p:spPr>
        <p:txBody>
          <a:bodyPr/>
          <a:lstStyle/>
          <a:p>
            <a:r>
              <a:rPr lang="en-US" sz="3600" dirty="0" smtClean="0"/>
              <a:t>Degree 3 Relationship:</a:t>
            </a:r>
            <a:br>
              <a:rPr lang="en-US" sz="3600" dirty="0" smtClean="0"/>
            </a:br>
            <a:r>
              <a:rPr lang="en-US" sz="3600" dirty="0" smtClean="0"/>
              <a:t>Ternary</a:t>
            </a:r>
          </a:p>
        </p:txBody>
      </p:sp>
      <p:sp>
        <p:nvSpPr>
          <p:cNvPr id="4608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76B6C172-973D-4176-9AAF-9F1BFB34E34A}" type="slidenum">
              <a:rPr lang="en-US">
                <a:cs typeface="Arial" charset="0"/>
              </a:rPr>
              <a:pPr/>
              <a:t>10</a:t>
            </a:fld>
            <a:endParaRPr lang="en-US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955268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Figure 4-4:  Example Relationships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467600" cy="1096962"/>
          </a:xfrm>
        </p:spPr>
        <p:txBody>
          <a:bodyPr/>
          <a:lstStyle/>
          <a:p>
            <a:r>
              <a:rPr lang="en-US" sz="4000" dirty="0" smtClean="0"/>
              <a:t>One-to-One Binary Relationship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239000" cy="2971800"/>
          </a:xfrm>
        </p:spPr>
        <p:txBody>
          <a:bodyPr/>
          <a:lstStyle/>
          <a:p>
            <a:r>
              <a:rPr lang="en-US" b="1" dirty="0" smtClean="0"/>
              <a:t>1:1 (one-to-one)</a:t>
            </a:r>
          </a:p>
          <a:p>
            <a:pPr lvl="1"/>
            <a:r>
              <a:rPr lang="en-US" sz="2400" dirty="0" smtClean="0"/>
              <a:t>A single entity instance in one entity class is related to a single entity instance in another entity class.</a:t>
            </a:r>
          </a:p>
          <a:p>
            <a:pPr lvl="2"/>
            <a:r>
              <a:rPr lang="en-US" sz="2000" dirty="0" smtClean="0"/>
              <a:t>An employee may have no more than one locker; and </a:t>
            </a:r>
          </a:p>
          <a:p>
            <a:pPr lvl="2"/>
            <a:r>
              <a:rPr lang="en-US" sz="2000" dirty="0" smtClean="0"/>
              <a:t>A locker may only be accessible by one employee</a:t>
            </a:r>
            <a:endParaRPr lang="en-US" dirty="0" smtClean="0"/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6C62FE39-0B0F-4FC6-9D7A-F32C774BE7E2}" type="slidenum">
              <a:rPr lang="en-US">
                <a:cs typeface="Arial" charset="0"/>
              </a:rPr>
              <a:pPr/>
              <a:t>11</a:t>
            </a:fld>
            <a:endParaRPr lang="en-US" dirty="0">
              <a:cs typeface="Arial" charset="0"/>
            </a:endParaRP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419600"/>
            <a:ext cx="6067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05200" y="5650468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(a) One-to-One Relationship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4-5:  Three Types of  Binary Relationships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467600" cy="1020762"/>
          </a:xfrm>
        </p:spPr>
        <p:txBody>
          <a:bodyPr/>
          <a:lstStyle/>
          <a:p>
            <a:r>
              <a:rPr lang="en-US" sz="3600" dirty="0" smtClean="0"/>
              <a:t>One-to-Many Binary Relationship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1:N (one-to-many)</a:t>
            </a:r>
          </a:p>
          <a:p>
            <a:pPr lvl="1"/>
            <a:r>
              <a:rPr lang="en-US" sz="2400" dirty="0" smtClean="0"/>
              <a:t>A single entity instance in one entity class is related to many entity instances in another entity class. </a:t>
            </a:r>
          </a:p>
          <a:p>
            <a:pPr lvl="2"/>
            <a:r>
              <a:rPr lang="en-US" sz="2000" dirty="0" smtClean="0"/>
              <a:t>A quotation is associated with only one item; and</a:t>
            </a:r>
          </a:p>
          <a:p>
            <a:pPr lvl="2"/>
            <a:r>
              <a:rPr lang="en-US" sz="2000" dirty="0" smtClean="0"/>
              <a:t>An item may have several quotations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51309399-79A6-4B28-85EC-9BA69DA508D4}" type="slidenum">
              <a:rPr lang="en-US">
                <a:cs typeface="Arial" charset="0"/>
              </a:rPr>
              <a:pPr/>
              <a:t>12</a:t>
            </a:fld>
            <a:endParaRPr lang="en-US" dirty="0">
              <a:cs typeface="Arial" charset="0"/>
            </a:endParaRPr>
          </a:p>
        </p:txBody>
      </p:sp>
      <p:pic>
        <p:nvPicPr>
          <p:cNvPr id="5017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4095750"/>
            <a:ext cx="60293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05200" y="5421868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(b) One-to-Many Relationship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58028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4-4: Three Types of  Binary Relationships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239000" cy="1020762"/>
          </a:xfrm>
        </p:spPr>
        <p:txBody>
          <a:bodyPr/>
          <a:lstStyle/>
          <a:p>
            <a:r>
              <a:rPr lang="en-US" sz="3600" dirty="0" smtClean="0"/>
              <a:t>Many-to-Many Binary Relationship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239000" cy="2667000"/>
          </a:xfrm>
        </p:spPr>
        <p:txBody>
          <a:bodyPr/>
          <a:lstStyle/>
          <a:p>
            <a:r>
              <a:rPr lang="en-US" sz="2800" b="1" dirty="0" smtClean="0"/>
              <a:t>N:M (many-to-many)</a:t>
            </a:r>
          </a:p>
          <a:p>
            <a:pPr lvl="1"/>
            <a:r>
              <a:rPr lang="en-US" sz="2400" dirty="0" smtClean="0"/>
              <a:t>Many entity instances in one entity class is related to many entity instances in another entity class: </a:t>
            </a:r>
          </a:p>
          <a:p>
            <a:pPr lvl="2"/>
            <a:r>
              <a:rPr lang="en-US" sz="2000" dirty="0" smtClean="0"/>
              <a:t>a supplier may supply several items; and</a:t>
            </a:r>
          </a:p>
          <a:p>
            <a:pPr lvl="2"/>
            <a:r>
              <a:rPr lang="en-US" sz="2000" dirty="0" smtClean="0"/>
              <a:t>a particular item may be supplied by several suppliers.</a:t>
            </a: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5725FD83-28BE-41BD-8436-0BC569B3F565}" type="slidenum">
              <a:rPr lang="en-US">
                <a:cs typeface="Arial" charset="0"/>
              </a:rPr>
              <a:pPr/>
              <a:t>13</a:t>
            </a:fld>
            <a:endParaRPr lang="en-US" dirty="0">
              <a:cs typeface="Arial" charset="0"/>
            </a:endParaRPr>
          </a:p>
        </p:txBody>
      </p:sp>
      <p:pic>
        <p:nvPicPr>
          <p:cNvPr id="5222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343400"/>
            <a:ext cx="596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05200" y="5562600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(c) Many-to-Many Relationship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5879068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4-5:  Three Types of Binary Relationships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91400" cy="1143000"/>
          </a:xfrm>
        </p:spPr>
        <p:txBody>
          <a:bodyPr/>
          <a:lstStyle/>
          <a:p>
            <a:r>
              <a:rPr lang="en-US" dirty="0" smtClean="0"/>
              <a:t>Maximum Cardinality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Relationships are named and classified by their </a:t>
            </a:r>
            <a:r>
              <a:rPr lang="en-US" sz="2800" b="1" dirty="0" smtClean="0"/>
              <a:t>cardinality</a:t>
            </a:r>
            <a:r>
              <a:rPr lang="en-US" sz="2800" dirty="0" smtClean="0"/>
              <a:t>, which is a word that means </a:t>
            </a:r>
            <a:r>
              <a:rPr lang="en-US" sz="2800" i="1" dirty="0" smtClean="0"/>
              <a:t>count.</a:t>
            </a:r>
            <a:endParaRPr lang="en-US" sz="2800" dirty="0" smtClean="0"/>
          </a:p>
          <a:p>
            <a:r>
              <a:rPr lang="en-US" sz="2800" dirty="0" smtClean="0"/>
              <a:t>Each of the three types of binary relationships shown above have different </a:t>
            </a:r>
            <a:r>
              <a:rPr lang="en-US" sz="2800" i="1" dirty="0" smtClean="0"/>
              <a:t>maximum cardinalities.</a:t>
            </a:r>
          </a:p>
          <a:p>
            <a:r>
              <a:rPr lang="en-US" sz="2800" b="1" dirty="0" smtClean="0"/>
              <a:t>Maximum cardinality </a:t>
            </a:r>
            <a:r>
              <a:rPr lang="en-US" sz="2800" dirty="0" smtClean="0"/>
              <a:t>is the maximum number of entity instances that may participate in a relationship instance</a:t>
            </a:r>
            <a:r>
              <a:rPr lang="en-US" sz="2800" dirty="0" smtClean="0">
                <a:cs typeface="Arial" charset="0"/>
              </a:rPr>
              <a:t>—one, many, or some other fixed number.</a:t>
            </a:r>
          </a:p>
        </p:txBody>
      </p:sp>
      <p:sp>
        <p:nvSpPr>
          <p:cNvPr id="542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8C09D59C-80C5-4223-A9EB-5E76F064DC3B}" type="slidenum">
              <a:rPr lang="en-US">
                <a:cs typeface="Arial" charset="0"/>
              </a:rPr>
              <a:pPr/>
              <a:t>14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91400" cy="1143000"/>
          </a:xfrm>
        </p:spPr>
        <p:txBody>
          <a:bodyPr/>
          <a:lstStyle/>
          <a:p>
            <a:r>
              <a:rPr lang="en-US" dirty="0" smtClean="0"/>
              <a:t>Minimum Cardinality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Minimum cardinality</a:t>
            </a:r>
            <a:r>
              <a:rPr lang="en-US" dirty="0" smtClean="0"/>
              <a:t> is the minimum number of entity instances that </a:t>
            </a:r>
            <a:r>
              <a:rPr lang="en-US" i="1" dirty="0" smtClean="0"/>
              <a:t>must </a:t>
            </a:r>
            <a:r>
              <a:rPr lang="en-US" dirty="0" smtClean="0"/>
              <a:t>participate in a relationship instance.</a:t>
            </a:r>
          </a:p>
          <a:p>
            <a:r>
              <a:rPr lang="en-US" dirty="0" smtClean="0"/>
              <a:t>These values typically assume a value of zero (optional) or one (mandatory).</a:t>
            </a:r>
          </a:p>
        </p:txBody>
      </p:sp>
      <p:sp>
        <p:nvSpPr>
          <p:cNvPr id="5632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F04B11CB-3006-4D43-A808-78FB972A139E}" type="slidenum">
              <a:rPr lang="en-US">
                <a:cs typeface="Arial" charset="0"/>
              </a:rPr>
              <a:pPr/>
              <a:t>15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62040"/>
            <a:ext cx="6477000" cy="11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91400" cy="1143000"/>
          </a:xfrm>
        </p:spPr>
        <p:txBody>
          <a:bodyPr/>
          <a:lstStyle/>
          <a:p>
            <a:r>
              <a:rPr lang="en-US" dirty="0" smtClean="0"/>
              <a:t>Cardinality Example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2390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Maximum cardinality is many for both ITEM and SUPPLIER.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Minimum cardinality is zero (optional) for ITEM and one (mandatory) SUPPLIER.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SUPPLIER does not have to supply an ITEM.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 ITEM must have a SUPPLIER.</a:t>
            </a:r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04EA9FB9-9172-4851-837B-E4D27A3F3DA1}" type="slidenum">
              <a:rPr lang="en-US">
                <a:cs typeface="Arial" charset="0"/>
              </a:rPr>
              <a:pPr/>
              <a:t>16</a:t>
            </a:fld>
            <a:endParaRPr lang="en-US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7266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4-6:  A Relationship with Minimum Cardinalities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Entity-Relationship Diagrams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diagrams in previous slides are called </a:t>
            </a:r>
            <a:r>
              <a:rPr lang="en-US" sz="2800" b="1" dirty="0" smtClean="0"/>
              <a:t>entity-relationship diagrams.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Entity classes are shown by rectangles.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Relationships are shown by diamonds.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maximum cardinality of the relationship is shown inside the diamond.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minimum cardinality is shown by the oval or hash mark next to the entity.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name of the entity is shown inside the rectangle.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name of the relationship is shown near the diamond.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6041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EADD067F-717D-4528-9515-62216660AE9E}" type="slidenum">
              <a:rPr lang="en-US">
                <a:cs typeface="Arial" charset="0"/>
              </a:rPr>
              <a:pPr/>
              <a:t>17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7239000" cy="1143000"/>
          </a:xfrm>
        </p:spPr>
        <p:txBody>
          <a:bodyPr/>
          <a:lstStyle/>
          <a:p>
            <a:r>
              <a:rPr lang="en-US" dirty="0" smtClean="0"/>
              <a:t>HAS-A Relationships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relationships in the previous slides are called </a:t>
            </a:r>
            <a:r>
              <a:rPr lang="en-US" b="1" dirty="0" smtClean="0"/>
              <a:t>HAS-A relationships.</a:t>
            </a:r>
            <a:endParaRPr lang="en-US" dirty="0" smtClean="0"/>
          </a:p>
          <a:p>
            <a:r>
              <a:rPr lang="en-US" dirty="0" smtClean="0"/>
              <a:t>The term is used because each entity instance </a:t>
            </a:r>
            <a:r>
              <a:rPr lang="en-US" i="1" dirty="0" smtClean="0"/>
              <a:t>has a</a:t>
            </a:r>
            <a:r>
              <a:rPr lang="en-US" dirty="0" smtClean="0"/>
              <a:t> relationship to a second entity instance:</a:t>
            </a:r>
          </a:p>
          <a:p>
            <a:pPr lvl="1"/>
            <a:r>
              <a:rPr lang="en-US" dirty="0" smtClean="0"/>
              <a:t>An employee has a badge.</a:t>
            </a:r>
          </a:p>
          <a:p>
            <a:pPr lvl="1"/>
            <a:r>
              <a:rPr lang="en-US" dirty="0" smtClean="0"/>
              <a:t>A badge has an employee.</a:t>
            </a:r>
          </a:p>
        </p:txBody>
      </p:sp>
      <p:sp>
        <p:nvSpPr>
          <p:cNvPr id="6246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5A888E35-F12A-4303-AD53-1D224DC9F6D9}" type="slidenum">
              <a:rPr lang="en-US">
                <a:cs typeface="Arial" charset="0"/>
              </a:rPr>
              <a:pPr/>
              <a:t>18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91400" cy="1066800"/>
          </a:xfrm>
        </p:spPr>
        <p:txBody>
          <a:bodyPr/>
          <a:lstStyle/>
          <a:p>
            <a:r>
              <a:rPr lang="en-US" sz="4000" dirty="0" smtClean="0"/>
              <a:t>Types of</a:t>
            </a:r>
            <a:br>
              <a:rPr lang="en-US" sz="4000" dirty="0" smtClean="0"/>
            </a:br>
            <a:r>
              <a:rPr lang="en-US" sz="4000" dirty="0" smtClean="0"/>
              <a:t> Entity-Relationship Diagrams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315200" cy="4225925"/>
          </a:xfrm>
        </p:spPr>
        <p:txBody>
          <a:bodyPr/>
          <a:lstStyle/>
          <a:p>
            <a:r>
              <a:rPr lang="en-US" sz="2400" b="1" dirty="0" smtClean="0"/>
              <a:t>Information Engineering (IE)</a:t>
            </a:r>
            <a:r>
              <a:rPr lang="en-US" sz="2400" dirty="0" smtClean="0"/>
              <a:t> [James Martin 1990]—Uses “crow’s feet” to show the many sides of a relationship, and it is sometimes called the </a:t>
            </a:r>
            <a:r>
              <a:rPr lang="en-US" sz="2400" b="1" dirty="0" smtClean="0"/>
              <a:t>crow’s foot model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Integrated Definition 1, Extended </a:t>
            </a:r>
            <a:r>
              <a:rPr lang="en-US" sz="2400" dirty="0" smtClean="0"/>
              <a:t>3 </a:t>
            </a:r>
            <a:r>
              <a:rPr lang="en-US" sz="2400" b="1" dirty="0" smtClean="0"/>
              <a:t>(IDEF1X)</a:t>
            </a:r>
            <a:r>
              <a:rPr lang="en-US" sz="2400" dirty="0" smtClean="0"/>
              <a:t> is a version of the E-R model that is a national standard.</a:t>
            </a:r>
          </a:p>
          <a:p>
            <a:r>
              <a:rPr lang="en-US" sz="2400" b="1" dirty="0" smtClean="0"/>
              <a:t>Unified Modeling Language (UML)</a:t>
            </a:r>
            <a:r>
              <a:rPr lang="en-US" sz="2400" dirty="0" smtClean="0"/>
              <a:t> is a set of structures and techniques for modeling and designing object-oriented programs (OOP) and applications</a:t>
            </a: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3CD168B2-8270-4138-9499-4A610F10853F}" type="slidenum">
              <a:rPr lang="en-US">
                <a:cs typeface="Arial" charset="0"/>
              </a:rPr>
              <a:pPr/>
              <a:t>19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239000" cy="1096962"/>
          </a:xfrm>
        </p:spPr>
        <p:txBody>
          <a:bodyPr/>
          <a:lstStyle/>
          <a:p>
            <a:r>
              <a:rPr lang="en-US" sz="3600" dirty="0" smtClean="0"/>
              <a:t>Entity Class versus Entity Instance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entity class</a:t>
            </a:r>
            <a:r>
              <a:rPr lang="en-US" dirty="0" smtClean="0"/>
              <a:t> is a description of the structure and format of the occurrences of the entity.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entity instance</a:t>
            </a:r>
            <a:r>
              <a:rPr lang="en-US" dirty="0" smtClean="0"/>
              <a:t> is a specific occurrence of an entity within an entity class.</a:t>
            </a:r>
          </a:p>
        </p:txBody>
      </p:sp>
      <p:sp>
        <p:nvSpPr>
          <p:cNvPr id="2969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C3E5E972-9570-4446-A63C-A956A694B712}" type="slidenum">
              <a:rPr lang="en-US">
                <a:cs typeface="Arial" charset="0"/>
              </a:rPr>
              <a:pPr/>
              <a:t>2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89510"/>
            <a:ext cx="7385990" cy="282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Crow’s Foot Example:</a:t>
            </a:r>
            <a:br>
              <a:rPr lang="en-US" sz="4000" dirty="0" smtClean="0"/>
            </a:br>
            <a:r>
              <a:rPr lang="en-US" sz="4000" dirty="0" smtClean="0"/>
              <a:t>One-to-Many Relationship</a:t>
            </a:r>
          </a:p>
        </p:txBody>
      </p:sp>
      <p:sp>
        <p:nvSpPr>
          <p:cNvPr id="6861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95C942B4-0B7B-4B09-9EF8-44D6E861860E}" type="slidenum">
              <a:rPr lang="en-US">
                <a:cs typeface="Arial" charset="0"/>
              </a:rPr>
              <a:pPr/>
              <a:t>20</a:t>
            </a:fld>
            <a:endParaRPr lang="en-US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58028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4-7:  Two Versions of a 1:N Relationship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00200"/>
            <a:ext cx="6473306" cy="4302650"/>
          </a:xfrm>
          <a:prstGeom prst="rect">
            <a:avLst/>
          </a:prstGeom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Crow’s Foot Symbols</a:t>
            </a:r>
          </a:p>
        </p:txBody>
      </p:sp>
      <p:sp>
        <p:nvSpPr>
          <p:cNvPr id="6656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2B001CE4-146E-455E-9ADD-898F009B8D3C}" type="slidenum">
              <a:rPr lang="en-US">
                <a:cs typeface="Arial" charset="0"/>
              </a:rPr>
              <a:pPr/>
              <a:t>21</a:t>
            </a:fld>
            <a:endParaRPr lang="en-US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5955268"/>
            <a:ext cx="357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Figure 4-8:  Crow’s Foot Notation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88" y="1784915"/>
            <a:ext cx="7374612" cy="278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Crow’s Foot Example:</a:t>
            </a:r>
            <a:br>
              <a:rPr lang="en-US" sz="4000" dirty="0" smtClean="0"/>
            </a:br>
            <a:r>
              <a:rPr lang="en-US" sz="4000" dirty="0" smtClean="0"/>
              <a:t>Many-to-Many Relationship</a:t>
            </a:r>
          </a:p>
        </p:txBody>
      </p:sp>
      <p:sp>
        <p:nvSpPr>
          <p:cNvPr id="7065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4A23DF07-E270-4F17-B952-A87DFEB890D7}" type="slidenum">
              <a:rPr lang="en-US">
                <a:cs typeface="Arial" charset="0"/>
              </a:rPr>
              <a:pPr/>
              <a:t>22</a:t>
            </a:fld>
            <a:endParaRPr lang="en-US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57266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4-9:  Two Versions of an N:M Relationship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Entity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weak entity</a:t>
            </a:r>
            <a:r>
              <a:rPr lang="en-US" sz="2800" dirty="0" smtClean="0"/>
              <a:t> is an entity that cannot exist in the database without the existence of another entity.</a:t>
            </a:r>
          </a:p>
          <a:p>
            <a:r>
              <a:rPr lang="en-US" sz="2800" dirty="0" smtClean="0"/>
              <a:t>Any entity that is not a weak entity is called a </a:t>
            </a:r>
            <a:r>
              <a:rPr lang="en-US" sz="2800" b="1" dirty="0" smtClean="0"/>
              <a:t>strong entity</a:t>
            </a:r>
            <a:r>
              <a:rPr lang="en-US" sz="2800" dirty="0" smtClean="0"/>
              <a:t>.</a:t>
            </a:r>
          </a:p>
        </p:txBody>
      </p:sp>
      <p:sp>
        <p:nvSpPr>
          <p:cNvPr id="7270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1CBE1EF2-B3F4-48CC-A755-26EFCEDB8701}" type="slidenum">
              <a:rPr lang="en-US">
                <a:cs typeface="Arial" charset="0"/>
              </a:rPr>
              <a:pPr/>
              <a:t>23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ID-Dependent Weak Entities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ID-Dependent weak entity is a weak entity that cannot exist without its parent entity.</a:t>
            </a:r>
          </a:p>
          <a:p>
            <a:r>
              <a:rPr lang="en-US" dirty="0" smtClean="0"/>
              <a:t>An ID-dependent weak entity has a composite identifier.</a:t>
            </a:r>
          </a:p>
          <a:p>
            <a:pPr lvl="1"/>
            <a:r>
              <a:rPr lang="en-US" dirty="0" smtClean="0"/>
              <a:t>The first part of the identifier is the identifier for the strong entity.</a:t>
            </a:r>
          </a:p>
          <a:p>
            <a:pPr lvl="1"/>
            <a:r>
              <a:rPr lang="en-US" dirty="0" smtClean="0"/>
              <a:t>The second part of the identifier is the identifier for the weak entity itself.</a:t>
            </a:r>
          </a:p>
          <a:p>
            <a:endParaRPr lang="en-US" dirty="0" smtClean="0"/>
          </a:p>
        </p:txBody>
      </p:sp>
      <p:sp>
        <p:nvSpPr>
          <p:cNvPr id="7475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2632D8CF-B223-4811-A26B-B860E7B80F6B}" type="slidenum">
              <a:rPr lang="en-US">
                <a:cs typeface="Arial" charset="0"/>
              </a:rPr>
              <a:pPr/>
              <a:t>24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10428"/>
            <a:ext cx="5268623" cy="424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ID-Dependent Weak Entity Examples</a:t>
            </a:r>
          </a:p>
        </p:txBody>
      </p:sp>
      <p:sp>
        <p:nvSpPr>
          <p:cNvPr id="7680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67D31575-55EA-4551-AAF1-26BAB7030DF3}" type="slidenum">
              <a:rPr lang="en-US">
                <a:cs typeface="Arial" charset="0"/>
              </a:rPr>
              <a:pPr/>
              <a:t>25</a:t>
            </a:fld>
            <a:endParaRPr lang="en-US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6019800"/>
            <a:ext cx="477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Figure 4-10:  Example ID-Dependent Entities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Entity Relationships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relationship between a strong and weak entity is termed an </a:t>
            </a:r>
            <a:r>
              <a:rPr lang="en-US" sz="2800" b="1" dirty="0" smtClean="0"/>
              <a:t>identifying relationship</a:t>
            </a:r>
            <a:r>
              <a:rPr lang="en-US" sz="2800" dirty="0" smtClean="0"/>
              <a:t> if the weak entity is ID-dependent.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Represented by a </a:t>
            </a:r>
            <a:r>
              <a:rPr lang="en-US" sz="2400" i="1" dirty="0" smtClean="0"/>
              <a:t>solid line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relationship between a strong and weak entity is termed a </a:t>
            </a:r>
            <a:r>
              <a:rPr lang="en-US" sz="2800" b="1" dirty="0" smtClean="0"/>
              <a:t>nonidentifying relationship</a:t>
            </a:r>
            <a:r>
              <a:rPr lang="en-US" sz="2800" dirty="0" smtClean="0"/>
              <a:t> if the weak entity is non-ID-dependent.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Represented by a </a:t>
            </a:r>
            <a:r>
              <a:rPr lang="en-US" sz="2400" i="1" dirty="0" smtClean="0"/>
              <a:t>dashed line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Also used between strong entities</a:t>
            </a:r>
          </a:p>
        </p:txBody>
      </p:sp>
      <p:sp>
        <p:nvSpPr>
          <p:cNvPr id="7885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B50CC581-0449-48C0-B90F-6EC514FDD292}" type="slidenum">
              <a:rPr lang="en-US">
                <a:cs typeface="Arial" charset="0"/>
              </a:rPr>
              <a:pPr/>
              <a:t>26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Weak Entity Identifier:</a:t>
            </a:r>
            <a:br>
              <a:rPr lang="en-US" sz="4000" dirty="0" smtClean="0"/>
            </a:br>
            <a:r>
              <a:rPr lang="en-US" sz="4000" dirty="0" smtClean="0"/>
              <a:t>Non-ID-dependent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ID-dependent entities are weak entities, but there are other entities that are weak but not ID-dependent.</a:t>
            </a:r>
          </a:p>
          <a:p>
            <a:r>
              <a:rPr lang="en-US" dirty="0" smtClean="0"/>
              <a:t>A non-ID-dependent weak entity may have a single or composite identifier, but the identifier of the parent entity will be a </a:t>
            </a:r>
            <a:r>
              <a:rPr lang="en-US" i="1" dirty="0" smtClean="0"/>
              <a:t>foreign key.</a:t>
            </a:r>
          </a:p>
        </p:txBody>
      </p:sp>
      <p:sp>
        <p:nvSpPr>
          <p:cNvPr id="8089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178034E7-3B63-4367-BE09-96D45A6C9FB7}" type="slidenum">
              <a:rPr lang="en-US">
                <a:cs typeface="Arial" charset="0"/>
              </a:rPr>
              <a:pPr/>
              <a:t>27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10" y="1676400"/>
            <a:ext cx="3402290" cy="425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Non-ID-Dependent Weak Entity Examples</a:t>
            </a:r>
          </a:p>
        </p:txBody>
      </p:sp>
      <p:sp>
        <p:nvSpPr>
          <p:cNvPr id="8294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ACDF3559-F9A7-4564-AB81-0FC556B90575}" type="slidenum">
              <a:rPr lang="en-US">
                <a:cs typeface="Arial" charset="0"/>
              </a:rPr>
              <a:pPr/>
              <a:t>28</a:t>
            </a:fld>
            <a:endParaRPr lang="en-US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955268"/>
            <a:ext cx="3843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Figure 4-11:  Weak Entity Examples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419320" cy="426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Strong and Weak Entity Examples</a:t>
            </a: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37E6B5FC-8F7B-4FF6-8C13-5809C461D938}" type="slidenum">
              <a:rPr lang="en-US">
                <a:cs typeface="Arial" charset="0"/>
              </a:rPr>
              <a:pPr/>
              <a:t>29</a:t>
            </a:fld>
            <a:endParaRPr lang="en-US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5955268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4-12:  Examples of Required Entities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05" y="1676400"/>
            <a:ext cx="3381375" cy="40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Entity Class and Entity Instance</a:t>
            </a: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EBF24A4E-33CB-420B-8CBB-8B9F36B3AE73}" type="slidenum">
              <a:rPr lang="en-US">
                <a:cs typeface="Arial" charset="0"/>
              </a:rPr>
              <a:pPr/>
              <a:t>3</a:t>
            </a:fld>
            <a:endParaRPr lang="en-US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5879068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4-2: The ITEM Entity and Two Entity Instances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Associative Entities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b="1" dirty="0" smtClean="0"/>
              <a:t>associative </a:t>
            </a:r>
            <a:r>
              <a:rPr lang="en-US" sz="2400" dirty="0" smtClean="0"/>
              <a:t>entity (also called an </a:t>
            </a:r>
            <a:r>
              <a:rPr lang="en-US" sz="2400" b="1" dirty="0" smtClean="0"/>
              <a:t>association </a:t>
            </a:r>
            <a:r>
              <a:rPr lang="en-US" sz="2400" dirty="0" smtClean="0"/>
              <a:t>entity) is used when there are attributes that are associated with the relationship between two entities rather than with either of the two entities themselves.</a:t>
            </a:r>
          </a:p>
          <a:p>
            <a:r>
              <a:rPr lang="en-US" sz="2400" dirty="0" smtClean="0"/>
              <a:t>A new entity is then created to:</a:t>
            </a:r>
          </a:p>
          <a:p>
            <a:pPr lvl="1"/>
            <a:r>
              <a:rPr lang="en-US" sz="2000" dirty="0" smtClean="0"/>
              <a:t>Link the two original entities</a:t>
            </a:r>
          </a:p>
          <a:p>
            <a:pPr lvl="1"/>
            <a:r>
              <a:rPr lang="en-US" sz="2000" dirty="0" smtClean="0"/>
              <a:t>Hold the attributes</a:t>
            </a:r>
            <a:endParaRPr lang="en-US" sz="2200" dirty="0" smtClean="0"/>
          </a:p>
        </p:txBody>
      </p:sp>
      <p:sp>
        <p:nvSpPr>
          <p:cNvPr id="8704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B45AE18D-F5AC-4278-A007-1DA2C7672106}" type="slidenum">
              <a:rPr lang="en-US">
                <a:cs typeface="Arial" charset="0"/>
              </a:rPr>
              <a:pPr/>
              <a:t>30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Associative Entities (Cont’d)</a:t>
            </a:r>
          </a:p>
        </p:txBody>
      </p:sp>
      <p:sp>
        <p:nvSpPr>
          <p:cNvPr id="8704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B45AE18D-F5AC-4278-A007-1DA2C7672106}" type="slidenum">
              <a:rPr lang="en-US">
                <a:cs typeface="Arial" charset="0"/>
              </a:rPr>
              <a:pPr/>
              <a:t>31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729078"/>
            <a:ext cx="5351343" cy="41329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4600" y="5955268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Figure 4-13:  The Associative Entity</a:t>
            </a:r>
          </a:p>
        </p:txBody>
      </p:sp>
    </p:spTree>
    <p:extLst>
      <p:ext uri="{BB962C8B-B14F-4D97-AF65-F5344CB8AC3E}">
        <p14:creationId xmlns:p14="http://schemas.microsoft.com/office/powerpoint/2010/main" val="8653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Subtype Entities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subtype </a:t>
            </a:r>
            <a:r>
              <a:rPr lang="en-US" sz="2400" dirty="0" smtClean="0"/>
              <a:t>entity is a special case of another entity called </a:t>
            </a:r>
            <a:r>
              <a:rPr lang="en-US" sz="2400" b="1" dirty="0" smtClean="0"/>
              <a:t>supertype.</a:t>
            </a:r>
            <a:endParaRPr lang="en-US" sz="2400" dirty="0" smtClean="0"/>
          </a:p>
          <a:p>
            <a:r>
              <a:rPr lang="en-US" sz="2400" dirty="0" smtClean="0"/>
              <a:t>An attribute of the supertype may be included that indicates which of the subtypes is appropriate for a given instance</a:t>
            </a:r>
            <a:r>
              <a:rPr lang="en-US" sz="2400" dirty="0" smtClean="0">
                <a:cs typeface="Arial" charset="0"/>
              </a:rPr>
              <a:t>; this</a:t>
            </a:r>
            <a:r>
              <a:rPr lang="en-US" sz="2400" dirty="0" smtClean="0"/>
              <a:t> attribute is called a </a:t>
            </a:r>
            <a:r>
              <a:rPr lang="en-US" sz="2400" b="1" dirty="0" smtClean="0"/>
              <a:t>discriminator.</a:t>
            </a:r>
            <a:endParaRPr lang="en-US" sz="2400" dirty="0" smtClean="0"/>
          </a:p>
          <a:p>
            <a:r>
              <a:rPr lang="en-US" sz="2400" dirty="0" smtClean="0"/>
              <a:t>Subtypes can be </a:t>
            </a:r>
            <a:r>
              <a:rPr lang="en-US" sz="2400" i="1" dirty="0" smtClean="0"/>
              <a:t>exclusive</a:t>
            </a:r>
            <a:r>
              <a:rPr lang="en-US" sz="2400" dirty="0" smtClean="0"/>
              <a:t> or </a:t>
            </a:r>
            <a:r>
              <a:rPr lang="en-US" sz="2400" i="1" dirty="0" smtClean="0"/>
              <a:t>inclusive.</a:t>
            </a:r>
            <a:endParaRPr lang="en-US" sz="2400" dirty="0" smtClean="0"/>
          </a:p>
          <a:p>
            <a:pPr lvl="1"/>
            <a:r>
              <a:rPr lang="en-US" sz="2200" dirty="0" smtClean="0"/>
              <a:t> If </a:t>
            </a:r>
            <a:r>
              <a:rPr lang="en-US" sz="2200" b="1" dirty="0" smtClean="0"/>
              <a:t>exclusive</a:t>
            </a:r>
            <a:r>
              <a:rPr lang="en-US" sz="2200" dirty="0" smtClean="0"/>
              <a:t>, the supertype relates to at most one subtype.</a:t>
            </a:r>
          </a:p>
          <a:p>
            <a:pPr lvl="1"/>
            <a:r>
              <a:rPr lang="en-US" sz="2200" dirty="0" smtClean="0"/>
              <a:t>If </a:t>
            </a:r>
            <a:r>
              <a:rPr lang="en-US" sz="2200" b="1" dirty="0" smtClean="0"/>
              <a:t>inclusive</a:t>
            </a:r>
            <a:r>
              <a:rPr lang="en-US" sz="2200" dirty="0" smtClean="0"/>
              <a:t>, the supertype can relate to one or more subtypes.</a:t>
            </a:r>
          </a:p>
        </p:txBody>
      </p:sp>
      <p:sp>
        <p:nvSpPr>
          <p:cNvPr id="8704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B45AE18D-F5AC-4278-A007-1DA2C7672106}" type="slidenum">
              <a:rPr lang="en-US">
                <a:cs typeface="Arial" charset="0"/>
              </a:rPr>
              <a:pPr/>
              <a:t>32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Subtype Entity Identifiers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relationships that connect supertypes and subtypes are called </a:t>
            </a:r>
            <a:r>
              <a:rPr lang="en-US" sz="2800" b="1" dirty="0" smtClean="0"/>
              <a:t>IS-A relationships</a:t>
            </a:r>
            <a:r>
              <a:rPr lang="en-US" sz="2800" dirty="0" smtClean="0"/>
              <a:t> because a subtype is the same entity as the supertype.</a:t>
            </a:r>
          </a:p>
          <a:p>
            <a:r>
              <a:rPr lang="en-US" sz="2800" dirty="0" smtClean="0"/>
              <a:t>The identifier of a supertype and all of its subtypes is the same attribute.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  <p:sp>
        <p:nvSpPr>
          <p:cNvPr id="8909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73940B24-6EF9-4CD1-AC18-33B9AB7BB71E}" type="slidenum">
              <a:rPr lang="en-US">
                <a:cs typeface="Arial" charset="0"/>
              </a:rPr>
              <a:pPr/>
              <a:t>33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6" y="1676398"/>
            <a:ext cx="7517882" cy="346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Subtype Entity Examples</a:t>
            </a:r>
          </a:p>
        </p:txBody>
      </p:sp>
      <p:sp>
        <p:nvSpPr>
          <p:cNvPr id="9113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5A7BA16E-FD38-4431-88ED-4BD67FD216D1}" type="slidenum">
              <a:rPr lang="en-US">
                <a:cs typeface="Arial" charset="0"/>
              </a:rPr>
              <a:pPr/>
              <a:t>34</a:t>
            </a:fld>
            <a:endParaRPr lang="en-US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955268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Figure 4-14:  Example Subtype Entities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04" y="3200400"/>
            <a:ext cx="2493596" cy="301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239000" cy="1096962"/>
          </a:xfrm>
        </p:spPr>
        <p:txBody>
          <a:bodyPr/>
          <a:lstStyle/>
          <a:p>
            <a:r>
              <a:rPr lang="en-US" dirty="0" smtClean="0"/>
              <a:t>Recursive Relationships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239000" cy="1524000"/>
          </a:xfrm>
        </p:spPr>
        <p:txBody>
          <a:bodyPr/>
          <a:lstStyle/>
          <a:p>
            <a:r>
              <a:rPr lang="en-US" dirty="0" smtClean="0"/>
              <a:t>It is possible for an entity to have a relationship to itself</a:t>
            </a:r>
            <a:r>
              <a:rPr lang="en-US" dirty="0" smtClean="0">
                <a:cs typeface="Arial" charset="0"/>
              </a:rPr>
              <a:t>—this is called a </a:t>
            </a:r>
            <a:r>
              <a:rPr lang="en-US" b="1" dirty="0" smtClean="0">
                <a:cs typeface="Arial" charset="0"/>
              </a:rPr>
              <a:t>recursive relationship.</a:t>
            </a:r>
          </a:p>
          <a:p>
            <a:endParaRPr lang="en-US" sz="2800" b="1" dirty="0" smtClean="0"/>
          </a:p>
        </p:txBody>
      </p:sp>
      <p:sp>
        <p:nvSpPr>
          <p:cNvPr id="9318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EE66E0BA-9C0B-4B0E-92FB-F334F47103F8}" type="slidenum">
              <a:rPr lang="en-US">
                <a:cs typeface="Arial" charset="0"/>
              </a:rPr>
              <a:pPr/>
              <a:t>35</a:t>
            </a:fld>
            <a:endParaRPr lang="en-US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5602069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4-15:</a:t>
            </a:r>
            <a:br>
              <a:rPr lang="en-US" dirty="0" smtClean="0"/>
            </a:br>
            <a:r>
              <a:rPr lang="en-US" dirty="0" smtClean="0"/>
              <a:t>Example Recursive Relationship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467600" cy="1143000"/>
          </a:xfrm>
        </p:spPr>
        <p:txBody>
          <a:bodyPr/>
          <a:lstStyle/>
          <a:p>
            <a:r>
              <a:rPr lang="en-US" dirty="0" smtClean="0"/>
              <a:t>Attributes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Entities have </a:t>
            </a:r>
            <a:r>
              <a:rPr lang="en-US" b="1" dirty="0" smtClean="0"/>
              <a:t>attributes</a:t>
            </a:r>
            <a:r>
              <a:rPr lang="en-US" dirty="0" smtClean="0"/>
              <a:t> that describe the entity’s characteristics:</a:t>
            </a:r>
          </a:p>
          <a:p>
            <a:pPr lvl="1"/>
            <a:r>
              <a:rPr lang="en-US" dirty="0" smtClean="0"/>
              <a:t>ProjectName</a:t>
            </a:r>
          </a:p>
          <a:p>
            <a:pPr lvl="1"/>
            <a:r>
              <a:rPr lang="en-US" dirty="0" smtClean="0"/>
              <a:t>StartDate</a:t>
            </a:r>
          </a:p>
          <a:p>
            <a:pPr lvl="1"/>
            <a:r>
              <a:rPr lang="en-US" dirty="0" smtClean="0"/>
              <a:t>ProjectType</a:t>
            </a:r>
          </a:p>
          <a:p>
            <a:pPr lvl="1"/>
            <a:r>
              <a:rPr lang="en-US" dirty="0" smtClean="0"/>
              <a:t>ProjectDescription</a:t>
            </a:r>
          </a:p>
          <a:p>
            <a:r>
              <a:rPr lang="en-US" dirty="0" smtClean="0"/>
              <a:t>Attributes have a data type and properties.</a:t>
            </a:r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D0EDA539-00B1-421D-A8A6-6143BF418AE4}" type="slidenum">
              <a:rPr lang="en-US">
                <a:cs typeface="Arial" charset="0"/>
              </a:rPr>
              <a:pPr/>
              <a:t>4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91400" cy="1096962"/>
          </a:xfrm>
        </p:spPr>
        <p:txBody>
          <a:bodyPr/>
          <a:lstStyle/>
          <a:p>
            <a:r>
              <a:rPr lang="en-US" dirty="0" smtClean="0"/>
              <a:t>Identifiers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Entity instances have </a:t>
            </a:r>
            <a:r>
              <a:rPr lang="en-US" b="1" dirty="0" smtClean="0"/>
              <a:t>identifiers.</a:t>
            </a:r>
          </a:p>
          <a:p>
            <a:r>
              <a:rPr lang="en-US" dirty="0" smtClean="0"/>
              <a:t>An identifier will identify a particular instance in the entity class:</a:t>
            </a:r>
          </a:p>
          <a:p>
            <a:pPr lvl="1"/>
            <a:r>
              <a:rPr lang="en-US" dirty="0" smtClean="0"/>
              <a:t>SocialSecurityNumber</a:t>
            </a:r>
          </a:p>
          <a:p>
            <a:pPr lvl="1"/>
            <a:r>
              <a:rPr lang="en-US" dirty="0" smtClean="0"/>
              <a:t>StudentID</a:t>
            </a:r>
          </a:p>
          <a:p>
            <a:pPr lvl="1"/>
            <a:r>
              <a:rPr lang="en-US" dirty="0" smtClean="0"/>
              <a:t>EmployeeID</a:t>
            </a:r>
          </a:p>
          <a:p>
            <a:pPr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3584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49142FC3-8383-4B36-9059-8D8F1F6B22FD}" type="slidenum">
              <a:rPr lang="en-US">
                <a:cs typeface="Arial" charset="0"/>
              </a:rPr>
              <a:pPr/>
              <a:t>5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91400" cy="1143000"/>
          </a:xfrm>
        </p:spPr>
        <p:txBody>
          <a:bodyPr/>
          <a:lstStyle/>
          <a:p>
            <a:r>
              <a:rPr lang="en-US" dirty="0" smtClean="0"/>
              <a:t>Identifier Types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Uniqueness</a:t>
            </a:r>
          </a:p>
          <a:p>
            <a:pPr lvl="1"/>
            <a:r>
              <a:rPr lang="en-US" sz="2400" dirty="0" smtClean="0"/>
              <a:t>Identifiers may be </a:t>
            </a:r>
            <a:r>
              <a:rPr lang="en-US" sz="2400" b="1" dirty="0" smtClean="0"/>
              <a:t>unique</a:t>
            </a:r>
            <a:r>
              <a:rPr lang="en-US" sz="2400" dirty="0" smtClean="0"/>
              <a:t> or </a:t>
            </a:r>
            <a:r>
              <a:rPr lang="en-US" sz="2400" b="1" dirty="0" smtClean="0"/>
              <a:t>nonunique.</a:t>
            </a:r>
          </a:p>
          <a:p>
            <a:pPr lvl="1"/>
            <a:r>
              <a:rPr lang="en-US" sz="2400" dirty="0" smtClean="0"/>
              <a:t>If the identifier is unique, the data value for the identifier must be unique for all instances.</a:t>
            </a:r>
          </a:p>
          <a:p>
            <a:r>
              <a:rPr lang="en-US" sz="2800" dirty="0" smtClean="0"/>
              <a:t>Composite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composite identifier</a:t>
            </a:r>
            <a:r>
              <a:rPr lang="en-US" sz="2400" dirty="0" smtClean="0"/>
              <a:t> consists of two or more attributes.</a:t>
            </a:r>
          </a:p>
          <a:p>
            <a:pPr lvl="2"/>
            <a:r>
              <a:rPr lang="en-US" sz="2000" dirty="0" smtClean="0"/>
              <a:t>E.g., OrderNumber &amp; LineItemNumber are both required.</a:t>
            </a:r>
          </a:p>
        </p:txBody>
      </p:sp>
      <p:sp>
        <p:nvSpPr>
          <p:cNvPr id="3789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F9F7A8FB-CA72-46D0-824B-0AAFEC00BF2D}" type="slidenum">
              <a:rPr lang="en-US">
                <a:cs typeface="Arial" charset="0"/>
              </a:rPr>
              <a:pPr/>
              <a:t>6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643063"/>
            <a:ext cx="7486650" cy="274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Levels of Entity Attribute Display</a:t>
            </a:r>
          </a:p>
        </p:txBody>
      </p:sp>
      <p:sp>
        <p:nvSpPr>
          <p:cNvPr id="3993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9B7A8FBF-8917-49F8-8382-2A777F411AB2}" type="slidenum">
              <a:rPr lang="en-US">
                <a:cs typeface="Arial" charset="0"/>
              </a:rPr>
              <a:pPr/>
              <a:t>7</a:t>
            </a:fld>
            <a:endParaRPr lang="en-US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58028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 4-3: Levels of Entity Attribute Display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91400" cy="1143000"/>
          </a:xfrm>
        </p:spPr>
        <p:txBody>
          <a:bodyPr/>
          <a:lstStyle/>
          <a:p>
            <a:r>
              <a:rPr lang="en-US" dirty="0" smtClean="0"/>
              <a:t>Relationships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Entities can be associated with one another in </a:t>
            </a:r>
            <a:r>
              <a:rPr lang="en-US" b="1" dirty="0" smtClean="0"/>
              <a:t>relationships.</a:t>
            </a:r>
          </a:p>
          <a:p>
            <a:r>
              <a:rPr lang="en-US" dirty="0" smtClean="0"/>
              <a:t>Relationship </a:t>
            </a:r>
            <a:r>
              <a:rPr lang="en-US" i="1" dirty="0" smtClean="0"/>
              <a:t>degree</a:t>
            </a:r>
            <a:r>
              <a:rPr lang="en-US" dirty="0" smtClean="0"/>
              <a:t> defines the number of entity classes participating in the relationship:</a:t>
            </a:r>
          </a:p>
          <a:p>
            <a:pPr lvl="1"/>
            <a:r>
              <a:rPr lang="en-US" dirty="0" smtClean="0"/>
              <a:t>Degree 2 is a </a:t>
            </a:r>
            <a:r>
              <a:rPr lang="en-US" b="1" dirty="0" smtClean="0"/>
              <a:t>binary relationship.</a:t>
            </a:r>
          </a:p>
          <a:p>
            <a:pPr lvl="1"/>
            <a:r>
              <a:rPr lang="en-US" dirty="0" smtClean="0"/>
              <a:t>Degree 3 is a </a:t>
            </a:r>
            <a:r>
              <a:rPr lang="en-US" b="1" dirty="0" smtClean="0"/>
              <a:t>ternary relationship.</a:t>
            </a:r>
          </a:p>
        </p:txBody>
      </p:sp>
      <p:sp>
        <p:nvSpPr>
          <p:cNvPr id="4198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5B6E92B6-32FE-43AF-A534-F279317D8F06}" type="slidenum">
              <a:rPr lang="en-US">
                <a:cs typeface="Arial" charset="0"/>
              </a:rPr>
              <a:pPr/>
              <a:t>8</a:t>
            </a:fld>
            <a:endParaRPr lang="en-US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1"/>
            <a:ext cx="3657600" cy="381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239000" cy="1096962"/>
          </a:xfrm>
        </p:spPr>
        <p:txBody>
          <a:bodyPr/>
          <a:lstStyle/>
          <a:p>
            <a:r>
              <a:rPr lang="en-US" sz="3600" dirty="0" smtClean="0"/>
              <a:t>Degree 2 Relationship:</a:t>
            </a:r>
            <a:br>
              <a:rPr lang="en-US" sz="3600" dirty="0" smtClean="0"/>
            </a:br>
            <a:r>
              <a:rPr lang="en-US" sz="3600" dirty="0" smtClean="0"/>
              <a:t>Binary</a:t>
            </a:r>
          </a:p>
        </p:txBody>
      </p:sp>
      <p:sp>
        <p:nvSpPr>
          <p:cNvPr id="4403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4-</a:t>
            </a:r>
            <a:fld id="{16AC7E49-A1F3-459C-A19D-2308F9A06FE6}" type="slidenum">
              <a:rPr lang="en-US">
                <a:cs typeface="Arial" charset="0"/>
              </a:rPr>
              <a:pPr/>
              <a:t>9</a:t>
            </a:fld>
            <a:endParaRPr lang="en-US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5937907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Figure 4-4: Example Relationships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KROENKE and AUER -  DATABASE CONCEPTS (7th Edition)                                                                             Copyright © 2015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C-e07-Theme-v0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BC-e07-Theme-v01" id="{004201C7-B1AA-4647-BFED-7D1418999474}" vid="{12D99A93-3DA1-4FC7-B753-C650C35980D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DBC-e07-Theme-v01</Template>
  <TotalTime>1048</TotalTime>
  <Words>2085</Words>
  <Application>Microsoft Office PowerPoint</Application>
  <PresentationFormat>On-screen Show (4:3)</PresentationFormat>
  <Paragraphs>250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DBC-e07-Theme-v01</vt:lpstr>
      <vt:lpstr>Requirements Become the E-R Data Model</vt:lpstr>
      <vt:lpstr>Entity Class versus Entity Instance</vt:lpstr>
      <vt:lpstr>Entity Class and Entity Instance</vt:lpstr>
      <vt:lpstr>Attributes</vt:lpstr>
      <vt:lpstr>Identifiers</vt:lpstr>
      <vt:lpstr>Identifier Types</vt:lpstr>
      <vt:lpstr>Levels of Entity Attribute Display</vt:lpstr>
      <vt:lpstr>Relationships</vt:lpstr>
      <vt:lpstr>Degree 2 Relationship: Binary</vt:lpstr>
      <vt:lpstr>Degree 3 Relationship: Ternary</vt:lpstr>
      <vt:lpstr>One-to-One Binary Relationship</vt:lpstr>
      <vt:lpstr>One-to-Many Binary Relationship</vt:lpstr>
      <vt:lpstr>Many-to-Many Binary Relationship</vt:lpstr>
      <vt:lpstr>Maximum Cardinality</vt:lpstr>
      <vt:lpstr>Minimum Cardinality</vt:lpstr>
      <vt:lpstr>Cardinality Example</vt:lpstr>
      <vt:lpstr>Entity-Relationship Diagrams</vt:lpstr>
      <vt:lpstr>HAS-A Relationships</vt:lpstr>
      <vt:lpstr>Types of  Entity-Relationship Diagrams</vt:lpstr>
      <vt:lpstr>Crow’s Foot Example: One-to-Many Relationship</vt:lpstr>
      <vt:lpstr>Crow’s Foot Symbols</vt:lpstr>
      <vt:lpstr>Crow’s Foot Example: Many-to-Many Relationship</vt:lpstr>
      <vt:lpstr>Weak Entity</vt:lpstr>
      <vt:lpstr>ID-Dependent Weak Entities</vt:lpstr>
      <vt:lpstr>ID-Dependent Weak Entity Examples</vt:lpstr>
      <vt:lpstr>Weak Entity Relationships</vt:lpstr>
      <vt:lpstr>Weak Entity Identifier: Non-ID-dependent</vt:lpstr>
      <vt:lpstr>Non-ID-Dependent Weak Entity Examples</vt:lpstr>
      <vt:lpstr>Strong and Weak Entity Examples</vt:lpstr>
      <vt:lpstr>Associative Entities</vt:lpstr>
      <vt:lpstr>Associative Entities (Cont’d)</vt:lpstr>
      <vt:lpstr>Subtype Entities</vt:lpstr>
      <vt:lpstr>Subtype Entity Identifiers</vt:lpstr>
      <vt:lpstr>Subtype Entity Examples</vt:lpstr>
      <vt:lpstr>Recursive Relationships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DBC-e07-Chapter-04-PPT</dc:title>
  <dc:creator>David J. Auer</dc:creator>
  <cp:lastModifiedBy>Tony deLaubenfels</cp:lastModifiedBy>
  <cp:revision>131</cp:revision>
  <dcterms:created xsi:type="dcterms:W3CDTF">2010-07-09T15:25:01Z</dcterms:created>
  <dcterms:modified xsi:type="dcterms:W3CDTF">2016-09-09T14:05:35Z</dcterms:modified>
</cp:coreProperties>
</file>