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9" r:id="rId4"/>
    <p:sldId id="268" r:id="rId5"/>
    <p:sldId id="293" r:id="rId6"/>
    <p:sldId id="271" r:id="rId7"/>
    <p:sldId id="294" r:id="rId8"/>
    <p:sldId id="280" r:id="rId9"/>
    <p:sldId id="279" r:id="rId10"/>
    <p:sldId id="281" r:id="rId11"/>
    <p:sldId id="270" r:id="rId12"/>
    <p:sldId id="292" r:id="rId13"/>
    <p:sldId id="288" r:id="rId14"/>
    <p:sldId id="296" r:id="rId15"/>
    <p:sldId id="290" r:id="rId16"/>
    <p:sldId id="29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74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6B3D05-4F1E-4B7E-88AA-494848146783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BA52511-1EA7-4AAE-AF86-3692D117B4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ge.asso.f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3, </a:t>
            </a:r>
            <a:r>
              <a:rPr lang="en-US" dirty="0" err="1" smtClean="0"/>
              <a:t>leçon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Grandes</a:t>
            </a:r>
            <a:r>
              <a:rPr lang="en-US" dirty="0" smtClean="0"/>
              <a:t> </a:t>
            </a:r>
            <a:r>
              <a:rPr lang="en-US" dirty="0" err="1" smtClean="0"/>
              <a:t>Écoles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800" i="1" dirty="0" smtClean="0"/>
              <a:t>Les </a:t>
            </a:r>
            <a:r>
              <a:rPr lang="en-US" sz="1800" i="1" dirty="0" err="1" smtClean="0"/>
              <a:t>Grandes</a:t>
            </a:r>
            <a:r>
              <a:rPr lang="en-US" sz="1800" i="1" dirty="0" smtClean="0"/>
              <a:t> </a:t>
            </a:r>
            <a:r>
              <a:rPr lang="en-US" sz="1800" i="1" dirty="0" err="1"/>
              <a:t>Écoles</a:t>
            </a:r>
            <a:r>
              <a:rPr lang="en-US" sz="1800" dirty="0"/>
              <a:t> are a distinctive element of the French higher education system, which parallels the classical university system. Many of them were founded back in the 18</a:t>
            </a:r>
            <a:r>
              <a:rPr lang="en-US" sz="1800" baseline="30000" dirty="0"/>
              <a:t>th</a:t>
            </a:r>
            <a:r>
              <a:rPr lang="en-US" sz="1800" dirty="0"/>
              <a:t> and 19</a:t>
            </a:r>
            <a:r>
              <a:rPr lang="en-US" sz="1800" baseline="30000" dirty="0"/>
              <a:t>th</a:t>
            </a:r>
            <a:r>
              <a:rPr lang="en-US" sz="1800" dirty="0"/>
              <a:t> century with the purpose of training highly qualified engineers.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  <a:p>
            <a:r>
              <a:rPr lang="en-US" sz="1800" dirty="0"/>
              <a:t>Unlike universities in France, which are comprehensive educational institutions covering various fields (natural sciences, engineering, law, economics, medicine, humanities, </a:t>
            </a:r>
            <a:r>
              <a:rPr lang="en-US" sz="1800" dirty="0" err="1"/>
              <a:t>etc</a:t>
            </a:r>
            <a:r>
              <a:rPr lang="en-US" sz="1800" dirty="0"/>
              <a:t>) with a large student body and which are open to anyone with a high school diploma, "</a:t>
            </a:r>
            <a:r>
              <a:rPr lang="en-US" sz="1800" dirty="0" err="1"/>
              <a:t>Grandes</a:t>
            </a:r>
            <a:r>
              <a:rPr lang="en-US" sz="1800" dirty="0"/>
              <a:t> </a:t>
            </a:r>
            <a:r>
              <a:rPr lang="en-US" sz="1800" dirty="0" err="1"/>
              <a:t>Écoles</a:t>
            </a:r>
            <a:r>
              <a:rPr lang="en-US" sz="1800" dirty="0"/>
              <a:t>" are much smaller in size and recruit their students with very selective processes</a:t>
            </a:r>
            <a:r>
              <a:rPr lang="en-US" sz="1800" dirty="0" smtClean="0"/>
              <a:t>.</a:t>
            </a:r>
            <a:br>
              <a:rPr lang="en-US" sz="1800" dirty="0" smtClean="0"/>
            </a:br>
            <a:endParaRPr lang="en-US" sz="1800" dirty="0"/>
          </a:p>
          <a:p>
            <a:r>
              <a:rPr lang="en-US" sz="1800" i="1" dirty="0" err="1" smtClean="0"/>
              <a:t>Grandes</a:t>
            </a:r>
            <a:r>
              <a:rPr lang="en-US" sz="1800" i="1" dirty="0" smtClean="0"/>
              <a:t> </a:t>
            </a:r>
            <a:r>
              <a:rPr lang="en-US" sz="1800" i="1" dirty="0" err="1"/>
              <a:t>Écoles</a:t>
            </a:r>
            <a:r>
              <a:rPr lang="en-US" sz="1800" dirty="0"/>
              <a:t> supply France with most of its engineers, industrial research specialists, managers and administrators. According to the </a:t>
            </a:r>
            <a:r>
              <a:rPr lang="en-US" sz="1800" i="1" dirty="0" err="1"/>
              <a:t>Conférence</a:t>
            </a:r>
            <a:r>
              <a:rPr lang="en-US" sz="1800" i="1" dirty="0"/>
              <a:t> des </a:t>
            </a:r>
            <a:r>
              <a:rPr lang="en-US" sz="1800" i="1" dirty="0" err="1"/>
              <a:t>Grandes</a:t>
            </a:r>
            <a:r>
              <a:rPr lang="en-US" sz="1800" i="1" dirty="0"/>
              <a:t> </a:t>
            </a:r>
            <a:r>
              <a:rPr lang="en-US" sz="1800" i="1" dirty="0" err="1"/>
              <a:t>Écoles</a:t>
            </a:r>
            <a:r>
              <a:rPr lang="en-US" sz="1800" dirty="0"/>
              <a:t> (</a:t>
            </a:r>
            <a:r>
              <a:rPr lang="en-US" sz="1800" dirty="0">
                <a:hlinkClick r:id="rId2"/>
              </a:rPr>
              <a:t>www.cge.asso.fr</a:t>
            </a:r>
            <a:r>
              <a:rPr lang="en-US" sz="1800" dirty="0"/>
              <a:t>), Nowadays over 60 % of the managing directors and the chief executives in ­France's 100 largest firms are graduates of the "</a:t>
            </a:r>
            <a:r>
              <a:rPr lang="en-US" sz="1800" i="1" dirty="0" err="1"/>
              <a:t>Grandes</a:t>
            </a:r>
            <a:r>
              <a:rPr lang="en-US" sz="1800" i="1" dirty="0"/>
              <a:t> </a:t>
            </a:r>
            <a:r>
              <a:rPr lang="en-US" sz="1800" i="1" dirty="0" err="1"/>
              <a:t>Écoles</a:t>
            </a:r>
            <a:r>
              <a:rPr lang="en-US" sz="1800" dirty="0"/>
              <a:t>". </a:t>
            </a:r>
            <a:endParaRPr lang="en-US" sz="1800" dirty="0" smtClean="0"/>
          </a:p>
          <a:p>
            <a:r>
              <a:rPr lang="en-US" sz="1200" dirty="0"/>
              <a:t>http://www.ensta-paristech.fr/en/french-grandes-ecoles-and-diplome-d-ingenieur</a:t>
            </a:r>
          </a:p>
        </p:txBody>
      </p:sp>
    </p:spTree>
    <p:extLst>
      <p:ext uri="{BB962C8B-B14F-4D97-AF65-F5344CB8AC3E}">
        <p14:creationId xmlns:p14="http://schemas.microsoft.com/office/powerpoint/2010/main" val="2624539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Pour </a:t>
            </a:r>
            <a:r>
              <a:rPr lang="en-US" dirty="0" err="1" smtClean="0"/>
              <a:t>parler</a:t>
            </a:r>
            <a:r>
              <a:rPr lang="en-US" dirty="0" smtClean="0"/>
              <a:t> des </a:t>
            </a:r>
            <a:r>
              <a:rPr lang="en-US" dirty="0" err="1" smtClean="0"/>
              <a:t>cours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un </a:t>
            </a:r>
            <a:r>
              <a:rPr lang="en-US" dirty="0" err="1" smtClean="0"/>
              <a:t>cours</a:t>
            </a:r>
            <a:r>
              <a:rPr lang="en-US" dirty="0" smtClean="0"/>
              <a:t> de </a:t>
            </a:r>
            <a:r>
              <a:rPr lang="en-US" dirty="0" err="1" smtClean="0"/>
              <a:t>français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des </a:t>
            </a:r>
            <a:r>
              <a:rPr lang="en-US" dirty="0" err="1" smtClean="0"/>
              <a:t>bonnes</a:t>
            </a:r>
            <a:r>
              <a:rPr lang="en-US" dirty="0" smtClean="0"/>
              <a:t> notes en </a:t>
            </a:r>
            <a:r>
              <a:rPr lang="en-US" dirty="0" err="1" smtClean="0"/>
              <a:t>maths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fais</a:t>
            </a:r>
            <a:r>
              <a:rPr lang="en-US" dirty="0" smtClean="0"/>
              <a:t> un devoir pour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r>
              <a:rPr lang="en-US" dirty="0" smtClean="0"/>
              <a:t> de sciences </a:t>
            </a:r>
            <a:r>
              <a:rPr lang="en-US" dirty="0" err="1" smtClean="0"/>
              <a:t>po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lis</a:t>
            </a:r>
            <a:r>
              <a:rPr lang="en-US" dirty="0" smtClean="0"/>
              <a:t> un roman de Victor Hugo pour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r>
              <a:rPr lang="en-US" dirty="0" smtClean="0"/>
              <a:t> de </a:t>
            </a:r>
            <a:r>
              <a:rPr lang="en-US" dirty="0" err="1" smtClean="0"/>
              <a:t>français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passe</a:t>
            </a:r>
            <a:r>
              <a:rPr lang="en-US" dirty="0" smtClean="0"/>
              <a:t> un </a:t>
            </a:r>
            <a:r>
              <a:rPr lang="en-US" dirty="0" err="1" smtClean="0"/>
              <a:t>examen</a:t>
            </a:r>
            <a:r>
              <a:rPr lang="en-US" dirty="0" smtClean="0"/>
              <a:t> en </a:t>
            </a:r>
            <a:r>
              <a:rPr lang="en-US" dirty="0" err="1" smtClean="0"/>
              <a:t>cours</a:t>
            </a:r>
            <a:r>
              <a:rPr lang="en-US" dirty="0" smtClean="0"/>
              <a:t> de </a:t>
            </a:r>
            <a:r>
              <a:rPr lang="en-US" dirty="0" err="1" smtClean="0"/>
              <a:t>français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 </a:t>
            </a:r>
            <a:r>
              <a:rPr lang="en-US" dirty="0" err="1" smtClean="0"/>
              <a:t>réussir</a:t>
            </a:r>
            <a:r>
              <a:rPr lang="en-US" dirty="0" smtClean="0"/>
              <a:t> (à)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examen</a:t>
            </a:r>
            <a:r>
              <a:rPr lang="en-US" dirty="0" smtClean="0"/>
              <a:t>, je </a:t>
            </a:r>
            <a:r>
              <a:rPr lang="en-US" dirty="0" err="1" smtClean="0"/>
              <a:t>travaille</a:t>
            </a:r>
            <a:r>
              <a:rPr lang="en-US" dirty="0" smtClean="0"/>
              <a:t> beaucoup.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prépare</a:t>
            </a:r>
            <a:r>
              <a:rPr lang="en-US" dirty="0" smtClean="0"/>
              <a:t> un exposé pour le </a:t>
            </a:r>
            <a:r>
              <a:rPr lang="en-US" dirty="0" err="1" smtClean="0"/>
              <a:t>cours</a:t>
            </a:r>
            <a:r>
              <a:rPr lang="en-US" dirty="0" smtClean="0"/>
              <a:t> </a:t>
            </a:r>
            <a:r>
              <a:rPr lang="en-US" dirty="0" err="1" smtClean="0"/>
              <a:t>d’histoire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prépare</a:t>
            </a:r>
            <a:r>
              <a:rPr lang="en-US" dirty="0" smtClean="0"/>
              <a:t> un </a:t>
            </a:r>
            <a:r>
              <a:rPr lang="en-US" dirty="0" err="1" smtClean="0"/>
              <a:t>diplôme</a:t>
            </a:r>
            <a:r>
              <a:rPr lang="en-US" dirty="0" smtClean="0"/>
              <a:t> en </a:t>
            </a:r>
            <a:r>
              <a:rPr lang="en-US" dirty="0" err="1" smtClean="0"/>
              <a:t>biologie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Passer un </a:t>
            </a:r>
            <a:r>
              <a:rPr lang="en-US" b="1" dirty="0" err="1" smtClean="0"/>
              <a:t>examen</a:t>
            </a:r>
            <a:r>
              <a:rPr lang="en-US" b="1" dirty="0" smtClean="0"/>
              <a:t> ≠ </a:t>
            </a:r>
            <a:r>
              <a:rPr lang="en-US" b="1" dirty="0" err="1" smtClean="0"/>
              <a:t>réussir</a:t>
            </a:r>
            <a:r>
              <a:rPr lang="en-US" b="1" dirty="0" smtClean="0"/>
              <a:t> (à) un </a:t>
            </a:r>
            <a:r>
              <a:rPr lang="en-US" b="1" dirty="0" err="1" smtClean="0"/>
              <a:t>examen</a:t>
            </a:r>
            <a:r>
              <a:rPr lang="en-US" b="1" dirty="0" smtClean="0"/>
              <a:t> ≠ rater un </a:t>
            </a:r>
            <a:r>
              <a:rPr lang="en-US" b="1" dirty="0" err="1" smtClean="0"/>
              <a:t>examen</a:t>
            </a:r>
            <a:r>
              <a:rPr lang="en-US" b="1" dirty="0" smtClean="0"/>
              <a:t>: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i="1" dirty="0" err="1" smtClean="0"/>
              <a:t>Exemple</a:t>
            </a:r>
            <a:r>
              <a:rPr lang="en-US" dirty="0" smtClean="0"/>
              <a:t>:  </a:t>
            </a:r>
            <a:r>
              <a:rPr lang="en-US" dirty="0" err="1" smtClean="0"/>
              <a:t>Cécile</a:t>
            </a:r>
            <a:r>
              <a:rPr lang="en-US" dirty="0" smtClean="0"/>
              <a:t> et Guy </a:t>
            </a:r>
            <a:r>
              <a:rPr lang="en-US" dirty="0" err="1" smtClean="0"/>
              <a:t>passent</a:t>
            </a:r>
            <a:r>
              <a:rPr lang="en-US" dirty="0" smtClean="0"/>
              <a:t> un </a:t>
            </a:r>
            <a:r>
              <a:rPr lang="en-US" dirty="0" err="1" smtClean="0"/>
              <a:t>examen</a:t>
            </a:r>
            <a:r>
              <a:rPr lang="en-US" dirty="0" smtClean="0"/>
              <a:t>.  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dirty="0" err="1" smtClean="0"/>
              <a:t>Cécile</a:t>
            </a:r>
            <a:r>
              <a:rPr lang="en-US" dirty="0" smtClean="0"/>
              <a:t> </a:t>
            </a:r>
            <a:r>
              <a:rPr lang="en-US" dirty="0" err="1" smtClean="0"/>
              <a:t>réussit</a:t>
            </a:r>
            <a:r>
              <a:rPr lang="en-US" dirty="0" smtClean="0"/>
              <a:t> à </a:t>
            </a:r>
            <a:r>
              <a:rPr lang="en-US" dirty="0" err="1" smtClean="0"/>
              <a:t>l’examen</a:t>
            </a:r>
            <a:r>
              <a:rPr lang="en-US" dirty="0" smtClean="0"/>
              <a:t>.</a:t>
            </a:r>
            <a:r>
              <a:rPr lang="en-US" dirty="0" smtClean="0">
                <a:sym typeface="Wingdings"/>
              </a:rPr>
              <a:t></a:t>
            </a:r>
            <a:r>
              <a:rPr lang="en-US" dirty="0" smtClean="0"/>
              <a:t>  </a:t>
            </a:r>
          </a:p>
          <a:p>
            <a:pPr lvl="1">
              <a:buNone/>
            </a:pPr>
            <a:r>
              <a:rPr lang="en-US" dirty="0" smtClean="0"/>
              <a:t>			Guy rate </a:t>
            </a:r>
            <a:r>
              <a:rPr lang="en-US" dirty="0" err="1" smtClean="0"/>
              <a:t>l’examen</a:t>
            </a:r>
            <a:r>
              <a:rPr lang="en-US" dirty="0" smtClean="0"/>
              <a:t>. </a:t>
            </a:r>
            <a:r>
              <a:rPr lang="en-US" dirty="0" smtClean="0">
                <a:sym typeface="Wingdings"/>
              </a:rPr>
              <a:t>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Un </a:t>
            </a:r>
            <a:r>
              <a:rPr lang="en-US" b="1" dirty="0" err="1" smtClean="0"/>
              <a:t>cours</a:t>
            </a:r>
            <a:r>
              <a:rPr lang="en-US" b="1" dirty="0" smtClean="0"/>
              <a:t> ≠ des courses: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800" i="1" dirty="0" err="1" smtClean="0"/>
              <a:t>Exemple</a:t>
            </a:r>
            <a:r>
              <a:rPr lang="en-US" sz="2800" dirty="0" smtClean="0"/>
              <a:t>:  Je </a:t>
            </a:r>
            <a:r>
              <a:rPr lang="en-US" sz="2800" dirty="0" err="1" smtClean="0"/>
              <a:t>suis</a:t>
            </a:r>
            <a:r>
              <a:rPr lang="en-US" sz="2800" dirty="0" smtClean="0"/>
              <a:t> un </a:t>
            </a:r>
            <a:r>
              <a:rPr lang="en-US" sz="2800" dirty="0" err="1" smtClean="0"/>
              <a:t>cours</a:t>
            </a:r>
            <a:r>
              <a:rPr lang="en-US" sz="2800" dirty="0" smtClean="0"/>
              <a:t> de </a:t>
            </a:r>
            <a:r>
              <a:rPr lang="en-US" sz="2800" dirty="0" err="1" smtClean="0"/>
              <a:t>français</a:t>
            </a:r>
            <a:r>
              <a:rPr lang="en-US" sz="2800" dirty="0" smtClean="0"/>
              <a:t> à Cornell.</a:t>
            </a:r>
          </a:p>
          <a:p>
            <a:pPr>
              <a:buNone/>
            </a:pPr>
            <a:r>
              <a:rPr lang="en-US" sz="2800" dirty="0" smtClean="0"/>
              <a:t>			  MAIS:  Je </a:t>
            </a:r>
            <a:r>
              <a:rPr lang="en-US" sz="2800" dirty="0" err="1" smtClean="0"/>
              <a:t>fais</a:t>
            </a:r>
            <a:r>
              <a:rPr lang="en-US" sz="2800" dirty="0" smtClean="0"/>
              <a:t> des courses en </a:t>
            </a:r>
            <a:r>
              <a:rPr lang="en-US" sz="2800" dirty="0" err="1" smtClean="0"/>
              <a:t>ville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r>
              <a:rPr lang="en-US" dirty="0" smtClean="0"/>
              <a:t> </a:t>
            </a:r>
            <a:r>
              <a:rPr lang="en-US" dirty="0" err="1" smtClean="0"/>
              <a:t>suivez-vous</a:t>
            </a:r>
            <a:r>
              <a:rPr lang="en-US" dirty="0" smtClean="0"/>
              <a:t> le bloc prochain (=</a:t>
            </a:r>
            <a:r>
              <a:rPr lang="en-US" i="1" dirty="0" smtClean="0"/>
              <a:t>next block</a:t>
            </a:r>
            <a:r>
              <a:rPr lang="en-US" dirty="0" smtClean="0"/>
              <a:t>)?  </a:t>
            </a:r>
          </a:p>
          <a:p>
            <a:pPr>
              <a:buNone/>
            </a:pPr>
            <a:r>
              <a:rPr lang="en-US" dirty="0" smtClean="0"/>
              <a:t>	“Je </a:t>
            </a:r>
            <a:r>
              <a:rPr lang="en-US" dirty="0" err="1" smtClean="0"/>
              <a:t>suis</a:t>
            </a:r>
            <a:r>
              <a:rPr lang="en-US" dirty="0" smtClean="0"/>
              <a:t> un </a:t>
            </a:r>
            <a:r>
              <a:rPr lang="en-US" dirty="0" err="1" smtClean="0"/>
              <a:t>cours</a:t>
            </a:r>
            <a:r>
              <a:rPr lang="en-US" dirty="0" smtClean="0"/>
              <a:t> de </a:t>
            </a:r>
            <a:r>
              <a:rPr lang="en-US" dirty="0" err="1" smtClean="0"/>
              <a:t>biologie</a:t>
            </a:r>
            <a:r>
              <a:rPr lang="en-US" dirty="0" smtClean="0"/>
              <a:t>…de </a:t>
            </a:r>
            <a:r>
              <a:rPr lang="en-US" dirty="0" err="1" smtClean="0"/>
              <a:t>musique</a:t>
            </a:r>
            <a:r>
              <a:rPr lang="en-US" dirty="0" smtClean="0"/>
              <a:t>…etc.”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8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“</a:t>
            </a:r>
            <a:r>
              <a:rPr lang="en-US" b="1" dirty="0" err="1" smtClean="0"/>
              <a:t>préférer</a:t>
            </a:r>
            <a:r>
              <a:rPr lang="en-US" b="1" dirty="0" smtClean="0"/>
              <a:t>”</a:t>
            </a:r>
            <a:br>
              <a:rPr lang="en-US" b="1" dirty="0" smtClean="0"/>
            </a:br>
            <a:r>
              <a:rPr lang="en-US" sz="3100" b="1" dirty="0" smtClean="0"/>
              <a:t>“</a:t>
            </a:r>
            <a:r>
              <a:rPr lang="en-US" sz="3100" dirty="0" err="1" smtClean="0"/>
              <a:t>répéter</a:t>
            </a:r>
            <a:r>
              <a:rPr lang="en-US" sz="3100" dirty="0" smtClean="0"/>
              <a:t>, </a:t>
            </a:r>
            <a:r>
              <a:rPr lang="en-US" sz="3100" dirty="0" err="1" smtClean="0"/>
              <a:t>suggérer</a:t>
            </a:r>
            <a:r>
              <a:rPr lang="en-US" sz="3100" dirty="0" smtClean="0"/>
              <a:t>, </a:t>
            </a:r>
            <a:r>
              <a:rPr lang="en-US" sz="3100" dirty="0" err="1" smtClean="0"/>
              <a:t>espérer</a:t>
            </a:r>
            <a:r>
              <a:rPr lang="en-US" sz="3100" dirty="0" smtClean="0"/>
              <a:t>, </a:t>
            </a:r>
            <a:r>
              <a:rPr lang="en-US" sz="3100" dirty="0" err="1" smtClean="0"/>
              <a:t>compléter</a:t>
            </a:r>
            <a:r>
              <a:rPr lang="en-US" sz="3100" dirty="0" smtClean="0"/>
              <a:t>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je </a:t>
            </a:r>
            <a:r>
              <a:rPr lang="en-US" sz="4400" dirty="0" err="1"/>
              <a:t>préf</a:t>
            </a:r>
            <a:r>
              <a:rPr lang="en-US" sz="4400" dirty="0" err="1">
                <a:solidFill>
                  <a:srgbClr val="FF0000"/>
                </a:solidFill>
              </a:rPr>
              <a:t>è</a:t>
            </a:r>
            <a:r>
              <a:rPr lang="en-US" sz="4400" dirty="0" err="1"/>
              <a:t>r</a:t>
            </a:r>
            <a:r>
              <a:rPr lang="en-US" sz="4400" dirty="0" err="1">
                <a:solidFill>
                  <a:srgbClr val="0070C0"/>
                </a:solidFill>
              </a:rPr>
              <a:t>e</a:t>
            </a:r>
            <a:r>
              <a:rPr lang="en-US" sz="4400" dirty="0"/>
              <a:t>		</a:t>
            </a:r>
            <a:endParaRPr lang="en-US" sz="4400" dirty="0" smtClean="0"/>
          </a:p>
          <a:p>
            <a:r>
              <a:rPr lang="en-US" sz="4400" dirty="0" smtClean="0"/>
              <a:t> </a:t>
            </a:r>
            <a:r>
              <a:rPr lang="en-US" sz="4400" dirty="0" err="1" smtClean="0"/>
              <a:t>tu</a:t>
            </a:r>
            <a:r>
              <a:rPr lang="en-US" sz="4400" dirty="0" smtClean="0"/>
              <a:t> </a:t>
            </a:r>
            <a:r>
              <a:rPr lang="en-US" sz="4400" dirty="0" err="1" smtClean="0"/>
              <a:t>préf</a:t>
            </a:r>
            <a:r>
              <a:rPr lang="en-US" sz="4400" dirty="0" err="1" smtClean="0">
                <a:solidFill>
                  <a:srgbClr val="FF0000"/>
                </a:solidFill>
              </a:rPr>
              <a:t>è</a:t>
            </a:r>
            <a:r>
              <a:rPr lang="en-US" sz="4400" dirty="0" err="1" smtClean="0"/>
              <a:t>r</a:t>
            </a:r>
            <a:r>
              <a:rPr lang="en-US" sz="4400" dirty="0" err="1" smtClean="0">
                <a:solidFill>
                  <a:srgbClr val="0070C0"/>
                </a:solidFill>
              </a:rPr>
              <a:t>es</a:t>
            </a:r>
            <a:r>
              <a:rPr lang="en-US" sz="4400" dirty="0"/>
              <a:t>	</a:t>
            </a:r>
            <a:endParaRPr lang="en-US" sz="4400" dirty="0" smtClean="0">
              <a:solidFill>
                <a:srgbClr val="FF0000"/>
              </a:solidFill>
            </a:endParaRPr>
          </a:p>
          <a:p>
            <a:r>
              <a:rPr lang="en-US" sz="4400" dirty="0" err="1" smtClean="0"/>
              <a:t>il</a:t>
            </a:r>
            <a:r>
              <a:rPr lang="en-US" sz="4400" dirty="0" smtClean="0"/>
              <a:t> </a:t>
            </a:r>
            <a:r>
              <a:rPr lang="en-US" sz="4400" dirty="0"/>
              <a:t>/ </a:t>
            </a:r>
            <a:r>
              <a:rPr lang="en-US" sz="4400" dirty="0" err="1"/>
              <a:t>elle</a:t>
            </a:r>
            <a:r>
              <a:rPr lang="en-US" sz="4400" dirty="0"/>
              <a:t> / on </a:t>
            </a:r>
            <a:r>
              <a:rPr lang="en-US" sz="4400" dirty="0" err="1"/>
              <a:t>préf</a:t>
            </a:r>
            <a:r>
              <a:rPr lang="en-US" sz="4400" dirty="0" err="1">
                <a:solidFill>
                  <a:srgbClr val="FF0000"/>
                </a:solidFill>
              </a:rPr>
              <a:t>è</a:t>
            </a:r>
            <a:r>
              <a:rPr lang="en-US" sz="4400" dirty="0" err="1"/>
              <a:t>r</a:t>
            </a:r>
            <a:r>
              <a:rPr lang="en-US" sz="4400" dirty="0" err="1">
                <a:solidFill>
                  <a:srgbClr val="0070C0"/>
                </a:solidFill>
              </a:rPr>
              <a:t>e</a:t>
            </a:r>
            <a:r>
              <a:rPr lang="en-US" sz="4400" dirty="0"/>
              <a:t>	</a:t>
            </a:r>
            <a:r>
              <a:rPr lang="en-US" dirty="0"/>
              <a:t>		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nous </a:t>
            </a:r>
            <a:r>
              <a:rPr lang="en-US" sz="4000" dirty="0" err="1" smtClean="0"/>
              <a:t>préf</a:t>
            </a:r>
            <a:r>
              <a:rPr lang="en-US" sz="4000" dirty="0" err="1" smtClean="0">
                <a:solidFill>
                  <a:srgbClr val="FF0000"/>
                </a:solidFill>
              </a:rPr>
              <a:t>é</a:t>
            </a:r>
            <a:r>
              <a:rPr lang="en-US" sz="4000" dirty="0" err="1" smtClean="0"/>
              <a:t>r</a:t>
            </a:r>
            <a:r>
              <a:rPr lang="en-US" sz="4000" dirty="0" err="1" smtClean="0">
                <a:solidFill>
                  <a:srgbClr val="0070C0"/>
                </a:solidFill>
              </a:rPr>
              <a:t>ons</a:t>
            </a:r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préf</a:t>
            </a:r>
            <a:r>
              <a:rPr lang="en-US" sz="4000" dirty="0" err="1" smtClean="0">
                <a:solidFill>
                  <a:srgbClr val="FF0000"/>
                </a:solidFill>
              </a:rPr>
              <a:t>é</a:t>
            </a:r>
            <a:r>
              <a:rPr lang="en-US" sz="4000" dirty="0" err="1" smtClean="0"/>
              <a:t>r</a:t>
            </a:r>
            <a:r>
              <a:rPr lang="en-US" sz="4000" dirty="0" err="1" smtClean="0">
                <a:solidFill>
                  <a:srgbClr val="0070C0"/>
                </a:solidFill>
              </a:rPr>
              <a:t>ez</a:t>
            </a:r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/</a:t>
            </a:r>
            <a:r>
              <a:rPr lang="en-US" sz="4000" dirty="0" err="1" smtClean="0"/>
              <a:t>elles</a:t>
            </a:r>
            <a:r>
              <a:rPr lang="en-US" sz="4000" dirty="0"/>
              <a:t> </a:t>
            </a:r>
            <a:r>
              <a:rPr lang="en-US" sz="4000" dirty="0" err="1" smtClean="0"/>
              <a:t>préf</a:t>
            </a:r>
            <a:r>
              <a:rPr lang="en-US" sz="4000" dirty="0" err="1" smtClean="0">
                <a:solidFill>
                  <a:srgbClr val="FF0000"/>
                </a:solidFill>
              </a:rPr>
              <a:t>è</a:t>
            </a:r>
            <a:r>
              <a:rPr lang="en-US" sz="4000" dirty="0" err="1" smtClean="0"/>
              <a:t>r</a:t>
            </a:r>
            <a:r>
              <a:rPr lang="en-US" sz="4000" dirty="0" err="1" smtClean="0">
                <a:solidFill>
                  <a:srgbClr val="0070C0"/>
                </a:solidFill>
              </a:rPr>
              <a:t>ent</a:t>
            </a:r>
            <a:endParaRPr lang="en-US" sz="4000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1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Préférer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Préférer</a:t>
            </a:r>
            <a:r>
              <a:rPr lang="en-US" dirty="0" smtClean="0"/>
              <a:t> may be followed by a noun or an infinitive: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Je </a:t>
            </a:r>
            <a:r>
              <a:rPr lang="en-US" dirty="0" err="1" smtClean="0"/>
              <a:t>préfère</a:t>
            </a:r>
            <a:r>
              <a:rPr lang="en-US" dirty="0" smtClean="0"/>
              <a:t> </a:t>
            </a:r>
            <a:r>
              <a:rPr lang="en-US" u="sng" dirty="0" smtClean="0"/>
              <a:t>le golf</a:t>
            </a:r>
            <a:r>
              <a:rPr lang="en-US" dirty="0" smtClean="0"/>
              <a:t>.				</a:t>
            </a:r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préfère</a:t>
            </a:r>
            <a:r>
              <a:rPr lang="en-US" dirty="0" smtClean="0"/>
              <a:t> </a:t>
            </a:r>
            <a:r>
              <a:rPr lang="en-US" u="sng" dirty="0" err="1" smtClean="0"/>
              <a:t>jouer</a:t>
            </a:r>
            <a:r>
              <a:rPr lang="en-US" u="sng" dirty="0" smtClean="0"/>
              <a:t> au tennis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b="1" dirty="0" err="1" smtClean="0">
                <a:solidFill>
                  <a:srgbClr val="002060"/>
                </a:solidFill>
              </a:rPr>
              <a:t>Qu’est-ce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que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vous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préférez</a:t>
            </a:r>
            <a:r>
              <a:rPr lang="en-US" b="1" dirty="0" smtClean="0">
                <a:solidFill>
                  <a:srgbClr val="002060"/>
                </a:solidFill>
              </a:rPr>
              <a:t>?  </a:t>
            </a:r>
            <a:r>
              <a:rPr lang="en-US" b="1" dirty="0" err="1" smtClean="0">
                <a:solidFill>
                  <a:srgbClr val="002060"/>
                </a:solidFill>
              </a:rPr>
              <a:t>Qu’est-ce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que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vous</a:t>
            </a:r>
            <a:r>
              <a:rPr lang="en-US" b="1" dirty="0" smtClean="0">
                <a:solidFill>
                  <a:srgbClr val="002060"/>
                </a:solidFill>
              </a:rPr>
              <a:t> ne </a:t>
            </a:r>
            <a:r>
              <a:rPr lang="en-US" b="1" dirty="0" err="1" smtClean="0">
                <a:solidFill>
                  <a:srgbClr val="002060"/>
                </a:solidFill>
              </a:rPr>
              <a:t>préférez</a:t>
            </a:r>
            <a:r>
              <a:rPr lang="en-US" b="1" dirty="0" smtClean="0">
                <a:solidFill>
                  <a:srgbClr val="002060"/>
                </a:solidFill>
              </a:rPr>
              <a:t> pas?</a:t>
            </a:r>
          </a:p>
          <a:p>
            <a:pPr lvl="2"/>
            <a:r>
              <a:rPr lang="en-US" dirty="0" smtClean="0"/>
              <a:t>Le Scrabble </a:t>
            </a:r>
            <a:r>
              <a:rPr lang="en-US" dirty="0" err="1" smtClean="0"/>
              <a:t>ou</a:t>
            </a:r>
            <a:r>
              <a:rPr lang="en-US" dirty="0" smtClean="0"/>
              <a:t> le basketball?  Les chats </a:t>
            </a:r>
            <a:r>
              <a:rPr lang="en-US" dirty="0" err="1" smtClean="0"/>
              <a:t>ou</a:t>
            </a:r>
            <a:r>
              <a:rPr lang="en-US" dirty="0" smtClean="0"/>
              <a:t> les </a:t>
            </a:r>
            <a:r>
              <a:rPr lang="en-US" dirty="0" err="1" smtClean="0"/>
              <a:t>chiens</a:t>
            </a:r>
            <a:r>
              <a:rPr lang="en-US" dirty="0" smtClean="0"/>
              <a:t>?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b="1" dirty="0" err="1" smtClean="0">
                <a:solidFill>
                  <a:srgbClr val="002060"/>
                </a:solidFill>
              </a:rPr>
              <a:t>Qu’est-ce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que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vous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préférez</a:t>
            </a:r>
            <a:r>
              <a:rPr lang="en-US" b="1" dirty="0" smtClean="0">
                <a:solidFill>
                  <a:srgbClr val="002060"/>
                </a:solidFill>
              </a:rPr>
              <a:t> faire? </a:t>
            </a:r>
            <a:r>
              <a:rPr lang="en-US" b="1" dirty="0" err="1" smtClean="0">
                <a:solidFill>
                  <a:srgbClr val="002060"/>
                </a:solidFill>
              </a:rPr>
              <a:t>Qu’est-ce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que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vous</a:t>
            </a:r>
            <a:r>
              <a:rPr lang="en-US" b="1" dirty="0" smtClean="0">
                <a:solidFill>
                  <a:srgbClr val="002060"/>
                </a:solidFill>
              </a:rPr>
              <a:t> ne </a:t>
            </a:r>
            <a:r>
              <a:rPr lang="en-US" b="1" dirty="0" err="1" smtClean="0">
                <a:solidFill>
                  <a:srgbClr val="002060"/>
                </a:solidFill>
              </a:rPr>
              <a:t>préférez</a:t>
            </a:r>
            <a:r>
              <a:rPr lang="en-US" b="1" dirty="0" smtClean="0">
                <a:solidFill>
                  <a:srgbClr val="002060"/>
                </a:solidFill>
              </a:rPr>
              <a:t> pas faire?</a:t>
            </a:r>
          </a:p>
          <a:p>
            <a:pPr lvl="2"/>
            <a:r>
              <a:rPr lang="en-US" dirty="0" err="1" smtClean="0"/>
              <a:t>Jouer</a:t>
            </a:r>
            <a:r>
              <a:rPr lang="en-US" dirty="0" smtClean="0"/>
              <a:t> au volleyball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jouer</a:t>
            </a:r>
            <a:r>
              <a:rPr lang="en-US" dirty="0" smtClean="0"/>
              <a:t> aux </a:t>
            </a:r>
            <a:r>
              <a:rPr lang="en-US" dirty="0" err="1" smtClean="0"/>
              <a:t>cartes</a:t>
            </a:r>
            <a:r>
              <a:rPr lang="en-US" dirty="0" smtClean="0"/>
              <a:t>? </a:t>
            </a:r>
            <a:r>
              <a:rPr lang="en-US" dirty="0" err="1" smtClean="0"/>
              <a:t>Étudier</a:t>
            </a:r>
            <a:r>
              <a:rPr lang="en-US" dirty="0" smtClean="0"/>
              <a:t> la </a:t>
            </a:r>
            <a:r>
              <a:rPr lang="en-US" dirty="0" err="1" smtClean="0"/>
              <a:t>biologie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 </a:t>
            </a:r>
            <a:r>
              <a:rPr lang="en-US" dirty="0" err="1" smtClean="0"/>
              <a:t>étudier</a:t>
            </a:r>
            <a:r>
              <a:rPr lang="en-US" dirty="0" smtClean="0"/>
              <a:t> la </a:t>
            </a:r>
            <a:r>
              <a:rPr lang="en-US" dirty="0" err="1" smtClean="0"/>
              <a:t>musique</a:t>
            </a:r>
            <a:r>
              <a:rPr lang="en-US" dirty="0" smtClean="0"/>
              <a:t>?</a:t>
            </a:r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9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Verbs:  to like/dislike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the following verbs to talk about likes and dislikes; all may be followed by either a noun or an infinitive: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/>
              <a:t>Détester</a:t>
            </a:r>
            <a:r>
              <a:rPr lang="en-US" dirty="0" smtClean="0"/>
              <a:t>   (Je </a:t>
            </a:r>
            <a:r>
              <a:rPr lang="en-US" dirty="0" err="1" smtClean="0"/>
              <a:t>déteste</a:t>
            </a:r>
            <a:r>
              <a:rPr lang="en-US" dirty="0" smtClean="0"/>
              <a:t> faire des courses!)</a:t>
            </a:r>
          </a:p>
          <a:p>
            <a:pPr lvl="1"/>
            <a:r>
              <a:rPr lang="en-US" dirty="0" smtClean="0"/>
              <a:t>aimer </a:t>
            </a:r>
            <a:r>
              <a:rPr lang="en-US" dirty="0" err="1" smtClean="0"/>
              <a:t>bien</a:t>
            </a:r>
            <a:r>
              <a:rPr lang="en-US" dirty="0" smtClean="0"/>
              <a:t>  (</a:t>
            </a:r>
            <a:r>
              <a:rPr lang="en-US" dirty="0" err="1" smtClean="0"/>
              <a:t>J’aime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le jazz.)</a:t>
            </a:r>
          </a:p>
          <a:p>
            <a:pPr lvl="1"/>
            <a:r>
              <a:rPr lang="en-US" dirty="0" smtClean="0"/>
              <a:t>aimer</a:t>
            </a:r>
          </a:p>
          <a:p>
            <a:pPr lvl="1"/>
            <a:r>
              <a:rPr lang="en-US" dirty="0" smtClean="0"/>
              <a:t>aimer beaucoup</a:t>
            </a:r>
          </a:p>
          <a:p>
            <a:pPr lvl="1"/>
            <a:r>
              <a:rPr lang="en-US" dirty="0" err="1" smtClean="0"/>
              <a:t>Préférer</a:t>
            </a:r>
            <a:r>
              <a:rPr lang="en-US" dirty="0" smtClean="0"/>
              <a:t>  (</a:t>
            </a:r>
            <a:r>
              <a:rPr lang="en-US" dirty="0" err="1" smtClean="0"/>
              <a:t>J’aime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le jazz, </a:t>
            </a:r>
            <a:r>
              <a:rPr lang="en-US" dirty="0" err="1" smtClean="0"/>
              <a:t>mais</a:t>
            </a:r>
            <a:r>
              <a:rPr lang="en-US" dirty="0" smtClean="0"/>
              <a:t> je </a:t>
            </a:r>
            <a:r>
              <a:rPr lang="en-US" dirty="0" err="1" smtClean="0"/>
              <a:t>préfère</a:t>
            </a:r>
            <a:r>
              <a:rPr lang="en-US" dirty="0" smtClean="0"/>
              <a:t> le rap.)</a:t>
            </a:r>
          </a:p>
          <a:p>
            <a:pPr lvl="1"/>
            <a:r>
              <a:rPr lang="en-US" dirty="0" smtClean="0"/>
              <a:t>Adorer  (</a:t>
            </a:r>
            <a:r>
              <a:rPr lang="en-US" dirty="0" err="1" smtClean="0"/>
              <a:t>J’adore</a:t>
            </a:r>
            <a:r>
              <a:rPr lang="en-US" dirty="0" smtClean="0"/>
              <a:t> la </a:t>
            </a:r>
            <a:r>
              <a:rPr lang="en-US" dirty="0" err="1" smtClean="0"/>
              <a:t>musique</a:t>
            </a:r>
            <a:r>
              <a:rPr lang="en-US" dirty="0" smtClean="0"/>
              <a:t> des Pine Life Boys!)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Attention!  </a:t>
            </a:r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(=</a:t>
            </a:r>
            <a:r>
              <a:rPr lang="en-US" i="1" dirty="0" smtClean="0"/>
              <a:t>put</a:t>
            </a:r>
            <a:r>
              <a:rPr lang="en-US" dirty="0" smtClean="0"/>
              <a:t>) la </a:t>
            </a:r>
            <a:r>
              <a:rPr lang="en-US" dirty="0" err="1" smtClean="0"/>
              <a:t>négation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err="1" smtClean="0"/>
              <a:t>Qu’est-ce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que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aimes</a:t>
            </a:r>
            <a:r>
              <a:rPr lang="en-US" sz="2200" b="1" dirty="0" smtClean="0"/>
              <a:t>?  </a:t>
            </a:r>
            <a:r>
              <a:rPr lang="en-US" sz="2200" b="1" dirty="0" err="1" smtClean="0"/>
              <a:t>Qu’est-ce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que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aimes</a:t>
            </a:r>
            <a:r>
              <a:rPr lang="en-US" sz="2200" b="1" dirty="0" smtClean="0"/>
              <a:t> faire?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Faire </a:t>
            </a:r>
            <a:r>
              <a:rPr lang="en-US" dirty="0"/>
              <a:t>du </a:t>
            </a:r>
            <a:r>
              <a:rPr lang="en-US" dirty="0" err="1"/>
              <a:t>bricolage</a:t>
            </a:r>
            <a:endParaRPr lang="en-US" dirty="0"/>
          </a:p>
          <a:p>
            <a:r>
              <a:rPr lang="en-US" dirty="0" smtClean="0"/>
              <a:t>Faire </a:t>
            </a:r>
            <a:r>
              <a:rPr lang="en-US" dirty="0"/>
              <a:t>des courses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Faire </a:t>
            </a:r>
            <a:r>
              <a:rPr lang="en-US" dirty="0"/>
              <a:t>la cuisine</a:t>
            </a:r>
          </a:p>
          <a:p>
            <a:r>
              <a:rPr lang="en-US" dirty="0"/>
              <a:t>Faire de la </a:t>
            </a:r>
            <a:r>
              <a:rPr lang="en-US" dirty="0" err="1"/>
              <a:t>danse</a:t>
            </a:r>
            <a:endParaRPr lang="en-US" dirty="0"/>
          </a:p>
          <a:p>
            <a:r>
              <a:rPr lang="en-US" dirty="0"/>
              <a:t>Faire du </a:t>
            </a:r>
            <a:r>
              <a:rPr lang="en-US" dirty="0" err="1"/>
              <a:t>français</a:t>
            </a:r>
            <a:endParaRPr lang="en-US" dirty="0"/>
          </a:p>
          <a:p>
            <a:r>
              <a:rPr lang="en-US" dirty="0"/>
              <a:t>Faire du </a:t>
            </a:r>
            <a:r>
              <a:rPr lang="en-US" dirty="0" err="1"/>
              <a:t>jardinage</a:t>
            </a:r>
            <a:endParaRPr lang="en-US" dirty="0"/>
          </a:p>
          <a:p>
            <a:r>
              <a:rPr lang="en-US" dirty="0"/>
              <a:t>Faire du jogging</a:t>
            </a:r>
          </a:p>
          <a:p>
            <a:r>
              <a:rPr lang="en-US" dirty="0"/>
              <a:t>Faire de la </a:t>
            </a:r>
            <a:r>
              <a:rPr lang="en-US" dirty="0" err="1"/>
              <a:t>musique</a:t>
            </a:r>
            <a:endParaRPr lang="en-US" dirty="0"/>
          </a:p>
          <a:p>
            <a:r>
              <a:rPr lang="en-US" dirty="0"/>
              <a:t>Faire de la </a:t>
            </a:r>
            <a:r>
              <a:rPr lang="en-US" dirty="0" err="1"/>
              <a:t>natation</a:t>
            </a:r>
            <a:endParaRPr lang="en-US" dirty="0"/>
          </a:p>
          <a:p>
            <a:r>
              <a:rPr lang="en-US" dirty="0"/>
              <a:t>faire </a:t>
            </a:r>
            <a:r>
              <a:rPr lang="en-US" dirty="0" err="1"/>
              <a:t>une</a:t>
            </a:r>
            <a:r>
              <a:rPr lang="en-US" dirty="0"/>
              <a:t> promenade</a:t>
            </a:r>
          </a:p>
          <a:p>
            <a:r>
              <a:rPr lang="en-US" dirty="0"/>
              <a:t>faire du sport</a:t>
            </a:r>
          </a:p>
          <a:p>
            <a:r>
              <a:rPr lang="en-US" dirty="0"/>
              <a:t>faire du </a:t>
            </a:r>
            <a:r>
              <a:rPr lang="en-US" dirty="0" err="1"/>
              <a:t>vélo</a:t>
            </a:r>
            <a:endParaRPr lang="en-US" dirty="0"/>
          </a:p>
          <a:p>
            <a:r>
              <a:rPr lang="en-US" dirty="0" smtClean="0"/>
              <a:t>faire </a:t>
            </a:r>
            <a:r>
              <a:rPr lang="en-US" dirty="0"/>
              <a:t>de la </a:t>
            </a:r>
            <a:r>
              <a:rPr lang="en-US" dirty="0" err="1"/>
              <a:t>gymnastique</a:t>
            </a:r>
            <a:endParaRPr lang="en-US" dirty="0"/>
          </a:p>
          <a:p>
            <a:r>
              <a:rPr lang="en-US" dirty="0" smtClean="0"/>
              <a:t>faire </a:t>
            </a:r>
            <a:r>
              <a:rPr lang="en-US" dirty="0"/>
              <a:t>des </a:t>
            </a:r>
            <a:r>
              <a:rPr lang="en-US" dirty="0" err="1"/>
              <a:t>mots-croisés</a:t>
            </a:r>
            <a:endParaRPr lang="en-US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Jouer</a:t>
            </a:r>
            <a:r>
              <a:rPr lang="en-US" dirty="0" smtClean="0"/>
              <a:t> au basket / au foot / au volleyball / au football </a:t>
            </a:r>
            <a:r>
              <a:rPr lang="en-US" dirty="0" err="1" smtClean="0"/>
              <a:t>américain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Jouer</a:t>
            </a:r>
            <a:r>
              <a:rPr lang="en-US" dirty="0" smtClean="0"/>
              <a:t> au hockey</a:t>
            </a:r>
          </a:p>
          <a:p>
            <a:r>
              <a:rPr lang="en-US" dirty="0" err="1" smtClean="0"/>
              <a:t>Jouer</a:t>
            </a:r>
            <a:r>
              <a:rPr lang="en-US" dirty="0" smtClean="0"/>
              <a:t> aux </a:t>
            </a:r>
            <a:r>
              <a:rPr lang="en-US" dirty="0" err="1" smtClean="0"/>
              <a:t>cartes</a:t>
            </a:r>
            <a:r>
              <a:rPr lang="en-US" dirty="0" smtClean="0"/>
              <a:t> / aux </a:t>
            </a:r>
            <a:r>
              <a:rPr lang="en-US" dirty="0" err="1" smtClean="0"/>
              <a:t>échecs</a:t>
            </a:r>
            <a:r>
              <a:rPr lang="en-US" dirty="0" smtClean="0"/>
              <a:t> / aux </a:t>
            </a:r>
            <a:r>
              <a:rPr lang="en-US" dirty="0" err="1" smtClean="0"/>
              <a:t>jeux</a:t>
            </a:r>
            <a:r>
              <a:rPr lang="en-US" dirty="0" smtClean="0"/>
              <a:t> de </a:t>
            </a:r>
            <a:r>
              <a:rPr lang="en-US" dirty="0" err="1" smtClean="0"/>
              <a:t>société</a:t>
            </a:r>
            <a:endParaRPr lang="en-US" dirty="0" smtClean="0"/>
          </a:p>
          <a:p>
            <a:r>
              <a:rPr lang="en-US" dirty="0" err="1" smtClean="0"/>
              <a:t>Jouer</a:t>
            </a:r>
            <a:r>
              <a:rPr lang="en-US" dirty="0" smtClean="0"/>
              <a:t> du piano</a:t>
            </a:r>
          </a:p>
          <a:p>
            <a:r>
              <a:rPr lang="en-US" dirty="0" err="1" smtClean="0"/>
              <a:t>jouer</a:t>
            </a:r>
            <a:r>
              <a:rPr lang="en-US" dirty="0" smtClean="0"/>
              <a:t> au </a:t>
            </a:r>
            <a:r>
              <a:rPr lang="en-US" dirty="0" err="1" smtClean="0"/>
              <a:t>Loto</a:t>
            </a:r>
            <a:endParaRPr lang="en-US" dirty="0" smtClean="0"/>
          </a:p>
          <a:p>
            <a:r>
              <a:rPr lang="en-US" dirty="0" err="1" smtClean="0"/>
              <a:t>jouer</a:t>
            </a:r>
            <a:r>
              <a:rPr lang="en-US" dirty="0" smtClean="0"/>
              <a:t> à des </a:t>
            </a:r>
            <a:r>
              <a:rPr lang="en-US" dirty="0" err="1" smtClean="0"/>
              <a:t>jeux</a:t>
            </a:r>
            <a:r>
              <a:rPr lang="en-US" dirty="0" smtClean="0"/>
              <a:t> </a:t>
            </a:r>
            <a:r>
              <a:rPr lang="en-US" dirty="0" err="1" smtClean="0"/>
              <a:t>électroniques</a:t>
            </a:r>
            <a:endParaRPr lang="en-US" dirty="0"/>
          </a:p>
          <a:p>
            <a:r>
              <a:rPr lang="en-US" dirty="0" smtClean="0"/>
              <a:t>assister à un concert</a:t>
            </a:r>
          </a:p>
          <a:p>
            <a:r>
              <a:rPr lang="en-US" dirty="0" err="1" smtClean="0"/>
              <a:t>voir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pièce</a:t>
            </a:r>
          </a:p>
          <a:p>
            <a:r>
              <a:rPr lang="en-US" dirty="0" err="1" smtClean="0"/>
              <a:t>aller</a:t>
            </a:r>
            <a:r>
              <a:rPr lang="en-US" dirty="0" smtClean="0"/>
              <a:t> au </a:t>
            </a:r>
            <a:r>
              <a:rPr lang="en-US" dirty="0" err="1" smtClean="0"/>
              <a:t>cinéma</a:t>
            </a:r>
            <a:endParaRPr lang="en-US" dirty="0" smtClean="0"/>
          </a:p>
          <a:p>
            <a:r>
              <a:rPr lang="en-US" dirty="0" err="1" smtClean="0"/>
              <a:t>pratiquer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activité</a:t>
            </a:r>
            <a:r>
              <a:rPr lang="en-US" dirty="0" smtClean="0"/>
              <a:t> sportive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0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étudiez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err="1" smtClean="0"/>
              <a:t>J’étudie</a:t>
            </a:r>
            <a:r>
              <a:rPr lang="en-US" dirty="0" smtClean="0"/>
              <a:t> le </a:t>
            </a:r>
            <a:r>
              <a:rPr lang="en-US" dirty="0" err="1" smtClean="0"/>
              <a:t>français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/>
          </a:bodyPr>
          <a:lstStyle/>
          <a:p>
            <a:r>
              <a:rPr lang="en-US" sz="3200" b="1" u="sng" dirty="0" smtClean="0">
                <a:solidFill>
                  <a:srgbClr val="7030A0"/>
                </a:solidFill>
              </a:rPr>
              <a:t>Les </a:t>
            </a:r>
            <a:r>
              <a:rPr lang="en-US" sz="3200" b="1" u="sng" dirty="0" err="1" smtClean="0">
                <a:solidFill>
                  <a:srgbClr val="7030A0"/>
                </a:solidFill>
              </a:rPr>
              <a:t>lettres</a:t>
            </a:r>
            <a:r>
              <a:rPr lang="en-US" sz="3200" dirty="0" smtClean="0"/>
              <a:t>:  </a:t>
            </a:r>
            <a:r>
              <a:rPr lang="en-US" sz="3200" dirty="0" err="1" smtClean="0"/>
              <a:t>l’histoire</a:t>
            </a:r>
            <a:r>
              <a:rPr lang="en-US" sz="3200" dirty="0" smtClean="0"/>
              <a:t>, </a:t>
            </a:r>
            <a:r>
              <a:rPr lang="en-US" sz="3200" dirty="0" err="1" smtClean="0"/>
              <a:t>une</a:t>
            </a:r>
            <a:r>
              <a:rPr lang="en-US" sz="3200" dirty="0" smtClean="0"/>
              <a:t> langue </a:t>
            </a:r>
            <a:r>
              <a:rPr lang="en-US" sz="3200" dirty="0" err="1" smtClean="0"/>
              <a:t>étrangère</a:t>
            </a:r>
            <a:r>
              <a:rPr lang="en-US" sz="3200" dirty="0" smtClean="0"/>
              <a:t>, la </a:t>
            </a:r>
            <a:r>
              <a:rPr lang="en-US" sz="3200" dirty="0" err="1" smtClean="0"/>
              <a:t>littérature</a:t>
            </a:r>
            <a:r>
              <a:rPr lang="en-US" sz="3200" dirty="0" smtClean="0"/>
              <a:t>, la </a:t>
            </a:r>
            <a:r>
              <a:rPr lang="en-US" sz="3200" dirty="0" err="1" smtClean="0"/>
              <a:t>philosophie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b="1" u="sng" dirty="0" smtClean="0">
                <a:solidFill>
                  <a:srgbClr val="0070C0"/>
                </a:solidFill>
              </a:rPr>
              <a:t>Les sciences </a:t>
            </a:r>
            <a:r>
              <a:rPr lang="en-US" sz="3200" b="1" u="sng" dirty="0" err="1" smtClean="0">
                <a:solidFill>
                  <a:srgbClr val="0070C0"/>
                </a:solidFill>
              </a:rPr>
              <a:t>humaines</a:t>
            </a:r>
            <a:r>
              <a:rPr lang="en-US" sz="3200" dirty="0" smtClean="0"/>
              <a:t>:  </a:t>
            </a:r>
            <a:r>
              <a:rPr lang="en-US" sz="3200" dirty="0" err="1" smtClean="0"/>
              <a:t>l’anthropologie</a:t>
            </a:r>
            <a:r>
              <a:rPr lang="en-US" sz="3200" dirty="0" smtClean="0"/>
              <a:t>, la </a:t>
            </a:r>
            <a:r>
              <a:rPr lang="en-US" sz="3200" dirty="0" err="1" smtClean="0"/>
              <a:t>psychologie</a:t>
            </a:r>
            <a:r>
              <a:rPr lang="en-US" sz="3200" dirty="0" smtClean="0"/>
              <a:t>, les sciences </a:t>
            </a:r>
            <a:r>
              <a:rPr lang="en-US" sz="3200" dirty="0" err="1" smtClean="0"/>
              <a:t>politiques</a:t>
            </a:r>
            <a:r>
              <a:rPr lang="en-US" sz="3200" dirty="0" smtClean="0"/>
              <a:t>, la </a:t>
            </a:r>
            <a:r>
              <a:rPr lang="en-US" sz="3200" dirty="0" err="1" smtClean="0"/>
              <a:t>sociologie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b="1" u="sng" dirty="0" smtClean="0">
                <a:solidFill>
                  <a:srgbClr val="C00000"/>
                </a:solidFill>
              </a:rPr>
              <a:t>Les sciences </a:t>
            </a:r>
            <a:r>
              <a:rPr lang="en-US" sz="3200" b="1" u="sng" dirty="0" err="1" smtClean="0">
                <a:solidFill>
                  <a:srgbClr val="C00000"/>
                </a:solidFill>
              </a:rPr>
              <a:t>naturelles</a:t>
            </a:r>
            <a:r>
              <a:rPr lang="en-US" sz="3200" dirty="0" smtClean="0"/>
              <a:t>:  la </a:t>
            </a:r>
            <a:r>
              <a:rPr lang="en-US" sz="3200" dirty="0" err="1" smtClean="0"/>
              <a:t>biologie</a:t>
            </a:r>
            <a:r>
              <a:rPr lang="en-US" sz="3200" dirty="0" smtClean="0"/>
              <a:t>, la </a:t>
            </a:r>
            <a:r>
              <a:rPr lang="en-US" sz="3200" dirty="0" err="1" smtClean="0"/>
              <a:t>botanique</a:t>
            </a:r>
            <a:r>
              <a:rPr lang="en-US" sz="3200" dirty="0" smtClean="0"/>
              <a:t>, la </a:t>
            </a:r>
            <a:r>
              <a:rPr lang="en-US" sz="3200" dirty="0" err="1" smtClean="0"/>
              <a:t>physiologie</a:t>
            </a:r>
            <a:r>
              <a:rPr lang="en-US" sz="3200" dirty="0" smtClean="0"/>
              <a:t>, la </a:t>
            </a:r>
            <a:r>
              <a:rPr lang="en-US" sz="3200" dirty="0" err="1" smtClean="0"/>
              <a:t>zoologie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étudiez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err="1" smtClean="0">
                <a:solidFill>
                  <a:srgbClr val="7030A0"/>
                </a:solidFill>
              </a:rPr>
              <a:t>L’informatique</a:t>
            </a:r>
            <a:r>
              <a:rPr lang="en-US" b="1" dirty="0" smtClean="0"/>
              <a:t>  </a:t>
            </a:r>
            <a:r>
              <a:rPr lang="en-US" dirty="0" smtClean="0"/>
              <a:t>(on </a:t>
            </a:r>
            <a:r>
              <a:rPr lang="en-US" dirty="0" err="1" smtClean="0"/>
              <a:t>travaille</a:t>
            </a:r>
            <a:r>
              <a:rPr lang="en-US" dirty="0" smtClean="0"/>
              <a:t> avec les </a:t>
            </a:r>
            <a:r>
              <a:rPr lang="en-US" dirty="0" err="1" smtClean="0"/>
              <a:t>ordinateurs</a:t>
            </a:r>
            <a:r>
              <a:rPr lang="en-US" dirty="0" smtClean="0"/>
              <a:t>…)</a:t>
            </a:r>
          </a:p>
          <a:p>
            <a:endParaRPr lang="en-US" dirty="0" smtClean="0"/>
          </a:p>
          <a:p>
            <a:r>
              <a:rPr lang="en-US" b="1" u="sng" dirty="0" smtClean="0">
                <a:solidFill>
                  <a:srgbClr val="00B050"/>
                </a:solidFill>
              </a:rPr>
              <a:t>Le </a:t>
            </a:r>
            <a:r>
              <a:rPr lang="en-US" b="1" u="sng" dirty="0" err="1" smtClean="0">
                <a:solidFill>
                  <a:srgbClr val="00B050"/>
                </a:solidFill>
              </a:rPr>
              <a:t>droit</a:t>
            </a:r>
            <a:r>
              <a:rPr lang="en-US" dirty="0" smtClean="0">
                <a:solidFill>
                  <a:srgbClr val="00B050"/>
                </a:solidFill>
              </a:rPr>
              <a:t>  </a:t>
            </a:r>
            <a:r>
              <a:rPr lang="en-US" dirty="0" smtClean="0"/>
              <a:t>(pour </a:t>
            </a:r>
            <a:r>
              <a:rPr lang="en-US" dirty="0" err="1" smtClean="0"/>
              <a:t>étudier</a:t>
            </a:r>
            <a:r>
              <a:rPr lang="en-US" dirty="0" smtClean="0"/>
              <a:t> la </a:t>
            </a:r>
            <a:r>
              <a:rPr lang="en-US" dirty="0" err="1" smtClean="0"/>
              <a:t>loi</a:t>
            </a:r>
            <a:r>
              <a:rPr lang="en-US" dirty="0" smtClean="0"/>
              <a:t>/the law)  </a:t>
            </a:r>
          </a:p>
          <a:p>
            <a:pPr lvl="1"/>
            <a:r>
              <a:rPr lang="en-US" dirty="0" smtClean="0"/>
              <a:t>**</a:t>
            </a:r>
            <a:r>
              <a:rPr lang="en-US" dirty="0" err="1" smtClean="0"/>
              <a:t>droit</a:t>
            </a:r>
            <a:r>
              <a:rPr lang="en-US" dirty="0" smtClean="0"/>
              <a:t> vs. </a:t>
            </a:r>
            <a:r>
              <a:rPr lang="en-US" dirty="0" err="1" smtClean="0"/>
              <a:t>droite</a:t>
            </a:r>
            <a:r>
              <a:rPr lang="en-US" dirty="0" smtClean="0"/>
              <a:t> </a:t>
            </a:r>
          </a:p>
          <a:p>
            <a:pPr lvl="1"/>
            <a:endParaRPr lang="en-US" b="1" u="sng" dirty="0" smtClean="0"/>
          </a:p>
          <a:p>
            <a:r>
              <a:rPr lang="en-US" b="1" u="sng" dirty="0" smtClean="0">
                <a:solidFill>
                  <a:srgbClr val="00B0F0"/>
                </a:solidFill>
              </a:rPr>
              <a:t>La </a:t>
            </a:r>
            <a:r>
              <a:rPr lang="en-US" b="1" u="sng" dirty="0" err="1" smtClean="0">
                <a:solidFill>
                  <a:srgbClr val="00B0F0"/>
                </a:solidFill>
              </a:rPr>
              <a:t>médecine</a:t>
            </a:r>
            <a:endParaRPr lang="en-US" b="1" u="sng" dirty="0" smtClean="0">
              <a:solidFill>
                <a:srgbClr val="00B0F0"/>
              </a:solidFill>
            </a:endParaRPr>
          </a:p>
          <a:p>
            <a:endParaRPr lang="en-US" b="1" u="sng" dirty="0" smtClean="0">
              <a:solidFill>
                <a:srgbClr val="00B0F0"/>
              </a:solidFill>
            </a:endParaRPr>
          </a:p>
          <a:p>
            <a:r>
              <a:rPr lang="en-US" b="1" u="sng" dirty="0" smtClean="0">
                <a:solidFill>
                  <a:schemeClr val="accent6">
                    <a:lumMod val="50000"/>
                  </a:schemeClr>
                </a:solidFill>
              </a:rPr>
              <a:t>Les </a:t>
            </a:r>
            <a:r>
              <a:rPr lang="en-US" b="1" u="sng" dirty="0" err="1" smtClean="0">
                <a:solidFill>
                  <a:schemeClr val="accent6">
                    <a:lumMod val="50000"/>
                  </a:schemeClr>
                </a:solidFill>
              </a:rPr>
              <a:t>mathématiques</a:t>
            </a:r>
            <a:endParaRPr lang="en-US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u="sng" dirty="0" smtClean="0">
                <a:solidFill>
                  <a:srgbClr val="C00000"/>
                </a:solidFill>
              </a:rPr>
              <a:t>Le </a:t>
            </a:r>
            <a:r>
              <a:rPr lang="en-US" b="1" u="sng" dirty="0" err="1" smtClean="0">
                <a:solidFill>
                  <a:srgbClr val="C00000"/>
                </a:solidFill>
              </a:rPr>
              <a:t>journalisme</a:t>
            </a:r>
            <a:endParaRPr lang="en-US" b="1" u="sng" dirty="0" smtClean="0">
              <a:solidFill>
                <a:srgbClr val="C00000"/>
              </a:solidFill>
            </a:endParaRPr>
          </a:p>
          <a:p>
            <a:endParaRPr lang="en-US" b="1" u="sng" dirty="0" smtClean="0">
              <a:solidFill>
                <a:srgbClr val="C00000"/>
              </a:solidFill>
            </a:endParaRPr>
          </a:p>
          <a:p>
            <a:r>
              <a:rPr lang="en-US" b="1" u="sng" dirty="0" smtClean="0">
                <a:solidFill>
                  <a:srgbClr val="002060"/>
                </a:solidFill>
              </a:rPr>
              <a:t>Les sciences de </a:t>
            </a:r>
            <a:r>
              <a:rPr lang="en-US" b="1" u="sng" dirty="0" err="1" smtClean="0">
                <a:solidFill>
                  <a:srgbClr val="002060"/>
                </a:solidFill>
              </a:rPr>
              <a:t>l’éducation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  <a:r>
              <a:rPr lang="en-US" dirty="0" smtClean="0"/>
              <a:t>(pour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prof</a:t>
            </a:r>
            <a:r>
              <a:rPr lang="en-US" dirty="0" smtClean="0"/>
              <a:t> à </a:t>
            </a:r>
            <a:r>
              <a:rPr lang="en-US" dirty="0" err="1" smtClean="0"/>
              <a:t>l’école</a:t>
            </a:r>
            <a:r>
              <a:rPr lang="en-US" dirty="0" smtClean="0"/>
              <a:t>, au college </a:t>
            </a:r>
            <a:r>
              <a:rPr lang="en-US" dirty="0" err="1" smtClean="0"/>
              <a:t>ou</a:t>
            </a:r>
            <a:r>
              <a:rPr lang="en-US" dirty="0" smtClean="0"/>
              <a:t> au </a:t>
            </a:r>
            <a:r>
              <a:rPr lang="en-US" dirty="0" err="1" smtClean="0"/>
              <a:t>lycée</a:t>
            </a:r>
            <a:r>
              <a:rPr lang="en-US" dirty="0" smtClean="0"/>
              <a:t>)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étudiez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u="sng" dirty="0" smtClean="0">
                <a:solidFill>
                  <a:srgbClr val="00B050"/>
                </a:solidFill>
              </a:rPr>
              <a:t>Les sciences physiques</a:t>
            </a:r>
            <a:r>
              <a:rPr lang="en-US" sz="2800" dirty="0" smtClean="0"/>
              <a:t>:  </a:t>
            </a:r>
            <a:r>
              <a:rPr lang="en-US" sz="2800" dirty="0" err="1" smtClean="0"/>
              <a:t>l’astronomie</a:t>
            </a:r>
            <a:r>
              <a:rPr lang="en-US" sz="2800" dirty="0" smtClean="0"/>
              <a:t>, la </a:t>
            </a:r>
            <a:r>
              <a:rPr lang="en-US" sz="2800" dirty="0" err="1" smtClean="0"/>
              <a:t>chimie</a:t>
            </a:r>
            <a:r>
              <a:rPr lang="en-US" sz="2800" dirty="0" smtClean="0"/>
              <a:t>, la physique</a:t>
            </a:r>
          </a:p>
          <a:p>
            <a:endParaRPr lang="en-US" sz="2800" dirty="0" smtClean="0"/>
          </a:p>
          <a:p>
            <a:r>
              <a:rPr lang="en-US" sz="2800" b="1" u="sng" dirty="0" smtClean="0">
                <a:solidFill>
                  <a:srgbClr val="FF0000"/>
                </a:solidFill>
              </a:rPr>
              <a:t>Les sciences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économiques</a:t>
            </a:r>
            <a:r>
              <a:rPr lang="en-US" sz="2800" dirty="0" smtClean="0"/>
              <a:t>:  la </a:t>
            </a:r>
            <a:r>
              <a:rPr lang="en-US" sz="2800" dirty="0" err="1" smtClean="0"/>
              <a:t>comptabilité</a:t>
            </a:r>
            <a:r>
              <a:rPr lang="en-US" sz="2800" dirty="0" smtClean="0"/>
              <a:t>, 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l’économie</a:t>
            </a:r>
            <a:r>
              <a:rPr lang="en-US" sz="2800" dirty="0" smtClean="0"/>
              <a:t>, la </a:t>
            </a:r>
            <a:r>
              <a:rPr lang="en-US" sz="2800" dirty="0" err="1" smtClean="0"/>
              <a:t>gestion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800" b="1" u="sng" dirty="0" smtClean="0">
                <a:solidFill>
                  <a:srgbClr val="7030A0"/>
                </a:solidFill>
              </a:rPr>
              <a:t>Les arts du spectacle</a:t>
            </a:r>
            <a:r>
              <a:rPr lang="en-US" sz="2800" dirty="0" smtClean="0"/>
              <a:t>:  le </a:t>
            </a:r>
            <a:r>
              <a:rPr lang="en-US" sz="2800" dirty="0" err="1" smtClean="0"/>
              <a:t>théâtre</a:t>
            </a:r>
            <a:r>
              <a:rPr lang="en-US" sz="2800" dirty="0" smtClean="0"/>
              <a:t>, la </a:t>
            </a:r>
            <a:r>
              <a:rPr lang="en-US" sz="2800" dirty="0" err="1" smtClean="0"/>
              <a:t>danse</a:t>
            </a:r>
            <a:r>
              <a:rPr lang="en-US" sz="2800" dirty="0" smtClean="0"/>
              <a:t>, le </a:t>
            </a:r>
            <a:r>
              <a:rPr lang="en-US" sz="2800" dirty="0" err="1" smtClean="0"/>
              <a:t>cinéma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b="1" u="sng" dirty="0" smtClean="0"/>
              <a:t>Les beaux-arts</a:t>
            </a:r>
            <a:r>
              <a:rPr lang="en-US" sz="2800" dirty="0" smtClean="0"/>
              <a:t>:  le </a:t>
            </a:r>
            <a:r>
              <a:rPr lang="en-US" sz="2800" dirty="0" err="1" smtClean="0"/>
              <a:t>dessin</a:t>
            </a:r>
            <a:r>
              <a:rPr lang="en-US" sz="2800" dirty="0" smtClean="0"/>
              <a:t>, la </a:t>
            </a:r>
            <a:r>
              <a:rPr lang="en-US" sz="2800" dirty="0" err="1" smtClean="0"/>
              <a:t>musique</a:t>
            </a:r>
            <a:r>
              <a:rPr lang="en-US" sz="2800" dirty="0" smtClean="0"/>
              <a:t>, la </a:t>
            </a:r>
            <a:r>
              <a:rPr lang="en-US" sz="2800" dirty="0" err="1" smtClean="0"/>
              <a:t>peinture</a:t>
            </a:r>
            <a:r>
              <a:rPr lang="en-US" sz="2800" dirty="0" smtClean="0"/>
              <a:t>, la sculpture, la </a:t>
            </a:r>
            <a:r>
              <a:rPr lang="en-US" sz="2800" dirty="0" err="1" smtClean="0"/>
              <a:t>photographie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ln w="127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 smtClean="0"/>
              <a:t>Chassez</a:t>
            </a:r>
            <a:r>
              <a:rPr lang="en-US" dirty="0" smtClean="0"/>
              <a:t> </a:t>
            </a:r>
            <a:r>
              <a:rPr lang="en-US" dirty="0" err="1" smtClean="0"/>
              <a:t>l’intrus</a:t>
            </a:r>
            <a:r>
              <a:rPr lang="en-US" dirty="0" smtClean="0"/>
              <a:t>! </a:t>
            </a:r>
            <a:r>
              <a:rPr lang="en-US" sz="3100" dirty="0" smtClean="0"/>
              <a:t>(Find the word that doesn’t belong for each number…)</a:t>
            </a:r>
            <a:endParaRPr lang="en-US" sz="31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600" dirty="0"/>
              <a:t> </a:t>
            </a:r>
            <a:r>
              <a:rPr lang="en-US" sz="3800" dirty="0" smtClean="0"/>
              <a:t>1</a:t>
            </a:r>
            <a:r>
              <a:rPr lang="en-US" sz="3800" dirty="0"/>
              <a:t>.  la </a:t>
            </a:r>
            <a:r>
              <a:rPr lang="en-US" sz="3800" dirty="0" err="1"/>
              <a:t>comptabilité</a:t>
            </a:r>
            <a:r>
              <a:rPr lang="en-US" sz="3800" dirty="0"/>
              <a:t>, la </a:t>
            </a:r>
            <a:r>
              <a:rPr lang="en-US" sz="3800" dirty="0" err="1"/>
              <a:t>gestion</a:t>
            </a:r>
            <a:r>
              <a:rPr lang="en-US" sz="3800" dirty="0"/>
              <a:t>, </a:t>
            </a:r>
            <a:r>
              <a:rPr lang="en-US" sz="3800" dirty="0" err="1"/>
              <a:t>l’économie</a:t>
            </a:r>
            <a:r>
              <a:rPr lang="en-US" sz="3800" dirty="0"/>
              <a:t>, la </a:t>
            </a:r>
            <a:r>
              <a:rPr lang="en-US" sz="3800" dirty="0" err="1"/>
              <a:t>médecine</a:t>
            </a:r>
            <a:endParaRPr lang="en-US" sz="3800" dirty="0"/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dirty="0"/>
              <a:t>2.  la physique, </a:t>
            </a:r>
            <a:r>
              <a:rPr lang="en-US" sz="3800" dirty="0" smtClean="0"/>
              <a:t>la </a:t>
            </a:r>
            <a:r>
              <a:rPr lang="en-US" sz="3800" dirty="0" err="1" smtClean="0"/>
              <a:t>sociologie</a:t>
            </a:r>
            <a:r>
              <a:rPr lang="en-US" sz="3800" dirty="0" smtClean="0"/>
              <a:t> </a:t>
            </a:r>
            <a:r>
              <a:rPr lang="en-US" sz="3800" dirty="0" err="1"/>
              <a:t>l’astronomie</a:t>
            </a:r>
            <a:r>
              <a:rPr lang="en-US" sz="3800" dirty="0"/>
              <a:t>, la </a:t>
            </a:r>
            <a:r>
              <a:rPr lang="en-US" sz="3800" dirty="0" err="1"/>
              <a:t>chimie</a:t>
            </a:r>
            <a:endParaRPr lang="en-US" sz="3800" dirty="0"/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dirty="0"/>
              <a:t>3.  </a:t>
            </a:r>
            <a:r>
              <a:rPr lang="en-US" sz="3800" dirty="0" err="1"/>
              <a:t>l’histoire</a:t>
            </a:r>
            <a:r>
              <a:rPr lang="en-US" sz="3800" dirty="0"/>
              <a:t>, la </a:t>
            </a:r>
            <a:r>
              <a:rPr lang="en-US" sz="3800" dirty="0" err="1"/>
              <a:t>philosophie</a:t>
            </a:r>
            <a:r>
              <a:rPr lang="en-US" sz="3800" dirty="0"/>
              <a:t>, la </a:t>
            </a:r>
            <a:r>
              <a:rPr lang="en-US" sz="3800" dirty="0" err="1" smtClean="0"/>
              <a:t>littérature</a:t>
            </a:r>
            <a:r>
              <a:rPr lang="en-US" sz="3800" dirty="0"/>
              <a:t>, </a:t>
            </a:r>
            <a:r>
              <a:rPr lang="en-US" sz="3800" dirty="0" err="1"/>
              <a:t>l’informatique</a:t>
            </a:r>
            <a:endParaRPr lang="en-US" sz="3800" dirty="0"/>
          </a:p>
          <a:p>
            <a:pPr>
              <a:buNone/>
            </a:pPr>
            <a:r>
              <a:rPr lang="en-US" sz="3800" dirty="0"/>
              <a:t> </a:t>
            </a:r>
          </a:p>
          <a:p>
            <a:pPr>
              <a:buNone/>
            </a:pPr>
            <a:r>
              <a:rPr lang="en-US" sz="3800" dirty="0"/>
              <a:t>4.  la </a:t>
            </a:r>
            <a:r>
              <a:rPr lang="en-US" sz="3800" dirty="0" err="1"/>
              <a:t>musique</a:t>
            </a:r>
            <a:r>
              <a:rPr lang="en-US" sz="3800" dirty="0"/>
              <a:t>, la </a:t>
            </a:r>
            <a:r>
              <a:rPr lang="en-US" sz="3800" dirty="0" err="1"/>
              <a:t>peinture</a:t>
            </a:r>
            <a:r>
              <a:rPr lang="en-US" sz="3800" dirty="0"/>
              <a:t>, la </a:t>
            </a:r>
            <a:r>
              <a:rPr lang="en-US" sz="3800" dirty="0" err="1"/>
              <a:t>photographie</a:t>
            </a:r>
            <a:r>
              <a:rPr lang="en-US" sz="3800" dirty="0"/>
              <a:t>, les </a:t>
            </a:r>
            <a:r>
              <a:rPr lang="en-US" sz="3800" dirty="0" err="1"/>
              <a:t>mathématiques</a:t>
            </a:r>
            <a:endParaRPr lang="en-US" sz="3800" dirty="0"/>
          </a:p>
          <a:p>
            <a:pPr>
              <a:buNone/>
            </a:pPr>
            <a:r>
              <a:rPr lang="en-US" sz="3800" dirty="0"/>
              <a:t> </a:t>
            </a:r>
          </a:p>
          <a:p>
            <a:pPr>
              <a:buNone/>
            </a:pPr>
            <a:r>
              <a:rPr lang="en-US" sz="3800" dirty="0"/>
              <a:t>5.  </a:t>
            </a:r>
            <a:r>
              <a:rPr lang="en-US" sz="3800" dirty="0" err="1"/>
              <a:t>l’anthropologie</a:t>
            </a:r>
            <a:r>
              <a:rPr lang="en-US" sz="3800" dirty="0"/>
              <a:t>, la </a:t>
            </a:r>
            <a:r>
              <a:rPr lang="en-US" sz="3800" dirty="0" err="1"/>
              <a:t>zoologie</a:t>
            </a:r>
            <a:r>
              <a:rPr lang="en-US" sz="3800" dirty="0"/>
              <a:t>, la </a:t>
            </a:r>
            <a:r>
              <a:rPr lang="en-US" sz="3800" dirty="0" err="1"/>
              <a:t>physiologie</a:t>
            </a:r>
            <a:r>
              <a:rPr lang="en-US" sz="3800" dirty="0"/>
              <a:t>, la </a:t>
            </a:r>
            <a:r>
              <a:rPr lang="en-US" sz="3800" dirty="0" err="1"/>
              <a:t>botanique</a:t>
            </a:r>
            <a:endParaRPr lang="en-US" sz="3800" dirty="0"/>
          </a:p>
          <a:p>
            <a:pPr>
              <a:buNone/>
            </a:pPr>
            <a:r>
              <a:rPr lang="en-US" sz="3800" dirty="0"/>
              <a:t>  </a:t>
            </a:r>
          </a:p>
          <a:p>
            <a:pPr>
              <a:buNone/>
            </a:pPr>
            <a:r>
              <a:rPr lang="en-US" sz="3800" dirty="0"/>
              <a:t>6</a:t>
            </a:r>
            <a:r>
              <a:rPr lang="en-US" sz="3800" dirty="0" smtClean="0"/>
              <a:t>.</a:t>
            </a:r>
            <a:r>
              <a:rPr lang="en-US" sz="3800" b="1" dirty="0" smtClean="0"/>
              <a:t>  </a:t>
            </a:r>
            <a:r>
              <a:rPr lang="en-US" sz="3800" b="1" dirty="0"/>
              <a:t>À </a:t>
            </a:r>
            <a:r>
              <a:rPr lang="en-US" sz="3800" b="1" dirty="0" err="1"/>
              <a:t>vous</a:t>
            </a:r>
            <a:r>
              <a:rPr lang="en-US" sz="3800" b="1" dirty="0"/>
              <a:t>!  </a:t>
            </a:r>
            <a:r>
              <a:rPr lang="en-US" sz="3800" dirty="0" err="1"/>
              <a:t>Faites</a:t>
            </a:r>
            <a:r>
              <a:rPr lang="en-US" sz="3800" dirty="0"/>
              <a:t> </a:t>
            </a:r>
            <a:r>
              <a:rPr lang="en-US" sz="3800" dirty="0" err="1"/>
              <a:t>une</a:t>
            </a:r>
            <a:r>
              <a:rPr lang="en-US" sz="3800" dirty="0"/>
              <a:t> </a:t>
            </a:r>
            <a:r>
              <a:rPr lang="en-US" sz="3800" dirty="0" err="1"/>
              <a:t>liste</a:t>
            </a:r>
            <a:r>
              <a:rPr lang="en-US" sz="3800" dirty="0"/>
              <a:t> et </a:t>
            </a:r>
            <a:r>
              <a:rPr lang="en-US" sz="3800" dirty="0" err="1"/>
              <a:t>lisez</a:t>
            </a:r>
            <a:r>
              <a:rPr lang="en-US" sz="3800" dirty="0"/>
              <a:t> la </a:t>
            </a:r>
            <a:r>
              <a:rPr lang="en-US" sz="3800" dirty="0" err="1"/>
              <a:t>liste</a:t>
            </a:r>
            <a:r>
              <a:rPr lang="en-US" sz="3800" dirty="0"/>
              <a:t> à </a:t>
            </a:r>
            <a:r>
              <a:rPr lang="en-US" sz="3800" dirty="0" err="1"/>
              <a:t>votre</a:t>
            </a:r>
            <a:r>
              <a:rPr lang="en-US" sz="3800" dirty="0"/>
              <a:t> </a:t>
            </a:r>
            <a:r>
              <a:rPr lang="en-US" sz="3800" dirty="0" err="1"/>
              <a:t>partenaire</a:t>
            </a:r>
            <a:r>
              <a:rPr lang="en-US" sz="3800" dirty="0"/>
              <a:t>.  </a:t>
            </a:r>
            <a:r>
              <a:rPr lang="en-US" sz="3800" dirty="0" err="1"/>
              <a:t>Votre</a:t>
            </a:r>
            <a:r>
              <a:rPr lang="en-US" sz="3800" dirty="0"/>
              <a:t> </a:t>
            </a:r>
            <a:r>
              <a:rPr lang="en-US" sz="3800" dirty="0" err="1"/>
              <a:t>partenaire</a:t>
            </a:r>
            <a:r>
              <a:rPr lang="en-US" sz="3800" dirty="0"/>
              <a:t> </a:t>
            </a:r>
            <a:r>
              <a:rPr lang="en-US" sz="3800" dirty="0" err="1"/>
              <a:t>va</a:t>
            </a:r>
            <a:r>
              <a:rPr lang="en-US" sz="3800" dirty="0"/>
              <a:t> </a:t>
            </a:r>
            <a:r>
              <a:rPr lang="en-US" sz="3800" dirty="0" err="1"/>
              <a:t>deviner</a:t>
            </a:r>
            <a:r>
              <a:rPr lang="en-US" sz="3800" dirty="0"/>
              <a:t> (=</a:t>
            </a:r>
            <a:r>
              <a:rPr lang="en-US" sz="3800" i="1" dirty="0"/>
              <a:t>to guess</a:t>
            </a:r>
            <a:r>
              <a:rPr lang="en-US" sz="3800" dirty="0"/>
              <a:t>) le mot qui ne </a:t>
            </a:r>
            <a:r>
              <a:rPr lang="en-US" sz="3800" dirty="0" err="1"/>
              <a:t>va</a:t>
            </a:r>
            <a:r>
              <a:rPr lang="en-US" sz="3800" dirty="0"/>
              <a:t> pas.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94525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“My major is…my minor is…”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majeure en </a:t>
            </a:r>
            <a:r>
              <a:rPr lang="en-US" dirty="0" err="1" smtClean="0"/>
              <a:t>français</a:t>
            </a:r>
            <a:r>
              <a:rPr lang="en-US" dirty="0" smtClean="0"/>
              <a:t>.  (</a:t>
            </a:r>
            <a:r>
              <a:rPr lang="en-US" dirty="0" err="1" smtClean="0"/>
              <a:t>seulement</a:t>
            </a:r>
            <a:r>
              <a:rPr lang="en-US" dirty="0" smtClean="0"/>
              <a:t>:  USA/CANADA)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mineure</a:t>
            </a:r>
            <a:r>
              <a:rPr lang="en-US" dirty="0" smtClean="0"/>
              <a:t> en </a:t>
            </a:r>
            <a:r>
              <a:rPr lang="en-US" dirty="0" err="1" smtClean="0"/>
              <a:t>musique</a:t>
            </a:r>
            <a:r>
              <a:rPr lang="en-US" dirty="0" smtClean="0"/>
              <a:t>.  (</a:t>
            </a:r>
            <a:r>
              <a:rPr lang="en-US" dirty="0" err="1" smtClean="0"/>
              <a:t>seulement</a:t>
            </a:r>
            <a:r>
              <a:rPr lang="en-US" dirty="0" smtClean="0"/>
              <a:t>:  USA/CANADA)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Je me </a:t>
            </a:r>
            <a:r>
              <a:rPr lang="en-US" dirty="0" err="1" smtClean="0"/>
              <a:t>spécialise</a:t>
            </a:r>
            <a:r>
              <a:rPr lang="en-US" dirty="0" smtClean="0"/>
              <a:t> en </a:t>
            </a:r>
            <a:r>
              <a:rPr lang="en-US" dirty="0" err="1" smtClean="0"/>
              <a:t>français</a:t>
            </a:r>
            <a:r>
              <a:rPr lang="en-US" dirty="0" smtClean="0"/>
              <a:t>./Je </a:t>
            </a:r>
            <a:r>
              <a:rPr lang="en-US" dirty="0" err="1" smtClean="0"/>
              <a:t>prépare</a:t>
            </a:r>
            <a:r>
              <a:rPr lang="en-US" dirty="0" smtClean="0"/>
              <a:t> un </a:t>
            </a:r>
            <a:r>
              <a:rPr lang="en-US" dirty="0" err="1" smtClean="0"/>
              <a:t>diplôme</a:t>
            </a:r>
            <a:r>
              <a:rPr lang="en-US" dirty="0" smtClean="0"/>
              <a:t> en </a:t>
            </a:r>
            <a:r>
              <a:rPr lang="en-US" dirty="0" err="1" smtClean="0"/>
              <a:t>français</a:t>
            </a:r>
            <a:r>
              <a:rPr lang="en-US" dirty="0" smtClean="0"/>
              <a:t>.  (FRANCE &amp; CANADA)</a:t>
            </a:r>
          </a:p>
          <a:p>
            <a:endParaRPr lang="en-US" dirty="0" smtClean="0"/>
          </a:p>
          <a:p>
            <a:r>
              <a:rPr lang="en-US" dirty="0" smtClean="0"/>
              <a:t>Je ne me </a:t>
            </a:r>
            <a:r>
              <a:rPr lang="en-US" dirty="0" err="1" smtClean="0"/>
              <a:t>spécialise</a:t>
            </a:r>
            <a:r>
              <a:rPr lang="en-US" dirty="0" smtClean="0"/>
              <a:t> pas.</a:t>
            </a:r>
          </a:p>
          <a:p>
            <a:endParaRPr lang="en-US" dirty="0" smtClean="0"/>
          </a:p>
          <a:p>
            <a:r>
              <a:rPr lang="en-US" dirty="0" err="1" smtClean="0"/>
              <a:t>Différences</a:t>
            </a:r>
            <a:r>
              <a:rPr lang="en-US" dirty="0" smtClean="0"/>
              <a:t> entre le </a:t>
            </a:r>
            <a:r>
              <a:rPr lang="en-US" dirty="0" err="1" smtClean="0"/>
              <a:t>système</a:t>
            </a:r>
            <a:r>
              <a:rPr lang="en-US" dirty="0" smtClean="0"/>
              <a:t> </a:t>
            </a:r>
            <a:r>
              <a:rPr lang="en-US" dirty="0" err="1" smtClean="0"/>
              <a:t>éducatif</a:t>
            </a:r>
            <a:r>
              <a:rPr lang="en-US" dirty="0" smtClean="0"/>
              <a:t> des </a:t>
            </a:r>
            <a:r>
              <a:rPr lang="en-US" dirty="0" err="1" smtClean="0"/>
              <a:t>Français</a:t>
            </a:r>
            <a:r>
              <a:rPr lang="en-US" dirty="0" smtClean="0"/>
              <a:t> et des </a:t>
            </a:r>
            <a:r>
              <a:rPr lang="en-US" dirty="0" err="1" smtClean="0"/>
              <a:t>Américains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Les </a:t>
            </a:r>
            <a:r>
              <a:rPr lang="en-US" dirty="0" err="1" smtClean="0"/>
              <a:t>Français</a:t>
            </a:r>
            <a:r>
              <a:rPr lang="en-US" dirty="0" smtClean="0"/>
              <a:t> </a:t>
            </a:r>
            <a:r>
              <a:rPr lang="en-US" dirty="0" err="1" smtClean="0"/>
              <a:t>n’ont</a:t>
            </a:r>
            <a:r>
              <a:rPr lang="en-US" dirty="0" smtClean="0"/>
              <a:t> pas de </a:t>
            </a:r>
            <a:r>
              <a:rPr lang="en-US" dirty="0" err="1" smtClean="0"/>
              <a:t>mineure</a:t>
            </a:r>
            <a:r>
              <a:rPr lang="en-US" dirty="0" smtClean="0"/>
              <a:t>.  On ne </a:t>
            </a:r>
            <a:r>
              <a:rPr lang="en-US" dirty="0" err="1" smtClean="0"/>
              <a:t>dit</a:t>
            </a:r>
            <a:r>
              <a:rPr lang="en-US" dirty="0" smtClean="0"/>
              <a:t> pas “majeure” en France.</a:t>
            </a:r>
          </a:p>
          <a:p>
            <a:pPr lvl="1"/>
            <a:r>
              <a:rPr lang="en-US" dirty="0" smtClean="0"/>
              <a:t>Les </a:t>
            </a:r>
            <a:r>
              <a:rPr lang="en-US" dirty="0" err="1" smtClean="0"/>
              <a:t>Français</a:t>
            </a:r>
            <a:r>
              <a:rPr lang="en-US" dirty="0" smtClean="0"/>
              <a:t> se </a:t>
            </a:r>
            <a:r>
              <a:rPr lang="en-US" dirty="0" err="1" smtClean="0"/>
              <a:t>spécialisent</a:t>
            </a:r>
            <a:r>
              <a:rPr lang="en-US" dirty="0" smtClean="0"/>
              <a:t> </a:t>
            </a:r>
            <a:r>
              <a:rPr lang="en-US" b="1" dirty="0" err="1" smtClean="0"/>
              <a:t>avant</a:t>
            </a:r>
            <a:r>
              <a:rPr lang="en-US" dirty="0" smtClean="0"/>
              <a:t> (before) </a:t>
            </a:r>
            <a:r>
              <a:rPr lang="en-US" dirty="0" err="1" smtClean="0"/>
              <a:t>d’aller</a:t>
            </a:r>
            <a:r>
              <a:rPr lang="en-US" dirty="0" smtClean="0"/>
              <a:t> à </a:t>
            </a:r>
            <a:r>
              <a:rPr lang="en-US" dirty="0" err="1" smtClean="0"/>
              <a:t>l’université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Différences</a:t>
            </a:r>
            <a:r>
              <a:rPr lang="en-US" dirty="0" smtClean="0"/>
              <a:t> entre la France et le Québec:  Le </a:t>
            </a:r>
            <a:r>
              <a:rPr lang="en-US" dirty="0" err="1" smtClean="0"/>
              <a:t>système</a:t>
            </a:r>
            <a:r>
              <a:rPr lang="en-US" dirty="0" smtClean="0"/>
              <a:t> </a:t>
            </a:r>
            <a:r>
              <a:rPr lang="en-US" dirty="0" err="1" smtClean="0"/>
              <a:t>éducatif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Au Québec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286001"/>
            <a:ext cx="4040188" cy="3840162"/>
          </a:xfrm>
        </p:spPr>
        <p:txBody>
          <a:bodyPr/>
          <a:lstStyle/>
          <a:p>
            <a:r>
              <a:rPr lang="en-US" dirty="0" smtClean="0"/>
              <a:t>Le B.A.C.C. , master, </a:t>
            </a:r>
            <a:r>
              <a:rPr lang="en-US" dirty="0" err="1" smtClean="0"/>
              <a:t>doctorat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Campus </a:t>
            </a:r>
            <a:r>
              <a:rPr lang="en-US" dirty="0" err="1" smtClean="0"/>
              <a:t>centralisé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Majeure/</a:t>
            </a:r>
            <a:r>
              <a:rPr lang="en-US" dirty="0" err="1" smtClean="0"/>
              <a:t>mineure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En France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057401"/>
            <a:ext cx="4041775" cy="4068762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Licence</a:t>
            </a:r>
            <a:r>
              <a:rPr lang="en-US" dirty="0" smtClean="0"/>
              <a:t> (3 </a:t>
            </a:r>
            <a:r>
              <a:rPr lang="en-US" dirty="0" err="1" smtClean="0"/>
              <a:t>ans</a:t>
            </a:r>
            <a:r>
              <a:rPr lang="en-US" dirty="0" smtClean="0"/>
              <a:t>), Un Master (5 </a:t>
            </a:r>
            <a:r>
              <a:rPr lang="en-US" dirty="0" err="1" smtClean="0"/>
              <a:t>ans</a:t>
            </a:r>
            <a:r>
              <a:rPr lang="en-US" dirty="0" smtClean="0"/>
              <a:t>), Un </a:t>
            </a:r>
            <a:r>
              <a:rPr lang="en-US" dirty="0" err="1" smtClean="0"/>
              <a:t>Doctorat</a:t>
            </a:r>
            <a:r>
              <a:rPr lang="en-US" dirty="0" smtClean="0"/>
              <a:t> (8 </a:t>
            </a:r>
            <a:r>
              <a:rPr lang="en-US" dirty="0" err="1" smtClean="0"/>
              <a:t>ans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Campus non-</a:t>
            </a:r>
            <a:r>
              <a:rPr lang="en-US" dirty="0" err="1" smtClean="0"/>
              <a:t>centralisé</a:t>
            </a:r>
            <a:r>
              <a:rPr lang="en-US" dirty="0" smtClean="0"/>
              <a:t>  (des “</a:t>
            </a:r>
            <a:r>
              <a:rPr lang="en-US" dirty="0" err="1" smtClean="0"/>
              <a:t>facs</a:t>
            </a:r>
            <a:r>
              <a:rPr lang="en-US" dirty="0" smtClean="0"/>
              <a:t>”)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err="1" smtClean="0"/>
              <a:t>dit</a:t>
            </a:r>
            <a:r>
              <a:rPr lang="en-US" dirty="0" smtClean="0"/>
              <a:t> “</a:t>
            </a:r>
            <a:r>
              <a:rPr lang="en-US" dirty="0" err="1" smtClean="0"/>
              <a:t>spécialisation</a:t>
            </a:r>
            <a:r>
              <a:rPr lang="en-US" dirty="0" smtClean="0"/>
              <a:t>”/on se </a:t>
            </a:r>
            <a:r>
              <a:rPr lang="en-US" dirty="0" err="1" smtClean="0"/>
              <a:t>spécialise</a:t>
            </a:r>
            <a:r>
              <a:rPr lang="en-US" dirty="0" smtClean="0"/>
              <a:t> AVANT </a:t>
            </a:r>
            <a:r>
              <a:rPr lang="en-US" dirty="0" err="1" smtClean="0"/>
              <a:t>d’aller</a:t>
            </a:r>
            <a:r>
              <a:rPr lang="en-US" dirty="0" smtClean="0"/>
              <a:t> à </a:t>
            </a:r>
            <a:r>
              <a:rPr lang="en-US" dirty="0" err="1" smtClean="0"/>
              <a:t>l’université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(le BAC = </a:t>
            </a:r>
            <a:r>
              <a:rPr lang="en-US" dirty="0" err="1" smtClean="0"/>
              <a:t>examen</a:t>
            </a:r>
            <a:r>
              <a:rPr lang="en-US" dirty="0"/>
              <a:t> </a:t>
            </a:r>
            <a:r>
              <a:rPr lang="en-US" dirty="0" smtClean="0"/>
              <a:t>à la fin du </a:t>
            </a:r>
            <a:r>
              <a:rPr lang="en-US" dirty="0" err="1" smtClean="0"/>
              <a:t>lycée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4830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 </a:t>
            </a:r>
            <a:r>
              <a:rPr lang="en-US" dirty="0" err="1" smtClean="0"/>
              <a:t>taux</a:t>
            </a:r>
            <a:r>
              <a:rPr lang="en-US" dirty="0" smtClean="0"/>
              <a:t> de </a:t>
            </a:r>
            <a:r>
              <a:rPr lang="en-US" dirty="0" err="1" smtClean="0"/>
              <a:t>réussite</a:t>
            </a:r>
            <a:r>
              <a:rPr lang="en-US" dirty="0" smtClean="0"/>
              <a:t> = Success rate</a:t>
            </a:r>
            <a:br>
              <a:rPr lang="en-US" dirty="0" smtClean="0"/>
            </a:br>
            <a:r>
              <a:rPr lang="en-US" dirty="0" smtClean="0"/>
              <a:t>Statistics for France, 2012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/>
              <a:t>taux de réussite au </a:t>
            </a:r>
            <a:r>
              <a:rPr lang="fr-FR" b="1" dirty="0">
                <a:solidFill>
                  <a:srgbClr val="0070C0"/>
                </a:solidFill>
              </a:rPr>
              <a:t>bac général </a:t>
            </a:r>
            <a:r>
              <a:rPr lang="fr-FR" dirty="0"/>
              <a:t>cette année atteint </a:t>
            </a:r>
            <a:r>
              <a:rPr lang="fr-FR" dirty="0" smtClean="0"/>
              <a:t>89,6%. (~65% des jeunes français sont bacheliers en 2012 -- ~20% en 1970</a:t>
            </a:r>
            <a:r>
              <a:rPr lang="fr-FR" dirty="0" smtClean="0"/>
              <a:t>)  (</a:t>
            </a:r>
            <a:r>
              <a:rPr lang="fr-FR" dirty="0" smtClean="0">
                <a:solidFill>
                  <a:srgbClr val="FF0000"/>
                </a:solidFill>
              </a:rPr>
              <a:t>2014:  90, 9%)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 smtClean="0"/>
          </a:p>
          <a:p>
            <a:r>
              <a:rPr lang="fr-FR" dirty="0" smtClean="0"/>
              <a:t>Au </a:t>
            </a:r>
            <a:r>
              <a:rPr lang="fr-FR" b="1" dirty="0">
                <a:solidFill>
                  <a:srgbClr val="0070C0"/>
                </a:solidFill>
              </a:rPr>
              <a:t>bac technologique</a:t>
            </a:r>
            <a:r>
              <a:rPr lang="fr-FR" dirty="0"/>
              <a:t>, le taux atteint 83,4</a:t>
            </a:r>
            <a:r>
              <a:rPr lang="fr-FR" dirty="0" smtClean="0"/>
              <a:t>%. </a:t>
            </a:r>
            <a:r>
              <a:rPr lang="fr-FR" dirty="0" smtClean="0">
                <a:solidFill>
                  <a:srgbClr val="FF0000"/>
                </a:solidFill>
              </a:rPr>
              <a:t>(2014: 90,6%)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taux de réussite au </a:t>
            </a:r>
            <a:r>
              <a:rPr lang="fr-FR" b="1" dirty="0">
                <a:solidFill>
                  <a:srgbClr val="0070C0"/>
                </a:solidFill>
              </a:rPr>
              <a:t>bac professionnel </a:t>
            </a:r>
            <a:r>
              <a:rPr lang="fr-FR" dirty="0" smtClean="0"/>
              <a:t>:  78,2</a:t>
            </a:r>
            <a:r>
              <a:rPr lang="fr-FR" dirty="0"/>
              <a:t>% </a:t>
            </a:r>
            <a:r>
              <a:rPr lang="fr-FR" dirty="0" smtClean="0"/>
              <a:t>, 57.000 candidats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FF0000"/>
                </a:solidFill>
              </a:rPr>
              <a:t>(2014:  81,9%)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 smtClean="0"/>
          </a:p>
          <a:p>
            <a:r>
              <a:rPr lang="fr-FR" sz="1200" dirty="0"/>
              <a:t>http://tempsreel.nouvelobs.com/education/20120712.OBS7170/bac-2012-84-5-de-reussite-un-taux-en-legere-baisse.html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69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Différences</a:t>
            </a:r>
            <a:r>
              <a:rPr lang="en-US" dirty="0" smtClean="0"/>
              <a:t> entre la France et le Québec:  Le </a:t>
            </a:r>
            <a:r>
              <a:rPr lang="en-US" dirty="0" err="1" smtClean="0"/>
              <a:t>système</a:t>
            </a:r>
            <a:r>
              <a:rPr lang="en-US" dirty="0" smtClean="0"/>
              <a:t> </a:t>
            </a:r>
            <a:r>
              <a:rPr lang="en-US" dirty="0" err="1" smtClean="0"/>
              <a:t>éducatif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la </a:t>
            </a:r>
            <a:r>
              <a:rPr lang="en-US" dirty="0" err="1" smtClean="0"/>
              <a:t>différence</a:t>
            </a:r>
            <a:r>
              <a:rPr lang="en-US" dirty="0" smtClean="0"/>
              <a:t> entre le BACC au Québec et le BAC en France?</a:t>
            </a:r>
          </a:p>
          <a:p>
            <a:endParaRPr lang="en-US" dirty="0" smtClean="0"/>
          </a:p>
          <a:p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la </a:t>
            </a:r>
            <a:r>
              <a:rPr lang="en-US" dirty="0" err="1" smtClean="0"/>
              <a:t>différence</a:t>
            </a:r>
            <a:r>
              <a:rPr lang="en-US" dirty="0" smtClean="0"/>
              <a:t> entre le BAC en France et le SAT/ACT aux </a:t>
            </a:r>
            <a:r>
              <a:rPr lang="en-US" dirty="0" err="1" smtClean="0"/>
              <a:t>Etats-Unis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882</TotalTime>
  <Words>736</Words>
  <Application>Microsoft Office PowerPoint</Application>
  <PresentationFormat>On-screen Show (4:3)</PresentationFormat>
  <Paragraphs>157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Ch. 3, leçon 2</vt:lpstr>
      <vt:lpstr>Qu’est-ce que vous étudiez? “J’étudie le français.”</vt:lpstr>
      <vt:lpstr>Qu’est-ce que vous étudiez?</vt:lpstr>
      <vt:lpstr>Qu’est-ce que vous étudiez?</vt:lpstr>
      <vt:lpstr>Chassez l’intrus! (Find the word that doesn’t belong for each number…)</vt:lpstr>
      <vt:lpstr>“My major is…my minor is…”</vt:lpstr>
      <vt:lpstr>Différences entre la France et le Québec:  Le système éducatif</vt:lpstr>
      <vt:lpstr>Le taux de réussite = Success rate Statistics for France, 2012</vt:lpstr>
      <vt:lpstr>Différences entre la France et le Québec:  Le système éducatif</vt:lpstr>
      <vt:lpstr>Les Grandes Écoles</vt:lpstr>
      <vt:lpstr>Pour parler des cours</vt:lpstr>
      <vt:lpstr>Attention!</vt:lpstr>
      <vt:lpstr>   “préférer” “répéter, suggérer, espérer, compléter” </vt:lpstr>
      <vt:lpstr>Préférer</vt:lpstr>
      <vt:lpstr>Verbs:  to like/dislike</vt:lpstr>
      <vt:lpstr> Qu’est-ce que tu aimes?  Qu’est-ce que tu aimes faire?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3, leçon 2</dc:title>
  <dc:creator>Devan Baty</dc:creator>
  <cp:lastModifiedBy>Devan Baty</cp:lastModifiedBy>
  <cp:revision>65</cp:revision>
  <dcterms:created xsi:type="dcterms:W3CDTF">2011-01-16T01:28:47Z</dcterms:created>
  <dcterms:modified xsi:type="dcterms:W3CDTF">2017-12-11T14:44:14Z</dcterms:modified>
</cp:coreProperties>
</file>