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handoutMasterIdLst>
    <p:handoutMasterId r:id="rId44"/>
  </p:handoutMasterIdLst>
  <p:sldIdLst>
    <p:sldId id="256" r:id="rId2"/>
    <p:sldId id="298" r:id="rId3"/>
    <p:sldId id="278" r:id="rId4"/>
    <p:sldId id="257" r:id="rId5"/>
    <p:sldId id="258" r:id="rId6"/>
    <p:sldId id="308" r:id="rId7"/>
    <p:sldId id="274" r:id="rId8"/>
    <p:sldId id="287" r:id="rId9"/>
    <p:sldId id="288" r:id="rId10"/>
    <p:sldId id="307" r:id="rId11"/>
    <p:sldId id="275" r:id="rId12"/>
    <p:sldId id="273" r:id="rId13"/>
    <p:sldId id="266" r:id="rId14"/>
    <p:sldId id="299" r:id="rId15"/>
    <p:sldId id="292" r:id="rId16"/>
    <p:sldId id="281" r:id="rId17"/>
    <p:sldId id="293" r:id="rId18"/>
    <p:sldId id="289" r:id="rId19"/>
    <p:sldId id="291" r:id="rId20"/>
    <p:sldId id="282" r:id="rId21"/>
    <p:sldId id="267" r:id="rId22"/>
    <p:sldId id="277" r:id="rId23"/>
    <p:sldId id="259" r:id="rId24"/>
    <p:sldId id="300" r:id="rId25"/>
    <p:sldId id="301" r:id="rId26"/>
    <p:sldId id="302" r:id="rId27"/>
    <p:sldId id="303" r:id="rId28"/>
    <p:sldId id="261" r:id="rId29"/>
    <p:sldId id="262" r:id="rId30"/>
    <p:sldId id="263" r:id="rId31"/>
    <p:sldId id="279" r:id="rId32"/>
    <p:sldId id="309" r:id="rId33"/>
    <p:sldId id="264" r:id="rId34"/>
    <p:sldId id="280" r:id="rId35"/>
    <p:sldId id="286" r:id="rId36"/>
    <p:sldId id="294" r:id="rId37"/>
    <p:sldId id="295" r:id="rId38"/>
    <p:sldId id="296" r:id="rId39"/>
    <p:sldId id="297" r:id="rId40"/>
    <p:sldId id="305" r:id="rId41"/>
    <p:sldId id="276" r:id="rId42"/>
    <p:sldId id="310" r:id="rId4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0" autoAdjust="0"/>
    <p:restoredTop sz="95737" autoAdjust="0"/>
  </p:normalViewPr>
  <p:slideViewPr>
    <p:cSldViewPr>
      <p:cViewPr varScale="1">
        <p:scale>
          <a:sx n="70" d="100"/>
          <a:sy n="70" d="100"/>
        </p:scale>
        <p:origin x="-14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EA22177-A355-4101-B9BE-2B80385AC84A}" type="datetimeFigureOut">
              <a:rPr lang="en-US" smtClean="0"/>
              <a:t>1/16/2012</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7147F5FD-9511-4E8D-9FD5-C8C7C2192711}" type="slidenum">
              <a:rPr lang="en-US" smtClean="0"/>
              <a:t>‹#›</a:t>
            </a:fld>
            <a:endParaRPr lang="en-US" dirty="0"/>
          </a:p>
        </p:txBody>
      </p:sp>
    </p:spTree>
    <p:extLst>
      <p:ext uri="{BB962C8B-B14F-4D97-AF65-F5344CB8AC3E}">
        <p14:creationId xmlns:p14="http://schemas.microsoft.com/office/powerpoint/2010/main" val="724856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06409C68-480C-4333-BAA8-72FA86001161}"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6409C68-480C-4333-BAA8-72FA8600116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6409C68-480C-4333-BAA8-72FA8600116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6409C68-480C-4333-BAA8-72FA8600116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06409C68-480C-4333-BAA8-72FA86001161}"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6409C68-480C-4333-BAA8-72FA86001161}"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06409C68-480C-4333-BAA8-72FA8600116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06409C68-480C-4333-BAA8-72FA8600116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06409C68-480C-4333-BAA8-72FA86001161}"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6409C68-480C-4333-BAA8-72FA8600116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DF681E03-3E79-4E35-AE98-AA81AADE3D88}" type="datetimeFigureOut">
              <a:rPr lang="en-US" smtClean="0"/>
              <a:t>1/16/2012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06409C68-480C-4333-BAA8-72FA86001161}"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F681E03-3E79-4E35-AE98-AA81AADE3D88}" type="datetimeFigureOut">
              <a:rPr lang="en-US" smtClean="0"/>
              <a:t>1/16/2012</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6409C68-480C-4333-BAA8-72FA86001161}"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0"/>
            <a:ext cx="7467600" cy="1527282"/>
          </a:xfrm>
        </p:spPr>
        <p:txBody>
          <a:bodyPr>
            <a:normAutofit/>
          </a:bodyPr>
          <a:lstStyle/>
          <a:p>
            <a:r>
              <a:rPr lang="en-US" sz="4000" b="1" dirty="0" smtClean="0">
                <a:latin typeface="Times New Roman" pitchFamily="18" charset="0"/>
                <a:cs typeface="Times New Roman" pitchFamily="18" charset="0"/>
              </a:rPr>
              <a:t>The Devil is in the Details:  Can I Really Say “God” in School??</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2057400" y="2133600"/>
            <a:ext cx="6781800" cy="1469064"/>
          </a:xfrm>
        </p:spPr>
        <p:txBody>
          <a:bodyPr>
            <a:normAutofit fontScale="25000" lnSpcReduction="20000"/>
          </a:bodyPr>
          <a:lstStyle/>
          <a:p>
            <a:pPr algn="ctr"/>
            <a:endParaRPr lang="en-US" b="1" dirty="0" smtClean="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endParaRPr lang="en-US" sz="4600" b="1" dirty="0" smtClean="0">
              <a:latin typeface="Times New Roman" pitchFamily="18" charset="0"/>
              <a:cs typeface="Times New Roman" pitchFamily="18" charset="0"/>
            </a:endParaRPr>
          </a:p>
          <a:p>
            <a:pPr algn="ctr"/>
            <a:endParaRPr lang="en-US" sz="4600" b="1" dirty="0">
              <a:latin typeface="Times New Roman" pitchFamily="18" charset="0"/>
              <a:cs typeface="Times New Roman" pitchFamily="18" charset="0"/>
            </a:endParaRPr>
          </a:p>
          <a:p>
            <a:pPr algn="ctr"/>
            <a:endParaRPr lang="en-US" sz="4600" b="1" dirty="0" smtClean="0">
              <a:latin typeface="Times New Roman" pitchFamily="18" charset="0"/>
              <a:cs typeface="Times New Roman" pitchFamily="18" charset="0"/>
            </a:endParaRPr>
          </a:p>
          <a:p>
            <a:pPr algn="ctr"/>
            <a:endParaRPr lang="en-US" sz="4600" b="1" dirty="0">
              <a:latin typeface="Times New Roman" pitchFamily="18" charset="0"/>
              <a:cs typeface="Times New Roman" pitchFamily="18" charset="0"/>
            </a:endParaRPr>
          </a:p>
          <a:p>
            <a:pPr algn="ctr"/>
            <a:endParaRPr lang="en-US" sz="4600" b="1" dirty="0" smtClean="0">
              <a:latin typeface="Times New Roman" pitchFamily="18" charset="0"/>
              <a:cs typeface="Times New Roman" pitchFamily="18" charset="0"/>
            </a:endParaRPr>
          </a:p>
          <a:p>
            <a:pPr algn="r"/>
            <a:endParaRPr lang="en-US" sz="4600" b="1" dirty="0">
              <a:latin typeface="Times New Roman" pitchFamily="18" charset="0"/>
              <a:cs typeface="Times New Roman" pitchFamily="18" charset="0"/>
            </a:endParaRPr>
          </a:p>
          <a:p>
            <a:pPr algn="ctr"/>
            <a:endParaRPr lang="en-US" sz="4600" b="1" dirty="0" smtClean="0">
              <a:latin typeface="Times New Roman" pitchFamily="18" charset="0"/>
              <a:cs typeface="Times New Roman" pitchFamily="18" charset="0"/>
            </a:endParaRPr>
          </a:p>
          <a:p>
            <a:pPr algn="ctr"/>
            <a:endParaRPr lang="en-US" sz="4600" b="1" dirty="0">
              <a:latin typeface="Times New Roman" pitchFamily="18" charset="0"/>
              <a:cs typeface="Times New Roman" pitchFamily="18" charset="0"/>
            </a:endParaRPr>
          </a:p>
          <a:p>
            <a:pPr algn="ctr"/>
            <a:endParaRPr lang="en-US" sz="4600" b="1" dirty="0" smtClean="0">
              <a:latin typeface="Times New Roman" pitchFamily="18" charset="0"/>
              <a:cs typeface="Times New Roman" pitchFamily="18" charset="0"/>
            </a:endParaRPr>
          </a:p>
          <a:p>
            <a:pPr algn="ctr"/>
            <a:endParaRPr lang="en-US" sz="4600" b="1" dirty="0">
              <a:latin typeface="Times New Roman" pitchFamily="18" charset="0"/>
              <a:cs typeface="Times New Roman" pitchFamily="18" charset="0"/>
            </a:endParaRPr>
          </a:p>
          <a:p>
            <a:pPr algn="ctr"/>
            <a:endParaRPr lang="en-US" sz="4600" b="1" dirty="0" smtClean="0">
              <a:latin typeface="Times New Roman" pitchFamily="18" charset="0"/>
              <a:cs typeface="Times New Roman" pitchFamily="18" charset="0"/>
            </a:endParaRPr>
          </a:p>
          <a:p>
            <a:pPr algn="ctr"/>
            <a:endParaRPr lang="en-US" sz="4600" b="1" dirty="0">
              <a:latin typeface="Times New Roman" pitchFamily="18" charset="0"/>
              <a:cs typeface="Times New Roman" pitchFamily="18" charset="0"/>
            </a:endParaRPr>
          </a:p>
          <a:p>
            <a:pPr algn="ctr"/>
            <a:r>
              <a:rPr lang="en-US" sz="11200" b="1" dirty="0" smtClean="0">
                <a:latin typeface="Times New Roman" pitchFamily="18" charset="0"/>
                <a:cs typeface="Times New Roman" pitchFamily="18" charset="0"/>
              </a:rPr>
              <a:t>Jill Heinrich</a:t>
            </a:r>
          </a:p>
          <a:p>
            <a:pPr algn="ctr"/>
            <a:r>
              <a:rPr lang="en-US" sz="8000" b="1" dirty="0" smtClean="0">
                <a:latin typeface="Times New Roman" pitchFamily="18" charset="0"/>
                <a:cs typeface="Times New Roman" pitchFamily="18" charset="0"/>
              </a:rPr>
              <a:t>Education Department</a:t>
            </a:r>
          </a:p>
          <a:p>
            <a:pPr algn="ctr"/>
            <a:r>
              <a:rPr lang="en-US" sz="8000" b="1" dirty="0" smtClean="0">
                <a:latin typeface="Times New Roman" pitchFamily="18" charset="0"/>
                <a:cs typeface="Times New Roman" pitchFamily="18" charset="0"/>
              </a:rPr>
              <a:t>Cornell College</a:t>
            </a:r>
          </a:p>
          <a:p>
            <a:pPr algn="ctr"/>
            <a:endParaRPr lang="en-US" sz="8000" b="1" dirty="0">
              <a:latin typeface="Times New Roman" pitchFamily="18" charset="0"/>
              <a:cs typeface="Times New Roman" pitchFamily="18" charset="0"/>
            </a:endParaRPr>
          </a:p>
        </p:txBody>
      </p:sp>
      <p:pic>
        <p:nvPicPr>
          <p:cNvPr id="1027" name="Picture 3" descr="C:\Users\jheinrich\AppData\Local\Microsoft\Windows\Temporary Internet Files\Content.IE5\L26HU42V\MP9003211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222859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heinrich\AppData\Local\Microsoft\Windows\Temporary Internet Files\Content.IE5\RY9VWEF5\MC91021696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905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544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latin typeface="Times New Roman" pitchFamily="18" charset="0"/>
                <a:cs typeface="Times New Roman" pitchFamily="18" charset="0"/>
              </a:rPr>
              <a:t>Rousseau </a:t>
            </a:r>
            <a:r>
              <a:rPr lang="en-US" sz="4400" i="1" dirty="0">
                <a:latin typeface="Times New Roman" pitchFamily="18" charset="0"/>
                <a:cs typeface="Times New Roman" pitchFamily="18" charset="0"/>
              </a:rPr>
              <a:t>The Social Contract</a:t>
            </a:r>
            <a:r>
              <a:rPr lang="en-US" sz="4400" dirty="0">
                <a:latin typeface="Times New Roman" pitchFamily="18" charset="0"/>
                <a:cs typeface="Times New Roman" pitchFamily="18" charset="0"/>
              </a:rPr>
              <a:t>:</a:t>
            </a:r>
            <a:br>
              <a:rPr lang="en-US" sz="4400" dirty="0">
                <a:latin typeface="Times New Roman" pitchFamily="18" charset="0"/>
                <a:cs typeface="Times New Roman" pitchFamily="18" charset="0"/>
              </a:rPr>
            </a:br>
            <a:r>
              <a:rPr lang="en-US" sz="4400" dirty="0">
                <a:latin typeface="Times New Roman" pitchFamily="18" charset="0"/>
                <a:cs typeface="Times New Roman" pitchFamily="18" charset="0"/>
              </a:rPr>
              <a:t>Principles of Civil Religion</a:t>
            </a:r>
            <a:endParaRPr lang="en-US" dirty="0"/>
          </a:p>
        </p:txBody>
      </p:sp>
      <p:sp>
        <p:nvSpPr>
          <p:cNvPr id="3" name="Content Placeholder 2"/>
          <p:cNvSpPr>
            <a:spLocks noGrp="1"/>
          </p:cNvSpPr>
          <p:nvPr>
            <p:ph idx="1"/>
          </p:nvPr>
        </p:nvSpPr>
        <p:spPr/>
        <p:txBody>
          <a:bodyPr>
            <a:normAutofit fontScale="85000" lnSpcReduction="20000"/>
          </a:bodyPr>
          <a:lstStyle/>
          <a:p>
            <a:pPr marL="82296" indent="0">
              <a:buNone/>
            </a:pPr>
            <a:endParaRPr lang="en-US" sz="3000" dirty="0" smtClean="0">
              <a:latin typeface="Times New Roman" pitchFamily="18" charset="0"/>
              <a:cs typeface="Times New Roman" pitchFamily="18" charset="0"/>
            </a:endParaRPr>
          </a:p>
          <a:p>
            <a:pPr marL="82296" indent="0">
              <a:buNone/>
            </a:pPr>
            <a:r>
              <a:rPr lang="en-US" sz="3500" dirty="0" smtClean="0">
                <a:latin typeface="Times New Roman" pitchFamily="18" charset="0"/>
                <a:cs typeface="Times New Roman" pitchFamily="18" charset="0"/>
              </a:rPr>
              <a:t>Ideas </a:t>
            </a:r>
            <a:r>
              <a:rPr lang="en-US" sz="3500" dirty="0">
                <a:latin typeface="Times New Roman" pitchFamily="18" charset="0"/>
                <a:cs typeface="Times New Roman" pitchFamily="18" charset="0"/>
              </a:rPr>
              <a:t>became part of the political &amp;</a:t>
            </a:r>
          </a:p>
          <a:p>
            <a:pPr marL="82296" indent="0">
              <a:buNone/>
            </a:pPr>
            <a:r>
              <a:rPr lang="en-US" sz="3500" dirty="0">
                <a:latin typeface="Times New Roman" pitchFamily="18" charset="0"/>
                <a:cs typeface="Times New Roman" pitchFamily="18" charset="0"/>
              </a:rPr>
              <a:t>Cultural landscape of 18</a:t>
            </a:r>
            <a:r>
              <a:rPr lang="en-US" sz="3500" baseline="30000" dirty="0">
                <a:latin typeface="Times New Roman" pitchFamily="18" charset="0"/>
                <a:cs typeface="Times New Roman" pitchFamily="18" charset="0"/>
              </a:rPr>
              <a:t>th</a:t>
            </a:r>
            <a:r>
              <a:rPr lang="en-US" sz="3500" dirty="0">
                <a:latin typeface="Times New Roman" pitchFamily="18" charset="0"/>
                <a:cs typeface="Times New Roman" pitchFamily="18" charset="0"/>
              </a:rPr>
              <a:t> century</a:t>
            </a:r>
          </a:p>
          <a:p>
            <a:pPr marL="82296" indent="0">
              <a:buNone/>
            </a:pPr>
            <a:r>
              <a:rPr lang="en-US" sz="3500" dirty="0">
                <a:latin typeface="Times New Roman" pitchFamily="18" charset="0"/>
                <a:cs typeface="Times New Roman" pitchFamily="18" charset="0"/>
              </a:rPr>
              <a:t> America </a:t>
            </a:r>
            <a:r>
              <a:rPr lang="en-US" sz="3000" dirty="0">
                <a:latin typeface="Times New Roman" pitchFamily="18" charset="0"/>
                <a:cs typeface="Times New Roman" pitchFamily="18" charset="0"/>
              </a:rPr>
              <a:t>(1762)</a:t>
            </a:r>
          </a:p>
          <a:p>
            <a:pPr marL="82296" indent="0">
              <a:buNone/>
            </a:pP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Belief in a divinity</a:t>
            </a:r>
          </a:p>
          <a:p>
            <a:pPr marL="82296" indent="0">
              <a:buNone/>
            </a:pP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Religion not attached to any particular religious belief or organized church</a:t>
            </a:r>
          </a:p>
          <a:p>
            <a:pPr marL="82296" indent="0">
              <a:buNone/>
            </a:pPr>
            <a:endParaRPr lang="en-US" dirty="0">
              <a:latin typeface="Times New Roman" pitchFamily="18" charset="0"/>
              <a:cs typeface="Times New Roman" pitchFamily="18" charset="0"/>
            </a:endParaRPr>
          </a:p>
          <a:p>
            <a:pPr>
              <a:buFont typeface="Wingdings" pitchFamily="2" charset="2"/>
              <a:buChar char="v"/>
            </a:pPr>
            <a:r>
              <a:rPr lang="en-US" dirty="0">
                <a:latin typeface="Times New Roman" pitchFamily="18" charset="0"/>
                <a:cs typeface="Times New Roman" pitchFamily="18" charset="0"/>
              </a:rPr>
              <a:t>Religion designed &amp; controlled by the state</a:t>
            </a:r>
          </a:p>
          <a:p>
            <a:endParaRPr lang="en-US" dirty="0"/>
          </a:p>
        </p:txBody>
      </p:sp>
      <p:pic>
        <p:nvPicPr>
          <p:cNvPr id="4" name="Picture 2" descr="C:\Users\jheinrich\Desktop\im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961930"/>
            <a:ext cx="1524001" cy="188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86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Enlightenment’s Influence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on a New American Nation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marL="82296" indent="0">
              <a:buNone/>
            </a:pPr>
            <a:endParaRPr lang="en-US" dirty="0" smtClean="0">
              <a:latin typeface="Times New Roman" pitchFamily="18" charset="0"/>
              <a:cs typeface="Times New Roman" pitchFamily="18" charset="0"/>
            </a:endParaRPr>
          </a:p>
          <a:p>
            <a:pPr marL="82296" indent="0">
              <a:buNone/>
            </a:pPr>
            <a:r>
              <a:rPr lang="en-US" dirty="0" smtClean="0">
                <a:latin typeface="Times New Roman" pitchFamily="18" charset="0"/>
                <a:cs typeface="Times New Roman" pitchFamily="18" charset="0"/>
              </a:rPr>
              <a:t>Washington, Franklin, Jefferson &amp; Paine:</a:t>
            </a:r>
          </a:p>
          <a:p>
            <a:pPr marL="82296" indent="0">
              <a:buNone/>
            </a:pPr>
            <a:r>
              <a:rPr lang="en-US" dirty="0" smtClean="0">
                <a:latin typeface="Times New Roman" pitchFamily="18" charset="0"/>
                <a:cs typeface="Times New Roman" pitchFamily="18" charset="0"/>
              </a:rPr>
              <a:t>influenced by English &amp; French thinkers</a:t>
            </a:r>
          </a:p>
          <a:p>
            <a:pPr marL="82296" indent="0">
              <a:buNone/>
            </a:pPr>
            <a:endParaRPr lang="en-US" dirty="0" smtClean="0">
              <a:latin typeface="Times New Roman" pitchFamily="18" charset="0"/>
              <a:cs typeface="Times New Roman" pitchFamily="18" charset="0"/>
            </a:endParaRPr>
          </a:p>
          <a:p>
            <a:pPr marL="82296" indent="0">
              <a:buNone/>
            </a:pPr>
            <a:r>
              <a:rPr lang="en-US" b="1" dirty="0" smtClean="0">
                <a:latin typeface="Times New Roman" pitchFamily="18" charset="0"/>
                <a:cs typeface="Times New Roman" pitchFamily="18" charset="0"/>
              </a:rPr>
              <a:t>Notion of God</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The God who underwrites the </a:t>
            </a:r>
            <a:r>
              <a:rPr lang="en-US" sz="2800" i="1" dirty="0" smtClean="0">
                <a:latin typeface="Times New Roman" pitchFamily="18" charset="0"/>
                <a:cs typeface="Times New Roman" pitchFamily="18" charset="0"/>
              </a:rPr>
              <a:t>Declaration of Independence </a:t>
            </a:r>
            <a:r>
              <a:rPr lang="en-US" sz="2800" dirty="0" smtClean="0">
                <a:latin typeface="Times New Roman" pitchFamily="18" charset="0"/>
                <a:cs typeface="Times New Roman" pitchFamily="18" charset="0"/>
              </a:rPr>
              <a:t>is the same deist God who</a:t>
            </a:r>
          </a:p>
          <a:p>
            <a:pPr marL="82296" indent="0">
              <a:buNone/>
            </a:pPr>
            <a:endParaRPr lang="en-US" sz="2800" dirty="0" smtClean="0">
              <a:latin typeface="Times New Roman" pitchFamily="18" charset="0"/>
              <a:cs typeface="Times New Roman" pitchFamily="18" charset="0"/>
            </a:endParaRPr>
          </a:p>
          <a:p>
            <a:pPr>
              <a:buFont typeface="Wingdings" pitchFamily="2" charset="2"/>
              <a:buChar char="v"/>
            </a:pPr>
            <a:r>
              <a:rPr lang="en-US" sz="2600" dirty="0">
                <a:latin typeface="Times New Roman" pitchFamily="18" charset="0"/>
                <a:cs typeface="Times New Roman" pitchFamily="18" charset="0"/>
              </a:rPr>
              <a:t>C</a:t>
            </a:r>
            <a:r>
              <a:rPr lang="en-US" sz="2600" dirty="0" smtClean="0">
                <a:latin typeface="Times New Roman" pitchFamily="18" charset="0"/>
                <a:cs typeface="Times New Roman" pitchFamily="18" charset="0"/>
              </a:rPr>
              <a:t>hampions common sense and tolerance over superstition</a:t>
            </a:r>
          </a:p>
          <a:p>
            <a:pPr marL="82296" indent="0">
              <a:buNone/>
            </a:pPr>
            <a:endParaRPr lang="en-US" sz="2600" dirty="0" smtClean="0">
              <a:latin typeface="Times New Roman" pitchFamily="18" charset="0"/>
              <a:cs typeface="Times New Roman" pitchFamily="18" charset="0"/>
            </a:endParaRPr>
          </a:p>
          <a:p>
            <a:pPr>
              <a:buFont typeface="Wingdings" pitchFamily="2" charset="2"/>
              <a:buChar char="v"/>
            </a:pPr>
            <a:r>
              <a:rPr lang="en-US" sz="2600" dirty="0">
                <a:latin typeface="Times New Roman" pitchFamily="18" charset="0"/>
                <a:cs typeface="Times New Roman" pitchFamily="18" charset="0"/>
              </a:rPr>
              <a:t>S</a:t>
            </a:r>
            <a:r>
              <a:rPr lang="en-US" sz="2600" dirty="0" smtClean="0">
                <a:latin typeface="Times New Roman" pitchFamily="18" charset="0"/>
                <a:cs typeface="Times New Roman" pitchFamily="18" charset="0"/>
              </a:rPr>
              <a:t>anctions the authority of the state</a:t>
            </a:r>
          </a:p>
          <a:p>
            <a:pPr marL="82296" indent="0">
              <a:buNone/>
            </a:pPr>
            <a:endParaRPr lang="en-US" sz="2600" dirty="0" smtClean="0">
              <a:latin typeface="Times New Roman" pitchFamily="18" charset="0"/>
              <a:cs typeface="Times New Roman" pitchFamily="18" charset="0"/>
            </a:endParaRPr>
          </a:p>
          <a:p>
            <a:pPr>
              <a:buFont typeface="Wingdings" pitchFamily="2" charset="2"/>
              <a:buChar char="v"/>
            </a:pPr>
            <a:r>
              <a:rPr lang="en-US" sz="2600" dirty="0" smtClean="0">
                <a:latin typeface="Times New Roman" pitchFamily="18" charset="0"/>
                <a:cs typeface="Times New Roman" pitchFamily="18" charset="0"/>
              </a:rPr>
              <a:t>Is perpetuated through the notion of civil religion</a:t>
            </a:r>
          </a:p>
        </p:txBody>
      </p:sp>
      <p:pic>
        <p:nvPicPr>
          <p:cNvPr id="2050" name="Picture 2" descr="C:\Users\jheinrich\AppData\Local\Microsoft\Windows\Temporary Internet Files\Content.IE5\QU7NE3QA\MP91021638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7357037" y="304800"/>
            <a:ext cx="1661886"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52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Washington &amp; Adams: Religion, Moral Character &amp; Public Order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marL="82296" indent="0">
              <a:buNone/>
            </a:pPr>
            <a:r>
              <a:rPr lang="en-US" sz="3400" b="1" dirty="0" smtClean="0">
                <a:latin typeface="Times New Roman" pitchFamily="18" charset="0"/>
                <a:cs typeface="Times New Roman" pitchFamily="18" charset="0"/>
              </a:rPr>
              <a:t>Washington:  </a:t>
            </a:r>
            <a:endParaRPr lang="en-US" sz="3400" b="1" dirty="0">
              <a:latin typeface="Times New Roman" pitchFamily="18" charset="0"/>
              <a:cs typeface="Times New Roman" pitchFamily="18" charset="0"/>
            </a:endParaRPr>
          </a:p>
          <a:p>
            <a:pPr marL="82296" indent="0">
              <a:buNone/>
            </a:pPr>
            <a:r>
              <a:rPr lang="en-US" sz="2600" dirty="0" smtClean="0">
                <a:latin typeface="Times New Roman" pitchFamily="18" charset="0"/>
                <a:cs typeface="Times New Roman" pitchFamily="18" charset="0"/>
              </a:rPr>
              <a:t>In </a:t>
            </a:r>
            <a:r>
              <a:rPr lang="en-US" sz="2600" dirty="0">
                <a:latin typeface="Times New Roman" pitchFamily="18" charset="0"/>
                <a:cs typeface="Times New Roman" pitchFamily="18" charset="0"/>
              </a:rPr>
              <a:t>his </a:t>
            </a:r>
            <a:r>
              <a:rPr lang="en-US" sz="2600" i="1" dirty="0">
                <a:latin typeface="Times New Roman" pitchFamily="18" charset="0"/>
                <a:cs typeface="Times New Roman" pitchFamily="18" charset="0"/>
              </a:rPr>
              <a:t>Farewell Address </a:t>
            </a:r>
            <a:r>
              <a:rPr lang="en-US" sz="2600" dirty="0">
                <a:latin typeface="Times New Roman" pitchFamily="18" charset="0"/>
                <a:cs typeface="Times New Roman" pitchFamily="18" charset="0"/>
              </a:rPr>
              <a:t>of September 1796, Washington </a:t>
            </a:r>
            <a:r>
              <a:rPr lang="en-US" sz="2600" dirty="0" smtClean="0">
                <a:latin typeface="Times New Roman" pitchFamily="18" charset="0"/>
                <a:cs typeface="Times New Roman" pitchFamily="18" charset="0"/>
              </a:rPr>
              <a:t>referred to religion as </a:t>
            </a:r>
            <a:r>
              <a:rPr lang="en-US" sz="2600" dirty="0">
                <a:latin typeface="Times New Roman" pitchFamily="18" charset="0"/>
                <a:cs typeface="Times New Roman" pitchFamily="18" charset="0"/>
              </a:rPr>
              <a:t>"a necessary spring of popular </a:t>
            </a:r>
            <a:r>
              <a:rPr lang="en-US" sz="2600" dirty="0" smtClean="0">
                <a:latin typeface="Times New Roman" pitchFamily="18" charset="0"/>
                <a:cs typeface="Times New Roman" pitchFamily="18" charset="0"/>
              </a:rPr>
              <a:t>government” and argued that:</a:t>
            </a:r>
          </a:p>
          <a:p>
            <a:pPr marL="82296" indent="0">
              <a:buNone/>
            </a:pPr>
            <a:endParaRPr lang="en-US" sz="2600" b="1" dirty="0" smtClean="0">
              <a:latin typeface="Times New Roman" pitchFamily="18" charset="0"/>
              <a:cs typeface="Times New Roman" pitchFamily="18" charset="0"/>
            </a:endParaRPr>
          </a:p>
          <a:p>
            <a:pPr>
              <a:buFont typeface="Wingdings" pitchFamily="2" charset="2"/>
              <a:buChar char="Ø"/>
            </a:pPr>
            <a:r>
              <a:rPr lang="en-US" sz="2600" dirty="0" smtClean="0">
                <a:latin typeface="Times New Roman" pitchFamily="18" charset="0"/>
                <a:cs typeface="Times New Roman" pitchFamily="18" charset="0"/>
              </a:rPr>
              <a:t>"Religion </a:t>
            </a:r>
            <a:r>
              <a:rPr lang="en-US" sz="2600" dirty="0">
                <a:latin typeface="Times New Roman" pitchFamily="18" charset="0"/>
                <a:cs typeface="Times New Roman" pitchFamily="18" charset="0"/>
              </a:rPr>
              <a:t>and morality" were the "great </a:t>
            </a:r>
            <a:r>
              <a:rPr lang="en-US" sz="2600" dirty="0" smtClean="0">
                <a:latin typeface="Times New Roman" pitchFamily="18" charset="0"/>
                <a:cs typeface="Times New Roman" pitchFamily="18" charset="0"/>
              </a:rPr>
              <a:t>Pillars of </a:t>
            </a:r>
            <a:r>
              <a:rPr lang="en-US" sz="2600" dirty="0">
                <a:latin typeface="Times New Roman" pitchFamily="18" charset="0"/>
                <a:cs typeface="Times New Roman" pitchFamily="18" charset="0"/>
              </a:rPr>
              <a:t>human happiness, these firmest props of the duties of Men and citizens</a:t>
            </a:r>
            <a:r>
              <a:rPr lang="en-US" sz="2600" dirty="0" smtClean="0">
                <a:latin typeface="Times New Roman" pitchFamily="18" charset="0"/>
                <a:cs typeface="Times New Roman" pitchFamily="18" charset="0"/>
              </a:rPr>
              <a:t>.”</a:t>
            </a:r>
          </a:p>
          <a:p>
            <a:pPr>
              <a:buFont typeface="Wingdings" pitchFamily="2" charset="2"/>
              <a:buChar char="Ø"/>
            </a:pPr>
            <a:endParaRPr lang="en-US" sz="2600" dirty="0" smtClean="0">
              <a:latin typeface="Times New Roman" pitchFamily="18" charset="0"/>
              <a:cs typeface="Times New Roman" pitchFamily="18" charset="0"/>
            </a:endParaRPr>
          </a:p>
          <a:p>
            <a:pPr>
              <a:buFont typeface="Wingdings" pitchFamily="2" charset="2"/>
              <a:buChar char="Ø"/>
            </a:pPr>
            <a:r>
              <a:rPr lang="en-US" sz="2600" dirty="0" smtClean="0">
                <a:latin typeface="Times New Roman" pitchFamily="18" charset="0"/>
                <a:cs typeface="Times New Roman" pitchFamily="18" charset="0"/>
              </a:rPr>
              <a:t>"National </a:t>
            </a:r>
            <a:r>
              <a:rPr lang="en-US" sz="2600" dirty="0">
                <a:latin typeface="Times New Roman" pitchFamily="18" charset="0"/>
                <a:cs typeface="Times New Roman" pitchFamily="18" charset="0"/>
              </a:rPr>
              <a:t>morality</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could not exist "in exclusion of religious principle." </a:t>
            </a:r>
            <a:endParaRPr lang="en-US" sz="2600" dirty="0" smtClean="0">
              <a:latin typeface="Times New Roman" pitchFamily="18" charset="0"/>
              <a:cs typeface="Times New Roman" pitchFamily="18" charset="0"/>
            </a:endParaRPr>
          </a:p>
          <a:p>
            <a:pPr>
              <a:buFont typeface="Wingdings" pitchFamily="2" charset="2"/>
              <a:buChar char="Ø"/>
            </a:pPr>
            <a:endParaRPr lang="en-US" sz="2600" dirty="0" smtClean="0">
              <a:latin typeface="Times New Roman" pitchFamily="18" charset="0"/>
              <a:cs typeface="Times New Roman" pitchFamily="18" charset="0"/>
            </a:endParaRPr>
          </a:p>
          <a:p>
            <a:pPr>
              <a:buFont typeface="Wingdings" pitchFamily="2" charset="2"/>
              <a:buChar char="Ø"/>
            </a:pPr>
            <a:r>
              <a:rPr lang="en-US" sz="2600" dirty="0" smtClean="0">
                <a:latin typeface="Times New Roman" pitchFamily="18" charset="0"/>
                <a:cs typeface="Times New Roman" pitchFamily="18" charset="0"/>
              </a:rPr>
              <a:t>"Virtue </a:t>
            </a:r>
            <a:r>
              <a:rPr lang="en-US" sz="2600" dirty="0">
                <a:latin typeface="Times New Roman" pitchFamily="18" charset="0"/>
                <a:cs typeface="Times New Roman" pitchFamily="18" charset="0"/>
              </a:rPr>
              <a:t>or morality," </a:t>
            </a:r>
            <a:r>
              <a:rPr lang="en-US" sz="2600" dirty="0" smtClean="0">
                <a:latin typeface="Times New Roman" pitchFamily="18" charset="0"/>
                <a:cs typeface="Times New Roman" pitchFamily="18" charset="0"/>
              </a:rPr>
              <a:t>were the </a:t>
            </a:r>
            <a:r>
              <a:rPr lang="en-US" sz="2600" dirty="0">
                <a:latin typeface="Times New Roman" pitchFamily="18" charset="0"/>
                <a:cs typeface="Times New Roman" pitchFamily="18" charset="0"/>
              </a:rPr>
              <a:t>products of </a:t>
            </a:r>
            <a:r>
              <a:rPr lang="en-US" sz="2600" dirty="0" smtClean="0">
                <a:latin typeface="Times New Roman" pitchFamily="18" charset="0"/>
                <a:cs typeface="Times New Roman" pitchFamily="18" charset="0"/>
              </a:rPr>
              <a:t>religion</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and </a:t>
            </a:r>
            <a:r>
              <a:rPr lang="en-US" sz="2600" dirty="0">
                <a:latin typeface="Times New Roman" pitchFamily="18" charset="0"/>
                <a:cs typeface="Times New Roman" pitchFamily="18" charset="0"/>
              </a:rPr>
              <a:t>"a necessary spring of popular government.</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82296" indent="0">
              <a:buNone/>
            </a:pPr>
            <a:r>
              <a:rPr lang="en-US" sz="3400" b="1" dirty="0" smtClean="0">
                <a:latin typeface="Times New Roman" pitchFamily="18" charset="0"/>
                <a:cs typeface="Times New Roman" pitchFamily="18" charset="0"/>
              </a:rPr>
              <a:t>Adams:</a:t>
            </a:r>
          </a:p>
          <a:p>
            <a:pPr>
              <a:buFont typeface="Wingdings" pitchFamily="2" charset="2"/>
              <a:buChar char="Ø"/>
            </a:pPr>
            <a:r>
              <a:rPr lang="en-US" sz="2600" dirty="0" smtClean="0">
                <a:latin typeface="Times New Roman" pitchFamily="18" charset="0"/>
                <a:cs typeface="Times New Roman" pitchFamily="18" charset="0"/>
              </a:rPr>
              <a:t>Adams </a:t>
            </a:r>
            <a:r>
              <a:rPr lang="en-US" sz="2600" dirty="0">
                <a:latin typeface="Times New Roman" pitchFamily="18" charset="0"/>
                <a:cs typeface="Times New Roman" pitchFamily="18" charset="0"/>
              </a:rPr>
              <a:t>claimed that statesmen "may plan and speculate for Liberty, but it is Religion and Morality alone, which can establish the Principles upon which Freedom can securely stand</a:t>
            </a:r>
            <a:r>
              <a:rPr lang="en-US" sz="26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2890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    Civil Religion’s Mandate: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“God Bless America”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marL="82296" indent="0">
              <a:buNone/>
            </a:pPr>
            <a:endParaRPr lang="en-US" sz="2400" dirty="0">
              <a:latin typeface="Times New Roman" pitchFamily="18" charset="0"/>
              <a:cs typeface="Times New Roman" pitchFamily="18" charset="0"/>
            </a:endParaRPr>
          </a:p>
          <a:p>
            <a:pPr>
              <a:buFont typeface="Wingdings" pitchFamily="2" charset="2"/>
              <a:buChar char="Ø"/>
            </a:pPr>
            <a:endParaRPr lang="en-US" sz="2400" dirty="0" smtClean="0">
              <a:latin typeface="Times New Roman" pitchFamily="18" charset="0"/>
              <a:cs typeface="Times New Roman" pitchFamily="18" charset="0"/>
            </a:endParaRPr>
          </a:p>
          <a:p>
            <a:pPr marL="82296" indent="0">
              <a:buNone/>
            </a:pPr>
            <a:r>
              <a:rPr lang="en-US" sz="2900" b="1" dirty="0" smtClean="0">
                <a:latin typeface="Times New Roman" pitchFamily="18" charset="0"/>
                <a:cs typeface="Times New Roman" pitchFamily="18" charset="0"/>
              </a:rPr>
              <a:t>Bellah (1968) in </a:t>
            </a:r>
            <a:r>
              <a:rPr lang="en-US" sz="2900" b="1" i="1" dirty="0" smtClean="0">
                <a:latin typeface="Times New Roman" pitchFamily="18" charset="0"/>
                <a:cs typeface="Times New Roman" pitchFamily="18" charset="0"/>
              </a:rPr>
              <a:t>American Civil Religion</a:t>
            </a:r>
          </a:p>
          <a:p>
            <a:pPr marL="82296" indent="0">
              <a:buNone/>
            </a:pPr>
            <a:r>
              <a:rPr lang="en-US" sz="2400" dirty="0">
                <a:latin typeface="Times New Roman" pitchFamily="18" charset="0"/>
                <a:cs typeface="Times New Roman" pitchFamily="18" charset="0"/>
              </a:rPr>
              <a:t>d</a:t>
            </a:r>
            <a:r>
              <a:rPr lang="en-US" sz="2400" dirty="0" smtClean="0">
                <a:latin typeface="Times New Roman" pitchFamily="18" charset="0"/>
                <a:cs typeface="Times New Roman" pitchFamily="18" charset="0"/>
              </a:rPr>
              <a:t>efines civil religion as the “institutionalized collection of sacred beliefs about the American nation” expressed in our founding documents and presidents’ inaugural addresses</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(180).  Based upon the following beliefs:</a:t>
            </a:r>
          </a:p>
          <a:p>
            <a:pPr marL="82296" indent="0">
              <a:buNone/>
            </a:pPr>
            <a:endParaRPr lang="en-US" sz="2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Existence of a transcendent being called “God” and that our nation is subject to God’s laws</a:t>
            </a: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r>
              <a:rPr lang="en-US" sz="2400" dirty="0">
                <a:latin typeface="Times New Roman" pitchFamily="18" charset="0"/>
                <a:cs typeface="Times New Roman" pitchFamily="18" charset="0"/>
              </a:rPr>
              <a:t>A</a:t>
            </a:r>
            <a:r>
              <a:rPr lang="en-US" sz="2400" dirty="0" smtClean="0">
                <a:latin typeface="Times New Roman" pitchFamily="18" charset="0"/>
                <a:cs typeface="Times New Roman" pitchFamily="18" charset="0"/>
              </a:rPr>
              <a:t>ssurance that God will guide and protect the American nation</a:t>
            </a:r>
          </a:p>
          <a:p>
            <a:pPr marL="82296" indent="0">
              <a:buNone/>
            </a:pPr>
            <a:endParaRPr lang="en-US" sz="2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Foundation is based upon and perpetuated through symbols:  holidays such as 4</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of July, flag, memorials, nat’l anthem, and oaths of office.</a:t>
            </a:r>
          </a:p>
          <a:p>
            <a:pPr marL="82296" indent="0">
              <a:buNone/>
            </a:pPr>
            <a:endParaRPr lang="en-US" sz="2400"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p:txBody>
      </p:sp>
      <p:pic>
        <p:nvPicPr>
          <p:cNvPr id="3075" name="Picture 3" descr="C:\Users\jheinrich\AppData\Local\Microsoft\Windows\Temporary Internet Files\Content.IE5\1R2MBXPN\MP90038475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652744"/>
            <a:ext cx="1476829" cy="1574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16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Our National Anthem </a:t>
            </a:r>
            <a:endParaRPr lang="en-US" dirty="0"/>
          </a:p>
        </p:txBody>
      </p:sp>
      <p:sp>
        <p:nvSpPr>
          <p:cNvPr id="3" name="Content Placeholder 2"/>
          <p:cNvSpPr>
            <a:spLocks noGrp="1"/>
          </p:cNvSpPr>
          <p:nvPr>
            <p:ph idx="1"/>
          </p:nvPr>
        </p:nvSpPr>
        <p:spPr/>
        <p:txBody>
          <a:bodyPr>
            <a:normAutofit fontScale="85000" lnSpcReduction="20000"/>
          </a:bodyPr>
          <a:lstStyle/>
          <a:p>
            <a:pPr marL="82296" indent="0">
              <a:buNone/>
            </a:pPr>
            <a:r>
              <a:rPr lang="en-US" dirty="0">
                <a:latin typeface="Times New Roman" pitchFamily="18" charset="0"/>
                <a:cs typeface="Times New Roman" pitchFamily="18" charset="0"/>
              </a:rPr>
              <a:t>Francis Scott Key’s poem "The Star Spangled Banner," was penned in 1814 and was officially adopted as the national anthem on March 3, 1931. The fourth verse states:</a:t>
            </a:r>
          </a:p>
          <a:p>
            <a:endParaRPr lang="en-US" dirty="0"/>
          </a:p>
          <a:p>
            <a:pPr marL="82296" indent="0">
              <a:buNone/>
            </a:pPr>
            <a:r>
              <a:rPr lang="en-US" i="1" dirty="0">
                <a:latin typeface="Times New Roman" pitchFamily="18" charset="0"/>
                <a:cs typeface="Times New Roman" pitchFamily="18" charset="0"/>
              </a:rPr>
              <a:t>Praise the power that hath made and preserved us a nation!</a:t>
            </a:r>
          </a:p>
          <a:p>
            <a:pPr marL="82296" indent="0">
              <a:buNone/>
            </a:pPr>
            <a:r>
              <a:rPr lang="en-US" i="1" dirty="0">
                <a:latin typeface="Times New Roman" pitchFamily="18" charset="0"/>
                <a:cs typeface="Times New Roman" pitchFamily="18" charset="0"/>
              </a:rPr>
              <a:t>Then conquer we must when our cause it is just,</a:t>
            </a:r>
          </a:p>
          <a:p>
            <a:pPr marL="82296" indent="0">
              <a:buNone/>
            </a:pPr>
            <a:r>
              <a:rPr lang="en-US" i="1" dirty="0">
                <a:latin typeface="Times New Roman" pitchFamily="18" charset="0"/>
                <a:cs typeface="Times New Roman" pitchFamily="18" charset="0"/>
              </a:rPr>
              <a:t>And this be our motto—"In God is our Trust.’</a:t>
            </a:r>
          </a:p>
          <a:p>
            <a:pPr marL="82296" indent="0">
              <a:buNone/>
            </a:pPr>
            <a:r>
              <a:rPr lang="en-US" i="1" dirty="0">
                <a:latin typeface="Times New Roman" pitchFamily="18" charset="0"/>
                <a:cs typeface="Times New Roman" pitchFamily="18" charset="0"/>
              </a:rPr>
              <a:t>And the Star-Spangled Banner in triumph shall wave</a:t>
            </a:r>
          </a:p>
          <a:p>
            <a:pPr marL="82296" indent="0">
              <a:buNone/>
            </a:pPr>
            <a:r>
              <a:rPr lang="en-US" i="1" dirty="0">
                <a:latin typeface="Times New Roman" pitchFamily="18" charset="0"/>
                <a:cs typeface="Times New Roman" pitchFamily="18" charset="0"/>
              </a:rPr>
              <a:t>O’er the land of the free and the home of the brave."</a:t>
            </a:r>
          </a:p>
          <a:p>
            <a:endParaRPr lang="en-US" dirty="0"/>
          </a:p>
        </p:txBody>
      </p:sp>
      <p:pic>
        <p:nvPicPr>
          <p:cNvPr id="3074" name="Picture 2" descr="C:\Users\jheinrich\AppData\Local\Microsoft\Windows\Temporary Internet Files\Content.IE5\MFE7X4L7\MC9004417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04800"/>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73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Sanctioning God’s Place in America’s Heritage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82296" indent="0" algn="ctr">
              <a:buNone/>
            </a:pPr>
            <a:endParaRPr lang="en-US" b="1" dirty="0" smtClean="0">
              <a:latin typeface="Times New Roman" pitchFamily="18" charset="0"/>
              <a:cs typeface="Times New Roman" pitchFamily="18" charset="0"/>
            </a:endParaRPr>
          </a:p>
          <a:p>
            <a:pPr marL="82296" indent="0">
              <a:buNone/>
            </a:pPr>
            <a:r>
              <a:rPr lang="en-US" b="1" dirty="0" smtClean="0">
                <a:latin typeface="Times New Roman" pitchFamily="18" charset="0"/>
                <a:cs typeface="Times New Roman" pitchFamily="18" charset="0"/>
              </a:rPr>
              <a:t>Executive Branch</a:t>
            </a:r>
          </a:p>
          <a:p>
            <a:pPr marL="82296" indent="0">
              <a:buNone/>
            </a:pPr>
            <a:endParaRPr lang="en-US" sz="2600" b="1" dirty="0" smtClean="0">
              <a:latin typeface="Times New Roman" pitchFamily="18" charset="0"/>
              <a:cs typeface="Times New Roman" pitchFamily="18" charset="0"/>
            </a:endParaRPr>
          </a:p>
          <a:p>
            <a:pPr marL="82296" indent="0">
              <a:buNone/>
            </a:pPr>
            <a:endParaRPr lang="en-US" sz="2600" b="1" dirty="0" smtClean="0">
              <a:latin typeface="Times New Roman" pitchFamily="18" charset="0"/>
              <a:cs typeface="Times New Roman" pitchFamily="18" charset="0"/>
            </a:endParaRPr>
          </a:p>
          <a:p>
            <a:pPr marL="82296" indent="0">
              <a:buNone/>
            </a:pPr>
            <a:r>
              <a:rPr lang="en-US" sz="2600" b="1" dirty="0" smtClean="0">
                <a:latin typeface="Times New Roman" pitchFamily="18" charset="0"/>
                <a:cs typeface="Times New Roman" pitchFamily="18" charset="0"/>
              </a:rPr>
              <a:t>Abraham Lincoln</a:t>
            </a:r>
            <a:r>
              <a:rPr lang="en-US" sz="2600" dirty="0" smtClean="0">
                <a:latin typeface="Times New Roman" pitchFamily="18" charset="0"/>
                <a:cs typeface="Times New Roman" pitchFamily="18" charset="0"/>
              </a:rPr>
              <a:t>:  “…that this nation, under God, shall have a new birth of freedom.”</a:t>
            </a:r>
          </a:p>
          <a:p>
            <a:pPr marL="82296" indent="0">
              <a:buNone/>
            </a:pPr>
            <a:endParaRPr lang="en-US" sz="2800" b="1" dirty="0" smtClean="0">
              <a:latin typeface="Times New Roman" pitchFamily="18" charset="0"/>
              <a:cs typeface="Times New Roman" pitchFamily="18" charset="0"/>
            </a:endParaRPr>
          </a:p>
          <a:p>
            <a:pPr marL="82296" indent="0">
              <a:buNone/>
            </a:pPr>
            <a:endParaRPr lang="en-US" sz="2800" b="1" dirty="0">
              <a:latin typeface="Times New Roman" pitchFamily="18" charset="0"/>
              <a:cs typeface="Times New Roman" pitchFamily="18" charset="0"/>
            </a:endParaRPr>
          </a:p>
          <a:p>
            <a:pPr marL="82296" indent="0">
              <a:buNone/>
            </a:pPr>
            <a:r>
              <a:rPr lang="en-US" sz="3000" b="1" dirty="0" smtClean="0">
                <a:latin typeface="Times New Roman" pitchFamily="18" charset="0"/>
                <a:cs typeface="Times New Roman" pitchFamily="18" charset="0"/>
              </a:rPr>
              <a:t>Judicial Branch</a:t>
            </a:r>
            <a:endParaRPr lang="en-US" sz="3000" b="1" dirty="0">
              <a:latin typeface="Times New Roman" pitchFamily="18" charset="0"/>
              <a:cs typeface="Times New Roman" pitchFamily="18" charset="0"/>
            </a:endParaRPr>
          </a:p>
          <a:p>
            <a:pPr marL="82296" indent="0">
              <a:buNone/>
            </a:pPr>
            <a:r>
              <a:rPr lang="en-US"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Supreme Court Justice William O. Douglas</a:t>
            </a: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We are a religious people whose institutions presuppose a Supreme Being.”</a:t>
            </a:r>
            <a:endParaRPr lang="en-US" sz="2400" dirty="0">
              <a:latin typeface="Times New Roman" pitchFamily="18" charset="0"/>
              <a:cs typeface="Times New Roman" pitchFamily="18" charset="0"/>
            </a:endParaRPr>
          </a:p>
        </p:txBody>
      </p:sp>
      <p:pic>
        <p:nvPicPr>
          <p:cNvPr id="4098" name="Picture 2" descr="C:\Users\jheinrich\AppData\Local\Microsoft\Windows\Temporary Internet Files\Content.IE5\VKB3EXYZ\MC90044139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05600" y="358140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jheinrich\Desktop\imagesCAQ1MBF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81599" y="1571921"/>
            <a:ext cx="1105634" cy="147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03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A New National Motto:  Farewell to “E pluribus unum”</a:t>
            </a:r>
            <a:r>
              <a:rPr lang="en-US" sz="4400" i="1" dirty="0">
                <a:latin typeface="Times New Roman" pitchFamily="18" charset="0"/>
                <a:cs typeface="Times New Roman" pitchFamily="18" charset="0"/>
              </a:rPr>
              <a:t/>
            </a:r>
            <a:br>
              <a:rPr lang="en-US" sz="4400" i="1" dirty="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990600" y="1524000"/>
            <a:ext cx="7498080" cy="4800600"/>
          </a:xfrm>
        </p:spPr>
        <p:txBody>
          <a:bodyPr>
            <a:normAutofit fontScale="62500" lnSpcReduction="20000"/>
          </a:bodyPr>
          <a:lstStyle/>
          <a:p>
            <a:pPr marL="82296" indent="0">
              <a:buNone/>
            </a:pPr>
            <a:endParaRPr lang="en-US" sz="3400" dirty="0">
              <a:latin typeface="Times New Roman" pitchFamily="18" charset="0"/>
              <a:cs typeface="Times New Roman" pitchFamily="18" charset="0"/>
            </a:endParaRPr>
          </a:p>
          <a:p>
            <a:pPr>
              <a:buFont typeface="Wingdings" pitchFamily="2" charset="2"/>
              <a:buChar char="§"/>
            </a:pPr>
            <a:endParaRPr lang="en-US" sz="2600" i="1" dirty="0">
              <a:latin typeface="Times New Roman" pitchFamily="18" charset="0"/>
              <a:cs typeface="Times New Roman" pitchFamily="18" charset="0"/>
            </a:endParaRPr>
          </a:p>
          <a:p>
            <a:pPr>
              <a:buFont typeface="Wingdings" pitchFamily="2" charset="2"/>
              <a:buChar char="§"/>
            </a:pPr>
            <a:endParaRPr lang="en-US" sz="2600" i="1" dirty="0">
              <a:latin typeface="Times New Roman" pitchFamily="18" charset="0"/>
              <a:cs typeface="Times New Roman" pitchFamily="18" charset="0"/>
            </a:endParaRPr>
          </a:p>
          <a:p>
            <a:pPr>
              <a:buFont typeface="Wingdings" pitchFamily="2" charset="2"/>
              <a:buChar char="§"/>
            </a:pPr>
            <a:endParaRPr lang="en-US" sz="2600" dirty="0" smtClean="0">
              <a:latin typeface="Times New Roman" pitchFamily="18" charset="0"/>
              <a:cs typeface="Times New Roman" pitchFamily="18" charset="0"/>
            </a:endParaRPr>
          </a:p>
          <a:p>
            <a:pPr>
              <a:buFont typeface="Wingdings" pitchFamily="2" charset="2"/>
              <a:buChar char="§"/>
            </a:pPr>
            <a:endParaRPr lang="en-US" sz="2600" dirty="0">
              <a:latin typeface="Times New Roman" pitchFamily="18" charset="0"/>
              <a:cs typeface="Times New Roman" pitchFamily="18" charset="0"/>
            </a:endParaRPr>
          </a:p>
          <a:p>
            <a:pPr>
              <a:buFont typeface="Wingdings" pitchFamily="2" charset="2"/>
              <a:buChar char="§"/>
            </a:pPr>
            <a:endParaRPr lang="en-US" sz="2600" dirty="0" smtClean="0">
              <a:latin typeface="Times New Roman" pitchFamily="18" charset="0"/>
              <a:cs typeface="Times New Roman" pitchFamily="18" charset="0"/>
            </a:endParaRPr>
          </a:p>
          <a:p>
            <a:pPr marL="82296" indent="0">
              <a:buNone/>
            </a:pPr>
            <a:endParaRPr lang="en-US" sz="3100" dirty="0" smtClean="0">
              <a:latin typeface="Times New Roman" pitchFamily="18" charset="0"/>
              <a:cs typeface="Times New Roman" pitchFamily="18" charset="0"/>
            </a:endParaRPr>
          </a:p>
          <a:p>
            <a:pPr marL="82296" indent="0" algn="ctr">
              <a:buNone/>
            </a:pPr>
            <a:endParaRPr lang="en-US" sz="3800" b="1" dirty="0" smtClean="0">
              <a:latin typeface="Times New Roman" pitchFamily="18" charset="0"/>
              <a:cs typeface="Times New Roman" pitchFamily="18" charset="0"/>
            </a:endParaRPr>
          </a:p>
          <a:p>
            <a:pPr marL="82296" indent="0" algn="ctr">
              <a:buNone/>
            </a:pPr>
            <a:r>
              <a:rPr lang="en-US" sz="3800" b="1" dirty="0" smtClean="0">
                <a:latin typeface="Times New Roman" pitchFamily="18" charset="0"/>
                <a:cs typeface="Times New Roman" pitchFamily="18" charset="0"/>
              </a:rPr>
              <a:t>Make way for “In God We Trust”</a:t>
            </a:r>
          </a:p>
          <a:p>
            <a:pPr marL="82296" indent="0" algn="ctr">
              <a:buNone/>
            </a:pPr>
            <a:endParaRPr lang="en-US" sz="3400" b="1" dirty="0">
              <a:latin typeface="Times New Roman" pitchFamily="18" charset="0"/>
              <a:cs typeface="Times New Roman" pitchFamily="18" charset="0"/>
            </a:endParaRPr>
          </a:p>
          <a:p>
            <a:pPr marL="82296" indent="0">
              <a:buNone/>
            </a:pPr>
            <a:r>
              <a:rPr lang="en-US" sz="3100" b="1" dirty="0" smtClean="0">
                <a:latin typeface="Times New Roman" pitchFamily="18" charset="0"/>
                <a:cs typeface="Times New Roman" pitchFamily="18" charset="0"/>
              </a:rPr>
              <a:t>PL 84-851 (1955) required the inscription “In God We Trust” on all coins and paper money. </a:t>
            </a:r>
          </a:p>
          <a:p>
            <a:pPr marL="82296" indent="0">
              <a:buNone/>
            </a:pPr>
            <a:endParaRPr lang="en-US" sz="2400" b="1" dirty="0" smtClean="0">
              <a:latin typeface="Times New Roman" pitchFamily="18" charset="0"/>
              <a:cs typeface="Times New Roman" pitchFamily="18" charset="0"/>
            </a:endParaRPr>
          </a:p>
          <a:p>
            <a:pPr marL="82296" indent="0">
              <a:buNone/>
            </a:pPr>
            <a:r>
              <a:rPr lang="en-US" sz="2400" b="1" dirty="0" smtClean="0">
                <a:latin typeface="Times New Roman" pitchFamily="18" charset="0"/>
                <a:cs typeface="Times New Roman" pitchFamily="18" charset="0"/>
              </a:rPr>
              <a:t>“In </a:t>
            </a:r>
            <a:r>
              <a:rPr lang="en-US" sz="2400" b="1" dirty="0">
                <a:latin typeface="Times New Roman" pitchFamily="18" charset="0"/>
                <a:cs typeface="Times New Roman" pitchFamily="18" charset="0"/>
              </a:rPr>
              <a:t>these days when imperialistic and materialistic communism seeks to attack and destroy freedom, we should continuously look for ways to strengthen the foundations of our freedom. At the base of our freedom is our faith in God and the desire of Americans to live by His will and His guidance. As long as this country trusts in God, it will prevail</a:t>
            </a:r>
            <a:r>
              <a:rPr lang="en-US" sz="2400" b="1" dirty="0" smtClean="0">
                <a:latin typeface="Times New Roman" pitchFamily="18" charset="0"/>
                <a:cs typeface="Times New Roman" pitchFamily="18" charset="0"/>
              </a:rPr>
              <a:t>.”</a:t>
            </a:r>
            <a:endParaRPr lang="en-US" sz="2600" dirty="0" smtClean="0">
              <a:latin typeface="Times New Roman" pitchFamily="18" charset="0"/>
              <a:cs typeface="Times New Roman" pitchFamily="18" charset="0"/>
            </a:endParaRPr>
          </a:p>
          <a:p>
            <a:endParaRPr lang="en-US" dirty="0"/>
          </a:p>
        </p:txBody>
      </p:sp>
      <p:pic>
        <p:nvPicPr>
          <p:cNvPr id="5123" name="Picture 3" descr="C:\Users\jheinrich\Desktop\imagesCAF3AL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47813"/>
            <a:ext cx="6781800" cy="282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11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i="1" dirty="0" smtClean="0">
                <a:latin typeface="Times New Roman" pitchFamily="18" charset="0"/>
                <a:cs typeface="Times New Roman" pitchFamily="18" charset="0"/>
              </a:rPr>
              <a:t>The Battle Begins: Civil Religion &amp; </a:t>
            </a:r>
            <a:r>
              <a:rPr lang="en-US" sz="3600" b="1" i="1" dirty="0">
                <a:latin typeface="Times New Roman" pitchFamily="18" charset="0"/>
                <a:cs typeface="Times New Roman" pitchFamily="18" charset="0"/>
              </a:rPr>
              <a:t>S</a:t>
            </a:r>
            <a:r>
              <a:rPr lang="en-US" sz="3600" b="1" i="1" dirty="0" smtClean="0">
                <a:latin typeface="Times New Roman" pitchFamily="18" charset="0"/>
                <a:cs typeface="Times New Roman" pitchFamily="18" charset="0"/>
              </a:rPr>
              <a:t>eparation of Church &amp; State</a:t>
            </a:r>
            <a:r>
              <a:rPr lang="en-US" sz="4000" b="1" i="1" dirty="0" smtClean="0">
                <a:latin typeface="Times New Roman" pitchFamily="18" charset="0"/>
                <a:cs typeface="Times New Roman" pitchFamily="18" charset="0"/>
              </a:rPr>
              <a:t/>
            </a:r>
            <a:br>
              <a:rPr lang="en-US" sz="4000" b="1" i="1" dirty="0" smtClean="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82296" indent="0">
              <a:buNone/>
            </a:pPr>
            <a:r>
              <a:rPr lang="en-US" b="1" i="1" dirty="0">
                <a:latin typeface="Times New Roman" pitchFamily="18" charset="0"/>
                <a:cs typeface="Times New Roman" pitchFamily="18" charset="0"/>
              </a:rPr>
              <a:t>Abingdon v. </a:t>
            </a:r>
            <a:r>
              <a:rPr lang="en-US" b="1" i="1" dirty="0" smtClean="0">
                <a:latin typeface="Times New Roman" pitchFamily="18" charset="0"/>
                <a:cs typeface="Times New Roman" pitchFamily="18" charset="0"/>
              </a:rPr>
              <a:t>Schempp </a:t>
            </a:r>
            <a:r>
              <a:rPr lang="en-US" sz="2400" b="1" i="1" dirty="0" smtClean="0">
                <a:latin typeface="Times New Roman" pitchFamily="18" charset="0"/>
                <a:cs typeface="Times New Roman" pitchFamily="18" charset="0"/>
              </a:rPr>
              <a:t>(1955)</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motto “in God we trust” complies with notion of civil religion (1955).</a:t>
            </a:r>
          </a:p>
          <a:p>
            <a:pPr marL="82296" indent="0">
              <a:buNone/>
            </a:pPr>
            <a:endParaRPr lang="en-US" sz="2400" dirty="0" smtClean="0">
              <a:latin typeface="Times New Roman" pitchFamily="18" charset="0"/>
              <a:cs typeface="Times New Roman" pitchFamily="18" charset="0"/>
            </a:endParaRPr>
          </a:p>
          <a:p>
            <a:pPr marL="82296" indent="0">
              <a:buNone/>
            </a:pPr>
            <a:r>
              <a:rPr lang="en-US" sz="2400" b="1" dirty="0" smtClean="0">
                <a:latin typeface="Times New Roman" pitchFamily="18" charset="0"/>
                <a:cs typeface="Times New Roman" pitchFamily="18" charset="0"/>
              </a:rPr>
              <a:t>Justice William Brennan: </a:t>
            </a:r>
          </a:p>
          <a:p>
            <a:pPr marL="82296" indent="0">
              <a:buNone/>
            </a:pP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not that the use of these four words (In God We Trust) can be dismissed as ‘de minimis’… The truth is that we have simply interwoven the motto so deeply into the fabric of our civil policy that its present use may well not present that type of involvement which the First Amendment prohibits."</a:t>
            </a:r>
          </a:p>
        </p:txBody>
      </p:sp>
    </p:spTree>
    <p:extLst>
      <p:ext uri="{BB962C8B-B14F-4D97-AF65-F5344CB8AC3E}">
        <p14:creationId xmlns:p14="http://schemas.microsoft.com/office/powerpoint/2010/main" val="621875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46175"/>
            <a:ext cx="7498080" cy="1143000"/>
          </a:xfrm>
        </p:spPr>
        <p:txBody>
          <a:bodyPr/>
          <a:lstStyle/>
          <a:p>
            <a:r>
              <a:rPr lang="en-US" dirty="0" smtClean="0">
                <a:latin typeface="Times New Roman" pitchFamily="18" charset="0"/>
                <a:cs typeface="Times New Roman" pitchFamily="18" charset="0"/>
              </a:rPr>
              <a:t>Pledge of Allegiance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82296" indent="0">
              <a:buNone/>
            </a:pPr>
            <a:endParaRPr lang="en-US" b="1" dirty="0" smtClean="0">
              <a:latin typeface="Times New Roman" pitchFamily="18" charset="0"/>
              <a:cs typeface="Times New Roman" pitchFamily="18" charset="0"/>
            </a:endParaRPr>
          </a:p>
          <a:p>
            <a:pPr marL="82296" indent="0">
              <a:buNone/>
            </a:pPr>
            <a:r>
              <a:rPr lang="en-US" b="1" dirty="0" smtClean="0">
                <a:latin typeface="Times New Roman" pitchFamily="18" charset="0"/>
                <a:cs typeface="Times New Roman" pitchFamily="18" charset="0"/>
              </a:rPr>
              <a:t>Congress (1954) voted </a:t>
            </a:r>
            <a:r>
              <a:rPr lang="en-US" b="1" dirty="0">
                <a:latin typeface="Times New Roman" pitchFamily="18" charset="0"/>
                <a:cs typeface="Times New Roman" pitchFamily="18" charset="0"/>
              </a:rPr>
              <a:t>to add the phrase "Under God" to the Pledge of </a:t>
            </a:r>
            <a:r>
              <a:rPr lang="en-US" b="1" dirty="0" smtClean="0">
                <a:latin typeface="Times New Roman" pitchFamily="18" charset="0"/>
                <a:cs typeface="Times New Roman" pitchFamily="18" charset="0"/>
              </a:rPr>
              <a:t>Allegiance arguing that:</a:t>
            </a:r>
          </a:p>
          <a:p>
            <a:endParaRPr lang="en-US" dirty="0">
              <a:latin typeface="Times New Roman" pitchFamily="18" charset="0"/>
              <a:cs typeface="Times New Roman" pitchFamily="18" charset="0"/>
            </a:endParaRPr>
          </a:p>
          <a:p>
            <a:pPr marL="82296" indent="0">
              <a:buNone/>
            </a:pPr>
            <a:r>
              <a:rPr lang="en-US" sz="2600" dirty="0" smtClean="0">
                <a:latin typeface="Times New Roman" pitchFamily="18" charset="0"/>
                <a:cs typeface="Times New Roman" pitchFamily="18" charset="0"/>
              </a:rPr>
              <a:t>“Our </a:t>
            </a:r>
            <a:r>
              <a:rPr lang="en-US" sz="2600" dirty="0">
                <a:latin typeface="Times New Roman" pitchFamily="18" charset="0"/>
                <a:cs typeface="Times New Roman" pitchFamily="18" charset="0"/>
              </a:rPr>
              <a:t>American Government is founded on the concept of the individuality and the dignity of the human being. Underlying this concept is the belief that the human person is important because he was created by God and endowed by Him with certain inalienable rights which no civil authority may usurp. The inclusion of God in our Pledge therefore would further acknowledge the dependence of our people and our Government upon the moral directions of the Creator.</a:t>
            </a:r>
          </a:p>
          <a:p>
            <a:endParaRPr lang="en-US" dirty="0"/>
          </a:p>
        </p:txBody>
      </p:sp>
      <p:pic>
        <p:nvPicPr>
          <p:cNvPr id="3076" name="Picture 4" descr="C:\Users\jheinrich\AppData\Local\Microsoft\Windows\Temporary Internet Files\Content.IE5\7FHL59P3\MP9004006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810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606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Presidential Invocations: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“God Bless America”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82296" indent="0">
              <a:buNone/>
            </a:pPr>
            <a:endParaRPr lang="en-US" sz="2800" dirty="0" smtClean="0">
              <a:latin typeface="Times New Roman" pitchFamily="18" charset="0"/>
              <a:cs typeface="Times New Roman" pitchFamily="18" charset="0"/>
            </a:endParaRPr>
          </a:p>
          <a:p>
            <a:pPr marL="82296" indent="0">
              <a:buNone/>
            </a:pPr>
            <a:r>
              <a:rPr lang="en-US" sz="2800" dirty="0" smtClean="0">
                <a:latin typeface="Times New Roman" pitchFamily="18" charset="0"/>
                <a:cs typeface="Times New Roman" pitchFamily="18" charset="0"/>
              </a:rPr>
              <a:t>“May God bless you.  And may God bless the United States of America.” </a:t>
            </a:r>
          </a:p>
          <a:p>
            <a:pPr marL="82296" indent="0">
              <a:buNone/>
            </a:pPr>
            <a:endParaRPr lang="en-US" sz="2000" dirty="0" smtClean="0">
              <a:latin typeface="Times New Roman" pitchFamily="18" charset="0"/>
              <a:cs typeface="Times New Roman" pitchFamily="18" charset="0"/>
            </a:endParaRPr>
          </a:p>
          <a:p>
            <a:pPr marL="82296" indent="0">
              <a:buNone/>
            </a:pPr>
            <a:r>
              <a:rPr lang="en-US" sz="2000" dirty="0" smtClean="0">
                <a:latin typeface="Times New Roman" pitchFamily="18" charset="0"/>
                <a:cs typeface="Times New Roman" pitchFamily="18" charset="0"/>
              </a:rPr>
              <a:t>(President Obama - May 2, 2011 on the death of Osama bin Laden)</a:t>
            </a:r>
          </a:p>
          <a:p>
            <a:pPr marL="82296" indent="0">
              <a:buNone/>
            </a:pPr>
            <a:endParaRPr lang="en-US" sz="2000" dirty="0">
              <a:latin typeface="Times New Roman" pitchFamily="18" charset="0"/>
              <a:cs typeface="Times New Roman" pitchFamily="18" charset="0"/>
            </a:endParaRPr>
          </a:p>
          <a:p>
            <a:pPr marL="82296" indent="0">
              <a:buNone/>
            </a:pPr>
            <a:r>
              <a:rPr lang="en-US" sz="2000" b="1" dirty="0" smtClean="0">
                <a:latin typeface="Times New Roman" pitchFamily="18" charset="0"/>
                <a:cs typeface="Times New Roman" pitchFamily="18" charset="0"/>
              </a:rPr>
              <a:t>Presidents ending all speeches with “God Bless America”</a:t>
            </a:r>
            <a:endParaRPr lang="en-US" sz="2000" b="1" dirty="0">
              <a:latin typeface="Times New Roman" pitchFamily="18" charset="0"/>
              <a:cs typeface="Times New Roman" pitchFamily="18" charset="0"/>
            </a:endParaRPr>
          </a:p>
          <a:p>
            <a:pPr marL="82296" indent="0">
              <a:buNone/>
            </a:pPr>
            <a:r>
              <a:rPr lang="en-US" sz="2000" dirty="0" smtClean="0">
                <a:latin typeface="Times New Roman" pitchFamily="18" charset="0"/>
                <a:cs typeface="Times New Roman" pitchFamily="18" charset="0"/>
              </a:rPr>
              <a:t>Ronald Regan &amp; George Bush: 90% </a:t>
            </a:r>
          </a:p>
          <a:p>
            <a:pPr marL="82296" indent="0">
              <a:buNone/>
            </a:pPr>
            <a:r>
              <a:rPr lang="en-US" sz="2000" dirty="0" smtClean="0">
                <a:latin typeface="Times New Roman" pitchFamily="18" charset="0"/>
                <a:cs typeface="Times New Roman" pitchFamily="18" charset="0"/>
              </a:rPr>
              <a:t>Bill Clinton: 89% </a:t>
            </a:r>
          </a:p>
          <a:p>
            <a:pPr marL="82296" indent="0">
              <a:buNone/>
            </a:pPr>
            <a:r>
              <a:rPr lang="en-US" sz="2000" dirty="0" smtClean="0">
                <a:latin typeface="Times New Roman" pitchFamily="18" charset="0"/>
                <a:cs typeface="Times New Roman" pitchFamily="18" charset="0"/>
              </a:rPr>
              <a:t>George W. Bush: 84%</a:t>
            </a:r>
          </a:p>
          <a:p>
            <a:pPr marL="82296" indent="0">
              <a:buNone/>
            </a:pPr>
            <a:endParaRPr lang="en-US" sz="1400" dirty="0" smtClean="0">
              <a:latin typeface="Times New Roman" pitchFamily="18" charset="0"/>
              <a:cs typeface="Times New Roman" pitchFamily="18" charset="0"/>
            </a:endParaRPr>
          </a:p>
          <a:p>
            <a:pPr marL="82296" indent="0">
              <a:buNone/>
            </a:pPr>
            <a:r>
              <a:rPr lang="en-US" sz="1400" dirty="0" err="1" smtClean="0">
                <a:latin typeface="Times New Roman" pitchFamily="18" charset="0"/>
                <a:cs typeface="Times New Roman" pitchFamily="18" charset="0"/>
              </a:rPr>
              <a:t>Domke</a:t>
            </a:r>
            <a:r>
              <a:rPr lang="en-US" sz="1400" dirty="0" smtClean="0">
                <a:latin typeface="Times New Roman" pitchFamily="18" charset="0"/>
                <a:cs typeface="Times New Roman" pitchFamily="18" charset="0"/>
              </a:rPr>
              <a:t> &amp; Coe (2010) </a:t>
            </a:r>
            <a:r>
              <a:rPr lang="en-US" sz="1400" i="1" dirty="0" smtClean="0">
                <a:latin typeface="Times New Roman" pitchFamily="18" charset="0"/>
                <a:cs typeface="Times New Roman" pitchFamily="18" charset="0"/>
              </a:rPr>
              <a:t>The God Strategy: How Religion Became a Political 		       </a:t>
            </a:r>
          </a:p>
          <a:p>
            <a:pPr marL="82296" indent="0">
              <a:buNone/>
            </a:pPr>
            <a:r>
              <a:rPr lang="en-US" sz="1400" i="1" dirty="0">
                <a:latin typeface="Times New Roman" pitchFamily="18" charset="0"/>
                <a:cs typeface="Times New Roman" pitchFamily="18" charset="0"/>
              </a:rPr>
              <a:t> </a:t>
            </a:r>
            <a:r>
              <a:rPr lang="en-US" sz="1400" i="1" dirty="0" smtClean="0">
                <a:latin typeface="Times New Roman" pitchFamily="18" charset="0"/>
                <a:cs typeface="Times New Roman" pitchFamily="18" charset="0"/>
              </a:rPr>
              <a:t>                                   Weapon in America</a:t>
            </a:r>
            <a:endParaRPr lang="en-US" sz="1400" i="1" dirty="0">
              <a:latin typeface="Times New Roman" pitchFamily="18" charset="0"/>
              <a:cs typeface="Times New Roman" pitchFamily="18" charset="0"/>
            </a:endParaRPr>
          </a:p>
        </p:txBody>
      </p:sp>
      <p:pic>
        <p:nvPicPr>
          <p:cNvPr id="4098" name="Picture 2" descr="C:\Users\jheinrich\Desktop\im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91400" y="8416"/>
            <a:ext cx="1524000" cy="193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40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Issues at Stake: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r>
              <a:rPr lang="en-US" sz="2800" dirty="0" smtClean="0">
                <a:latin typeface="Times New Roman" pitchFamily="18" charset="0"/>
                <a:cs typeface="Times New Roman" pitchFamily="18" charset="0"/>
              </a:rPr>
              <a:t>What does “separate” mean when determining the role of religion in American public education?</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What role does the notion of civil religion play in the interpretation of this mandate?</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How has litigation driven educational policy?</a:t>
            </a:r>
          </a:p>
          <a:p>
            <a:pPr marL="82296" indent="0">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Is this separation mandate unique to our system?</a:t>
            </a:r>
          </a:p>
          <a:p>
            <a:endParaRPr lang="en-US" sz="28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050" name="Picture 2" descr="C:\Users\jheinrich\AppData\Local\Microsoft\Windows\Temporary Internet Files\Content.IE5\6EQ767RL\MC9003825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56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Sorting out Separate in School:</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“It’s Complicated”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marL="82296" indent="0">
              <a:buNone/>
            </a:pPr>
            <a:endParaRPr lang="en-US" sz="3800" b="1" i="1" dirty="0" smtClean="0">
              <a:latin typeface="Times New Roman" pitchFamily="18" charset="0"/>
              <a:cs typeface="Times New Roman" pitchFamily="18" charset="0"/>
            </a:endParaRPr>
          </a:p>
          <a:p>
            <a:pPr marL="82296" indent="0">
              <a:buNone/>
            </a:pPr>
            <a:r>
              <a:rPr lang="en-US" sz="3800" b="1" i="1" dirty="0" smtClean="0">
                <a:latin typeface="Times New Roman" pitchFamily="18" charset="0"/>
                <a:cs typeface="Times New Roman" pitchFamily="18" charset="0"/>
              </a:rPr>
              <a:t>Everson v. Board </a:t>
            </a:r>
            <a:r>
              <a:rPr lang="en-US" sz="3800" b="1" i="1" dirty="0">
                <a:latin typeface="Times New Roman" pitchFamily="18" charset="0"/>
                <a:cs typeface="Times New Roman" pitchFamily="18" charset="0"/>
              </a:rPr>
              <a:t>of Education </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1947): </a:t>
            </a:r>
          </a:p>
          <a:p>
            <a:pPr marL="82296" indent="0">
              <a:buNone/>
            </a:pPr>
            <a:r>
              <a:rPr lang="en-US" dirty="0" smtClean="0">
                <a:latin typeface="Times New Roman" pitchFamily="18" charset="0"/>
                <a:cs typeface="Times New Roman" pitchFamily="18" charset="0"/>
              </a:rPr>
              <a:t>Can </a:t>
            </a:r>
            <a:r>
              <a:rPr lang="en-US" dirty="0">
                <a:latin typeface="Times New Roman" pitchFamily="18" charset="0"/>
                <a:cs typeface="Times New Roman" pitchFamily="18" charset="0"/>
              </a:rPr>
              <a:t>federal money be given to parochial </a:t>
            </a:r>
            <a:r>
              <a:rPr lang="en-US" dirty="0" smtClean="0">
                <a:latin typeface="Times New Roman" pitchFamily="18" charset="0"/>
                <a:cs typeface="Times New Roman" pitchFamily="18" charset="0"/>
              </a:rPr>
              <a:t>schools for busing?    Answer:  </a:t>
            </a:r>
            <a:r>
              <a:rPr lang="en-US" b="1" dirty="0" smtClean="0">
                <a:latin typeface="Times New Roman" pitchFamily="18" charset="0"/>
                <a:cs typeface="Times New Roman" pitchFamily="18" charset="0"/>
              </a:rPr>
              <a:t>Yes</a:t>
            </a:r>
          </a:p>
          <a:p>
            <a:pPr marL="82296" indent="0">
              <a:buNone/>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82296" indent="0">
              <a:buNone/>
            </a:pPr>
            <a:r>
              <a:rPr lang="en-US" dirty="0">
                <a:latin typeface="Times New Roman" pitchFamily="18" charset="0"/>
                <a:cs typeface="Times New Roman" pitchFamily="18" charset="0"/>
              </a:rPr>
              <a:t>Justice Hugo Black, referencing Jefferson’s ideological mandate,  held “The establishment of the religious clause of the 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Amendment means at least this:  Neither a state nor the federal government can set up a church.”  </a:t>
            </a:r>
          </a:p>
          <a:p>
            <a:pPr marL="82296" indent="0">
              <a:buNone/>
            </a:pPr>
            <a:endParaRPr lang="en-US" dirty="0">
              <a:latin typeface="Times New Roman" pitchFamily="18" charset="0"/>
              <a:cs typeface="Times New Roman" pitchFamily="18" charset="0"/>
            </a:endParaRPr>
          </a:p>
          <a:p>
            <a:pPr marL="82296" indent="0">
              <a:buNone/>
            </a:pPr>
            <a:r>
              <a:rPr lang="en-US" b="1" dirty="0">
                <a:latin typeface="Times New Roman" pitchFamily="18" charset="0"/>
                <a:cs typeface="Times New Roman" pitchFamily="18" charset="0"/>
              </a:rPr>
              <a:t>Precedent in public education: </a:t>
            </a:r>
            <a:r>
              <a:rPr lang="en-US" dirty="0">
                <a:latin typeface="Times New Roman" pitchFamily="18" charset="0"/>
                <a:cs typeface="Times New Roman" pitchFamily="18" charset="0"/>
              </a:rPr>
              <a:t>Tolerance </a:t>
            </a:r>
            <a:r>
              <a:rPr lang="en-US" dirty="0" smtClean="0">
                <a:latin typeface="Times New Roman" pitchFamily="18" charset="0"/>
                <a:cs typeface="Times New Roman" pitchFamily="18" charset="0"/>
              </a:rPr>
              <a:t>or Advocacy – that is the question!</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16953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Freedom from and Freedom to: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The Lemon Test</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pPr marL="82296" indent="0">
              <a:buNone/>
            </a:pPr>
            <a:endParaRPr lang="en-US" i="1" dirty="0" smtClean="0">
              <a:latin typeface="Times New Roman" pitchFamily="18" charset="0"/>
              <a:cs typeface="Times New Roman" pitchFamily="18" charset="0"/>
            </a:endParaRPr>
          </a:p>
          <a:p>
            <a:pPr marL="82296" indent="0">
              <a:buNone/>
            </a:pPr>
            <a:r>
              <a:rPr lang="en-US" b="1" i="1" dirty="0" smtClean="0">
                <a:latin typeface="Times New Roman" pitchFamily="18" charset="0"/>
                <a:cs typeface="Times New Roman" pitchFamily="18" charset="0"/>
              </a:rPr>
              <a:t>Lemon vs. </a:t>
            </a:r>
            <a:r>
              <a:rPr lang="en-US" b="1" i="1" dirty="0" err="1" smtClean="0">
                <a:latin typeface="Times New Roman" pitchFamily="18" charset="0"/>
                <a:cs typeface="Times New Roman" pitchFamily="18" charset="0"/>
              </a:rPr>
              <a:t>Kurtzman</a:t>
            </a:r>
            <a:r>
              <a:rPr lang="en-US" b="1" i="1" dirty="0" smtClean="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1971):  Three-pronged test to balance the Establishment &amp; Free Exercise Clauses.  </a:t>
            </a:r>
          </a:p>
          <a:p>
            <a:pPr marL="82296" indent="0">
              <a:buNone/>
            </a:pPr>
            <a:r>
              <a:rPr lang="en-US" sz="2800" b="1" dirty="0" smtClean="0">
                <a:latin typeface="Times New Roman" pitchFamily="18" charset="0"/>
                <a:cs typeface="Times New Roman" pitchFamily="18" charset="0"/>
              </a:rPr>
              <a:t>Schools must:</a:t>
            </a:r>
          </a:p>
          <a:p>
            <a:pPr marL="82296" indent="0">
              <a:buNone/>
            </a:pPr>
            <a:endParaRPr lang="en-US"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Neither prohibit nor promote religion</a:t>
            </a:r>
          </a:p>
          <a:p>
            <a:pPr marL="82296" indent="0">
              <a:buNone/>
            </a:pP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Be motivated by a secular purpose</a:t>
            </a:r>
          </a:p>
          <a:p>
            <a:pPr marL="82296" indent="0">
              <a:buNone/>
            </a:pP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Avoid excessive entanglement</a:t>
            </a:r>
          </a:p>
          <a:p>
            <a:pPr marL="82296"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6849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Times New Roman" pitchFamily="18" charset="0"/>
                <a:cs typeface="Times New Roman" pitchFamily="18" charset="0"/>
              </a:rPr>
              <a:t>The Balance:  </a:t>
            </a:r>
            <a:r>
              <a:rPr lang="en-US" b="1" dirty="0" smtClean="0"/>
              <a:t/>
            </a:r>
            <a:br>
              <a:rPr lang="en-US" b="1" dirty="0" smtClean="0"/>
            </a:br>
            <a:r>
              <a:rPr lang="en-US" b="1" dirty="0" smtClean="0">
                <a:latin typeface="Times New Roman" pitchFamily="18" charset="0"/>
                <a:cs typeface="Times New Roman" pitchFamily="18" charset="0"/>
              </a:rPr>
              <a:t>Free Exercise vs. Establishment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marL="82296" indent="0" algn="ctr">
              <a:buNone/>
            </a:pPr>
            <a:endParaRPr lang="en-US" sz="3300" b="1" dirty="0" smtClean="0">
              <a:latin typeface="Times New Roman" pitchFamily="18" charset="0"/>
              <a:cs typeface="Times New Roman" pitchFamily="18" charset="0"/>
            </a:endParaRPr>
          </a:p>
          <a:p>
            <a:pPr marL="82296" indent="0" algn="ctr">
              <a:buNone/>
            </a:pPr>
            <a:r>
              <a:rPr lang="en-US" sz="3300" b="1" dirty="0" smtClean="0">
                <a:latin typeface="Times New Roman" pitchFamily="18" charset="0"/>
                <a:cs typeface="Times New Roman" pitchFamily="18" charset="0"/>
              </a:rPr>
              <a:t>Points of Controversy:</a:t>
            </a:r>
          </a:p>
          <a:p>
            <a:pPr marL="82296" indent="0">
              <a:buNone/>
            </a:pPr>
            <a:endParaRPr lang="en-US" sz="2800" dirty="0" smtClean="0">
              <a:latin typeface="Times New Roman" pitchFamily="18" charset="0"/>
              <a:cs typeface="Times New Roman" pitchFamily="18" charset="0"/>
            </a:endParaRPr>
          </a:p>
          <a:p>
            <a:pPr marL="82296" indent="0">
              <a:buNone/>
            </a:pPr>
            <a:r>
              <a:rPr lang="en-US" sz="2800" dirty="0" smtClean="0">
                <a:latin typeface="Times New Roman" pitchFamily="18" charset="0"/>
                <a:cs typeface="Times New Roman" pitchFamily="18" charset="0"/>
              </a:rPr>
              <a:t>Religious </a:t>
            </a:r>
            <a:r>
              <a:rPr lang="en-US" sz="2800" dirty="0">
                <a:latin typeface="Times New Roman" pitchFamily="18" charset="0"/>
                <a:cs typeface="Times New Roman" pitchFamily="18" charset="0"/>
              </a:rPr>
              <a:t>holidays &amp; excusal</a:t>
            </a:r>
          </a:p>
          <a:p>
            <a:pPr marL="82296" indent="0">
              <a:buNone/>
            </a:pPr>
            <a:endParaRPr lang="en-US" sz="2800" dirty="0" smtClean="0">
              <a:latin typeface="Times New Roman" pitchFamily="18" charset="0"/>
              <a:cs typeface="Times New Roman" pitchFamily="18" charset="0"/>
            </a:endParaRPr>
          </a:p>
          <a:p>
            <a:pPr marL="82296" indent="0">
              <a:buNone/>
            </a:pPr>
            <a:r>
              <a:rPr lang="en-US" sz="2800" dirty="0" smtClean="0">
                <a:latin typeface="Times New Roman" pitchFamily="18" charset="0"/>
                <a:cs typeface="Times New Roman" pitchFamily="18" charset="0"/>
              </a:rPr>
              <a:t>Religious </a:t>
            </a:r>
            <a:r>
              <a:rPr lang="en-US" sz="2800" dirty="0">
                <a:latin typeface="Times New Roman" pitchFamily="18" charset="0"/>
                <a:cs typeface="Times New Roman" pitchFamily="18" charset="0"/>
              </a:rPr>
              <a:t>displays – Christmas trees, music programs</a:t>
            </a:r>
          </a:p>
          <a:p>
            <a:pPr marL="82296" indent="0">
              <a:buNone/>
            </a:pPr>
            <a:endParaRPr lang="en-US" sz="2800" dirty="0" smtClean="0">
              <a:latin typeface="Times New Roman" pitchFamily="18" charset="0"/>
              <a:cs typeface="Times New Roman" pitchFamily="18" charset="0"/>
            </a:endParaRPr>
          </a:p>
          <a:p>
            <a:pPr marL="82296" indent="0">
              <a:buNone/>
            </a:pPr>
            <a:r>
              <a:rPr lang="en-US" sz="2800" dirty="0" smtClean="0">
                <a:latin typeface="Times New Roman" pitchFamily="18" charset="0"/>
                <a:cs typeface="Times New Roman" pitchFamily="18" charset="0"/>
              </a:rPr>
              <a:t>Prayer </a:t>
            </a:r>
            <a:r>
              <a:rPr lang="en-US" sz="2800" dirty="0">
                <a:latin typeface="Times New Roman" pitchFamily="18" charset="0"/>
                <a:cs typeface="Times New Roman" pitchFamily="18" charset="0"/>
              </a:rPr>
              <a:t>in school – locker </a:t>
            </a:r>
            <a:r>
              <a:rPr lang="en-US" sz="2800" dirty="0" smtClean="0">
                <a:latin typeface="Times New Roman" pitchFamily="18" charset="0"/>
                <a:cs typeface="Times New Roman" pitchFamily="18" charset="0"/>
              </a:rPr>
              <a:t>rooms, silent prayer, prayer groups</a:t>
            </a:r>
            <a:endParaRPr lang="en-US" sz="2800" dirty="0">
              <a:latin typeface="Times New Roman" pitchFamily="18" charset="0"/>
              <a:cs typeface="Times New Roman" pitchFamily="18" charset="0"/>
            </a:endParaRPr>
          </a:p>
          <a:p>
            <a:pPr marL="82296" indent="0">
              <a:buNone/>
            </a:pPr>
            <a:endParaRPr lang="en-US" sz="2800" dirty="0" smtClean="0">
              <a:latin typeface="Times New Roman" pitchFamily="18" charset="0"/>
              <a:cs typeface="Times New Roman" pitchFamily="18" charset="0"/>
            </a:endParaRPr>
          </a:p>
          <a:p>
            <a:pPr marL="82296" indent="0">
              <a:buNone/>
            </a:pPr>
            <a:r>
              <a:rPr lang="en-US" sz="2800" dirty="0" smtClean="0">
                <a:latin typeface="Times New Roman" pitchFamily="18" charset="0"/>
                <a:cs typeface="Times New Roman" pitchFamily="18" charset="0"/>
              </a:rPr>
              <a:t>Student exercise:  “material </a:t>
            </a:r>
            <a:r>
              <a:rPr lang="en-US" sz="2800" dirty="0">
                <a:latin typeface="Times New Roman" pitchFamily="18" charset="0"/>
                <a:cs typeface="Times New Roman" pitchFamily="18" charset="0"/>
              </a:rPr>
              <a:t>and substantial </a:t>
            </a:r>
            <a:r>
              <a:rPr lang="en-US" sz="2800" dirty="0" smtClean="0">
                <a:latin typeface="Times New Roman" pitchFamily="18" charset="0"/>
                <a:cs typeface="Times New Roman" pitchFamily="18" charset="0"/>
              </a:rPr>
              <a:t>disruption”</a:t>
            </a:r>
            <a:endParaRPr lang="en-US" sz="2800" dirty="0">
              <a:latin typeface="Times New Roman" pitchFamily="18" charset="0"/>
              <a:cs typeface="Times New Roman" pitchFamily="18" charset="0"/>
            </a:endParaRPr>
          </a:p>
          <a:p>
            <a:pPr marL="82296" indent="0">
              <a:buNone/>
            </a:pPr>
            <a:endParaRPr lang="en-US" sz="2800" dirty="0" smtClean="0">
              <a:latin typeface="Times New Roman" pitchFamily="18" charset="0"/>
              <a:cs typeface="Times New Roman" pitchFamily="18" charset="0"/>
            </a:endParaRPr>
          </a:p>
          <a:p>
            <a:pPr marL="82296" indent="0">
              <a:buNone/>
            </a:pPr>
            <a:r>
              <a:rPr lang="en-US" sz="2800" dirty="0" smtClean="0">
                <a:latin typeface="Times New Roman" pitchFamily="18" charset="0"/>
                <a:cs typeface="Times New Roman" pitchFamily="18" charset="0"/>
              </a:rPr>
              <a:t>Teacher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consideration of “in loco parentis” and </a:t>
            </a:r>
            <a:r>
              <a:rPr lang="en-US" sz="2800" dirty="0">
                <a:latin typeface="Times New Roman" pitchFamily="18" charset="0"/>
                <a:cs typeface="Times New Roman" pitchFamily="18" charset="0"/>
              </a:rPr>
              <a:t>“arm of the </a:t>
            </a:r>
            <a:r>
              <a:rPr lang="en-US" sz="2800" dirty="0" smtClean="0">
                <a:latin typeface="Times New Roman" pitchFamily="18" charset="0"/>
                <a:cs typeface="Times New Roman" pitchFamily="18" charset="0"/>
              </a:rPr>
              <a:t>state.”</a:t>
            </a:r>
            <a:endParaRPr lang="en-US" sz="2800" dirty="0">
              <a:latin typeface="Times New Roman" pitchFamily="18" charset="0"/>
              <a:cs typeface="Times New Roman" pitchFamily="18" charset="0"/>
            </a:endParaRPr>
          </a:p>
          <a:p>
            <a:endParaRPr lang="en-US" dirty="0"/>
          </a:p>
        </p:txBody>
      </p:sp>
      <p:pic>
        <p:nvPicPr>
          <p:cNvPr id="2050" name="Picture 2" descr="C:\Users\jheinrich\AppData\Local\Microsoft\Windows\Temporary Internet Files\Content.IE5\RY9VWEF5\MP9004373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3952" y="228600"/>
            <a:ext cx="83101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61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Schools as Religious Battlegrounds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82296" indent="0">
              <a:buNone/>
            </a:pPr>
            <a:r>
              <a:rPr lang="en-US" sz="2000" b="1" i="1" dirty="0" smtClean="0">
                <a:latin typeface="Times New Roman" pitchFamily="18" charset="0"/>
                <a:cs typeface="Times New Roman" pitchFamily="18" charset="0"/>
              </a:rPr>
              <a:t>Abington v. Schempp </a:t>
            </a:r>
            <a:r>
              <a:rPr lang="en-US" sz="2000" dirty="0" smtClean="0">
                <a:latin typeface="Times New Roman" pitchFamily="18" charset="0"/>
                <a:cs typeface="Times New Roman" pitchFamily="18" charset="0"/>
              </a:rPr>
              <a:t>(1963): Supreme Court ruled religious exercises in public schools are unconstitutional but the study of the Bible for secular purposes is acceptable: Justice Clark:  “It certainly may be said that the Bible is worthy of study for its literary and historic qualities…when presented objectively as part of a secular program of education.”</a:t>
            </a:r>
          </a:p>
          <a:p>
            <a:pPr marL="82296" indent="0">
              <a:buNone/>
            </a:pPr>
            <a:r>
              <a:rPr lang="en-US" sz="2000" dirty="0" smtClean="0">
                <a:latin typeface="Times New Roman" pitchFamily="18" charset="0"/>
                <a:cs typeface="Times New Roman" pitchFamily="18" charset="0"/>
              </a:rPr>
              <a:t> </a:t>
            </a:r>
          </a:p>
          <a:p>
            <a:pPr marL="82296" indent="0">
              <a:buNone/>
            </a:pPr>
            <a:r>
              <a:rPr lang="en-US" sz="2200" b="1" i="1" dirty="0" smtClean="0">
                <a:latin typeface="Times New Roman" pitchFamily="18" charset="0"/>
                <a:cs typeface="Times New Roman" pitchFamily="18" charset="0"/>
              </a:rPr>
              <a:t>Wallace vs. </a:t>
            </a:r>
            <a:r>
              <a:rPr lang="en-US" sz="2200" b="1" i="1" dirty="0">
                <a:latin typeface="Times New Roman" pitchFamily="18" charset="0"/>
                <a:cs typeface="Times New Roman" pitchFamily="18" charset="0"/>
              </a:rPr>
              <a:t>J</a:t>
            </a:r>
            <a:r>
              <a:rPr lang="en-US" sz="2200" b="1" i="1" dirty="0" smtClean="0">
                <a:latin typeface="Times New Roman" pitchFamily="18" charset="0"/>
                <a:cs typeface="Times New Roman" pitchFamily="18" charset="0"/>
              </a:rPr>
              <a:t>affree </a:t>
            </a:r>
            <a:r>
              <a:rPr lang="en-US" sz="2200" dirty="0" smtClean="0">
                <a:latin typeface="Times New Roman" pitchFamily="18" charset="0"/>
                <a:cs typeface="Times New Roman" pitchFamily="18" charset="0"/>
              </a:rPr>
              <a:t>(1985):  Supreme Court deemed silent meditation or voluntary prayer unconstitutional because school-sponsored.</a:t>
            </a:r>
          </a:p>
          <a:p>
            <a:pPr marL="82296" indent="0">
              <a:buNone/>
            </a:pPr>
            <a:endParaRPr lang="en-US" sz="2000" dirty="0" smtClean="0">
              <a:latin typeface="Times New Roman" pitchFamily="18" charset="0"/>
              <a:cs typeface="Times New Roman" pitchFamily="18" charset="0"/>
            </a:endParaRPr>
          </a:p>
          <a:p>
            <a:pPr marL="82296" indent="0">
              <a:buNone/>
            </a:pPr>
            <a:endParaRPr lang="en-US" sz="2000" dirty="0" smtClean="0">
              <a:latin typeface="Times New Roman" pitchFamily="18" charset="0"/>
              <a:cs typeface="Times New Roman" pitchFamily="18" charset="0"/>
            </a:endParaRPr>
          </a:p>
          <a:p>
            <a:pPr marL="82296" indent="0">
              <a:buNone/>
            </a:pPr>
            <a:r>
              <a:rPr lang="en-US" sz="2000" b="1" i="1" dirty="0" smtClean="0">
                <a:latin typeface="Times New Roman" pitchFamily="18" charset="0"/>
                <a:cs typeface="Times New Roman" pitchFamily="18" charset="0"/>
              </a:rPr>
              <a:t>Cooper vs. Eugene SD # 4J </a:t>
            </a:r>
            <a:r>
              <a:rPr lang="en-US" sz="2000" dirty="0" smtClean="0">
                <a:latin typeface="Times New Roman" pitchFamily="18" charset="0"/>
                <a:cs typeface="Times New Roman" pitchFamily="18" charset="0"/>
              </a:rPr>
              <a:t>(1986):  Oregon Supreme Court forbid a Sikh teacher from wearing a </a:t>
            </a:r>
            <a:r>
              <a:rPr lang="en-US" sz="2000" dirty="0" err="1" smtClean="0">
                <a:latin typeface="Times New Roman" pitchFamily="18" charset="0"/>
                <a:cs typeface="Times New Roman" pitchFamily="18" charset="0"/>
              </a:rPr>
              <a:t>dastaar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turbin</a:t>
            </a:r>
            <a:r>
              <a:rPr lang="en-US" sz="2000" dirty="0" smtClean="0">
                <a:latin typeface="Times New Roman" pitchFamily="18" charset="0"/>
                <a:cs typeface="Times New Roman" pitchFamily="18" charset="0"/>
              </a:rPr>
              <a:t>) on grounds of </a:t>
            </a:r>
            <a:r>
              <a:rPr lang="en-US" sz="2000" i="1" dirty="0" smtClean="0">
                <a:latin typeface="Times New Roman" pitchFamily="18" charset="0"/>
                <a:cs typeface="Times New Roman" pitchFamily="18" charset="0"/>
              </a:rPr>
              <a:t>in loco parentis.</a:t>
            </a:r>
          </a:p>
          <a:p>
            <a:pPr marL="82296" indent="0">
              <a:buNone/>
            </a:pPr>
            <a:endParaRPr lang="en-US" sz="2000" dirty="0" smtClean="0">
              <a:latin typeface="Times New Roman" pitchFamily="18" charset="0"/>
              <a:cs typeface="Times New Roman" pitchFamily="18" charset="0"/>
            </a:endParaRPr>
          </a:p>
          <a:p>
            <a:pPr marL="82296" indent="0">
              <a:buNone/>
            </a:pPr>
            <a:r>
              <a:rPr lang="en-US" sz="2000" b="1" i="1" dirty="0" smtClean="0">
                <a:latin typeface="Times New Roman" pitchFamily="18" charset="0"/>
                <a:cs typeface="Times New Roman" pitchFamily="18" charset="0"/>
              </a:rPr>
              <a:t>Westside Bd. of Ed. Vs. Mergens </a:t>
            </a:r>
            <a:r>
              <a:rPr lang="en-US" sz="2000" dirty="0" smtClean="0">
                <a:latin typeface="Times New Roman" pitchFamily="18" charset="0"/>
                <a:cs typeface="Times New Roman" pitchFamily="18" charset="0"/>
              </a:rPr>
              <a:t>(1990):  Supreme Court ruled students have the right to organize their own religious, political or philosophical groups but school personnel may only attend in “nonparticipatory capacity.”  </a:t>
            </a:r>
          </a:p>
          <a:p>
            <a:pPr marL="82296" indent="0">
              <a:buNone/>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20075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itchFamily="18" charset="0"/>
                <a:cs typeface="Times New Roman" pitchFamily="18" charset="0"/>
              </a:rPr>
              <a:t>School Prayer &amp;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Establishment Clause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sz="3600" b="1" dirty="0" smtClean="0">
              <a:latin typeface="Times New Roman" pitchFamily="18" charset="0"/>
              <a:cs typeface="Times New Roman" pitchFamily="18" charset="0"/>
            </a:endParaRPr>
          </a:p>
          <a:p>
            <a:pPr marL="0" indent="0">
              <a:buNone/>
            </a:pPr>
            <a:r>
              <a:rPr lang="en-US" sz="3600" b="1" dirty="0" smtClean="0">
                <a:latin typeface="Times New Roman" pitchFamily="18" charset="0"/>
                <a:cs typeface="Times New Roman" pitchFamily="18" charset="0"/>
              </a:rPr>
              <a:t>Lee </a:t>
            </a:r>
            <a:r>
              <a:rPr lang="en-US" sz="3600" b="1" dirty="0">
                <a:latin typeface="Times New Roman" pitchFamily="18" charset="0"/>
                <a:cs typeface="Times New Roman" pitchFamily="18" charset="0"/>
              </a:rPr>
              <a:t>vs. Weisman </a:t>
            </a:r>
            <a:r>
              <a:rPr lang="en-US" dirty="0">
                <a:latin typeface="Times New Roman" pitchFamily="18" charset="0"/>
                <a:cs typeface="Times New Roman" pitchFamily="18" charset="0"/>
              </a:rPr>
              <a:t>(1992): in a 5-4 decision, Supreme Ct. held that school-sponsored prayer at graduation ceremonies violated 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Amendment. </a:t>
            </a:r>
          </a:p>
          <a:p>
            <a:pPr marL="0" indent="0">
              <a:buNone/>
            </a:pPr>
            <a:endParaRPr lang="en-US" dirty="0">
              <a:latin typeface="Times New Roman" pitchFamily="18" charset="0"/>
              <a:cs typeface="Times New Roman" pitchFamily="18" charset="0"/>
            </a:endParaRPr>
          </a:p>
          <a:p>
            <a:pPr marL="0" indent="0">
              <a:buNone/>
            </a:pPr>
            <a:r>
              <a:rPr lang="en-US" sz="3600" b="1" dirty="0">
                <a:latin typeface="Times New Roman" pitchFamily="18" charset="0"/>
                <a:cs typeface="Times New Roman" pitchFamily="18" charset="0"/>
              </a:rPr>
              <a:t>Jones v. Clear Creek ISD </a:t>
            </a:r>
            <a:r>
              <a:rPr lang="en-US" dirty="0">
                <a:latin typeface="Times New Roman" pitchFamily="18" charset="0"/>
                <a:cs typeface="Times New Roman" pitchFamily="18" charset="0"/>
              </a:rPr>
              <a:t>(1993): 5</a:t>
            </a:r>
            <a:r>
              <a:rPr lang="en-US" baseline="30000" dirty="0">
                <a:latin typeface="Times New Roman" pitchFamily="18" charset="0"/>
                <a:cs typeface="Times New Roman" pitchFamily="18" charset="0"/>
              </a:rPr>
              <a:t>th</a:t>
            </a:r>
            <a:r>
              <a:rPr lang="en-US" dirty="0">
                <a:latin typeface="Times New Roman" pitchFamily="18" charset="0"/>
                <a:cs typeface="Times New Roman" pitchFamily="18" charset="0"/>
              </a:rPr>
              <a:t> Circuit Court in Texas allowed such prayer as it was student-initiated, student-led and non-sectarian and non-proselytizing.  Supreme Court refused to hear appeal.</a:t>
            </a:r>
          </a:p>
          <a:p>
            <a:pPr marL="0" indent="0">
              <a:buNone/>
            </a:pPr>
            <a:endParaRPr lang="en-US" dirty="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Santé </a:t>
            </a:r>
            <a:r>
              <a:rPr lang="en-US" b="1" dirty="0">
                <a:latin typeface="Times New Roman" pitchFamily="18" charset="0"/>
                <a:cs typeface="Times New Roman" pitchFamily="18" charset="0"/>
              </a:rPr>
              <a:t>Fe ISD v. Doe </a:t>
            </a:r>
            <a:r>
              <a:rPr lang="en-US" dirty="0">
                <a:latin typeface="Times New Roman" pitchFamily="18" charset="0"/>
                <a:cs typeface="Times New Roman" pitchFamily="18" charset="0"/>
              </a:rPr>
              <a:t>(2000): </a:t>
            </a:r>
            <a:r>
              <a:rPr lang="en-US" dirty="0" smtClean="0">
                <a:latin typeface="Times New Roman" pitchFamily="18" charset="0"/>
                <a:cs typeface="Times New Roman" pitchFamily="18" charset="0"/>
              </a:rPr>
              <a:t>High school in Texas allowed student to deliver school-wide prayer prior to football games. </a:t>
            </a:r>
            <a:r>
              <a:rPr lang="en-US" dirty="0">
                <a:latin typeface="Times New Roman" pitchFamily="18" charset="0"/>
                <a:cs typeface="Times New Roman" pitchFamily="18" charset="0"/>
              </a:rPr>
              <a:t>I</a:t>
            </a:r>
            <a:r>
              <a:rPr lang="en-US" dirty="0" smtClean="0">
                <a:latin typeface="Times New Roman" pitchFamily="18" charset="0"/>
                <a:cs typeface="Times New Roman" pitchFamily="18" charset="0"/>
              </a:rPr>
              <a:t>n </a:t>
            </a:r>
            <a:r>
              <a:rPr lang="en-US" dirty="0">
                <a:latin typeface="Times New Roman" pitchFamily="18" charset="0"/>
                <a:cs typeface="Times New Roman" pitchFamily="18" charset="0"/>
              </a:rPr>
              <a:t>a 6-3 decision, Supreme Ct. held </a:t>
            </a:r>
            <a:r>
              <a:rPr lang="en-US" dirty="0" smtClean="0">
                <a:latin typeface="Times New Roman" pitchFamily="18" charset="0"/>
                <a:cs typeface="Times New Roman" pitchFamily="18" charset="0"/>
              </a:rPr>
              <a:t>that because speech was “public” and “school-sponsored,” it violated Est. Clause.  </a:t>
            </a:r>
            <a:endParaRPr lang="en-US" dirty="0"/>
          </a:p>
        </p:txBody>
      </p:sp>
    </p:spTree>
    <p:extLst>
      <p:ext uri="{BB962C8B-B14F-4D97-AF65-F5344CB8AC3E}">
        <p14:creationId xmlns:p14="http://schemas.microsoft.com/office/powerpoint/2010/main" val="810146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Free Exercise Clause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marL="82296" indent="0">
              <a:buNone/>
            </a:pPr>
            <a:r>
              <a:rPr lang="en-US" sz="3400" b="1" dirty="0">
                <a:latin typeface="Times New Roman" pitchFamily="18" charset="0"/>
                <a:cs typeface="Times New Roman" pitchFamily="18" charset="0"/>
              </a:rPr>
              <a:t>Wisconsin vs. Yoder </a:t>
            </a:r>
            <a:r>
              <a:rPr lang="en-US" sz="3400" dirty="0">
                <a:latin typeface="Times New Roman" pitchFamily="18" charset="0"/>
                <a:cs typeface="Times New Roman" pitchFamily="18" charset="0"/>
              </a:rPr>
              <a:t>(1972):  Amish exception </a:t>
            </a:r>
          </a:p>
          <a:p>
            <a:pPr marL="82296" indent="0">
              <a:buNone/>
            </a:pPr>
            <a:r>
              <a:rPr lang="en-US" sz="2900" b="1" dirty="0" smtClean="0">
                <a:latin typeface="Times New Roman" pitchFamily="18" charset="0"/>
                <a:cs typeface="Times New Roman" pitchFamily="18" charset="0"/>
              </a:rPr>
              <a:t>Ruling</a:t>
            </a:r>
            <a:r>
              <a:rPr lang="en-US" sz="2900" b="1" dirty="0">
                <a:latin typeface="Times New Roman" pitchFamily="18" charset="0"/>
                <a:cs typeface="Times New Roman" pitchFamily="18" charset="0"/>
              </a:rPr>
              <a:t>:  </a:t>
            </a:r>
            <a:r>
              <a:rPr lang="en-US" sz="2900" dirty="0">
                <a:latin typeface="Times New Roman" pitchFamily="18" charset="0"/>
                <a:cs typeface="Times New Roman" pitchFamily="18" charset="0"/>
              </a:rPr>
              <a:t>allowed to violate compulsory education on grounds of religious beliefs.  </a:t>
            </a:r>
          </a:p>
          <a:p>
            <a:pPr marL="82296" indent="0">
              <a:buNone/>
            </a:pPr>
            <a:endParaRPr lang="en-US" sz="3400" dirty="0">
              <a:latin typeface="Times New Roman" pitchFamily="18" charset="0"/>
              <a:cs typeface="Times New Roman" pitchFamily="18" charset="0"/>
            </a:endParaRPr>
          </a:p>
          <a:p>
            <a:pPr marL="82296" indent="0">
              <a:buNone/>
            </a:pPr>
            <a:r>
              <a:rPr lang="en-US" sz="3400" b="1" dirty="0">
                <a:latin typeface="Times New Roman" pitchFamily="18" charset="0"/>
                <a:cs typeface="Times New Roman" pitchFamily="18" charset="0"/>
              </a:rPr>
              <a:t>Board of Ed. Of Westside SD vs. Mergens </a:t>
            </a:r>
            <a:r>
              <a:rPr lang="en-US" sz="3400" dirty="0">
                <a:latin typeface="Times New Roman" pitchFamily="18" charset="0"/>
                <a:cs typeface="Times New Roman" pitchFamily="18" charset="0"/>
              </a:rPr>
              <a:t>(1990):  Christian student group prohibited from meeting because school required all groups to have faculty sponsor. </a:t>
            </a:r>
            <a:endParaRPr lang="en-US" sz="3400" dirty="0" smtClean="0">
              <a:latin typeface="Times New Roman" pitchFamily="18" charset="0"/>
              <a:cs typeface="Times New Roman" pitchFamily="18" charset="0"/>
            </a:endParaRPr>
          </a:p>
          <a:p>
            <a:pPr marL="82296" indent="0">
              <a:buNone/>
            </a:pPr>
            <a:r>
              <a:rPr lang="en-US" sz="3400" dirty="0" smtClean="0">
                <a:latin typeface="Times New Roman" pitchFamily="18" charset="0"/>
                <a:cs typeface="Times New Roman" pitchFamily="18" charset="0"/>
              </a:rPr>
              <a:t> </a:t>
            </a:r>
            <a:r>
              <a:rPr lang="en-US" sz="2900" b="1" dirty="0" smtClean="0">
                <a:latin typeface="Times New Roman" pitchFamily="18" charset="0"/>
                <a:cs typeface="Times New Roman" pitchFamily="18" charset="0"/>
              </a:rPr>
              <a:t>Ruling</a:t>
            </a:r>
            <a:r>
              <a:rPr lang="en-US" sz="2900" b="1" dirty="0">
                <a:latin typeface="Times New Roman" pitchFamily="18" charset="0"/>
                <a:cs typeface="Times New Roman" pitchFamily="18" charset="0"/>
              </a:rPr>
              <a:t>: </a:t>
            </a:r>
            <a:r>
              <a:rPr lang="en-US" sz="2900" dirty="0" smtClean="0">
                <a:latin typeface="Times New Roman" pitchFamily="18" charset="0"/>
                <a:cs typeface="Times New Roman" pitchFamily="18" charset="0"/>
              </a:rPr>
              <a:t>prohibited free exercise; group </a:t>
            </a:r>
            <a:r>
              <a:rPr lang="en-US" sz="2900" dirty="0">
                <a:latin typeface="Times New Roman" pitchFamily="18" charset="0"/>
                <a:cs typeface="Times New Roman" pitchFamily="18" charset="0"/>
              </a:rPr>
              <a:t>has right to meet under Equal Access Act but faculty must not participate.</a:t>
            </a:r>
          </a:p>
          <a:p>
            <a:pPr marL="82296" indent="0">
              <a:buNone/>
            </a:pPr>
            <a:endParaRPr lang="en-US" sz="3400" dirty="0">
              <a:latin typeface="Times New Roman" pitchFamily="18" charset="0"/>
              <a:cs typeface="Times New Roman" pitchFamily="18" charset="0"/>
            </a:endParaRPr>
          </a:p>
          <a:p>
            <a:pPr marL="82296" indent="0">
              <a:buNone/>
            </a:pPr>
            <a:r>
              <a:rPr lang="en-US" sz="3400" b="1" dirty="0" smtClean="0">
                <a:latin typeface="Times New Roman" pitchFamily="18" charset="0"/>
                <a:cs typeface="Times New Roman" pitchFamily="18" charset="0"/>
              </a:rPr>
              <a:t>Precedent - School </a:t>
            </a:r>
            <a:r>
              <a:rPr lang="en-US" sz="3400" b="1" dirty="0">
                <a:latin typeface="Times New Roman" pitchFamily="18" charset="0"/>
                <a:cs typeface="Times New Roman" pitchFamily="18" charset="0"/>
              </a:rPr>
              <a:t>prayer:  </a:t>
            </a:r>
            <a:r>
              <a:rPr lang="en-US" sz="3400" dirty="0">
                <a:latin typeface="Times New Roman" pitchFamily="18" charset="0"/>
                <a:cs typeface="Times New Roman" pitchFamily="18" charset="0"/>
              </a:rPr>
              <a:t>If private and student-led then </a:t>
            </a:r>
            <a:r>
              <a:rPr lang="en-US" sz="3400" dirty="0" smtClean="0">
                <a:latin typeface="Times New Roman" pitchFamily="18" charset="0"/>
                <a:cs typeface="Times New Roman" pitchFamily="18" charset="0"/>
              </a:rPr>
              <a:t>typically allowed, but </a:t>
            </a:r>
            <a:r>
              <a:rPr lang="en-US" sz="3400" dirty="0">
                <a:latin typeface="Times New Roman" pitchFamily="18" charset="0"/>
                <a:cs typeface="Times New Roman" pitchFamily="18" charset="0"/>
              </a:rPr>
              <a:t>faculty and coaches should not participate as it’s considered advocacy.</a:t>
            </a:r>
          </a:p>
          <a:p>
            <a:endParaRPr lang="en-US" dirty="0"/>
          </a:p>
        </p:txBody>
      </p:sp>
    </p:spTree>
    <p:extLst>
      <p:ext uri="{BB962C8B-B14F-4D97-AF65-F5344CB8AC3E}">
        <p14:creationId xmlns:p14="http://schemas.microsoft.com/office/powerpoint/2010/main" val="424924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486400" y="228600"/>
            <a:ext cx="14478000" cy="457200"/>
          </a:xfrm>
        </p:spPr>
        <p:txBody>
          <a:bodyPr>
            <a:normAutofit fontScale="90000"/>
          </a:bodyPr>
          <a:lstStyle/>
          <a:p>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82296" indent="0">
              <a:buNone/>
            </a:pPr>
            <a:r>
              <a:rPr lang="en-US" b="1" dirty="0">
                <a:latin typeface="Times New Roman" pitchFamily="18" charset="0"/>
                <a:cs typeface="Times New Roman" pitchFamily="18" charset="0"/>
              </a:rPr>
              <a:t>Religious holidays:  </a:t>
            </a:r>
            <a:r>
              <a:rPr lang="en-US" dirty="0">
                <a:latin typeface="Times New Roman" pitchFamily="18" charset="0"/>
                <a:cs typeface="Times New Roman" pitchFamily="18" charset="0"/>
              </a:rPr>
              <a:t>students must be given excusals and opportunity to make up work with no grade </a:t>
            </a:r>
            <a:r>
              <a:rPr lang="en-US" dirty="0" smtClean="0">
                <a:latin typeface="Times New Roman" pitchFamily="18" charset="0"/>
                <a:cs typeface="Times New Roman" pitchFamily="18" charset="0"/>
              </a:rPr>
              <a:t>penalty. </a:t>
            </a:r>
          </a:p>
          <a:p>
            <a:pPr marL="82296" indent="0">
              <a:buNone/>
            </a:pPr>
            <a:endParaRPr lang="en-US" dirty="0">
              <a:latin typeface="Times New Roman" pitchFamily="18" charset="0"/>
              <a:cs typeface="Times New Roman" pitchFamily="18" charset="0"/>
            </a:endParaRPr>
          </a:p>
          <a:p>
            <a:pPr marL="82296" indent="0">
              <a:buNone/>
            </a:pPr>
            <a:r>
              <a:rPr lang="en-US" b="1" dirty="0">
                <a:latin typeface="Times New Roman" pitchFamily="18" charset="0"/>
                <a:cs typeface="Times New Roman" pitchFamily="18" charset="0"/>
              </a:rPr>
              <a:t>Religious symbols:  </a:t>
            </a:r>
            <a:r>
              <a:rPr lang="en-US" dirty="0">
                <a:latin typeface="Times New Roman" pitchFamily="18" charset="0"/>
                <a:cs typeface="Times New Roman" pitchFamily="18" charset="0"/>
              </a:rPr>
              <a:t>justified if they have assumed secular meaning e.g.  Christmas trees, Easter bunny.</a:t>
            </a:r>
          </a:p>
          <a:p>
            <a:endParaRPr lang="en-US" b="1" dirty="0">
              <a:latin typeface="Times New Roman" pitchFamily="18" charset="0"/>
              <a:cs typeface="Times New Roman" pitchFamily="18" charset="0"/>
            </a:endParaRPr>
          </a:p>
          <a:p>
            <a:pPr marL="82296" indent="0">
              <a:buNone/>
            </a:pPr>
            <a:r>
              <a:rPr lang="en-US" b="1" dirty="0">
                <a:latin typeface="Times New Roman" pitchFamily="18" charset="0"/>
                <a:cs typeface="Times New Roman" pitchFamily="18" charset="0"/>
              </a:rPr>
              <a:t>Pledge of Allegiance:  </a:t>
            </a:r>
            <a:r>
              <a:rPr lang="en-US" dirty="0">
                <a:latin typeface="Times New Roman" pitchFamily="18" charset="0"/>
                <a:cs typeface="Times New Roman" pitchFamily="18" charset="0"/>
              </a:rPr>
              <a:t>the words “under God”</a:t>
            </a:r>
          </a:p>
          <a:p>
            <a:pPr marL="82296" indent="0">
              <a:buNone/>
            </a:pPr>
            <a:r>
              <a:rPr lang="en-US" sz="2800" b="1" dirty="0">
                <a:latin typeface="Times New Roman" pitchFamily="18" charset="0"/>
                <a:cs typeface="Times New Roman" pitchFamily="18" charset="0"/>
              </a:rPr>
              <a:t>Current rulings: </a:t>
            </a:r>
            <a:r>
              <a:rPr lang="en-US" sz="2800" dirty="0">
                <a:latin typeface="Times New Roman" pitchFamily="18" charset="0"/>
                <a:cs typeface="Times New Roman" pitchFamily="18" charset="0"/>
              </a:rPr>
              <a:t>Students may be required to </a:t>
            </a:r>
            <a:r>
              <a:rPr lang="en-US" sz="2800" dirty="0" smtClean="0">
                <a:latin typeface="Times New Roman" pitchFamily="18" charset="0"/>
                <a:cs typeface="Times New Roman" pitchFamily="18" charset="0"/>
              </a:rPr>
              <a:t>“respectfully” stand </a:t>
            </a:r>
            <a:r>
              <a:rPr lang="en-US" sz="2800" dirty="0">
                <a:latin typeface="Times New Roman" pitchFamily="18" charset="0"/>
                <a:cs typeface="Times New Roman" pitchFamily="18" charset="0"/>
              </a:rPr>
              <a:t>but not to recite </a:t>
            </a:r>
            <a:r>
              <a:rPr lang="en-US" sz="2800" dirty="0" smtClean="0">
                <a:latin typeface="Times New Roman" pitchFamily="18" charset="0"/>
                <a:cs typeface="Times New Roman" pitchFamily="18" charset="0"/>
              </a:rPr>
              <a:t>pledge. </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804169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Times New Roman" pitchFamily="18" charset="0"/>
                <a:cs typeface="Times New Roman" pitchFamily="18" charset="0"/>
              </a:rPr>
              <a:t>American Public Education: </a:t>
            </a:r>
            <a:br>
              <a:rPr lang="en-US" b="1" dirty="0" smtClean="0">
                <a:latin typeface="Times New Roman" pitchFamily="18" charset="0"/>
                <a:cs typeface="Times New Roman" pitchFamily="18" charset="0"/>
              </a:rPr>
            </a:br>
            <a:r>
              <a:rPr lang="en-US" b="1" i="1" dirty="0" smtClean="0">
                <a:latin typeface="Times New Roman" pitchFamily="18" charset="0"/>
                <a:cs typeface="Times New Roman" pitchFamily="18" charset="0"/>
              </a:rPr>
              <a:t> In loco parentis</a:t>
            </a: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marL="82296" indent="0">
              <a:buNone/>
            </a:pPr>
            <a:endParaRPr lang="en-US" dirty="0" smtClean="0">
              <a:latin typeface="Times New Roman" pitchFamily="18" charset="0"/>
              <a:cs typeface="Times New Roman" pitchFamily="18" charset="0"/>
            </a:endParaRPr>
          </a:p>
          <a:p>
            <a:pPr marL="82296" indent="0">
              <a:buNone/>
            </a:pPr>
            <a:r>
              <a:rPr lang="en-US" dirty="0" smtClean="0">
                <a:latin typeface="Times New Roman" pitchFamily="18" charset="0"/>
                <a:cs typeface="Times New Roman" pitchFamily="18" charset="0"/>
              </a:rPr>
              <a:t>Schools </a:t>
            </a:r>
            <a:r>
              <a:rPr lang="en-US" dirty="0">
                <a:latin typeface="Times New Roman" pitchFamily="18" charset="0"/>
                <a:cs typeface="Times New Roman" pitchFamily="18" charset="0"/>
              </a:rPr>
              <a:t>must honor a student’s right to freely exercise his/her religious beliefs.           </a:t>
            </a:r>
          </a:p>
          <a:p>
            <a:pPr marL="82296" indent="0">
              <a:buNone/>
            </a:pPr>
            <a:endParaRPr lang="en-US" dirty="0">
              <a:latin typeface="Times New Roman" pitchFamily="18" charset="0"/>
              <a:cs typeface="Times New Roman" pitchFamily="18" charset="0"/>
            </a:endParaRPr>
          </a:p>
          <a:p>
            <a:pPr marL="82296" indent="0">
              <a:buNone/>
            </a:pPr>
            <a:r>
              <a:rPr lang="en-US" b="1" dirty="0">
                <a:latin typeface="Times New Roman" pitchFamily="18" charset="0"/>
                <a:cs typeface="Times New Roman" pitchFamily="18" charset="0"/>
              </a:rPr>
              <a:t>Limitation:  </a:t>
            </a:r>
            <a:r>
              <a:rPr lang="en-US" dirty="0">
                <a:latin typeface="Times New Roman" pitchFamily="18" charset="0"/>
                <a:cs typeface="Times New Roman" pitchFamily="18" charset="0"/>
              </a:rPr>
              <a:t>“Clear and present danger” and/or  “material and substantial disruption” justifies limitation.</a:t>
            </a:r>
          </a:p>
          <a:p>
            <a:pPr marL="82296" indent="0">
              <a:buNone/>
            </a:pPr>
            <a:endParaRPr lang="en-US" dirty="0">
              <a:latin typeface="Times New Roman" pitchFamily="18" charset="0"/>
              <a:cs typeface="Times New Roman" pitchFamily="18" charset="0"/>
            </a:endParaRPr>
          </a:p>
          <a:p>
            <a:pPr marL="82296" indent="0">
              <a:buNone/>
            </a:pPr>
            <a:r>
              <a:rPr lang="en-US" b="1" dirty="0">
                <a:latin typeface="Times New Roman" pitchFamily="18" charset="0"/>
                <a:cs typeface="Times New Roman" pitchFamily="18" charset="0"/>
              </a:rPr>
              <a:t>Teachers:  </a:t>
            </a:r>
            <a:r>
              <a:rPr lang="en-US" dirty="0">
                <a:latin typeface="Times New Roman" pitchFamily="18" charset="0"/>
                <a:cs typeface="Times New Roman" pitchFamily="18" charset="0"/>
              </a:rPr>
              <a:t>“arm of the state” and thus limited in their expression of religious beliefs because </a:t>
            </a:r>
            <a:r>
              <a:rPr lang="en-US" i="1" dirty="0">
                <a:latin typeface="Times New Roman" pitchFamily="18" charset="0"/>
                <a:cs typeface="Times New Roman" pitchFamily="18" charset="0"/>
              </a:rPr>
              <a:t>in loco parentis </a:t>
            </a:r>
            <a:r>
              <a:rPr lang="en-US" dirty="0">
                <a:latin typeface="Times New Roman" pitchFamily="18" charset="0"/>
                <a:cs typeface="Times New Roman" pitchFamily="18" charset="0"/>
              </a:rPr>
              <a:t>grants them authority and </a:t>
            </a:r>
            <a:r>
              <a:rPr lang="en-US" dirty="0" smtClean="0">
                <a:latin typeface="Times New Roman" pitchFamily="18" charset="0"/>
                <a:cs typeface="Times New Roman" pitchFamily="18" charset="0"/>
              </a:rPr>
              <a:t>influence.</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264843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Times New Roman" pitchFamily="18" charset="0"/>
                <a:cs typeface="Times New Roman" pitchFamily="18" charset="0"/>
              </a:rPr>
              <a:t>Current Crusades: “Whatever you  do, don’t say ‘God!’”</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82296" indent="0">
              <a:buNone/>
            </a:pPr>
            <a:endParaRPr lang="en-US" dirty="0" smtClean="0">
              <a:latin typeface="Times New Roman" pitchFamily="18" charset="0"/>
              <a:cs typeface="Times New Roman" pitchFamily="18" charset="0"/>
            </a:endParaRPr>
          </a:p>
          <a:p>
            <a:pPr marL="82296" indent="0">
              <a:buNone/>
            </a:pPr>
            <a:r>
              <a:rPr lang="en-US" dirty="0" smtClean="0">
                <a:latin typeface="Times New Roman" pitchFamily="18" charset="0"/>
                <a:cs typeface="Times New Roman" pitchFamily="18" charset="0"/>
              </a:rPr>
              <a:t>Controversy and litigation have prompted schools to avoid religion, even when addressed in a secular fashion.  Is this problematic?  Some would argue…</a:t>
            </a:r>
          </a:p>
          <a:p>
            <a:pPr marL="82296" indent="0">
              <a:buNone/>
            </a:pPr>
            <a:endParaRPr lang="en-US" dirty="0" smtClean="0">
              <a:latin typeface="Times New Roman" pitchFamily="18" charset="0"/>
              <a:cs typeface="Times New Roman" pitchFamily="18" charset="0"/>
            </a:endParaRPr>
          </a:p>
          <a:p>
            <a:pPr marL="82296" indent="0">
              <a:buNone/>
            </a:pPr>
            <a:r>
              <a:rPr lang="en-US"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“The search for the sacred: America’s quest for spiritual meaning” should be honored </a:t>
            </a:r>
            <a:r>
              <a:rPr lang="en-US" sz="2100" dirty="0" smtClean="0">
                <a:latin typeface="Times New Roman" pitchFamily="18" charset="0"/>
                <a:cs typeface="Times New Roman" pitchFamily="18" charset="0"/>
              </a:rPr>
              <a:t>(Goodrich 1994). </a:t>
            </a:r>
          </a:p>
          <a:p>
            <a:pPr marL="82296" indent="0">
              <a:buNone/>
            </a:pPr>
            <a:endParaRPr lang="en-US" sz="2800" dirty="0">
              <a:latin typeface="Times New Roman" pitchFamily="18" charset="0"/>
              <a:cs typeface="Times New Roman" pitchFamily="18" charset="0"/>
            </a:endParaRPr>
          </a:p>
          <a:p>
            <a:pPr marL="82296" indent="0">
              <a:buNone/>
            </a:pPr>
            <a:r>
              <a:rPr lang="en-US" sz="2800" dirty="0" smtClean="0">
                <a:latin typeface="Times New Roman" pitchFamily="18" charset="0"/>
                <a:cs typeface="Times New Roman" pitchFamily="18" charset="0"/>
              </a:rPr>
              <a:t>“…religion is a significant part of the lives of millions of Americans and thus worthy of being studied by their children” </a:t>
            </a:r>
            <a:r>
              <a:rPr lang="en-US" sz="1900" dirty="0" smtClean="0">
                <a:latin typeface="Times New Roman" pitchFamily="18" charset="0"/>
                <a:cs typeface="Times New Roman" pitchFamily="18" charset="0"/>
              </a:rPr>
              <a:t>(Uphoff 2003).  </a:t>
            </a:r>
          </a:p>
        </p:txBody>
      </p:sp>
    </p:spTree>
    <p:extLst>
      <p:ext uri="{BB962C8B-B14F-4D97-AF65-F5344CB8AC3E}">
        <p14:creationId xmlns:p14="http://schemas.microsoft.com/office/powerpoint/2010/main" val="1774540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Religion is Art, History &amp; Culture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marL="82296" indent="0">
              <a:buNone/>
            </a:pPr>
            <a:r>
              <a:rPr lang="en-US" b="1" dirty="0" smtClean="0">
                <a:latin typeface="Times New Roman" pitchFamily="18" charset="0"/>
                <a:cs typeface="Times New Roman" pitchFamily="18" charset="0"/>
              </a:rPr>
              <a:t>Literature: </a:t>
            </a:r>
          </a:p>
          <a:p>
            <a:pPr>
              <a:buFont typeface="Wingdings" pitchFamily="2" charset="2"/>
              <a:buChar char="v"/>
            </a:pPr>
            <a:r>
              <a:rPr lang="en-US" dirty="0" smtClean="0">
                <a:latin typeface="Times New Roman" pitchFamily="18" charset="0"/>
                <a:cs typeface="Times New Roman" pitchFamily="18" charset="0"/>
              </a:rPr>
              <a:t>Chaucer’s </a:t>
            </a:r>
            <a:r>
              <a:rPr lang="en-US" i="1" dirty="0" smtClean="0">
                <a:latin typeface="Times New Roman" pitchFamily="18" charset="0"/>
                <a:cs typeface="Times New Roman" pitchFamily="18" charset="0"/>
              </a:rPr>
              <a:t>The Canterbury Tales</a:t>
            </a:r>
          </a:p>
          <a:p>
            <a:pPr>
              <a:buFont typeface="Wingdings" pitchFamily="2" charset="2"/>
              <a:buChar char="v"/>
            </a:pPr>
            <a:r>
              <a:rPr lang="en-US" dirty="0" smtClean="0">
                <a:latin typeface="Times New Roman" pitchFamily="18" charset="0"/>
                <a:cs typeface="Times New Roman" pitchFamily="18" charset="0"/>
              </a:rPr>
              <a:t>Milton’s </a:t>
            </a:r>
            <a:r>
              <a:rPr lang="en-US" i="1" dirty="0" smtClean="0">
                <a:latin typeface="Times New Roman" pitchFamily="18" charset="0"/>
                <a:cs typeface="Times New Roman" pitchFamily="18" charset="0"/>
              </a:rPr>
              <a:t>Paradise Lost</a:t>
            </a:r>
          </a:p>
          <a:p>
            <a:pPr marL="82296" indent="0">
              <a:buNone/>
            </a:pPr>
            <a:endParaRPr lang="en-US" b="1" dirty="0" smtClean="0">
              <a:latin typeface="Times New Roman" pitchFamily="18" charset="0"/>
              <a:cs typeface="Times New Roman" pitchFamily="18" charset="0"/>
            </a:endParaRPr>
          </a:p>
          <a:p>
            <a:pPr marL="82296" indent="0">
              <a:buNone/>
            </a:pPr>
            <a:r>
              <a:rPr lang="en-US" b="1" dirty="0" smtClean="0">
                <a:latin typeface="Times New Roman" pitchFamily="18" charset="0"/>
                <a:cs typeface="Times New Roman" pitchFamily="18" charset="0"/>
              </a:rPr>
              <a:t>Art:  </a:t>
            </a:r>
            <a:r>
              <a:rPr lang="en-US" sz="2800" dirty="0" smtClean="0">
                <a:latin typeface="Times New Roman" pitchFamily="18" charset="0"/>
                <a:cs typeface="Times New Roman" pitchFamily="18" charset="0"/>
              </a:rPr>
              <a:t>Michelangelo, Raphael, daVinci, Rubens, Titian</a:t>
            </a:r>
          </a:p>
          <a:p>
            <a:pPr marL="82296" indent="0">
              <a:buNone/>
            </a:pPr>
            <a:endParaRPr lang="en-US" b="1" dirty="0" smtClean="0">
              <a:latin typeface="Times New Roman" pitchFamily="18" charset="0"/>
              <a:cs typeface="Times New Roman" pitchFamily="18" charset="0"/>
            </a:endParaRPr>
          </a:p>
          <a:p>
            <a:pPr marL="82296" indent="0">
              <a:buNone/>
            </a:pPr>
            <a:r>
              <a:rPr lang="en-US" b="1" dirty="0" smtClean="0">
                <a:latin typeface="Times New Roman" pitchFamily="18" charset="0"/>
                <a:cs typeface="Times New Roman" pitchFamily="18" charset="0"/>
              </a:rPr>
              <a:t>History</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Medieval Crusades, Spanish Inquisition, Protestant Reformation, 9/11</a:t>
            </a:r>
          </a:p>
          <a:p>
            <a:pPr marL="82296" indent="0">
              <a:buNone/>
            </a:pPr>
            <a:endParaRPr lang="en-US" sz="2800" i="1" dirty="0" smtClean="0">
              <a:latin typeface="Times New Roman" pitchFamily="18" charset="0"/>
              <a:cs typeface="Times New Roman" pitchFamily="18" charset="0"/>
            </a:endParaRPr>
          </a:p>
          <a:p>
            <a:pPr marL="82296" indent="0">
              <a:buNone/>
            </a:pPr>
            <a:r>
              <a:rPr lang="en-US" sz="2800" b="1" dirty="0" smtClean="0">
                <a:latin typeface="Times New Roman" pitchFamily="18" charset="0"/>
                <a:cs typeface="Times New Roman" pitchFamily="18" charset="0"/>
              </a:rPr>
              <a:t>Thought to Ponder</a:t>
            </a:r>
            <a:r>
              <a:rPr lang="en-US" sz="2800" i="1" dirty="0" smtClean="0">
                <a:latin typeface="Times New Roman" pitchFamily="18" charset="0"/>
                <a:cs typeface="Times New Roman" pitchFamily="18" charset="0"/>
              </a:rPr>
              <a:t>:  Has the American school system over the past two decades ignored historical and cultural analysis of religion to avoid controversy and potential litigation?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6795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1143000"/>
          </a:xfrm>
        </p:spPr>
        <p:txBody>
          <a:bodyPr>
            <a:normAutofit fontScale="90000"/>
          </a:bodyPr>
          <a:lstStyle/>
          <a:p>
            <a:pPr algn="ct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Milton’s</a:t>
            </a:r>
            <a:r>
              <a:rPr lang="en-US" i="1" dirty="0" smtClean="0">
                <a:latin typeface="Times New Roman" pitchFamily="18" charset="0"/>
                <a:cs typeface="Times New Roman" pitchFamily="18" charset="0"/>
              </a:rPr>
              <a:t> Paradise Lost </a:t>
            </a:r>
            <a:r>
              <a:rPr lang="en-US" dirty="0" smtClean="0">
                <a:latin typeface="Times New Roman" pitchFamily="18" charset="0"/>
                <a:cs typeface="Times New Roman" pitchFamily="18" charset="0"/>
              </a:rPr>
              <a:t>&amp; </a:t>
            </a:r>
            <a:r>
              <a:rPr lang="en-US" i="1" dirty="0" smtClean="0">
                <a:latin typeface="Times New Roman" pitchFamily="18" charset="0"/>
                <a:cs typeface="Times New Roman" pitchFamily="18" charset="0"/>
              </a:rPr>
              <a:t>Genesis</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You Can’t Teach That…Can You???</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82296" indent="0">
              <a:buNone/>
            </a:pPr>
            <a:endParaRPr lang="en-US" sz="3000" dirty="0">
              <a:latin typeface="Times New Roman" pitchFamily="18" charset="0"/>
              <a:cs typeface="Times New Roman" pitchFamily="18" charset="0"/>
            </a:endParaRPr>
          </a:p>
          <a:p>
            <a:pPr marL="82296" indent="0">
              <a:buNone/>
            </a:pPr>
            <a:r>
              <a:rPr lang="en-US" sz="2400" b="1" dirty="0" smtClean="0">
                <a:latin typeface="Times New Roman" pitchFamily="18" charset="0"/>
                <a:cs typeface="Times New Roman" pitchFamily="18" charset="0"/>
              </a:rPr>
              <a:t>Book </a:t>
            </a:r>
            <a:r>
              <a:rPr lang="en-US" sz="2400" b="1" dirty="0" smtClean="0">
                <a:latin typeface="Times New Roman" pitchFamily="18" charset="0"/>
                <a:cs typeface="Times New Roman" pitchFamily="18" charset="0"/>
              </a:rPr>
              <a:t>IX </a:t>
            </a:r>
            <a:r>
              <a:rPr lang="en-US" sz="2400" b="1" i="1" dirty="0" smtClean="0">
                <a:latin typeface="Times New Roman" pitchFamily="18" charset="0"/>
                <a:cs typeface="Times New Roman" pitchFamily="18" charset="0"/>
              </a:rPr>
              <a:t>The Temptation of Eve  </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“For inferior, who is free?”</a:t>
            </a:r>
          </a:p>
          <a:p>
            <a:pPr marL="82296" indent="0">
              <a:buNone/>
            </a:pPr>
            <a:endParaRPr lang="en-US" dirty="0" smtClean="0">
              <a:latin typeface="Times New Roman" pitchFamily="18" charset="0"/>
              <a:cs typeface="Times New Roman" pitchFamily="18" charset="0"/>
            </a:endParaRPr>
          </a:p>
          <a:p>
            <a:pPr marL="82296" indent="0">
              <a:buNone/>
            </a:pPr>
            <a:endParaRPr lang="en-US" sz="2000" dirty="0" smtClean="0">
              <a:latin typeface="Times New Roman" pitchFamily="18" charset="0"/>
              <a:cs typeface="Times New Roman" pitchFamily="18" charset="0"/>
            </a:endParaRPr>
          </a:p>
          <a:p>
            <a:pPr marL="82296" indent="0">
              <a:buNone/>
            </a:pPr>
            <a:endParaRPr lang="en-US" sz="1800" dirty="0">
              <a:latin typeface="Times New Roman" pitchFamily="18" charset="0"/>
              <a:cs typeface="Times New Roman" pitchFamily="18" charset="0"/>
            </a:endParaRPr>
          </a:p>
          <a:p>
            <a:pPr marL="82296" indent="0">
              <a:buNone/>
            </a:pPr>
            <a:endParaRPr lang="en-US" sz="1800" dirty="0" smtClean="0">
              <a:latin typeface="Times New Roman" pitchFamily="18" charset="0"/>
              <a:cs typeface="Times New Roman" pitchFamily="18" charset="0"/>
            </a:endParaRPr>
          </a:p>
          <a:p>
            <a:pPr marL="82296" indent="0">
              <a:buNone/>
            </a:pPr>
            <a:endParaRPr lang="en-US" sz="1800" dirty="0">
              <a:latin typeface="Times New Roman" pitchFamily="18" charset="0"/>
              <a:cs typeface="Times New Roman" pitchFamily="18" charset="0"/>
            </a:endParaRPr>
          </a:p>
          <a:p>
            <a:pPr marL="82296" indent="0">
              <a:buNone/>
            </a:pPr>
            <a:r>
              <a:rPr lang="en-US" sz="1800" dirty="0" smtClean="0">
                <a:latin typeface="Times New Roman" pitchFamily="18" charset="0"/>
                <a:cs typeface="Times New Roman" pitchFamily="18" charset="0"/>
              </a:rPr>
              <a:t>Genesis </a:t>
            </a:r>
            <a:r>
              <a:rPr lang="en-US" sz="1800" dirty="0" smtClean="0">
                <a:latin typeface="Times New Roman" pitchFamily="18" charset="0"/>
                <a:cs typeface="Times New Roman" pitchFamily="18" charset="0"/>
              </a:rPr>
              <a:t>3:  Then the Lord God said to the woman, “What is this that you have done?” the woman said, “the serpent beguiled me, and I ate.” …To the woman he said, “I will greatly multiply your pain in childbearing; in pain you shall bring forth children, yet your desire shall be for your husband, and he shall rule over you.”</a:t>
            </a:r>
            <a:endParaRPr lang="en-US" sz="1800" dirty="0">
              <a:latin typeface="Times New Roman" pitchFamily="18" charset="0"/>
              <a:cs typeface="Times New Roman" pitchFamily="18" charset="0"/>
            </a:endParaRPr>
          </a:p>
        </p:txBody>
      </p:sp>
      <p:pic>
        <p:nvPicPr>
          <p:cNvPr id="2050" name="Picture 2" descr="C:\Users\jheinrich\Desktop\image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415" y="2514600"/>
            <a:ext cx="2950196"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93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English School System</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marL="82296" indent="0">
              <a:buNone/>
            </a:pPr>
            <a:r>
              <a:rPr lang="en-US" b="1" dirty="0" smtClean="0">
                <a:latin typeface="Times New Roman" pitchFamily="18" charset="0"/>
                <a:cs typeface="Times New Roman" pitchFamily="18" charset="0"/>
              </a:rPr>
              <a:t>Levels:    Infant</a:t>
            </a:r>
            <a:r>
              <a:rPr lang="en-US" dirty="0" smtClean="0">
                <a:latin typeface="Times New Roman" pitchFamily="18" charset="0"/>
                <a:cs typeface="Times New Roman" pitchFamily="18" charset="0"/>
              </a:rPr>
              <a:t> ages 5 – 7</a:t>
            </a:r>
          </a:p>
          <a:p>
            <a:pPr marL="82296" indent="0">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     Junior </a:t>
            </a:r>
            <a:r>
              <a:rPr lang="en-US" dirty="0" smtClean="0">
                <a:latin typeface="Times New Roman" pitchFamily="18" charset="0"/>
                <a:cs typeface="Times New Roman" pitchFamily="18" charset="0"/>
              </a:rPr>
              <a:t>ages 8 – 11</a:t>
            </a:r>
          </a:p>
          <a:p>
            <a:pPr marL="82296"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 Comprehensive </a:t>
            </a:r>
            <a:r>
              <a:rPr lang="en-US" dirty="0" smtClean="0">
                <a:latin typeface="Times New Roman" pitchFamily="18" charset="0"/>
                <a:cs typeface="Times New Roman" pitchFamily="18" charset="0"/>
              </a:rPr>
              <a:t>ages 12 – 16 or 18</a:t>
            </a:r>
          </a:p>
          <a:p>
            <a:pPr marL="82296" indent="0">
              <a:buNone/>
            </a:pPr>
            <a:endParaRPr lang="en-US" b="1" dirty="0" smtClean="0">
              <a:latin typeface="Times New Roman" pitchFamily="18" charset="0"/>
              <a:cs typeface="Times New Roman" pitchFamily="18" charset="0"/>
            </a:endParaRPr>
          </a:p>
          <a:p>
            <a:pPr marL="82296" indent="0">
              <a:buNone/>
            </a:pPr>
            <a:r>
              <a:rPr lang="en-US" b="1" dirty="0" smtClean="0">
                <a:latin typeface="Times New Roman" pitchFamily="18" charset="0"/>
                <a:cs typeface="Times New Roman" pitchFamily="18" charset="0"/>
              </a:rPr>
              <a:t>Legal mandate</a:t>
            </a:r>
            <a:r>
              <a:rPr lang="en-US"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Religious education is taught ‘according to an agreed local syllabus.”  Religion must be taught every year and at every level so that:  </a:t>
            </a:r>
            <a:r>
              <a:rPr lang="en-US" sz="2100" dirty="0" smtClean="0">
                <a:latin typeface="Times New Roman" pitchFamily="18" charset="0"/>
                <a:cs typeface="Times New Roman" pitchFamily="18" charset="0"/>
              </a:rPr>
              <a:t>(www.schoolswork.co.uk)</a:t>
            </a:r>
          </a:p>
          <a:p>
            <a:pPr>
              <a:buFont typeface="Wingdings" pitchFamily="2" charset="2"/>
              <a:buChar char="§"/>
            </a:pPr>
            <a:endParaRPr lang="en-US" dirty="0" smtClean="0">
              <a:latin typeface="Times New Roman" pitchFamily="18" charset="0"/>
              <a:cs typeface="Times New Roman" pitchFamily="18" charset="0"/>
            </a:endParaRPr>
          </a:p>
          <a:p>
            <a:pPr>
              <a:buFont typeface="Wingdings" pitchFamily="2" charset="2"/>
              <a:buChar char="§"/>
            </a:pPr>
            <a:r>
              <a:rPr lang="en-US" sz="2600" dirty="0">
                <a:latin typeface="Times New Roman" pitchFamily="18" charset="0"/>
                <a:cs typeface="Times New Roman" pitchFamily="18" charset="0"/>
              </a:rPr>
              <a:t>S</a:t>
            </a:r>
            <a:r>
              <a:rPr lang="en-US" sz="2600" dirty="0" smtClean="0">
                <a:latin typeface="Times New Roman" pitchFamily="18" charset="0"/>
                <a:cs typeface="Times New Roman" pitchFamily="18" charset="0"/>
              </a:rPr>
              <a:t>tudents become culturally-aware of major world religions including  Islam, Christianity, Hinduism, Buddhism and Judaism.</a:t>
            </a:r>
          </a:p>
          <a:p>
            <a:pPr>
              <a:buFont typeface="Wingdings" pitchFamily="2" charset="2"/>
              <a:buChar char="§"/>
            </a:pPr>
            <a:endParaRPr lang="en-US" sz="2600" dirty="0" smtClean="0">
              <a:latin typeface="Times New Roman" pitchFamily="18" charset="0"/>
              <a:cs typeface="Times New Roman" pitchFamily="18" charset="0"/>
            </a:endParaRPr>
          </a:p>
          <a:p>
            <a:pPr>
              <a:buFont typeface="Wingdings" pitchFamily="2" charset="2"/>
              <a:buChar char="§"/>
            </a:pPr>
            <a:r>
              <a:rPr lang="en-US" sz="2600" dirty="0" smtClean="0">
                <a:latin typeface="Times New Roman" pitchFamily="18" charset="0"/>
                <a:cs typeface="Times New Roman" pitchFamily="18" charset="0"/>
              </a:rPr>
              <a:t>Students recognize the historical, as well as the contemporary, importance that religion has exercised in our world.  </a:t>
            </a:r>
          </a:p>
          <a:p>
            <a:pPr marL="82296" indent="0">
              <a:buNone/>
            </a:pPr>
            <a:endParaRPr lang="en-US" dirty="0">
              <a:latin typeface="Times New Roman" pitchFamily="18" charset="0"/>
              <a:cs typeface="Times New Roman" pitchFamily="18" charset="0"/>
            </a:endParaRPr>
          </a:p>
        </p:txBody>
      </p:sp>
      <p:pic>
        <p:nvPicPr>
          <p:cNvPr id="2050" name="Picture 2" descr="C:\Users\jheinrich\AppData\Local\Microsoft\Windows\Temporary Internet Files\Content.IE5\7FHL59P3\MP90040216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199940"/>
            <a:ext cx="1752600" cy="140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750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Religion through the Auspices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of 7</a:t>
            </a:r>
            <a:r>
              <a:rPr lang="en-US" baseline="30000" dirty="0" smtClean="0">
                <a:latin typeface="Times New Roman" pitchFamily="18" charset="0"/>
                <a:cs typeface="Times New Roman" pitchFamily="18" charset="0"/>
              </a:rPr>
              <a:t>th</a:t>
            </a:r>
            <a:r>
              <a:rPr lang="en-US" dirty="0" smtClean="0">
                <a:latin typeface="Times New Roman" pitchFamily="18" charset="0"/>
                <a:cs typeface="Times New Roman" pitchFamily="18" charset="0"/>
              </a:rPr>
              <a:t> grade Social Studies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endParaRPr lang="en-US" sz="2400" dirty="0" smtClean="0">
              <a:latin typeface="Times New Roman" pitchFamily="18" charset="0"/>
              <a:cs typeface="Times New Roman" pitchFamily="18" charset="0"/>
            </a:endParaRPr>
          </a:p>
          <a:p>
            <a:pPr marL="82296" indent="0">
              <a:buNone/>
            </a:pPr>
            <a:r>
              <a:rPr lang="en-US" sz="3500" dirty="0" smtClean="0">
                <a:latin typeface="Times New Roman" pitchFamily="18" charset="0"/>
                <a:cs typeface="Times New Roman" pitchFamily="18" charset="0"/>
              </a:rPr>
              <a:t>Gray’s </a:t>
            </a:r>
            <a:r>
              <a:rPr lang="en-US" sz="3500" dirty="0">
                <a:latin typeface="Times New Roman" pitchFamily="18" charset="0"/>
                <a:cs typeface="Times New Roman" pitchFamily="18" charset="0"/>
              </a:rPr>
              <a:t>Academy in Essex </a:t>
            </a:r>
            <a:r>
              <a:rPr lang="en-US" sz="3500" dirty="0" smtClean="0">
                <a:latin typeface="Times New Roman" pitchFamily="18" charset="0"/>
                <a:cs typeface="Times New Roman" pitchFamily="18" charset="0"/>
              </a:rPr>
              <a:t>County, England: Ms. Crofton’s 7</a:t>
            </a:r>
            <a:r>
              <a:rPr lang="en-US" sz="3500" baseline="30000" dirty="0" smtClean="0">
                <a:latin typeface="Times New Roman" pitchFamily="18" charset="0"/>
                <a:cs typeface="Times New Roman" pitchFamily="18" charset="0"/>
              </a:rPr>
              <a:t>th</a:t>
            </a:r>
            <a:r>
              <a:rPr lang="en-US" sz="3500" dirty="0" smtClean="0">
                <a:latin typeface="Times New Roman" pitchFamily="18" charset="0"/>
                <a:cs typeface="Times New Roman" pitchFamily="18" charset="0"/>
              </a:rPr>
              <a:t> grade class</a:t>
            </a:r>
          </a:p>
          <a:p>
            <a:pPr marL="82296" indent="0">
              <a:buNone/>
            </a:pPr>
            <a:endParaRPr lang="en-US" sz="2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working-class</a:t>
            </a:r>
            <a:r>
              <a:rPr lang="en-US" sz="2400" dirty="0">
                <a:latin typeface="Times New Roman" pitchFamily="18" charset="0"/>
                <a:cs typeface="Times New Roman" pitchFamily="18" charset="0"/>
              </a:rPr>
              <a:t>, public </a:t>
            </a:r>
            <a:r>
              <a:rPr lang="en-US" sz="2400" dirty="0" smtClean="0">
                <a:latin typeface="Times New Roman" pitchFamily="18" charset="0"/>
                <a:cs typeface="Times New Roman" pitchFamily="18" charset="0"/>
              </a:rPr>
              <a:t>school; class comprised of 13 year olds with diverse ethnic and religious backgrounds</a:t>
            </a:r>
          </a:p>
          <a:p>
            <a:pPr marL="82296" indent="0">
              <a:buNone/>
            </a:pPr>
            <a:endParaRPr lang="en-US" sz="2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Curriculum: studied major world religions including Judaism, Christianity, Buddhism, Hinduism and Islam</a:t>
            </a: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Studying Christianity and the events associated with the crucifixion and resurrection of Jesus Christ during the Easter season.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96348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Times New Roman" pitchFamily="18" charset="0"/>
                <a:cs typeface="Times New Roman" pitchFamily="18" charset="0"/>
              </a:rPr>
              <a:t>The Transfiguration </a:t>
            </a:r>
            <a:r>
              <a:rPr lang="en-US" dirty="0" smtClean="0">
                <a:latin typeface="Times New Roman" pitchFamily="18" charset="0"/>
                <a:cs typeface="Times New Roman" pitchFamily="18" charset="0"/>
              </a:rPr>
              <a:t>by Raphael</a:t>
            </a:r>
            <a:endParaRPr lang="en-US" dirty="0">
              <a:latin typeface="Times New Roman" pitchFamily="18" charset="0"/>
              <a:cs typeface="Times New Roman" pitchFamily="18" charset="0"/>
            </a:endParaRPr>
          </a:p>
        </p:txBody>
      </p:sp>
      <p:pic>
        <p:nvPicPr>
          <p:cNvPr id="9218" name="Picture 2" descr="C:\Users\jheinrich\Desktop\Transfiguration-raphael[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295400"/>
            <a:ext cx="5359171" cy="486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619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498080" cy="1143000"/>
          </a:xfrm>
        </p:spPr>
        <p:txBody>
          <a:bodyPr>
            <a:normAutofit fontScale="90000"/>
          </a:bodyPr>
          <a:lstStyle/>
          <a:p>
            <a:pPr algn="ctr"/>
            <a:r>
              <a:rPr lang="en-US" sz="4000" dirty="0" smtClean="0">
                <a:latin typeface="Times New Roman" pitchFamily="18" charset="0"/>
                <a:cs typeface="Times New Roman" pitchFamily="18" charset="0"/>
              </a:rPr>
              <a:t>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Fact or Faith: </a:t>
            </a:r>
            <a:br>
              <a:rPr lang="en-US" sz="4000" dirty="0" smtClean="0">
                <a:latin typeface="Times New Roman" pitchFamily="18" charset="0"/>
                <a:cs typeface="Times New Roman" pitchFamily="18" charset="0"/>
              </a:rPr>
            </a:br>
            <a:r>
              <a:rPr lang="en-US" sz="4000" i="1" dirty="0" smtClean="0">
                <a:latin typeface="Times New Roman" pitchFamily="18" charset="0"/>
                <a:cs typeface="Times New Roman" pitchFamily="18" charset="0"/>
              </a:rPr>
              <a:t>“Did he rise from the dead</a:t>
            </a:r>
            <a:r>
              <a:rPr lang="en-US" sz="3100" i="1" dirty="0" smtClean="0">
                <a:latin typeface="Times New Roman" pitchFamily="18" charset="0"/>
                <a:cs typeface="Times New Roman" pitchFamily="18" charset="0"/>
              </a:rPr>
              <a:t>?”</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82296" indent="0">
              <a:buNone/>
            </a:pPr>
            <a:endParaRPr lang="en-US" sz="2600" i="1" dirty="0" smtClean="0">
              <a:latin typeface="Times New Roman" pitchFamily="18" charset="0"/>
              <a:cs typeface="Times New Roman" pitchFamily="18" charset="0"/>
            </a:endParaRPr>
          </a:p>
          <a:p>
            <a:pPr marL="82296" indent="0">
              <a:buNone/>
            </a:pPr>
            <a:r>
              <a:rPr lang="en-US" sz="2800" b="1" dirty="0" smtClean="0">
                <a:latin typeface="Times New Roman" pitchFamily="18" charset="0"/>
                <a:cs typeface="Times New Roman" pitchFamily="18" charset="0"/>
              </a:rPr>
              <a:t>Teaching objective:  </a:t>
            </a:r>
            <a:r>
              <a:rPr lang="en-US" sz="2800" dirty="0" smtClean="0">
                <a:latin typeface="Times New Roman" pitchFamily="18" charset="0"/>
                <a:cs typeface="Times New Roman" pitchFamily="18" charset="0"/>
              </a:rPr>
              <a:t>Through careful analysis of the resurrection of Jesus Christ, students will contrast the factual elements of the story with the faith-based elements, thereby gaining a deeper understanding of Christian religious ideology.</a:t>
            </a:r>
          </a:p>
          <a:p>
            <a:pPr marL="82296" indent="0">
              <a:buNone/>
            </a:pPr>
            <a:endParaRPr lang="en-US" sz="2800" dirty="0" smtClean="0">
              <a:latin typeface="Times New Roman" pitchFamily="18" charset="0"/>
              <a:cs typeface="Times New Roman" pitchFamily="18" charset="0"/>
            </a:endParaRPr>
          </a:p>
          <a:p>
            <a:pPr marL="82296" indent="0">
              <a:buNone/>
            </a:pPr>
            <a:r>
              <a:rPr lang="en-US" sz="2800" b="1" dirty="0" smtClean="0">
                <a:latin typeface="Times New Roman" pitchFamily="18" charset="0"/>
                <a:cs typeface="Times New Roman" pitchFamily="18" charset="0"/>
              </a:rPr>
              <a:t>Analysis activity</a:t>
            </a:r>
            <a:r>
              <a:rPr lang="en-US" sz="2800" dirty="0" smtClean="0">
                <a:latin typeface="Times New Roman" pitchFamily="18" charset="0"/>
                <a:cs typeface="Times New Roman" pitchFamily="18" charset="0"/>
              </a:rPr>
              <a:t>: Now that we’ve studied the crucifixion and resurrection of Jesus Christ, list those elements of the story that are factual in that they are recorded in history.  Then </a:t>
            </a:r>
            <a:r>
              <a:rPr lang="en-US" sz="2800" dirty="0">
                <a:latin typeface="Times New Roman" pitchFamily="18" charset="0"/>
                <a:cs typeface="Times New Roman" pitchFamily="18" charset="0"/>
              </a:rPr>
              <a:t>l</a:t>
            </a:r>
            <a:r>
              <a:rPr lang="en-US" sz="2800" dirty="0" smtClean="0">
                <a:latin typeface="Times New Roman" pitchFamily="18" charset="0"/>
                <a:cs typeface="Times New Roman" pitchFamily="18" charset="0"/>
              </a:rPr>
              <a:t>ist those elements that cannot be proven and thus must be categorized as expressions of Christian faith.</a:t>
            </a:r>
          </a:p>
          <a:p>
            <a:pPr marL="82296" indent="0">
              <a:buNone/>
            </a:pPr>
            <a:endParaRPr lang="en-US" sz="2400" dirty="0" smtClean="0">
              <a:latin typeface="Times New Roman" pitchFamily="18" charset="0"/>
              <a:cs typeface="Times New Roman" pitchFamily="18" charset="0"/>
            </a:endParaRPr>
          </a:p>
          <a:p>
            <a:pPr marL="82296" indent="0">
              <a:buNone/>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094311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latin typeface="Times New Roman" pitchFamily="18" charset="0"/>
                <a:cs typeface="Times New Roman" pitchFamily="18" charset="0"/>
              </a:rPr>
              <a:t>Faith vs. Reason: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Analyzing Easter</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82296" indent="0">
              <a:buNone/>
            </a:pPr>
            <a:r>
              <a:rPr lang="en-US" b="1" dirty="0">
                <a:latin typeface="Times New Roman" pitchFamily="18" charset="0"/>
                <a:cs typeface="Times New Roman" pitchFamily="18" charset="0"/>
              </a:rPr>
              <a:t>Factual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a:buFont typeface="Wingdings" pitchFamily="2" charset="2"/>
              <a:buChar char="ü"/>
            </a:pPr>
            <a:r>
              <a:rPr lang="en-US" sz="2600" dirty="0" smtClean="0">
                <a:latin typeface="Times New Roman" pitchFamily="18" charset="0"/>
                <a:cs typeface="Times New Roman" pitchFamily="18" charset="0"/>
              </a:rPr>
              <a:t>Life</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a:buFont typeface="Wingdings" pitchFamily="2" charset="2"/>
              <a:buChar char="ü"/>
            </a:pPr>
            <a:r>
              <a:rPr lang="en-US" sz="2600" dirty="0" smtClean="0">
                <a:latin typeface="Times New Roman" pitchFamily="18" charset="0"/>
                <a:cs typeface="Times New Roman" pitchFamily="18" charset="0"/>
              </a:rPr>
              <a:t>Born to Mary and Joseph</a:t>
            </a:r>
            <a:r>
              <a:rPr lang="en-US" sz="26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(“maybe not in a manger”)</a:t>
            </a:r>
            <a:endParaRPr lang="en-US" sz="2200" dirty="0">
              <a:latin typeface="Times New Roman" pitchFamily="18" charset="0"/>
              <a:cs typeface="Times New Roman" pitchFamily="18" charset="0"/>
            </a:endParaRPr>
          </a:p>
          <a:p>
            <a:pPr>
              <a:buFont typeface="Wingdings" pitchFamily="2" charset="2"/>
              <a:buChar char="ü"/>
            </a:pPr>
            <a:r>
              <a:rPr lang="en-US" sz="2600" dirty="0" smtClean="0">
                <a:latin typeface="Times New Roman" pitchFamily="18" charset="0"/>
                <a:cs typeface="Times New Roman" pitchFamily="18" charset="0"/>
              </a:rPr>
              <a:t>Crucifixion by the Romans</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a:buFont typeface="Wingdings" pitchFamily="2" charset="2"/>
              <a:buChar char="ü"/>
            </a:pPr>
            <a:r>
              <a:rPr lang="en-US" sz="2600" dirty="0" smtClean="0">
                <a:latin typeface="Times New Roman" pitchFamily="18" charset="0"/>
                <a:cs typeface="Times New Roman" pitchFamily="18" charset="0"/>
              </a:rPr>
              <a:t>Death </a:t>
            </a:r>
            <a:r>
              <a:rPr lang="en-US" sz="2600" dirty="0">
                <a:latin typeface="Times New Roman" pitchFamily="18" charset="0"/>
                <a:cs typeface="Times New Roman" pitchFamily="18" charset="0"/>
              </a:rPr>
              <a:t>&amp; </a:t>
            </a:r>
            <a:r>
              <a:rPr lang="en-US" sz="2600" dirty="0" smtClean="0">
                <a:latin typeface="Times New Roman" pitchFamily="18" charset="0"/>
                <a:cs typeface="Times New Roman" pitchFamily="18" charset="0"/>
              </a:rPr>
              <a:t>burial in the tomb    </a:t>
            </a:r>
          </a:p>
          <a:p>
            <a:pPr marL="82296" indent="0">
              <a:buNone/>
            </a:pPr>
            <a:r>
              <a:rPr lang="en-US" sz="2600" dirty="0" smtClean="0">
                <a:latin typeface="Times New Roman" pitchFamily="18" charset="0"/>
                <a:cs typeface="Times New Roman" pitchFamily="18" charset="0"/>
              </a:rPr>
              <a:t>    </a:t>
            </a:r>
          </a:p>
          <a:p>
            <a:pPr marL="82296" indent="0">
              <a:buNone/>
            </a:pPr>
            <a:r>
              <a:rPr lang="en-US" b="1" dirty="0" smtClean="0">
                <a:latin typeface="Times New Roman" pitchFamily="18" charset="0"/>
                <a:cs typeface="Times New Roman" pitchFamily="18" charset="0"/>
              </a:rPr>
              <a:t>Elements of Faith</a:t>
            </a:r>
          </a:p>
          <a:p>
            <a:pPr>
              <a:buFont typeface="Wingdings" pitchFamily="2" charset="2"/>
              <a:buChar char="ü"/>
            </a:pPr>
            <a:r>
              <a:rPr lang="en-US" sz="2400" b="1" dirty="0" smtClean="0">
                <a:latin typeface="Times New Roman" pitchFamily="18" charset="0"/>
                <a:cs typeface="Times New Roman" pitchFamily="18" charset="0"/>
              </a:rPr>
              <a:t>Divinity</a:t>
            </a:r>
            <a:r>
              <a:rPr lang="en-US" sz="2400" dirty="0" smtClean="0">
                <a:latin typeface="Times New Roman" pitchFamily="18" charset="0"/>
                <a:cs typeface="Times New Roman" pitchFamily="18" charset="0"/>
              </a:rPr>
              <a:t>:  Son of God</a:t>
            </a:r>
          </a:p>
          <a:p>
            <a:pPr>
              <a:buFont typeface="Wingdings" pitchFamily="2" charset="2"/>
              <a:buChar char="ü"/>
            </a:pPr>
            <a:r>
              <a:rPr lang="en-US" sz="2400" b="1" dirty="0" smtClean="0">
                <a:latin typeface="Times New Roman" pitchFamily="18" charset="0"/>
                <a:cs typeface="Times New Roman" pitchFamily="18" charset="0"/>
              </a:rPr>
              <a:t>Miracles: </a:t>
            </a:r>
            <a:r>
              <a:rPr lang="en-US" sz="2400" dirty="0" smtClean="0">
                <a:latin typeface="Times New Roman" pitchFamily="18" charset="0"/>
                <a:cs typeface="Times New Roman" pitchFamily="18" charset="0"/>
              </a:rPr>
              <a:t>wedding of </a:t>
            </a:r>
            <a:r>
              <a:rPr lang="en-US" sz="2400" dirty="0" err="1" smtClean="0">
                <a:latin typeface="Times New Roman" pitchFamily="18" charset="0"/>
                <a:cs typeface="Times New Roman" pitchFamily="18" charset="0"/>
              </a:rPr>
              <a:t>Canae</a:t>
            </a:r>
            <a:r>
              <a:rPr lang="en-US" sz="2400" dirty="0" smtClean="0">
                <a:latin typeface="Times New Roman" pitchFamily="18" charset="0"/>
                <a:cs typeface="Times New Roman" pitchFamily="18" charset="0"/>
              </a:rPr>
              <a:t>, Lazarus, curing lepers</a:t>
            </a:r>
          </a:p>
          <a:p>
            <a:pPr>
              <a:buFont typeface="Wingdings" pitchFamily="2" charset="2"/>
              <a:buChar char="ü"/>
            </a:pPr>
            <a:r>
              <a:rPr lang="en-US" sz="2400" b="1" dirty="0" smtClean="0">
                <a:latin typeface="Times New Roman" pitchFamily="18" charset="0"/>
                <a:cs typeface="Times New Roman" pitchFamily="18" charset="0"/>
              </a:rPr>
              <a:t>Tomb</a:t>
            </a:r>
            <a:r>
              <a:rPr lang="en-US" sz="2400" dirty="0" smtClean="0">
                <a:latin typeface="Times New Roman" pitchFamily="18" charset="0"/>
                <a:cs typeface="Times New Roman" pitchFamily="18" charset="0"/>
              </a:rPr>
              <a:t>: stone removed from the entrance </a:t>
            </a:r>
          </a:p>
          <a:p>
            <a:pPr>
              <a:buFont typeface="Wingdings" pitchFamily="2" charset="2"/>
              <a:buChar char="ü"/>
            </a:pPr>
            <a:r>
              <a:rPr lang="en-US" sz="2400" b="1" dirty="0" smtClean="0">
                <a:latin typeface="Times New Roman" pitchFamily="18" charset="0"/>
                <a:cs typeface="Times New Roman" pitchFamily="18" charset="0"/>
              </a:rPr>
              <a:t>Resurrection: </a:t>
            </a:r>
            <a:r>
              <a:rPr lang="en-US" sz="2400" dirty="0" smtClean="0">
                <a:latin typeface="Times New Roman" pitchFamily="18" charset="0"/>
                <a:cs typeface="Times New Roman" pitchFamily="18" charset="0"/>
              </a:rPr>
              <a:t>Mary </a:t>
            </a:r>
            <a:r>
              <a:rPr lang="en-US" sz="2400" dirty="0" err="1" smtClean="0">
                <a:latin typeface="Times New Roman" pitchFamily="18" charset="0"/>
                <a:cs typeface="Times New Roman" pitchFamily="18" charset="0"/>
              </a:rPr>
              <a:t>Magdeline</a:t>
            </a:r>
            <a:r>
              <a:rPr lang="en-US" sz="2400" dirty="0" smtClean="0">
                <a:latin typeface="Times New Roman" pitchFamily="18" charset="0"/>
                <a:cs typeface="Times New Roman" pitchFamily="18" charset="0"/>
              </a:rPr>
              <a:t>, and in some gospels other women, claiming to see Jesus return to earth after his death</a:t>
            </a:r>
          </a:p>
          <a:p>
            <a:pPr>
              <a:buFont typeface="Wingdings" pitchFamily="2" charset="2"/>
              <a:buChar char="ü"/>
            </a:pPr>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422253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en-US" sz="3100" dirty="0" smtClean="0">
                <a:latin typeface="Times New Roman" pitchFamily="18" charset="0"/>
                <a:cs typeface="Times New Roman" pitchFamily="18" charset="0"/>
              </a:rPr>
              <a:t>“</a:t>
            </a:r>
            <a:r>
              <a:rPr lang="en-US" sz="3600" i="1" dirty="0" smtClean="0">
                <a:latin typeface="Times New Roman" pitchFamily="18" charset="0"/>
                <a:cs typeface="Times New Roman" pitchFamily="18" charset="0"/>
              </a:rPr>
              <a:t>From the mouths of babes”</a:t>
            </a:r>
            <a:r>
              <a:rPr lang="en-US" sz="36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marL="82296" indent="0">
              <a:buNone/>
            </a:pPr>
            <a:endParaRPr lang="en-US" sz="2000" dirty="0">
              <a:latin typeface="Times New Roman" pitchFamily="18" charset="0"/>
              <a:cs typeface="Times New Roman" pitchFamily="18" charset="0"/>
            </a:endParaRPr>
          </a:p>
          <a:p>
            <a:pPr marL="82296" indent="0">
              <a:buNone/>
            </a:pPr>
            <a:endParaRPr lang="en-US" sz="2000" b="1" dirty="0" smtClean="0">
              <a:latin typeface="Times New Roman" pitchFamily="18" charset="0"/>
              <a:cs typeface="Times New Roman" pitchFamily="18" charset="0"/>
            </a:endParaRPr>
          </a:p>
          <a:p>
            <a:pPr marL="82296" indent="0">
              <a:buNone/>
            </a:pPr>
            <a:r>
              <a:rPr lang="en-US" sz="2000" b="1" dirty="0" smtClean="0">
                <a:latin typeface="Times New Roman" pitchFamily="18" charset="0"/>
                <a:cs typeface="Times New Roman" pitchFamily="18" charset="0"/>
              </a:rPr>
              <a:t>Brandt: </a:t>
            </a:r>
            <a:r>
              <a:rPr lang="en-US" sz="2000" dirty="0" smtClean="0">
                <a:latin typeface="Times New Roman" pitchFamily="18" charset="0"/>
                <a:cs typeface="Times New Roman" pitchFamily="18" charset="0"/>
              </a:rPr>
              <a:t>“The faith part would say that he rose from the dead after being put in the tomb but fact would say that couldn’t happen.” </a:t>
            </a:r>
          </a:p>
          <a:p>
            <a:pPr marL="82296" indent="0">
              <a:buNone/>
            </a:pPr>
            <a:endParaRPr lang="en-US" sz="2000" dirty="0">
              <a:latin typeface="Times New Roman" pitchFamily="18" charset="0"/>
              <a:cs typeface="Times New Roman" pitchFamily="18" charset="0"/>
            </a:endParaRPr>
          </a:p>
          <a:p>
            <a:pPr marL="82296" indent="0">
              <a:buNone/>
            </a:pPr>
            <a:r>
              <a:rPr lang="en-US" sz="2000" b="1" dirty="0" smtClean="0">
                <a:latin typeface="Times New Roman" pitchFamily="18" charset="0"/>
                <a:cs typeface="Times New Roman" pitchFamily="18" charset="0"/>
              </a:rPr>
              <a:t>Sauvik</a:t>
            </a:r>
            <a:r>
              <a:rPr lang="en-US" sz="2000" dirty="0" smtClean="0">
                <a:latin typeface="Times New Roman" pitchFamily="18" charset="0"/>
                <a:cs typeface="Times New Roman" pitchFamily="18" charset="0"/>
              </a:rPr>
              <a:t>: “Fact would say that someone removed the body but faith would say no…that he rose from the dead because you couldn’t have removed the stone because it was too heavy.”</a:t>
            </a:r>
          </a:p>
          <a:p>
            <a:pPr marL="82296" indent="0">
              <a:buNone/>
            </a:pPr>
            <a:endParaRPr lang="en-US" sz="2000" dirty="0">
              <a:latin typeface="Times New Roman" pitchFamily="18" charset="0"/>
              <a:cs typeface="Times New Roman" pitchFamily="18" charset="0"/>
            </a:endParaRPr>
          </a:p>
          <a:p>
            <a:pPr marL="82296" indent="0">
              <a:buNone/>
            </a:pPr>
            <a:r>
              <a:rPr lang="en-US" sz="2000" b="1" dirty="0" smtClean="0">
                <a:latin typeface="Times New Roman" pitchFamily="18" charset="0"/>
                <a:cs typeface="Times New Roman" pitchFamily="18" charset="0"/>
              </a:rPr>
              <a:t>Beth</a:t>
            </a:r>
            <a:r>
              <a:rPr lang="en-US" sz="2000" dirty="0" smtClean="0">
                <a:latin typeface="Times New Roman" pitchFamily="18" charset="0"/>
                <a:cs typeface="Times New Roman" pitchFamily="18" charset="0"/>
              </a:rPr>
              <a:t>:  “Faith would say that Mary saw Jesus return to earth </a:t>
            </a:r>
            <a:r>
              <a:rPr lang="en-US" sz="2000" dirty="0">
                <a:latin typeface="Times New Roman" pitchFamily="18" charset="0"/>
                <a:cs typeface="Times New Roman" pitchFamily="18" charset="0"/>
              </a:rPr>
              <a:t>b</a:t>
            </a:r>
            <a:r>
              <a:rPr lang="en-US" sz="2000" dirty="0" smtClean="0">
                <a:latin typeface="Times New Roman" pitchFamily="18" charset="0"/>
                <a:cs typeface="Times New Roman" pitchFamily="18" charset="0"/>
              </a:rPr>
              <a:t>ut fact would say she might have just imagined it.”</a:t>
            </a:r>
          </a:p>
          <a:p>
            <a:pPr marL="82296" indent="0">
              <a:buNone/>
            </a:pPr>
            <a:endParaRPr lang="en-US" sz="2000" dirty="0">
              <a:latin typeface="Times New Roman" pitchFamily="18" charset="0"/>
              <a:cs typeface="Times New Roman" pitchFamily="18" charset="0"/>
            </a:endParaRPr>
          </a:p>
          <a:p>
            <a:pPr marL="82296" indent="0">
              <a:buNone/>
            </a:pPr>
            <a:r>
              <a:rPr lang="en-US" sz="2000" b="1" dirty="0" smtClean="0">
                <a:latin typeface="Times New Roman" pitchFamily="18" charset="0"/>
                <a:cs typeface="Times New Roman" pitchFamily="18" charset="0"/>
              </a:rPr>
              <a:t>Kate:  </a:t>
            </a:r>
            <a:r>
              <a:rPr lang="en-US" sz="2000" dirty="0" smtClean="0">
                <a:latin typeface="Times New Roman" pitchFamily="18" charset="0"/>
                <a:cs typeface="Times New Roman" pitchFamily="18" charset="0"/>
              </a:rPr>
              <a:t>“</a:t>
            </a:r>
            <a:r>
              <a:rPr lang="en-US" sz="2000" dirty="0">
                <a:latin typeface="Times New Roman" pitchFamily="18" charset="0"/>
                <a:cs typeface="Times New Roman" pitchFamily="18" charset="0"/>
              </a:rPr>
              <a:t>I</a:t>
            </a:r>
            <a:r>
              <a:rPr lang="en-US" sz="2000" dirty="0" smtClean="0">
                <a:latin typeface="Times New Roman" pitchFamily="18" charset="0"/>
                <a:cs typeface="Times New Roman" pitchFamily="18" charset="0"/>
              </a:rPr>
              <a:t>t can be proved that he lived and that the Romans crucified him but maybe not that he was the son of God.”</a:t>
            </a:r>
          </a:p>
          <a:p>
            <a:pPr marL="82296" indent="0">
              <a:buNone/>
            </a:pPr>
            <a:endParaRPr lang="en-US" sz="2000" dirty="0">
              <a:latin typeface="Times New Roman" pitchFamily="18" charset="0"/>
              <a:cs typeface="Times New Roman" pitchFamily="18" charset="0"/>
            </a:endParaRPr>
          </a:p>
          <a:p>
            <a:pPr marL="82296" indent="0">
              <a:buNone/>
            </a:pPr>
            <a:endParaRPr lang="en-US" sz="2000" dirty="0">
              <a:latin typeface="Times New Roman" pitchFamily="18" charset="0"/>
              <a:cs typeface="Times New Roman" pitchFamily="18" charset="0"/>
            </a:endParaRPr>
          </a:p>
        </p:txBody>
      </p:sp>
      <p:pic>
        <p:nvPicPr>
          <p:cNvPr id="6148" name="Picture 4" descr="http://t2.gstatic.com/images?q=tbn:ANd9GcRDhJTL0GUO9yx_H8YZ5RNS--3cLtxQW3wle0d_A-1y1OTfSB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81000"/>
            <a:ext cx="259080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66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smtClean="0">
                <a:latin typeface="Times New Roman" pitchFamily="18" charset="0"/>
                <a:cs typeface="Times New Roman" pitchFamily="18" charset="0"/>
              </a:rPr>
              <a:t/>
            </a:r>
            <a:br>
              <a:rPr lang="en-US" sz="4400" b="1" dirty="0" smtClean="0">
                <a:latin typeface="Times New Roman" pitchFamily="18" charset="0"/>
                <a:cs typeface="Times New Roman" pitchFamily="18" charset="0"/>
              </a:rPr>
            </a:br>
            <a:r>
              <a:rPr lang="en-US" sz="4400" b="1" dirty="0" smtClean="0">
                <a:latin typeface="Times New Roman" pitchFamily="18" charset="0"/>
                <a:cs typeface="Times New Roman" pitchFamily="18" charset="0"/>
              </a:rPr>
              <a:t>Christmas Lesson: </a:t>
            </a:r>
            <a:r>
              <a:rPr lang="en-US" sz="4400" b="1" i="1" dirty="0" smtClean="0">
                <a:latin typeface="Times New Roman" pitchFamily="18" charset="0"/>
                <a:cs typeface="Times New Roman" pitchFamily="18" charset="0"/>
              </a:rPr>
              <a:t>The Immaculate Conception </a:t>
            </a:r>
            <a:r>
              <a:rPr lang="en-US" sz="4400" b="1" dirty="0">
                <a:latin typeface="Times New Roman" pitchFamily="18" charset="0"/>
                <a:cs typeface="Times New Roman" pitchFamily="18" charset="0"/>
              </a:rPr>
              <a:t/>
            </a:r>
            <a:br>
              <a:rPr lang="en-US" sz="4400"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82296" indent="0">
              <a:buNone/>
            </a:pPr>
            <a:endParaRPr lang="en-US" sz="2400" b="1" dirty="0" smtClean="0">
              <a:latin typeface="Times New Roman" pitchFamily="18" charset="0"/>
              <a:cs typeface="Times New Roman" pitchFamily="18" charset="0"/>
            </a:endParaRPr>
          </a:p>
          <a:p>
            <a:pPr marL="82296" indent="0">
              <a:buNone/>
            </a:pPr>
            <a:r>
              <a:rPr lang="en-US" sz="2400" b="1" dirty="0" smtClean="0">
                <a:latin typeface="Times New Roman" pitchFamily="18" charset="0"/>
                <a:cs typeface="Times New Roman" pitchFamily="18" charset="0"/>
              </a:rPr>
              <a:t>Luke 1:26</a:t>
            </a:r>
          </a:p>
          <a:p>
            <a:pPr marL="82296" indent="0">
              <a:buNone/>
            </a:pPr>
            <a:r>
              <a:rPr lang="en-US" sz="2400" dirty="0" smtClean="0">
                <a:latin typeface="Times New Roman" pitchFamily="18" charset="0"/>
                <a:cs typeface="Times New Roman" pitchFamily="18" charset="0"/>
              </a:rPr>
              <a:t>“’Do not be afraid, Mary, for you have found favor with God.  And now, you will conceive in your womb and bear a son, and you will name him Jesus.  He…will be called the Son of the Most High’….Mary said to the angel, ‘How can this be, since I am a virgin?’ The angel said to her, ‘The Holy Spirit will come upon you, and the power of the Most High will overshadow you; therefore the child to be born will be holy; he will be called the Son of God….For nothing will be impossible with God.’”</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458960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latin typeface="Times New Roman" pitchFamily="18" charset="0"/>
                <a:cs typeface="Times New Roman" pitchFamily="18" charset="0"/>
              </a:rPr>
              <a:t>Can you really say </a:t>
            </a:r>
            <a:r>
              <a:rPr lang="en-US" sz="3200" b="1" dirty="0">
                <a:latin typeface="Times New Roman" pitchFamily="18" charset="0"/>
                <a:cs typeface="Times New Roman" pitchFamily="18" charset="0"/>
              </a:rPr>
              <a:t>God </a:t>
            </a:r>
            <a:r>
              <a:rPr lang="en-US" sz="3200" b="1" dirty="0" smtClean="0">
                <a:latin typeface="Times New Roman" pitchFamily="18" charset="0"/>
                <a:cs typeface="Times New Roman" pitchFamily="18" charset="0"/>
              </a:rPr>
              <a:t>in school?...</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Yes, at </a:t>
            </a:r>
            <a:r>
              <a:rPr lang="en-US" sz="3200" b="1" dirty="0">
                <a:latin typeface="Times New Roman" pitchFamily="18" charset="0"/>
                <a:cs typeface="Times New Roman" pitchFamily="18" charset="0"/>
              </a:rPr>
              <a:t>least in Britain</a:t>
            </a:r>
            <a:endParaRPr lang="en-US" sz="3200" b="1" dirty="0"/>
          </a:p>
        </p:txBody>
      </p:sp>
      <p:sp>
        <p:nvSpPr>
          <p:cNvPr id="3" name="Content Placeholder 2"/>
          <p:cNvSpPr>
            <a:spLocks noGrp="1"/>
          </p:cNvSpPr>
          <p:nvPr>
            <p:ph idx="1"/>
          </p:nvPr>
        </p:nvSpPr>
        <p:spPr/>
        <p:txBody>
          <a:bodyPr>
            <a:normAutofit lnSpcReduction="10000"/>
          </a:bodyPr>
          <a:lstStyle/>
          <a:p>
            <a:pPr marL="82296" indent="0">
              <a:buNone/>
            </a:pPr>
            <a:endParaRPr lang="en-US" sz="2800" b="1" dirty="0" smtClean="0">
              <a:latin typeface="Times New Roman" pitchFamily="18" charset="0"/>
              <a:cs typeface="Times New Roman" pitchFamily="18" charset="0"/>
            </a:endParaRPr>
          </a:p>
          <a:p>
            <a:pPr marL="82296" indent="0">
              <a:buNone/>
            </a:pPr>
            <a:r>
              <a:rPr lang="en-US" sz="2800" b="1" dirty="0" smtClean="0">
                <a:latin typeface="Times New Roman" pitchFamily="18" charset="0"/>
                <a:cs typeface="Times New Roman" pitchFamily="18" charset="0"/>
              </a:rPr>
              <a:t>Ms</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Crofton:  </a:t>
            </a:r>
            <a:r>
              <a:rPr lang="en-US" sz="2800" dirty="0" smtClean="0">
                <a:latin typeface="Times New Roman" pitchFamily="18" charset="0"/>
                <a:cs typeface="Times New Roman" pitchFamily="18" charset="0"/>
              </a:rPr>
              <a:t>“We </a:t>
            </a:r>
            <a:r>
              <a:rPr lang="en-US" sz="2800" dirty="0">
                <a:latin typeface="Times New Roman" pitchFamily="18" charset="0"/>
                <a:cs typeface="Times New Roman" pitchFamily="18" charset="0"/>
              </a:rPr>
              <a:t>study </a:t>
            </a:r>
            <a:r>
              <a:rPr lang="en-US" sz="2800" dirty="0" smtClean="0">
                <a:latin typeface="Times New Roman" pitchFamily="18" charset="0"/>
                <a:cs typeface="Times New Roman" pitchFamily="18" charset="0"/>
              </a:rPr>
              <a:t>the major </a:t>
            </a:r>
            <a:r>
              <a:rPr lang="en-US" sz="2800" dirty="0">
                <a:latin typeface="Times New Roman" pitchFamily="18" charset="0"/>
                <a:cs typeface="Times New Roman" pitchFamily="18" charset="0"/>
              </a:rPr>
              <a:t>religions </a:t>
            </a:r>
            <a:r>
              <a:rPr lang="en-US" sz="2800" dirty="0" smtClean="0">
                <a:latin typeface="Times New Roman" pitchFamily="18" charset="0"/>
                <a:cs typeface="Times New Roman" pitchFamily="18" charset="0"/>
              </a:rPr>
              <a:t>of the world because we want our students to understand and respect them.  It’s also important because we </a:t>
            </a:r>
            <a:r>
              <a:rPr lang="en-US" sz="2800" dirty="0">
                <a:latin typeface="Times New Roman" pitchFamily="18" charset="0"/>
                <a:cs typeface="Times New Roman" pitchFamily="18" charset="0"/>
              </a:rPr>
              <a:t>have Hindu students, Muslim students, Christian and Jewish students and probably even some </a:t>
            </a:r>
            <a:r>
              <a:rPr lang="en-US" sz="2800" dirty="0" smtClean="0">
                <a:latin typeface="Times New Roman" pitchFamily="18" charset="0"/>
                <a:cs typeface="Times New Roman" pitchFamily="18" charset="0"/>
              </a:rPr>
              <a:t>atheist </a:t>
            </a:r>
            <a:r>
              <a:rPr lang="en-US" sz="2800" dirty="0">
                <a:latin typeface="Times New Roman" pitchFamily="18" charset="0"/>
                <a:cs typeface="Times New Roman" pitchFamily="18" charset="0"/>
              </a:rPr>
              <a:t>students.  We’re </a:t>
            </a:r>
            <a:r>
              <a:rPr lang="en-US" sz="2800" dirty="0" smtClean="0">
                <a:latin typeface="Times New Roman" pitchFamily="18" charset="0"/>
                <a:cs typeface="Times New Roman" pitchFamily="18" charset="0"/>
              </a:rPr>
              <a:t>not afraid to talk about those differences, because, like I tell the students, it’s when you don’t talk about them that we tend to stereotype and suspect others because of their religious differences.”</a:t>
            </a:r>
            <a:endParaRPr lang="en-US" dirty="0"/>
          </a:p>
        </p:txBody>
      </p:sp>
    </p:spTree>
    <p:extLst>
      <p:ext uri="{BB962C8B-B14F-4D97-AF65-F5344CB8AC3E}">
        <p14:creationId xmlns:p14="http://schemas.microsoft.com/office/powerpoint/2010/main" val="3981462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Civil Religion:  God is still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blessing America!</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82296" indent="0">
              <a:buNone/>
            </a:pPr>
            <a:endParaRPr lang="en-US" sz="2000" i="1" dirty="0" smtClean="0">
              <a:latin typeface="Times New Roman" pitchFamily="18" charset="0"/>
              <a:cs typeface="Times New Roman" pitchFamily="18" charset="0"/>
            </a:endParaRPr>
          </a:p>
          <a:p>
            <a:pPr marL="82296" indent="0">
              <a:buNone/>
            </a:pPr>
            <a:r>
              <a:rPr lang="en-US" sz="2600" b="1" dirty="0" smtClean="0">
                <a:latin typeface="Times New Roman" pitchFamily="18" charset="0"/>
                <a:cs typeface="Times New Roman" pitchFamily="18" charset="0"/>
              </a:rPr>
              <a:t>The </a:t>
            </a:r>
            <a:r>
              <a:rPr lang="en-US" sz="2600" b="1" i="1" dirty="0" smtClean="0">
                <a:latin typeface="Times New Roman" pitchFamily="18" charset="0"/>
                <a:cs typeface="Times New Roman" pitchFamily="18" charset="0"/>
              </a:rPr>
              <a:t>Declaration of Independence</a:t>
            </a:r>
            <a:endParaRPr lang="en-US" sz="2600" b="1" dirty="0">
              <a:latin typeface="Times New Roman" pitchFamily="18" charset="0"/>
              <a:cs typeface="Times New Roman" pitchFamily="18" charset="0"/>
            </a:endParaRPr>
          </a:p>
          <a:p>
            <a:pPr marL="82296" indent="0">
              <a:buNone/>
            </a:pPr>
            <a:r>
              <a:rPr lang="en-US" sz="2000" i="1" dirty="0" smtClean="0">
                <a:latin typeface="Times New Roman" pitchFamily="18" charset="0"/>
                <a:cs typeface="Times New Roman" pitchFamily="18" charset="0"/>
              </a:rPr>
              <a:t>“</a:t>
            </a:r>
            <a:r>
              <a:rPr lang="en-US" sz="2000" i="1" dirty="0">
                <a:latin typeface="Times New Roman" pitchFamily="18" charset="0"/>
                <a:cs typeface="Times New Roman" pitchFamily="18" charset="0"/>
              </a:rPr>
              <a:t>We hold these truths to be self-evident, that all men are created equal; that they are endowed by their Creator with certain unalienable rights; that among these are life, liberty, and the pursuit of happiness</a:t>
            </a:r>
            <a:r>
              <a:rPr lang="en-US" sz="2000" i="1" dirty="0" smtClean="0">
                <a:latin typeface="Times New Roman" pitchFamily="18" charset="0"/>
                <a:cs typeface="Times New Roman" pitchFamily="18" charset="0"/>
              </a:rPr>
              <a:t>.”</a:t>
            </a:r>
          </a:p>
          <a:p>
            <a:pPr marL="82296" indent="0">
              <a:buNone/>
            </a:pPr>
            <a:r>
              <a:rPr lang="en-US" sz="2000" dirty="0" smtClean="0">
                <a:latin typeface="Times New Roman" pitchFamily="18" charset="0"/>
                <a:cs typeface="Times New Roman" pitchFamily="18" charset="0"/>
              </a:rPr>
              <a:t>				Thomas Jefferson, 1776</a:t>
            </a:r>
          </a:p>
          <a:p>
            <a:pPr marL="82296" indent="0">
              <a:buNone/>
            </a:pPr>
            <a:endParaRPr lang="en-US" sz="2000" i="1" dirty="0" smtClean="0">
              <a:latin typeface="Times New Roman" pitchFamily="18" charset="0"/>
              <a:cs typeface="Times New Roman" pitchFamily="18" charset="0"/>
            </a:endParaRPr>
          </a:p>
          <a:p>
            <a:pPr marL="82296" indent="0">
              <a:buNone/>
            </a:pPr>
            <a:r>
              <a:rPr lang="en-US" sz="2000" i="1" dirty="0" smtClean="0">
                <a:latin typeface="Times New Roman" pitchFamily="18" charset="0"/>
                <a:cs typeface="Times New Roman" pitchFamily="18" charset="0"/>
              </a:rPr>
              <a:t>"</a:t>
            </a:r>
            <a:r>
              <a:rPr lang="en-US" sz="2000" i="1" dirty="0">
                <a:latin typeface="Times New Roman" pitchFamily="18" charset="0"/>
                <a:cs typeface="Times New Roman" pitchFamily="18" charset="0"/>
              </a:rPr>
              <a:t>Declare church and state forever separate and distinct; but each free within their proper spheres." </a:t>
            </a:r>
            <a:endParaRPr lang="en-US" sz="2000" i="1" dirty="0" smtClean="0">
              <a:latin typeface="Times New Roman" pitchFamily="18" charset="0"/>
              <a:cs typeface="Times New Roman" pitchFamily="18" charset="0"/>
            </a:endParaRPr>
          </a:p>
          <a:p>
            <a:pPr marL="82296" indent="0">
              <a:buNone/>
            </a:pPr>
            <a:r>
              <a:rPr lang="en-US" sz="2000" dirty="0" smtClean="0">
                <a:latin typeface="Times New Roman" pitchFamily="18" charset="0"/>
                <a:cs typeface="Times New Roman" pitchFamily="18" charset="0"/>
              </a:rPr>
              <a:t>			Ulysses </a:t>
            </a:r>
            <a:r>
              <a:rPr lang="en-US" sz="2000" dirty="0">
                <a:latin typeface="Times New Roman" pitchFamily="18" charset="0"/>
                <a:cs typeface="Times New Roman" pitchFamily="18" charset="0"/>
              </a:rPr>
              <a:t>S. Grant, </a:t>
            </a:r>
            <a:r>
              <a:rPr lang="en-US" sz="2000" dirty="0" smtClean="0">
                <a:latin typeface="Times New Roman" pitchFamily="18" charset="0"/>
                <a:cs typeface="Times New Roman" pitchFamily="18" charset="0"/>
              </a:rPr>
              <a:t>December </a:t>
            </a:r>
            <a:r>
              <a:rPr lang="en-US" sz="2000" dirty="0">
                <a:latin typeface="Times New Roman" pitchFamily="18" charset="0"/>
                <a:cs typeface="Times New Roman" pitchFamily="18" charset="0"/>
              </a:rPr>
              <a:t>7, 1875 </a:t>
            </a:r>
            <a:endParaRPr lang="en-US" sz="2000" dirty="0" smtClean="0">
              <a:latin typeface="Times New Roman" pitchFamily="18" charset="0"/>
              <a:cs typeface="Times New Roman" pitchFamily="18" charset="0"/>
            </a:endParaRPr>
          </a:p>
          <a:p>
            <a:pPr marL="82296" indent="0">
              <a:buNone/>
            </a:pP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4322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Presidential Guarantees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25000" lnSpcReduction="20000"/>
          </a:bodyPr>
          <a:lstStyle/>
          <a:p>
            <a:pPr marL="82296" indent="0">
              <a:buNone/>
            </a:pPr>
            <a:endParaRPr lang="en-US" sz="9600" dirty="0">
              <a:latin typeface="Times New Roman" pitchFamily="18" charset="0"/>
              <a:cs typeface="Times New Roman" pitchFamily="18" charset="0"/>
            </a:endParaRPr>
          </a:p>
          <a:p>
            <a:pPr marL="82296" indent="0">
              <a:buNone/>
            </a:pPr>
            <a:r>
              <a:rPr lang="en-US" sz="9600" i="1" dirty="0">
                <a:latin typeface="Times New Roman" pitchFamily="18" charset="0"/>
                <a:cs typeface="Times New Roman" pitchFamily="18" charset="0"/>
              </a:rPr>
              <a:t>“…It was Jefferson, as governor of Virginia, who wrote the Statute of Religious Liberty in 1786, which said that ‘no man shall be compelled to frequent or support any religious worship’ but that all people ‘shall be free to profess…their opinion in matters of religion</a:t>
            </a:r>
            <a:r>
              <a:rPr lang="en-US" sz="8000" i="1" dirty="0">
                <a:latin typeface="Times New Roman" pitchFamily="18" charset="0"/>
                <a:cs typeface="Times New Roman" pitchFamily="18" charset="0"/>
              </a:rPr>
              <a:t>.’” </a:t>
            </a:r>
            <a:endParaRPr lang="en-US" sz="8000" i="1" dirty="0" smtClean="0">
              <a:latin typeface="Times New Roman" pitchFamily="18" charset="0"/>
              <a:cs typeface="Times New Roman" pitchFamily="18" charset="0"/>
            </a:endParaRPr>
          </a:p>
          <a:p>
            <a:pPr marL="82296" indent="0">
              <a:buNone/>
            </a:pPr>
            <a:endParaRPr lang="en-US" sz="8000" i="1" dirty="0">
              <a:latin typeface="Times New Roman" pitchFamily="18" charset="0"/>
              <a:cs typeface="Times New Roman" pitchFamily="18" charset="0"/>
            </a:endParaRPr>
          </a:p>
          <a:p>
            <a:pPr marL="82296" indent="0">
              <a:buNone/>
            </a:pPr>
            <a:r>
              <a:rPr lang="en-US" sz="8000" dirty="0" smtClean="0">
                <a:latin typeface="Times New Roman" pitchFamily="18" charset="0"/>
                <a:cs typeface="Times New Roman" pitchFamily="18" charset="0"/>
              </a:rPr>
              <a:t>			Harry </a:t>
            </a:r>
            <a:r>
              <a:rPr lang="en-US" sz="8000" dirty="0">
                <a:latin typeface="Times New Roman" pitchFamily="18" charset="0"/>
                <a:cs typeface="Times New Roman" pitchFamily="18" charset="0"/>
              </a:rPr>
              <a:t>S. Truman</a:t>
            </a:r>
          </a:p>
          <a:p>
            <a:pPr marL="82296" indent="0">
              <a:buNone/>
            </a:pPr>
            <a:endParaRPr lang="en-US" sz="9600" i="1" dirty="0">
              <a:latin typeface="Times New Roman" pitchFamily="18" charset="0"/>
              <a:cs typeface="Times New Roman" pitchFamily="18" charset="0"/>
            </a:endParaRPr>
          </a:p>
          <a:p>
            <a:pPr marL="82296" indent="0">
              <a:buNone/>
            </a:pPr>
            <a:r>
              <a:rPr lang="en-US" sz="9600" i="1" dirty="0" smtClean="0">
                <a:latin typeface="Times New Roman" pitchFamily="18" charset="0"/>
                <a:cs typeface="Times New Roman" pitchFamily="18" charset="0"/>
              </a:rPr>
              <a:t>"</a:t>
            </a:r>
            <a:r>
              <a:rPr lang="en-US" sz="9600" i="1" dirty="0">
                <a:latin typeface="Times New Roman" pitchFamily="18" charset="0"/>
                <a:cs typeface="Times New Roman" pitchFamily="18" charset="0"/>
              </a:rPr>
              <a:t>I believe in an America that is officially neither Catholic, Protestant nor Jewish – where…no religious body seeks to impose its will directly or indirectly upon the general populace or the public acts of its officials -- and where religious liberty is so indivisible that an act against one church is treated as an act against all</a:t>
            </a:r>
            <a:r>
              <a:rPr lang="en-US" sz="9600" i="1" dirty="0" smtClean="0">
                <a:latin typeface="Times New Roman" pitchFamily="18" charset="0"/>
                <a:cs typeface="Times New Roman" pitchFamily="18" charset="0"/>
              </a:rPr>
              <a:t>.“</a:t>
            </a:r>
          </a:p>
          <a:p>
            <a:pPr marL="82296" indent="0">
              <a:buNone/>
            </a:pPr>
            <a:endParaRPr lang="en-US" sz="7400" i="1" dirty="0">
              <a:latin typeface="Times New Roman" pitchFamily="18" charset="0"/>
              <a:cs typeface="Times New Roman" pitchFamily="18" charset="0"/>
            </a:endParaRPr>
          </a:p>
          <a:p>
            <a:pPr marL="82296" indent="0">
              <a:buNone/>
            </a:pPr>
            <a:r>
              <a:rPr lang="en-US" sz="7400" i="1" dirty="0" smtClean="0">
                <a:latin typeface="Times New Roman" pitchFamily="18" charset="0"/>
                <a:cs typeface="Times New Roman" pitchFamily="18" charset="0"/>
              </a:rPr>
              <a:t>			 </a:t>
            </a:r>
            <a:r>
              <a:rPr lang="en-US" sz="7400" dirty="0" smtClean="0">
                <a:latin typeface="Times New Roman" pitchFamily="18" charset="0"/>
                <a:cs typeface="Times New Roman" pitchFamily="18" charset="0"/>
              </a:rPr>
              <a:t>John </a:t>
            </a:r>
            <a:r>
              <a:rPr lang="en-US" sz="7400" dirty="0">
                <a:latin typeface="Times New Roman" pitchFamily="18" charset="0"/>
                <a:cs typeface="Times New Roman" pitchFamily="18" charset="0"/>
              </a:rPr>
              <a:t>F. Kennedy</a:t>
            </a:r>
          </a:p>
          <a:p>
            <a:endParaRPr lang="en-US" dirty="0"/>
          </a:p>
        </p:txBody>
      </p:sp>
    </p:spTree>
    <p:extLst>
      <p:ext uri="{BB962C8B-B14F-4D97-AF65-F5344CB8AC3E}">
        <p14:creationId xmlns:p14="http://schemas.microsoft.com/office/powerpoint/2010/main" val="30822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Times New Roman" pitchFamily="18" charset="0"/>
                <a:cs typeface="Times New Roman" pitchFamily="18" charset="0"/>
              </a:rPr>
              <a:t>A New Nation, Religion &amp; an Enlightened Notion of Separate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82296" indent="0">
              <a:buNone/>
            </a:pPr>
            <a:endParaRPr lang="en-US" sz="2800" b="1" dirty="0" smtClean="0">
              <a:latin typeface="Times New Roman" pitchFamily="18" charset="0"/>
              <a:cs typeface="Times New Roman" pitchFamily="18" charset="0"/>
            </a:endParaRPr>
          </a:p>
          <a:p>
            <a:pPr marL="82296" indent="0">
              <a:buNone/>
            </a:pPr>
            <a:r>
              <a:rPr lang="en-US" sz="2800" b="1" i="1" dirty="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We must erect a “wall of separation” between </a:t>
            </a:r>
          </a:p>
          <a:p>
            <a:pPr marL="82296" indent="0">
              <a:buNone/>
            </a:pPr>
            <a:r>
              <a:rPr lang="en-US" sz="2800" b="1" i="1" dirty="0" smtClean="0">
                <a:latin typeface="Times New Roman" pitchFamily="18" charset="0"/>
                <a:cs typeface="Times New Roman" pitchFamily="18" charset="0"/>
              </a:rPr>
              <a:t>  church  and state.” </a:t>
            </a:r>
          </a:p>
          <a:p>
            <a:pPr marL="82296" indent="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Thomas Jefferson, 1802</a:t>
            </a:r>
          </a:p>
          <a:p>
            <a:pPr marL="82296" indent="0">
              <a:buNone/>
            </a:pPr>
            <a:endParaRPr lang="en-US" sz="2800" dirty="0">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U.S. Constitution - </a:t>
            </a:r>
            <a:r>
              <a:rPr lang="en-US" b="1" i="1" dirty="0" smtClean="0">
                <a:latin typeface="Times New Roman" pitchFamily="18" charset="0"/>
                <a:cs typeface="Times New Roman" pitchFamily="18" charset="0"/>
              </a:rPr>
              <a:t>Bill of Rights</a:t>
            </a:r>
            <a:r>
              <a:rPr lang="en-US"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 Amendment states that “Congress shall make no law respecting an establishment of religion or prohibiting the free exercise thereof.”</a:t>
            </a:r>
          </a:p>
          <a:p>
            <a:endParaRPr lang="en-US" i="1" dirty="0" smtClean="0">
              <a:latin typeface="Times New Roman" pitchFamily="18" charset="0"/>
              <a:cs typeface="Times New Roman" pitchFamily="18" charset="0"/>
            </a:endParaRPr>
          </a:p>
          <a:p>
            <a:pPr lvl="1"/>
            <a:r>
              <a:rPr lang="en-US" i="1" dirty="0" smtClean="0">
                <a:latin typeface="Times New Roman" pitchFamily="18" charset="0"/>
                <a:cs typeface="Times New Roman" pitchFamily="18" charset="0"/>
              </a:rPr>
              <a:t>Establishment Clause- freedom from</a:t>
            </a:r>
          </a:p>
          <a:p>
            <a:pPr lvl="1"/>
            <a:r>
              <a:rPr lang="en-US" i="1" dirty="0" smtClean="0">
                <a:latin typeface="Times New Roman" pitchFamily="18" charset="0"/>
                <a:cs typeface="Times New Roman" pitchFamily="18" charset="0"/>
              </a:rPr>
              <a:t>Free Exercise Clause – freedom to</a:t>
            </a:r>
          </a:p>
          <a:p>
            <a:pPr lvl="1"/>
            <a:endParaRPr lang="en-US" i="1" dirty="0">
              <a:latin typeface="Times New Roman" pitchFamily="18" charset="0"/>
              <a:cs typeface="Times New Roman" pitchFamily="18" charset="0"/>
            </a:endParaRPr>
          </a:p>
          <a:p>
            <a:pPr lvl="1"/>
            <a:endParaRPr lang="en-US" i="1" dirty="0" smtClean="0">
              <a:latin typeface="Times New Roman" pitchFamily="18" charset="0"/>
              <a:cs typeface="Times New Roman" pitchFamily="18" charset="0"/>
            </a:endParaRPr>
          </a:p>
          <a:p>
            <a:pPr lvl="1"/>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4111572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Freedom from…Freedom to</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82296" indent="0">
              <a:buNone/>
            </a:pPr>
            <a:r>
              <a:rPr lang="en-US" sz="2800" b="1" dirty="0" smtClean="0">
                <a:latin typeface="Times New Roman" pitchFamily="18" charset="0"/>
                <a:cs typeface="Times New Roman" pitchFamily="18" charset="0"/>
              </a:rPr>
              <a:t>The </a:t>
            </a:r>
            <a:r>
              <a:rPr lang="en-US" sz="2800" b="1" dirty="0">
                <a:latin typeface="Times New Roman" pitchFamily="18" charset="0"/>
                <a:cs typeface="Times New Roman" pitchFamily="18" charset="0"/>
              </a:rPr>
              <a:t>Establishment </a:t>
            </a:r>
            <a:r>
              <a:rPr lang="en-US" sz="2800" b="1" dirty="0" smtClean="0">
                <a:latin typeface="Times New Roman" pitchFamily="18" charset="0"/>
                <a:cs typeface="Times New Roman" pitchFamily="18" charset="0"/>
              </a:rPr>
              <a:t>Clause</a:t>
            </a:r>
            <a:endParaRPr lang="en-US" sz="2800" i="1" dirty="0">
              <a:latin typeface="Times New Roman" pitchFamily="18" charset="0"/>
              <a:cs typeface="Times New Roman" pitchFamily="18" charset="0"/>
            </a:endParaRPr>
          </a:p>
          <a:p>
            <a:pPr marL="82296" indent="0">
              <a:buNone/>
            </a:pPr>
            <a:endParaRPr lang="en-US" sz="2000" i="1" dirty="0" smtClean="0">
              <a:latin typeface="Times New Roman" pitchFamily="18" charset="0"/>
              <a:cs typeface="Times New Roman" pitchFamily="18" charset="0"/>
            </a:endParaRPr>
          </a:p>
          <a:p>
            <a:pPr marL="82296" indent="0">
              <a:buNone/>
            </a:pPr>
            <a:r>
              <a:rPr lang="en-US" sz="2000" i="1" dirty="0" smtClean="0">
                <a:latin typeface="Times New Roman" pitchFamily="18" charset="0"/>
                <a:cs typeface="Times New Roman" pitchFamily="18" charset="0"/>
              </a:rPr>
              <a:t>“</a:t>
            </a:r>
            <a:r>
              <a:rPr lang="en-US" sz="2000" i="1" dirty="0">
                <a:latin typeface="Times New Roman" pitchFamily="18" charset="0"/>
                <a:cs typeface="Times New Roman" pitchFamily="18" charset="0"/>
              </a:rPr>
              <a:t>Those who cannot remember the past are condemned to repeat it</a:t>
            </a:r>
            <a:r>
              <a:rPr lang="en-US" sz="2000" i="1" dirty="0" smtClean="0">
                <a:latin typeface="Times New Roman" pitchFamily="18" charset="0"/>
                <a:cs typeface="Times New Roman" pitchFamily="18" charset="0"/>
              </a:rPr>
              <a:t>.”</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82296"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George </a:t>
            </a:r>
            <a:r>
              <a:rPr lang="en-US" sz="1800" dirty="0">
                <a:latin typeface="Times New Roman" pitchFamily="18" charset="0"/>
                <a:cs typeface="Times New Roman" pitchFamily="18" charset="0"/>
              </a:rPr>
              <a:t>Santayana (1905</a:t>
            </a:r>
            <a:r>
              <a:rPr lang="en-US" sz="1800" dirty="0" smtClean="0">
                <a:latin typeface="Times New Roman" pitchFamily="18" charset="0"/>
                <a:cs typeface="Times New Roman" pitchFamily="18" charset="0"/>
              </a:rPr>
              <a:t>)</a:t>
            </a:r>
          </a:p>
          <a:p>
            <a:pPr marL="82296" indent="0">
              <a:buNone/>
            </a:pPr>
            <a:r>
              <a:rPr lang="en-US" sz="2000" i="1" dirty="0">
                <a:latin typeface="Times New Roman" pitchFamily="18" charset="0"/>
                <a:cs typeface="Times New Roman" pitchFamily="18" charset="0"/>
              </a:rPr>
              <a:t>"The Government of the United States is not in any sense founded upon the Christian </a:t>
            </a:r>
            <a:r>
              <a:rPr lang="en-US" sz="2000" i="1" dirty="0" smtClean="0">
                <a:latin typeface="Times New Roman" pitchFamily="18" charset="0"/>
                <a:cs typeface="Times New Roman" pitchFamily="18" charset="0"/>
              </a:rPr>
              <a:t> Religion</a:t>
            </a:r>
            <a:r>
              <a:rPr lang="en-US" sz="2000" i="1" dirty="0">
                <a:latin typeface="Times New Roman" pitchFamily="18" charset="0"/>
                <a:cs typeface="Times New Roman" pitchFamily="18" charset="0"/>
              </a:rPr>
              <a:t>."</a:t>
            </a:r>
            <a:r>
              <a:rPr lang="en-US" sz="1800" i="1" dirty="0">
                <a:latin typeface="Times New Roman" pitchFamily="18" charset="0"/>
                <a:cs typeface="Times New Roman" pitchFamily="18" charset="0"/>
              </a:rPr>
              <a:t> </a:t>
            </a:r>
            <a:endParaRPr lang="en-US" sz="1800" i="1" dirty="0" smtClean="0">
              <a:latin typeface="Times New Roman" pitchFamily="18" charset="0"/>
              <a:cs typeface="Times New Roman" pitchFamily="18" charset="0"/>
            </a:endParaRPr>
          </a:p>
          <a:p>
            <a:pPr marL="82296" indent="0">
              <a:lnSpc>
                <a:spcPct val="150000"/>
              </a:lnSpc>
              <a:buNone/>
            </a:pPr>
            <a:r>
              <a:rPr lang="en-US" sz="1800" i="1" dirty="0">
                <a:latin typeface="Times New Roman" pitchFamily="18" charset="0"/>
                <a:cs typeface="Times New Roman" pitchFamily="18" charset="0"/>
              </a:rPr>
              <a:t>	</a:t>
            </a:r>
            <a:r>
              <a:rPr lang="en-US" sz="1800" i="1" dirty="0" smtClean="0">
                <a:latin typeface="Times New Roman" pitchFamily="18" charset="0"/>
                <a:cs typeface="Times New Roman" pitchFamily="18" charset="0"/>
              </a:rPr>
              <a:t>Treaty of Tripoli </a:t>
            </a:r>
            <a:r>
              <a:rPr lang="en-US" sz="1800" dirty="0" smtClean="0">
                <a:latin typeface="Times New Roman" pitchFamily="18" charset="0"/>
                <a:cs typeface="Times New Roman" pitchFamily="18" charset="0"/>
              </a:rPr>
              <a:t> (1797) signed by President Washington</a:t>
            </a:r>
          </a:p>
          <a:p>
            <a:pPr marL="82296" indent="0">
              <a:lnSpc>
                <a:spcPct val="150000"/>
              </a:lnSpc>
              <a:buNone/>
            </a:pPr>
            <a:r>
              <a:rPr lang="en-US" sz="2800" b="1" dirty="0" smtClean="0">
                <a:latin typeface="Times New Roman" pitchFamily="18" charset="0"/>
                <a:cs typeface="Times New Roman" pitchFamily="18" charset="0"/>
              </a:rPr>
              <a:t>The Free Exercise Clause</a:t>
            </a:r>
          </a:p>
          <a:p>
            <a:pPr marL="82296" indent="0">
              <a:buNone/>
            </a:pPr>
            <a:r>
              <a:rPr lang="en-US" sz="2000" i="1" dirty="0">
                <a:latin typeface="Times New Roman" pitchFamily="18" charset="0"/>
                <a:cs typeface="Times New Roman" pitchFamily="18" charset="0"/>
              </a:rPr>
              <a:t>"I consider the government of the United States as interdicted by the Constitution from intermeddling with religious institutions, their doctrines, disciplines or exercises."</a:t>
            </a:r>
            <a:r>
              <a:rPr lang="en-US" sz="20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Thomas Jefferson, Jan. 23, 1808</a:t>
            </a:r>
            <a:endParaRPr lang="en-US" sz="1800" b="1" dirty="0">
              <a:latin typeface="Times New Roman" pitchFamily="18" charset="0"/>
              <a:cs typeface="Times New Roman" pitchFamily="18" charset="0"/>
            </a:endParaRPr>
          </a:p>
        </p:txBody>
      </p:sp>
      <p:pic>
        <p:nvPicPr>
          <p:cNvPr id="2050" name="Picture 2" descr="C:\Users\jheinrich\AppData\Local\Microsoft\Windows\Temporary Internet Files\Content.IE5\HJDMHMHE\MP9004464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660" y="-76200"/>
            <a:ext cx="157734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97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Bibliography</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447800" y="1524000"/>
            <a:ext cx="7498080" cy="4800600"/>
          </a:xfrm>
        </p:spPr>
        <p:txBody>
          <a:bodyPr>
            <a:noAutofit/>
          </a:bodyPr>
          <a:lstStyle/>
          <a:p>
            <a:pPr marL="82296" indent="0">
              <a:buNone/>
            </a:pPr>
            <a:r>
              <a:rPr lang="en-US" sz="1600" dirty="0" smtClean="0">
                <a:latin typeface="Times New Roman" pitchFamily="18" charset="0"/>
                <a:cs typeface="Times New Roman" pitchFamily="18" charset="0"/>
              </a:rPr>
              <a:t>Alexander, K. and M. D. Alexander. (1992).  </a:t>
            </a:r>
            <a:r>
              <a:rPr lang="en-US" sz="1600" i="1" dirty="0" smtClean="0">
                <a:latin typeface="Times New Roman" pitchFamily="18" charset="0"/>
                <a:cs typeface="Times New Roman" pitchFamily="18" charset="0"/>
              </a:rPr>
              <a:t>American Public School </a:t>
            </a:r>
            <a:r>
              <a:rPr lang="en-US" sz="1600" dirty="0" smtClean="0">
                <a:latin typeface="Times New Roman" pitchFamily="18" charset="0"/>
                <a:cs typeface="Times New Roman" pitchFamily="18" charset="0"/>
              </a:rPr>
              <a:t>Law 3</a:t>
            </a:r>
            <a:r>
              <a:rPr lang="en-US" sz="1600" baseline="30000" dirty="0" smtClean="0">
                <a:latin typeface="Times New Roman" pitchFamily="18" charset="0"/>
                <a:cs typeface="Times New Roman" pitchFamily="18" charset="0"/>
              </a:rPr>
              <a:t>rd</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ed. </a:t>
            </a:r>
          </a:p>
          <a:p>
            <a:pPr marL="82296" indent="0">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St. Paul, MN: </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West.  </a:t>
            </a:r>
          </a:p>
          <a:p>
            <a:pPr marL="82296" indent="0">
              <a:buNone/>
            </a:pPr>
            <a:endParaRPr lang="en-US" sz="1600" dirty="0" smtClean="0">
              <a:latin typeface="Times New Roman" pitchFamily="18" charset="0"/>
              <a:cs typeface="Times New Roman" pitchFamily="18" charset="0"/>
            </a:endParaRPr>
          </a:p>
          <a:p>
            <a:pPr marL="82296" indent="0">
              <a:buNone/>
            </a:pPr>
            <a:r>
              <a:rPr lang="en-US" sz="1600" dirty="0">
                <a:latin typeface="Times New Roman" pitchFamily="18" charset="0"/>
                <a:cs typeface="Times New Roman" pitchFamily="18" charset="0"/>
              </a:rPr>
              <a:t>Bellah, R.N. </a:t>
            </a:r>
            <a:r>
              <a:rPr lang="en-US" sz="1600" dirty="0" smtClean="0">
                <a:latin typeface="Times New Roman" pitchFamily="18" charset="0"/>
                <a:cs typeface="Times New Roman" pitchFamily="18" charset="0"/>
              </a:rPr>
              <a:t>(1967). </a:t>
            </a:r>
            <a:r>
              <a:rPr lang="en-US" sz="1600" dirty="0">
                <a:latin typeface="Times New Roman" pitchFamily="18" charset="0"/>
                <a:cs typeface="Times New Roman" pitchFamily="18" charset="0"/>
              </a:rPr>
              <a:t>“Civil Religion in America.”  </a:t>
            </a:r>
            <a:r>
              <a:rPr lang="en-US" sz="1600" i="1" dirty="0">
                <a:latin typeface="Times New Roman" pitchFamily="18" charset="0"/>
                <a:cs typeface="Times New Roman" pitchFamily="18" charset="0"/>
              </a:rPr>
              <a:t>Daedalus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96: </a:t>
            </a:r>
            <a:r>
              <a:rPr lang="en-US" sz="1600" dirty="0">
                <a:latin typeface="Times New Roman" pitchFamily="18" charset="0"/>
                <a:cs typeface="Times New Roman" pitchFamily="18" charset="0"/>
              </a:rPr>
              <a:t>1-21</a:t>
            </a:r>
            <a:r>
              <a:rPr lang="en-US" sz="1600" dirty="0" smtClean="0">
                <a:latin typeface="Times New Roman" pitchFamily="18" charset="0"/>
                <a:cs typeface="Times New Roman" pitchFamily="18" charset="0"/>
              </a:rPr>
              <a:t>.</a:t>
            </a:r>
          </a:p>
          <a:p>
            <a:pPr marL="82296" indent="0">
              <a:buNone/>
            </a:pPr>
            <a:endParaRPr lang="en-US" sz="1600" dirty="0">
              <a:latin typeface="Times New Roman" pitchFamily="18" charset="0"/>
              <a:cs typeface="Times New Roman" pitchFamily="18" charset="0"/>
            </a:endParaRPr>
          </a:p>
          <a:p>
            <a:pPr marL="82296" indent="0">
              <a:buNone/>
            </a:pPr>
            <a:r>
              <a:rPr lang="en-US" sz="1600" dirty="0">
                <a:latin typeface="Times New Roman" pitchFamily="18" charset="0"/>
                <a:cs typeface="Times New Roman" pitchFamily="18" charset="0"/>
              </a:rPr>
              <a:t>Bellah, R.N.  (1970).  </a:t>
            </a:r>
            <a:r>
              <a:rPr lang="en-US" sz="1600" i="1" dirty="0">
                <a:latin typeface="Times New Roman" pitchFamily="18" charset="0"/>
                <a:cs typeface="Times New Roman" pitchFamily="18" charset="0"/>
              </a:rPr>
              <a:t>Beyond Belief</a:t>
            </a:r>
            <a:r>
              <a:rPr lang="en-US" sz="1600" dirty="0">
                <a:latin typeface="Times New Roman" pitchFamily="18" charset="0"/>
                <a:cs typeface="Times New Roman" pitchFamily="18" charset="0"/>
              </a:rPr>
              <a:t>.  New York:  Harper</a:t>
            </a:r>
            <a:r>
              <a:rPr lang="en-US" sz="1600" dirty="0" smtClean="0">
                <a:latin typeface="Times New Roman" pitchFamily="18" charset="0"/>
                <a:cs typeface="Times New Roman" pitchFamily="18" charset="0"/>
              </a:rPr>
              <a:t>.</a:t>
            </a:r>
          </a:p>
          <a:p>
            <a:pPr marL="82296" indent="0">
              <a:buNone/>
            </a:pPr>
            <a:endParaRPr lang="en-US" sz="1600" dirty="0" smtClean="0">
              <a:latin typeface="Times New Roman" pitchFamily="18" charset="0"/>
              <a:cs typeface="Times New Roman" pitchFamily="18" charset="0"/>
            </a:endParaRPr>
          </a:p>
          <a:p>
            <a:pPr marL="82296" indent="0">
              <a:buNone/>
            </a:pPr>
            <a:r>
              <a:rPr lang="en-US" sz="1600" dirty="0" smtClean="0">
                <a:latin typeface="Times New Roman" pitchFamily="18" charset="0"/>
                <a:cs typeface="Times New Roman" pitchFamily="18" charset="0"/>
              </a:rPr>
              <a:t>Brand, H.W. (2000). </a:t>
            </a:r>
            <a:r>
              <a:rPr lang="en-US" sz="1600" i="1" dirty="0" smtClean="0">
                <a:latin typeface="Times New Roman" pitchFamily="18" charset="0"/>
                <a:cs typeface="Times New Roman" pitchFamily="18" charset="0"/>
              </a:rPr>
              <a:t>The 1</a:t>
            </a:r>
            <a:r>
              <a:rPr lang="en-US" sz="1600" i="1" baseline="30000" dirty="0" smtClean="0">
                <a:latin typeface="Times New Roman" pitchFamily="18" charset="0"/>
                <a:cs typeface="Times New Roman" pitchFamily="18" charset="0"/>
              </a:rPr>
              <a:t>st</a:t>
            </a:r>
            <a:r>
              <a:rPr lang="en-US" sz="1600" i="1" dirty="0" smtClean="0">
                <a:latin typeface="Times New Roman" pitchFamily="18" charset="0"/>
                <a:cs typeface="Times New Roman" pitchFamily="18" charset="0"/>
              </a:rPr>
              <a:t> American: The Life and Times of Benjamin Franklin</a:t>
            </a:r>
            <a:r>
              <a:rPr lang="en-US" sz="1600" dirty="0" smtClean="0">
                <a:latin typeface="Times New Roman" pitchFamily="18" charset="0"/>
                <a:cs typeface="Times New Roman" pitchFamily="18" charset="0"/>
              </a:rPr>
              <a:t>.</a:t>
            </a:r>
          </a:p>
          <a:p>
            <a:pPr marL="82296" indent="0">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New York:  Doubleday.</a:t>
            </a:r>
          </a:p>
          <a:p>
            <a:pPr marL="82296" indent="0">
              <a:buNone/>
            </a:pPr>
            <a:endParaRPr lang="en-US" sz="1600" dirty="0">
              <a:latin typeface="Times New Roman" pitchFamily="18" charset="0"/>
              <a:cs typeface="Times New Roman" pitchFamily="18" charset="0"/>
            </a:endParaRPr>
          </a:p>
          <a:p>
            <a:pPr marL="82296" indent="0">
              <a:buNone/>
            </a:pPr>
            <a:r>
              <a:rPr lang="en-US" sz="1600" dirty="0" smtClean="0">
                <a:latin typeface="Times New Roman" pitchFamily="18" charset="0"/>
                <a:cs typeface="Times New Roman" pitchFamily="18" charset="0"/>
              </a:rPr>
              <a:t>Durant, W. (1957). </a:t>
            </a:r>
            <a:r>
              <a:rPr lang="en-US" sz="1600" i="1" dirty="0" smtClean="0">
                <a:latin typeface="Times New Roman" pitchFamily="18" charset="0"/>
                <a:cs typeface="Times New Roman" pitchFamily="18" charset="0"/>
              </a:rPr>
              <a:t> The Reformation: A Story of Civilization. </a:t>
            </a:r>
            <a:r>
              <a:rPr lang="en-US" sz="1600" dirty="0" smtClean="0">
                <a:latin typeface="Times New Roman" pitchFamily="18" charset="0"/>
                <a:cs typeface="Times New Roman" pitchFamily="18" charset="0"/>
              </a:rPr>
              <a:t>New York: Simon </a:t>
            </a:r>
          </a:p>
          <a:p>
            <a:pPr marL="82296" indent="0">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&amp; Schuster.</a:t>
            </a:r>
          </a:p>
          <a:p>
            <a:pPr marL="82296" indent="0">
              <a:buNone/>
            </a:pPr>
            <a:endParaRPr lang="en-US" sz="1600" dirty="0" smtClean="0">
              <a:latin typeface="Times New Roman" pitchFamily="18" charset="0"/>
              <a:cs typeface="Times New Roman" pitchFamily="18" charset="0"/>
            </a:endParaRPr>
          </a:p>
          <a:p>
            <a:pPr marL="82296" indent="0">
              <a:buNone/>
            </a:pPr>
            <a:r>
              <a:rPr lang="en-US" sz="1600" dirty="0" smtClean="0">
                <a:latin typeface="Times New Roman" pitchFamily="18" charset="0"/>
                <a:cs typeface="Times New Roman" pitchFamily="18" charset="0"/>
              </a:rPr>
              <a:t>Domke, D. and K. </a:t>
            </a:r>
            <a:r>
              <a:rPr lang="en-US" sz="1600" dirty="0">
                <a:latin typeface="Times New Roman" pitchFamily="18" charset="0"/>
                <a:cs typeface="Times New Roman" pitchFamily="18" charset="0"/>
              </a:rPr>
              <a:t>C</a:t>
            </a:r>
            <a:r>
              <a:rPr lang="en-US" sz="1600" dirty="0" smtClean="0">
                <a:latin typeface="Times New Roman" pitchFamily="18" charset="0"/>
                <a:cs typeface="Times New Roman" pitchFamily="18" charset="0"/>
              </a:rPr>
              <a:t>oe. ( 2010).  </a:t>
            </a:r>
            <a:r>
              <a:rPr lang="en-US" sz="1600" i="1" dirty="0" smtClean="0">
                <a:latin typeface="Times New Roman" pitchFamily="18" charset="0"/>
                <a:cs typeface="Times New Roman" pitchFamily="18" charset="0"/>
              </a:rPr>
              <a:t>The God Strategy</a:t>
            </a:r>
            <a:r>
              <a:rPr lang="en-US" sz="1600"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How Religion Became a Political 	Weapon</a:t>
            </a:r>
            <a:r>
              <a:rPr lang="en-US" sz="1600" dirty="0" smtClean="0">
                <a:latin typeface="Times New Roman" pitchFamily="18" charset="0"/>
                <a:cs typeface="Times New Roman" pitchFamily="18" charset="0"/>
              </a:rPr>
              <a:t>.  Oxford, England: Oxford UP.</a:t>
            </a:r>
          </a:p>
        </p:txBody>
      </p:sp>
    </p:spTree>
    <p:extLst>
      <p:ext uri="{BB962C8B-B14F-4D97-AF65-F5344CB8AC3E}">
        <p14:creationId xmlns:p14="http://schemas.microsoft.com/office/powerpoint/2010/main" val="913050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Bibliography continued</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82296" indent="0">
              <a:buNone/>
            </a:pPr>
            <a:r>
              <a:rPr lang="en-US" sz="1700" dirty="0">
                <a:latin typeface="Times New Roman" pitchFamily="18" charset="0"/>
                <a:cs typeface="Times New Roman" pitchFamily="18" charset="0"/>
              </a:rPr>
              <a:t>Ellerbe, H. (1995). </a:t>
            </a:r>
            <a:r>
              <a:rPr lang="en-US" sz="1700" i="1" dirty="0">
                <a:latin typeface="Times New Roman" pitchFamily="18" charset="0"/>
                <a:cs typeface="Times New Roman" pitchFamily="18" charset="0"/>
              </a:rPr>
              <a:t>The Dark Side of Christian History.  </a:t>
            </a:r>
            <a:r>
              <a:rPr lang="en-US" sz="1700" dirty="0">
                <a:latin typeface="Times New Roman" pitchFamily="18" charset="0"/>
                <a:cs typeface="Times New Roman" pitchFamily="18" charset="0"/>
              </a:rPr>
              <a:t>Orlando: Morningstar </a:t>
            </a:r>
            <a:r>
              <a:rPr lang="en-US" sz="1700" dirty="0" smtClean="0">
                <a:latin typeface="Times New Roman" pitchFamily="18" charset="0"/>
                <a:cs typeface="Times New Roman" pitchFamily="18" charset="0"/>
              </a:rPr>
              <a:t>&amp;</a:t>
            </a:r>
          </a:p>
          <a:p>
            <a:pPr marL="82296" indent="0">
              <a:buNone/>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Lark.</a:t>
            </a:r>
          </a:p>
          <a:p>
            <a:pPr marL="82296" indent="0">
              <a:buNone/>
            </a:pPr>
            <a:endParaRPr lang="en-US" sz="1700" dirty="0">
              <a:latin typeface="Times New Roman" pitchFamily="18" charset="0"/>
              <a:cs typeface="Times New Roman" pitchFamily="18" charset="0"/>
            </a:endParaRPr>
          </a:p>
          <a:p>
            <a:pPr marL="82296" indent="0">
              <a:buNone/>
            </a:pPr>
            <a:r>
              <a:rPr lang="en-US" sz="1700" dirty="0" smtClean="0">
                <a:latin typeface="Times New Roman" pitchFamily="18" charset="0"/>
                <a:cs typeface="Times New Roman" pitchFamily="18" charset="0"/>
              </a:rPr>
              <a:t>Goodrich</a:t>
            </a:r>
            <a:r>
              <a:rPr lang="en-US" sz="1700" dirty="0">
                <a:latin typeface="Times New Roman" pitchFamily="18" charset="0"/>
                <a:cs typeface="Times New Roman" pitchFamily="18" charset="0"/>
              </a:rPr>
              <a:t>, L.J. (1994).  “Religion is Alive and Diverse in U.S.”  </a:t>
            </a:r>
            <a:r>
              <a:rPr lang="en-US" sz="1700" i="1" dirty="0">
                <a:latin typeface="Times New Roman" pitchFamily="18" charset="0"/>
                <a:cs typeface="Times New Roman" pitchFamily="18" charset="0"/>
              </a:rPr>
              <a:t>The</a:t>
            </a:r>
            <a:r>
              <a:rPr lang="en-US" sz="1700" dirty="0">
                <a:latin typeface="Times New Roman" pitchFamily="18" charset="0"/>
                <a:cs typeface="Times New Roman" pitchFamily="18" charset="0"/>
              </a:rPr>
              <a:t>  </a:t>
            </a:r>
            <a:r>
              <a:rPr lang="en-US" sz="1700" i="1" dirty="0">
                <a:latin typeface="Times New Roman" pitchFamily="18" charset="0"/>
                <a:cs typeface="Times New Roman" pitchFamily="18" charset="0"/>
              </a:rPr>
              <a:t>Christian </a:t>
            </a:r>
            <a:endParaRPr lang="en-US" sz="1700" i="1" dirty="0" smtClean="0">
              <a:latin typeface="Times New Roman" pitchFamily="18" charset="0"/>
              <a:cs typeface="Times New Roman" pitchFamily="18" charset="0"/>
            </a:endParaRPr>
          </a:p>
          <a:p>
            <a:pPr marL="82296" indent="0">
              <a:buNone/>
            </a:pPr>
            <a:r>
              <a:rPr lang="en-US" sz="1700" i="1" dirty="0">
                <a:latin typeface="Times New Roman" pitchFamily="18" charset="0"/>
                <a:cs typeface="Times New Roman" pitchFamily="18" charset="0"/>
              </a:rPr>
              <a:t>	</a:t>
            </a:r>
            <a:r>
              <a:rPr lang="en-US" sz="1700" i="1" dirty="0" smtClean="0">
                <a:latin typeface="Times New Roman" pitchFamily="18" charset="0"/>
                <a:cs typeface="Times New Roman" pitchFamily="18" charset="0"/>
              </a:rPr>
              <a:t>Science Monitor  </a:t>
            </a:r>
            <a:r>
              <a:rPr lang="en-US" sz="1700" dirty="0">
                <a:latin typeface="Times New Roman" pitchFamily="18" charset="0"/>
                <a:cs typeface="Times New Roman" pitchFamily="18" charset="0"/>
              </a:rPr>
              <a:t>(Jan. 10), 11-13. </a:t>
            </a:r>
          </a:p>
          <a:p>
            <a:pPr marL="82296" indent="0">
              <a:buNone/>
            </a:pPr>
            <a:endParaRPr lang="en-US" sz="1700" dirty="0">
              <a:latin typeface="Times New Roman" pitchFamily="18" charset="0"/>
              <a:cs typeface="Times New Roman" pitchFamily="18" charset="0"/>
            </a:endParaRPr>
          </a:p>
          <a:p>
            <a:pPr marL="82296" indent="0">
              <a:buNone/>
            </a:pPr>
            <a:r>
              <a:rPr lang="en-US" sz="1700" dirty="0">
                <a:latin typeface="Times New Roman" pitchFamily="18" charset="0"/>
                <a:cs typeface="Times New Roman" pitchFamily="18" charset="0"/>
              </a:rPr>
              <a:t>Rousseau, J. (1997). ‘</a:t>
            </a:r>
            <a:r>
              <a:rPr lang="en-US" sz="1700" i="1" dirty="0">
                <a:latin typeface="Times New Roman" pitchFamily="18" charset="0"/>
                <a:cs typeface="Times New Roman" pitchFamily="18" charset="0"/>
              </a:rPr>
              <a:t>The Social Contract’ and Other Later Political Writings</a:t>
            </a:r>
            <a:r>
              <a:rPr lang="en-US" sz="1700" dirty="0">
                <a:latin typeface="Times New Roman" pitchFamily="18" charset="0"/>
                <a:cs typeface="Times New Roman" pitchFamily="18" charset="0"/>
              </a:rPr>
              <a:t>.</a:t>
            </a:r>
          </a:p>
          <a:p>
            <a:pPr marL="82296" indent="0">
              <a:buNone/>
            </a:pPr>
            <a:r>
              <a:rPr lang="en-US" sz="1700" dirty="0">
                <a:latin typeface="Times New Roman" pitchFamily="18" charset="0"/>
                <a:cs typeface="Times New Roman" pitchFamily="18" charset="0"/>
              </a:rPr>
              <a:t>	Cambridge, England: Cambridge UP. </a:t>
            </a:r>
            <a:endParaRPr lang="en-US" sz="1700" dirty="0" smtClean="0">
              <a:latin typeface="Times New Roman" pitchFamily="18" charset="0"/>
              <a:cs typeface="Times New Roman" pitchFamily="18" charset="0"/>
            </a:endParaRPr>
          </a:p>
          <a:p>
            <a:pPr marL="82296" indent="0">
              <a:buNone/>
            </a:pPr>
            <a:endParaRPr lang="en-US" sz="1700" dirty="0">
              <a:latin typeface="Times New Roman" pitchFamily="18" charset="0"/>
              <a:cs typeface="Times New Roman" pitchFamily="18" charset="0"/>
            </a:endParaRPr>
          </a:p>
          <a:p>
            <a:pPr marL="82296" indent="0">
              <a:buNone/>
            </a:pPr>
            <a:r>
              <a:rPr lang="en-US" sz="1700" dirty="0">
                <a:latin typeface="Times New Roman" pitchFamily="18" charset="0"/>
                <a:cs typeface="Times New Roman" pitchFamily="18" charset="0"/>
              </a:rPr>
              <a:t>Uphoff, J.K. (2003).  “Religious Diversity and Education.” In </a:t>
            </a:r>
            <a:r>
              <a:rPr lang="en-US" sz="1700" i="1" dirty="0">
                <a:latin typeface="Times New Roman" pitchFamily="18" charset="0"/>
                <a:cs typeface="Times New Roman" pitchFamily="18" charset="0"/>
              </a:rPr>
              <a:t>Multi</a:t>
            </a:r>
            <a:r>
              <a:rPr lang="en-US" sz="1700" dirty="0">
                <a:latin typeface="Times New Roman" pitchFamily="18" charset="0"/>
                <a:cs typeface="Times New Roman" pitchFamily="18" charset="0"/>
              </a:rPr>
              <a:t>-</a:t>
            </a:r>
            <a:r>
              <a:rPr lang="en-US" sz="1700" i="1" dirty="0">
                <a:latin typeface="Times New Roman" pitchFamily="18" charset="0"/>
                <a:cs typeface="Times New Roman" pitchFamily="18" charset="0"/>
              </a:rPr>
              <a:t>cultural </a:t>
            </a:r>
          </a:p>
          <a:p>
            <a:pPr marL="82296" indent="0">
              <a:buNone/>
            </a:pPr>
            <a:r>
              <a:rPr lang="en-US" sz="1700" i="1" dirty="0">
                <a:latin typeface="Times New Roman" pitchFamily="18" charset="0"/>
                <a:cs typeface="Times New Roman" pitchFamily="18" charset="0"/>
              </a:rPr>
              <a:t>	Education. </a:t>
            </a:r>
            <a:r>
              <a:rPr lang="en-US" sz="1700" dirty="0">
                <a:latin typeface="Times New Roman" pitchFamily="18" charset="0"/>
                <a:cs typeface="Times New Roman" pitchFamily="18" charset="0"/>
              </a:rPr>
              <a:t>Ed. J. Banks and C. McGee-Banks.  Hoboken, NJ:  Wiley</a:t>
            </a:r>
            <a:r>
              <a:rPr lang="en-US" sz="1700" dirty="0" smtClean="0">
                <a:latin typeface="Times New Roman" pitchFamily="18" charset="0"/>
                <a:cs typeface="Times New Roman" pitchFamily="18" charset="0"/>
              </a:rPr>
              <a:t>.</a:t>
            </a:r>
          </a:p>
          <a:p>
            <a:pPr marL="82296" indent="0">
              <a:buNone/>
            </a:pPr>
            <a:endParaRPr lang="en-US" sz="1700" dirty="0">
              <a:latin typeface="Times New Roman" pitchFamily="18" charset="0"/>
              <a:cs typeface="Times New Roman" pitchFamily="18" charset="0"/>
            </a:endParaRPr>
          </a:p>
          <a:p>
            <a:pPr marL="82296" indent="0">
              <a:buNone/>
            </a:pPr>
            <a:r>
              <a:rPr lang="en-US" sz="1600" dirty="0">
                <a:latin typeface="Times New Roman" pitchFamily="18" charset="0"/>
                <a:cs typeface="Times New Roman" pitchFamily="18" charset="0"/>
              </a:rPr>
              <a:t>Wilson, J.F. (1979).  </a:t>
            </a:r>
            <a:r>
              <a:rPr lang="en-US" sz="1600" i="1" dirty="0">
                <a:latin typeface="Times New Roman" pitchFamily="18" charset="0"/>
                <a:cs typeface="Times New Roman" pitchFamily="18" charset="0"/>
              </a:rPr>
              <a:t>Public Religion in American Culture.  </a:t>
            </a:r>
            <a:r>
              <a:rPr lang="en-US" sz="1600" dirty="0">
                <a:latin typeface="Times New Roman" pitchFamily="18" charset="0"/>
                <a:cs typeface="Times New Roman" pitchFamily="18" charset="0"/>
              </a:rPr>
              <a:t>Philadelphia:  </a:t>
            </a:r>
          </a:p>
          <a:p>
            <a:pPr marL="82296" indent="0">
              <a:buNone/>
            </a:pPr>
            <a:r>
              <a:rPr lang="en-US" sz="1600" dirty="0">
                <a:latin typeface="Times New Roman" pitchFamily="18" charset="0"/>
                <a:cs typeface="Times New Roman" pitchFamily="18" charset="0"/>
              </a:rPr>
              <a:t>	Temple U.</a:t>
            </a:r>
          </a:p>
          <a:p>
            <a:endParaRPr lang="en-US" dirty="0"/>
          </a:p>
        </p:txBody>
      </p:sp>
    </p:spTree>
    <p:extLst>
      <p:ext uri="{BB962C8B-B14F-4D97-AF65-F5344CB8AC3E}">
        <p14:creationId xmlns:p14="http://schemas.microsoft.com/office/powerpoint/2010/main" val="187161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latin typeface="Times New Roman" pitchFamily="18" charset="0"/>
                <a:cs typeface="Times New Roman" pitchFamily="18" charset="0"/>
              </a:rPr>
              <a:t>Founding Fathers, Theocracy &amp; its Discontents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1435608" y="1349692"/>
            <a:ext cx="7469186" cy="4898708"/>
          </a:xfrm>
        </p:spPr>
        <p:txBody>
          <a:bodyPr>
            <a:normAutofit fontScale="47500" lnSpcReduction="20000"/>
          </a:bodyPr>
          <a:lstStyle/>
          <a:p>
            <a:pPr marL="82296" indent="0">
              <a:buNone/>
            </a:pPr>
            <a:r>
              <a:rPr lang="en-US" sz="4400" b="1" dirty="0" smtClean="0">
                <a:latin typeface="Times New Roman" pitchFamily="18" charset="0"/>
                <a:cs typeface="Times New Roman" pitchFamily="18" charset="0"/>
              </a:rPr>
              <a:t>Spanish Inquisition </a:t>
            </a:r>
            <a:r>
              <a:rPr lang="en-US" sz="4400" dirty="0" smtClean="0">
                <a:latin typeface="Times New Roman" pitchFamily="18" charset="0"/>
                <a:cs typeface="Times New Roman" pitchFamily="18" charset="0"/>
              </a:rPr>
              <a:t>1233-1808</a:t>
            </a:r>
          </a:p>
          <a:p>
            <a:pPr>
              <a:buFont typeface="Wingdings" pitchFamily="2" charset="2"/>
              <a:buChar char="§"/>
            </a:pPr>
            <a:r>
              <a:rPr lang="en-US" sz="4400" dirty="0">
                <a:latin typeface="Times New Roman" pitchFamily="18" charset="0"/>
                <a:cs typeface="Times New Roman" pitchFamily="18" charset="0"/>
              </a:rPr>
              <a:t>e</a:t>
            </a:r>
            <a:r>
              <a:rPr lang="en-US" sz="4400" dirty="0" smtClean="0">
                <a:latin typeface="Times New Roman" pitchFamily="18" charset="0"/>
                <a:cs typeface="Times New Roman" pitchFamily="18" charset="0"/>
              </a:rPr>
              <a:t>st. 31, 912 burned at stake in Asia</a:t>
            </a:r>
          </a:p>
          <a:p>
            <a:pPr>
              <a:buFont typeface="Wingdings" pitchFamily="2" charset="2"/>
              <a:buChar char="§"/>
            </a:pPr>
            <a:r>
              <a:rPr lang="en-US" sz="4400" dirty="0" smtClean="0">
                <a:latin typeface="Times New Roman" pitchFamily="18" charset="0"/>
                <a:cs typeface="Times New Roman" pitchFamily="18" charset="0"/>
              </a:rPr>
              <a:t>Europe and New World Colonies</a:t>
            </a:r>
          </a:p>
          <a:p>
            <a:pPr marL="82296" indent="0">
              <a:buNone/>
            </a:pPr>
            <a:r>
              <a:rPr lang="en-US" sz="3300" dirty="0" smtClean="0">
                <a:latin typeface="Times New Roman" pitchFamily="18" charset="0"/>
                <a:cs typeface="Times New Roman" pitchFamily="18" charset="0"/>
              </a:rPr>
              <a:t>      </a:t>
            </a:r>
            <a:endParaRPr lang="en-US" sz="3300" dirty="0" smtClean="0">
              <a:latin typeface="Times New Roman" pitchFamily="18" charset="0"/>
              <a:cs typeface="Times New Roman" pitchFamily="18" charset="0"/>
            </a:endParaRPr>
          </a:p>
          <a:p>
            <a:pPr marL="82296" indent="0">
              <a:buNone/>
            </a:pPr>
            <a:r>
              <a:rPr lang="en-US" sz="3300" dirty="0">
                <a:latin typeface="Times New Roman" pitchFamily="18" charset="0"/>
                <a:cs typeface="Times New Roman" pitchFamily="18" charset="0"/>
              </a:rPr>
              <a:t>	</a:t>
            </a:r>
            <a:r>
              <a:rPr lang="en-US" sz="3300" dirty="0" smtClean="0">
                <a:latin typeface="Times New Roman" pitchFamily="18" charset="0"/>
                <a:cs typeface="Times New Roman" pitchFamily="18" charset="0"/>
              </a:rPr>
              <a:t> </a:t>
            </a:r>
            <a:r>
              <a:rPr lang="en-US" sz="3300" dirty="0" smtClean="0">
                <a:latin typeface="Times New Roman" pitchFamily="18" charset="0"/>
                <a:cs typeface="Times New Roman" pitchFamily="18" charset="0"/>
              </a:rPr>
              <a:t>(Durant </a:t>
            </a:r>
            <a:r>
              <a:rPr lang="en-US" sz="3300" i="1" dirty="0" smtClean="0">
                <a:latin typeface="Times New Roman" pitchFamily="18" charset="0"/>
                <a:cs typeface="Times New Roman" pitchFamily="18" charset="0"/>
              </a:rPr>
              <a:t>The Reformation, </a:t>
            </a:r>
            <a:r>
              <a:rPr lang="en-US" sz="3300" dirty="0" smtClean="0">
                <a:latin typeface="Times New Roman" pitchFamily="18" charset="0"/>
                <a:cs typeface="Times New Roman" pitchFamily="18" charset="0"/>
              </a:rPr>
              <a:t>1957)</a:t>
            </a:r>
          </a:p>
          <a:p>
            <a:pPr marL="82296" indent="0">
              <a:buNone/>
            </a:pPr>
            <a:endParaRPr lang="en-US" sz="2600" dirty="0" smtClean="0">
              <a:latin typeface="Times New Roman" pitchFamily="18" charset="0"/>
              <a:cs typeface="Times New Roman" pitchFamily="18" charset="0"/>
            </a:endParaRPr>
          </a:p>
          <a:p>
            <a:pPr marL="82296" indent="0">
              <a:buNone/>
            </a:pPr>
            <a:endParaRPr lang="en-US" sz="2600" dirty="0">
              <a:latin typeface="Times New Roman" pitchFamily="18" charset="0"/>
              <a:cs typeface="Times New Roman" pitchFamily="18" charset="0"/>
            </a:endParaRPr>
          </a:p>
          <a:p>
            <a:pPr marL="82296" indent="0">
              <a:buNone/>
            </a:pPr>
            <a:endParaRPr lang="en-US" dirty="0">
              <a:latin typeface="Times New Roman" pitchFamily="18" charset="0"/>
              <a:cs typeface="Times New Roman" pitchFamily="18" charset="0"/>
            </a:endParaRPr>
          </a:p>
          <a:p>
            <a:pPr marL="82296" indent="0">
              <a:buNone/>
            </a:pPr>
            <a:r>
              <a:rPr lang="en-US" sz="4400" b="1" dirty="0" smtClean="0">
                <a:latin typeface="Times New Roman" pitchFamily="18" charset="0"/>
                <a:cs typeface="Times New Roman" pitchFamily="18" charset="0"/>
              </a:rPr>
              <a:t>St. Bartholomew’s Day Massacre</a:t>
            </a:r>
          </a:p>
          <a:p>
            <a:pPr marL="82296" indent="0">
              <a:buNone/>
            </a:pPr>
            <a:r>
              <a:rPr lang="en-US" sz="3300" dirty="0" smtClean="0">
                <a:latin typeface="Times New Roman" pitchFamily="18" charset="0"/>
                <a:cs typeface="Times New Roman" pitchFamily="18" charset="0"/>
              </a:rPr>
              <a:t>August 24</a:t>
            </a:r>
            <a:r>
              <a:rPr lang="en-US" sz="3300" baseline="30000" dirty="0" smtClean="0">
                <a:latin typeface="Times New Roman" pitchFamily="18" charset="0"/>
                <a:cs typeface="Times New Roman" pitchFamily="18" charset="0"/>
              </a:rPr>
              <a:t>th</a:t>
            </a:r>
            <a:r>
              <a:rPr lang="en-US" sz="3300" dirty="0" smtClean="0">
                <a:latin typeface="Times New Roman" pitchFamily="18" charset="0"/>
                <a:cs typeface="Times New Roman" pitchFamily="18" charset="0"/>
              </a:rPr>
              <a:t>, 1572- 3,000 killed in Paris and est. 70,000 in provinces</a:t>
            </a:r>
          </a:p>
          <a:p>
            <a:pPr marL="82296" indent="0">
              <a:buNone/>
            </a:pPr>
            <a:r>
              <a:rPr lang="en-US" sz="3300" dirty="0" smtClean="0">
                <a:latin typeface="Times New Roman" pitchFamily="18" charset="0"/>
                <a:cs typeface="Times New Roman" pitchFamily="18" charset="0"/>
              </a:rPr>
              <a:t>On-going religious wars – Huguenots &amp; Catholics</a:t>
            </a:r>
          </a:p>
          <a:p>
            <a:pPr marL="82296" indent="0">
              <a:buNone/>
            </a:pPr>
            <a:endParaRPr lang="en-US" sz="2400" dirty="0" smtClean="0">
              <a:latin typeface="Times New Roman" pitchFamily="18" charset="0"/>
              <a:cs typeface="Times New Roman" pitchFamily="18" charset="0"/>
            </a:endParaRPr>
          </a:p>
          <a:p>
            <a:pPr marL="82296" indent="0">
              <a:buNone/>
            </a:pPr>
            <a:r>
              <a:rPr lang="en-US" sz="4400" b="1" dirty="0" smtClean="0">
                <a:latin typeface="Times New Roman" pitchFamily="18" charset="0"/>
                <a:cs typeface="Times New Roman" pitchFamily="18" charset="0"/>
              </a:rPr>
              <a:t>English Civil Wars: Commonwealth vs. Monarchy</a:t>
            </a:r>
            <a:r>
              <a:rPr lang="en-US" sz="3300" dirty="0" smtClean="0">
                <a:latin typeface="Times New Roman" pitchFamily="18" charset="0"/>
                <a:cs typeface="Times New Roman" pitchFamily="18" charset="0"/>
              </a:rPr>
              <a:t>                        </a:t>
            </a:r>
          </a:p>
          <a:p>
            <a:pPr marL="82296" indent="0">
              <a:buNone/>
            </a:pPr>
            <a:r>
              <a:rPr lang="en-US" sz="3300" dirty="0" smtClean="0">
                <a:latin typeface="Times New Roman" pitchFamily="18" charset="0"/>
                <a:cs typeface="Times New Roman" pitchFamily="18" charset="0"/>
              </a:rPr>
              <a:t>1638-1660: est. 190,000 died</a:t>
            </a:r>
          </a:p>
          <a:p>
            <a:pPr marL="82296" indent="0">
              <a:buNone/>
            </a:pPr>
            <a:r>
              <a:rPr lang="en-US" sz="3300" dirty="0" smtClean="0">
                <a:latin typeface="Times New Roman" pitchFamily="18" charset="0"/>
                <a:cs typeface="Times New Roman" pitchFamily="18" charset="0"/>
              </a:rPr>
              <a:t>             </a:t>
            </a:r>
            <a:endParaRPr lang="en-US" sz="3300" dirty="0" smtClean="0">
              <a:latin typeface="Times New Roman" pitchFamily="18" charset="0"/>
              <a:cs typeface="Times New Roman" pitchFamily="18" charset="0"/>
            </a:endParaRPr>
          </a:p>
          <a:p>
            <a:pPr marL="82296" indent="0">
              <a:buNone/>
            </a:pPr>
            <a:r>
              <a:rPr lang="en-US" sz="3300" dirty="0">
                <a:latin typeface="Times New Roman" pitchFamily="18" charset="0"/>
                <a:cs typeface="Times New Roman" pitchFamily="18" charset="0"/>
              </a:rPr>
              <a:t>	</a:t>
            </a:r>
            <a:r>
              <a:rPr lang="en-US" sz="3300" dirty="0" smtClean="0">
                <a:latin typeface="Times New Roman" pitchFamily="18" charset="0"/>
                <a:cs typeface="Times New Roman" pitchFamily="18" charset="0"/>
              </a:rPr>
              <a:t>		</a:t>
            </a:r>
            <a:r>
              <a:rPr lang="en-US" sz="3300" dirty="0" smtClean="0">
                <a:latin typeface="Times New Roman" pitchFamily="18" charset="0"/>
                <a:cs typeface="Times New Roman" pitchFamily="18" charset="0"/>
              </a:rPr>
              <a:t> </a:t>
            </a:r>
            <a:r>
              <a:rPr lang="en-US" sz="3300" dirty="0" smtClean="0">
                <a:latin typeface="Times New Roman" pitchFamily="18" charset="0"/>
                <a:cs typeface="Times New Roman" pitchFamily="18" charset="0"/>
              </a:rPr>
              <a:t>(Ellerbe </a:t>
            </a:r>
            <a:r>
              <a:rPr lang="en-US" sz="3300" i="1" dirty="0" smtClean="0">
                <a:latin typeface="Times New Roman" pitchFamily="18" charset="0"/>
                <a:cs typeface="Times New Roman" pitchFamily="18" charset="0"/>
              </a:rPr>
              <a:t>The Dark Side of Christian History, 1995</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349692"/>
            <a:ext cx="2656394" cy="226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339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Times New Roman" pitchFamily="18" charset="0"/>
                <a:cs typeface="Times New Roman" pitchFamily="18" charset="0"/>
              </a:rPr>
              <a:t>American Colonies &amp;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Witchcraft</a:t>
            </a:r>
            <a:endParaRPr lang="en-US" sz="4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82296" indent="0">
              <a:buNone/>
            </a:pPr>
            <a:endParaRPr lang="en-US" b="1" dirty="0" smtClean="0">
              <a:latin typeface="Times New Roman" pitchFamily="18" charset="0"/>
              <a:cs typeface="Times New Roman" pitchFamily="18" charset="0"/>
            </a:endParaRPr>
          </a:p>
          <a:p>
            <a:pPr marL="82296" indent="0">
              <a:buNone/>
            </a:pPr>
            <a:r>
              <a:rPr lang="en-US" b="1" dirty="0" smtClean="0">
                <a:latin typeface="Times New Roman" pitchFamily="18" charset="0"/>
                <a:cs typeface="Times New Roman" pitchFamily="18" charset="0"/>
              </a:rPr>
              <a:t>New England Witch-hunts </a:t>
            </a:r>
          </a:p>
          <a:p>
            <a:pPr>
              <a:buFont typeface="Wingdings" pitchFamily="2" charset="2"/>
              <a:buChar char="§"/>
            </a:pPr>
            <a:r>
              <a:rPr lang="en-US" sz="2400" dirty="0" smtClean="0">
                <a:latin typeface="Times New Roman" pitchFamily="18" charset="0"/>
                <a:cs typeface="Times New Roman" pitchFamily="18" charset="0"/>
              </a:rPr>
              <a:t>1648 – 1663</a:t>
            </a:r>
          </a:p>
          <a:p>
            <a:pPr>
              <a:buFont typeface="Wingdings" pitchFamily="2" charset="2"/>
              <a:buChar char="§"/>
            </a:pPr>
            <a:r>
              <a:rPr lang="en-US" sz="2400" dirty="0" smtClean="0">
                <a:latin typeface="Times New Roman" pitchFamily="18" charset="0"/>
                <a:cs typeface="Times New Roman" pitchFamily="18" charset="0"/>
              </a:rPr>
              <a:t>13 women and 2 men hanged</a:t>
            </a:r>
          </a:p>
          <a:p>
            <a:pPr marL="82296" indent="0">
              <a:buNone/>
            </a:pPr>
            <a:endParaRPr lang="en-US" sz="2400" dirty="0" smtClean="0">
              <a:latin typeface="Times New Roman" pitchFamily="18" charset="0"/>
              <a:cs typeface="Times New Roman" pitchFamily="18" charset="0"/>
            </a:endParaRPr>
          </a:p>
          <a:p>
            <a:pPr marL="82296" indent="0">
              <a:buNone/>
            </a:pPr>
            <a:r>
              <a:rPr lang="en-US" b="1" dirty="0" smtClean="0">
                <a:latin typeface="Times New Roman" pitchFamily="18" charset="0"/>
                <a:cs typeface="Times New Roman" pitchFamily="18" charset="0"/>
              </a:rPr>
              <a:t>Salem Witch Trials</a:t>
            </a: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1692-1693</a:t>
            </a:r>
          </a:p>
          <a:p>
            <a:pPr>
              <a:buFont typeface="Wingdings" pitchFamily="2" charset="2"/>
              <a:buChar char="§"/>
            </a:pPr>
            <a:r>
              <a:rPr lang="en-US" sz="2400" dirty="0" smtClean="0">
                <a:latin typeface="Times New Roman" pitchFamily="18" charset="0"/>
                <a:cs typeface="Times New Roman" pitchFamily="18" charset="0"/>
              </a:rPr>
              <a:t>19 people and 2 dogs hanged</a:t>
            </a:r>
          </a:p>
          <a:p>
            <a:pPr>
              <a:buFont typeface="Wingdings" pitchFamily="2" charset="2"/>
              <a:buChar char="§"/>
            </a:pPr>
            <a:endParaRPr lang="en-US" sz="2400" dirty="0" smtClean="0">
              <a:latin typeface="Times New Roman" pitchFamily="18" charset="0"/>
              <a:cs typeface="Times New Roman" pitchFamily="18" charset="0"/>
            </a:endParaRPr>
          </a:p>
          <a:p>
            <a:pPr marL="82296" indent="0">
              <a:buNone/>
            </a:pPr>
            <a:r>
              <a:rPr lang="en-US" b="1" dirty="0" smtClean="0">
                <a:latin typeface="Times New Roman" pitchFamily="18" charset="0"/>
                <a:cs typeface="Times New Roman" pitchFamily="18" charset="0"/>
              </a:rPr>
              <a:t>Benjamin Franklin</a:t>
            </a: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1706 – 1790</a:t>
            </a:r>
          </a:p>
          <a:p>
            <a:pPr>
              <a:buFont typeface="Wingdings" pitchFamily="2" charset="2"/>
              <a:buChar char="§"/>
            </a:pPr>
            <a:r>
              <a:rPr lang="en-US" sz="2000" dirty="0" smtClean="0">
                <a:latin typeface="Times New Roman" pitchFamily="18" charset="0"/>
                <a:cs typeface="Times New Roman" pitchFamily="18" charset="0"/>
              </a:rPr>
              <a:t>Grew up in Cotton Mather’s Quaker Pennsylvania</a:t>
            </a:r>
          </a:p>
          <a:p>
            <a:pPr>
              <a:buFont typeface="Wingdings" pitchFamily="2" charset="2"/>
              <a:buChar char="§"/>
            </a:pPr>
            <a:r>
              <a:rPr lang="en-US" sz="2000" dirty="0" smtClean="0">
                <a:latin typeface="Times New Roman" pitchFamily="18" charset="0"/>
                <a:cs typeface="Times New Roman" pitchFamily="18" charset="0"/>
              </a:rPr>
              <a:t>Experienced theocracy first-hand</a:t>
            </a:r>
          </a:p>
          <a:p>
            <a:pPr>
              <a:buFont typeface="Wingdings" pitchFamily="2" charset="2"/>
              <a:buChar char="§"/>
            </a:pPr>
            <a:r>
              <a:rPr lang="en-US" sz="2000" dirty="0" smtClean="0">
                <a:latin typeface="Times New Roman" pitchFamily="18" charset="0"/>
                <a:cs typeface="Times New Roman" pitchFamily="18" charset="0"/>
              </a:rPr>
              <a:t>Familiar with the hysteria and dangers religion could incite</a:t>
            </a:r>
          </a:p>
          <a:p>
            <a:pPr marL="82296" indent="0">
              <a:buNone/>
            </a:pPr>
            <a:r>
              <a:rPr lang="en-US" sz="2000" dirty="0" smtClean="0">
                <a:latin typeface="Times New Roman" pitchFamily="18" charset="0"/>
                <a:cs typeface="Times New Roman" pitchFamily="18" charset="0"/>
              </a:rPr>
              <a:t>				(Brands, 2000)</a:t>
            </a:r>
          </a:p>
          <a:p>
            <a:pPr marL="82296" indent="0">
              <a:buNone/>
            </a:pPr>
            <a:endParaRPr lang="en-US" sz="2400" dirty="0" smtClean="0">
              <a:latin typeface="Times New Roman" pitchFamily="18" charset="0"/>
              <a:cs typeface="Times New Roman" pitchFamily="18" charset="0"/>
            </a:endParaRPr>
          </a:p>
          <a:p>
            <a:endParaRPr lang="en-US" dirty="0"/>
          </a:p>
        </p:txBody>
      </p:sp>
      <p:pic>
        <p:nvPicPr>
          <p:cNvPr id="1026" name="Picture 2" descr="C:\Users\jheinrich\AppData\Local\Microsoft\Windows\Temporary Internet Files\Content.IE5\MFE7X4L7\MC90034750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2064" y="613822"/>
            <a:ext cx="2346136" cy="22055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heinrich\Desktop\imag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6380" y="3482523"/>
            <a:ext cx="1278134" cy="192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33497"/>
            <a:ext cx="7498080" cy="1143000"/>
          </a:xfrm>
        </p:spPr>
        <p:txBody>
          <a:bodyPr/>
          <a:lstStyle/>
          <a:p>
            <a:r>
              <a:rPr lang="en-US" dirty="0" smtClean="0">
                <a:latin typeface="Times New Roman" pitchFamily="18" charset="0"/>
                <a:cs typeface="Times New Roman" pitchFamily="18" charset="0"/>
              </a:rPr>
              <a:t>Enlightenment Ideas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7500" lnSpcReduction="20000"/>
          </a:bodyPr>
          <a:lstStyle/>
          <a:p>
            <a:pPr marL="82296" indent="0">
              <a:buNone/>
            </a:pPr>
            <a:r>
              <a:rPr lang="en-US" sz="2800" b="1" dirty="0" smtClean="0">
                <a:latin typeface="Times New Roman" pitchFamily="18" charset="0"/>
                <a:cs typeface="Times New Roman" pitchFamily="18" charset="0"/>
              </a:rPr>
              <a:t>Enlightenment </a:t>
            </a:r>
            <a:r>
              <a:rPr lang="en-US" sz="2800" b="1" dirty="0">
                <a:latin typeface="Times New Roman" pitchFamily="18" charset="0"/>
                <a:cs typeface="Times New Roman" pitchFamily="18" charset="0"/>
              </a:rPr>
              <a:t>thinkers </a:t>
            </a:r>
            <a:r>
              <a:rPr lang="en-US" sz="2800" dirty="0" smtClean="0">
                <a:latin typeface="Times New Roman" pitchFamily="18" charset="0"/>
                <a:cs typeface="Times New Roman" pitchFamily="18" charset="0"/>
              </a:rPr>
              <a:t>– Voltaire, Hume, Locke and Kant</a:t>
            </a:r>
          </a:p>
          <a:p>
            <a:pPr marL="82296" indent="0">
              <a:buNone/>
            </a:pP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Targeted religious orthodoxy &amp; what they considered “religious fanaticism.”  Advocated separation of church and state.</a:t>
            </a:r>
          </a:p>
          <a:p>
            <a:pPr>
              <a:buFont typeface="Wingdings" pitchFamily="2" charset="2"/>
              <a:buChar char="Ø"/>
            </a:pP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Challenged divine right of kings: Louis XIV &amp; XV,</a:t>
            </a:r>
          </a:p>
          <a:p>
            <a:pPr marL="82296" indent="0">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Charles I &amp; II and James I </a:t>
            </a:r>
          </a:p>
          <a:p>
            <a:pPr marL="82296" indent="0">
              <a:buNone/>
            </a:pPr>
            <a:endParaRPr lang="en-US" sz="2800"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Believed human </a:t>
            </a:r>
            <a:r>
              <a:rPr lang="en-US" sz="2800" dirty="0">
                <a:latin typeface="Times New Roman" pitchFamily="18" charset="0"/>
                <a:cs typeface="Times New Roman" pitchFamily="18" charset="0"/>
              </a:rPr>
              <a:t>reason can combat ignorance, superstition, and tyranny to build a better world</a:t>
            </a:r>
            <a:r>
              <a:rPr lang="en-US" sz="2800" dirty="0" smtClean="0">
                <a:latin typeface="Times New Roman" pitchFamily="18" charset="0"/>
                <a:cs typeface="Times New Roman" pitchFamily="18" charset="0"/>
              </a:rPr>
              <a:t>.</a:t>
            </a:r>
          </a:p>
          <a:p>
            <a:pPr marL="82296" indent="0">
              <a:buNone/>
            </a:pPr>
            <a:r>
              <a:rPr lang="en-US" sz="2800" dirty="0" smtClean="0">
                <a:latin typeface="Times New Roman" pitchFamily="18" charset="0"/>
                <a:cs typeface="Times New Roman" pitchFamily="18" charset="0"/>
              </a:rPr>
              <a:t> </a:t>
            </a:r>
          </a:p>
          <a:p>
            <a:pPr marL="82296" indent="0">
              <a:buNone/>
            </a:pPr>
            <a:r>
              <a:rPr lang="en-US" sz="2400" dirty="0" smtClean="0">
                <a:latin typeface="Times New Roman" pitchFamily="18" charset="0"/>
                <a:cs typeface="Times New Roman" pitchFamily="18" charset="0"/>
              </a:rPr>
              <a:t>	Kant – “</a:t>
            </a:r>
            <a:r>
              <a:rPr lang="en-US" sz="2400" i="1" dirty="0" smtClean="0">
                <a:latin typeface="Times New Roman" pitchFamily="18" charset="0"/>
                <a:cs typeface="Times New Roman" pitchFamily="18" charset="0"/>
              </a:rPr>
              <a:t>Enlightenment means thinking for yourself.” </a:t>
            </a:r>
            <a:endParaRPr lang="en-US" sz="2400" i="1"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pic>
        <p:nvPicPr>
          <p:cNvPr id="1027" name="Picture 3" descr="C:\Users\jheinrich\AppData\Local\Microsoft\Windows\Temporary Internet Files\Content.IE5\1R2MBXPN\MP9004048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010400" y="228600"/>
            <a:ext cx="1691642" cy="120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6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82296" indent="0">
              <a:buNone/>
            </a:pPr>
            <a:r>
              <a:rPr lang="en-US" sz="2400" i="1" dirty="0" smtClean="0">
                <a:latin typeface="Times New Roman" pitchFamily="18" charset="0"/>
                <a:cs typeface="Times New Roman" pitchFamily="18" charset="0"/>
              </a:rPr>
              <a:t>          “You can’t argue with a fanatic.”</a:t>
            </a:r>
            <a:endParaRPr lang="en-US" sz="2400" dirty="0" smtClean="0">
              <a:latin typeface="Times New Roman" pitchFamily="18" charset="0"/>
              <a:cs typeface="Times New Roman" pitchFamily="18" charset="0"/>
            </a:endParaRPr>
          </a:p>
          <a:p>
            <a:pPr marL="82296" indent="0">
              <a:buNone/>
            </a:pPr>
            <a:endParaRPr lang="en-US" sz="2800" dirty="0" smtClean="0">
              <a:latin typeface="Times New Roman" pitchFamily="18" charset="0"/>
              <a:cs typeface="Times New Roman" pitchFamily="18" charset="0"/>
            </a:endParaRPr>
          </a:p>
          <a:p>
            <a:pPr marL="82296" indent="0">
              <a:buNone/>
            </a:pPr>
            <a:r>
              <a:rPr lang="en-US" sz="2400" dirty="0">
                <a:latin typeface="Times New Roman" pitchFamily="18" charset="0"/>
                <a:cs typeface="Times New Roman" pitchFamily="18" charset="0"/>
              </a:rPr>
              <a:t>R</a:t>
            </a:r>
            <a:r>
              <a:rPr lang="en-US" sz="2400" dirty="0" smtClean="0">
                <a:latin typeface="Times New Roman" pitchFamily="18" charset="0"/>
                <a:cs typeface="Times New Roman" pitchFamily="18" charset="0"/>
              </a:rPr>
              <a:t>eligious tyranny will naturally align itself in a world where church and state are not separated.</a:t>
            </a:r>
          </a:p>
          <a:p>
            <a:pPr marL="82296" indent="0">
              <a:buNone/>
            </a:pPr>
            <a:endParaRPr lang="en-US" sz="2400" dirty="0" smtClean="0">
              <a:latin typeface="Times New Roman" pitchFamily="18" charset="0"/>
              <a:cs typeface="Times New Roman" pitchFamily="18" charset="0"/>
            </a:endParaRPr>
          </a:p>
          <a:p>
            <a:pPr marL="82296" indent="0">
              <a:buNone/>
            </a:pPr>
            <a:r>
              <a:rPr lang="en-US" sz="2400" b="1" dirty="0" smtClean="0">
                <a:latin typeface="Times New Roman" pitchFamily="18" charset="0"/>
                <a:cs typeface="Times New Roman" pitchFamily="18" charset="0"/>
              </a:rPr>
              <a:t>Henry IV of Navarre:  </a:t>
            </a:r>
            <a:r>
              <a:rPr lang="en-US" sz="2400" b="1" dirty="0" err="1" smtClean="0">
                <a:latin typeface="Times New Roman" pitchFamily="18" charset="0"/>
                <a:cs typeface="Times New Roman" pitchFamily="18" charset="0"/>
              </a:rPr>
              <a:t>Politique</a:t>
            </a:r>
            <a:r>
              <a:rPr lang="en-US" sz="2400" b="1" dirty="0" smtClean="0">
                <a:latin typeface="Times New Roman" pitchFamily="18" charset="0"/>
                <a:cs typeface="Times New Roman" pitchFamily="18" charset="0"/>
              </a:rPr>
              <a:t> Ruler</a:t>
            </a:r>
          </a:p>
          <a:p>
            <a:pPr marL="82296" indent="0">
              <a:buNone/>
            </a:pPr>
            <a:r>
              <a:rPr lang="en-US" sz="2400" b="1" i="1" dirty="0" smtClean="0">
                <a:latin typeface="Times New Roman" pitchFamily="18" charset="0"/>
                <a:cs typeface="Times New Roman" pitchFamily="18" charset="0"/>
              </a:rPr>
              <a:t>Edict of Nantes </a:t>
            </a:r>
            <a:r>
              <a:rPr lang="en-US" sz="2000" dirty="0" smtClean="0">
                <a:latin typeface="Times New Roman" pitchFamily="18" charset="0"/>
                <a:cs typeface="Times New Roman" pitchFamily="18" charset="0"/>
              </a:rPr>
              <a:t>(1598):  </a:t>
            </a:r>
            <a:r>
              <a:rPr lang="en-US" sz="2400" i="1" dirty="0" smtClean="0">
                <a:latin typeface="Times New Roman" pitchFamily="18" charset="0"/>
                <a:cs typeface="Times New Roman" pitchFamily="18" charset="0"/>
              </a:rPr>
              <a:t>“Paris is worth a mass.”</a:t>
            </a:r>
          </a:p>
          <a:p>
            <a:pPr marL="82296" indent="0">
              <a:buNone/>
            </a:pPr>
            <a:endParaRPr lang="en-US" sz="2800" dirty="0" smtClean="0">
              <a:latin typeface="Times New Roman" pitchFamily="18" charset="0"/>
              <a:cs typeface="Times New Roman" pitchFamily="18" charset="0"/>
            </a:endParaRPr>
          </a:p>
          <a:p>
            <a:pPr marL="82296" indent="0">
              <a:buNone/>
            </a:pPr>
            <a:r>
              <a:rPr lang="en-US" sz="2400" b="1" dirty="0" smtClean="0">
                <a:latin typeface="Times New Roman" pitchFamily="18" charset="0"/>
                <a:cs typeface="Times New Roman" pitchFamily="18" charset="0"/>
              </a:rPr>
              <a:t>Conclusion: </a:t>
            </a:r>
            <a:r>
              <a:rPr lang="en-US" sz="2400" dirty="0" smtClean="0">
                <a:latin typeface="Times New Roman" pitchFamily="18" charset="0"/>
                <a:cs typeface="Times New Roman" pitchFamily="18" charset="0"/>
              </a:rPr>
              <a:t>Recognized that most people needed some type of religion but it must be a religion driven by reason and divorced from fanaticism.</a:t>
            </a:r>
          </a:p>
        </p:txBody>
      </p:sp>
      <p:pic>
        <p:nvPicPr>
          <p:cNvPr id="1026" name="Picture 2" descr="C:\Users\jheinrich\Desktop\voltai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7464"/>
            <a:ext cx="1752600" cy="211626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a:bodyPr>
          <a:lstStyle/>
          <a:p>
            <a:r>
              <a:rPr lang="en-US" sz="2800" dirty="0" smtClean="0">
                <a:latin typeface="Times New Roman" pitchFamily="18" charset="0"/>
                <a:cs typeface="Times New Roman" pitchFamily="18" charset="0"/>
              </a:rPr>
              <a:t>Voltaire’s Campaign Against Fanaticism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761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dirty="0" smtClean="0">
                <a:latin typeface="Times New Roman" pitchFamily="18" charset="0"/>
                <a:cs typeface="Times New Roman" pitchFamily="18" charset="0"/>
              </a:rPr>
              <a:t>Voltaire:  </a:t>
            </a:r>
            <a:r>
              <a:rPr lang="en-US" i="1" dirty="0" smtClean="0">
                <a:latin typeface="Times New Roman" pitchFamily="18" charset="0"/>
                <a:cs typeface="Times New Roman" pitchFamily="18" charset="0"/>
              </a:rPr>
              <a:t>Letters </a:t>
            </a:r>
            <a:r>
              <a:rPr lang="en-US" i="1" dirty="0">
                <a:latin typeface="Times New Roman" pitchFamily="18" charset="0"/>
                <a:cs typeface="Times New Roman" pitchFamily="18" charset="0"/>
              </a:rPr>
              <a:t>Concerning the </a:t>
            </a:r>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               English Nation </a:t>
            </a:r>
            <a:r>
              <a:rPr lang="en-US" sz="2700" i="1" dirty="0" smtClean="0">
                <a:latin typeface="Times New Roman" pitchFamily="18" charset="0"/>
                <a:cs typeface="Times New Roman" pitchFamily="18" charset="0"/>
              </a:rPr>
              <a:t>(1733)</a:t>
            </a:r>
            <a:br>
              <a:rPr lang="en-US" sz="2700" i="1"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2600" b="1" dirty="0" smtClean="0">
                <a:latin typeface="Times New Roman" pitchFamily="18" charset="0"/>
                <a:cs typeface="Times New Roman" pitchFamily="18" charset="0"/>
              </a:rPr>
              <a:t>England</a:t>
            </a: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created a world which combined religious non-conformity </a:t>
            </a:r>
            <a:r>
              <a:rPr lang="en-US" sz="2600" dirty="0">
                <a:latin typeface="Times New Roman" pitchFamily="18" charset="0"/>
                <a:cs typeface="Times New Roman" pitchFamily="18" charset="0"/>
              </a:rPr>
              <a:t>and </a:t>
            </a:r>
            <a:r>
              <a:rPr lang="en-US" sz="2600" dirty="0" smtClean="0">
                <a:latin typeface="Times New Roman" pitchFamily="18" charset="0"/>
                <a:cs typeface="Times New Roman" pitchFamily="18" charset="0"/>
              </a:rPr>
              <a:t>toleration</a:t>
            </a:r>
          </a:p>
          <a:p>
            <a:pPr>
              <a:buFont typeface="Wingdings" pitchFamily="2" charset="2"/>
              <a:buChar char="§"/>
            </a:pPr>
            <a:endParaRPr lang="en-US" sz="2600" dirty="0">
              <a:latin typeface="Times New Roman" pitchFamily="18" charset="0"/>
              <a:cs typeface="Times New Roman" pitchFamily="18" charset="0"/>
            </a:endParaRPr>
          </a:p>
          <a:p>
            <a:pPr>
              <a:buFont typeface="Wingdings" pitchFamily="2" charset="2"/>
              <a:buChar char="§"/>
            </a:pPr>
            <a:r>
              <a:rPr lang="en-US" sz="2600" b="1" dirty="0" smtClean="0">
                <a:latin typeface="Times New Roman" pitchFamily="18" charset="0"/>
                <a:cs typeface="Times New Roman" pitchFamily="18" charset="0"/>
              </a:rPr>
              <a:t>Religious Pluralism: </a:t>
            </a: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key to eliminating religious </a:t>
            </a:r>
            <a:r>
              <a:rPr lang="en-US" sz="2600" dirty="0" smtClean="0">
                <a:latin typeface="Times New Roman" pitchFamily="18" charset="0"/>
                <a:cs typeface="Times New Roman" pitchFamily="18" charset="0"/>
              </a:rPr>
              <a:t>antagonism and </a:t>
            </a:r>
            <a:r>
              <a:rPr lang="en-US" sz="2600" dirty="0">
                <a:latin typeface="Times New Roman" pitchFamily="18" charset="0"/>
                <a:cs typeface="Times New Roman" pitchFamily="18" charset="0"/>
              </a:rPr>
              <a:t>the evils of fanaticism</a:t>
            </a:r>
            <a:r>
              <a:rPr lang="en-US" sz="2600" dirty="0" smtClean="0">
                <a:latin typeface="Times New Roman" pitchFamily="18" charset="0"/>
                <a:cs typeface="Times New Roman" pitchFamily="18" charset="0"/>
              </a:rPr>
              <a:t>.</a:t>
            </a:r>
          </a:p>
          <a:p>
            <a:pPr marL="82296" indent="0">
              <a:buNone/>
            </a:pPr>
            <a:endParaRPr lang="en-US" sz="2600" dirty="0">
              <a:latin typeface="Times New Roman" pitchFamily="18" charset="0"/>
              <a:cs typeface="Times New Roman" pitchFamily="18" charset="0"/>
            </a:endParaRPr>
          </a:p>
          <a:p>
            <a:pPr marL="82296" indent="0">
              <a:buNone/>
            </a:pPr>
            <a:r>
              <a:rPr lang="en-US" sz="26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a:t>
            </a:r>
            <a:r>
              <a:rPr lang="en-US" sz="2400" i="1" dirty="0">
                <a:latin typeface="Times New Roman" pitchFamily="18" charset="0"/>
                <a:cs typeface="Times New Roman" pitchFamily="18" charset="0"/>
              </a:rPr>
              <a:t>It is the number of religions that allow for </a:t>
            </a:r>
            <a:r>
              <a:rPr lang="en-US" sz="2400" i="1" dirty="0" smtClean="0">
                <a:latin typeface="Times New Roman" pitchFamily="18" charset="0"/>
                <a:cs typeface="Times New Roman" pitchFamily="18" charset="0"/>
              </a:rPr>
              <a:t>	toleration</a:t>
            </a:r>
            <a:r>
              <a:rPr lang="en-US" sz="2400" i="1" dirty="0">
                <a:latin typeface="Times New Roman" pitchFamily="18" charset="0"/>
                <a:cs typeface="Times New Roman" pitchFamily="18" charset="0"/>
              </a:rPr>
              <a:t>; if there were only one, there exists </a:t>
            </a:r>
            <a:r>
              <a:rPr lang="en-US" sz="2400" i="1" dirty="0" smtClean="0">
                <a:latin typeface="Times New Roman" pitchFamily="18" charset="0"/>
                <a:cs typeface="Times New Roman" pitchFamily="18" charset="0"/>
              </a:rPr>
              <a:t>	the </a:t>
            </a:r>
            <a:r>
              <a:rPr lang="en-US" sz="2400" i="1" dirty="0">
                <a:latin typeface="Times New Roman" pitchFamily="18" charset="0"/>
                <a:cs typeface="Times New Roman" pitchFamily="18" charset="0"/>
              </a:rPr>
              <a:t>danger of tyranny; only two they would cut </a:t>
            </a:r>
            <a:r>
              <a:rPr lang="en-US" sz="2400" i="1" dirty="0" smtClean="0">
                <a:latin typeface="Times New Roman" pitchFamily="18" charset="0"/>
                <a:cs typeface="Times New Roman" pitchFamily="18" charset="0"/>
              </a:rPr>
              <a:t>	each </a:t>
            </a:r>
            <a:r>
              <a:rPr lang="en-US" sz="2400" i="1" dirty="0">
                <a:latin typeface="Times New Roman" pitchFamily="18" charset="0"/>
                <a:cs typeface="Times New Roman" pitchFamily="18" charset="0"/>
              </a:rPr>
              <a:t>others throats, but there are 30 and they </a:t>
            </a:r>
            <a:r>
              <a:rPr lang="en-US" sz="2400" i="1" dirty="0" smtClean="0">
                <a:latin typeface="Times New Roman" pitchFamily="18" charset="0"/>
                <a:cs typeface="Times New Roman" pitchFamily="18" charset="0"/>
              </a:rPr>
              <a:t>	live </a:t>
            </a:r>
            <a:r>
              <a:rPr lang="en-US" sz="2400" i="1" dirty="0">
                <a:latin typeface="Times New Roman" pitchFamily="18" charset="0"/>
                <a:cs typeface="Times New Roman" pitchFamily="18" charset="0"/>
              </a:rPr>
              <a:t>happily together and in peace.”  </a:t>
            </a:r>
          </a:p>
          <a:p>
            <a:endParaRPr lang="en-US" dirty="0"/>
          </a:p>
        </p:txBody>
      </p:sp>
    </p:spTree>
    <p:extLst>
      <p:ext uri="{BB962C8B-B14F-4D97-AF65-F5344CB8AC3E}">
        <p14:creationId xmlns:p14="http://schemas.microsoft.com/office/powerpoint/2010/main" val="10717601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2822</TotalTime>
  <Words>2813</Words>
  <Application>Microsoft Office PowerPoint</Application>
  <PresentationFormat>On-screen Show (4:3)</PresentationFormat>
  <Paragraphs>404</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Solstice</vt:lpstr>
      <vt:lpstr>The Devil is in the Details:  Can I Really Say “God” in School??</vt:lpstr>
      <vt:lpstr>Issues at Stake:</vt:lpstr>
      <vt:lpstr> Milton’s Paradise Lost &amp; Genesis:   You Can’t Teach That…Can You???</vt:lpstr>
      <vt:lpstr>A New Nation, Religion &amp; an Enlightened Notion of Separate</vt:lpstr>
      <vt:lpstr>Founding Fathers, Theocracy &amp; its Discontents </vt:lpstr>
      <vt:lpstr>American Colonies &amp;  Witchcraft</vt:lpstr>
      <vt:lpstr>Enlightenment Ideas</vt:lpstr>
      <vt:lpstr>Voltaire’s Campaign Against Fanaticism</vt:lpstr>
      <vt:lpstr> Voltaire:  Letters Concerning the                 English Nation (1733)  </vt:lpstr>
      <vt:lpstr>Rousseau The Social Contract: Principles of Civil Religion</vt:lpstr>
      <vt:lpstr>Enlightenment’s Influence on a New American Nation                               </vt:lpstr>
      <vt:lpstr>Washington &amp; Adams: Religion, Moral Character &amp; Public Order</vt:lpstr>
      <vt:lpstr>    Civil Religion’s Mandate:        “God Bless America”</vt:lpstr>
      <vt:lpstr>Our National Anthem </vt:lpstr>
      <vt:lpstr>Sanctioning God’s Place in America’s Heritage</vt:lpstr>
      <vt:lpstr>  A New National Motto:  Farewell to “E pluribus unum”  </vt:lpstr>
      <vt:lpstr>The Battle Begins: Civil Religion &amp; Separation of Church &amp; State </vt:lpstr>
      <vt:lpstr>Pledge of Allegiance        </vt:lpstr>
      <vt:lpstr>Presidential Invocations: “God Bless America”</vt:lpstr>
      <vt:lpstr>Sorting out Separate in School:  “It’s Complicated”</vt:lpstr>
      <vt:lpstr>Freedom from and Freedom to:   The Lemon Test</vt:lpstr>
      <vt:lpstr>The Balance:   Free Exercise vs. Establishment</vt:lpstr>
      <vt:lpstr>Schools as Religious Battlegrounds</vt:lpstr>
      <vt:lpstr>School Prayer &amp;  the Establishment Clause</vt:lpstr>
      <vt:lpstr>Free Exercise Clause</vt:lpstr>
      <vt:lpstr>PowerPoint Presentation</vt:lpstr>
      <vt:lpstr>American Public Education:   In loco parentis</vt:lpstr>
      <vt:lpstr>Current Crusades: “Whatever you  do, don’t say ‘God!’”</vt:lpstr>
      <vt:lpstr>Religion is Art, History &amp; Culture</vt:lpstr>
      <vt:lpstr>English School System</vt:lpstr>
      <vt:lpstr> Religion through the Auspices  of 7th grade Social Studies</vt:lpstr>
      <vt:lpstr>The Transfiguration by Raphael</vt:lpstr>
      <vt:lpstr>   Fact or Faith:  “Did he rise from the dead?”                         </vt:lpstr>
      <vt:lpstr>Faith vs. Reason:   Analyzing Easter</vt:lpstr>
      <vt:lpstr> “From the mouths of babes”:   </vt:lpstr>
      <vt:lpstr> Christmas Lesson: The Immaculate Conception  </vt:lpstr>
      <vt:lpstr>Can you really say God in school?... Yes, at least in Britain</vt:lpstr>
      <vt:lpstr>Civil Religion:  God is still  blessing America!</vt:lpstr>
      <vt:lpstr>Presidential Guarantees</vt:lpstr>
      <vt:lpstr>Freedom from…Freedom to</vt:lpstr>
      <vt:lpstr>Bibliography</vt:lpstr>
      <vt:lpstr>Bibliography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 and State:  Comparative Analysis of U.S. and English Public Schools</dc:title>
  <dc:creator>Jill Heinrich</dc:creator>
  <cp:lastModifiedBy>Jill Heinrich</cp:lastModifiedBy>
  <cp:revision>145</cp:revision>
  <cp:lastPrinted>2012-01-13T19:48:05Z</cp:lastPrinted>
  <dcterms:created xsi:type="dcterms:W3CDTF">2011-08-10T23:39:43Z</dcterms:created>
  <dcterms:modified xsi:type="dcterms:W3CDTF">2012-01-16T18:18:28Z</dcterms:modified>
</cp:coreProperties>
</file>