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0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9144000" cy="6858000" type="screen4x3"/>
  <p:notesSz cx="7023100" cy="9309100"/>
  <p:embeddedFontLst>
    <p:embeddedFont>
      <p:font typeface="Source Sans Pro" panose="020B060402020202020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1146"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5455"/>
          </a:xfrm>
          <a:prstGeom prst="rect">
            <a:avLst/>
          </a:prstGeom>
          <a:noFill/>
          <a:ln>
            <a:noFill/>
          </a:ln>
        </p:spPr>
        <p:txBody>
          <a:bodyPr spcFirstLastPara="1" wrap="square" lIns="93300" tIns="46650" rIns="93300" bIns="4665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5455"/>
          </a:xfrm>
          <a:prstGeom prst="rect">
            <a:avLst/>
          </a:prstGeom>
          <a:noFill/>
          <a:ln>
            <a:noFill/>
          </a:ln>
        </p:spPr>
        <p:txBody>
          <a:bodyPr spcFirstLastPara="1" wrap="square" lIns="93300" tIns="46650" rIns="93300" bIns="4665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29"/>
            <a:ext cx="3043343" cy="465455"/>
          </a:xfrm>
          <a:prstGeom prst="rect">
            <a:avLst/>
          </a:prstGeom>
          <a:noFill/>
          <a:ln>
            <a:noFill/>
          </a:ln>
        </p:spPr>
        <p:txBody>
          <a:bodyPr spcFirstLastPara="1" wrap="square" lIns="93300" tIns="46650" rIns="93300" bIns="4665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34293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Thanks for coming to our HAIG today which examines the 18</a:t>
            </a:r>
            <a:r>
              <a:rPr lang="en-US" baseline="30000"/>
              <a:t>th</a:t>
            </a:r>
            <a:r>
              <a:rPr lang="en-US"/>
              <a:t> century French salon and the particular influence that the women who planned and orchestrated these salons had upon the Enlightenment cause.  Historians refer to these women as salonnieres and the men of letters who frequented their salons as philosophes, and in just a bit we’ll introduce you to some of these remarkable people.</a:t>
            </a:r>
            <a:endParaRPr/>
          </a:p>
          <a:p>
            <a:pPr marL="0" lvl="0" indent="0" algn="l" rtl="0">
              <a:spcBef>
                <a:spcPts val="0"/>
              </a:spcBef>
              <a:spcAft>
                <a:spcPts val="0"/>
              </a:spcAft>
              <a:buNone/>
            </a:pPr>
            <a:endParaRPr/>
          </a:p>
        </p:txBody>
      </p:sp>
      <p:sp>
        <p:nvSpPr>
          <p:cNvPr id="101" name="Google Shape;101;p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0: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Jill</a:t>
            </a:r>
            <a:endParaRPr/>
          </a:p>
          <a:p>
            <a:pPr marL="0" lvl="0" indent="0" algn="l" rtl="0">
              <a:spcBef>
                <a:spcPts val="0"/>
              </a:spcBef>
              <a:spcAft>
                <a:spcPts val="0"/>
              </a:spcAft>
              <a:buNone/>
            </a:pPr>
            <a:endParaRPr/>
          </a:p>
        </p:txBody>
      </p:sp>
      <p:sp>
        <p:nvSpPr>
          <p:cNvPr id="170" name="Google Shape;170;p1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Mar keese</a:t>
            </a:r>
            <a:endParaRPr/>
          </a:p>
        </p:txBody>
      </p:sp>
      <p:sp>
        <p:nvSpPr>
          <p:cNvPr id="177" name="Google Shape;177;p1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smtClean="0"/>
              <a:t>de</a:t>
            </a:r>
            <a:r>
              <a:rPr lang="en-US" baseline="0" dirty="0" smtClean="0"/>
              <a:t> taw </a:t>
            </a:r>
            <a:r>
              <a:rPr lang="en-US" baseline="0" dirty="0" err="1" smtClean="0"/>
              <a:t>sa</a:t>
            </a:r>
            <a:r>
              <a:rPr lang="en-US" baseline="0" dirty="0" smtClean="0"/>
              <a:t>        </a:t>
            </a:r>
            <a:r>
              <a:rPr lang="en-US" baseline="0" dirty="0" err="1" smtClean="0"/>
              <a:t>jeff</a:t>
            </a:r>
            <a:r>
              <a:rPr lang="en-US" baseline="0" dirty="0" smtClean="0"/>
              <a:t> </a:t>
            </a:r>
            <a:r>
              <a:rPr lang="en-US" baseline="0" dirty="0" err="1" smtClean="0"/>
              <a:t>rahn</a:t>
            </a:r>
            <a:endParaRPr dirty="0"/>
          </a:p>
        </p:txBody>
      </p:sp>
      <p:sp>
        <p:nvSpPr>
          <p:cNvPr id="185" name="Google Shape;185;p1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3: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Jeff ran  Became Grande dame of Paris salon society .  Helped secure prestigous appointments to the French Academy</a:t>
            </a:r>
            <a:endParaRPr/>
          </a:p>
        </p:txBody>
      </p:sp>
      <p:sp>
        <p:nvSpPr>
          <p:cNvPr id="193" name="Google Shape;193;p13: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Mar </a:t>
            </a:r>
            <a:r>
              <a:rPr lang="en-US" dirty="0" err="1"/>
              <a:t>keese</a:t>
            </a:r>
            <a:r>
              <a:rPr lang="en-US" dirty="0"/>
              <a:t> </a:t>
            </a:r>
            <a:r>
              <a:rPr lang="en-US" dirty="0" smtClean="0"/>
              <a:t>doo de </a:t>
            </a:r>
            <a:r>
              <a:rPr lang="en-US" dirty="0" err="1" smtClean="0"/>
              <a:t>faw</a:t>
            </a:r>
            <a:endParaRPr dirty="0"/>
          </a:p>
        </p:txBody>
      </p:sp>
      <p:sp>
        <p:nvSpPr>
          <p:cNvPr id="201" name="Google Shape;201;p1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Les pin oss</a:t>
            </a:r>
            <a:endParaRPr/>
          </a:p>
        </p:txBody>
      </p:sp>
      <p:sp>
        <p:nvSpPr>
          <p:cNvPr id="211" name="Google Shape;211;p1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20" name="Google Shape;220;p1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7: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Jill</a:t>
            </a:r>
            <a:endParaRPr/>
          </a:p>
        </p:txBody>
      </p:sp>
      <p:sp>
        <p:nvSpPr>
          <p:cNvPr id="228" name="Google Shape;228;p17: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a:p>
            <a:pPr marL="45720" lvl="0" indent="0" algn="l" rtl="0">
              <a:spcBef>
                <a:spcPts val="0"/>
              </a:spcBef>
              <a:spcAft>
                <a:spcPts val="0"/>
              </a:spcAft>
              <a:buClr>
                <a:schemeClr val="dk1"/>
              </a:buClr>
              <a:buSzPts val="1200"/>
              <a:buFont typeface="Times New Roman"/>
              <a:buNone/>
            </a:pPr>
            <a:r>
              <a:rPr lang="en-US" sz="1200">
                <a:latin typeface="Times New Roman"/>
                <a:ea typeface="Times New Roman"/>
                <a:cs typeface="Times New Roman"/>
                <a:sym typeface="Times New Roman"/>
              </a:rPr>
              <a:t>The salon offered them a type of higher education society has systematically denied them.</a:t>
            </a:r>
            <a:endParaRPr/>
          </a:p>
          <a:p>
            <a:pPr marL="0" lvl="0" indent="0" algn="l" rtl="0">
              <a:spcBef>
                <a:spcPts val="0"/>
              </a:spcBef>
              <a:spcAft>
                <a:spcPts val="0"/>
              </a:spcAft>
              <a:buNone/>
            </a:pPr>
            <a:endParaRPr/>
          </a:p>
        </p:txBody>
      </p:sp>
      <p:sp>
        <p:nvSpPr>
          <p:cNvPr id="236" name="Google Shape;236;p18: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9: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US" sz="1200">
                <a:latin typeface="Times New Roman"/>
                <a:ea typeface="Times New Roman"/>
                <a:cs typeface="Times New Roman"/>
                <a:sym typeface="Times New Roman"/>
              </a:rPr>
              <a:t>They recognized the genius in their midst and saw themselves as the vehicle through which it might be honed and disseminated in the public sphere. </a:t>
            </a:r>
            <a:endParaRPr/>
          </a:p>
          <a:p>
            <a:pPr marL="0" lvl="0" indent="0" algn="l" rtl="0">
              <a:spcBef>
                <a:spcPts val="0"/>
              </a:spcBef>
              <a:spcAft>
                <a:spcPts val="0"/>
              </a:spcAft>
              <a:buNone/>
            </a:pPr>
            <a:endParaRPr/>
          </a:p>
        </p:txBody>
      </p:sp>
      <p:sp>
        <p:nvSpPr>
          <p:cNvPr id="243" name="Google Shape;243;p19: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So a brief word on what the salon was and what it became.  In the 17</a:t>
            </a:r>
            <a:r>
              <a:rPr lang="en-US" baseline="30000"/>
              <a:t>th</a:t>
            </a:r>
            <a:r>
              <a:rPr lang="en-US"/>
              <a:t>: entry was limited primarily to the 2</a:t>
            </a:r>
            <a:r>
              <a:rPr lang="en-US" baseline="30000"/>
              <a:t>nd</a:t>
            </a:r>
            <a:r>
              <a:rPr lang="en-US"/>
              <a:t> estate, the nobility, and some higher ranking members of the clergy, the 1</a:t>
            </a:r>
            <a:r>
              <a:rPr lang="en-US" baseline="30000"/>
              <a:t>st</a:t>
            </a:r>
            <a:r>
              <a:rPr lang="en-US"/>
              <a:t> estate, and so it primarily a place of elite sociability.  By the dawning of the  18</a:t>
            </a:r>
            <a:r>
              <a:rPr lang="en-US" baseline="30000"/>
              <a:t>th</a:t>
            </a:r>
            <a:r>
              <a:rPr lang="en-US"/>
              <a:t>, however, the philosophe, who was a member of the burgoisie and thus 3</a:t>
            </a:r>
            <a:r>
              <a:rPr lang="en-US" baseline="30000"/>
              <a:t>rd</a:t>
            </a:r>
            <a:r>
              <a:rPr lang="en-US"/>
              <a:t> estate, had become its feature act.  This change was engendered by the salonniere, and, as mentioned, it was the coming together of these two forces that allowed</a:t>
            </a:r>
            <a:r>
              <a:rPr lang="en-US">
                <a:latin typeface="Times New Roman"/>
                <a:ea typeface="Times New Roman"/>
                <a:cs typeface="Times New Roman"/>
                <a:sym typeface="Times New Roman"/>
              </a:rPr>
              <a:t> the production, exchange and dissemination of ideas that would contribute to the Republic of Letters and make the Enlightenment possible.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8" name="Google Shape;108;p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0: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See nay qua non     Duh vote tee   </a:t>
            </a:r>
            <a:r>
              <a:rPr lang="en-US" sz="1200">
                <a:latin typeface="Times New Roman"/>
                <a:ea typeface="Times New Roman"/>
                <a:cs typeface="Times New Roman"/>
                <a:sym typeface="Times New Roman"/>
              </a:rPr>
              <a:t>Both in her own time and still today, the substance of the salonniere’s contributions have been questioned.</a:t>
            </a:r>
            <a:endParaRPr/>
          </a:p>
          <a:p>
            <a:pPr marL="0" lvl="0" indent="0" algn="l" rtl="0">
              <a:spcBef>
                <a:spcPts val="0"/>
              </a:spcBef>
              <a:spcAft>
                <a:spcPts val="0"/>
              </a:spcAft>
              <a:buNone/>
            </a:pPr>
            <a:endParaRPr/>
          </a:p>
        </p:txBody>
      </p:sp>
      <p:sp>
        <p:nvSpPr>
          <p:cNvPr id="250" name="Google Shape;250;p2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Dahl em bear</a:t>
            </a:r>
            <a:endParaRPr/>
          </a:p>
        </p:txBody>
      </p:sp>
      <p:sp>
        <p:nvSpPr>
          <p:cNvPr id="258" name="Google Shape;258;p2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just" rtl="0">
              <a:spcBef>
                <a:spcPts val="0"/>
              </a:spcBef>
              <a:spcAft>
                <a:spcPts val="0"/>
              </a:spcAft>
              <a:buNone/>
            </a:pPr>
            <a:r>
              <a:rPr lang="en-US"/>
              <a:t>ill</a:t>
            </a:r>
            <a:endParaRPr/>
          </a:p>
        </p:txBody>
      </p:sp>
      <p:sp>
        <p:nvSpPr>
          <p:cNvPr id="267" name="Google Shape;267;p2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3: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US" sz="1200">
                <a:latin typeface="Times New Roman"/>
                <a:ea typeface="Times New Roman"/>
                <a:cs typeface="Times New Roman"/>
                <a:sym typeface="Times New Roman"/>
              </a:rPr>
              <a:t>Could not fathom a world in which men empowered women to direct the course of their intellectual lives because it was a world that demanded the forfeiture of those hegemonic masculine dispositions so highly prized in his native Geneva.</a:t>
            </a:r>
            <a:endParaRPr/>
          </a:p>
          <a:p>
            <a:pPr marL="0" lvl="0" indent="0" algn="l" rtl="0">
              <a:spcBef>
                <a:spcPts val="0"/>
              </a:spcBef>
              <a:spcAft>
                <a:spcPts val="0"/>
              </a:spcAft>
              <a:buNone/>
            </a:pPr>
            <a:endParaRPr/>
          </a:p>
        </p:txBody>
      </p:sp>
      <p:sp>
        <p:nvSpPr>
          <p:cNvPr id="274" name="Google Shape;274;p23: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sz="1200">
                <a:latin typeface="Times New Roman"/>
                <a:ea typeface="Times New Roman"/>
                <a:cs typeface="Times New Roman"/>
                <a:sym typeface="Times New Roman"/>
              </a:rPr>
              <a:t>challenges any conflation of the salon with the Republic of Letters because they were primarily “social spaces of elite leisure” that were “deeply rooted in court society.” </a:t>
            </a:r>
            <a:endParaRPr/>
          </a:p>
        </p:txBody>
      </p:sp>
      <p:sp>
        <p:nvSpPr>
          <p:cNvPr id="282" name="Google Shape;282;p2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US" sz="1200">
                <a:latin typeface="Times New Roman"/>
                <a:ea typeface="Times New Roman"/>
                <a:cs typeface="Times New Roman"/>
                <a:sym typeface="Times New Roman"/>
              </a:rPr>
              <a:t>Neither the substance of the salonnieres’ contributions nor the debt owed to them was lost upon many of the men who became salon habitués and lifelong devotees to these remarkable women.  They offer them tribute in their memoirs and letters. </a:t>
            </a:r>
            <a:endParaRPr/>
          </a:p>
          <a:p>
            <a:pPr marL="0" lvl="0" indent="0" algn="l" rtl="0">
              <a:spcBef>
                <a:spcPts val="0"/>
              </a:spcBef>
              <a:spcAft>
                <a:spcPts val="0"/>
              </a:spcAft>
              <a:buNone/>
            </a:pPr>
            <a:endParaRPr/>
          </a:p>
        </p:txBody>
      </p:sp>
      <p:sp>
        <p:nvSpPr>
          <p:cNvPr id="290" name="Google Shape;290;p2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6: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97" name="Google Shape;297;p2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7: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06" name="Google Shape;306;p2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smtClean="0"/>
              <a:t>De</a:t>
            </a:r>
            <a:r>
              <a:rPr lang="en-US" baseline="0" dirty="0" smtClean="0"/>
              <a:t> taw </a:t>
            </a:r>
            <a:r>
              <a:rPr lang="en-US" baseline="0" dirty="0" err="1" smtClean="0"/>
              <a:t>sa</a:t>
            </a:r>
            <a:r>
              <a:rPr lang="en-US" baseline="0" dirty="0" smtClean="0"/>
              <a:t>  long de tau </a:t>
            </a:r>
            <a:r>
              <a:rPr lang="en-US" baseline="0" dirty="0" err="1" smtClean="0"/>
              <a:t>sa</a:t>
            </a:r>
            <a:endParaRPr dirty="0"/>
          </a:p>
        </p:txBody>
      </p:sp>
      <p:sp>
        <p:nvSpPr>
          <p:cNvPr id="317" name="Google Shape;317;p28: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9: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200"/>
              <a:buFont typeface="Times New Roman"/>
              <a:buNone/>
            </a:pPr>
            <a:r>
              <a:rPr lang="en-US" sz="1200">
                <a:latin typeface="Times New Roman"/>
                <a:ea typeface="Times New Roman"/>
                <a:cs typeface="Times New Roman"/>
                <a:sym typeface="Times New Roman"/>
              </a:rPr>
              <a:t>Speaks to the magnanimity Madame Geoffrin maintained in the midst of so many competing egos:</a:t>
            </a:r>
            <a:endParaRPr/>
          </a:p>
          <a:p>
            <a:pPr marL="0" lvl="0" indent="0" algn="l" rtl="0">
              <a:spcBef>
                <a:spcPts val="0"/>
              </a:spcBef>
              <a:spcAft>
                <a:spcPts val="0"/>
              </a:spcAft>
              <a:buNone/>
            </a:pPr>
            <a:endParaRPr/>
          </a:p>
        </p:txBody>
      </p:sp>
      <p:sp>
        <p:nvSpPr>
          <p:cNvPr id="325" name="Google Shape;325;p29: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US" sz="1200">
                <a:latin typeface="Times New Roman"/>
                <a:ea typeface="Times New Roman"/>
                <a:cs typeface="Times New Roman"/>
                <a:sym typeface="Times New Roman"/>
              </a:rPr>
              <a:t>Ours is an interdisciplinary but admittedly anachronistic analysis as it examines the 18</a:t>
            </a:r>
            <a:r>
              <a:rPr lang="en-US" sz="1200" baseline="30000">
                <a:latin typeface="Times New Roman"/>
                <a:ea typeface="Times New Roman"/>
                <a:cs typeface="Times New Roman"/>
                <a:sym typeface="Times New Roman"/>
              </a:rPr>
              <a:t>th</a:t>
            </a:r>
            <a:r>
              <a:rPr lang="en-US" sz="1200">
                <a:latin typeface="Times New Roman"/>
                <a:ea typeface="Times New Roman"/>
                <a:cs typeface="Times New Roman"/>
                <a:sym typeface="Times New Roman"/>
              </a:rPr>
              <a:t> century French salonniere’s influence upon the Enlightenment albeit through a contemporary constructivist lens. Specifically we argue that…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6" name="Google Shape;116;p3: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3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Modern feminist historians have challenged these limited constructions of the salonniere, foremost among them Dena Goodman who in her influential text The Republic of Letters argues that such constructions endorse…read slide</a:t>
            </a:r>
            <a:endParaRPr dirty="0"/>
          </a:p>
          <a:p>
            <a:pPr marL="0" lvl="0" indent="0" algn="l" rtl="0">
              <a:spcBef>
                <a:spcPts val="0"/>
              </a:spcBef>
              <a:spcAft>
                <a:spcPts val="0"/>
              </a:spcAft>
              <a:buNone/>
            </a:pPr>
            <a:endParaRPr dirty="0"/>
          </a:p>
        </p:txBody>
      </p:sp>
      <p:sp>
        <p:nvSpPr>
          <p:cNvPr id="334" name="Google Shape;334;p3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3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US" dirty="0">
                <a:latin typeface="Times New Roman"/>
                <a:ea typeface="Times New Roman"/>
                <a:cs typeface="Times New Roman"/>
                <a:sym typeface="Times New Roman"/>
              </a:rPr>
              <a:t>We would argue that what has been mistaken for either pedantry on the part of the salonniere or a perfunctory civility among the salon participants was in fact a substantive phenomenon unfolding in the Enlightenment salon, namely an innovative pedagogy that stood in stark contrast to the male-centered academy so highly valued at the time. We believe the idiosyncrasies of this pedagogy are best understood  when viewed through the lens of social constructivism, and so what follows is an analysis of the salonniere’s practice as it aligns itself with this theoretical framework.</a:t>
            </a:r>
            <a:endParaRPr dirty="0"/>
          </a:p>
          <a:p>
            <a:pPr marL="0" marR="0" lvl="0" indent="0" algn="l" rtl="0">
              <a:lnSpc>
                <a:spcPct val="100000"/>
              </a:lnSpc>
              <a:spcBef>
                <a:spcPts val="0"/>
              </a:spcBef>
              <a:spcAft>
                <a:spcPts val="0"/>
              </a:spcAft>
              <a:buClr>
                <a:schemeClr val="dk1"/>
              </a:buClr>
              <a:buSzPts val="1200"/>
              <a:buFont typeface="Calibri"/>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42" name="Google Shape;342;p3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latin typeface="Times New Roman"/>
                <a:ea typeface="Times New Roman"/>
                <a:cs typeface="Times New Roman"/>
                <a:sym typeface="Times New Roman"/>
              </a:rPr>
              <a:t>We believe the idiosyncrasies of this pedagogy are best understood when viewed through the lens of social constructivism, and so what follows is an analysis of the salonniere’s practice as it aligns itself with this theoretical framework.</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3092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33: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Keep this image in mind and think back to the behaviors accepted in the French Academy – rambunctious and contentious….like school boys.</a:t>
            </a:r>
            <a:endParaRPr/>
          </a:p>
          <a:p>
            <a:pPr marL="0" lvl="0" indent="0" algn="l" rtl="0">
              <a:spcBef>
                <a:spcPts val="0"/>
              </a:spcBef>
              <a:spcAft>
                <a:spcPts val="0"/>
              </a:spcAft>
              <a:buNone/>
            </a:pPr>
            <a:r>
              <a:rPr lang="en-US"/>
              <a:t>Also, keep this image in mind as principles of constructivist theory are discussed and more specifically, how the saloniere’s put the principles into practice. </a:t>
            </a:r>
            <a:endParaRPr/>
          </a:p>
          <a:p>
            <a:pPr marL="0" lvl="0" indent="0" algn="l" rtl="0">
              <a:spcBef>
                <a:spcPts val="0"/>
              </a:spcBef>
              <a:spcAft>
                <a:spcPts val="0"/>
              </a:spcAft>
              <a:buNone/>
            </a:pPr>
            <a:endParaRPr/>
          </a:p>
        </p:txBody>
      </p:sp>
      <p:sp>
        <p:nvSpPr>
          <p:cNvPr id="349" name="Google Shape;349;p33: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3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There are many constructivist theories.  My top three are:  Cognitive constructivism – which is </a:t>
            </a:r>
            <a:r>
              <a:rPr lang="en-US" sz="1200">
                <a:solidFill>
                  <a:schemeClr val="dk1"/>
                </a:solidFill>
                <a:latin typeface="Calibri"/>
                <a:ea typeface="Calibri"/>
                <a:cs typeface="Calibri"/>
                <a:sym typeface="Calibri"/>
              </a:rPr>
              <a:t>attributed to Piaget.  Piaget’s premise is that people construct their own knowledge by building knowledge themselves via experience.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Radical Constructivism – associated with Von  Glasersfeld – revolves around the notion that all learning must be constructed.  His theory is called radical because he found that there is no utility or meaning in instruction that is teacher or textbook driven.</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Social Constructivism – associated with the work of Lev Vygotsky is the lens we used when analyzing the saloniere’s practice.</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Before, I begin the analysis of the salonieere’s practice, it is important to provide a brief overview of the social constructivist theory.   </a:t>
            </a:r>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Frist, and most obviously, is that social constructivism focuses on how knowledge is constructed in social settings – like a classroom or salon space.</a:t>
            </a:r>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Therefore, when people gather together to engage ”academically”, social and cultural constructs play a role  the learning process.  </a:t>
            </a:r>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And, when in the midst of others, learning is naturally and actively constructed by the learner through conversations…not passively absorbed.  </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57" name="Google Shape;357;p3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3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Social Constructivist theory assumes that knowledge exists within the learner as a result of pre-existing experiences.</a:t>
            </a:r>
            <a:endParaRPr/>
          </a:p>
          <a:p>
            <a:pPr marL="0" lvl="0" indent="0" algn="l" rtl="0">
              <a:spcBef>
                <a:spcPts val="0"/>
              </a:spcBef>
              <a:spcAft>
                <a:spcPts val="0"/>
              </a:spcAft>
              <a:buNone/>
            </a:pPr>
            <a:r>
              <a:rPr lang="en-US"/>
              <a:t>It also emphasizes the power of personal relationships.  Therefore,  developing trust, sincerity and respect for all is much of the glue the binds the process of learning together.</a:t>
            </a:r>
            <a:endParaRPr/>
          </a:p>
          <a:p>
            <a:pPr marL="0" lvl="0" indent="0" algn="l" rtl="0">
              <a:spcBef>
                <a:spcPts val="0"/>
              </a:spcBef>
              <a:spcAft>
                <a:spcPts val="0"/>
              </a:spcAft>
              <a:buNone/>
            </a:pPr>
            <a:r>
              <a:rPr lang="en-US"/>
              <a:t>Trust, sincerity and respect can only be developed in a learning environment enmeshed with social and political tensions when a classroom culture free of ridicule, censure, and rebuke.  </a:t>
            </a:r>
            <a:endParaRPr/>
          </a:p>
        </p:txBody>
      </p:sp>
      <p:sp>
        <p:nvSpPr>
          <p:cNvPr id="364" name="Google Shape;364;p3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36: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We have distilled elements of social constructivist theory into 3 important principles the solonnier’s employed.  </a:t>
            </a:r>
            <a:endParaRPr/>
          </a:p>
          <a:p>
            <a:pPr marL="0" lvl="0" indent="0" algn="l" rtl="0">
              <a:spcBef>
                <a:spcPts val="0"/>
              </a:spcBef>
              <a:spcAft>
                <a:spcPts val="0"/>
              </a:spcAft>
              <a:buNone/>
            </a:pPr>
            <a:r>
              <a:rPr lang="en-US"/>
              <a:t>The first principle of social constructivist theory we found in the saloniere’s practice is her Silent Hand – remember the image where all the people, saloniere, and philosophe were gathered?  It was this image and others like it that captured my imagination when Jill and I began discussing this line of inquiry.  Because what I saw in that picture was learners (in social constructivist theory all are learners) gathered together – each important -- which is what placing learners at the center means.  And, when people gather together for a purpose, someone must facilitate the ebb and flow of the conversation.  In social constructivist theory the facilitator guides the instruction by creating an inclusive environment, keeping discussions constructive and positive, and encouraging or supporting participants. </a:t>
            </a:r>
            <a:endParaRPr/>
          </a:p>
          <a:p>
            <a:pPr marL="0" marR="0" lvl="0" indent="0" algn="l" rtl="0">
              <a:lnSpc>
                <a:spcPct val="100000"/>
              </a:lnSpc>
              <a:spcBef>
                <a:spcPts val="0"/>
              </a:spcBef>
              <a:spcAft>
                <a:spcPts val="0"/>
              </a:spcAft>
              <a:buClr>
                <a:schemeClr val="dk1"/>
              </a:buClr>
              <a:buSzPts val="1200"/>
              <a:buFont typeface="Calibri"/>
              <a:buNone/>
            </a:pPr>
            <a:r>
              <a:rPr lang="en-US"/>
              <a:t>Second social constructivist principle we found in the saloniere’s practice relates to Republican Virtues or civility. She supported republican virtues as a facilitator of the learning process by helping learners/participants to construct their own knowledge – known as scaffolding. </a:t>
            </a:r>
            <a:r>
              <a:rPr lang="en-US" sz="1200">
                <a:solidFill>
                  <a:schemeClr val="dk1"/>
                </a:solidFill>
                <a:latin typeface="Calibri"/>
                <a:ea typeface="Calibri"/>
                <a:cs typeface="Calibri"/>
                <a:sym typeface="Calibri"/>
              </a:rPr>
              <a:t>Teachers can scaffold learning directly – through modeling and coaching – or indirectly, by selecting structures and protocols that will shape and guide student interactions.</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Third, she created a safe solon space so as to promote equality, democracy and ownership of ideas thereby creating a community – this principle is known as inter-subjectivity or the coordination of participants’ contributions and human agency to enhance the learning process.</a:t>
            </a:r>
            <a:endParaRPr/>
          </a:p>
          <a:p>
            <a:pPr marL="0" lvl="0" indent="0" algn="l" rtl="0">
              <a:spcBef>
                <a:spcPts val="0"/>
              </a:spcBef>
              <a:spcAft>
                <a:spcPts val="0"/>
              </a:spcAft>
              <a:buNone/>
            </a:pPr>
            <a:endParaRPr/>
          </a:p>
        </p:txBody>
      </p:sp>
      <p:sp>
        <p:nvSpPr>
          <p:cNvPr id="371" name="Google Shape;371;p36: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41: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It is difficult to cleanly separate how the salonnieres facilitated the conversation while also holding the learners at the center with her silent hand and to </a:t>
            </a:r>
            <a:r>
              <a:rPr lang="en-US" sz="1200">
                <a:latin typeface="Times New Roman"/>
                <a:ea typeface="Times New Roman"/>
                <a:cs typeface="Times New Roman"/>
                <a:sym typeface="Times New Roman"/>
              </a:rPr>
              <a:t>facilitate &amp; scaffold the learning process so all learners are able to construct their own knowledge.</a:t>
            </a:r>
            <a:endParaRPr sz="1200" i="1">
              <a:latin typeface="Times New Roman"/>
              <a:ea typeface="Times New Roman"/>
              <a:cs typeface="Times New Roman"/>
              <a:sym typeface="Times New Roman"/>
            </a:endParaRPr>
          </a:p>
          <a:p>
            <a:pPr marL="0" lvl="0" indent="0" algn="l" rtl="0">
              <a:spcBef>
                <a:spcPts val="0"/>
              </a:spcBef>
              <a:spcAft>
                <a:spcPts val="0"/>
              </a:spcAft>
              <a:buNone/>
            </a:pPr>
            <a:endParaRPr/>
          </a:p>
          <a:p>
            <a:pPr marL="45720" lvl="0" indent="0" algn="l" rtl="0">
              <a:spcBef>
                <a:spcPts val="0"/>
              </a:spcBef>
              <a:spcAft>
                <a:spcPts val="0"/>
              </a:spcAft>
              <a:buClr>
                <a:schemeClr val="dk1"/>
              </a:buClr>
              <a:buSzPts val="1200"/>
              <a:buFont typeface="Calibri"/>
              <a:buNone/>
            </a:pPr>
            <a:r>
              <a:rPr lang="en-US"/>
              <a:t>But here Madame De Genlis’s treatise addresses how the two principles come together by offering an insightful portrait, </a:t>
            </a:r>
            <a:r>
              <a:rPr lang="en-US">
                <a:latin typeface="Times New Roman"/>
                <a:ea typeface="Times New Roman"/>
                <a:cs typeface="Times New Roman"/>
                <a:sym typeface="Times New Roman"/>
              </a:rPr>
              <a:t>one that projects the archetypal image of the women behind the curtain, the </a:t>
            </a:r>
            <a:endParaRPr/>
          </a:p>
          <a:p>
            <a:pPr marL="45720" lvl="0" indent="0" algn="l" rtl="0">
              <a:spcBef>
                <a:spcPts val="0"/>
              </a:spcBef>
              <a:spcAft>
                <a:spcPts val="0"/>
              </a:spcAft>
              <a:buClr>
                <a:schemeClr val="dk1"/>
              </a:buClr>
              <a:buSzPts val="1200"/>
              <a:buFont typeface="Times New Roman"/>
              <a:buNone/>
            </a:pPr>
            <a:r>
              <a:rPr lang="en-US">
                <a:latin typeface="Times New Roman"/>
                <a:ea typeface="Times New Roman"/>
                <a:cs typeface="Times New Roman"/>
                <a:sym typeface="Times New Roman"/>
              </a:rPr>
              <a:t>one who pushes the levers that initiate dialogue, understanding and civility in the social group but who remains in the background so that the show might go on.</a:t>
            </a:r>
            <a:endParaRPr/>
          </a:p>
          <a:p>
            <a:pPr marL="45720" lvl="0" indent="0" algn="l" rtl="0">
              <a:spcBef>
                <a:spcPts val="0"/>
              </a:spcBef>
              <a:spcAft>
                <a:spcPts val="0"/>
              </a:spcAft>
              <a:buClr>
                <a:schemeClr val="dk1"/>
              </a:buClr>
              <a:buSzPts val="1200"/>
              <a:buFont typeface="Calibri"/>
              <a:buNone/>
            </a:pPr>
            <a:endParaRPr>
              <a:latin typeface="Times New Roman"/>
              <a:ea typeface="Times New Roman"/>
              <a:cs typeface="Times New Roman"/>
              <a:sym typeface="Times New Roman"/>
            </a:endParaRPr>
          </a:p>
          <a:p>
            <a:pPr marL="45720" marR="0" lvl="0" indent="0" algn="l" rtl="0">
              <a:lnSpc>
                <a:spcPct val="100000"/>
              </a:lnSpc>
              <a:spcBef>
                <a:spcPts val="0"/>
              </a:spcBef>
              <a:spcAft>
                <a:spcPts val="0"/>
              </a:spcAft>
              <a:buClr>
                <a:schemeClr val="dk1"/>
              </a:buClr>
              <a:buSzPts val="1200"/>
              <a:buFont typeface="Times New Roman"/>
              <a:buNone/>
            </a:pPr>
            <a:r>
              <a:rPr lang="en-US">
                <a:latin typeface="Times New Roman"/>
                <a:ea typeface="Times New Roman"/>
                <a:cs typeface="Times New Roman"/>
                <a:sym typeface="Times New Roman"/>
              </a:rPr>
              <a:t>She wrote, </a:t>
            </a:r>
            <a:r>
              <a:rPr lang="en-US" i="1">
                <a:latin typeface="Times New Roman"/>
                <a:ea typeface="Times New Roman"/>
                <a:cs typeface="Times New Roman"/>
                <a:sym typeface="Times New Roman"/>
              </a:rPr>
              <a:t>“One must, finally, encourage the timid, put them at their ease, maintain the conversation by directing it with skill rather than keeping it up oneself, such that each person gets the reception that can satisfy him.”</a:t>
            </a:r>
            <a:endParaRPr/>
          </a:p>
          <a:p>
            <a:pPr marL="45720" lvl="0" indent="0" algn="l" rtl="0">
              <a:spcBef>
                <a:spcPts val="0"/>
              </a:spcBef>
              <a:spcAft>
                <a:spcPts val="0"/>
              </a:spcAft>
              <a:buClr>
                <a:schemeClr val="dk1"/>
              </a:buClr>
              <a:buSzPts val="1200"/>
              <a:buFont typeface="Calibri"/>
              <a:buNone/>
            </a:pPr>
            <a:endParaRPr>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378" name="Google Shape;378;p4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3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Here, Marmontel and Montesquieu, who witnessed her craft, commented on the salonniere’s ability to facilitate these conversations. </a:t>
            </a:r>
            <a:endParaRPr/>
          </a:p>
          <a:p>
            <a:pPr marL="0" lvl="0" indent="0" algn="l" rtl="0">
              <a:spcBef>
                <a:spcPts val="0"/>
              </a:spcBef>
              <a:spcAft>
                <a:spcPts val="0"/>
              </a:spcAft>
              <a:buNone/>
            </a:pPr>
            <a:r>
              <a:rPr lang="en-US"/>
              <a:t>Marmomtel –talking about Julie de Lay pin oss stated, </a:t>
            </a:r>
            <a:r>
              <a:rPr lang="en-US">
                <a:latin typeface="Times New Roman"/>
                <a:ea typeface="Times New Roman"/>
                <a:cs typeface="Times New Roman"/>
                <a:sym typeface="Times New Roman"/>
              </a:rPr>
              <a:t>“Nowhere was conversation more lively, more brilliant, or better regulated than at her house</a:t>
            </a:r>
            <a:r>
              <a:rPr lang="en-US">
                <a:solidFill>
                  <a:srgbClr val="FF0000"/>
                </a:solidFill>
                <a:latin typeface="Times New Roman"/>
                <a:ea typeface="Times New Roman"/>
                <a:cs typeface="Times New Roman"/>
                <a:sym typeface="Times New Roman"/>
              </a:rPr>
              <a:t>”</a:t>
            </a:r>
            <a:r>
              <a:rPr lang="en-US">
                <a:latin typeface="Times New Roman"/>
                <a:ea typeface="Times New Roman"/>
                <a:cs typeface="Times New Roman"/>
                <a:sym typeface="Times New Roman"/>
              </a:rPr>
              <a:t>.</a:t>
            </a:r>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Montesquieu, in his Persian Letters wrote about the skill of the salonnieres’ silent hand noting, “Whoever observes the action of those in power, if he does not know the women who govern them, is like a man who see</a:t>
            </a:r>
            <a:r>
              <a:rPr lang="en-US">
                <a:solidFill>
                  <a:srgbClr val="FF0000"/>
                </a:solidFill>
                <a:latin typeface="Times New Roman"/>
                <a:ea typeface="Times New Roman"/>
                <a:cs typeface="Times New Roman"/>
                <a:sym typeface="Times New Roman"/>
              </a:rPr>
              <a:t>s</a:t>
            </a:r>
            <a:r>
              <a:rPr lang="en-US">
                <a:latin typeface="Times New Roman"/>
                <a:ea typeface="Times New Roman"/>
                <a:cs typeface="Times New Roman"/>
                <a:sym typeface="Times New Roman"/>
              </a:rPr>
              <a:t> the action of a machine but does not know its secret springs</a:t>
            </a:r>
            <a:r>
              <a:rPr lang="en-US"/>
              <a:t>.” </a:t>
            </a:r>
            <a:r>
              <a:rPr lang="en-US">
                <a:latin typeface="Times New Roman"/>
                <a:ea typeface="Times New Roman"/>
                <a:cs typeface="Times New Roman"/>
                <a:sym typeface="Times New Roman"/>
              </a:rPr>
              <a:t> Facilitating learning while keeping the learners and learning at the center, when done well is natural and seamless.</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86" name="Google Shape;386;p38: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39: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Social Constructivist Principle #2 we used to analyze her process is an important one.  The silent hand is about facilitating while keeping the focus on the learners and learning.  Here, the focus is on the facilitation of the learning process using scaffolding, which provided the structure that regulated discourse so discovery could unfold. Teachers can scaffold learning – through modeling and coaching or by asking new questions or redirecting the focus to new ideas so as to mediate tensions when they bubble up.</a:t>
            </a:r>
            <a:endParaRPr/>
          </a:p>
          <a:p>
            <a:pPr marL="0" marR="0" lvl="0" indent="0" algn="l" rtl="0">
              <a:lnSpc>
                <a:spcPct val="100000"/>
              </a:lnSpc>
              <a:spcBef>
                <a:spcPts val="0"/>
              </a:spcBef>
              <a:spcAft>
                <a:spcPts val="0"/>
              </a:spcAft>
              <a:buClr>
                <a:schemeClr val="dk1"/>
              </a:buClr>
              <a:buSzPts val="1200"/>
              <a:buFont typeface="Calibri"/>
              <a:buNone/>
            </a:pPr>
            <a:r>
              <a:rPr lang="en-US"/>
              <a:t> </a:t>
            </a:r>
            <a:r>
              <a:rPr lang="en-US" sz="1200">
                <a:solidFill>
                  <a:schemeClr val="dk1"/>
                </a:solidFill>
                <a:latin typeface="Calibri"/>
                <a:ea typeface="Calibri"/>
                <a:cs typeface="Calibri"/>
                <a:sym typeface="Calibri"/>
              </a:rPr>
              <a:t>.</a:t>
            </a:r>
            <a:endParaRPr/>
          </a:p>
        </p:txBody>
      </p:sp>
      <p:sp>
        <p:nvSpPr>
          <p:cNvPr id="393" name="Google Shape;393;p39: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Pope Pius VI – San Marco in Venice   Bells “to ward off lightening and other malignant forces.”  </a:t>
            </a:r>
            <a:endParaRPr/>
          </a:p>
          <a:p>
            <a:pPr marL="0" lvl="0" indent="0" algn="l" rtl="0">
              <a:spcBef>
                <a:spcPts val="0"/>
              </a:spcBef>
              <a:spcAft>
                <a:spcPts val="0"/>
              </a:spcAft>
              <a:buNone/>
            </a:pPr>
            <a:endParaRPr/>
          </a:p>
        </p:txBody>
      </p:sp>
      <p:sp>
        <p:nvSpPr>
          <p:cNvPr id="123" name="Google Shape;123;p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7: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We have supported the analysis of our three principles from the words of philosophes and salonnieres who participated and shared their ideas in the solon space. </a:t>
            </a:r>
            <a:endParaRPr/>
          </a:p>
          <a:p>
            <a:pPr marL="0" lvl="0" indent="-76200" algn="l" rtl="0">
              <a:spcBef>
                <a:spcPts val="0"/>
              </a:spcBef>
              <a:spcAft>
                <a:spcPts val="0"/>
              </a:spcAft>
              <a:buClr>
                <a:schemeClr val="dk1"/>
              </a:buClr>
              <a:buSzPts val="1200"/>
              <a:buFont typeface="Noto Sans Symbols"/>
              <a:buChar char="▪"/>
            </a:pPr>
            <a:r>
              <a:rPr lang="en-US"/>
              <a:t>The first principle – Her Silent Hand – Morellet listed the rules of civility by noting behaviors that would not be tolerated.  He wrote…</a:t>
            </a:r>
            <a:r>
              <a:rPr lang="en-US">
                <a:latin typeface="Times New Roman"/>
                <a:ea typeface="Times New Roman"/>
                <a:cs typeface="Times New Roman"/>
                <a:sym typeface="Times New Roman"/>
              </a:rPr>
              <a:t>“Inattention, interrupting or speaking all at once: egoism,</a:t>
            </a:r>
            <a:endParaRPr/>
          </a:p>
          <a:p>
            <a:pPr marL="45720" lvl="0" indent="0" algn="l" rtl="0">
              <a:spcBef>
                <a:spcPts val="0"/>
              </a:spcBef>
              <a:spcAft>
                <a:spcPts val="0"/>
              </a:spcAft>
              <a:buClr>
                <a:schemeClr val="dk1"/>
              </a:buClr>
              <a:buSzPts val="1200"/>
              <a:buFont typeface="Times New Roman"/>
              <a:buNone/>
            </a:pPr>
            <a:r>
              <a:rPr lang="en-US">
                <a:latin typeface="Times New Roman"/>
                <a:ea typeface="Times New Roman"/>
                <a:cs typeface="Times New Roman"/>
                <a:sym typeface="Times New Roman"/>
              </a:rPr>
              <a:t>despotism or the spirit of domination, pedantry, illogic, the spirit of pleasantry; the spirit of contradiction, dispute and personal conversation substituted for general conversation.”  And, then he wrote about his experience, stating he had “never seen consistently good conversation except where a salonniere was.” Again, a tribute to her ability facilitate a conversation while keep the learners and the learning at the center. </a:t>
            </a:r>
            <a:endParaRPr/>
          </a:p>
          <a:p>
            <a:pPr marL="45720" lvl="0" indent="0" algn="l" rtl="0">
              <a:spcBef>
                <a:spcPts val="0"/>
              </a:spcBef>
              <a:spcAft>
                <a:spcPts val="0"/>
              </a:spcAft>
              <a:buClr>
                <a:schemeClr val="dk1"/>
              </a:buClr>
              <a:buSzPts val="1200"/>
              <a:buFont typeface="Calibri"/>
              <a:buNone/>
            </a:pPr>
            <a:r>
              <a:rPr lang="en-US"/>
              <a:t> </a:t>
            </a:r>
            <a:endParaRPr/>
          </a:p>
          <a:p>
            <a:pPr marL="0" lvl="0" indent="0" algn="l" rtl="0">
              <a:spcBef>
                <a:spcPts val="0"/>
              </a:spcBef>
              <a:spcAft>
                <a:spcPts val="0"/>
              </a:spcAft>
              <a:buNone/>
            </a:pPr>
            <a:r>
              <a:rPr lang="en-US" b="1"/>
              <a:t>Her ability to keep the conversation going is a way to keep the ideas, the learning and the learners at the center.</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 </a:t>
            </a:r>
            <a:endParaRPr/>
          </a:p>
        </p:txBody>
      </p:sp>
      <p:sp>
        <p:nvSpPr>
          <p:cNvPr id="401" name="Google Shape;401;p37: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4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40: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Salonniere Suzanne Necker noted the import of facilitating and scaffolding skills by echoing the need to mediate social and political tensions to ensure that all voices are equally heard: she wrote  “the salonniere’s great art…is to prevent anyone of her society from taking up too much room at the expense of others.”  Have you been in a class where the conversation got heated.  A skillful facilitator can lower the heat by redirecting the focus or asking a new question for the group to contemplate.</a:t>
            </a:r>
            <a:endParaRPr/>
          </a:p>
          <a:p>
            <a:pPr marL="0" lvl="0" indent="0" algn="l" rtl="0">
              <a:spcBef>
                <a:spcPts val="0"/>
              </a:spcBef>
              <a:spcAft>
                <a:spcPts val="0"/>
              </a:spcAft>
              <a:buNone/>
            </a:pPr>
            <a:endParaRPr/>
          </a:p>
          <a:p>
            <a:pPr marL="0" lvl="0" indent="0" algn="l" rtl="0">
              <a:spcBef>
                <a:spcPts val="0"/>
              </a:spcBef>
              <a:spcAft>
                <a:spcPts val="0"/>
              </a:spcAft>
              <a:buNone/>
            </a:pPr>
            <a:r>
              <a:rPr lang="en-US"/>
              <a:t>She wrote, It is a charge that must be realized by an impeccable sense of timing, for the salonniere must know when to facilitate conversation and when to “adroitly ( a’ droi – ly) interrupt those people who get bogged down in private arrangements.” Skillful facilitators know how to move the conversation along if participants get off track or conversations get contensious.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Salonniere Suzanne Necker noted the import of facilitating and scaffolding skills by echoing the need to mediate social and political tensions to ensure that all voices are equally heard: she wrote  “the salonniere’s great art…is to prevent anyone of her society from taking up too much room at the expense of others.”  Have you been in a class where the conversation got heated.  A skillful facilitator can lower the heat by redirecting the focus or asking a new question for the group to contemplate.</a:t>
            </a:r>
            <a:endParaRPr/>
          </a:p>
          <a:p>
            <a:pPr marL="0" lvl="0" indent="0" algn="l" rtl="0">
              <a:spcBef>
                <a:spcPts val="0"/>
              </a:spcBef>
              <a:spcAft>
                <a:spcPts val="0"/>
              </a:spcAft>
              <a:buNone/>
            </a:pPr>
            <a:endParaRPr/>
          </a:p>
          <a:p>
            <a:pPr marL="0" lvl="0" indent="0" algn="l" rtl="0">
              <a:spcBef>
                <a:spcPts val="0"/>
              </a:spcBef>
              <a:spcAft>
                <a:spcPts val="0"/>
              </a:spcAft>
              <a:buNone/>
            </a:pPr>
            <a:r>
              <a:rPr lang="en-US"/>
              <a:t>It is a charge, she wrote, that must be realized by an impeccable sense of timing, for the salonniere must know when to facilitate conversation and when to “adroitly ( a’ droi – ly) interrupt those people who get bogged down in private arrangements.”</a:t>
            </a:r>
            <a:endParaRPr/>
          </a:p>
          <a:p>
            <a:pPr marL="0" lvl="0" indent="0" algn="l" rtl="0">
              <a:spcBef>
                <a:spcPts val="0"/>
              </a:spcBef>
              <a:spcAft>
                <a:spcPts val="0"/>
              </a:spcAft>
              <a:buNone/>
            </a:pPr>
            <a:endParaRPr/>
          </a:p>
          <a:p>
            <a:pPr marL="0" lvl="0" indent="0" algn="l" rtl="0">
              <a:spcBef>
                <a:spcPts val="0"/>
              </a:spcBef>
              <a:spcAft>
                <a:spcPts val="0"/>
              </a:spcAft>
              <a:buNone/>
            </a:pPr>
            <a:r>
              <a:rPr lang="en-US"/>
              <a:t>Skillful facilitators know how to move the conversation along if participants get off track or conversations get contensious.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09" name="Google Shape;409;p4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4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US">
                <a:latin typeface="Times New Roman"/>
                <a:ea typeface="Times New Roman"/>
                <a:cs typeface="Times New Roman"/>
                <a:sym typeface="Times New Roman"/>
              </a:rPr>
              <a:t>Although the salonniere’s charge, much like the constructivist teacher, was to emphasize the rules of this republic, she was, as Goodman points out, “neither that source of law nor above it.” Goodman wrote,</a:t>
            </a:r>
            <a:endParaRPr/>
          </a:p>
          <a:p>
            <a:pPr marL="0" lvl="0" indent="0" algn="l" rtl="0">
              <a:spcBef>
                <a:spcPts val="0"/>
              </a:spcBef>
              <a:spcAft>
                <a:spcPts val="0"/>
              </a:spcAft>
              <a:buNone/>
            </a:pPr>
            <a:endParaRPr/>
          </a:p>
        </p:txBody>
      </p:sp>
      <p:sp>
        <p:nvSpPr>
          <p:cNvPr id="417" name="Google Shape;417;p4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43: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US" sz="1200">
                <a:latin typeface="Times New Roman"/>
                <a:ea typeface="Times New Roman"/>
                <a:cs typeface="Times New Roman"/>
                <a:sym typeface="Times New Roman"/>
              </a:rPr>
              <a:t>Marmontel’s holistic analysis of Julie de Lespinasse offers insight into the salonnieres’ ability to simultaneously manage so many disparate souls to create community:</a:t>
            </a:r>
            <a:endParaRPr/>
          </a:p>
          <a:p>
            <a:pPr marL="0" lvl="0" indent="0" algn="l" rtl="0">
              <a:spcBef>
                <a:spcPts val="0"/>
              </a:spcBef>
              <a:spcAft>
                <a:spcPts val="0"/>
              </a:spcAft>
              <a:buNone/>
            </a:pPr>
            <a:endParaRPr/>
          </a:p>
        </p:txBody>
      </p:sp>
      <p:sp>
        <p:nvSpPr>
          <p:cNvPr id="424" name="Google Shape;424;p43: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44: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76200" algn="l" rtl="0">
              <a:spcBef>
                <a:spcPts val="0"/>
              </a:spcBef>
              <a:spcAft>
                <a:spcPts val="0"/>
              </a:spcAft>
              <a:buClr>
                <a:schemeClr val="dk1"/>
              </a:buClr>
              <a:buSzPts val="1200"/>
              <a:buFont typeface="Noto Sans Symbols"/>
              <a:buChar char="▪"/>
            </a:pPr>
            <a:r>
              <a:rPr lang="en-US"/>
              <a:t>Here Marmontel continues his analysis </a:t>
            </a:r>
            <a:r>
              <a:rPr lang="en-US" sz="1200">
                <a:latin typeface="Times New Roman"/>
                <a:ea typeface="Times New Roman"/>
                <a:cs typeface="Times New Roman"/>
                <a:sym typeface="Times New Roman"/>
              </a:rPr>
              <a:t>of bring disparate souls together </a:t>
            </a:r>
            <a:r>
              <a:rPr lang="en-US"/>
              <a:t> -- </a:t>
            </a:r>
            <a:r>
              <a:rPr lang="en-US" sz="2400">
                <a:latin typeface="Times New Roman"/>
                <a:ea typeface="Times New Roman"/>
                <a:cs typeface="Times New Roman"/>
                <a:sym typeface="Times New Roman"/>
              </a:rPr>
              <a:t>Her finesse in achieving this feat, he writes, stemmed from her intuitive understanding of their inner-most natures:  </a:t>
            </a:r>
            <a:r>
              <a:rPr lang="en-US" sz="2400" i="1">
                <a:latin typeface="Times New Roman"/>
                <a:ea typeface="Times New Roman"/>
                <a:cs typeface="Times New Roman"/>
                <a:sym typeface="Times New Roman"/>
              </a:rPr>
              <a:t>“I mean to say that our minds and natures were so well known to her that she had but to say a word.”</a:t>
            </a:r>
            <a:endParaRPr/>
          </a:p>
          <a:p>
            <a:pPr marL="0" lvl="0" indent="0" algn="l" rtl="0">
              <a:spcBef>
                <a:spcPts val="0"/>
              </a:spcBef>
              <a:spcAft>
                <a:spcPts val="0"/>
              </a:spcAft>
              <a:buNone/>
            </a:pPr>
            <a:r>
              <a:rPr lang="en-US"/>
              <a:t>This is a skill all teachers or salonnieres who espouse a social constructivist methodology must have -- the knowing and understanding the participants, which provides insight when developing a sense of ownership, democracy and community.  </a:t>
            </a:r>
            <a:endParaRPr/>
          </a:p>
        </p:txBody>
      </p:sp>
      <p:sp>
        <p:nvSpPr>
          <p:cNvPr id="433" name="Google Shape;433;p4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4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US" sz="1200">
                <a:solidFill>
                  <a:schemeClr val="dk1"/>
                </a:solidFill>
                <a:latin typeface="Times New Roman"/>
                <a:ea typeface="Times New Roman"/>
                <a:cs typeface="Times New Roman"/>
                <a:sym typeface="Times New Roman"/>
              </a:rPr>
              <a:t>Marmontel also complimented her ability to scaffold &amp; regulate what, in any other setting, like the French Academy, would have been a heated and contentious conversation.  He wrote, </a:t>
            </a:r>
            <a:r>
              <a:rPr lang="en-US" sz="1200" i="1">
                <a:latin typeface="Times New Roman"/>
                <a:ea typeface="Times New Roman"/>
                <a:cs typeface="Times New Roman"/>
                <a:sym typeface="Times New Roman"/>
              </a:rPr>
              <a:t>“It was a rare phenomenon indeed, the degree of tempered, equable heat which she knew so well how to maintain, sometimes by moderating it, sometimes by quickening it. The continual activity of her soul was communicated to our souls, but measurably; her imagination was the mainspring, her reason the regulator.”</a:t>
            </a:r>
            <a:endParaRPr/>
          </a:p>
          <a:p>
            <a:pPr marL="0" marR="0" lvl="0" indent="0" algn="l" rtl="0">
              <a:lnSpc>
                <a:spcPct val="100000"/>
              </a:lnSpc>
              <a:spcBef>
                <a:spcPts val="0"/>
              </a:spcBef>
              <a:spcAft>
                <a:spcPts val="0"/>
              </a:spcAft>
              <a:buClr>
                <a:schemeClr val="dk1"/>
              </a:buClr>
              <a:buSzPts val="1200"/>
              <a:buFont typeface="Calibri"/>
              <a:buNone/>
            </a:pPr>
            <a:endParaRPr sz="1200">
              <a:solidFill>
                <a:srgbClr val="FF0000"/>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440" name="Google Shape;440;p4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46: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How is equality, democracy, ownership and community created.  Well as any social constructivist teacher knows, it is with considerable thought and planning so as to seamlessly establish a democratic  and respectful space.  Here Montisquieu notes the salonniere’s skill in creating a climate for members always actively aiding one another.  From Montesquieu’s writing in The Persian (Per’ shun) Letters he wrote, about the salonnieres’ ability </a:t>
            </a:r>
            <a:r>
              <a:rPr lang="en-US" sz="1200">
                <a:latin typeface="Times New Roman"/>
                <a:ea typeface="Times New Roman"/>
                <a:cs typeface="Times New Roman"/>
                <a:sym typeface="Times New Roman"/>
              </a:rPr>
              <a:t>to fashion a culture that seemed so unassuming but that in reality demanded considerable thought, planning and finesse.</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And, </a:t>
            </a:r>
            <a:r>
              <a:rPr lang="en-US" sz="1200">
                <a:latin typeface="Times New Roman"/>
                <a:ea typeface="Times New Roman"/>
                <a:cs typeface="Times New Roman"/>
                <a:sym typeface="Times New Roman"/>
              </a:rPr>
              <a:t>He was equally impressed with their ability to seamlessly establish a democratic space that allowed for collaboration and mutual respect to flourish, he wrote, </a:t>
            </a:r>
            <a:r>
              <a:rPr lang="en-US" sz="1200" i="1">
                <a:latin typeface="Times New Roman"/>
                <a:ea typeface="Times New Roman"/>
                <a:cs typeface="Times New Roman"/>
                <a:sym typeface="Times New Roman"/>
              </a:rPr>
              <a:t>“They (the salonnieres) form a kind of republic whose members always actively aid one another.”</a:t>
            </a:r>
            <a:endParaRPr/>
          </a:p>
          <a:p>
            <a:pPr marL="0" lvl="0" indent="0" algn="l" rtl="0">
              <a:spcBef>
                <a:spcPts val="0"/>
              </a:spcBef>
              <a:spcAft>
                <a:spcPts val="0"/>
              </a:spcAft>
              <a:buNone/>
            </a:pPr>
            <a:endParaRPr/>
          </a:p>
        </p:txBody>
      </p:sp>
      <p:sp>
        <p:nvSpPr>
          <p:cNvPr id="448" name="Google Shape;448;p46: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47: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US" sz="1200">
                <a:latin typeface="Times New Roman"/>
                <a:ea typeface="Times New Roman"/>
                <a:cs typeface="Times New Roman"/>
                <a:sym typeface="Times New Roman"/>
              </a:rPr>
              <a:t>In summary, we consider the salonniere the embodiment of a constructivist teacher who, in putting her students at the center of her instruction, understood that teaching has less to do with her and more to do with them.</a:t>
            </a:r>
            <a:endParaRPr/>
          </a:p>
          <a:p>
            <a:pPr marL="0" lvl="0" indent="0" algn="l" rtl="0">
              <a:spcBef>
                <a:spcPts val="0"/>
              </a:spcBef>
              <a:spcAft>
                <a:spcPts val="0"/>
              </a:spcAft>
              <a:buNone/>
            </a:pPr>
            <a:endParaRPr/>
          </a:p>
        </p:txBody>
      </p:sp>
      <p:sp>
        <p:nvSpPr>
          <p:cNvPr id="456" name="Google Shape;456;p47: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4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rgbClr val="3F3F3F"/>
              </a:buClr>
              <a:buSzPts val="1200"/>
              <a:buFont typeface="Times New Roman"/>
              <a:buNone/>
            </a:pPr>
            <a:r>
              <a:rPr lang="en-US" sz="1200">
                <a:solidFill>
                  <a:srgbClr val="3F3F3F"/>
                </a:solidFill>
                <a:latin typeface="Times New Roman"/>
                <a:ea typeface="Times New Roman"/>
                <a:cs typeface="Times New Roman"/>
                <a:sym typeface="Times New Roman"/>
              </a:rPr>
              <a:t>The salonniere’s portrait, although painted long ago and with the stroke of many different brushes, survives, revealing an uncanny resemblance to that of a constructivist teacher. It is somewhat serendipitous, then, that this contemporary constructivist lens renders the salonniere’s contributions most visible. </a:t>
            </a:r>
            <a:endParaRPr/>
          </a:p>
          <a:p>
            <a:pPr marL="0" lvl="0" indent="0" algn="l" rtl="0">
              <a:spcBef>
                <a:spcPts val="0"/>
              </a:spcBef>
              <a:spcAft>
                <a:spcPts val="0"/>
              </a:spcAft>
              <a:buNone/>
            </a:pPr>
            <a:endParaRPr/>
          </a:p>
        </p:txBody>
      </p:sp>
      <p:sp>
        <p:nvSpPr>
          <p:cNvPr id="463" name="Google Shape;463;p48: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9: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75" name="Google Shape;475;p4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German philosopher Jürgen Habermas (1962) The Structural Transformation of the Public Sphere </a:t>
            </a:r>
            <a:endParaRPr/>
          </a:p>
          <a:p>
            <a:pPr marL="0" lvl="0" indent="0" algn="l" rtl="0">
              <a:spcBef>
                <a:spcPts val="0"/>
              </a:spcBef>
              <a:spcAft>
                <a:spcPts val="0"/>
              </a:spcAft>
              <a:buNone/>
            </a:pPr>
            <a:r>
              <a:rPr lang="en-US"/>
              <a:t>Royal Society of England- royal in name only   Continent – more state sponsored   French Academy of Sciences Louis XIV founded</a:t>
            </a:r>
            <a:endParaRPr/>
          </a:p>
          <a:p>
            <a:pPr marL="0" lvl="0" indent="0" algn="l" rtl="0">
              <a:spcBef>
                <a:spcPts val="0"/>
              </a:spcBef>
              <a:spcAft>
                <a:spcPts val="0"/>
              </a:spcAft>
              <a:buNone/>
            </a:pPr>
            <a:endParaRPr/>
          </a:p>
        </p:txBody>
      </p:sp>
      <p:sp>
        <p:nvSpPr>
          <p:cNvPr id="131" name="Google Shape;131;p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50: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81" name="Google Shape;481;p5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51: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87" name="Google Shape;487;p5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Jill</a:t>
            </a:r>
            <a:endParaRPr/>
          </a:p>
        </p:txBody>
      </p:sp>
      <p:sp>
        <p:nvSpPr>
          <p:cNvPr id="139" name="Google Shape;139;p6: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7: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By mid 18</a:t>
            </a:r>
            <a:r>
              <a:rPr lang="en-US" baseline="30000"/>
              <a:t>th</a:t>
            </a:r>
            <a:r>
              <a:rPr lang="en-US"/>
              <a:t> century the salon had become a well-structured institution that.</a:t>
            </a:r>
            <a:endParaRPr/>
          </a:p>
        </p:txBody>
      </p:sp>
      <p:sp>
        <p:nvSpPr>
          <p:cNvPr id="148" name="Google Shape;148;p7: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Jill</a:t>
            </a:r>
            <a:endParaRPr/>
          </a:p>
        </p:txBody>
      </p:sp>
      <p:sp>
        <p:nvSpPr>
          <p:cNvPr id="155" name="Google Shape;155;p8: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Jill</a:t>
            </a:r>
            <a:endParaRPr/>
          </a:p>
        </p:txBody>
      </p:sp>
      <p:sp>
        <p:nvSpPr>
          <p:cNvPr id="162" name="Google Shape;162;p9: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2"/>
          <p:cNvSpPr/>
          <p:nvPr/>
        </p:nvSpPr>
        <p:spPr>
          <a:xfrm>
            <a:off x="7010400" y="152399"/>
            <a:ext cx="1981200" cy="655624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9" name="Google Shape;19;p2"/>
          <p:cNvSpPr/>
          <p:nvPr/>
        </p:nvSpPr>
        <p:spPr>
          <a:xfrm>
            <a:off x="152400" y="153923"/>
            <a:ext cx="6705600" cy="65532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0" name="Google Shape;20;p2"/>
          <p:cNvSpPr txBox="1">
            <a:spLocks noGrp="1"/>
          </p:cNvSpPr>
          <p:nvPr>
            <p:ph type="subTitle" idx="1"/>
          </p:nvPr>
        </p:nvSpPr>
        <p:spPr>
          <a:xfrm>
            <a:off x="7010400" y="2052960"/>
            <a:ext cx="1981200" cy="1828800"/>
          </a:xfrm>
          <a:prstGeom prst="rect">
            <a:avLst/>
          </a:prstGeom>
          <a:noFill/>
          <a:ln>
            <a:noFill/>
          </a:ln>
        </p:spPr>
        <p:txBody>
          <a:bodyPr spcFirstLastPara="1" wrap="square" lIns="91425" tIns="45700" rIns="91425" bIns="45700" anchor="ctr" anchorCtr="0"/>
          <a:lstStyle>
            <a:lvl1pPr lvl="0" algn="l">
              <a:spcBef>
                <a:spcPts val="380"/>
              </a:spcBef>
              <a:spcAft>
                <a:spcPts val="0"/>
              </a:spcAft>
              <a:buSzPts val="1900"/>
              <a:buNone/>
              <a:defRPr sz="1900">
                <a:solidFill>
                  <a:srgbClr val="FFFFFF"/>
                </a:solidFill>
              </a:defRPr>
            </a:lvl1pPr>
            <a:lvl2pPr lvl="1" algn="ctr">
              <a:spcBef>
                <a:spcPts val="360"/>
              </a:spcBef>
              <a:spcAft>
                <a:spcPts val="0"/>
              </a:spcAft>
              <a:buSzPts val="1800"/>
              <a:buNone/>
              <a:defRPr>
                <a:solidFill>
                  <a:srgbClr val="888888"/>
                </a:solidFill>
              </a:defRPr>
            </a:lvl2pPr>
            <a:lvl3pPr lvl="2" algn="ctr">
              <a:spcBef>
                <a:spcPts val="320"/>
              </a:spcBef>
              <a:spcAft>
                <a:spcPts val="0"/>
              </a:spcAft>
              <a:buSzPts val="1600"/>
              <a:buNone/>
              <a:defRPr>
                <a:solidFill>
                  <a:srgbClr val="888888"/>
                </a:solidFill>
              </a:defRPr>
            </a:lvl3pPr>
            <a:lvl4pPr lvl="3" algn="ctr">
              <a:spcBef>
                <a:spcPts val="280"/>
              </a:spcBef>
              <a:spcAft>
                <a:spcPts val="0"/>
              </a:spcAft>
              <a:buSzPts val="1400"/>
              <a:buNone/>
              <a:defRPr>
                <a:solidFill>
                  <a:srgbClr val="888888"/>
                </a:solidFill>
              </a:defRPr>
            </a:lvl4pPr>
            <a:lvl5pPr lvl="4" algn="ctr">
              <a:spcBef>
                <a:spcPts val="260"/>
              </a:spcBef>
              <a:spcAft>
                <a:spcPts val="0"/>
              </a:spcAft>
              <a:buSzPts val="1300"/>
              <a:buNone/>
              <a:defRPr>
                <a:solidFill>
                  <a:srgbClr val="888888"/>
                </a:solidFill>
              </a:defRPr>
            </a:lvl5pPr>
            <a:lvl6pPr lvl="5" algn="ctr">
              <a:spcBef>
                <a:spcPts val="240"/>
              </a:spcBef>
              <a:spcAft>
                <a:spcPts val="0"/>
              </a:spcAft>
              <a:buSzPts val="1200"/>
              <a:buNone/>
              <a:defRPr>
                <a:solidFill>
                  <a:srgbClr val="888888"/>
                </a:solidFill>
              </a:defRPr>
            </a:lvl6pPr>
            <a:lvl7pPr lvl="6" algn="ctr">
              <a:spcBef>
                <a:spcPts val="240"/>
              </a:spcBef>
              <a:spcAft>
                <a:spcPts val="0"/>
              </a:spcAft>
              <a:buSzPts val="1200"/>
              <a:buNone/>
              <a:defRPr>
                <a:solidFill>
                  <a:srgbClr val="888888"/>
                </a:solidFill>
              </a:defRPr>
            </a:lvl7pPr>
            <a:lvl8pPr lvl="7" algn="ctr">
              <a:spcBef>
                <a:spcPts val="240"/>
              </a:spcBef>
              <a:spcAft>
                <a:spcPts val="0"/>
              </a:spcAft>
              <a:buSzPts val="1200"/>
              <a:buNone/>
              <a:defRPr>
                <a:solidFill>
                  <a:srgbClr val="888888"/>
                </a:solidFill>
              </a:defRPr>
            </a:lvl8pPr>
            <a:lvl9pPr lvl="8" algn="ctr">
              <a:spcBef>
                <a:spcPts val="240"/>
              </a:spcBef>
              <a:spcAft>
                <a:spcPts val="0"/>
              </a:spcAft>
              <a:buSzPts val="1200"/>
              <a:buNone/>
              <a:defRPr>
                <a:solidFill>
                  <a:srgbClr val="888888"/>
                </a:solidFill>
              </a:defRPr>
            </a:lvl9pPr>
          </a:lstStyle>
          <a:p>
            <a:endParaRPr/>
          </a:p>
        </p:txBody>
      </p:sp>
      <p:sp>
        <p:nvSpPr>
          <p:cNvPr id="21" name="Google Shape;21;p2"/>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b="0" i="0" u="none" strike="noStrike" cap="none">
                <a:solidFill>
                  <a:srgbClr val="FFFFFF"/>
                </a:solidFill>
                <a:latin typeface="Source Sans Pro"/>
                <a:ea typeface="Source Sans Pro"/>
                <a:cs typeface="Source Sans Pro"/>
                <a:sym typeface="Source Sans Pro"/>
              </a:defRPr>
            </a:lvl1pPr>
            <a:lvl2pPr marL="0" lvl="1" indent="0" algn="ctr">
              <a:spcBef>
                <a:spcPts val="0"/>
              </a:spcBef>
              <a:buNone/>
              <a:defRPr sz="1100" b="0" i="0" u="none" strike="noStrike" cap="none">
                <a:solidFill>
                  <a:srgbClr val="FFFFFF"/>
                </a:solidFill>
                <a:latin typeface="Source Sans Pro"/>
                <a:ea typeface="Source Sans Pro"/>
                <a:cs typeface="Source Sans Pro"/>
                <a:sym typeface="Source Sans Pro"/>
              </a:defRPr>
            </a:lvl2pPr>
            <a:lvl3pPr marL="0" lvl="2" indent="0" algn="ctr">
              <a:spcBef>
                <a:spcPts val="0"/>
              </a:spcBef>
              <a:buNone/>
              <a:defRPr sz="1100" b="0" i="0" u="none" strike="noStrike" cap="none">
                <a:solidFill>
                  <a:srgbClr val="FFFFFF"/>
                </a:solidFill>
                <a:latin typeface="Source Sans Pro"/>
                <a:ea typeface="Source Sans Pro"/>
                <a:cs typeface="Source Sans Pro"/>
                <a:sym typeface="Source Sans Pro"/>
              </a:defRPr>
            </a:lvl3pPr>
            <a:lvl4pPr marL="0" lvl="3" indent="0" algn="ctr">
              <a:spcBef>
                <a:spcPts val="0"/>
              </a:spcBef>
              <a:buNone/>
              <a:defRPr sz="1100" b="0" i="0" u="none" strike="noStrike" cap="none">
                <a:solidFill>
                  <a:srgbClr val="FFFFFF"/>
                </a:solidFill>
                <a:latin typeface="Source Sans Pro"/>
                <a:ea typeface="Source Sans Pro"/>
                <a:cs typeface="Source Sans Pro"/>
                <a:sym typeface="Source Sans Pro"/>
              </a:defRPr>
            </a:lvl4pPr>
            <a:lvl5pPr marL="0" lvl="4" indent="0" algn="ctr">
              <a:spcBef>
                <a:spcPts val="0"/>
              </a:spcBef>
              <a:buNone/>
              <a:defRPr sz="1100" b="0" i="0" u="none" strike="noStrike" cap="none">
                <a:solidFill>
                  <a:srgbClr val="FFFFFF"/>
                </a:solidFill>
                <a:latin typeface="Source Sans Pro"/>
                <a:ea typeface="Source Sans Pro"/>
                <a:cs typeface="Source Sans Pro"/>
                <a:sym typeface="Source Sans Pro"/>
              </a:defRPr>
            </a:lvl5pPr>
            <a:lvl6pPr marL="0" lvl="5" indent="0" algn="ctr">
              <a:spcBef>
                <a:spcPts val="0"/>
              </a:spcBef>
              <a:buNone/>
              <a:defRPr sz="1100" b="0" i="0" u="none" strike="noStrike" cap="none">
                <a:solidFill>
                  <a:srgbClr val="FFFFFF"/>
                </a:solidFill>
                <a:latin typeface="Source Sans Pro"/>
                <a:ea typeface="Source Sans Pro"/>
                <a:cs typeface="Source Sans Pro"/>
                <a:sym typeface="Source Sans Pro"/>
              </a:defRPr>
            </a:lvl6pPr>
            <a:lvl7pPr marL="0" lvl="6" indent="0" algn="ctr">
              <a:spcBef>
                <a:spcPts val="0"/>
              </a:spcBef>
              <a:buNone/>
              <a:defRPr sz="1100" b="0" i="0" u="none" strike="noStrike" cap="none">
                <a:solidFill>
                  <a:srgbClr val="FFFFFF"/>
                </a:solidFill>
                <a:latin typeface="Source Sans Pro"/>
                <a:ea typeface="Source Sans Pro"/>
                <a:cs typeface="Source Sans Pro"/>
                <a:sym typeface="Source Sans Pro"/>
              </a:defRPr>
            </a:lvl7pPr>
            <a:lvl8pPr marL="0" lvl="7" indent="0" algn="ctr">
              <a:spcBef>
                <a:spcPts val="0"/>
              </a:spcBef>
              <a:buNone/>
              <a:defRPr sz="1100" b="0" i="0" u="none" strike="noStrike" cap="none">
                <a:solidFill>
                  <a:srgbClr val="FFFFFF"/>
                </a:solidFill>
                <a:latin typeface="Source Sans Pro"/>
                <a:ea typeface="Source Sans Pro"/>
                <a:cs typeface="Source Sans Pro"/>
                <a:sym typeface="Source Sans Pro"/>
              </a:defRPr>
            </a:lvl8pPr>
            <a:lvl9pPr marL="0" lvl="8" indent="0" algn="ctr">
              <a:spcBef>
                <a:spcPts val="0"/>
              </a:spcBef>
              <a:buNone/>
              <a:defRPr sz="1100" b="0" i="0" u="none" strike="noStrike" cap="none">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23" name="Google Shape;23;p2"/>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title"/>
          </p:nvPr>
        </p:nvSpPr>
        <p:spPr>
          <a:xfrm>
            <a:off x="457200" y="2052960"/>
            <a:ext cx="6324600" cy="1828800"/>
          </a:xfrm>
          <a:prstGeom prst="rect">
            <a:avLst/>
          </a:prstGeom>
          <a:noFill/>
          <a:ln>
            <a:noFill/>
          </a:ln>
        </p:spPr>
        <p:txBody>
          <a:bodyPr spcFirstLastPara="1" wrap="square" lIns="91425" tIns="45700" rIns="91425" bIns="45700" anchor="ctr" anchorCtr="0"/>
          <a:lstStyle>
            <a:lvl1pPr lvl="0" algn="r">
              <a:spcBef>
                <a:spcPts val="0"/>
              </a:spcBef>
              <a:spcAft>
                <a:spcPts val="0"/>
              </a:spcAft>
              <a:buClr>
                <a:schemeClr val="lt1"/>
              </a:buClr>
              <a:buSzPts val="4200"/>
              <a:buFont typeface="Source Sans Pro"/>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1"/>
          <p:cNvSpPr txBox="1">
            <a:spLocks noGrp="1"/>
          </p:cNvSpPr>
          <p:nvPr>
            <p:ph type="body" idx="1"/>
          </p:nvPr>
        </p:nvSpPr>
        <p:spPr>
          <a:xfrm rot="5400000">
            <a:off x="2381242" y="-281171"/>
            <a:ext cx="4407408" cy="840789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7" name="Google Shape;87;p11"/>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1"/>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12"/>
          <p:cNvSpPr/>
          <p:nvPr/>
        </p:nvSpPr>
        <p:spPr>
          <a:xfrm>
            <a:off x="152400" y="147319"/>
            <a:ext cx="6705600" cy="655624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92" name="Google Shape;92;p12"/>
          <p:cNvSpPr/>
          <p:nvPr/>
        </p:nvSpPr>
        <p:spPr>
          <a:xfrm>
            <a:off x="7010400" y="147319"/>
            <a:ext cx="1956046" cy="655624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93" name="Google Shape;93;p12"/>
          <p:cNvSpPr txBox="1">
            <a:spLocks noGrp="1"/>
          </p:cNvSpPr>
          <p:nvPr>
            <p:ph type="title"/>
          </p:nvPr>
        </p:nvSpPr>
        <p:spPr>
          <a:xfrm rot="5400000">
            <a:off x="5075237" y="2362201"/>
            <a:ext cx="5851525" cy="1676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5" name="Google Shape;95;p12"/>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2"/>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b="0" i="0" u="none" strike="noStrike" cap="none">
                <a:solidFill>
                  <a:schemeClr val="lt2"/>
                </a:solidFill>
                <a:latin typeface="Source Sans Pro"/>
                <a:ea typeface="Source Sans Pro"/>
                <a:cs typeface="Source Sans Pro"/>
                <a:sym typeface="Source Sans Pro"/>
              </a:defRPr>
            </a:lvl1pPr>
            <a:lvl2pPr marL="0" lvl="1" indent="0" algn="ctr">
              <a:spcBef>
                <a:spcPts val="0"/>
              </a:spcBef>
              <a:buNone/>
              <a:defRPr sz="1100" b="0" i="0" u="none" strike="noStrike" cap="none">
                <a:solidFill>
                  <a:schemeClr val="lt2"/>
                </a:solidFill>
                <a:latin typeface="Source Sans Pro"/>
                <a:ea typeface="Source Sans Pro"/>
                <a:cs typeface="Source Sans Pro"/>
                <a:sym typeface="Source Sans Pro"/>
              </a:defRPr>
            </a:lvl2pPr>
            <a:lvl3pPr marL="0" lvl="2" indent="0" algn="ctr">
              <a:spcBef>
                <a:spcPts val="0"/>
              </a:spcBef>
              <a:buNone/>
              <a:defRPr sz="1100" b="0" i="0" u="none" strike="noStrike" cap="none">
                <a:solidFill>
                  <a:schemeClr val="lt2"/>
                </a:solidFill>
                <a:latin typeface="Source Sans Pro"/>
                <a:ea typeface="Source Sans Pro"/>
                <a:cs typeface="Source Sans Pro"/>
                <a:sym typeface="Source Sans Pro"/>
              </a:defRPr>
            </a:lvl3pPr>
            <a:lvl4pPr marL="0" lvl="3" indent="0" algn="ctr">
              <a:spcBef>
                <a:spcPts val="0"/>
              </a:spcBef>
              <a:buNone/>
              <a:defRPr sz="1100" b="0" i="0" u="none" strike="noStrike" cap="none">
                <a:solidFill>
                  <a:schemeClr val="lt2"/>
                </a:solidFill>
                <a:latin typeface="Source Sans Pro"/>
                <a:ea typeface="Source Sans Pro"/>
                <a:cs typeface="Source Sans Pro"/>
                <a:sym typeface="Source Sans Pro"/>
              </a:defRPr>
            </a:lvl4pPr>
            <a:lvl5pPr marL="0" lvl="4" indent="0" algn="ctr">
              <a:spcBef>
                <a:spcPts val="0"/>
              </a:spcBef>
              <a:buNone/>
              <a:defRPr sz="1100" b="0" i="0" u="none" strike="noStrike" cap="none">
                <a:solidFill>
                  <a:schemeClr val="lt2"/>
                </a:solidFill>
                <a:latin typeface="Source Sans Pro"/>
                <a:ea typeface="Source Sans Pro"/>
                <a:cs typeface="Source Sans Pro"/>
                <a:sym typeface="Source Sans Pro"/>
              </a:defRPr>
            </a:lvl5pPr>
            <a:lvl6pPr marL="0" lvl="5" indent="0" algn="ctr">
              <a:spcBef>
                <a:spcPts val="0"/>
              </a:spcBef>
              <a:buNone/>
              <a:defRPr sz="1100" b="0" i="0" u="none" strike="noStrike" cap="none">
                <a:solidFill>
                  <a:schemeClr val="lt2"/>
                </a:solidFill>
                <a:latin typeface="Source Sans Pro"/>
                <a:ea typeface="Source Sans Pro"/>
                <a:cs typeface="Source Sans Pro"/>
                <a:sym typeface="Source Sans Pro"/>
              </a:defRPr>
            </a:lvl6pPr>
            <a:lvl7pPr marL="0" lvl="6" indent="0" algn="ctr">
              <a:spcBef>
                <a:spcPts val="0"/>
              </a:spcBef>
              <a:buNone/>
              <a:defRPr sz="1100" b="0" i="0" u="none" strike="noStrike" cap="none">
                <a:solidFill>
                  <a:schemeClr val="lt2"/>
                </a:solidFill>
                <a:latin typeface="Source Sans Pro"/>
                <a:ea typeface="Source Sans Pro"/>
                <a:cs typeface="Source Sans Pro"/>
                <a:sym typeface="Source Sans Pro"/>
              </a:defRPr>
            </a:lvl7pPr>
            <a:lvl8pPr marL="0" lvl="7" indent="0" algn="ctr">
              <a:spcBef>
                <a:spcPts val="0"/>
              </a:spcBef>
              <a:buNone/>
              <a:defRPr sz="1100" b="0" i="0" u="none" strike="noStrike" cap="none">
                <a:solidFill>
                  <a:schemeClr val="lt2"/>
                </a:solidFill>
                <a:latin typeface="Source Sans Pro"/>
                <a:ea typeface="Source Sans Pro"/>
                <a:cs typeface="Source Sans Pro"/>
                <a:sym typeface="Source Sans Pro"/>
              </a:defRPr>
            </a:lvl8pPr>
            <a:lvl9pPr marL="0" lvl="8" indent="0" algn="ctr">
              <a:spcBef>
                <a:spcPts val="0"/>
              </a:spcBef>
              <a:buNone/>
              <a:defRPr sz="1100" b="0" i="0" u="none" strike="noStrike" cap="none">
                <a:solidFill>
                  <a:schemeClr val="lt2"/>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7" name="Google Shape;27;p3"/>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3"/>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4"/>
          <p:cNvSpPr txBox="1">
            <a:spLocks noGrp="1"/>
          </p:cNvSpPr>
          <p:nvPr>
            <p:ph type="body" idx="1"/>
          </p:nvPr>
        </p:nvSpPr>
        <p:spPr>
          <a:xfrm>
            <a:off x="457200" y="1722438"/>
            <a:ext cx="4040188" cy="639762"/>
          </a:xfrm>
          <a:prstGeom prst="rect">
            <a:avLst/>
          </a:prstGeom>
          <a:noFill/>
          <a:ln>
            <a:noFill/>
          </a:ln>
        </p:spPr>
        <p:txBody>
          <a:bodyPr spcFirstLastPara="1" wrap="square" lIns="91425" tIns="45700" rIns="91425" bIns="45700" anchor="b" anchorCtr="0"/>
          <a:lstStyle>
            <a:lvl1pPr marL="457200" lvl="0" indent="-228600" algn="ctr">
              <a:spcBef>
                <a:spcPts val="480"/>
              </a:spcBef>
              <a:spcAft>
                <a:spcPts val="0"/>
              </a:spcAft>
              <a:buSzPts val="2400"/>
              <a:buNone/>
              <a:defRPr sz="2400" b="0">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33" name="Google Shape;33;p4"/>
          <p:cNvSpPr txBox="1">
            <a:spLocks noGrp="1"/>
          </p:cNvSpPr>
          <p:nvPr>
            <p:ph type="body" idx="2"/>
          </p:nvPr>
        </p:nvSpPr>
        <p:spPr>
          <a:xfrm>
            <a:off x="457200" y="2438399"/>
            <a:ext cx="4040188" cy="3687763"/>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34" name="Google Shape;34;p4"/>
          <p:cNvSpPr txBox="1">
            <a:spLocks noGrp="1"/>
          </p:cNvSpPr>
          <p:nvPr>
            <p:ph type="body" idx="3"/>
          </p:nvPr>
        </p:nvSpPr>
        <p:spPr>
          <a:xfrm>
            <a:off x="4645025" y="1722438"/>
            <a:ext cx="4041775" cy="639762"/>
          </a:xfrm>
          <a:prstGeom prst="rect">
            <a:avLst/>
          </a:prstGeom>
          <a:noFill/>
          <a:ln>
            <a:noFill/>
          </a:ln>
        </p:spPr>
        <p:txBody>
          <a:bodyPr spcFirstLastPara="1" wrap="square" lIns="91425" tIns="45700" rIns="91425" bIns="45700" anchor="b" anchorCtr="0"/>
          <a:lstStyle>
            <a:lvl1pPr marL="457200" lvl="0" indent="-228600" algn="ctr">
              <a:spcBef>
                <a:spcPts val="480"/>
              </a:spcBef>
              <a:spcAft>
                <a:spcPts val="0"/>
              </a:spcAft>
              <a:buSzPts val="2400"/>
              <a:buNone/>
              <a:defRPr sz="2400" b="0">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35" name="Google Shape;35;p4"/>
          <p:cNvSpPr txBox="1">
            <a:spLocks noGrp="1"/>
          </p:cNvSpPr>
          <p:nvPr>
            <p:ph type="body" idx="4"/>
          </p:nvPr>
        </p:nvSpPr>
        <p:spPr>
          <a:xfrm>
            <a:off x="4645025" y="2438399"/>
            <a:ext cx="4041775" cy="3687763"/>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36" name="Google Shape;36;p4"/>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9" name="Google Shape;39;p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0"/>
        <p:cNvGrpSpPr/>
        <p:nvPr/>
      </p:nvGrpSpPr>
      <p:grpSpPr>
        <a:xfrm>
          <a:off x="0" y="0"/>
          <a:ext cx="0" cy="0"/>
          <a:chOff x="0" y="0"/>
          <a:chExt cx="0" cy="0"/>
        </a:xfrm>
      </p:grpSpPr>
      <p:sp>
        <p:nvSpPr>
          <p:cNvPr id="41" name="Google Shape;41;p5"/>
          <p:cNvSpPr/>
          <p:nvPr/>
        </p:nvSpPr>
        <p:spPr>
          <a:xfrm>
            <a:off x="7010400" y="152399"/>
            <a:ext cx="1981200" cy="655624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42" name="Google Shape;42;p5"/>
          <p:cNvSpPr/>
          <p:nvPr/>
        </p:nvSpPr>
        <p:spPr>
          <a:xfrm>
            <a:off x="152400" y="153923"/>
            <a:ext cx="6705600" cy="6553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43" name="Google Shape;43;p5"/>
          <p:cNvSpPr txBox="1">
            <a:spLocks noGrp="1"/>
          </p:cNvSpPr>
          <p:nvPr>
            <p:ph type="body" idx="1"/>
          </p:nvPr>
        </p:nvSpPr>
        <p:spPr>
          <a:xfrm>
            <a:off x="7162799" y="2892277"/>
            <a:ext cx="1600201" cy="1645920"/>
          </a:xfrm>
          <a:prstGeom prst="rect">
            <a:avLst/>
          </a:prstGeom>
          <a:noFill/>
          <a:ln>
            <a:noFill/>
          </a:ln>
        </p:spPr>
        <p:txBody>
          <a:bodyPr spcFirstLastPara="1" wrap="square" lIns="91425" tIns="45700" rIns="91425" bIns="45700" anchor="ctr" anchorCtr="0"/>
          <a:lstStyle>
            <a:lvl1pPr marL="457200" lvl="0" indent="-228600" algn="l">
              <a:spcBef>
                <a:spcPts val="400"/>
              </a:spcBef>
              <a:spcAft>
                <a:spcPts val="0"/>
              </a:spcAft>
              <a:buSzPts val="2000"/>
              <a:buNone/>
              <a:defRPr sz="2000">
                <a:solidFill>
                  <a:schemeClr val="lt2"/>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44" name="Google Shape;44;p5"/>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b="0" i="0" u="none" strike="noStrike" cap="none">
                <a:solidFill>
                  <a:schemeClr val="lt2"/>
                </a:solidFill>
                <a:latin typeface="Source Sans Pro"/>
                <a:ea typeface="Source Sans Pro"/>
                <a:cs typeface="Source Sans Pro"/>
                <a:sym typeface="Source Sans Pro"/>
              </a:defRPr>
            </a:lvl1pPr>
            <a:lvl2pPr marL="0" lvl="1" indent="0" algn="ctr">
              <a:spcBef>
                <a:spcPts val="0"/>
              </a:spcBef>
              <a:buNone/>
              <a:defRPr sz="1100" b="0" i="0" u="none" strike="noStrike" cap="none">
                <a:solidFill>
                  <a:schemeClr val="lt2"/>
                </a:solidFill>
                <a:latin typeface="Source Sans Pro"/>
                <a:ea typeface="Source Sans Pro"/>
                <a:cs typeface="Source Sans Pro"/>
                <a:sym typeface="Source Sans Pro"/>
              </a:defRPr>
            </a:lvl2pPr>
            <a:lvl3pPr marL="0" lvl="2" indent="0" algn="ctr">
              <a:spcBef>
                <a:spcPts val="0"/>
              </a:spcBef>
              <a:buNone/>
              <a:defRPr sz="1100" b="0" i="0" u="none" strike="noStrike" cap="none">
                <a:solidFill>
                  <a:schemeClr val="lt2"/>
                </a:solidFill>
                <a:latin typeface="Source Sans Pro"/>
                <a:ea typeface="Source Sans Pro"/>
                <a:cs typeface="Source Sans Pro"/>
                <a:sym typeface="Source Sans Pro"/>
              </a:defRPr>
            </a:lvl3pPr>
            <a:lvl4pPr marL="0" lvl="3" indent="0" algn="ctr">
              <a:spcBef>
                <a:spcPts val="0"/>
              </a:spcBef>
              <a:buNone/>
              <a:defRPr sz="1100" b="0" i="0" u="none" strike="noStrike" cap="none">
                <a:solidFill>
                  <a:schemeClr val="lt2"/>
                </a:solidFill>
                <a:latin typeface="Source Sans Pro"/>
                <a:ea typeface="Source Sans Pro"/>
                <a:cs typeface="Source Sans Pro"/>
                <a:sym typeface="Source Sans Pro"/>
              </a:defRPr>
            </a:lvl4pPr>
            <a:lvl5pPr marL="0" lvl="4" indent="0" algn="ctr">
              <a:spcBef>
                <a:spcPts val="0"/>
              </a:spcBef>
              <a:buNone/>
              <a:defRPr sz="1100" b="0" i="0" u="none" strike="noStrike" cap="none">
                <a:solidFill>
                  <a:schemeClr val="lt2"/>
                </a:solidFill>
                <a:latin typeface="Source Sans Pro"/>
                <a:ea typeface="Source Sans Pro"/>
                <a:cs typeface="Source Sans Pro"/>
                <a:sym typeface="Source Sans Pro"/>
              </a:defRPr>
            </a:lvl5pPr>
            <a:lvl6pPr marL="0" lvl="5" indent="0" algn="ctr">
              <a:spcBef>
                <a:spcPts val="0"/>
              </a:spcBef>
              <a:buNone/>
              <a:defRPr sz="1100" b="0" i="0" u="none" strike="noStrike" cap="none">
                <a:solidFill>
                  <a:schemeClr val="lt2"/>
                </a:solidFill>
                <a:latin typeface="Source Sans Pro"/>
                <a:ea typeface="Source Sans Pro"/>
                <a:cs typeface="Source Sans Pro"/>
                <a:sym typeface="Source Sans Pro"/>
              </a:defRPr>
            </a:lvl6pPr>
            <a:lvl7pPr marL="0" lvl="6" indent="0" algn="ctr">
              <a:spcBef>
                <a:spcPts val="0"/>
              </a:spcBef>
              <a:buNone/>
              <a:defRPr sz="1100" b="0" i="0" u="none" strike="noStrike" cap="none">
                <a:solidFill>
                  <a:schemeClr val="lt2"/>
                </a:solidFill>
                <a:latin typeface="Source Sans Pro"/>
                <a:ea typeface="Source Sans Pro"/>
                <a:cs typeface="Source Sans Pro"/>
                <a:sym typeface="Source Sans Pro"/>
              </a:defRPr>
            </a:lvl7pPr>
            <a:lvl8pPr marL="0" lvl="7" indent="0" algn="ctr">
              <a:spcBef>
                <a:spcPts val="0"/>
              </a:spcBef>
              <a:buNone/>
              <a:defRPr sz="1100" b="0" i="0" u="none" strike="noStrike" cap="none">
                <a:solidFill>
                  <a:schemeClr val="lt2"/>
                </a:solidFill>
                <a:latin typeface="Source Sans Pro"/>
                <a:ea typeface="Source Sans Pro"/>
                <a:cs typeface="Source Sans Pro"/>
                <a:sym typeface="Source Sans Pro"/>
              </a:defRPr>
            </a:lvl8pPr>
            <a:lvl9pPr marL="0" lvl="8" indent="0" algn="ctr">
              <a:spcBef>
                <a:spcPts val="0"/>
              </a:spcBef>
              <a:buNone/>
              <a:defRPr sz="1100" b="0" i="0" u="none" strike="noStrike" cap="none">
                <a:solidFill>
                  <a:schemeClr val="lt2"/>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46" name="Google Shape;46;p5"/>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title"/>
          </p:nvPr>
        </p:nvSpPr>
        <p:spPr>
          <a:xfrm>
            <a:off x="381000" y="2892277"/>
            <a:ext cx="6324600" cy="1645920"/>
          </a:xfrm>
          <a:prstGeom prst="rect">
            <a:avLst/>
          </a:prstGeom>
          <a:noFill/>
          <a:ln>
            <a:noFill/>
          </a:ln>
        </p:spPr>
        <p:txBody>
          <a:bodyPr spcFirstLastPara="1" wrap="square" lIns="91425" tIns="45700" rIns="91425" bIns="45700" anchor="ctr" anchorCtr="0"/>
          <a:lstStyle>
            <a:lvl1pPr lvl="0" algn="r">
              <a:spcBef>
                <a:spcPts val="0"/>
              </a:spcBef>
              <a:spcAft>
                <a:spcPts val="0"/>
              </a:spcAft>
              <a:buClr>
                <a:schemeClr val="lt1"/>
              </a:buClr>
              <a:buSzPts val="4200"/>
              <a:buFont typeface="Source Sans Pro"/>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6"/>
          <p:cNvSpPr txBox="1">
            <a:spLocks noGrp="1"/>
          </p:cNvSpPr>
          <p:nvPr>
            <p:ph type="body" idx="1"/>
          </p:nvPr>
        </p:nvSpPr>
        <p:spPr>
          <a:xfrm>
            <a:off x="457200" y="1719072"/>
            <a:ext cx="4038600" cy="4407408"/>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0" name="Google Shape;50;p6"/>
          <p:cNvSpPr txBox="1">
            <a:spLocks noGrp="1"/>
          </p:cNvSpPr>
          <p:nvPr>
            <p:ph type="body" idx="2"/>
          </p:nvPr>
        </p:nvSpPr>
        <p:spPr>
          <a:xfrm>
            <a:off x="4648200" y="1719072"/>
            <a:ext cx="4038600" cy="4407408"/>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1" name="Google Shape;51;p6"/>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4" name="Google Shape;54;p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7"/>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9" name="Google Shape;59;p7"/>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0"/>
        <p:cNvGrpSpPr/>
        <p:nvPr/>
      </p:nvGrpSpPr>
      <p:grpSpPr>
        <a:xfrm>
          <a:off x="0" y="0"/>
          <a:ext cx="0" cy="0"/>
          <a:chOff x="0" y="0"/>
          <a:chExt cx="0" cy="0"/>
        </a:xfrm>
      </p:grpSpPr>
      <p:sp>
        <p:nvSpPr>
          <p:cNvPr id="61" name="Google Shape;61;p8"/>
          <p:cNvSpPr/>
          <p:nvPr/>
        </p:nvSpPr>
        <p:spPr>
          <a:xfrm>
            <a:off x="152400" y="150919"/>
            <a:ext cx="8831802" cy="655624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62" name="Google Shape;62;p8"/>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chemeClr val="lt2"/>
        </a:solidFill>
        <a:effectLst/>
      </p:bgPr>
    </p:bg>
    <p:spTree>
      <p:nvGrpSpPr>
        <p:cNvPr id="1" name="Shape 65"/>
        <p:cNvGrpSpPr/>
        <p:nvPr/>
      </p:nvGrpSpPr>
      <p:grpSpPr>
        <a:xfrm>
          <a:off x="0" y="0"/>
          <a:ext cx="0" cy="0"/>
          <a:chOff x="0" y="0"/>
          <a:chExt cx="0" cy="0"/>
        </a:xfrm>
      </p:grpSpPr>
      <p:sp>
        <p:nvSpPr>
          <p:cNvPr id="66" name="Google Shape;66;p9"/>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67" name="Google Shape;67;p9"/>
          <p:cNvSpPr/>
          <p:nvPr/>
        </p:nvSpPr>
        <p:spPr>
          <a:xfrm>
            <a:off x="7010400" y="150876"/>
            <a:ext cx="1981200" cy="655624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68" name="Google Shape;68;p9"/>
          <p:cNvSpPr/>
          <p:nvPr/>
        </p:nvSpPr>
        <p:spPr>
          <a:xfrm>
            <a:off x="152400" y="152400"/>
            <a:ext cx="6705600" cy="6553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69" name="Google Shape;69;p9"/>
          <p:cNvSpPr txBox="1">
            <a:spLocks noGrp="1"/>
          </p:cNvSpPr>
          <p:nvPr>
            <p:ph type="body" idx="1"/>
          </p:nvPr>
        </p:nvSpPr>
        <p:spPr>
          <a:xfrm>
            <a:off x="609600" y="304800"/>
            <a:ext cx="586740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70" name="Google Shape;70;p9"/>
          <p:cNvSpPr txBox="1">
            <a:spLocks noGrp="1"/>
          </p:cNvSpPr>
          <p:nvPr>
            <p:ph type="body" idx="2"/>
          </p:nvPr>
        </p:nvSpPr>
        <p:spPr>
          <a:xfrm>
            <a:off x="7159752" y="2130552"/>
            <a:ext cx="1673352" cy="2816352"/>
          </a:xfrm>
          <a:prstGeom prst="rect">
            <a:avLst/>
          </a:prstGeom>
          <a:noFill/>
          <a:ln>
            <a:noFill/>
          </a:ln>
        </p:spPr>
        <p:txBody>
          <a:bodyPr spcFirstLastPara="1" wrap="square" lIns="91425" tIns="0" rIns="91425" bIns="45700" anchor="t" anchorCtr="0"/>
          <a:lstStyle>
            <a:lvl1pPr marL="457200" lvl="0" indent="-228600" algn="l">
              <a:spcBef>
                <a:spcPts val="280"/>
              </a:spcBef>
              <a:spcAft>
                <a:spcPts val="0"/>
              </a:spcAft>
              <a:buSzPts val="1400"/>
              <a:buNone/>
              <a:defRPr sz="1400">
                <a:solidFill>
                  <a:srgbClr val="FFFFFF"/>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1" name="Google Shape;71;p9"/>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b="0" i="0" u="none" strike="noStrike" cap="none">
                <a:solidFill>
                  <a:srgbClr val="FFFFFF"/>
                </a:solidFill>
                <a:latin typeface="Source Sans Pro"/>
                <a:ea typeface="Source Sans Pro"/>
                <a:cs typeface="Source Sans Pro"/>
                <a:sym typeface="Source Sans Pro"/>
              </a:defRPr>
            </a:lvl1pPr>
            <a:lvl2pPr marL="0" lvl="1" indent="0" algn="ctr">
              <a:spcBef>
                <a:spcPts val="0"/>
              </a:spcBef>
              <a:buNone/>
              <a:defRPr sz="1100" b="0" i="0" u="none" strike="noStrike" cap="none">
                <a:solidFill>
                  <a:srgbClr val="FFFFFF"/>
                </a:solidFill>
                <a:latin typeface="Source Sans Pro"/>
                <a:ea typeface="Source Sans Pro"/>
                <a:cs typeface="Source Sans Pro"/>
                <a:sym typeface="Source Sans Pro"/>
              </a:defRPr>
            </a:lvl2pPr>
            <a:lvl3pPr marL="0" lvl="2" indent="0" algn="ctr">
              <a:spcBef>
                <a:spcPts val="0"/>
              </a:spcBef>
              <a:buNone/>
              <a:defRPr sz="1100" b="0" i="0" u="none" strike="noStrike" cap="none">
                <a:solidFill>
                  <a:srgbClr val="FFFFFF"/>
                </a:solidFill>
                <a:latin typeface="Source Sans Pro"/>
                <a:ea typeface="Source Sans Pro"/>
                <a:cs typeface="Source Sans Pro"/>
                <a:sym typeface="Source Sans Pro"/>
              </a:defRPr>
            </a:lvl3pPr>
            <a:lvl4pPr marL="0" lvl="3" indent="0" algn="ctr">
              <a:spcBef>
                <a:spcPts val="0"/>
              </a:spcBef>
              <a:buNone/>
              <a:defRPr sz="1100" b="0" i="0" u="none" strike="noStrike" cap="none">
                <a:solidFill>
                  <a:srgbClr val="FFFFFF"/>
                </a:solidFill>
                <a:latin typeface="Source Sans Pro"/>
                <a:ea typeface="Source Sans Pro"/>
                <a:cs typeface="Source Sans Pro"/>
                <a:sym typeface="Source Sans Pro"/>
              </a:defRPr>
            </a:lvl4pPr>
            <a:lvl5pPr marL="0" lvl="4" indent="0" algn="ctr">
              <a:spcBef>
                <a:spcPts val="0"/>
              </a:spcBef>
              <a:buNone/>
              <a:defRPr sz="1100" b="0" i="0" u="none" strike="noStrike" cap="none">
                <a:solidFill>
                  <a:srgbClr val="FFFFFF"/>
                </a:solidFill>
                <a:latin typeface="Source Sans Pro"/>
                <a:ea typeface="Source Sans Pro"/>
                <a:cs typeface="Source Sans Pro"/>
                <a:sym typeface="Source Sans Pro"/>
              </a:defRPr>
            </a:lvl5pPr>
            <a:lvl6pPr marL="0" lvl="5" indent="0" algn="ctr">
              <a:spcBef>
                <a:spcPts val="0"/>
              </a:spcBef>
              <a:buNone/>
              <a:defRPr sz="1100" b="0" i="0" u="none" strike="noStrike" cap="none">
                <a:solidFill>
                  <a:srgbClr val="FFFFFF"/>
                </a:solidFill>
                <a:latin typeface="Source Sans Pro"/>
                <a:ea typeface="Source Sans Pro"/>
                <a:cs typeface="Source Sans Pro"/>
                <a:sym typeface="Source Sans Pro"/>
              </a:defRPr>
            </a:lvl6pPr>
            <a:lvl7pPr marL="0" lvl="6" indent="0" algn="ctr">
              <a:spcBef>
                <a:spcPts val="0"/>
              </a:spcBef>
              <a:buNone/>
              <a:defRPr sz="1100" b="0" i="0" u="none" strike="noStrike" cap="none">
                <a:solidFill>
                  <a:srgbClr val="FFFFFF"/>
                </a:solidFill>
                <a:latin typeface="Source Sans Pro"/>
                <a:ea typeface="Source Sans Pro"/>
                <a:cs typeface="Source Sans Pro"/>
                <a:sym typeface="Source Sans Pro"/>
              </a:defRPr>
            </a:lvl7pPr>
            <a:lvl8pPr marL="0" lvl="7" indent="0" algn="ctr">
              <a:spcBef>
                <a:spcPts val="0"/>
              </a:spcBef>
              <a:buNone/>
              <a:defRPr sz="1100" b="0" i="0" u="none" strike="noStrike" cap="none">
                <a:solidFill>
                  <a:srgbClr val="FFFFFF"/>
                </a:solidFill>
                <a:latin typeface="Source Sans Pro"/>
                <a:ea typeface="Source Sans Pro"/>
                <a:cs typeface="Source Sans Pro"/>
                <a:sym typeface="Source Sans Pro"/>
              </a:defRPr>
            </a:lvl8pPr>
            <a:lvl9pPr marL="0" lvl="8" indent="0" algn="ctr">
              <a:spcBef>
                <a:spcPts val="0"/>
              </a:spcBef>
              <a:buNone/>
              <a:defRPr sz="1100" b="0" i="0" u="none" strike="noStrike" cap="none">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74" name="Google Shape;74;p9"/>
          <p:cNvSpPr txBox="1">
            <a:spLocks noGrp="1"/>
          </p:cNvSpPr>
          <p:nvPr>
            <p:ph type="title"/>
          </p:nvPr>
        </p:nvSpPr>
        <p:spPr>
          <a:xfrm>
            <a:off x="7159752" y="457200"/>
            <a:ext cx="1675660" cy="1673352"/>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2000"/>
              <a:buFont typeface="Source Sans Pro"/>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solidFill>
          <a:schemeClr val="dk2"/>
        </a:solidFill>
        <a:effectLst/>
      </p:bgPr>
    </p:bg>
    <p:spTree>
      <p:nvGrpSpPr>
        <p:cNvPr id="1" name="Shape 75"/>
        <p:cNvGrpSpPr/>
        <p:nvPr/>
      </p:nvGrpSpPr>
      <p:grpSpPr>
        <a:xfrm>
          <a:off x="0" y="0"/>
          <a:ext cx="0" cy="0"/>
          <a:chOff x="0" y="0"/>
          <a:chExt cx="0" cy="0"/>
        </a:xfrm>
      </p:grpSpPr>
      <p:sp>
        <p:nvSpPr>
          <p:cNvPr id="76" name="Google Shape;76;p10"/>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7" name="Google Shape;77;p10"/>
          <p:cNvSpPr/>
          <p:nvPr/>
        </p:nvSpPr>
        <p:spPr>
          <a:xfrm>
            <a:off x="7010400" y="150876"/>
            <a:ext cx="1981200" cy="655624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8" name="Google Shape;78;p10"/>
          <p:cNvSpPr>
            <a:spLocks noGrp="1"/>
          </p:cNvSpPr>
          <p:nvPr>
            <p:ph type="pic" idx="2"/>
          </p:nvPr>
        </p:nvSpPr>
        <p:spPr>
          <a:xfrm>
            <a:off x="152400" y="152400"/>
            <a:ext cx="6705600" cy="6553200"/>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200"/>
              <a:buFont typeface="Noto Sans Symbols"/>
              <a:buNone/>
              <a:defRPr sz="3200" b="0" i="0" u="none" strike="noStrike" cap="none">
                <a:solidFill>
                  <a:schemeClr val="lt2"/>
                </a:solidFill>
                <a:latin typeface="Source Sans Pro"/>
                <a:ea typeface="Source Sans Pro"/>
                <a:cs typeface="Source Sans Pro"/>
                <a:sym typeface="Source Sans Pro"/>
              </a:defRPr>
            </a:lvl1pPr>
            <a:lvl2pPr marR="0" lvl="1" algn="l" rtl="0">
              <a:spcBef>
                <a:spcPts val="560"/>
              </a:spcBef>
              <a:spcAft>
                <a:spcPts val="0"/>
              </a:spcAft>
              <a:buClr>
                <a:schemeClr val="accent2"/>
              </a:buClr>
              <a:buSzPts val="2800"/>
              <a:buFont typeface="Noto Sans Symbols"/>
              <a:buNone/>
              <a:defRPr sz="2800" b="0" i="0" u="none" strike="noStrike" cap="none">
                <a:solidFill>
                  <a:schemeClr val="lt2"/>
                </a:solidFill>
                <a:latin typeface="Source Sans Pro"/>
                <a:ea typeface="Source Sans Pro"/>
                <a:cs typeface="Source Sans Pro"/>
                <a:sym typeface="Source Sans Pro"/>
              </a:defRPr>
            </a:lvl2pPr>
            <a:lvl3pPr marR="0" lvl="2" algn="l" rtl="0">
              <a:spcBef>
                <a:spcPts val="480"/>
              </a:spcBef>
              <a:spcAft>
                <a:spcPts val="0"/>
              </a:spcAft>
              <a:buClr>
                <a:schemeClr val="accent3"/>
              </a:buClr>
              <a:buSzPts val="2400"/>
              <a:buFont typeface="Noto Sans Symbols"/>
              <a:buNone/>
              <a:defRPr sz="2400" b="0" i="0" u="none" strike="noStrike" cap="none">
                <a:solidFill>
                  <a:schemeClr val="lt2"/>
                </a:solidFill>
                <a:latin typeface="Source Sans Pro"/>
                <a:ea typeface="Source Sans Pro"/>
                <a:cs typeface="Source Sans Pro"/>
                <a:sym typeface="Source Sans Pro"/>
              </a:defRPr>
            </a:lvl3pPr>
            <a:lvl4pPr marR="0" lvl="3" algn="l" rtl="0">
              <a:spcBef>
                <a:spcPts val="400"/>
              </a:spcBef>
              <a:spcAft>
                <a:spcPts val="0"/>
              </a:spcAft>
              <a:buClr>
                <a:schemeClr val="accent4"/>
              </a:buClr>
              <a:buSzPts val="2000"/>
              <a:buFont typeface="Noto Sans Symbols"/>
              <a:buNone/>
              <a:defRPr sz="2000" b="0" i="0" u="none" strike="noStrike" cap="none">
                <a:solidFill>
                  <a:schemeClr val="lt2"/>
                </a:solidFill>
                <a:latin typeface="Source Sans Pro"/>
                <a:ea typeface="Source Sans Pro"/>
                <a:cs typeface="Source Sans Pro"/>
                <a:sym typeface="Source Sans Pro"/>
              </a:defRPr>
            </a:lvl4pPr>
            <a:lvl5pPr marR="0" lvl="4" algn="l" rtl="0">
              <a:spcBef>
                <a:spcPts val="400"/>
              </a:spcBef>
              <a:spcAft>
                <a:spcPts val="0"/>
              </a:spcAft>
              <a:buClr>
                <a:schemeClr val="accent6"/>
              </a:buClr>
              <a:buSzPts val="2000"/>
              <a:buFont typeface="Noto Sans Symbols"/>
              <a:buNone/>
              <a:defRPr sz="2000" b="0" i="0" u="none" strike="noStrike" cap="none">
                <a:solidFill>
                  <a:schemeClr val="lt2"/>
                </a:solidFill>
                <a:latin typeface="Source Sans Pro"/>
                <a:ea typeface="Source Sans Pro"/>
                <a:cs typeface="Source Sans Pro"/>
                <a:sym typeface="Source Sans Pro"/>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Source Sans Pro"/>
                <a:ea typeface="Source Sans Pro"/>
                <a:cs typeface="Source Sans Pro"/>
                <a:sym typeface="Source Sans Pro"/>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Source Sans Pro"/>
                <a:ea typeface="Source Sans Pro"/>
                <a:cs typeface="Source Sans Pro"/>
                <a:sym typeface="Source Sans Pro"/>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Source Sans Pro"/>
                <a:ea typeface="Source Sans Pro"/>
                <a:cs typeface="Source Sans Pro"/>
                <a:sym typeface="Source Sans Pro"/>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Source Sans Pro"/>
                <a:ea typeface="Source Sans Pro"/>
                <a:cs typeface="Source Sans Pro"/>
                <a:sym typeface="Source Sans Pro"/>
              </a:defRPr>
            </a:lvl9pPr>
          </a:lstStyle>
          <a:p>
            <a:endParaRPr/>
          </a:p>
        </p:txBody>
      </p:sp>
      <p:sp>
        <p:nvSpPr>
          <p:cNvPr id="79" name="Google Shape;79;p10"/>
          <p:cNvSpPr txBox="1">
            <a:spLocks noGrp="1"/>
          </p:cNvSpPr>
          <p:nvPr>
            <p:ph type="body" idx="1"/>
          </p:nvPr>
        </p:nvSpPr>
        <p:spPr>
          <a:xfrm>
            <a:off x="7162800" y="2133600"/>
            <a:ext cx="1676400" cy="2971800"/>
          </a:xfrm>
          <a:prstGeom prst="rect">
            <a:avLst/>
          </a:prstGeom>
          <a:noFill/>
          <a:ln>
            <a:noFill/>
          </a:ln>
        </p:spPr>
        <p:txBody>
          <a:bodyPr spcFirstLastPara="1" wrap="square" lIns="91425" tIns="0" rIns="91425" bIns="45700" anchor="t" anchorCtr="0"/>
          <a:lstStyle>
            <a:lvl1pPr marL="457200" lvl="0" indent="-228600" algn="l">
              <a:spcBef>
                <a:spcPts val="280"/>
              </a:spcBef>
              <a:spcAft>
                <a:spcPts val="0"/>
              </a:spcAft>
              <a:buSzPts val="1400"/>
              <a:buNone/>
              <a:defRPr sz="1400">
                <a:solidFill>
                  <a:schemeClr val="lt1"/>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0" name="Google Shape;80;p10"/>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83" name="Google Shape;83;p10"/>
          <p:cNvSpPr txBox="1">
            <a:spLocks noGrp="1"/>
          </p:cNvSpPr>
          <p:nvPr>
            <p:ph type="title"/>
          </p:nvPr>
        </p:nvSpPr>
        <p:spPr>
          <a:xfrm>
            <a:off x="7162800" y="460248"/>
            <a:ext cx="1676400" cy="1673352"/>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2000"/>
              <a:buFont typeface="Source Sans Pro"/>
              <a:buNone/>
              <a:defRPr sz="20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52400" y="1634971"/>
            <a:ext cx="8831802" cy="50454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1" name="Google Shape;11;p1"/>
          <p:cNvSpPr/>
          <p:nvPr/>
        </p:nvSpPr>
        <p:spPr>
          <a:xfrm>
            <a:off x="152399" y="152400"/>
            <a:ext cx="8814047" cy="134644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2" name="Google Shape;12;p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200"/>
              <a:buFont typeface="Source Sans Pro"/>
              <a:buNone/>
              <a:defRPr sz="32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1pPr>
            <a:lvl2pPr marL="914400" marR="0" lvl="1"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2pPr>
            <a:lvl3pPr marL="1371600" marR="0" lvl="2" indent="-330200" algn="l" rtl="0">
              <a:spcBef>
                <a:spcPts val="320"/>
              </a:spcBef>
              <a:spcAft>
                <a:spcPts val="0"/>
              </a:spcAft>
              <a:buClr>
                <a:schemeClr val="accent3"/>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3pPr>
            <a:lvl4pPr marL="1828800" marR="0" lvl="3" indent="-317500" algn="l" rtl="0">
              <a:spcBef>
                <a:spcPts val="280"/>
              </a:spcBef>
              <a:spcAft>
                <a:spcPts val="0"/>
              </a:spcAft>
              <a:buClr>
                <a:schemeClr val="accent4"/>
              </a:buClr>
              <a:buSzPts val="1400"/>
              <a:buFont typeface="Noto Sans Symbols"/>
              <a:buChar char="▪"/>
              <a:defRPr sz="1400" b="0" i="0" u="none" strike="noStrike" cap="none">
                <a:solidFill>
                  <a:schemeClr val="dk2"/>
                </a:solidFill>
                <a:latin typeface="Source Sans Pro"/>
                <a:ea typeface="Source Sans Pro"/>
                <a:cs typeface="Source Sans Pro"/>
                <a:sym typeface="Source Sans Pro"/>
              </a:defRPr>
            </a:lvl4pPr>
            <a:lvl5pPr marL="2286000" marR="0" lvl="4" indent="-311150" algn="l" rtl="0">
              <a:spcBef>
                <a:spcPts val="260"/>
              </a:spcBef>
              <a:spcAft>
                <a:spcPts val="0"/>
              </a:spcAft>
              <a:buClr>
                <a:schemeClr val="accent6"/>
              </a:buClr>
              <a:buSzPts val="1300"/>
              <a:buFont typeface="Noto Sans Symbols"/>
              <a:buChar char="▪"/>
              <a:defRPr sz="1300" b="0" i="0" u="none" strike="noStrike" cap="none">
                <a:solidFill>
                  <a:schemeClr val="dk2"/>
                </a:solidFill>
                <a:latin typeface="Source Sans Pro"/>
                <a:ea typeface="Source Sans Pro"/>
                <a:cs typeface="Source Sans Pro"/>
                <a:sym typeface="Source Sans Pro"/>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9pPr>
          </a:lstStyle>
          <a:p>
            <a:endParaRPr/>
          </a:p>
        </p:txBody>
      </p:sp>
      <p:sp>
        <p:nvSpPr>
          <p:cNvPr id="14" name="Google Shape;14;p1"/>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5" name="Google Shape;15;p1"/>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1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6" name="Google Shape;16;p1"/>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0" i="0" u="none" strike="noStrike" cap="none">
                <a:solidFill>
                  <a:schemeClr val="dk2"/>
                </a:solidFill>
                <a:latin typeface="Source Sans Pro"/>
                <a:ea typeface="Source Sans Pro"/>
                <a:cs typeface="Source Sans Pro"/>
                <a:sym typeface="Source Sans Pro"/>
              </a:defRPr>
            </a:lvl1pPr>
            <a:lvl2pPr marL="0" marR="0" lvl="1" indent="0" algn="ctr" rtl="0">
              <a:spcBef>
                <a:spcPts val="0"/>
              </a:spcBef>
              <a:buNone/>
              <a:defRPr sz="1100" b="0" i="0" u="none" strike="noStrike" cap="none">
                <a:solidFill>
                  <a:schemeClr val="dk2"/>
                </a:solidFill>
                <a:latin typeface="Source Sans Pro"/>
                <a:ea typeface="Source Sans Pro"/>
                <a:cs typeface="Source Sans Pro"/>
                <a:sym typeface="Source Sans Pro"/>
              </a:defRPr>
            </a:lvl2pPr>
            <a:lvl3pPr marL="0" marR="0" lvl="2" indent="0" algn="ctr" rtl="0">
              <a:spcBef>
                <a:spcPts val="0"/>
              </a:spcBef>
              <a:buNone/>
              <a:defRPr sz="1100" b="0" i="0" u="none" strike="noStrike" cap="none">
                <a:solidFill>
                  <a:schemeClr val="dk2"/>
                </a:solidFill>
                <a:latin typeface="Source Sans Pro"/>
                <a:ea typeface="Source Sans Pro"/>
                <a:cs typeface="Source Sans Pro"/>
                <a:sym typeface="Source Sans Pro"/>
              </a:defRPr>
            </a:lvl3pPr>
            <a:lvl4pPr marL="0" marR="0" lvl="3" indent="0" algn="ctr" rtl="0">
              <a:spcBef>
                <a:spcPts val="0"/>
              </a:spcBef>
              <a:buNone/>
              <a:defRPr sz="1100" b="0" i="0" u="none" strike="noStrike" cap="none">
                <a:solidFill>
                  <a:schemeClr val="dk2"/>
                </a:solidFill>
                <a:latin typeface="Source Sans Pro"/>
                <a:ea typeface="Source Sans Pro"/>
                <a:cs typeface="Source Sans Pro"/>
                <a:sym typeface="Source Sans Pro"/>
              </a:defRPr>
            </a:lvl4pPr>
            <a:lvl5pPr marL="0" marR="0" lvl="4" indent="0" algn="ctr" rtl="0">
              <a:spcBef>
                <a:spcPts val="0"/>
              </a:spcBef>
              <a:buNone/>
              <a:defRPr sz="1100" b="0" i="0" u="none" strike="noStrike" cap="none">
                <a:solidFill>
                  <a:schemeClr val="dk2"/>
                </a:solidFill>
                <a:latin typeface="Source Sans Pro"/>
                <a:ea typeface="Source Sans Pro"/>
                <a:cs typeface="Source Sans Pro"/>
                <a:sym typeface="Source Sans Pro"/>
              </a:defRPr>
            </a:lvl5pPr>
            <a:lvl6pPr marL="0" marR="0" lvl="5" indent="0" algn="ctr" rtl="0">
              <a:spcBef>
                <a:spcPts val="0"/>
              </a:spcBef>
              <a:buNone/>
              <a:defRPr sz="1100" b="0" i="0" u="none" strike="noStrike" cap="none">
                <a:solidFill>
                  <a:schemeClr val="dk2"/>
                </a:solidFill>
                <a:latin typeface="Source Sans Pro"/>
                <a:ea typeface="Source Sans Pro"/>
                <a:cs typeface="Source Sans Pro"/>
                <a:sym typeface="Source Sans Pro"/>
              </a:defRPr>
            </a:lvl6pPr>
            <a:lvl7pPr marL="0" marR="0" lvl="6" indent="0" algn="ctr" rtl="0">
              <a:spcBef>
                <a:spcPts val="0"/>
              </a:spcBef>
              <a:buNone/>
              <a:defRPr sz="1100" b="0" i="0" u="none" strike="noStrike" cap="none">
                <a:solidFill>
                  <a:schemeClr val="dk2"/>
                </a:solidFill>
                <a:latin typeface="Source Sans Pro"/>
                <a:ea typeface="Source Sans Pro"/>
                <a:cs typeface="Source Sans Pro"/>
                <a:sym typeface="Source Sans Pro"/>
              </a:defRPr>
            </a:lvl7pPr>
            <a:lvl8pPr marL="0" marR="0" lvl="7" indent="0" algn="ctr" rtl="0">
              <a:spcBef>
                <a:spcPts val="0"/>
              </a:spcBef>
              <a:buNone/>
              <a:defRPr sz="1100" b="0" i="0" u="none" strike="noStrike" cap="none">
                <a:solidFill>
                  <a:schemeClr val="dk2"/>
                </a:solidFill>
                <a:latin typeface="Source Sans Pro"/>
                <a:ea typeface="Source Sans Pro"/>
                <a:cs typeface="Source Sans Pro"/>
                <a:sym typeface="Source Sans Pro"/>
              </a:defRPr>
            </a:lvl8pPr>
            <a:lvl9pPr marL="0" marR="0" lvl="8" indent="0" algn="ctr" rtl="0">
              <a:spcBef>
                <a:spcPts val="0"/>
              </a:spcBef>
              <a:buNone/>
              <a:defRPr sz="1100" b="0" i="0" u="none" strike="noStrike" cap="none">
                <a:solidFill>
                  <a:schemeClr val="dk2"/>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jpg"/><Relationship Id="rId7" Type="http://schemas.openxmlformats.org/officeDocument/2006/relationships/image" Target="../media/image35.jp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9.jpg"/><Relationship Id="rId4" Type="http://schemas.openxmlformats.org/officeDocument/2006/relationships/image" Target="../media/image8.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3"/>
          <p:cNvSpPr txBox="1">
            <a:spLocks noGrp="1"/>
          </p:cNvSpPr>
          <p:nvPr>
            <p:ph type="subTitle" idx="1"/>
          </p:nvPr>
        </p:nvSpPr>
        <p:spPr>
          <a:xfrm>
            <a:off x="6754368" y="2772288"/>
            <a:ext cx="1981200" cy="1828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SzPts val="2000"/>
              <a:buNone/>
            </a:pPr>
            <a:endParaRPr sz="2000" dirty="0">
              <a:latin typeface="Times New Roman"/>
              <a:ea typeface="Times New Roman"/>
              <a:cs typeface="Times New Roman"/>
              <a:sym typeface="Times New Roman"/>
            </a:endParaRPr>
          </a:p>
          <a:p>
            <a:pPr marL="0" lvl="0" indent="0" algn="l" rtl="0">
              <a:spcBef>
                <a:spcPts val="400"/>
              </a:spcBef>
              <a:spcAft>
                <a:spcPts val="0"/>
              </a:spcAft>
              <a:buSzPts val="2000"/>
              <a:buNone/>
            </a:pPr>
            <a:r>
              <a:rPr lang="en-US" sz="1800" dirty="0" smtClean="0">
                <a:solidFill>
                  <a:schemeClr val="dk1"/>
                </a:solidFill>
                <a:latin typeface="Times New Roman"/>
                <a:ea typeface="Times New Roman"/>
                <a:cs typeface="Times New Roman"/>
                <a:sym typeface="Times New Roman"/>
              </a:rPr>
              <a:t>     Kerry </a:t>
            </a:r>
            <a:r>
              <a:rPr lang="en-US" sz="1800" dirty="0" err="1" smtClean="0">
                <a:solidFill>
                  <a:schemeClr val="dk1"/>
                </a:solidFill>
                <a:latin typeface="Times New Roman"/>
                <a:ea typeface="Times New Roman"/>
                <a:cs typeface="Times New Roman"/>
                <a:sym typeface="Times New Roman"/>
              </a:rPr>
              <a:t>Bostwick</a:t>
            </a:r>
            <a:r>
              <a:rPr lang="en-US" sz="1800" dirty="0" smtClean="0">
                <a:solidFill>
                  <a:schemeClr val="dk1"/>
                </a:solidFill>
                <a:latin typeface="Times New Roman"/>
                <a:ea typeface="Times New Roman"/>
                <a:cs typeface="Times New Roman"/>
                <a:sym typeface="Times New Roman"/>
              </a:rPr>
              <a:t>     </a:t>
            </a:r>
            <a:endParaRPr sz="1800" dirty="0"/>
          </a:p>
          <a:p>
            <a:pPr marL="0" lvl="0" indent="0" algn="l" rtl="0">
              <a:spcBef>
                <a:spcPts val="400"/>
              </a:spcBef>
              <a:spcAft>
                <a:spcPts val="0"/>
              </a:spcAft>
              <a:buSzPts val="2000"/>
              <a:buNone/>
            </a:pPr>
            <a:r>
              <a:rPr lang="en-US" sz="2000" dirty="0">
                <a:solidFill>
                  <a:schemeClr val="dk1"/>
                </a:solidFill>
                <a:latin typeface="Times New Roman"/>
                <a:ea typeface="Times New Roman"/>
                <a:cs typeface="Times New Roman"/>
                <a:sym typeface="Times New Roman"/>
              </a:rPr>
              <a:t>    </a:t>
            </a:r>
            <a:r>
              <a:rPr lang="en-US" sz="2000" dirty="0" smtClean="0">
                <a:solidFill>
                  <a:schemeClr val="dk1"/>
                </a:solidFill>
                <a:latin typeface="Times New Roman"/>
                <a:ea typeface="Times New Roman"/>
                <a:cs typeface="Times New Roman"/>
                <a:sym typeface="Times New Roman"/>
              </a:rPr>
              <a:t>        &amp;</a:t>
            </a:r>
            <a:endParaRPr dirty="0"/>
          </a:p>
          <a:p>
            <a:pPr marL="0" lvl="0" indent="0" algn="l" rtl="0">
              <a:spcBef>
                <a:spcPts val="400"/>
              </a:spcBef>
              <a:spcAft>
                <a:spcPts val="0"/>
              </a:spcAft>
              <a:buSzPts val="2000"/>
              <a:buNone/>
            </a:pPr>
            <a:r>
              <a:rPr lang="en-US" sz="1800" dirty="0" smtClean="0">
                <a:solidFill>
                  <a:schemeClr val="dk1"/>
                </a:solidFill>
                <a:latin typeface="Times New Roman"/>
                <a:ea typeface="Times New Roman"/>
                <a:cs typeface="Times New Roman"/>
                <a:sym typeface="Times New Roman"/>
              </a:rPr>
              <a:t>       Jill Heinrich</a:t>
            </a:r>
            <a:endParaRPr sz="1800" dirty="0"/>
          </a:p>
          <a:p>
            <a:pPr marL="0" lvl="0" indent="0" algn="l" rtl="0">
              <a:spcBef>
                <a:spcPts val="400"/>
              </a:spcBef>
              <a:spcAft>
                <a:spcPts val="0"/>
              </a:spcAft>
              <a:buSzPts val="2000"/>
              <a:buNone/>
            </a:pPr>
            <a:endParaRPr sz="2000" dirty="0">
              <a:solidFill>
                <a:schemeClr val="dk1"/>
              </a:solidFill>
              <a:latin typeface="Times New Roman"/>
              <a:ea typeface="Times New Roman"/>
              <a:cs typeface="Times New Roman"/>
              <a:sym typeface="Times New Roman"/>
            </a:endParaRPr>
          </a:p>
          <a:p>
            <a:pPr marL="0" lvl="0" indent="0" algn="l" rtl="0">
              <a:spcBef>
                <a:spcPts val="400"/>
              </a:spcBef>
              <a:spcAft>
                <a:spcPts val="0"/>
              </a:spcAft>
              <a:buSzPts val="2000"/>
              <a:buNone/>
            </a:pPr>
            <a:r>
              <a:rPr lang="en-US" sz="2000" dirty="0" smtClean="0">
                <a:solidFill>
                  <a:schemeClr val="dk1"/>
                </a:solidFill>
                <a:latin typeface="Times New Roman"/>
                <a:ea typeface="Times New Roman"/>
                <a:cs typeface="Times New Roman"/>
                <a:sym typeface="Times New Roman"/>
              </a:rPr>
              <a:t>  </a:t>
            </a:r>
            <a:endParaRPr dirty="0"/>
          </a:p>
        </p:txBody>
      </p:sp>
      <p:sp>
        <p:nvSpPr>
          <p:cNvPr id="104" name="Google Shape;104;p13"/>
          <p:cNvSpPr txBox="1">
            <a:spLocks noGrp="1"/>
          </p:cNvSpPr>
          <p:nvPr>
            <p:ph type="title"/>
          </p:nvPr>
        </p:nvSpPr>
        <p:spPr>
          <a:xfrm>
            <a:off x="457200" y="2052960"/>
            <a:ext cx="6324600" cy="1828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Times New Roman"/>
              <a:buNone/>
            </a:pPr>
            <a:r>
              <a:rPr lang="en-US" sz="3600" b="1">
                <a:latin typeface="Times New Roman"/>
                <a:ea typeface="Times New Roman"/>
                <a:cs typeface="Times New Roman"/>
                <a:sym typeface="Times New Roman"/>
              </a:rPr>
              <a:t>THE 18</a:t>
            </a:r>
            <a:r>
              <a:rPr lang="en-US" sz="3600" b="1" baseline="30000">
                <a:latin typeface="Times New Roman"/>
                <a:ea typeface="Times New Roman"/>
                <a:cs typeface="Times New Roman"/>
                <a:sym typeface="Times New Roman"/>
              </a:rPr>
              <a:t>TH</a:t>
            </a:r>
            <a:r>
              <a:rPr lang="en-US" sz="3600" b="1">
                <a:latin typeface="Times New Roman"/>
                <a:ea typeface="Times New Roman"/>
                <a:cs typeface="Times New Roman"/>
                <a:sym typeface="Times New Roman"/>
              </a:rPr>
              <a:t> SALONNIERE:</a:t>
            </a:r>
            <a:br>
              <a:rPr lang="en-US" sz="3600" b="1">
                <a:latin typeface="Times New Roman"/>
                <a:ea typeface="Times New Roman"/>
                <a:cs typeface="Times New Roman"/>
                <a:sym typeface="Times New Roman"/>
              </a:rPr>
            </a:br>
            <a:r>
              <a:rPr lang="en-US" sz="3600" b="1">
                <a:latin typeface="Times New Roman"/>
                <a:ea typeface="Times New Roman"/>
                <a:cs typeface="Times New Roman"/>
                <a:sym typeface="Times New Roman"/>
              </a:rPr>
              <a:t>HOW CONSTRUCTIVISM COURTED GENIUS IN THE ENLIGHTENMENT SALON</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45720" lvl="0" indent="0" algn="l" rtl="0">
              <a:lnSpc>
                <a:spcPct val="80000"/>
              </a:lnSpc>
              <a:spcBef>
                <a:spcPts val="0"/>
              </a:spcBef>
              <a:spcAft>
                <a:spcPts val="0"/>
              </a:spcAft>
              <a:buSzPts val="2400"/>
              <a:buNone/>
            </a:pPr>
            <a:r>
              <a:rPr lang="en-US" sz="2400" b="1" dirty="0">
                <a:latin typeface="Times New Roman"/>
                <a:ea typeface="Times New Roman"/>
                <a:cs typeface="Times New Roman"/>
                <a:sym typeface="Times New Roman"/>
              </a:rPr>
              <a:t>Dena Goodman </a:t>
            </a:r>
            <a:r>
              <a:rPr lang="en-US" sz="2400" b="1" i="1" dirty="0">
                <a:latin typeface="Times New Roman"/>
                <a:ea typeface="Times New Roman"/>
                <a:cs typeface="Times New Roman"/>
                <a:sym typeface="Times New Roman"/>
              </a:rPr>
              <a:t>The Republic of Letters…</a:t>
            </a:r>
            <a:endParaRPr dirty="0"/>
          </a:p>
          <a:p>
            <a:pPr marL="45720" lvl="0" indent="0" algn="l" rtl="0">
              <a:lnSpc>
                <a:spcPct val="80000"/>
              </a:lnSpc>
              <a:spcBef>
                <a:spcPts val="400"/>
              </a:spcBef>
              <a:spcAft>
                <a:spcPts val="0"/>
              </a:spcAft>
              <a:buSzPts val="2000"/>
              <a:buNone/>
            </a:pPr>
            <a:endParaRPr sz="2000" b="1" i="1" dirty="0">
              <a:latin typeface="Times New Roman"/>
              <a:ea typeface="Times New Roman"/>
              <a:cs typeface="Times New Roman"/>
              <a:sym typeface="Times New Roman"/>
            </a:endParaRPr>
          </a:p>
          <a:p>
            <a:pPr marL="274320" lvl="0" indent="-228600" algn="l" rtl="0">
              <a:lnSpc>
                <a:spcPct val="80000"/>
              </a:lnSpc>
              <a:spcBef>
                <a:spcPts val="400"/>
              </a:spcBef>
              <a:spcAft>
                <a:spcPts val="0"/>
              </a:spcAft>
              <a:buSzPts val="2000"/>
              <a:buFont typeface="Noto Sans Symbols"/>
              <a:buChar char="▪"/>
            </a:pPr>
            <a:r>
              <a:rPr lang="en-US" sz="2000" dirty="0">
                <a:latin typeface="Times New Roman"/>
                <a:ea typeface="Times New Roman"/>
                <a:cs typeface="Times New Roman"/>
                <a:sym typeface="Times New Roman"/>
              </a:rPr>
              <a:t>the </a:t>
            </a:r>
            <a:r>
              <a:rPr lang="en-US" sz="2000" dirty="0" err="1">
                <a:latin typeface="Times New Roman"/>
                <a:ea typeface="Times New Roman"/>
                <a:cs typeface="Times New Roman"/>
                <a:sym typeface="Times New Roman"/>
              </a:rPr>
              <a:t>salonnieres</a:t>
            </a:r>
            <a:r>
              <a:rPr lang="en-US" sz="2000" dirty="0">
                <a:latin typeface="Times New Roman"/>
                <a:ea typeface="Times New Roman"/>
                <a:cs typeface="Times New Roman"/>
                <a:sym typeface="Times New Roman"/>
              </a:rPr>
              <a:t> were the very “lifeblood of the Enlightenment.” </a:t>
            </a:r>
            <a:endParaRPr dirty="0"/>
          </a:p>
          <a:p>
            <a:pPr marL="45720" lvl="0" indent="0" algn="l" rtl="0">
              <a:lnSpc>
                <a:spcPct val="80000"/>
              </a:lnSpc>
              <a:spcBef>
                <a:spcPts val="400"/>
              </a:spcBef>
              <a:spcAft>
                <a:spcPts val="0"/>
              </a:spcAft>
              <a:buSzPts val="2000"/>
              <a:buNone/>
            </a:pPr>
            <a:endParaRPr sz="2000" dirty="0">
              <a:latin typeface="Times New Roman"/>
              <a:ea typeface="Times New Roman"/>
              <a:cs typeface="Times New Roman"/>
              <a:sym typeface="Times New Roman"/>
            </a:endParaRPr>
          </a:p>
          <a:p>
            <a:pPr marL="274320" lvl="0" indent="-228600" algn="l" rtl="0">
              <a:lnSpc>
                <a:spcPct val="80000"/>
              </a:lnSpc>
              <a:spcBef>
                <a:spcPts val="400"/>
              </a:spcBef>
              <a:spcAft>
                <a:spcPts val="0"/>
              </a:spcAft>
              <a:buSzPts val="2000"/>
              <a:buFont typeface="Noto Sans Symbols"/>
              <a:buChar char="▪"/>
            </a:pPr>
            <a:r>
              <a:rPr lang="en-US" sz="2000" dirty="0">
                <a:latin typeface="Times New Roman"/>
                <a:ea typeface="Times New Roman"/>
                <a:cs typeface="Times New Roman"/>
                <a:sym typeface="Times New Roman"/>
              </a:rPr>
              <a:t>“…the salon could have never existed without women and the Enlightenment could have never existed without the salon.”</a:t>
            </a:r>
            <a:endParaRPr dirty="0"/>
          </a:p>
          <a:p>
            <a:pPr marL="45720" lvl="0" indent="0" algn="l" rtl="0">
              <a:lnSpc>
                <a:spcPct val="80000"/>
              </a:lnSpc>
              <a:spcBef>
                <a:spcPts val="480"/>
              </a:spcBef>
              <a:spcAft>
                <a:spcPts val="0"/>
              </a:spcAft>
              <a:buSzPts val="2400"/>
              <a:buNone/>
            </a:pPr>
            <a:endParaRPr sz="2400" b="1" dirty="0">
              <a:latin typeface="Times New Roman"/>
              <a:ea typeface="Times New Roman"/>
              <a:cs typeface="Times New Roman"/>
              <a:sym typeface="Times New Roman"/>
            </a:endParaRPr>
          </a:p>
          <a:p>
            <a:pPr marL="45720" lvl="0" indent="0" algn="l" rtl="0">
              <a:lnSpc>
                <a:spcPct val="80000"/>
              </a:lnSpc>
              <a:spcBef>
                <a:spcPts val="480"/>
              </a:spcBef>
              <a:spcAft>
                <a:spcPts val="0"/>
              </a:spcAft>
              <a:buSzPts val="2400"/>
              <a:buNone/>
            </a:pPr>
            <a:endParaRPr lang="en-US" sz="2400" b="1" dirty="0" smtClean="0">
              <a:latin typeface="Times New Roman"/>
              <a:ea typeface="Times New Roman"/>
              <a:cs typeface="Times New Roman"/>
              <a:sym typeface="Times New Roman"/>
            </a:endParaRPr>
          </a:p>
          <a:p>
            <a:pPr marL="45720" lvl="0" indent="0" algn="l" rtl="0">
              <a:lnSpc>
                <a:spcPct val="80000"/>
              </a:lnSpc>
              <a:spcBef>
                <a:spcPts val="480"/>
              </a:spcBef>
              <a:spcAft>
                <a:spcPts val="0"/>
              </a:spcAft>
              <a:buSzPts val="2400"/>
              <a:buNone/>
            </a:pPr>
            <a:r>
              <a:rPr lang="en-US" sz="2400" b="1" dirty="0" smtClean="0">
                <a:latin typeface="Times New Roman"/>
                <a:ea typeface="Times New Roman"/>
                <a:cs typeface="Times New Roman"/>
                <a:sym typeface="Times New Roman"/>
              </a:rPr>
              <a:t>Erika </a:t>
            </a:r>
            <a:r>
              <a:rPr lang="en-US" sz="2400" b="1" dirty="0" err="1">
                <a:latin typeface="Times New Roman"/>
                <a:ea typeface="Times New Roman"/>
                <a:cs typeface="Times New Roman"/>
                <a:sym typeface="Times New Roman"/>
              </a:rPr>
              <a:t>Harth</a:t>
            </a:r>
            <a:r>
              <a:rPr lang="en-US" sz="2400" i="1" dirty="0">
                <a:latin typeface="Times New Roman"/>
                <a:ea typeface="Times New Roman"/>
                <a:cs typeface="Times New Roman"/>
                <a:sym typeface="Times New Roman"/>
              </a:rPr>
              <a:t> </a:t>
            </a:r>
            <a:r>
              <a:rPr lang="en-US" sz="2400" b="1" i="1" dirty="0">
                <a:latin typeface="Times New Roman"/>
                <a:ea typeface="Times New Roman"/>
                <a:cs typeface="Times New Roman"/>
                <a:sym typeface="Times New Roman"/>
              </a:rPr>
              <a:t>Cartesian Women: Versions and Subversions of Rational Discourse in the Old Regime. </a:t>
            </a:r>
            <a:endParaRPr sz="2400" b="1" dirty="0">
              <a:latin typeface="Times New Roman"/>
              <a:ea typeface="Times New Roman"/>
              <a:cs typeface="Times New Roman"/>
              <a:sym typeface="Times New Roman"/>
            </a:endParaRPr>
          </a:p>
          <a:p>
            <a:pPr marL="45720" lvl="0" indent="0" algn="l" rtl="0">
              <a:lnSpc>
                <a:spcPct val="80000"/>
              </a:lnSpc>
              <a:spcBef>
                <a:spcPts val="400"/>
              </a:spcBef>
              <a:spcAft>
                <a:spcPts val="0"/>
              </a:spcAft>
              <a:buSzPts val="2000"/>
              <a:buNone/>
            </a:pPr>
            <a:endParaRPr sz="2000" dirty="0">
              <a:latin typeface="Times New Roman"/>
              <a:ea typeface="Times New Roman"/>
              <a:cs typeface="Times New Roman"/>
              <a:sym typeface="Times New Roman"/>
            </a:endParaRPr>
          </a:p>
          <a:p>
            <a:pPr marL="274320" lvl="0" indent="-228600" algn="l" rtl="0">
              <a:lnSpc>
                <a:spcPct val="80000"/>
              </a:lnSpc>
              <a:spcBef>
                <a:spcPts val="400"/>
              </a:spcBef>
              <a:spcAft>
                <a:spcPts val="0"/>
              </a:spcAft>
              <a:buSzPts val="2000"/>
              <a:buFont typeface="Noto Sans Symbols"/>
              <a:buChar char="▪"/>
            </a:pPr>
            <a:r>
              <a:rPr lang="en-US" sz="2000" dirty="0">
                <a:latin typeface="Times New Roman"/>
                <a:ea typeface="Times New Roman"/>
                <a:cs typeface="Times New Roman"/>
                <a:sym typeface="Times New Roman"/>
              </a:rPr>
              <a:t>“It is hardly possible to evoke the cultural and intellectual life of early modern France without mentioning the special role played by the salonniere.”</a:t>
            </a:r>
            <a:endParaRPr dirty="0"/>
          </a:p>
          <a:p>
            <a:pPr marL="45720" lvl="0" indent="0" algn="l" rtl="0">
              <a:lnSpc>
                <a:spcPct val="80000"/>
              </a:lnSpc>
              <a:spcBef>
                <a:spcPts val="360"/>
              </a:spcBef>
              <a:spcAft>
                <a:spcPts val="0"/>
              </a:spcAft>
              <a:buSzPts val="1800"/>
              <a:buNone/>
            </a:pPr>
            <a:endParaRPr sz="1800" dirty="0">
              <a:latin typeface="Times New Roman"/>
              <a:ea typeface="Times New Roman"/>
              <a:cs typeface="Times New Roman"/>
              <a:sym typeface="Times New Roman"/>
            </a:endParaRPr>
          </a:p>
          <a:p>
            <a:pPr marL="45720" lvl="0" indent="0" algn="l" rtl="0">
              <a:lnSpc>
                <a:spcPct val="80000"/>
              </a:lnSpc>
              <a:spcBef>
                <a:spcPts val="160"/>
              </a:spcBef>
              <a:spcAft>
                <a:spcPts val="0"/>
              </a:spcAft>
              <a:buSzPts val="800"/>
              <a:buNone/>
            </a:pPr>
            <a:endParaRPr sz="800" dirty="0">
              <a:latin typeface="Times New Roman"/>
              <a:ea typeface="Times New Roman"/>
              <a:cs typeface="Times New Roman"/>
              <a:sym typeface="Times New Roman"/>
            </a:endParaRPr>
          </a:p>
          <a:p>
            <a:pPr marL="45720" lvl="0" indent="0" algn="l" rtl="0">
              <a:lnSpc>
                <a:spcPct val="80000"/>
              </a:lnSpc>
              <a:spcBef>
                <a:spcPts val="180"/>
              </a:spcBef>
              <a:spcAft>
                <a:spcPts val="0"/>
              </a:spcAft>
              <a:buSzPts val="900"/>
              <a:buNone/>
            </a:pPr>
            <a:r>
              <a:rPr lang="en-US" sz="900" dirty="0">
                <a:latin typeface="Times New Roman"/>
                <a:ea typeface="Times New Roman"/>
                <a:cs typeface="Times New Roman"/>
                <a:sym typeface="Times New Roman"/>
              </a:rPr>
              <a:t> </a:t>
            </a:r>
            <a:endParaRPr dirty="0"/>
          </a:p>
          <a:p>
            <a:pPr marL="0" lvl="0" indent="0" algn="l" rtl="0">
              <a:lnSpc>
                <a:spcPct val="80000"/>
              </a:lnSpc>
              <a:spcBef>
                <a:spcPts val="210"/>
              </a:spcBef>
              <a:spcAft>
                <a:spcPts val="0"/>
              </a:spcAft>
              <a:buSzPts val="1050"/>
              <a:buNone/>
            </a:pPr>
            <a:endParaRPr sz="1050" dirty="0"/>
          </a:p>
          <a:p>
            <a:pPr marL="0" lvl="0" indent="0" algn="l" rtl="0">
              <a:lnSpc>
                <a:spcPct val="80000"/>
              </a:lnSpc>
              <a:spcBef>
                <a:spcPts val="100"/>
              </a:spcBef>
              <a:spcAft>
                <a:spcPts val="0"/>
              </a:spcAft>
              <a:buSzPts val="500"/>
              <a:buNone/>
            </a:pPr>
            <a:endParaRPr sz="500" dirty="0"/>
          </a:p>
          <a:p>
            <a:pPr marL="514350" lvl="0" indent="-482600" algn="l" rtl="0">
              <a:lnSpc>
                <a:spcPct val="80000"/>
              </a:lnSpc>
              <a:spcBef>
                <a:spcPts val="100"/>
              </a:spcBef>
              <a:spcAft>
                <a:spcPts val="0"/>
              </a:spcAft>
              <a:buSzPts val="500"/>
              <a:buNone/>
            </a:pPr>
            <a:endParaRPr sz="500" dirty="0"/>
          </a:p>
        </p:txBody>
      </p:sp>
      <p:sp>
        <p:nvSpPr>
          <p:cNvPr id="173" name="Google Shape;173;p22"/>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Times New Roman"/>
              <a:buNone/>
            </a:pPr>
            <a:r>
              <a:rPr lang="en-US" b="1">
                <a:latin typeface="Times New Roman"/>
                <a:ea typeface="Times New Roman"/>
                <a:cs typeface="Times New Roman"/>
                <a:sym typeface="Times New Roman"/>
              </a:rPr>
              <a:t>THE MEASURE OF THE SALONNIERE</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274320" lvl="0" indent="-101600" algn="l" rtl="0">
              <a:lnSpc>
                <a:spcPct val="90000"/>
              </a:lnSpc>
              <a:spcBef>
                <a:spcPts val="0"/>
              </a:spcBef>
              <a:spcAft>
                <a:spcPts val="0"/>
              </a:spcAft>
              <a:buSzPts val="2000"/>
              <a:buNone/>
            </a:pPr>
            <a:endParaRPr dirty="0">
              <a:latin typeface="Times New Roman"/>
              <a:ea typeface="Times New Roman"/>
              <a:cs typeface="Times New Roman"/>
              <a:sym typeface="Times New Roman"/>
            </a:endParaRPr>
          </a:p>
          <a:p>
            <a:pPr marL="388620" lvl="0" algn="l" rtl="0">
              <a:lnSpc>
                <a:spcPct val="90000"/>
              </a:lnSpc>
              <a:spcBef>
                <a:spcPts val="400"/>
              </a:spcBef>
              <a:spcAft>
                <a:spcPts val="0"/>
              </a:spcAft>
              <a:buSzPts val="2000"/>
              <a:buFont typeface="Wingdings" panose="05000000000000000000" pitchFamily="2" charset="2"/>
              <a:buChar char="§"/>
            </a:pPr>
            <a:r>
              <a:rPr lang="en-US" dirty="0">
                <a:latin typeface="Times New Roman"/>
                <a:ea typeface="Times New Roman"/>
                <a:cs typeface="Times New Roman"/>
                <a:sym typeface="Times New Roman"/>
              </a:rPr>
              <a:t>Most prominent salonniere during the </a:t>
            </a:r>
            <a:endParaRPr dirty="0"/>
          </a:p>
          <a:p>
            <a:pPr marL="45720" lvl="0" indent="0" algn="l" rtl="0">
              <a:lnSpc>
                <a:spcPct val="90000"/>
              </a:lnSpc>
              <a:spcBef>
                <a:spcPts val="400"/>
              </a:spcBef>
              <a:spcAft>
                <a:spcPts val="0"/>
              </a:spcAft>
              <a:buSzPts val="2000"/>
              <a:buNone/>
            </a:pPr>
            <a:r>
              <a:rPr lang="en-US" dirty="0" smtClean="0">
                <a:latin typeface="Times New Roman"/>
                <a:ea typeface="Times New Roman"/>
                <a:cs typeface="Times New Roman"/>
                <a:sym typeface="Times New Roman"/>
              </a:rPr>
              <a:t>      reign </a:t>
            </a:r>
            <a:r>
              <a:rPr lang="en-US" dirty="0">
                <a:latin typeface="Times New Roman"/>
                <a:ea typeface="Times New Roman"/>
                <a:cs typeface="Times New Roman"/>
                <a:sym typeface="Times New Roman"/>
              </a:rPr>
              <a:t>of Louis XIV</a:t>
            </a:r>
            <a:endParaRPr dirty="0"/>
          </a:p>
          <a:p>
            <a:pPr marL="45720" lvl="0" indent="0" algn="l" rtl="0">
              <a:lnSpc>
                <a:spcPct val="90000"/>
              </a:lnSpc>
              <a:spcBef>
                <a:spcPts val="400"/>
              </a:spcBef>
              <a:spcAft>
                <a:spcPts val="0"/>
              </a:spcAft>
              <a:buSzPts val="2000"/>
              <a:buNone/>
            </a:pPr>
            <a:endParaRPr lang="en-US" dirty="0" smtClean="0">
              <a:latin typeface="Times New Roman"/>
              <a:ea typeface="Times New Roman"/>
              <a:cs typeface="Times New Roman"/>
              <a:sym typeface="Times New Roman"/>
            </a:endParaRPr>
          </a:p>
          <a:p>
            <a:pPr marL="45720" lvl="0" indent="0" algn="l" rtl="0">
              <a:lnSpc>
                <a:spcPct val="90000"/>
              </a:lnSpc>
              <a:spcBef>
                <a:spcPts val="400"/>
              </a:spcBef>
              <a:spcAft>
                <a:spcPts val="0"/>
              </a:spcAft>
              <a:buSzPts val="2000"/>
              <a:buNone/>
            </a:pPr>
            <a:endParaRPr dirty="0">
              <a:latin typeface="Times New Roman"/>
              <a:ea typeface="Times New Roman"/>
              <a:cs typeface="Times New Roman"/>
              <a:sym typeface="Times New Roman"/>
            </a:endParaRPr>
          </a:p>
          <a:p>
            <a:pPr marL="388620" lvl="0" algn="l" rtl="0">
              <a:lnSpc>
                <a:spcPct val="90000"/>
              </a:lnSpc>
              <a:spcBef>
                <a:spcPts val="400"/>
              </a:spcBef>
              <a:spcAft>
                <a:spcPts val="0"/>
              </a:spcAft>
              <a:buSzPts val="2000"/>
              <a:buFont typeface="Wingdings" panose="05000000000000000000" pitchFamily="2" charset="2"/>
              <a:buChar char="§"/>
            </a:pPr>
            <a:r>
              <a:rPr lang="en-US" dirty="0">
                <a:latin typeface="Times New Roman"/>
                <a:ea typeface="Times New Roman"/>
                <a:cs typeface="Times New Roman"/>
                <a:sym typeface="Times New Roman"/>
              </a:rPr>
              <a:t>Hosted men and women of letters on </a:t>
            </a:r>
            <a:endParaRPr dirty="0"/>
          </a:p>
          <a:p>
            <a:pPr marL="45720" lvl="0" indent="0" algn="l" rtl="0">
              <a:lnSpc>
                <a:spcPct val="90000"/>
              </a:lnSpc>
              <a:spcBef>
                <a:spcPts val="400"/>
              </a:spcBef>
              <a:spcAft>
                <a:spcPts val="0"/>
              </a:spcAft>
              <a:buSzPts val="2000"/>
              <a:buNone/>
            </a:pPr>
            <a:r>
              <a:rPr lang="en-US" dirty="0">
                <a:latin typeface="Times New Roman"/>
                <a:ea typeface="Times New Roman"/>
                <a:cs typeface="Times New Roman"/>
                <a:sym typeface="Times New Roman"/>
              </a:rPr>
              <a:t>   </a:t>
            </a:r>
            <a:r>
              <a:rPr lang="en-US" dirty="0" smtClean="0">
                <a:latin typeface="Times New Roman"/>
                <a:ea typeface="Times New Roman"/>
                <a:cs typeface="Times New Roman"/>
                <a:sym typeface="Times New Roman"/>
              </a:rPr>
              <a:t>  Tues. </a:t>
            </a:r>
            <a:r>
              <a:rPr lang="en-US" dirty="0">
                <a:latin typeface="Times New Roman"/>
                <a:ea typeface="Times New Roman"/>
                <a:cs typeface="Times New Roman"/>
                <a:sym typeface="Times New Roman"/>
              </a:rPr>
              <a:t>and </a:t>
            </a:r>
            <a:r>
              <a:rPr lang="en-US" dirty="0" smtClean="0">
                <a:latin typeface="Times New Roman"/>
                <a:ea typeface="Times New Roman"/>
                <a:cs typeface="Times New Roman"/>
                <a:sym typeface="Times New Roman"/>
              </a:rPr>
              <a:t>aristocracy </a:t>
            </a:r>
            <a:r>
              <a:rPr lang="en-US" dirty="0">
                <a:latin typeface="Times New Roman"/>
                <a:ea typeface="Times New Roman"/>
                <a:cs typeface="Times New Roman"/>
                <a:sym typeface="Times New Roman"/>
              </a:rPr>
              <a:t>on </a:t>
            </a:r>
            <a:r>
              <a:rPr lang="en-US" dirty="0" smtClean="0">
                <a:latin typeface="Times New Roman"/>
                <a:ea typeface="Times New Roman"/>
                <a:cs typeface="Times New Roman"/>
                <a:sym typeface="Times New Roman"/>
              </a:rPr>
              <a:t>Weds.;</a:t>
            </a:r>
            <a:endParaRPr dirty="0"/>
          </a:p>
          <a:p>
            <a:pPr marL="45720" lvl="0" indent="0" algn="l" rtl="0">
              <a:lnSpc>
                <a:spcPct val="90000"/>
              </a:lnSpc>
              <a:spcBef>
                <a:spcPts val="400"/>
              </a:spcBef>
              <a:spcAft>
                <a:spcPts val="0"/>
              </a:spcAft>
              <a:buSzPts val="2000"/>
              <a:buNone/>
            </a:pPr>
            <a:r>
              <a:rPr lang="en-US" dirty="0">
                <a:latin typeface="Times New Roman"/>
                <a:ea typeface="Times New Roman"/>
                <a:cs typeface="Times New Roman"/>
                <a:sym typeface="Times New Roman"/>
              </a:rPr>
              <a:t>   </a:t>
            </a:r>
            <a:r>
              <a:rPr lang="en-US" dirty="0" smtClean="0">
                <a:latin typeface="Times New Roman"/>
                <a:ea typeface="Times New Roman"/>
                <a:cs typeface="Times New Roman"/>
                <a:sym typeface="Times New Roman"/>
              </a:rPr>
              <a:t>  eventually</a:t>
            </a:r>
            <a:r>
              <a:rPr lang="en-US" dirty="0">
                <a:ea typeface="Times New Roman"/>
                <a:cs typeface="Times New Roman"/>
              </a:rPr>
              <a:t> </a:t>
            </a:r>
            <a:r>
              <a:rPr lang="en-US" dirty="0" smtClean="0">
                <a:latin typeface="Times New Roman"/>
                <a:ea typeface="Times New Roman"/>
                <a:cs typeface="Times New Roman"/>
                <a:sym typeface="Times New Roman"/>
              </a:rPr>
              <a:t>brought two </a:t>
            </a:r>
            <a:r>
              <a:rPr lang="en-US" dirty="0">
                <a:latin typeface="Times New Roman"/>
                <a:ea typeface="Times New Roman"/>
                <a:cs typeface="Times New Roman"/>
                <a:sym typeface="Times New Roman"/>
              </a:rPr>
              <a:t>groups together. </a:t>
            </a:r>
            <a:endParaRPr dirty="0"/>
          </a:p>
          <a:p>
            <a:pPr marL="45720" lvl="0" indent="0" algn="l" rtl="0">
              <a:lnSpc>
                <a:spcPct val="90000"/>
              </a:lnSpc>
              <a:spcBef>
                <a:spcPts val="400"/>
              </a:spcBef>
              <a:spcAft>
                <a:spcPts val="0"/>
              </a:spcAft>
              <a:buSzPts val="2000"/>
              <a:buNone/>
            </a:pPr>
            <a:endParaRPr lang="en-US" dirty="0" smtClean="0">
              <a:latin typeface="Times New Roman"/>
              <a:ea typeface="Times New Roman"/>
              <a:cs typeface="Times New Roman"/>
              <a:sym typeface="Times New Roman"/>
            </a:endParaRPr>
          </a:p>
          <a:p>
            <a:pPr marL="45720" lvl="0" indent="0" algn="l" rtl="0">
              <a:lnSpc>
                <a:spcPct val="90000"/>
              </a:lnSpc>
              <a:spcBef>
                <a:spcPts val="400"/>
              </a:spcBef>
              <a:spcAft>
                <a:spcPts val="0"/>
              </a:spcAft>
              <a:buSzPts val="2000"/>
              <a:buNone/>
            </a:pPr>
            <a:endParaRPr dirty="0">
              <a:latin typeface="Times New Roman"/>
              <a:ea typeface="Times New Roman"/>
              <a:cs typeface="Times New Roman"/>
              <a:sym typeface="Times New Roman"/>
            </a:endParaRPr>
          </a:p>
          <a:p>
            <a:pPr marL="388620" lvl="0" algn="l" rtl="0">
              <a:lnSpc>
                <a:spcPct val="90000"/>
              </a:lnSpc>
              <a:spcBef>
                <a:spcPts val="400"/>
              </a:spcBef>
              <a:spcAft>
                <a:spcPts val="0"/>
              </a:spcAft>
              <a:buSzPts val="2000"/>
              <a:buFont typeface="Wingdings" panose="05000000000000000000" pitchFamily="2" charset="2"/>
              <a:buChar char="§"/>
            </a:pPr>
            <a:r>
              <a:rPr lang="en-US" dirty="0">
                <a:latin typeface="Times New Roman"/>
                <a:ea typeface="Times New Roman"/>
                <a:cs typeface="Times New Roman"/>
                <a:sym typeface="Times New Roman"/>
              </a:rPr>
              <a:t>Philosopher, essayist &amp; feminist</a:t>
            </a:r>
            <a:endParaRPr dirty="0"/>
          </a:p>
          <a:p>
            <a:pPr marL="388620" lvl="0" algn="l" rtl="0">
              <a:lnSpc>
                <a:spcPct val="90000"/>
              </a:lnSpc>
              <a:spcBef>
                <a:spcPts val="400"/>
              </a:spcBef>
              <a:spcAft>
                <a:spcPts val="0"/>
              </a:spcAft>
              <a:buSzPts val="2000"/>
              <a:buFont typeface="Wingdings" panose="05000000000000000000" pitchFamily="2" charset="2"/>
              <a:buChar char="§"/>
            </a:pPr>
            <a:endParaRPr dirty="0">
              <a:latin typeface="Times New Roman"/>
              <a:ea typeface="Times New Roman"/>
              <a:cs typeface="Times New Roman"/>
              <a:sym typeface="Times New Roman"/>
            </a:endParaRPr>
          </a:p>
          <a:p>
            <a:pPr marL="45720" lvl="0" indent="0" algn="l" rtl="0">
              <a:lnSpc>
                <a:spcPct val="90000"/>
              </a:lnSpc>
              <a:spcBef>
                <a:spcPts val="400"/>
              </a:spcBef>
              <a:spcAft>
                <a:spcPts val="0"/>
              </a:spcAft>
              <a:buSzPts val="2000"/>
              <a:buNone/>
            </a:pPr>
            <a:endParaRPr dirty="0">
              <a:latin typeface="Times New Roman"/>
              <a:ea typeface="Times New Roman"/>
              <a:cs typeface="Times New Roman"/>
              <a:sym typeface="Times New Roman"/>
            </a:endParaRPr>
          </a:p>
        </p:txBody>
      </p:sp>
      <p:sp>
        <p:nvSpPr>
          <p:cNvPr id="180" name="Google Shape;180;p23"/>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Times New Roman"/>
              <a:buNone/>
            </a:pPr>
            <a:r>
              <a:rPr lang="en-US" b="1" dirty="0">
                <a:latin typeface="Times New Roman"/>
                <a:ea typeface="Times New Roman"/>
                <a:cs typeface="Times New Roman"/>
                <a:sym typeface="Times New Roman"/>
              </a:rPr>
              <a:t>MARQUISE DE LAMBERT </a:t>
            </a:r>
            <a:r>
              <a:rPr lang="en-US" b="1" dirty="0" smtClean="0">
                <a:latin typeface="Times New Roman"/>
                <a:ea typeface="Times New Roman"/>
                <a:cs typeface="Times New Roman"/>
                <a:sym typeface="Times New Roman"/>
              </a:rPr>
              <a:t/>
            </a:r>
            <a:br>
              <a:rPr lang="en-US" b="1" dirty="0" smtClean="0">
                <a:latin typeface="Times New Roman"/>
                <a:ea typeface="Times New Roman"/>
                <a:cs typeface="Times New Roman"/>
                <a:sym typeface="Times New Roman"/>
              </a:rPr>
            </a:br>
            <a:r>
              <a:rPr lang="en-US" sz="2400" b="1" dirty="0" smtClean="0">
                <a:latin typeface="Times New Roman"/>
                <a:ea typeface="Times New Roman"/>
                <a:cs typeface="Times New Roman"/>
                <a:sym typeface="Times New Roman"/>
              </a:rPr>
              <a:t>1647 - 1733</a:t>
            </a:r>
            <a:endParaRPr dirty="0"/>
          </a:p>
        </p:txBody>
      </p:sp>
      <p:pic>
        <p:nvPicPr>
          <p:cNvPr id="181" name="Google Shape;181;p23" descr="Madame de Lambert"/>
          <p:cNvPicPr preferRelativeResize="0"/>
          <p:nvPr/>
        </p:nvPicPr>
        <p:blipFill rotWithShape="1">
          <a:blip r:embed="rId3">
            <a:alphaModFix/>
          </a:blip>
          <a:srcRect/>
          <a:stretch/>
        </p:blipFill>
        <p:spPr>
          <a:xfrm>
            <a:off x="5650992" y="1828800"/>
            <a:ext cx="3024187" cy="4376928"/>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274320" lvl="0" indent="0" algn="l" rtl="0">
              <a:spcBef>
                <a:spcPts val="0"/>
              </a:spcBef>
              <a:spcAft>
                <a:spcPts val="0"/>
              </a:spcAft>
              <a:buNone/>
            </a:pPr>
            <a:endParaRPr dirty="0">
              <a:latin typeface="Times New Roman"/>
              <a:ea typeface="Times New Roman"/>
              <a:cs typeface="Times New Roman"/>
              <a:sym typeface="Times New Roman"/>
            </a:endParaRPr>
          </a:p>
          <a:p>
            <a:pPr marL="388620" lvl="0" algn="l" rtl="0">
              <a:spcBef>
                <a:spcPts val="0"/>
              </a:spcBef>
              <a:spcAft>
                <a:spcPts val="0"/>
              </a:spcAft>
              <a:buSzPts val="2000"/>
              <a:buFont typeface="Wingdings" panose="05000000000000000000" pitchFamily="2" charset="2"/>
              <a:buChar char="§"/>
            </a:pPr>
            <a:r>
              <a:rPr lang="en-US" dirty="0">
                <a:latin typeface="Times New Roman"/>
                <a:ea typeface="Times New Roman"/>
                <a:cs typeface="Times New Roman"/>
                <a:sym typeface="Times New Roman"/>
              </a:rPr>
              <a:t>Popular novelist although used the names</a:t>
            </a:r>
            <a:endParaRPr dirty="0"/>
          </a:p>
          <a:p>
            <a:pPr marL="45720" lvl="0" indent="0" algn="l" rtl="0">
              <a:spcBef>
                <a:spcPts val="400"/>
              </a:spcBef>
              <a:spcAft>
                <a:spcPts val="0"/>
              </a:spcAft>
              <a:buSzPts val="2000"/>
              <a:buNone/>
            </a:pPr>
            <a:r>
              <a:rPr lang="en-US" dirty="0">
                <a:latin typeface="Times New Roman"/>
                <a:ea typeface="Times New Roman"/>
                <a:cs typeface="Times New Roman"/>
                <a:sym typeface="Times New Roman"/>
              </a:rPr>
              <a:t> </a:t>
            </a:r>
            <a:r>
              <a:rPr lang="en-US" dirty="0" smtClean="0">
                <a:latin typeface="Times New Roman"/>
                <a:ea typeface="Times New Roman"/>
                <a:cs typeface="Times New Roman"/>
                <a:sym typeface="Times New Roman"/>
              </a:rPr>
              <a:t>    of </a:t>
            </a:r>
            <a:r>
              <a:rPr lang="en-US" dirty="0">
                <a:latin typeface="Times New Roman"/>
                <a:ea typeface="Times New Roman"/>
                <a:cs typeface="Times New Roman"/>
                <a:sym typeface="Times New Roman"/>
              </a:rPr>
              <a:t>her nephews as her pseudonym</a:t>
            </a:r>
            <a:endParaRPr dirty="0"/>
          </a:p>
          <a:p>
            <a:pPr marL="388620" lvl="0" algn="l" rtl="0">
              <a:spcBef>
                <a:spcPts val="400"/>
              </a:spcBef>
              <a:spcAft>
                <a:spcPts val="0"/>
              </a:spcAft>
              <a:buSzPts val="2000"/>
              <a:buFont typeface="Wingdings" panose="05000000000000000000" pitchFamily="2" charset="2"/>
              <a:buChar char="§"/>
            </a:pPr>
            <a:endParaRPr lang="en-US" dirty="0" smtClean="0">
              <a:latin typeface="Times New Roman"/>
              <a:ea typeface="Times New Roman"/>
              <a:cs typeface="Times New Roman"/>
              <a:sym typeface="Times New Roman"/>
            </a:endParaRPr>
          </a:p>
          <a:p>
            <a:pPr marL="388620" lvl="0" algn="l" rtl="0">
              <a:spcBef>
                <a:spcPts val="400"/>
              </a:spcBef>
              <a:spcAft>
                <a:spcPts val="0"/>
              </a:spcAft>
              <a:buSzPts val="2000"/>
              <a:buFont typeface="Wingdings" panose="05000000000000000000" pitchFamily="2" charset="2"/>
              <a:buChar char="§"/>
            </a:pPr>
            <a:endParaRPr dirty="0">
              <a:latin typeface="Times New Roman"/>
              <a:ea typeface="Times New Roman"/>
              <a:cs typeface="Times New Roman"/>
              <a:sym typeface="Times New Roman"/>
            </a:endParaRPr>
          </a:p>
          <a:p>
            <a:pPr marL="342900" lvl="0" algn="l" rtl="0">
              <a:spcBef>
                <a:spcPts val="400"/>
              </a:spcBef>
              <a:spcAft>
                <a:spcPts val="0"/>
              </a:spcAft>
              <a:buFont typeface="Wingdings" panose="05000000000000000000" pitchFamily="2" charset="2"/>
              <a:buChar char="§"/>
            </a:pPr>
            <a:r>
              <a:rPr lang="en-US" dirty="0" smtClean="0">
                <a:latin typeface="Times New Roman"/>
                <a:ea typeface="Times New Roman"/>
                <a:cs typeface="Times New Roman"/>
                <a:sym typeface="Times New Roman"/>
              </a:rPr>
              <a:t>D’Alembert </a:t>
            </a:r>
            <a:r>
              <a:rPr lang="en-US" dirty="0">
                <a:latin typeface="Times New Roman"/>
                <a:ea typeface="Times New Roman"/>
                <a:cs typeface="Times New Roman"/>
                <a:sym typeface="Times New Roman"/>
              </a:rPr>
              <a:t>was her </a:t>
            </a:r>
            <a:r>
              <a:rPr lang="en-US" dirty="0" smtClean="0">
                <a:latin typeface="Times New Roman"/>
                <a:ea typeface="Times New Roman"/>
                <a:cs typeface="Times New Roman"/>
                <a:sym typeface="Times New Roman"/>
              </a:rPr>
              <a:t>illegitimate </a:t>
            </a:r>
            <a:r>
              <a:rPr lang="en-US" dirty="0">
                <a:latin typeface="Times New Roman"/>
                <a:ea typeface="Times New Roman"/>
                <a:cs typeface="Times New Roman"/>
                <a:sym typeface="Times New Roman"/>
              </a:rPr>
              <a:t>son</a:t>
            </a:r>
            <a:endParaRPr dirty="0"/>
          </a:p>
          <a:p>
            <a:pPr marL="45720" lvl="0" indent="0" algn="l" rtl="0">
              <a:spcBef>
                <a:spcPts val="400"/>
              </a:spcBef>
              <a:spcAft>
                <a:spcPts val="0"/>
              </a:spcAft>
              <a:buSzPts val="2000"/>
              <a:buNone/>
            </a:pPr>
            <a:endParaRPr lang="en-US" dirty="0" smtClean="0">
              <a:latin typeface="Times New Roman"/>
              <a:ea typeface="Times New Roman"/>
              <a:cs typeface="Times New Roman"/>
              <a:sym typeface="Times New Roman"/>
            </a:endParaRPr>
          </a:p>
          <a:p>
            <a:pPr marL="45720" lvl="0" indent="0" algn="l" rtl="0">
              <a:spcBef>
                <a:spcPts val="400"/>
              </a:spcBef>
              <a:spcAft>
                <a:spcPts val="0"/>
              </a:spcAft>
              <a:buSzPts val="2000"/>
              <a:buNone/>
            </a:pPr>
            <a:endParaRPr dirty="0">
              <a:latin typeface="Times New Roman"/>
              <a:ea typeface="Times New Roman"/>
              <a:cs typeface="Times New Roman"/>
              <a:sym typeface="Times New Roman"/>
            </a:endParaRPr>
          </a:p>
          <a:p>
            <a:pPr marL="388620" lvl="0" algn="l" rtl="0">
              <a:spcBef>
                <a:spcPts val="400"/>
              </a:spcBef>
              <a:spcAft>
                <a:spcPts val="0"/>
              </a:spcAft>
              <a:buSzPts val="2000"/>
              <a:buFont typeface="Wingdings" panose="05000000000000000000" pitchFamily="2" charset="2"/>
              <a:buChar char="§"/>
            </a:pPr>
            <a:r>
              <a:rPr lang="en-US" dirty="0">
                <a:latin typeface="Times New Roman"/>
                <a:ea typeface="Times New Roman"/>
                <a:cs typeface="Times New Roman"/>
                <a:sym typeface="Times New Roman"/>
              </a:rPr>
              <a:t>F</a:t>
            </a:r>
            <a:r>
              <a:rPr lang="en-US" dirty="0" smtClean="0">
                <a:latin typeface="Times New Roman"/>
                <a:ea typeface="Times New Roman"/>
                <a:cs typeface="Times New Roman"/>
                <a:sym typeface="Times New Roman"/>
              </a:rPr>
              <a:t>irst </a:t>
            </a:r>
            <a:r>
              <a:rPr lang="en-US" dirty="0">
                <a:latin typeface="Times New Roman"/>
                <a:ea typeface="Times New Roman"/>
                <a:cs typeface="Times New Roman"/>
                <a:sym typeface="Times New Roman"/>
              </a:rPr>
              <a:t>to welcome foreigners to </a:t>
            </a:r>
            <a:r>
              <a:rPr lang="en-US" dirty="0" smtClean="0">
                <a:latin typeface="Times New Roman"/>
                <a:ea typeface="Times New Roman"/>
                <a:cs typeface="Times New Roman"/>
                <a:sym typeface="Times New Roman"/>
              </a:rPr>
              <a:t>her </a:t>
            </a:r>
            <a:r>
              <a:rPr lang="en-US" dirty="0">
                <a:latin typeface="Times New Roman"/>
                <a:ea typeface="Times New Roman"/>
                <a:cs typeface="Times New Roman"/>
                <a:sym typeface="Times New Roman"/>
              </a:rPr>
              <a:t>salon</a:t>
            </a:r>
            <a:endParaRPr dirty="0"/>
          </a:p>
          <a:p>
            <a:pPr marL="388620" lvl="0" algn="l" rtl="0">
              <a:spcBef>
                <a:spcPts val="400"/>
              </a:spcBef>
              <a:spcAft>
                <a:spcPts val="0"/>
              </a:spcAft>
              <a:buSzPts val="2000"/>
              <a:buFont typeface="Wingdings" panose="05000000000000000000" pitchFamily="2" charset="2"/>
              <a:buChar char="§"/>
            </a:pPr>
            <a:endParaRPr lang="en-US" dirty="0" smtClean="0">
              <a:latin typeface="Times New Roman"/>
              <a:ea typeface="Times New Roman"/>
              <a:cs typeface="Times New Roman"/>
              <a:sym typeface="Times New Roman"/>
            </a:endParaRPr>
          </a:p>
          <a:p>
            <a:pPr marL="388620" lvl="0" algn="l" rtl="0">
              <a:spcBef>
                <a:spcPts val="400"/>
              </a:spcBef>
              <a:spcAft>
                <a:spcPts val="0"/>
              </a:spcAft>
              <a:buSzPts val="2000"/>
              <a:buFont typeface="Wingdings" panose="05000000000000000000" pitchFamily="2" charset="2"/>
              <a:buChar char="§"/>
            </a:pPr>
            <a:endParaRPr lang="en-US" dirty="0">
              <a:latin typeface="Times New Roman"/>
              <a:ea typeface="Times New Roman"/>
              <a:cs typeface="Times New Roman"/>
              <a:sym typeface="Times New Roman"/>
            </a:endParaRPr>
          </a:p>
          <a:p>
            <a:pPr marL="388620" lvl="0" algn="l" rtl="0">
              <a:spcBef>
                <a:spcPts val="400"/>
              </a:spcBef>
              <a:spcAft>
                <a:spcPts val="0"/>
              </a:spcAft>
              <a:buSzPts val="2000"/>
              <a:buFont typeface="Wingdings" panose="05000000000000000000" pitchFamily="2" charset="2"/>
              <a:buChar char="§"/>
            </a:pPr>
            <a:r>
              <a:rPr lang="en-US" dirty="0" smtClean="0">
                <a:latin typeface="Times New Roman"/>
                <a:ea typeface="Times New Roman"/>
                <a:cs typeface="Times New Roman"/>
                <a:sym typeface="Times New Roman"/>
              </a:rPr>
              <a:t>Mentored </a:t>
            </a:r>
            <a:r>
              <a:rPr lang="en-US" dirty="0">
                <a:latin typeface="Times New Roman"/>
                <a:ea typeface="Times New Roman"/>
                <a:cs typeface="Times New Roman"/>
                <a:sym typeface="Times New Roman"/>
              </a:rPr>
              <a:t>salonniere Madame de Geoffrin</a:t>
            </a:r>
            <a:endParaRPr dirty="0"/>
          </a:p>
          <a:p>
            <a:pPr marL="274320" lvl="0" indent="-101600" algn="l" rtl="0">
              <a:spcBef>
                <a:spcPts val="400"/>
              </a:spcBef>
              <a:spcAft>
                <a:spcPts val="0"/>
              </a:spcAft>
              <a:buSzPts val="2000"/>
              <a:buNone/>
            </a:pPr>
            <a:endParaRPr dirty="0"/>
          </a:p>
        </p:txBody>
      </p:sp>
      <p:sp>
        <p:nvSpPr>
          <p:cNvPr id="188" name="Google Shape;188;p2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Times New Roman"/>
              <a:buNone/>
            </a:pPr>
            <a:r>
              <a:rPr lang="en-US" b="1" dirty="0">
                <a:latin typeface="Times New Roman"/>
                <a:ea typeface="Times New Roman"/>
                <a:cs typeface="Times New Roman"/>
                <a:sym typeface="Times New Roman"/>
              </a:rPr>
              <a:t>BARONESS DE TENCIN     </a:t>
            </a:r>
            <a:br>
              <a:rPr lang="en-US" b="1" dirty="0">
                <a:latin typeface="Times New Roman"/>
                <a:ea typeface="Times New Roman"/>
                <a:cs typeface="Times New Roman"/>
                <a:sym typeface="Times New Roman"/>
              </a:rPr>
            </a:br>
            <a:r>
              <a:rPr lang="en-US" b="1" dirty="0">
                <a:latin typeface="Times New Roman"/>
                <a:ea typeface="Times New Roman"/>
                <a:cs typeface="Times New Roman"/>
                <a:sym typeface="Times New Roman"/>
              </a:rPr>
              <a:t> </a:t>
            </a:r>
            <a:r>
              <a:rPr lang="en-US" sz="2400" b="1" dirty="0">
                <a:latin typeface="Times New Roman"/>
                <a:ea typeface="Times New Roman"/>
                <a:cs typeface="Times New Roman"/>
                <a:sym typeface="Times New Roman"/>
              </a:rPr>
              <a:t>1682 – 1749</a:t>
            </a:r>
            <a:endParaRPr sz="2400" dirty="0"/>
          </a:p>
        </p:txBody>
      </p:sp>
      <p:pic>
        <p:nvPicPr>
          <p:cNvPr id="189" name="Google Shape;189;p24" descr="C:\Users\jheinrich\Desktop\tencin.jpg"/>
          <p:cNvPicPr preferRelativeResize="0"/>
          <p:nvPr/>
        </p:nvPicPr>
        <p:blipFill rotWithShape="1">
          <a:blip r:embed="rId3">
            <a:alphaModFix/>
          </a:blip>
          <a:srcRect/>
          <a:stretch/>
        </p:blipFill>
        <p:spPr>
          <a:xfrm>
            <a:off x="5611368" y="1856232"/>
            <a:ext cx="3124200" cy="461772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5"/>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45720" lvl="0" indent="0" algn="l" rtl="0">
              <a:spcBef>
                <a:spcPts val="0"/>
              </a:spcBef>
              <a:spcAft>
                <a:spcPts val="0"/>
              </a:spcAft>
              <a:buSzPts val="1800"/>
              <a:buNone/>
            </a:pPr>
            <a:endParaRPr lang="en-US" sz="1800" dirty="0" smtClean="0">
              <a:latin typeface="Times New Roman"/>
              <a:ea typeface="Times New Roman"/>
              <a:cs typeface="Times New Roman"/>
              <a:sym typeface="Times New Roman"/>
            </a:endParaRPr>
          </a:p>
          <a:p>
            <a:pPr marL="45720" lvl="0" indent="0" algn="l" rtl="0">
              <a:spcBef>
                <a:spcPts val="0"/>
              </a:spcBef>
              <a:spcAft>
                <a:spcPts val="0"/>
              </a:spcAft>
              <a:buSzPts val="1800"/>
              <a:buNone/>
            </a:pPr>
            <a:endParaRPr sz="1800" dirty="0">
              <a:latin typeface="Times New Roman"/>
              <a:ea typeface="Times New Roman"/>
              <a:cs typeface="Times New Roman"/>
              <a:sym typeface="Times New Roman"/>
            </a:endParaRPr>
          </a:p>
          <a:p>
            <a:pPr marL="331470" lvl="0" indent="-285750" algn="l" rtl="0">
              <a:spcBef>
                <a:spcPts val="360"/>
              </a:spcBef>
              <a:spcAft>
                <a:spcPts val="0"/>
              </a:spcAft>
              <a:buSzPts val="1800"/>
              <a:buFont typeface="Wingdings" panose="05000000000000000000" pitchFamily="2" charset="2"/>
              <a:buChar char="§"/>
            </a:pPr>
            <a:r>
              <a:rPr lang="en-US" sz="1800" dirty="0">
                <a:latin typeface="Times New Roman"/>
                <a:ea typeface="Times New Roman"/>
                <a:cs typeface="Times New Roman"/>
                <a:sym typeface="Times New Roman"/>
              </a:rPr>
              <a:t>Hosted artists on </a:t>
            </a:r>
            <a:r>
              <a:rPr lang="en-US" sz="1800" dirty="0" smtClean="0">
                <a:latin typeface="Times New Roman"/>
                <a:ea typeface="Times New Roman"/>
                <a:cs typeface="Times New Roman"/>
                <a:sym typeface="Times New Roman"/>
              </a:rPr>
              <a:t>Mon. and </a:t>
            </a:r>
            <a:r>
              <a:rPr lang="en-US" sz="1800" dirty="0">
                <a:latin typeface="Times New Roman"/>
                <a:ea typeface="Times New Roman"/>
                <a:cs typeface="Times New Roman"/>
                <a:sym typeface="Times New Roman"/>
              </a:rPr>
              <a:t>writers on </a:t>
            </a:r>
            <a:r>
              <a:rPr lang="en-US" sz="1800" dirty="0" smtClean="0">
                <a:latin typeface="Times New Roman"/>
                <a:ea typeface="Times New Roman"/>
                <a:cs typeface="Times New Roman"/>
                <a:sym typeface="Times New Roman"/>
              </a:rPr>
              <a:t>Weds.</a:t>
            </a:r>
            <a:endParaRPr dirty="0"/>
          </a:p>
          <a:p>
            <a:pPr marL="45720" lvl="0" indent="0" algn="l" rtl="0">
              <a:spcBef>
                <a:spcPts val="360"/>
              </a:spcBef>
              <a:spcAft>
                <a:spcPts val="0"/>
              </a:spcAft>
              <a:buSzPts val="1800"/>
              <a:buNone/>
            </a:pPr>
            <a:endParaRPr sz="1800" dirty="0">
              <a:latin typeface="Times New Roman"/>
              <a:ea typeface="Times New Roman"/>
              <a:cs typeface="Times New Roman"/>
              <a:sym typeface="Times New Roman"/>
            </a:endParaRPr>
          </a:p>
          <a:p>
            <a:pPr marL="331470" lvl="0" indent="-285750" algn="l" rtl="0">
              <a:spcBef>
                <a:spcPts val="360"/>
              </a:spcBef>
              <a:spcAft>
                <a:spcPts val="0"/>
              </a:spcAft>
              <a:buSzPts val="1800"/>
              <a:buFont typeface="Wingdings" panose="05000000000000000000" pitchFamily="2" charset="2"/>
              <a:buChar char="§"/>
            </a:pPr>
            <a:r>
              <a:rPr lang="en-US" sz="1800" dirty="0">
                <a:latin typeface="Times New Roman"/>
                <a:ea typeface="Times New Roman"/>
                <a:cs typeface="Times New Roman"/>
                <a:sym typeface="Times New Roman"/>
              </a:rPr>
              <a:t>Elevated salon from a leisure institution to</a:t>
            </a:r>
            <a:endParaRPr dirty="0"/>
          </a:p>
          <a:p>
            <a:pPr marL="45720" lvl="0" indent="0" algn="l" rtl="0">
              <a:spcBef>
                <a:spcPts val="360"/>
              </a:spcBef>
              <a:spcAft>
                <a:spcPts val="0"/>
              </a:spcAft>
              <a:buSzPts val="1800"/>
              <a:buNone/>
            </a:pPr>
            <a:r>
              <a:rPr lang="en-US" sz="1800" dirty="0">
                <a:latin typeface="Times New Roman"/>
                <a:ea typeface="Times New Roman"/>
                <a:cs typeface="Times New Roman"/>
                <a:sym typeface="Times New Roman"/>
              </a:rPr>
              <a:t> </a:t>
            </a:r>
            <a:r>
              <a:rPr lang="en-US" sz="1800" dirty="0" smtClean="0">
                <a:latin typeface="Times New Roman"/>
                <a:ea typeface="Times New Roman"/>
                <a:cs typeface="Times New Roman"/>
                <a:sym typeface="Times New Roman"/>
              </a:rPr>
              <a:t>    a </a:t>
            </a:r>
            <a:r>
              <a:rPr lang="en-US" sz="1800" dirty="0">
                <a:latin typeface="Times New Roman"/>
                <a:ea typeface="Times New Roman"/>
                <a:cs typeface="Times New Roman"/>
                <a:sym typeface="Times New Roman"/>
              </a:rPr>
              <a:t>working space &amp; her salon became the basis</a:t>
            </a:r>
            <a:endParaRPr dirty="0"/>
          </a:p>
          <a:p>
            <a:pPr marL="45720" lvl="0" indent="0" algn="l" rtl="0">
              <a:spcBef>
                <a:spcPts val="360"/>
              </a:spcBef>
              <a:spcAft>
                <a:spcPts val="0"/>
              </a:spcAft>
              <a:buSzPts val="1800"/>
              <a:buNone/>
            </a:pPr>
            <a:r>
              <a:rPr lang="en-US" sz="1800" dirty="0">
                <a:latin typeface="Times New Roman"/>
                <a:ea typeface="Times New Roman"/>
                <a:cs typeface="Times New Roman"/>
                <a:sym typeface="Times New Roman"/>
              </a:rPr>
              <a:t> </a:t>
            </a:r>
            <a:r>
              <a:rPr lang="en-US" sz="1800" dirty="0" smtClean="0">
                <a:latin typeface="Times New Roman"/>
                <a:ea typeface="Times New Roman"/>
                <a:cs typeface="Times New Roman"/>
                <a:sym typeface="Times New Roman"/>
              </a:rPr>
              <a:t>    for </a:t>
            </a:r>
            <a:r>
              <a:rPr lang="en-US" sz="1800" dirty="0">
                <a:latin typeface="Times New Roman"/>
                <a:ea typeface="Times New Roman"/>
                <a:cs typeface="Times New Roman"/>
                <a:sym typeface="Times New Roman"/>
              </a:rPr>
              <a:t>the Republic of Letters</a:t>
            </a:r>
            <a:endParaRPr dirty="0"/>
          </a:p>
          <a:p>
            <a:pPr marL="45720" lvl="0" indent="0" algn="l" rtl="0">
              <a:spcBef>
                <a:spcPts val="360"/>
              </a:spcBef>
              <a:spcAft>
                <a:spcPts val="0"/>
              </a:spcAft>
              <a:buSzPts val="1800"/>
              <a:buNone/>
            </a:pPr>
            <a:endParaRPr sz="1800" dirty="0">
              <a:latin typeface="Times New Roman"/>
              <a:ea typeface="Times New Roman"/>
              <a:cs typeface="Times New Roman"/>
              <a:sym typeface="Times New Roman"/>
            </a:endParaRPr>
          </a:p>
          <a:p>
            <a:pPr marL="331470" lvl="0" indent="-285750" algn="l" rtl="0">
              <a:spcBef>
                <a:spcPts val="360"/>
              </a:spcBef>
              <a:spcAft>
                <a:spcPts val="0"/>
              </a:spcAft>
              <a:buSzPts val="1800"/>
              <a:buFont typeface="Wingdings" panose="05000000000000000000" pitchFamily="2" charset="2"/>
              <a:buChar char="§"/>
            </a:pPr>
            <a:r>
              <a:rPr lang="en-US" sz="1800" dirty="0">
                <a:latin typeface="Times New Roman"/>
                <a:ea typeface="Times New Roman"/>
                <a:cs typeface="Times New Roman"/>
                <a:sym typeface="Times New Roman"/>
              </a:rPr>
              <a:t>Major sponsor of </a:t>
            </a:r>
            <a:r>
              <a:rPr lang="en-US" sz="1800" dirty="0" smtClean="0">
                <a:latin typeface="Times New Roman"/>
                <a:ea typeface="Times New Roman"/>
                <a:cs typeface="Times New Roman"/>
                <a:sym typeface="Times New Roman"/>
              </a:rPr>
              <a:t>Diderot’s </a:t>
            </a:r>
            <a:r>
              <a:rPr lang="en-US" sz="1800" i="1" dirty="0" smtClean="0">
                <a:latin typeface="Times New Roman"/>
                <a:ea typeface="Times New Roman"/>
                <a:cs typeface="Times New Roman"/>
                <a:sym typeface="Times New Roman"/>
              </a:rPr>
              <a:t>Encyclopedia</a:t>
            </a:r>
            <a:endParaRPr sz="1800" i="1" dirty="0">
              <a:latin typeface="Times New Roman"/>
              <a:ea typeface="Times New Roman"/>
              <a:cs typeface="Times New Roman"/>
              <a:sym typeface="Times New Roman"/>
            </a:endParaRPr>
          </a:p>
          <a:p>
            <a:pPr marL="160020" lvl="0" indent="0" algn="l" rtl="0">
              <a:spcBef>
                <a:spcPts val="360"/>
              </a:spcBef>
              <a:spcAft>
                <a:spcPts val="0"/>
              </a:spcAft>
              <a:buSzPts val="1800"/>
              <a:buNone/>
            </a:pPr>
            <a:endParaRPr sz="1800" dirty="0">
              <a:latin typeface="Times New Roman"/>
              <a:ea typeface="Times New Roman"/>
              <a:cs typeface="Times New Roman"/>
              <a:sym typeface="Times New Roman"/>
            </a:endParaRPr>
          </a:p>
          <a:p>
            <a:pPr marL="331470" lvl="0" indent="-285750" algn="l" rtl="0">
              <a:spcBef>
                <a:spcPts val="360"/>
              </a:spcBef>
              <a:spcAft>
                <a:spcPts val="0"/>
              </a:spcAft>
              <a:buSzPts val="1800"/>
              <a:buFont typeface="Wingdings" panose="05000000000000000000" pitchFamily="2" charset="2"/>
              <a:buChar char="§"/>
            </a:pPr>
            <a:r>
              <a:rPr lang="en-US" sz="1800" dirty="0">
                <a:latin typeface="Times New Roman"/>
                <a:ea typeface="Times New Roman"/>
                <a:cs typeface="Times New Roman"/>
                <a:sym typeface="Times New Roman"/>
              </a:rPr>
              <a:t>Mentored </a:t>
            </a:r>
            <a:r>
              <a:rPr lang="en-US" sz="1800" dirty="0" smtClean="0">
                <a:latin typeface="Times New Roman"/>
                <a:ea typeface="Times New Roman"/>
                <a:cs typeface="Times New Roman"/>
                <a:sym typeface="Times New Roman"/>
              </a:rPr>
              <a:t>Julie </a:t>
            </a:r>
            <a:r>
              <a:rPr lang="en-US" sz="1800" dirty="0">
                <a:latin typeface="Times New Roman"/>
                <a:ea typeface="Times New Roman"/>
                <a:cs typeface="Times New Roman"/>
                <a:sym typeface="Times New Roman"/>
              </a:rPr>
              <a:t>de Lespinasse &amp; </a:t>
            </a:r>
            <a:r>
              <a:rPr lang="en-US" sz="1800" dirty="0" smtClean="0">
                <a:latin typeface="Times New Roman"/>
                <a:ea typeface="Times New Roman"/>
                <a:cs typeface="Times New Roman"/>
                <a:sym typeface="Times New Roman"/>
              </a:rPr>
              <a:t>Suzanne </a:t>
            </a:r>
            <a:r>
              <a:rPr lang="en-US" sz="1800" dirty="0">
                <a:latin typeface="Times New Roman"/>
                <a:ea typeface="Times New Roman"/>
                <a:cs typeface="Times New Roman"/>
                <a:sym typeface="Times New Roman"/>
              </a:rPr>
              <a:t>Necker</a:t>
            </a:r>
            <a:endParaRPr dirty="0"/>
          </a:p>
          <a:p>
            <a:pPr marL="274320" lvl="0" indent="-114300" algn="l" rtl="0">
              <a:spcBef>
                <a:spcPts val="360"/>
              </a:spcBef>
              <a:spcAft>
                <a:spcPts val="0"/>
              </a:spcAft>
              <a:buSzPts val="1800"/>
              <a:buNone/>
            </a:pPr>
            <a:endParaRPr sz="1800" dirty="0">
              <a:latin typeface="Times New Roman"/>
              <a:ea typeface="Times New Roman"/>
              <a:cs typeface="Times New Roman"/>
              <a:sym typeface="Times New Roman"/>
            </a:endParaRPr>
          </a:p>
        </p:txBody>
      </p:sp>
      <p:sp>
        <p:nvSpPr>
          <p:cNvPr id="196" name="Google Shape;196;p25"/>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Times New Roman"/>
              <a:buNone/>
            </a:pPr>
            <a:r>
              <a:rPr lang="en-US" sz="3600">
                <a:latin typeface="Times New Roman"/>
                <a:ea typeface="Times New Roman"/>
                <a:cs typeface="Times New Roman"/>
                <a:sym typeface="Times New Roman"/>
              </a:rPr>
              <a:t>          </a:t>
            </a:r>
            <a:r>
              <a:rPr lang="en-US" sz="3600" b="1">
                <a:latin typeface="Times New Roman"/>
                <a:ea typeface="Times New Roman"/>
                <a:cs typeface="Times New Roman"/>
                <a:sym typeface="Times New Roman"/>
              </a:rPr>
              <a:t>MADAME  DE GEOFFRIN </a:t>
            </a:r>
            <a:r>
              <a:rPr lang="en-US" b="1">
                <a:latin typeface="Times New Roman"/>
                <a:ea typeface="Times New Roman"/>
                <a:cs typeface="Times New Roman"/>
                <a:sym typeface="Times New Roman"/>
              </a:rPr>
              <a:t/>
            </a:r>
            <a:br>
              <a:rPr lang="en-US" b="1">
                <a:latin typeface="Times New Roman"/>
                <a:ea typeface="Times New Roman"/>
                <a:cs typeface="Times New Roman"/>
                <a:sym typeface="Times New Roman"/>
              </a:rPr>
            </a:br>
            <a:r>
              <a:rPr lang="en-US" b="1">
                <a:latin typeface="Times New Roman"/>
                <a:ea typeface="Times New Roman"/>
                <a:cs typeface="Times New Roman"/>
                <a:sym typeface="Times New Roman"/>
              </a:rPr>
              <a:t>		       	    </a:t>
            </a:r>
            <a:r>
              <a:rPr lang="en-US" sz="2400" b="1">
                <a:latin typeface="Times New Roman"/>
                <a:ea typeface="Times New Roman"/>
                <a:cs typeface="Times New Roman"/>
                <a:sym typeface="Times New Roman"/>
              </a:rPr>
              <a:t>1699 - 1777</a:t>
            </a:r>
            <a:endParaRPr/>
          </a:p>
        </p:txBody>
      </p:sp>
      <p:pic>
        <p:nvPicPr>
          <p:cNvPr id="197" name="Google Shape;197;p25" descr="https://i0.wp.com/thesalonniere.com/wp-content/uploads/2018/02/9782213628486-T.jpg?resize=593%2C541&amp;ssl=1"/>
          <p:cNvPicPr preferRelativeResize="0"/>
          <p:nvPr/>
        </p:nvPicPr>
        <p:blipFill rotWithShape="1">
          <a:blip r:embed="rId3">
            <a:alphaModFix/>
          </a:blip>
          <a:srcRect/>
          <a:stretch/>
        </p:blipFill>
        <p:spPr>
          <a:xfrm>
            <a:off x="5437632" y="1950720"/>
            <a:ext cx="3419856" cy="4352544"/>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6"/>
          <p:cNvSpPr txBox="1">
            <a:spLocks noGrp="1"/>
          </p:cNvSpPr>
          <p:nvPr>
            <p:ph type="body" idx="1"/>
          </p:nvPr>
        </p:nvSpPr>
        <p:spPr>
          <a:xfrm>
            <a:off x="457200" y="1722438"/>
            <a:ext cx="4040188" cy="6397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000"/>
              <a:buNone/>
            </a:pPr>
            <a:endParaRPr sz="2000" b="1">
              <a:latin typeface="Times New Roman"/>
              <a:ea typeface="Times New Roman"/>
              <a:cs typeface="Times New Roman"/>
              <a:sym typeface="Times New Roman"/>
            </a:endParaRPr>
          </a:p>
          <a:p>
            <a:pPr marL="0" lvl="0" indent="0" algn="ctr" rtl="0">
              <a:spcBef>
                <a:spcPts val="1280"/>
              </a:spcBef>
              <a:spcAft>
                <a:spcPts val="0"/>
              </a:spcAft>
              <a:buSzPts val="6400"/>
              <a:buNone/>
            </a:pPr>
            <a:endParaRPr sz="6400" b="1">
              <a:latin typeface="Times New Roman"/>
              <a:ea typeface="Times New Roman"/>
              <a:cs typeface="Times New Roman"/>
              <a:sym typeface="Times New Roman"/>
            </a:endParaRPr>
          </a:p>
          <a:p>
            <a:pPr marL="0" lvl="0" indent="0" algn="ctr" rtl="0">
              <a:spcBef>
                <a:spcPts val="480"/>
              </a:spcBef>
              <a:spcAft>
                <a:spcPts val="0"/>
              </a:spcAft>
              <a:buSzPts val="2400"/>
              <a:buNone/>
            </a:pPr>
            <a:endParaRPr b="1">
              <a:latin typeface="Times New Roman"/>
              <a:ea typeface="Times New Roman"/>
              <a:cs typeface="Times New Roman"/>
              <a:sym typeface="Times New Roman"/>
            </a:endParaRPr>
          </a:p>
        </p:txBody>
      </p:sp>
      <p:sp>
        <p:nvSpPr>
          <p:cNvPr id="204" name="Google Shape;204;p26"/>
          <p:cNvSpPr txBox="1">
            <a:spLocks noGrp="1"/>
          </p:cNvSpPr>
          <p:nvPr>
            <p:ph type="body" idx="3"/>
          </p:nvPr>
        </p:nvSpPr>
        <p:spPr>
          <a:xfrm>
            <a:off x="4645025" y="1722438"/>
            <a:ext cx="4041775" cy="6397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400"/>
              <a:buNone/>
            </a:pPr>
            <a:endParaRPr>
              <a:latin typeface="Times New Roman"/>
              <a:ea typeface="Times New Roman"/>
              <a:cs typeface="Times New Roman"/>
              <a:sym typeface="Times New Roman"/>
            </a:endParaRPr>
          </a:p>
          <a:p>
            <a:pPr marL="0" lvl="0" indent="0" algn="ctr" rtl="0">
              <a:spcBef>
                <a:spcPts val="480"/>
              </a:spcBef>
              <a:spcAft>
                <a:spcPts val="0"/>
              </a:spcAft>
              <a:buSzPts val="2400"/>
              <a:buNone/>
            </a:pPr>
            <a:endParaRPr b="1">
              <a:latin typeface="Times New Roman"/>
              <a:ea typeface="Times New Roman"/>
              <a:cs typeface="Times New Roman"/>
              <a:sym typeface="Times New Roman"/>
            </a:endParaRPr>
          </a:p>
        </p:txBody>
      </p:sp>
      <p:sp>
        <p:nvSpPr>
          <p:cNvPr id="205" name="Google Shape;205;p2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Times New Roman"/>
              <a:buNone/>
            </a:pPr>
            <a:r>
              <a:rPr lang="en-US" b="1">
                <a:latin typeface="Times New Roman"/>
                <a:ea typeface="Times New Roman"/>
                <a:cs typeface="Times New Roman"/>
                <a:sym typeface="Times New Roman"/>
              </a:rPr>
              <a:t/>
            </a:r>
            <a:br>
              <a:rPr lang="en-US" b="1">
                <a:latin typeface="Times New Roman"/>
                <a:ea typeface="Times New Roman"/>
                <a:cs typeface="Times New Roman"/>
                <a:sym typeface="Times New Roman"/>
              </a:rPr>
            </a:br>
            <a:r>
              <a:rPr lang="en-US" b="1">
                <a:latin typeface="Times New Roman"/>
                <a:ea typeface="Times New Roman"/>
                <a:cs typeface="Times New Roman"/>
                <a:sym typeface="Times New Roman"/>
              </a:rPr>
              <a:t>MARQUISE DU DEFFAND  </a:t>
            </a:r>
            <a:br>
              <a:rPr lang="en-US" b="1">
                <a:latin typeface="Times New Roman"/>
                <a:ea typeface="Times New Roman"/>
                <a:cs typeface="Times New Roman"/>
                <a:sym typeface="Times New Roman"/>
              </a:rPr>
            </a:br>
            <a:r>
              <a:rPr lang="en-US" sz="2400" b="1">
                <a:latin typeface="Times New Roman"/>
                <a:ea typeface="Times New Roman"/>
                <a:cs typeface="Times New Roman"/>
                <a:sym typeface="Times New Roman"/>
              </a:rPr>
              <a:t>1697 – 1780</a:t>
            </a:r>
            <a:r>
              <a:rPr lang="en-US" sz="1600" b="1">
                <a:latin typeface="Times New Roman"/>
                <a:ea typeface="Times New Roman"/>
                <a:cs typeface="Times New Roman"/>
                <a:sym typeface="Times New Roman"/>
              </a:rPr>
              <a:t/>
            </a:r>
            <a:br>
              <a:rPr lang="en-US" sz="1600" b="1">
                <a:latin typeface="Times New Roman"/>
                <a:ea typeface="Times New Roman"/>
                <a:cs typeface="Times New Roman"/>
                <a:sym typeface="Times New Roman"/>
              </a:rPr>
            </a:br>
            <a:endParaRPr/>
          </a:p>
        </p:txBody>
      </p:sp>
      <p:pic>
        <p:nvPicPr>
          <p:cNvPr id="206" name="Google Shape;206;p26" descr="Image result for madame du deffand"/>
          <p:cNvPicPr preferRelativeResize="0">
            <a:picLocks noGrp="1"/>
          </p:cNvPicPr>
          <p:nvPr>
            <p:ph type="body" idx="2"/>
          </p:nvPr>
        </p:nvPicPr>
        <p:blipFill rotWithShape="1">
          <a:blip r:embed="rId3">
            <a:alphaModFix/>
          </a:blip>
          <a:srcRect/>
          <a:stretch/>
        </p:blipFill>
        <p:spPr>
          <a:xfrm>
            <a:off x="609600" y="1905000"/>
            <a:ext cx="3276600" cy="4343400"/>
          </a:xfrm>
          <a:prstGeom prst="rect">
            <a:avLst/>
          </a:prstGeom>
          <a:noFill/>
          <a:ln>
            <a:noFill/>
          </a:ln>
        </p:spPr>
      </p:pic>
      <p:sp>
        <p:nvSpPr>
          <p:cNvPr id="207" name="Google Shape;207;p26"/>
          <p:cNvSpPr txBox="1">
            <a:spLocks noGrp="1"/>
          </p:cNvSpPr>
          <p:nvPr>
            <p:ph type="body" idx="4"/>
          </p:nvPr>
        </p:nvSpPr>
        <p:spPr>
          <a:xfrm>
            <a:off x="4645025" y="2438399"/>
            <a:ext cx="4041775" cy="3687763"/>
          </a:xfrm>
          <a:prstGeom prst="rect">
            <a:avLst/>
          </a:prstGeom>
          <a:noFill/>
          <a:ln>
            <a:noFill/>
          </a:ln>
        </p:spPr>
        <p:txBody>
          <a:bodyPr spcFirstLastPara="1" wrap="square" lIns="91425" tIns="45700" rIns="91425" bIns="45700" anchor="t" anchorCtr="0">
            <a:noAutofit/>
          </a:bodyPr>
          <a:lstStyle/>
          <a:p>
            <a:pPr marL="331470" lvl="0" indent="-285750" algn="l" rtl="0">
              <a:spcBef>
                <a:spcPts val="0"/>
              </a:spcBef>
              <a:spcAft>
                <a:spcPts val="0"/>
              </a:spcAft>
              <a:buSzPts val="1800"/>
              <a:buFont typeface="Wingdings" panose="05000000000000000000" pitchFamily="2" charset="2"/>
              <a:buChar char="§"/>
            </a:pPr>
            <a:r>
              <a:rPr lang="en-US" sz="2000" dirty="0">
                <a:latin typeface="Times New Roman"/>
                <a:ea typeface="Times New Roman"/>
                <a:cs typeface="Times New Roman"/>
                <a:sym typeface="Times New Roman"/>
              </a:rPr>
              <a:t>Lifelong friend to Voltaire &amp; patron to D’Alembert</a:t>
            </a:r>
            <a:endParaRPr sz="2000" dirty="0"/>
          </a:p>
          <a:p>
            <a:pPr marL="331470" lvl="0" indent="-285750" algn="l" rtl="0">
              <a:spcBef>
                <a:spcPts val="360"/>
              </a:spcBef>
              <a:spcAft>
                <a:spcPts val="0"/>
              </a:spcAft>
              <a:buSzPts val="1800"/>
              <a:buFont typeface="Wingdings" panose="05000000000000000000" pitchFamily="2" charset="2"/>
              <a:buChar char="§"/>
            </a:pPr>
            <a:endParaRPr lang="en-US" sz="2000" dirty="0" smtClean="0">
              <a:latin typeface="Times New Roman"/>
              <a:ea typeface="Times New Roman"/>
              <a:cs typeface="Times New Roman"/>
              <a:sym typeface="Times New Roman"/>
            </a:endParaRPr>
          </a:p>
          <a:p>
            <a:pPr marL="331470" lvl="0" indent="-285750" algn="l" rtl="0">
              <a:spcBef>
                <a:spcPts val="360"/>
              </a:spcBef>
              <a:spcAft>
                <a:spcPts val="0"/>
              </a:spcAft>
              <a:buSzPts val="1800"/>
              <a:buFont typeface="Wingdings" panose="05000000000000000000" pitchFamily="2" charset="2"/>
              <a:buChar char="§"/>
            </a:pPr>
            <a:endParaRPr sz="2000" dirty="0">
              <a:latin typeface="Times New Roman"/>
              <a:ea typeface="Times New Roman"/>
              <a:cs typeface="Times New Roman"/>
              <a:sym typeface="Times New Roman"/>
            </a:endParaRPr>
          </a:p>
          <a:p>
            <a:pPr marL="331470" lvl="0" indent="-285750" algn="l" rtl="0">
              <a:spcBef>
                <a:spcPts val="360"/>
              </a:spcBef>
              <a:spcAft>
                <a:spcPts val="0"/>
              </a:spcAft>
              <a:buSzPts val="1800"/>
              <a:buFont typeface="Wingdings" panose="05000000000000000000" pitchFamily="2" charset="2"/>
              <a:buChar char="§"/>
            </a:pPr>
            <a:r>
              <a:rPr lang="en-US" sz="2000" dirty="0">
                <a:latin typeface="Times New Roman"/>
                <a:ea typeface="Times New Roman"/>
                <a:cs typeface="Times New Roman"/>
                <a:sym typeface="Times New Roman"/>
              </a:rPr>
              <a:t>Contemporaries described her as having the best wit and worst character of the </a:t>
            </a:r>
            <a:r>
              <a:rPr lang="en-US" sz="2000" dirty="0" err="1">
                <a:latin typeface="Times New Roman"/>
                <a:ea typeface="Times New Roman"/>
                <a:cs typeface="Times New Roman"/>
                <a:sym typeface="Times New Roman"/>
              </a:rPr>
              <a:t>salonnieres</a:t>
            </a:r>
            <a:endParaRPr sz="2000" dirty="0">
              <a:latin typeface="Times New Roman"/>
              <a:ea typeface="Times New Roman"/>
              <a:cs typeface="Times New Roman"/>
              <a:sym typeface="Times New Roman"/>
            </a:endParaRPr>
          </a:p>
          <a:p>
            <a:pPr marL="331470" lvl="0" indent="-285750" algn="l" rtl="0">
              <a:spcBef>
                <a:spcPts val="360"/>
              </a:spcBef>
              <a:spcAft>
                <a:spcPts val="0"/>
              </a:spcAft>
              <a:buSzPts val="1800"/>
              <a:buFont typeface="Wingdings" panose="05000000000000000000" pitchFamily="2" charset="2"/>
              <a:buChar char="§"/>
            </a:pPr>
            <a:endParaRPr lang="en-US" sz="2000" dirty="0" smtClean="0">
              <a:latin typeface="Times New Roman"/>
              <a:ea typeface="Times New Roman"/>
              <a:cs typeface="Times New Roman"/>
              <a:sym typeface="Times New Roman"/>
            </a:endParaRPr>
          </a:p>
          <a:p>
            <a:pPr marL="331470" lvl="0" indent="-285750" algn="l" rtl="0">
              <a:spcBef>
                <a:spcPts val="360"/>
              </a:spcBef>
              <a:spcAft>
                <a:spcPts val="0"/>
              </a:spcAft>
              <a:buSzPts val="1800"/>
              <a:buFont typeface="Wingdings" panose="05000000000000000000" pitchFamily="2" charset="2"/>
              <a:buChar char="§"/>
            </a:pPr>
            <a:endParaRPr sz="2000" dirty="0">
              <a:latin typeface="Times New Roman"/>
              <a:ea typeface="Times New Roman"/>
              <a:cs typeface="Times New Roman"/>
              <a:sym typeface="Times New Roman"/>
            </a:endParaRPr>
          </a:p>
          <a:p>
            <a:pPr marL="331470" lvl="0" indent="-285750" algn="l" rtl="0">
              <a:spcBef>
                <a:spcPts val="480"/>
              </a:spcBef>
              <a:spcAft>
                <a:spcPts val="0"/>
              </a:spcAft>
              <a:buSzPts val="1800"/>
              <a:buFont typeface="Wingdings" panose="05000000000000000000" pitchFamily="2" charset="2"/>
              <a:buChar char="§"/>
            </a:pPr>
            <a:r>
              <a:rPr lang="en-US" sz="2000" dirty="0">
                <a:latin typeface="Times New Roman"/>
                <a:ea typeface="Times New Roman"/>
                <a:cs typeface="Times New Roman"/>
                <a:sym typeface="Times New Roman"/>
              </a:rPr>
              <a:t>Mentored </a:t>
            </a:r>
            <a:r>
              <a:rPr lang="en-US" sz="2000" dirty="0" smtClean="0">
                <a:latin typeface="Times New Roman"/>
                <a:ea typeface="Times New Roman"/>
                <a:cs typeface="Times New Roman"/>
                <a:sym typeface="Times New Roman"/>
              </a:rPr>
              <a:t>Julie </a:t>
            </a:r>
            <a:r>
              <a:rPr lang="en-US" sz="2000" dirty="0">
                <a:latin typeface="Times New Roman"/>
                <a:ea typeface="Times New Roman"/>
                <a:cs typeface="Times New Roman"/>
                <a:sym typeface="Times New Roman"/>
              </a:rPr>
              <a:t>de </a:t>
            </a:r>
            <a:r>
              <a:rPr lang="en-US" sz="2000" dirty="0" smtClean="0">
                <a:latin typeface="Times New Roman"/>
                <a:ea typeface="Times New Roman"/>
                <a:cs typeface="Times New Roman"/>
                <a:sym typeface="Times New Roman"/>
              </a:rPr>
              <a:t>Lespinasse</a:t>
            </a:r>
            <a:endParaRPr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7"/>
          <p:cNvSpPr txBox="1">
            <a:spLocks noGrp="1"/>
          </p:cNvSpPr>
          <p:nvPr>
            <p:ph type="body" idx="1"/>
          </p:nvPr>
        </p:nvSpPr>
        <p:spPr>
          <a:xfrm>
            <a:off x="457200" y="1722438"/>
            <a:ext cx="4040188" cy="6397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400"/>
              <a:buNone/>
            </a:pPr>
            <a:endParaRPr b="1">
              <a:latin typeface="Times New Roman"/>
              <a:ea typeface="Times New Roman"/>
              <a:cs typeface="Times New Roman"/>
              <a:sym typeface="Times New Roman"/>
            </a:endParaRPr>
          </a:p>
        </p:txBody>
      </p:sp>
      <p:sp>
        <p:nvSpPr>
          <p:cNvPr id="214" name="Google Shape;214;p27"/>
          <p:cNvSpPr txBox="1">
            <a:spLocks noGrp="1"/>
          </p:cNvSpPr>
          <p:nvPr>
            <p:ph type="body" idx="3"/>
          </p:nvPr>
        </p:nvSpPr>
        <p:spPr>
          <a:xfrm>
            <a:off x="4645025" y="1722438"/>
            <a:ext cx="4041775" cy="6397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400"/>
              <a:buNone/>
            </a:pPr>
            <a:endParaRPr b="1">
              <a:latin typeface="Times New Roman"/>
              <a:ea typeface="Times New Roman"/>
              <a:cs typeface="Times New Roman"/>
              <a:sym typeface="Times New Roman"/>
            </a:endParaRPr>
          </a:p>
        </p:txBody>
      </p:sp>
      <p:sp>
        <p:nvSpPr>
          <p:cNvPr id="215" name="Google Shape;215;p27"/>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800"/>
              <a:buFont typeface="Times New Roman"/>
              <a:buNone/>
            </a:pPr>
            <a:r>
              <a:rPr lang="en-US" sz="2800" b="1" dirty="0">
                <a:latin typeface="Times New Roman"/>
                <a:ea typeface="Times New Roman"/>
                <a:cs typeface="Times New Roman"/>
                <a:sym typeface="Times New Roman"/>
              </a:rPr>
              <a:t>MADEMOISELLE JULIE  DE LESPINASSE 			  </a:t>
            </a:r>
            <a:r>
              <a:rPr lang="en-US" sz="2800" b="1" dirty="0" smtClean="0">
                <a:latin typeface="Times New Roman"/>
                <a:ea typeface="Times New Roman"/>
                <a:cs typeface="Times New Roman"/>
                <a:sym typeface="Times New Roman"/>
              </a:rPr>
              <a:t>             </a:t>
            </a:r>
            <a:r>
              <a:rPr lang="en-US" sz="2400" b="1" dirty="0">
                <a:latin typeface="Times New Roman"/>
                <a:ea typeface="Times New Roman"/>
                <a:cs typeface="Times New Roman"/>
                <a:sym typeface="Times New Roman"/>
              </a:rPr>
              <a:t>1732 - 1776</a:t>
            </a:r>
            <a:endParaRPr sz="2400" dirty="0"/>
          </a:p>
        </p:txBody>
      </p:sp>
      <p:pic>
        <p:nvPicPr>
          <p:cNvPr id="216" name="Google Shape;216;p27" descr="C:\Users\jheinrich\Desktop\julie lespinese.jpg"/>
          <p:cNvPicPr preferRelativeResize="0">
            <a:picLocks noGrp="1"/>
          </p:cNvPicPr>
          <p:nvPr>
            <p:ph type="body" idx="2"/>
          </p:nvPr>
        </p:nvPicPr>
        <p:blipFill rotWithShape="1">
          <a:blip r:embed="rId3">
            <a:alphaModFix/>
          </a:blip>
          <a:srcRect/>
          <a:stretch/>
        </p:blipFill>
        <p:spPr>
          <a:xfrm>
            <a:off x="457200" y="1923288"/>
            <a:ext cx="3352800" cy="4501896"/>
          </a:xfrm>
          <a:prstGeom prst="rect">
            <a:avLst/>
          </a:prstGeom>
          <a:noFill/>
          <a:ln>
            <a:noFill/>
          </a:ln>
        </p:spPr>
      </p:pic>
      <p:sp>
        <p:nvSpPr>
          <p:cNvPr id="217" name="Google Shape;217;p27"/>
          <p:cNvSpPr txBox="1">
            <a:spLocks noGrp="1"/>
          </p:cNvSpPr>
          <p:nvPr>
            <p:ph type="body" idx="4"/>
          </p:nvPr>
        </p:nvSpPr>
        <p:spPr>
          <a:xfrm>
            <a:off x="4645025" y="2438399"/>
            <a:ext cx="4041775" cy="3687763"/>
          </a:xfrm>
          <a:prstGeom prst="rect">
            <a:avLst/>
          </a:prstGeom>
          <a:noFill/>
          <a:ln>
            <a:noFill/>
          </a:ln>
        </p:spPr>
        <p:txBody>
          <a:bodyPr spcFirstLastPara="1" wrap="square" lIns="91425" tIns="45700" rIns="91425" bIns="45700" anchor="t" anchorCtr="0">
            <a:noAutofit/>
          </a:bodyPr>
          <a:lstStyle/>
          <a:p>
            <a:pPr marL="388620" lvl="0" indent="-342900" algn="l" rtl="0">
              <a:spcBef>
                <a:spcPts val="0"/>
              </a:spcBef>
              <a:spcAft>
                <a:spcPts val="0"/>
              </a:spcAft>
              <a:buSzPts val="2000"/>
              <a:buFont typeface="Wingdings" panose="05000000000000000000" pitchFamily="2" charset="2"/>
              <a:buChar char="§"/>
            </a:pPr>
            <a:r>
              <a:rPr lang="en-US" sz="2000" dirty="0">
                <a:latin typeface="Times New Roman"/>
                <a:ea typeface="Times New Roman"/>
                <a:cs typeface="Times New Roman"/>
                <a:sym typeface="Times New Roman"/>
              </a:rPr>
              <a:t>Illegitimate daughter to the </a:t>
            </a:r>
            <a:r>
              <a:rPr lang="en-US" sz="2000" dirty="0" err="1">
                <a:latin typeface="Times New Roman"/>
                <a:ea typeface="Times New Roman"/>
                <a:cs typeface="Times New Roman"/>
                <a:sym typeface="Times New Roman"/>
              </a:rPr>
              <a:t>Comtesse</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d’Alban</a:t>
            </a:r>
            <a:r>
              <a:rPr lang="en-US" sz="2000" dirty="0">
                <a:latin typeface="Times New Roman"/>
                <a:ea typeface="Times New Roman"/>
                <a:cs typeface="Times New Roman"/>
                <a:sym typeface="Times New Roman"/>
              </a:rPr>
              <a:t> &amp; Claude Lespinasse</a:t>
            </a:r>
            <a:endParaRPr dirty="0"/>
          </a:p>
          <a:p>
            <a:pPr marL="388620" lvl="0" indent="-342900" algn="l" rtl="0">
              <a:spcBef>
                <a:spcPts val="400"/>
              </a:spcBef>
              <a:spcAft>
                <a:spcPts val="0"/>
              </a:spcAft>
              <a:buSzPts val="2000"/>
              <a:buFont typeface="Wingdings" panose="05000000000000000000" pitchFamily="2" charset="2"/>
              <a:buChar char="§"/>
            </a:pPr>
            <a:endParaRPr sz="2000" dirty="0">
              <a:latin typeface="Times New Roman"/>
              <a:ea typeface="Times New Roman"/>
              <a:cs typeface="Times New Roman"/>
              <a:sym typeface="Times New Roman"/>
            </a:endParaRPr>
          </a:p>
          <a:p>
            <a:pPr marL="388620" lvl="0" indent="-342900" algn="l" rtl="0">
              <a:spcBef>
                <a:spcPts val="400"/>
              </a:spcBef>
              <a:spcAft>
                <a:spcPts val="0"/>
              </a:spcAft>
              <a:buSzPts val="2000"/>
              <a:buFont typeface="Wingdings" panose="05000000000000000000" pitchFamily="2" charset="2"/>
              <a:buChar char="§"/>
            </a:pPr>
            <a:r>
              <a:rPr lang="en-US" sz="2000" dirty="0">
                <a:latin typeface="Times New Roman"/>
                <a:ea typeface="Times New Roman"/>
                <a:cs typeface="Times New Roman"/>
                <a:sym typeface="Times New Roman"/>
              </a:rPr>
              <a:t>Hosted five salons per week from 5:00 – 9:00 p.m., each offering a full-course meal</a:t>
            </a:r>
            <a:endParaRPr dirty="0"/>
          </a:p>
          <a:p>
            <a:pPr marL="515620" lvl="0" indent="-342900" algn="l" rtl="0">
              <a:spcBef>
                <a:spcPts val="400"/>
              </a:spcBef>
              <a:spcAft>
                <a:spcPts val="0"/>
              </a:spcAft>
              <a:buSzPts val="2000"/>
              <a:buFont typeface="Wingdings" panose="05000000000000000000" pitchFamily="2" charset="2"/>
              <a:buChar char="§"/>
            </a:pPr>
            <a:endParaRPr sz="2000" dirty="0">
              <a:latin typeface="Times New Roman"/>
              <a:ea typeface="Times New Roman"/>
              <a:cs typeface="Times New Roman"/>
              <a:sym typeface="Times New Roman"/>
            </a:endParaRPr>
          </a:p>
          <a:p>
            <a:pPr marL="388620" lvl="0" indent="-342900" algn="l" rtl="0">
              <a:spcBef>
                <a:spcPts val="400"/>
              </a:spcBef>
              <a:spcAft>
                <a:spcPts val="0"/>
              </a:spcAft>
              <a:buSzPts val="2000"/>
              <a:buFont typeface="Wingdings" panose="05000000000000000000" pitchFamily="2" charset="2"/>
              <a:buChar char="§"/>
            </a:pPr>
            <a:r>
              <a:rPr lang="en-US" sz="2000" dirty="0">
                <a:latin typeface="Times New Roman"/>
                <a:ea typeface="Times New Roman"/>
                <a:cs typeface="Times New Roman"/>
                <a:sym typeface="Times New Roman"/>
              </a:rPr>
              <a:t>Lifelong friend to Jean Le </a:t>
            </a:r>
            <a:r>
              <a:rPr lang="en-US" sz="2000" dirty="0" err="1">
                <a:latin typeface="Times New Roman"/>
                <a:ea typeface="Times New Roman"/>
                <a:cs typeface="Times New Roman"/>
                <a:sym typeface="Times New Roman"/>
              </a:rPr>
              <a:t>Rond</a:t>
            </a:r>
            <a:r>
              <a:rPr lang="en-US" sz="2000" dirty="0">
                <a:latin typeface="Times New Roman"/>
                <a:ea typeface="Times New Roman"/>
                <a:cs typeface="Times New Roman"/>
                <a:sym typeface="Times New Roman"/>
              </a:rPr>
              <a:t> D’Alembert</a:t>
            </a:r>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Times New Roman"/>
              <a:buNone/>
            </a:pPr>
            <a:r>
              <a:rPr lang="en-US" b="1">
                <a:latin typeface="Times New Roman"/>
                <a:ea typeface="Times New Roman"/>
                <a:cs typeface="Times New Roman"/>
                <a:sym typeface="Times New Roman"/>
              </a:rPr>
              <a:t/>
            </a:r>
            <a:br>
              <a:rPr lang="en-US" b="1">
                <a:latin typeface="Times New Roman"/>
                <a:ea typeface="Times New Roman"/>
                <a:cs typeface="Times New Roman"/>
                <a:sym typeface="Times New Roman"/>
              </a:rPr>
            </a:br>
            <a:r>
              <a:rPr lang="en-US" b="1">
                <a:latin typeface="Times New Roman"/>
                <a:ea typeface="Times New Roman"/>
                <a:cs typeface="Times New Roman"/>
                <a:sym typeface="Times New Roman"/>
              </a:rPr>
              <a:t>MADAME SUZANNE NECKER</a:t>
            </a:r>
            <a:br>
              <a:rPr lang="en-US" b="1">
                <a:latin typeface="Times New Roman"/>
                <a:ea typeface="Times New Roman"/>
                <a:cs typeface="Times New Roman"/>
                <a:sym typeface="Times New Roman"/>
              </a:rPr>
            </a:br>
            <a:r>
              <a:rPr lang="en-US" b="1">
                <a:latin typeface="Times New Roman"/>
                <a:ea typeface="Times New Roman"/>
                <a:cs typeface="Times New Roman"/>
                <a:sym typeface="Times New Roman"/>
              </a:rPr>
              <a:t>1739 - 1794</a:t>
            </a:r>
            <a:br>
              <a:rPr lang="en-US" b="1">
                <a:latin typeface="Times New Roman"/>
                <a:ea typeface="Times New Roman"/>
                <a:cs typeface="Times New Roman"/>
                <a:sym typeface="Times New Roman"/>
              </a:rPr>
            </a:br>
            <a:endParaRPr/>
          </a:p>
        </p:txBody>
      </p:sp>
      <p:sp>
        <p:nvSpPr>
          <p:cNvPr id="223" name="Google Shape;223;p2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45720" lvl="0" indent="0" algn="l" rtl="0">
              <a:spcBef>
                <a:spcPts val="480"/>
              </a:spcBef>
              <a:spcAft>
                <a:spcPts val="0"/>
              </a:spcAft>
              <a:buSzPts val="2400"/>
              <a:buNone/>
            </a:pPr>
            <a:endParaRPr lang="en-US" sz="2400" dirty="0" smtClean="0">
              <a:latin typeface="Times New Roman"/>
              <a:ea typeface="Times New Roman"/>
              <a:cs typeface="Times New Roman"/>
              <a:sym typeface="Times New Roman"/>
            </a:endParaRPr>
          </a:p>
          <a:p>
            <a:pPr marL="45720" lvl="0" indent="0" algn="l" rtl="0">
              <a:spcBef>
                <a:spcPts val="480"/>
              </a:spcBef>
              <a:spcAft>
                <a:spcPts val="0"/>
              </a:spcAft>
              <a:buSzPts val="2400"/>
              <a:buNone/>
            </a:pPr>
            <a:endParaRPr sz="2400" dirty="0">
              <a:latin typeface="Times New Roman"/>
              <a:ea typeface="Times New Roman"/>
              <a:cs typeface="Times New Roman"/>
              <a:sym typeface="Times New Roman"/>
            </a:endParaRPr>
          </a:p>
          <a:p>
            <a:pPr marL="274320" lvl="0" indent="-228600" algn="l" rtl="0">
              <a:spcBef>
                <a:spcPts val="480"/>
              </a:spcBef>
              <a:spcAft>
                <a:spcPts val="0"/>
              </a:spcAft>
              <a:buSzPts val="2400"/>
              <a:buFont typeface="Noto Sans Symbols"/>
              <a:buChar char="▪"/>
            </a:pPr>
            <a:r>
              <a:rPr lang="en-US" sz="2400" dirty="0">
                <a:latin typeface="Times New Roman"/>
                <a:ea typeface="Times New Roman"/>
                <a:cs typeface="Times New Roman"/>
                <a:sym typeface="Times New Roman"/>
              </a:rPr>
              <a:t>Her husband, Jacques Necker, served</a:t>
            </a:r>
            <a:endParaRPr dirty="0"/>
          </a:p>
          <a:p>
            <a:pPr marL="45720" lvl="0" indent="0" algn="l" rtl="0">
              <a:spcBef>
                <a:spcPts val="480"/>
              </a:spcBef>
              <a:spcAft>
                <a:spcPts val="0"/>
              </a:spcAft>
              <a:buSzPts val="2400"/>
              <a:buNone/>
            </a:pPr>
            <a:r>
              <a:rPr lang="en-US" sz="2400" dirty="0">
                <a:latin typeface="Times New Roman"/>
                <a:ea typeface="Times New Roman"/>
                <a:cs typeface="Times New Roman"/>
                <a:sym typeface="Times New Roman"/>
              </a:rPr>
              <a:t>   as Finance Minister to Louis XVI</a:t>
            </a:r>
            <a:endParaRPr dirty="0"/>
          </a:p>
          <a:p>
            <a:pPr marL="45720" lvl="0" indent="0" algn="l" rtl="0">
              <a:spcBef>
                <a:spcPts val="480"/>
              </a:spcBef>
              <a:spcAft>
                <a:spcPts val="0"/>
              </a:spcAft>
              <a:buSzPts val="2400"/>
              <a:buNone/>
            </a:pPr>
            <a:endParaRPr lang="en-US" sz="2400" dirty="0" smtClean="0">
              <a:latin typeface="Times New Roman"/>
              <a:ea typeface="Times New Roman"/>
              <a:cs typeface="Times New Roman"/>
              <a:sym typeface="Times New Roman"/>
            </a:endParaRPr>
          </a:p>
          <a:p>
            <a:pPr marL="45720" lvl="0" indent="0" algn="l" rtl="0">
              <a:spcBef>
                <a:spcPts val="480"/>
              </a:spcBef>
              <a:spcAft>
                <a:spcPts val="0"/>
              </a:spcAft>
              <a:buSzPts val="2400"/>
              <a:buNone/>
            </a:pPr>
            <a:endParaRPr sz="2400" dirty="0">
              <a:latin typeface="Times New Roman"/>
              <a:ea typeface="Times New Roman"/>
              <a:cs typeface="Times New Roman"/>
              <a:sym typeface="Times New Roman"/>
            </a:endParaRPr>
          </a:p>
          <a:p>
            <a:pPr marL="274320" lvl="0" indent="-228600" algn="l" rtl="0">
              <a:spcBef>
                <a:spcPts val="480"/>
              </a:spcBef>
              <a:spcAft>
                <a:spcPts val="0"/>
              </a:spcAft>
              <a:buSzPts val="2400"/>
              <a:buFont typeface="Noto Sans Symbols"/>
              <a:buChar char="▪"/>
            </a:pPr>
            <a:r>
              <a:rPr lang="en-US" sz="2400" dirty="0">
                <a:latin typeface="Times New Roman"/>
                <a:ea typeface="Times New Roman"/>
                <a:cs typeface="Times New Roman"/>
                <a:sym typeface="Times New Roman"/>
              </a:rPr>
              <a:t>Her </a:t>
            </a:r>
            <a:r>
              <a:rPr lang="en-US" sz="2400" i="1" dirty="0">
                <a:latin typeface="Times New Roman"/>
                <a:ea typeface="Times New Roman"/>
                <a:cs typeface="Times New Roman"/>
                <a:sym typeface="Times New Roman"/>
              </a:rPr>
              <a:t>Memoires </a:t>
            </a:r>
            <a:r>
              <a:rPr lang="en-US" sz="2400" dirty="0">
                <a:latin typeface="Times New Roman"/>
                <a:ea typeface="Times New Roman"/>
                <a:cs typeface="Times New Roman"/>
                <a:sym typeface="Times New Roman"/>
              </a:rPr>
              <a:t>offer unique insight</a:t>
            </a:r>
            <a:endParaRPr dirty="0"/>
          </a:p>
          <a:p>
            <a:pPr marL="45720" lvl="0" indent="0" algn="l" rtl="0">
              <a:spcBef>
                <a:spcPts val="480"/>
              </a:spcBef>
              <a:spcAft>
                <a:spcPts val="0"/>
              </a:spcAft>
              <a:buSzPts val="2400"/>
              <a:buNone/>
            </a:pPr>
            <a:r>
              <a:rPr lang="en-US" sz="2400" dirty="0">
                <a:latin typeface="Times New Roman"/>
                <a:ea typeface="Times New Roman"/>
                <a:cs typeface="Times New Roman"/>
                <a:sym typeface="Times New Roman"/>
              </a:rPr>
              <a:t>   into the salonniere’s life  </a:t>
            </a:r>
            <a:endParaRPr dirty="0"/>
          </a:p>
          <a:p>
            <a:pPr marL="45720" lvl="0" indent="0" algn="l" rtl="0">
              <a:spcBef>
                <a:spcPts val="480"/>
              </a:spcBef>
              <a:spcAft>
                <a:spcPts val="0"/>
              </a:spcAft>
              <a:buSzPts val="2400"/>
              <a:buNone/>
            </a:pPr>
            <a:endParaRPr sz="2400" dirty="0">
              <a:latin typeface="Times New Roman"/>
              <a:ea typeface="Times New Roman"/>
              <a:cs typeface="Times New Roman"/>
              <a:sym typeface="Times New Roman"/>
            </a:endParaRPr>
          </a:p>
          <a:p>
            <a:pPr marL="45720" lvl="0" indent="0" algn="l" rtl="0">
              <a:spcBef>
                <a:spcPts val="480"/>
              </a:spcBef>
              <a:spcAft>
                <a:spcPts val="0"/>
              </a:spcAft>
              <a:buSzPts val="2400"/>
              <a:buNone/>
            </a:pPr>
            <a:endParaRPr sz="2400" dirty="0">
              <a:latin typeface="Times New Roman"/>
              <a:ea typeface="Times New Roman"/>
              <a:cs typeface="Times New Roman"/>
              <a:sym typeface="Times New Roman"/>
            </a:endParaRPr>
          </a:p>
        </p:txBody>
      </p:sp>
      <p:pic>
        <p:nvPicPr>
          <p:cNvPr id="224" name="Google Shape;224;p28" descr="https://i2.wp.com/thesalonniere.com/wp-content/uploads/2014/06/1eeb0b546fc50dc6ca0797de5304cf34-e1519260095185.jpg?resize=586%2C773&amp;ssl=1"/>
          <p:cNvPicPr preferRelativeResize="0"/>
          <p:nvPr/>
        </p:nvPicPr>
        <p:blipFill rotWithShape="1">
          <a:blip r:embed="rId3">
            <a:alphaModFix/>
          </a:blip>
          <a:srcRect/>
          <a:stretch/>
        </p:blipFill>
        <p:spPr>
          <a:xfrm>
            <a:off x="5669280" y="1889760"/>
            <a:ext cx="3145536" cy="4242816"/>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9"/>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400"/>
              <a:buNone/>
            </a:pPr>
            <a:endParaRPr sz="2400" b="1" i="1">
              <a:latin typeface="Times New Roman"/>
              <a:ea typeface="Times New Roman"/>
              <a:cs typeface="Times New Roman"/>
              <a:sym typeface="Times New Roman"/>
            </a:endParaRPr>
          </a:p>
          <a:p>
            <a:pPr marL="0" lvl="0" indent="0" algn="ctr" rtl="0">
              <a:spcBef>
                <a:spcPts val="560"/>
              </a:spcBef>
              <a:spcAft>
                <a:spcPts val="0"/>
              </a:spcAft>
              <a:buSzPts val="2800"/>
              <a:buNone/>
            </a:pPr>
            <a:r>
              <a:rPr lang="en-US" sz="2800" b="1" i="1">
                <a:latin typeface="Times New Roman"/>
                <a:ea typeface="Times New Roman"/>
                <a:cs typeface="Times New Roman"/>
                <a:sym typeface="Times New Roman"/>
              </a:rPr>
              <a:t>“Our world is a tissue of chains.”</a:t>
            </a:r>
            <a:endParaRPr/>
          </a:p>
          <a:p>
            <a:pPr marL="0" lvl="0" indent="0" algn="ctr" rtl="0">
              <a:spcBef>
                <a:spcPts val="400"/>
              </a:spcBef>
              <a:spcAft>
                <a:spcPts val="0"/>
              </a:spcAft>
              <a:buSzPts val="2000"/>
              <a:buNone/>
            </a:pPr>
            <a:r>
              <a:rPr lang="en-US">
                <a:latin typeface="Times New Roman"/>
                <a:ea typeface="Times New Roman"/>
                <a:cs typeface="Times New Roman"/>
                <a:sym typeface="Times New Roman"/>
              </a:rPr>
              <a:t>			                  Duchesse de Duras</a:t>
            </a:r>
            <a:endParaRPr/>
          </a:p>
          <a:p>
            <a:pPr marL="274320" lvl="0" indent="-101600" algn="l" rtl="0">
              <a:spcBef>
                <a:spcPts val="400"/>
              </a:spcBef>
              <a:spcAft>
                <a:spcPts val="0"/>
              </a:spcAft>
              <a:buSzPts val="2000"/>
              <a:buNone/>
            </a:pPr>
            <a:endParaRPr/>
          </a:p>
        </p:txBody>
      </p:sp>
      <p:sp>
        <p:nvSpPr>
          <p:cNvPr id="231" name="Google Shape;231;p29"/>
          <p:cNvSpPr txBox="1">
            <a:spLocks noGrp="1"/>
          </p:cNvSpPr>
          <p:nvPr>
            <p:ph type="title"/>
          </p:nvPr>
        </p:nvSpPr>
        <p:spPr>
          <a:xfrm>
            <a:off x="495670" y="381000"/>
            <a:ext cx="8381260" cy="105439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000"/>
              <a:buFont typeface="Times New Roman"/>
              <a:buNone/>
            </a:pPr>
            <a:r>
              <a:rPr lang="en-US" sz="2000" b="1">
                <a:latin typeface="Times New Roman"/>
                <a:ea typeface="Times New Roman"/>
                <a:cs typeface="Times New Roman"/>
                <a:sym typeface="Times New Roman"/>
              </a:rPr>
              <a:t/>
            </a:r>
            <a:br>
              <a:rPr lang="en-US" sz="2000" b="1">
                <a:latin typeface="Times New Roman"/>
                <a:ea typeface="Times New Roman"/>
                <a:cs typeface="Times New Roman"/>
                <a:sym typeface="Times New Roman"/>
              </a:rPr>
            </a:br>
            <a:r>
              <a:rPr lang="en-US" sz="1800" b="1">
                <a:latin typeface="Times New Roman"/>
                <a:ea typeface="Times New Roman"/>
                <a:cs typeface="Times New Roman"/>
                <a:sym typeface="Times New Roman"/>
              </a:rPr>
              <a:t>WHY WOULD THESE WOMEN SACRIFICE THEIR FREEDOM AND FORTUNE TO SUCH AN ARDUOUS CAUSE?</a:t>
            </a:r>
            <a:r>
              <a:rPr lang="en-US" i="1">
                <a:latin typeface="Times New Roman"/>
                <a:ea typeface="Times New Roman"/>
                <a:cs typeface="Times New Roman"/>
                <a:sym typeface="Times New Roman"/>
              </a:rPr>
              <a:t/>
            </a:r>
            <a:br>
              <a:rPr lang="en-US" i="1">
                <a:latin typeface="Times New Roman"/>
                <a:ea typeface="Times New Roman"/>
                <a:cs typeface="Times New Roman"/>
                <a:sym typeface="Times New Roman"/>
              </a:rPr>
            </a:br>
            <a:endParaRPr>
              <a:latin typeface="Times New Roman"/>
              <a:ea typeface="Times New Roman"/>
              <a:cs typeface="Times New Roman"/>
              <a:sym typeface="Times New Roman"/>
            </a:endParaRPr>
          </a:p>
        </p:txBody>
      </p:sp>
      <p:pic>
        <p:nvPicPr>
          <p:cNvPr id="232" name="Google Shape;232;p29" descr="C:\Users\jheinrich\Desktop\princess winey.jpg"/>
          <p:cNvPicPr preferRelativeResize="0"/>
          <p:nvPr/>
        </p:nvPicPr>
        <p:blipFill rotWithShape="1">
          <a:blip r:embed="rId3">
            <a:alphaModFix/>
          </a:blip>
          <a:srcRect/>
          <a:stretch/>
        </p:blipFill>
        <p:spPr>
          <a:xfrm>
            <a:off x="2514600" y="3352800"/>
            <a:ext cx="4343400" cy="3190874"/>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0"/>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45720" lvl="0" indent="0" algn="l" rtl="0">
              <a:spcBef>
                <a:spcPts val="0"/>
              </a:spcBef>
              <a:spcAft>
                <a:spcPts val="0"/>
              </a:spcAft>
              <a:buSzPts val="2400"/>
              <a:buNone/>
            </a:pPr>
            <a:endParaRPr sz="2400" b="1" dirty="0">
              <a:latin typeface="Times New Roman"/>
              <a:ea typeface="Times New Roman"/>
              <a:cs typeface="Times New Roman"/>
              <a:sym typeface="Times New Roman"/>
            </a:endParaRPr>
          </a:p>
          <a:p>
            <a:pPr marL="45720" lvl="0" indent="0" algn="l" rtl="0">
              <a:spcBef>
                <a:spcPts val="0"/>
              </a:spcBef>
              <a:spcAft>
                <a:spcPts val="0"/>
              </a:spcAft>
              <a:buSzPts val="2400"/>
              <a:buNone/>
            </a:pPr>
            <a:r>
              <a:rPr lang="en-US" sz="2400" b="1" dirty="0">
                <a:latin typeface="Times New Roman"/>
                <a:ea typeface="Times New Roman"/>
                <a:cs typeface="Times New Roman"/>
                <a:sym typeface="Times New Roman"/>
              </a:rPr>
              <a:t>Evelyn Bodek “</a:t>
            </a:r>
            <a:r>
              <a:rPr lang="en-US" sz="2400" b="1" dirty="0" err="1">
                <a:latin typeface="Times New Roman"/>
                <a:ea typeface="Times New Roman"/>
                <a:cs typeface="Times New Roman"/>
                <a:sym typeface="Times New Roman"/>
              </a:rPr>
              <a:t>Salonnieres</a:t>
            </a:r>
            <a:r>
              <a:rPr lang="en-US" sz="2400" b="1" dirty="0">
                <a:latin typeface="Times New Roman"/>
                <a:ea typeface="Times New Roman"/>
                <a:cs typeface="Times New Roman"/>
                <a:sym typeface="Times New Roman"/>
              </a:rPr>
              <a:t> &amp; Bluestockings: Education Obsolescence and Germinated Feminism” </a:t>
            </a:r>
            <a:endParaRPr dirty="0"/>
          </a:p>
          <a:p>
            <a:pPr marL="274320" lvl="0" indent="-76200" algn="l" rtl="0">
              <a:spcBef>
                <a:spcPts val="480"/>
              </a:spcBef>
              <a:spcAft>
                <a:spcPts val="0"/>
              </a:spcAft>
              <a:buSzPts val="2400"/>
              <a:buNone/>
            </a:pPr>
            <a:endParaRPr lang="en-US" sz="2400" dirty="0" smtClean="0">
              <a:latin typeface="Times New Roman"/>
              <a:ea typeface="Times New Roman"/>
              <a:cs typeface="Times New Roman"/>
              <a:sym typeface="Times New Roman"/>
            </a:endParaRPr>
          </a:p>
          <a:p>
            <a:pPr marL="274320" lvl="0" indent="-76200" algn="l" rtl="0">
              <a:spcBef>
                <a:spcPts val="480"/>
              </a:spcBef>
              <a:spcAft>
                <a:spcPts val="0"/>
              </a:spcAft>
              <a:buSzPts val="2400"/>
              <a:buNone/>
            </a:pPr>
            <a:endParaRPr sz="2400" dirty="0">
              <a:latin typeface="Times New Roman"/>
              <a:ea typeface="Times New Roman"/>
              <a:cs typeface="Times New Roman"/>
              <a:sym typeface="Times New Roman"/>
            </a:endParaRPr>
          </a:p>
          <a:p>
            <a:pPr marL="45720" lvl="0" indent="0" algn="l" rtl="0">
              <a:spcBef>
                <a:spcPts val="480"/>
              </a:spcBef>
              <a:spcAft>
                <a:spcPts val="0"/>
              </a:spcAft>
              <a:buSzPts val="2000"/>
              <a:buNone/>
            </a:pPr>
            <a:r>
              <a:rPr lang="en-US" sz="2400" i="1" dirty="0" smtClean="0">
                <a:latin typeface="Times New Roman"/>
                <a:ea typeface="Times New Roman"/>
                <a:cs typeface="Times New Roman"/>
                <a:sym typeface="Times New Roman"/>
              </a:rPr>
              <a:t>	The </a:t>
            </a:r>
            <a:r>
              <a:rPr lang="en-US" sz="2400" i="1" dirty="0">
                <a:latin typeface="Times New Roman"/>
                <a:ea typeface="Times New Roman"/>
                <a:cs typeface="Times New Roman"/>
                <a:sym typeface="Times New Roman"/>
              </a:rPr>
              <a:t>salon speaks to the ingenuity of women </a:t>
            </a:r>
            <a:r>
              <a:rPr lang="en-US" sz="2400" i="1" dirty="0" err="1" smtClean="0">
                <a:latin typeface="Times New Roman"/>
                <a:ea typeface="Times New Roman"/>
                <a:cs typeface="Times New Roman"/>
                <a:sym typeface="Times New Roman"/>
              </a:rPr>
              <a:t>who“when</a:t>
            </a:r>
            <a:r>
              <a:rPr lang="en-US" sz="2400" i="1" dirty="0" smtClean="0">
                <a:latin typeface="Times New Roman"/>
                <a:ea typeface="Times New Roman"/>
                <a:cs typeface="Times New Roman"/>
                <a:sym typeface="Times New Roman"/>
              </a:rPr>
              <a:t> 	excluded </a:t>
            </a:r>
            <a:r>
              <a:rPr lang="en-US" sz="2400" i="1" dirty="0">
                <a:latin typeface="Times New Roman"/>
                <a:ea typeface="Times New Roman"/>
                <a:cs typeface="Times New Roman"/>
                <a:sym typeface="Times New Roman"/>
              </a:rPr>
              <a:t>from the educational </a:t>
            </a:r>
            <a:r>
              <a:rPr lang="en-US" sz="2400" i="1" dirty="0" err="1" smtClean="0">
                <a:latin typeface="Times New Roman"/>
                <a:ea typeface="Times New Roman"/>
                <a:cs typeface="Times New Roman"/>
                <a:sym typeface="Times New Roman"/>
              </a:rPr>
              <a:t>mainstream”created</a:t>
            </a:r>
            <a:r>
              <a:rPr lang="en-US" sz="2400" i="1" dirty="0" smtClean="0">
                <a:latin typeface="Times New Roman"/>
                <a:ea typeface="Times New Roman"/>
                <a:cs typeface="Times New Roman"/>
                <a:sym typeface="Times New Roman"/>
              </a:rPr>
              <a:t> </a:t>
            </a:r>
            <a:r>
              <a:rPr lang="en-US" sz="2400" i="1" dirty="0">
                <a:latin typeface="Times New Roman"/>
                <a:ea typeface="Times New Roman"/>
                <a:cs typeface="Times New Roman"/>
                <a:sym typeface="Times New Roman"/>
              </a:rPr>
              <a:t>an </a:t>
            </a:r>
            <a:r>
              <a:rPr lang="en-US" sz="2400" i="1" dirty="0" smtClean="0">
                <a:latin typeface="Times New Roman"/>
                <a:ea typeface="Times New Roman"/>
                <a:cs typeface="Times New Roman"/>
                <a:sym typeface="Times New Roman"/>
              </a:rPr>
              <a:t>	“</a:t>
            </a:r>
            <a:r>
              <a:rPr lang="en-US" sz="2400" i="1" dirty="0">
                <a:latin typeface="Times New Roman"/>
                <a:ea typeface="Times New Roman"/>
                <a:cs typeface="Times New Roman"/>
                <a:sym typeface="Times New Roman"/>
              </a:rPr>
              <a:t>alternative educational route which </a:t>
            </a:r>
            <a:r>
              <a:rPr lang="en-US" sz="2400" i="1" dirty="0" smtClean="0">
                <a:latin typeface="Times New Roman"/>
                <a:ea typeface="Times New Roman"/>
                <a:cs typeface="Times New Roman"/>
                <a:sym typeface="Times New Roman"/>
              </a:rPr>
              <a:t>satisfied </a:t>
            </a:r>
            <a:r>
              <a:rPr lang="en-US" sz="2400" i="1" dirty="0">
                <a:latin typeface="Times New Roman"/>
                <a:ea typeface="Times New Roman"/>
                <a:cs typeface="Times New Roman"/>
                <a:sym typeface="Times New Roman"/>
              </a:rPr>
              <a:t>their desire </a:t>
            </a:r>
            <a:r>
              <a:rPr lang="en-US" sz="2400" i="1" dirty="0" smtClean="0">
                <a:latin typeface="Times New Roman"/>
                <a:ea typeface="Times New Roman"/>
                <a:cs typeface="Times New Roman"/>
                <a:sym typeface="Times New Roman"/>
              </a:rPr>
              <a:t>	to </a:t>
            </a:r>
            <a:r>
              <a:rPr lang="en-US" sz="2400" i="1" dirty="0">
                <a:latin typeface="Times New Roman"/>
                <a:ea typeface="Times New Roman"/>
                <a:cs typeface="Times New Roman"/>
                <a:sym typeface="Times New Roman"/>
              </a:rPr>
              <a:t>learn while camouflaging 	their activities behind the </a:t>
            </a:r>
            <a:r>
              <a:rPr lang="en-US" sz="2400" i="1" dirty="0" smtClean="0">
                <a:latin typeface="Times New Roman"/>
                <a:ea typeface="Times New Roman"/>
                <a:cs typeface="Times New Roman"/>
                <a:sym typeface="Times New Roman"/>
              </a:rPr>
              <a:t>	role </a:t>
            </a:r>
            <a:r>
              <a:rPr lang="en-US" sz="2400" i="1" dirty="0">
                <a:latin typeface="Times New Roman"/>
                <a:ea typeface="Times New Roman"/>
                <a:cs typeface="Times New Roman"/>
                <a:sym typeface="Times New Roman"/>
              </a:rPr>
              <a:t>of acceptable female role of hostess.” </a:t>
            </a:r>
            <a:endParaRPr dirty="0"/>
          </a:p>
        </p:txBody>
      </p:sp>
      <p:sp>
        <p:nvSpPr>
          <p:cNvPr id="239" name="Google Shape;239;p30"/>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Times New Roman"/>
              <a:buNone/>
            </a:pPr>
            <a:r>
              <a:rPr lang="en-US">
                <a:latin typeface="Times New Roman"/>
                <a:ea typeface="Times New Roman"/>
                <a:cs typeface="Times New Roman"/>
                <a:sym typeface="Times New Roman"/>
              </a:rPr>
              <a:t>INTELLECTUAL STIMULATION</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45720" lvl="0" indent="0" algn="l" rtl="0">
              <a:spcBef>
                <a:spcPts val="0"/>
              </a:spcBef>
              <a:spcAft>
                <a:spcPts val="0"/>
              </a:spcAft>
              <a:buSzPts val="2400"/>
              <a:buNone/>
            </a:pPr>
            <a:endParaRPr sz="2400" b="1" dirty="0">
              <a:latin typeface="Times New Roman"/>
              <a:ea typeface="Times New Roman"/>
              <a:cs typeface="Times New Roman"/>
              <a:sym typeface="Times New Roman"/>
            </a:endParaRPr>
          </a:p>
          <a:p>
            <a:pPr marL="45720" lvl="0" indent="0" algn="l" rtl="0">
              <a:spcBef>
                <a:spcPts val="480"/>
              </a:spcBef>
              <a:spcAft>
                <a:spcPts val="0"/>
              </a:spcAft>
              <a:buSzPts val="2400"/>
              <a:buNone/>
            </a:pPr>
            <a:r>
              <a:rPr lang="en-US" sz="2400" b="1" dirty="0">
                <a:latin typeface="Times New Roman"/>
                <a:ea typeface="Times New Roman"/>
                <a:cs typeface="Times New Roman"/>
                <a:sym typeface="Times New Roman"/>
              </a:rPr>
              <a:t>Bonnie Calhoun “Shaping the Public Sphere: English Coffeehouses &amp; French Salons in the Age of the Enlightenment”</a:t>
            </a:r>
            <a:endParaRPr dirty="0"/>
          </a:p>
          <a:p>
            <a:pPr marL="45720" lvl="0" indent="0" algn="l" rtl="0">
              <a:spcBef>
                <a:spcPts val="480"/>
              </a:spcBef>
              <a:spcAft>
                <a:spcPts val="0"/>
              </a:spcAft>
              <a:buSzPts val="2400"/>
              <a:buNone/>
            </a:pPr>
            <a:endParaRPr lang="en-US" sz="2400" dirty="0" smtClean="0">
              <a:latin typeface="Times New Roman"/>
              <a:ea typeface="Times New Roman"/>
              <a:cs typeface="Times New Roman"/>
              <a:sym typeface="Times New Roman"/>
            </a:endParaRPr>
          </a:p>
          <a:p>
            <a:pPr marL="45720" lvl="0" indent="0" algn="l" rtl="0">
              <a:spcBef>
                <a:spcPts val="480"/>
              </a:spcBef>
              <a:spcAft>
                <a:spcPts val="0"/>
              </a:spcAft>
              <a:buSzPts val="2400"/>
              <a:buNone/>
            </a:pPr>
            <a:endParaRPr sz="2400" dirty="0">
              <a:latin typeface="Times New Roman"/>
              <a:ea typeface="Times New Roman"/>
              <a:cs typeface="Times New Roman"/>
              <a:sym typeface="Times New Roman"/>
            </a:endParaRPr>
          </a:p>
          <a:p>
            <a:pPr marL="45720" lvl="0" indent="0" algn="l" rtl="0">
              <a:spcBef>
                <a:spcPts val="480"/>
              </a:spcBef>
              <a:spcAft>
                <a:spcPts val="0"/>
              </a:spcAft>
              <a:buSzPts val="2400"/>
              <a:buNone/>
            </a:pPr>
            <a:r>
              <a:rPr lang="en-US" sz="2400" i="1" dirty="0" smtClean="0">
                <a:latin typeface="Times New Roman"/>
                <a:ea typeface="Times New Roman"/>
                <a:cs typeface="Times New Roman"/>
                <a:sym typeface="Times New Roman"/>
              </a:rPr>
              <a:t>	The </a:t>
            </a:r>
            <a:r>
              <a:rPr lang="en-US" sz="2400" i="1" dirty="0">
                <a:latin typeface="Times New Roman"/>
                <a:ea typeface="Times New Roman"/>
                <a:cs typeface="Times New Roman"/>
                <a:sym typeface="Times New Roman"/>
              </a:rPr>
              <a:t>“salon was a superb place for artists to establish </a:t>
            </a:r>
            <a:r>
              <a:rPr lang="en-US" sz="2400" i="1" dirty="0" smtClean="0">
                <a:latin typeface="Times New Roman"/>
                <a:ea typeface="Times New Roman"/>
                <a:cs typeface="Times New Roman"/>
                <a:sym typeface="Times New Roman"/>
              </a:rPr>
              <a:t>	themselves</a:t>
            </a:r>
            <a:r>
              <a:rPr lang="en-US" sz="2400" i="1" dirty="0">
                <a:latin typeface="Times New Roman"/>
                <a:ea typeface="Times New Roman"/>
                <a:cs typeface="Times New Roman"/>
                <a:sym typeface="Times New Roman"/>
              </a:rPr>
              <a:t>” by reading their unpublished </a:t>
            </a:r>
            <a:r>
              <a:rPr lang="en-US" sz="2400" i="1" dirty="0" smtClean="0">
                <a:latin typeface="Times New Roman"/>
                <a:ea typeface="Times New Roman"/>
                <a:cs typeface="Times New Roman"/>
                <a:sym typeface="Times New Roman"/>
              </a:rPr>
              <a:t> work </a:t>
            </a:r>
            <a:r>
              <a:rPr lang="en-US" sz="2400" i="1" dirty="0">
                <a:latin typeface="Times New Roman"/>
                <a:ea typeface="Times New Roman"/>
                <a:cs typeface="Times New Roman"/>
                <a:sym typeface="Times New Roman"/>
              </a:rPr>
              <a:t>aloud, </a:t>
            </a:r>
            <a:r>
              <a:rPr lang="en-US" sz="2400" i="1" dirty="0" smtClean="0">
                <a:latin typeface="Times New Roman"/>
                <a:ea typeface="Times New Roman"/>
                <a:cs typeface="Times New Roman"/>
                <a:sym typeface="Times New Roman"/>
              </a:rPr>
              <a:t>	soliciting feedback and </a:t>
            </a:r>
            <a:r>
              <a:rPr lang="en-US" sz="2400" i="1" dirty="0">
                <a:latin typeface="Times New Roman"/>
                <a:ea typeface="Times New Roman"/>
                <a:cs typeface="Times New Roman"/>
                <a:sym typeface="Times New Roman"/>
              </a:rPr>
              <a:t>finding support to publish and </a:t>
            </a:r>
            <a:r>
              <a:rPr lang="en-US" sz="2400" i="1" dirty="0" smtClean="0">
                <a:latin typeface="Times New Roman"/>
                <a:ea typeface="Times New Roman"/>
                <a:cs typeface="Times New Roman"/>
                <a:sym typeface="Times New Roman"/>
              </a:rPr>
              <a:t>	advance </a:t>
            </a:r>
            <a:r>
              <a:rPr lang="en-US" sz="2400" i="1" dirty="0">
                <a:latin typeface="Times New Roman"/>
                <a:ea typeface="Times New Roman"/>
                <a:cs typeface="Times New Roman"/>
                <a:sym typeface="Times New Roman"/>
              </a:rPr>
              <a:t>their careers</a:t>
            </a:r>
            <a:r>
              <a:rPr lang="en-US" sz="2400" dirty="0">
                <a:latin typeface="Times New Roman"/>
                <a:ea typeface="Times New Roman"/>
                <a:cs typeface="Times New Roman"/>
                <a:sym typeface="Times New Roman"/>
              </a:rPr>
              <a:t>.</a:t>
            </a:r>
            <a:endParaRPr dirty="0"/>
          </a:p>
          <a:p>
            <a:pPr marL="274320" lvl="0" indent="-76200" algn="l" rtl="0">
              <a:spcBef>
                <a:spcPts val="480"/>
              </a:spcBef>
              <a:spcAft>
                <a:spcPts val="0"/>
              </a:spcAft>
              <a:buSzPts val="2400"/>
              <a:buFont typeface="Noto Sans Symbols"/>
              <a:buNone/>
            </a:pPr>
            <a:endParaRPr sz="2400" dirty="0">
              <a:latin typeface="Times New Roman"/>
              <a:ea typeface="Times New Roman"/>
              <a:cs typeface="Times New Roman"/>
              <a:sym typeface="Times New Roman"/>
            </a:endParaRPr>
          </a:p>
          <a:p>
            <a:pPr marL="274320" lvl="0" indent="-76200" algn="l" rtl="0">
              <a:spcBef>
                <a:spcPts val="480"/>
              </a:spcBef>
              <a:spcAft>
                <a:spcPts val="0"/>
              </a:spcAft>
              <a:buSzPts val="2400"/>
              <a:buFont typeface="Noto Sans Symbols"/>
              <a:buNone/>
            </a:pPr>
            <a:endParaRPr sz="2400" dirty="0">
              <a:latin typeface="Times New Roman"/>
              <a:ea typeface="Times New Roman"/>
              <a:cs typeface="Times New Roman"/>
              <a:sym typeface="Times New Roman"/>
            </a:endParaRPr>
          </a:p>
          <a:p>
            <a:pPr marL="45720" lvl="0" indent="0" algn="l" rtl="0">
              <a:spcBef>
                <a:spcPts val="400"/>
              </a:spcBef>
              <a:spcAft>
                <a:spcPts val="0"/>
              </a:spcAft>
              <a:buSzPts val="2000"/>
              <a:buNone/>
            </a:pPr>
            <a:endParaRPr dirty="0"/>
          </a:p>
        </p:txBody>
      </p:sp>
      <p:sp>
        <p:nvSpPr>
          <p:cNvPr id="246" name="Google Shape;246;p3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2400"/>
              <a:buFont typeface="Times New Roman"/>
              <a:buNone/>
            </a:pPr>
            <a:r>
              <a:rPr lang="en-US" sz="2400" b="1">
                <a:latin typeface="Times New Roman"/>
                <a:ea typeface="Times New Roman"/>
                <a:cs typeface="Times New Roman"/>
                <a:sym typeface="Times New Roman"/>
              </a:rPr>
              <a:t>ADVANCING THE GENIUS IN THEIR MIDST</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4"/>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45720" lvl="0" indent="0" algn="l" rtl="0">
              <a:spcBef>
                <a:spcPts val="0"/>
              </a:spcBef>
              <a:spcAft>
                <a:spcPts val="0"/>
              </a:spcAft>
              <a:buSzPts val="2000"/>
              <a:buNone/>
            </a:pPr>
            <a:r>
              <a:rPr lang="en-US" b="1" dirty="0">
                <a:latin typeface="Times New Roman"/>
                <a:ea typeface="Times New Roman"/>
                <a:cs typeface="Times New Roman"/>
                <a:sym typeface="Times New Roman"/>
              </a:rPr>
              <a:t>Salon: </a:t>
            </a:r>
            <a:r>
              <a:rPr lang="en-US" i="1" dirty="0">
                <a:latin typeface="Times New Roman"/>
                <a:ea typeface="Times New Roman"/>
                <a:cs typeface="Times New Roman"/>
                <a:sym typeface="Times New Roman"/>
              </a:rPr>
              <a:t>a place to congregate for the purposes of intellectual discourse.</a:t>
            </a:r>
            <a:endParaRPr dirty="0"/>
          </a:p>
          <a:p>
            <a:pPr marL="274320" lvl="0" indent="-101600" algn="l" rtl="0">
              <a:spcBef>
                <a:spcPts val="400"/>
              </a:spcBef>
              <a:spcAft>
                <a:spcPts val="0"/>
              </a:spcAft>
              <a:buSzPts val="2000"/>
              <a:buNone/>
            </a:pPr>
            <a:endParaRPr i="1" dirty="0">
              <a:latin typeface="Times New Roman"/>
              <a:ea typeface="Times New Roman"/>
              <a:cs typeface="Times New Roman"/>
              <a:sym typeface="Times New Roman"/>
            </a:endParaRPr>
          </a:p>
          <a:p>
            <a:pPr marL="274320" lvl="0" indent="-101600" algn="l" rtl="0">
              <a:spcBef>
                <a:spcPts val="400"/>
              </a:spcBef>
              <a:spcAft>
                <a:spcPts val="0"/>
              </a:spcAft>
              <a:buSzPts val="2000"/>
              <a:buNone/>
            </a:pPr>
            <a:endParaRPr dirty="0"/>
          </a:p>
        </p:txBody>
      </p:sp>
      <p:sp>
        <p:nvSpPr>
          <p:cNvPr id="111" name="Google Shape;111;p1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Times New Roman"/>
              <a:buNone/>
            </a:pPr>
            <a:r>
              <a:rPr lang="en-US" b="1">
                <a:latin typeface="Times New Roman"/>
                <a:ea typeface="Times New Roman"/>
                <a:cs typeface="Times New Roman"/>
                <a:sym typeface="Times New Roman"/>
              </a:rPr>
              <a:t>WHERE WORLDS COALESCE</a:t>
            </a:r>
            <a:endParaRPr/>
          </a:p>
        </p:txBody>
      </p:sp>
      <p:pic>
        <p:nvPicPr>
          <p:cNvPr id="112" name="Google Shape;112;p14" descr="Image result for french bourgeoisie"/>
          <p:cNvPicPr preferRelativeResize="0"/>
          <p:nvPr/>
        </p:nvPicPr>
        <p:blipFill rotWithShape="1">
          <a:blip r:embed="rId3">
            <a:alphaModFix/>
          </a:blip>
          <a:srcRect/>
          <a:stretch/>
        </p:blipFill>
        <p:spPr>
          <a:xfrm>
            <a:off x="1600200" y="2743200"/>
            <a:ext cx="5715000" cy="390525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2"/>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sz="2400" b="1" dirty="0" smtClean="0">
                <a:latin typeface="Times New Roman"/>
                <a:ea typeface="Times New Roman"/>
                <a:cs typeface="Times New Roman"/>
                <a:sym typeface="Times New Roman"/>
              </a:rPr>
              <a:t>Critics</a:t>
            </a:r>
            <a:r>
              <a:rPr lang="en-US" sz="2400" b="1" dirty="0">
                <a:latin typeface="Times New Roman"/>
                <a:ea typeface="Times New Roman"/>
                <a:cs typeface="Times New Roman"/>
                <a:sym typeface="Times New Roman"/>
              </a:rPr>
              <a:t>:  </a:t>
            </a:r>
            <a:r>
              <a:rPr lang="en-US" sz="2400" dirty="0">
                <a:latin typeface="Times New Roman"/>
                <a:ea typeface="Times New Roman"/>
                <a:cs typeface="Times New Roman"/>
                <a:sym typeface="Times New Roman"/>
              </a:rPr>
              <a:t>She adorned but she did not</a:t>
            </a:r>
            <a:r>
              <a:rPr lang="en-US" dirty="0"/>
              <a:t> </a:t>
            </a:r>
            <a:r>
              <a:rPr lang="en-US" sz="2400" dirty="0">
                <a:latin typeface="Times New Roman"/>
                <a:ea typeface="Times New Roman"/>
                <a:cs typeface="Times New Roman"/>
                <a:sym typeface="Times New Roman"/>
              </a:rPr>
              <a:t>impact—a </a:t>
            </a:r>
            <a:r>
              <a:rPr lang="en-US" sz="2400" i="1" dirty="0">
                <a:latin typeface="Times New Roman"/>
                <a:ea typeface="Times New Roman"/>
                <a:cs typeface="Times New Roman"/>
                <a:sym typeface="Times New Roman"/>
              </a:rPr>
              <a:t>beau monde </a:t>
            </a:r>
            <a:r>
              <a:rPr lang="en-US" sz="2400" dirty="0">
                <a:latin typeface="Times New Roman"/>
                <a:ea typeface="Times New Roman"/>
                <a:cs typeface="Times New Roman"/>
                <a:sym typeface="Times New Roman"/>
              </a:rPr>
              <a:t>society hostess.</a:t>
            </a:r>
            <a:endParaRPr dirty="0"/>
          </a:p>
          <a:p>
            <a:pPr marL="0" lvl="0" indent="0" algn="l" rtl="0">
              <a:spcBef>
                <a:spcPts val="480"/>
              </a:spcBef>
              <a:spcAft>
                <a:spcPts val="0"/>
              </a:spcAft>
              <a:buSzPts val="2400"/>
              <a:buNone/>
            </a:pPr>
            <a:endParaRPr sz="2400" dirty="0">
              <a:latin typeface="Times New Roman"/>
              <a:ea typeface="Times New Roman"/>
              <a:cs typeface="Times New Roman"/>
              <a:sym typeface="Times New Roman"/>
            </a:endParaRPr>
          </a:p>
          <a:p>
            <a:pPr marL="0" lvl="0" indent="0" algn="l" rtl="0">
              <a:spcBef>
                <a:spcPts val="480"/>
              </a:spcBef>
              <a:spcAft>
                <a:spcPts val="0"/>
              </a:spcAft>
              <a:buSzPts val="2400"/>
              <a:buNone/>
            </a:pPr>
            <a:r>
              <a:rPr lang="en-US" sz="2400" b="1" dirty="0">
                <a:latin typeface="Times New Roman"/>
                <a:ea typeface="Times New Roman"/>
                <a:cs typeface="Times New Roman"/>
                <a:sym typeface="Times New Roman"/>
              </a:rPr>
              <a:t>Devotees</a:t>
            </a:r>
            <a:r>
              <a:rPr lang="en-US" sz="2400" dirty="0">
                <a:latin typeface="Times New Roman"/>
                <a:ea typeface="Times New Roman"/>
                <a:cs typeface="Times New Roman"/>
                <a:sym typeface="Times New Roman"/>
              </a:rPr>
              <a:t>:  She was a </a:t>
            </a:r>
            <a:r>
              <a:rPr lang="en-US" sz="2400" i="1" dirty="0">
                <a:latin typeface="Times New Roman"/>
                <a:ea typeface="Times New Roman"/>
                <a:cs typeface="Times New Roman"/>
                <a:sym typeface="Times New Roman"/>
              </a:rPr>
              <a:t>sine qua non, </a:t>
            </a:r>
            <a:r>
              <a:rPr lang="en-US" sz="2400" dirty="0">
                <a:latin typeface="Times New Roman"/>
                <a:ea typeface="Times New Roman"/>
                <a:cs typeface="Times New Roman"/>
                <a:sym typeface="Times New Roman"/>
              </a:rPr>
              <a:t>absolute necessity, to the Enlightenment cause.</a:t>
            </a:r>
            <a:endParaRPr dirty="0"/>
          </a:p>
        </p:txBody>
      </p:sp>
      <p:sp>
        <p:nvSpPr>
          <p:cNvPr id="253" name="Google Shape;253;p32"/>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2880"/>
              <a:buFont typeface="Times New Roman"/>
              <a:buNone/>
            </a:pPr>
            <a:r>
              <a:rPr lang="en-US" sz="2880" dirty="0">
                <a:latin typeface="Times New Roman"/>
                <a:ea typeface="Times New Roman"/>
                <a:cs typeface="Times New Roman"/>
                <a:sym typeface="Times New Roman"/>
              </a:rPr>
              <a:t/>
            </a:r>
            <a:br>
              <a:rPr lang="en-US" sz="2880" dirty="0">
                <a:latin typeface="Times New Roman"/>
                <a:ea typeface="Times New Roman"/>
                <a:cs typeface="Times New Roman"/>
                <a:sym typeface="Times New Roman"/>
              </a:rPr>
            </a:br>
            <a:r>
              <a:rPr lang="en-US" sz="2880" dirty="0">
                <a:latin typeface="Times New Roman"/>
                <a:ea typeface="Times New Roman"/>
                <a:cs typeface="Times New Roman"/>
                <a:sym typeface="Times New Roman"/>
              </a:rPr>
              <a:t/>
            </a:r>
            <a:br>
              <a:rPr lang="en-US" sz="2880" dirty="0">
                <a:latin typeface="Times New Roman"/>
                <a:ea typeface="Times New Roman"/>
                <a:cs typeface="Times New Roman"/>
                <a:sym typeface="Times New Roman"/>
              </a:rPr>
            </a:br>
            <a:r>
              <a:rPr lang="en-US" sz="2880" dirty="0">
                <a:latin typeface="Times New Roman"/>
                <a:ea typeface="Times New Roman"/>
                <a:cs typeface="Times New Roman"/>
                <a:sym typeface="Times New Roman"/>
              </a:rPr>
              <a:t/>
            </a:r>
            <a:br>
              <a:rPr lang="en-US" sz="2880" dirty="0">
                <a:latin typeface="Times New Roman"/>
                <a:ea typeface="Times New Roman"/>
                <a:cs typeface="Times New Roman"/>
                <a:sym typeface="Times New Roman"/>
              </a:rPr>
            </a:br>
            <a:r>
              <a:rPr lang="en-US" sz="2800" b="1" dirty="0">
                <a:latin typeface="Times New Roman"/>
                <a:ea typeface="Times New Roman"/>
                <a:cs typeface="Times New Roman"/>
                <a:sym typeface="Times New Roman"/>
              </a:rPr>
              <a:t>THE SALONNIERE’S CRAFT:</a:t>
            </a:r>
            <a:br>
              <a:rPr lang="en-US" sz="2800" b="1" dirty="0">
                <a:latin typeface="Times New Roman"/>
                <a:ea typeface="Times New Roman"/>
                <a:cs typeface="Times New Roman"/>
                <a:sym typeface="Times New Roman"/>
              </a:rPr>
            </a:br>
            <a:r>
              <a:rPr lang="en-US" sz="2800" b="1" dirty="0">
                <a:latin typeface="Times New Roman"/>
                <a:ea typeface="Times New Roman"/>
                <a:cs typeface="Times New Roman"/>
                <a:sym typeface="Times New Roman"/>
              </a:rPr>
              <a:t>CRITICISMS &amp; COMPLIMENTS  </a:t>
            </a:r>
            <a:r>
              <a:rPr lang="en-US" sz="2880" b="1" dirty="0">
                <a:latin typeface="Times New Roman"/>
                <a:ea typeface="Times New Roman"/>
                <a:cs typeface="Times New Roman"/>
                <a:sym typeface="Times New Roman"/>
              </a:rPr>
              <a:t/>
            </a:r>
            <a:br>
              <a:rPr lang="en-US" sz="2880" b="1" dirty="0">
                <a:latin typeface="Times New Roman"/>
                <a:ea typeface="Times New Roman"/>
                <a:cs typeface="Times New Roman"/>
                <a:sym typeface="Times New Roman"/>
              </a:rPr>
            </a:br>
            <a:r>
              <a:rPr lang="en-US" sz="2880" b="1" dirty="0">
                <a:latin typeface="Times New Roman"/>
                <a:ea typeface="Times New Roman"/>
                <a:cs typeface="Times New Roman"/>
                <a:sym typeface="Times New Roman"/>
              </a:rPr>
              <a:t/>
            </a:r>
            <a:br>
              <a:rPr lang="en-US" sz="2880" b="1" dirty="0">
                <a:latin typeface="Times New Roman"/>
                <a:ea typeface="Times New Roman"/>
                <a:cs typeface="Times New Roman"/>
                <a:sym typeface="Times New Roman"/>
              </a:rPr>
            </a:br>
            <a:r>
              <a:rPr lang="en-US" sz="2880" b="1" dirty="0">
                <a:latin typeface="Times New Roman"/>
                <a:ea typeface="Times New Roman"/>
                <a:cs typeface="Times New Roman"/>
                <a:sym typeface="Times New Roman"/>
              </a:rPr>
              <a:t/>
            </a:r>
            <a:br>
              <a:rPr lang="en-US" sz="2880" b="1" dirty="0">
                <a:latin typeface="Times New Roman"/>
                <a:ea typeface="Times New Roman"/>
                <a:cs typeface="Times New Roman"/>
                <a:sym typeface="Times New Roman"/>
              </a:rPr>
            </a:br>
            <a:endParaRPr sz="2880" dirty="0"/>
          </a:p>
        </p:txBody>
      </p:sp>
      <p:pic>
        <p:nvPicPr>
          <p:cNvPr id="254" name="Google Shape;254;p32" descr="https://i2.wp.com/thesalonniere.com/wp-content/uploads/2018/02/In-the-Salon-of-Madame-Geoffrin-in-1755-by-Anicet-Charles-Gabriel-Lemonnier-1812.jpg?resize=593%2C405&amp;ssl=1"/>
          <p:cNvPicPr preferRelativeResize="0"/>
          <p:nvPr/>
        </p:nvPicPr>
        <p:blipFill rotWithShape="1">
          <a:blip r:embed="rId3">
            <a:alphaModFix/>
          </a:blip>
          <a:srcRect/>
          <a:stretch/>
        </p:blipFill>
        <p:spPr>
          <a:xfrm>
            <a:off x="2133600" y="4145280"/>
            <a:ext cx="4632960" cy="2531745"/>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3"/>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sz="2400" i="1">
                <a:latin typeface="Times New Roman"/>
                <a:ea typeface="Times New Roman"/>
                <a:cs typeface="Times New Roman"/>
                <a:sym typeface="Times New Roman"/>
              </a:rPr>
              <a:t>Letter to D’Alembert on the Theater—</a:t>
            </a:r>
            <a:r>
              <a:rPr lang="en-US" sz="2400">
                <a:latin typeface="Times New Roman"/>
                <a:ea typeface="Times New Roman"/>
                <a:cs typeface="Times New Roman"/>
                <a:sym typeface="Times New Roman"/>
              </a:rPr>
              <a:t>derides</a:t>
            </a:r>
            <a:r>
              <a:rPr lang="en-US" sz="2400" i="1">
                <a:latin typeface="Times New Roman"/>
                <a:ea typeface="Times New Roman"/>
                <a:cs typeface="Times New Roman"/>
                <a:sym typeface="Times New Roman"/>
              </a:rPr>
              <a:t> </a:t>
            </a:r>
            <a:r>
              <a:rPr lang="en-US" sz="2400">
                <a:latin typeface="Times New Roman"/>
                <a:ea typeface="Times New Roman"/>
                <a:cs typeface="Times New Roman"/>
                <a:sym typeface="Times New Roman"/>
              </a:rPr>
              <a:t>fellow philosophes for their surrender to the rules of civility that regulated salon life because it undermined “manly virtues.”</a:t>
            </a:r>
            <a:endParaRPr/>
          </a:p>
          <a:p>
            <a:pPr marL="274320" lvl="0" indent="-101600" algn="l" rtl="0">
              <a:spcBef>
                <a:spcPts val="400"/>
              </a:spcBef>
              <a:spcAft>
                <a:spcPts val="0"/>
              </a:spcAft>
              <a:buSzPts val="2000"/>
              <a:buNone/>
            </a:pPr>
            <a:endParaRPr/>
          </a:p>
        </p:txBody>
      </p:sp>
      <p:sp>
        <p:nvSpPr>
          <p:cNvPr id="261" name="Google Shape;261;p33"/>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Times New Roman"/>
              <a:buNone/>
            </a:pPr>
            <a:r>
              <a:rPr lang="en-US">
                <a:latin typeface="Times New Roman"/>
                <a:ea typeface="Times New Roman"/>
                <a:cs typeface="Times New Roman"/>
                <a:sym typeface="Times New Roman"/>
              </a:rPr>
              <a:t>JEAN JACQUES ROUSSEAU</a:t>
            </a:r>
            <a:endParaRPr/>
          </a:p>
        </p:txBody>
      </p:sp>
      <p:pic>
        <p:nvPicPr>
          <p:cNvPr id="262" name="Google Shape;262;p33" descr="C:\Users\jheinrich\Desktop\Professional Publications\rousseau.png"/>
          <p:cNvPicPr preferRelativeResize="0"/>
          <p:nvPr/>
        </p:nvPicPr>
        <p:blipFill rotWithShape="1">
          <a:blip r:embed="rId3">
            <a:alphaModFix/>
          </a:blip>
          <a:srcRect/>
          <a:stretch/>
        </p:blipFill>
        <p:spPr>
          <a:xfrm>
            <a:off x="228600" y="3276600"/>
            <a:ext cx="4038600" cy="3352798"/>
          </a:xfrm>
          <a:prstGeom prst="rect">
            <a:avLst/>
          </a:prstGeom>
          <a:noFill/>
          <a:ln>
            <a:noFill/>
          </a:ln>
        </p:spPr>
      </p:pic>
      <p:pic>
        <p:nvPicPr>
          <p:cNvPr id="263" name="Google Shape;263;p33" descr="Image result for rousseau letter to dalembert on the theater"/>
          <p:cNvPicPr preferRelativeResize="0"/>
          <p:nvPr/>
        </p:nvPicPr>
        <p:blipFill rotWithShape="1">
          <a:blip r:embed="rId4">
            <a:alphaModFix/>
          </a:blip>
          <a:srcRect/>
          <a:stretch/>
        </p:blipFill>
        <p:spPr>
          <a:xfrm>
            <a:off x="5105400" y="3332205"/>
            <a:ext cx="3733800" cy="3317789"/>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4"/>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220"/>
              <a:buNone/>
            </a:pPr>
            <a:endParaRPr lang="en-US" sz="2220" i="1" dirty="0" smtClean="0">
              <a:latin typeface="Times New Roman"/>
              <a:ea typeface="Times New Roman"/>
              <a:cs typeface="Times New Roman"/>
              <a:sym typeface="Times New Roman"/>
            </a:endParaRPr>
          </a:p>
          <a:p>
            <a:pPr marL="0" lvl="0" indent="0" algn="l" rtl="0">
              <a:spcBef>
                <a:spcPts val="0"/>
              </a:spcBef>
              <a:spcAft>
                <a:spcPts val="0"/>
              </a:spcAft>
              <a:buSzPts val="2220"/>
              <a:buNone/>
            </a:pPr>
            <a:r>
              <a:rPr lang="en-US" sz="2220" i="1" dirty="0" smtClean="0">
                <a:latin typeface="Times New Roman"/>
                <a:ea typeface="Times New Roman"/>
                <a:cs typeface="Times New Roman"/>
                <a:sym typeface="Times New Roman"/>
              </a:rPr>
              <a:t>“</a:t>
            </a:r>
            <a:r>
              <a:rPr lang="en-US" sz="2220" i="1" dirty="0">
                <a:latin typeface="Times New Roman"/>
                <a:ea typeface="Times New Roman"/>
                <a:cs typeface="Times New Roman"/>
                <a:sym typeface="Times New Roman"/>
              </a:rPr>
              <a:t>Every woman in Paris gathers in her apartment a harem of men  more womanish than she...Imagine what can be the temper of the soul of a man who is uniquely occupied with the important business of amusing women and who spends his entire life doing for them what out to do for us.”</a:t>
            </a:r>
            <a:endParaRPr dirty="0"/>
          </a:p>
          <a:p>
            <a:pPr marL="0" lvl="0" indent="0" algn="l" rtl="0">
              <a:spcBef>
                <a:spcPts val="444"/>
              </a:spcBef>
              <a:spcAft>
                <a:spcPts val="0"/>
              </a:spcAft>
              <a:buSzPts val="2220"/>
              <a:buNone/>
            </a:pPr>
            <a:r>
              <a:rPr lang="en-US" sz="2220" i="1" dirty="0">
                <a:latin typeface="Times New Roman"/>
                <a:ea typeface="Times New Roman"/>
                <a:cs typeface="Times New Roman"/>
                <a:sym typeface="Times New Roman"/>
              </a:rPr>
              <a:t/>
            </a:r>
            <a:br>
              <a:rPr lang="en-US" sz="2220" i="1" dirty="0">
                <a:latin typeface="Times New Roman"/>
                <a:ea typeface="Times New Roman"/>
                <a:cs typeface="Times New Roman"/>
                <a:sym typeface="Times New Roman"/>
              </a:rPr>
            </a:br>
            <a:r>
              <a:rPr lang="en-US" sz="2220" i="1" dirty="0">
                <a:latin typeface="Times New Roman"/>
                <a:ea typeface="Times New Roman"/>
                <a:cs typeface="Times New Roman"/>
                <a:sym typeface="Times New Roman"/>
              </a:rPr>
              <a:t>“French gallantry has given women a universal power… Everything depends upon them; nothing is done that is not by or for them…they decide sovereignty about the highest knowledge…”</a:t>
            </a:r>
            <a:endParaRPr dirty="0"/>
          </a:p>
          <a:p>
            <a:pPr marL="0" lvl="0" indent="0" algn="l" rtl="0">
              <a:spcBef>
                <a:spcPts val="370"/>
              </a:spcBef>
              <a:spcAft>
                <a:spcPts val="0"/>
              </a:spcAft>
              <a:buSzPts val="1850"/>
              <a:buNone/>
            </a:pPr>
            <a:endParaRPr sz="1850" i="1" dirty="0">
              <a:latin typeface="Times New Roman"/>
              <a:ea typeface="Times New Roman"/>
              <a:cs typeface="Times New Roman"/>
              <a:sym typeface="Times New Roman"/>
            </a:endParaRPr>
          </a:p>
          <a:p>
            <a:pPr marL="0" lvl="0" indent="0" algn="l" rtl="0">
              <a:spcBef>
                <a:spcPts val="481"/>
              </a:spcBef>
              <a:spcAft>
                <a:spcPts val="0"/>
              </a:spcAft>
              <a:buSzPts val="1850"/>
              <a:buNone/>
            </a:pPr>
            <a:r>
              <a:rPr lang="en-US" sz="1850" i="1" dirty="0">
                <a:latin typeface="Times New Roman"/>
                <a:ea typeface="Times New Roman"/>
                <a:cs typeface="Times New Roman"/>
                <a:sym typeface="Times New Roman"/>
              </a:rPr>
              <a:t>									</a:t>
            </a:r>
            <a:r>
              <a:rPr lang="en-US" sz="1850" i="1" dirty="0" smtClean="0">
                <a:latin typeface="Times New Roman"/>
                <a:ea typeface="Times New Roman"/>
                <a:cs typeface="Times New Roman"/>
                <a:sym typeface="Times New Roman"/>
              </a:rPr>
              <a:t>				</a:t>
            </a:r>
            <a:r>
              <a:rPr lang="en-US" sz="2405" dirty="0" smtClean="0">
                <a:latin typeface="Times New Roman"/>
                <a:ea typeface="Times New Roman"/>
                <a:cs typeface="Times New Roman"/>
                <a:sym typeface="Times New Roman"/>
              </a:rPr>
              <a:t>Jean </a:t>
            </a:r>
            <a:r>
              <a:rPr lang="en-US" sz="2405" dirty="0">
                <a:latin typeface="Times New Roman"/>
                <a:ea typeface="Times New Roman"/>
                <a:cs typeface="Times New Roman"/>
                <a:sym typeface="Times New Roman"/>
              </a:rPr>
              <a:t>Jacques Rousseau</a:t>
            </a:r>
            <a:endParaRPr dirty="0"/>
          </a:p>
          <a:p>
            <a:pPr marL="274320" lvl="0" indent="-111125" algn="l" rtl="0">
              <a:spcBef>
                <a:spcPts val="370"/>
              </a:spcBef>
              <a:spcAft>
                <a:spcPts val="0"/>
              </a:spcAft>
              <a:buSzPts val="1850"/>
              <a:buNone/>
            </a:pPr>
            <a:endParaRPr sz="1850" dirty="0"/>
          </a:p>
        </p:txBody>
      </p:sp>
      <p:sp>
        <p:nvSpPr>
          <p:cNvPr id="270" name="Google Shape;270;p3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Times New Roman"/>
              <a:buNone/>
            </a:pPr>
            <a:r>
              <a:rPr lang="en-US">
                <a:latin typeface="Times New Roman"/>
                <a:ea typeface="Times New Roman"/>
                <a:cs typeface="Times New Roman"/>
                <a:sym typeface="Times New Roman"/>
              </a:rPr>
              <a:t>ROUSSEAU’S DIATRIBE</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5"/>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00"/>
              <a:buNone/>
            </a:pPr>
            <a:r>
              <a:rPr lang="en-US" dirty="0">
                <a:latin typeface="Times New Roman"/>
                <a:ea typeface="Times New Roman"/>
                <a:cs typeface="Times New Roman"/>
                <a:sym typeface="Times New Roman"/>
              </a:rPr>
              <a:t>What Rousseau regarded as mere civility was in fact a substantive phenomenon unfolding in the salon—namely an innovative form of constructivist pedagogy that stood in stark contrast to the male centered academy he valued and was </a:t>
            </a:r>
            <a:r>
              <a:rPr lang="en-US" dirty="0" smtClean="0">
                <a:latin typeface="Times New Roman"/>
                <a:ea typeface="Times New Roman"/>
                <a:cs typeface="Times New Roman"/>
                <a:sym typeface="Times New Roman"/>
              </a:rPr>
              <a:t> unwilling </a:t>
            </a:r>
            <a:r>
              <a:rPr lang="en-US" dirty="0">
                <a:latin typeface="Times New Roman"/>
                <a:ea typeface="Times New Roman"/>
                <a:cs typeface="Times New Roman"/>
                <a:sym typeface="Times New Roman"/>
              </a:rPr>
              <a:t>to abandon</a:t>
            </a:r>
            <a:r>
              <a:rPr lang="en-US" sz="2800" dirty="0">
                <a:latin typeface="Times New Roman"/>
                <a:ea typeface="Times New Roman"/>
                <a:cs typeface="Times New Roman"/>
                <a:sym typeface="Times New Roman"/>
              </a:rPr>
              <a:t>.  </a:t>
            </a:r>
            <a:endParaRPr dirty="0"/>
          </a:p>
          <a:p>
            <a:pPr marL="0" lvl="0" indent="0" algn="l" rtl="0">
              <a:spcBef>
                <a:spcPts val="560"/>
              </a:spcBef>
              <a:spcAft>
                <a:spcPts val="0"/>
              </a:spcAft>
              <a:buSzPts val="2800"/>
              <a:buNone/>
            </a:pPr>
            <a:endParaRPr sz="2800" dirty="0">
              <a:latin typeface="Times New Roman"/>
              <a:ea typeface="Times New Roman"/>
              <a:cs typeface="Times New Roman"/>
              <a:sym typeface="Times New Roman"/>
            </a:endParaRPr>
          </a:p>
          <a:p>
            <a:pPr marL="0" lvl="0" indent="0" algn="l" rtl="0">
              <a:spcBef>
                <a:spcPts val="560"/>
              </a:spcBef>
              <a:spcAft>
                <a:spcPts val="0"/>
              </a:spcAft>
              <a:buSzPts val="2800"/>
              <a:buNone/>
            </a:pPr>
            <a:endParaRPr sz="2800" dirty="0">
              <a:latin typeface="Times New Roman"/>
              <a:ea typeface="Times New Roman"/>
              <a:cs typeface="Times New Roman"/>
              <a:sym typeface="Times New Roman"/>
            </a:endParaRPr>
          </a:p>
        </p:txBody>
      </p:sp>
      <p:sp>
        <p:nvSpPr>
          <p:cNvPr id="277" name="Google Shape;277;p35"/>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Times New Roman"/>
              <a:buNone/>
            </a:pPr>
            <a:r>
              <a:rPr lang="en-US">
                <a:latin typeface="Times New Roman"/>
                <a:ea typeface="Times New Roman"/>
                <a:cs typeface="Times New Roman"/>
                <a:sym typeface="Times New Roman"/>
              </a:rPr>
              <a:t>ROUSSEAU MISSED THE MARK</a:t>
            </a:r>
            <a:endParaRPr/>
          </a:p>
        </p:txBody>
      </p:sp>
      <p:pic>
        <p:nvPicPr>
          <p:cNvPr id="278" name="Google Shape;278;p35" descr="Image result for french academy"/>
          <p:cNvPicPr preferRelativeResize="0"/>
          <p:nvPr/>
        </p:nvPicPr>
        <p:blipFill rotWithShape="1">
          <a:blip r:embed="rId3">
            <a:alphaModFix/>
          </a:blip>
          <a:srcRect/>
          <a:stretch/>
        </p:blipFill>
        <p:spPr>
          <a:xfrm>
            <a:off x="1600200" y="3657600"/>
            <a:ext cx="5943600" cy="3002915"/>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6"/>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00"/>
              <a:buNone/>
            </a:pPr>
            <a:endParaRPr dirty="0">
              <a:latin typeface="Times New Roman"/>
              <a:ea typeface="Times New Roman"/>
              <a:cs typeface="Times New Roman"/>
              <a:sym typeface="Times New Roman"/>
            </a:endParaRPr>
          </a:p>
          <a:p>
            <a:pPr marL="0" lvl="0" indent="0" algn="l" rtl="0">
              <a:spcBef>
                <a:spcPts val="400"/>
              </a:spcBef>
              <a:spcAft>
                <a:spcPts val="0"/>
              </a:spcAft>
              <a:buSzPts val="2000"/>
              <a:buNone/>
            </a:pPr>
            <a:r>
              <a:rPr lang="en-US" sz="2400" b="1" dirty="0">
                <a:latin typeface="Times New Roman"/>
                <a:ea typeface="Times New Roman"/>
                <a:cs typeface="Times New Roman"/>
                <a:sym typeface="Times New Roman"/>
              </a:rPr>
              <a:t>Antoine </a:t>
            </a:r>
            <a:r>
              <a:rPr lang="en-US" sz="2400" b="1" dirty="0" err="1">
                <a:latin typeface="Times New Roman"/>
                <a:ea typeface="Times New Roman"/>
                <a:cs typeface="Times New Roman"/>
                <a:sym typeface="Times New Roman"/>
              </a:rPr>
              <a:t>Lilti</a:t>
            </a:r>
            <a:r>
              <a:rPr lang="en-US" sz="2400" b="1" dirty="0">
                <a:latin typeface="Times New Roman"/>
                <a:ea typeface="Times New Roman"/>
                <a:cs typeface="Times New Roman"/>
                <a:sym typeface="Times New Roman"/>
              </a:rPr>
              <a:t> </a:t>
            </a:r>
            <a:r>
              <a:rPr lang="en-US" sz="2400" b="1" i="1" dirty="0">
                <a:latin typeface="Times New Roman"/>
                <a:ea typeface="Times New Roman"/>
                <a:cs typeface="Times New Roman"/>
                <a:sym typeface="Times New Roman"/>
              </a:rPr>
              <a:t>The World of the Salons: </a:t>
            </a:r>
            <a:endParaRPr sz="2400" b="1" i="1" dirty="0">
              <a:latin typeface="Times New Roman"/>
              <a:ea typeface="Times New Roman"/>
              <a:cs typeface="Times New Roman"/>
              <a:sym typeface="Times New Roman"/>
            </a:endParaRPr>
          </a:p>
          <a:p>
            <a:pPr marL="0" lvl="0" indent="0" algn="l" rtl="0">
              <a:spcBef>
                <a:spcPts val="400"/>
              </a:spcBef>
              <a:spcAft>
                <a:spcPts val="0"/>
              </a:spcAft>
              <a:buSzPts val="2000"/>
              <a:buNone/>
            </a:pPr>
            <a:r>
              <a:rPr lang="en-US" sz="2400" b="1" i="1" dirty="0">
                <a:latin typeface="Times New Roman"/>
                <a:ea typeface="Times New Roman"/>
                <a:cs typeface="Times New Roman"/>
                <a:sym typeface="Times New Roman"/>
              </a:rPr>
              <a:t>Sociability &amp; Worldliness in 18</a:t>
            </a:r>
            <a:r>
              <a:rPr lang="en-US" sz="2400" b="1" i="1" baseline="30000" dirty="0">
                <a:latin typeface="Times New Roman"/>
                <a:ea typeface="Times New Roman"/>
                <a:cs typeface="Times New Roman"/>
                <a:sym typeface="Times New Roman"/>
              </a:rPr>
              <a:t>th</a:t>
            </a:r>
            <a:r>
              <a:rPr lang="en-US" sz="2400" b="1" i="1" dirty="0">
                <a:latin typeface="Times New Roman"/>
                <a:ea typeface="Times New Roman"/>
                <a:cs typeface="Times New Roman"/>
                <a:sym typeface="Times New Roman"/>
              </a:rPr>
              <a:t> Century Paris</a:t>
            </a:r>
            <a:endParaRPr sz="2400" b="1" dirty="0">
              <a:latin typeface="Times New Roman"/>
              <a:ea typeface="Times New Roman"/>
              <a:cs typeface="Times New Roman"/>
              <a:sym typeface="Times New Roman"/>
            </a:endParaRPr>
          </a:p>
          <a:p>
            <a:pPr marL="0" lvl="0" indent="0" algn="l" rtl="0">
              <a:spcBef>
                <a:spcPts val="400"/>
              </a:spcBef>
              <a:spcAft>
                <a:spcPts val="0"/>
              </a:spcAft>
              <a:buSzPts val="2000"/>
              <a:buNone/>
            </a:pPr>
            <a:endParaRPr dirty="0">
              <a:latin typeface="Times New Roman"/>
              <a:ea typeface="Times New Roman"/>
              <a:cs typeface="Times New Roman"/>
              <a:sym typeface="Times New Roman"/>
            </a:endParaRPr>
          </a:p>
          <a:p>
            <a:pPr marL="0" lvl="0" indent="0" algn="l" rtl="0">
              <a:spcBef>
                <a:spcPts val="400"/>
              </a:spcBef>
              <a:spcAft>
                <a:spcPts val="0"/>
              </a:spcAft>
              <a:buSzPts val="2000"/>
              <a:buNone/>
            </a:pPr>
            <a:endParaRPr dirty="0">
              <a:latin typeface="Times New Roman"/>
              <a:ea typeface="Times New Roman"/>
              <a:cs typeface="Times New Roman"/>
              <a:sym typeface="Times New Roman"/>
            </a:endParaRPr>
          </a:p>
          <a:p>
            <a:pPr marL="342900" lvl="0" indent="-342900" algn="l" rtl="0">
              <a:spcBef>
                <a:spcPts val="400"/>
              </a:spcBef>
              <a:spcAft>
                <a:spcPts val="0"/>
              </a:spcAft>
              <a:buSzPts val="2000"/>
              <a:buFont typeface="Noto Sans Symbols"/>
              <a:buChar char="▪"/>
            </a:pPr>
            <a:r>
              <a:rPr lang="en-US" sz="2400" dirty="0">
                <a:latin typeface="Times New Roman"/>
                <a:ea typeface="Times New Roman"/>
                <a:cs typeface="Times New Roman"/>
                <a:sym typeface="Times New Roman"/>
              </a:rPr>
              <a:t>Salons were not the egalitarian open spaces imagined by some historians for entry was still very limited.</a:t>
            </a:r>
            <a:endParaRPr sz="2400" dirty="0"/>
          </a:p>
          <a:p>
            <a:pPr marL="342900" lvl="0" indent="-215900" algn="l" rtl="0">
              <a:spcBef>
                <a:spcPts val="400"/>
              </a:spcBef>
              <a:spcAft>
                <a:spcPts val="0"/>
              </a:spcAft>
              <a:buSzPts val="2000"/>
              <a:buFont typeface="Noto Sans Symbols"/>
              <a:buNone/>
            </a:pPr>
            <a:endParaRPr sz="2400" dirty="0">
              <a:latin typeface="Times New Roman"/>
              <a:ea typeface="Times New Roman"/>
              <a:cs typeface="Times New Roman"/>
              <a:sym typeface="Times New Roman"/>
            </a:endParaRPr>
          </a:p>
          <a:p>
            <a:pPr marL="342900" lvl="0" indent="-342900" algn="l" rtl="0">
              <a:spcBef>
                <a:spcPts val="400"/>
              </a:spcBef>
              <a:spcAft>
                <a:spcPts val="0"/>
              </a:spcAft>
              <a:buSzPts val="2000"/>
              <a:buFont typeface="Noto Sans Symbols"/>
              <a:buChar char="▪"/>
            </a:pPr>
            <a:r>
              <a:rPr lang="en-US" sz="2400" dirty="0">
                <a:latin typeface="Times New Roman"/>
                <a:ea typeface="Times New Roman"/>
                <a:cs typeface="Times New Roman"/>
                <a:sym typeface="Times New Roman"/>
              </a:rPr>
              <a:t>Philosophes who attended were motivated by the desire to gain entry to </a:t>
            </a:r>
            <a:r>
              <a:rPr lang="en-US" sz="2400" i="1" dirty="0">
                <a:latin typeface="Times New Roman"/>
                <a:ea typeface="Times New Roman"/>
                <a:cs typeface="Times New Roman"/>
                <a:sym typeface="Times New Roman"/>
              </a:rPr>
              <a:t>le monde </a:t>
            </a:r>
            <a:r>
              <a:rPr lang="en-US" sz="2400" dirty="0">
                <a:latin typeface="Times New Roman"/>
                <a:ea typeface="Times New Roman"/>
                <a:cs typeface="Times New Roman"/>
                <a:sym typeface="Times New Roman"/>
              </a:rPr>
              <a:t>society more than any need to sound their ideas before publishing them in the public sphere.  </a:t>
            </a:r>
            <a:endParaRPr sz="2400" dirty="0"/>
          </a:p>
          <a:p>
            <a:pPr marL="342900" lvl="0" indent="-215900" algn="l" rtl="0">
              <a:spcBef>
                <a:spcPts val="400"/>
              </a:spcBef>
              <a:spcAft>
                <a:spcPts val="0"/>
              </a:spcAft>
              <a:buSzPts val="2000"/>
              <a:buFont typeface="Noto Sans Symbols"/>
              <a:buNone/>
            </a:pPr>
            <a:endParaRPr dirty="0">
              <a:latin typeface="Times New Roman"/>
              <a:ea typeface="Times New Roman"/>
              <a:cs typeface="Times New Roman"/>
              <a:sym typeface="Times New Roman"/>
            </a:endParaRPr>
          </a:p>
          <a:p>
            <a:pPr marL="45720" lvl="0" indent="0" algn="l" rtl="0">
              <a:spcBef>
                <a:spcPts val="400"/>
              </a:spcBef>
              <a:spcAft>
                <a:spcPts val="0"/>
              </a:spcAft>
              <a:buSzPts val="2000"/>
              <a:buNone/>
            </a:pPr>
            <a:endParaRPr dirty="0"/>
          </a:p>
        </p:txBody>
      </p:sp>
      <p:sp>
        <p:nvSpPr>
          <p:cNvPr id="285" name="Google Shape;285;p3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800"/>
              <a:buFont typeface="Times New Roman"/>
              <a:buNone/>
            </a:pPr>
            <a:r>
              <a:rPr lang="en-US" sz="2800">
                <a:latin typeface="Times New Roman"/>
                <a:ea typeface="Times New Roman"/>
                <a:cs typeface="Times New Roman"/>
                <a:sym typeface="Times New Roman"/>
              </a:rPr>
              <a:t>SALONNIERE AS </a:t>
            </a:r>
            <a:r>
              <a:rPr lang="en-US" sz="2800" i="1">
                <a:latin typeface="Times New Roman"/>
                <a:ea typeface="Times New Roman"/>
                <a:cs typeface="Times New Roman"/>
                <a:sym typeface="Times New Roman"/>
              </a:rPr>
              <a:t>BEAU </a:t>
            </a:r>
            <a:br>
              <a:rPr lang="en-US" sz="2800" i="1">
                <a:latin typeface="Times New Roman"/>
                <a:ea typeface="Times New Roman"/>
                <a:cs typeface="Times New Roman"/>
                <a:sym typeface="Times New Roman"/>
              </a:rPr>
            </a:br>
            <a:r>
              <a:rPr lang="en-US" sz="2800" i="1">
                <a:latin typeface="Times New Roman"/>
                <a:ea typeface="Times New Roman"/>
                <a:cs typeface="Times New Roman"/>
                <a:sym typeface="Times New Roman"/>
              </a:rPr>
              <a:t>MONDE </a:t>
            </a:r>
            <a:r>
              <a:rPr lang="en-US" sz="2800">
                <a:latin typeface="Times New Roman"/>
                <a:ea typeface="Times New Roman"/>
                <a:cs typeface="Times New Roman"/>
                <a:sym typeface="Times New Roman"/>
              </a:rPr>
              <a:t>SOCIETY HOSTESS</a:t>
            </a:r>
            <a:endParaRPr sz="2800"/>
          </a:p>
        </p:txBody>
      </p:sp>
      <p:pic>
        <p:nvPicPr>
          <p:cNvPr id="286" name="Google Shape;286;p36" descr="Image result for 18th century aristocratic woman"/>
          <p:cNvPicPr preferRelativeResize="0"/>
          <p:nvPr/>
        </p:nvPicPr>
        <p:blipFill rotWithShape="1">
          <a:blip r:embed="rId3">
            <a:alphaModFix/>
          </a:blip>
          <a:srcRect/>
          <a:stretch/>
        </p:blipFill>
        <p:spPr>
          <a:xfrm>
            <a:off x="6553200" y="152400"/>
            <a:ext cx="2438400" cy="3048000"/>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7"/>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800"/>
              <a:buNone/>
            </a:pPr>
            <a:r>
              <a:rPr lang="en-US" sz="2800">
                <a:latin typeface="Times New Roman"/>
                <a:ea typeface="Times New Roman"/>
                <a:cs typeface="Times New Roman"/>
                <a:sym typeface="Times New Roman"/>
              </a:rPr>
              <a:t>    </a:t>
            </a:r>
            <a:endParaRPr/>
          </a:p>
          <a:p>
            <a:pPr marL="0" lvl="0" indent="0" algn="l" rtl="0">
              <a:spcBef>
                <a:spcPts val="480"/>
              </a:spcBef>
              <a:spcAft>
                <a:spcPts val="0"/>
              </a:spcAft>
              <a:buSzPts val="2400"/>
              <a:buNone/>
            </a:pPr>
            <a:endParaRPr sz="2400">
              <a:latin typeface="Times New Roman"/>
              <a:ea typeface="Times New Roman"/>
              <a:cs typeface="Times New Roman"/>
              <a:sym typeface="Times New Roman"/>
            </a:endParaRPr>
          </a:p>
          <a:p>
            <a:pPr marL="0" lvl="0" indent="0" algn="l" rtl="0">
              <a:spcBef>
                <a:spcPts val="480"/>
              </a:spcBef>
              <a:spcAft>
                <a:spcPts val="0"/>
              </a:spcAft>
              <a:buSzPts val="2400"/>
              <a:buNone/>
            </a:pPr>
            <a:endParaRPr sz="2400" i="1">
              <a:latin typeface="Times New Roman"/>
              <a:ea typeface="Times New Roman"/>
              <a:cs typeface="Times New Roman"/>
              <a:sym typeface="Times New Roman"/>
            </a:endParaRPr>
          </a:p>
        </p:txBody>
      </p:sp>
      <p:sp>
        <p:nvSpPr>
          <p:cNvPr id="293" name="Google Shape;293;p37"/>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Times New Roman"/>
              <a:buNone/>
            </a:pPr>
            <a:r>
              <a:rPr lang="en-US" b="1" i="1">
                <a:latin typeface="Times New Roman"/>
                <a:ea typeface="Times New Roman"/>
                <a:cs typeface="Times New Roman"/>
                <a:sym typeface="Times New Roman"/>
              </a:rPr>
              <a:t>THE PHILOSOPHES’ TRIBUTES</a:t>
            </a:r>
            <a:endParaRPr/>
          </a:p>
        </p:txBody>
      </p:sp>
      <p:pic>
        <p:nvPicPr>
          <p:cNvPr id="294" name="Google Shape;294;p37" descr="C:\Users\jheinrich\Desktop\A_Reading_in_the_Salon_of_Mme_Geoffrin,_1755_Small.jpg"/>
          <p:cNvPicPr preferRelativeResize="0"/>
          <p:nvPr/>
        </p:nvPicPr>
        <p:blipFill rotWithShape="1">
          <a:blip r:embed="rId3">
            <a:alphaModFix/>
          </a:blip>
          <a:srcRect/>
          <a:stretch/>
        </p:blipFill>
        <p:spPr>
          <a:xfrm>
            <a:off x="1143000" y="2057400"/>
            <a:ext cx="6934200" cy="426720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8"/>
          <p:cNvSpPr txBox="1">
            <a:spLocks noGrp="1"/>
          </p:cNvSpPr>
          <p:nvPr>
            <p:ph type="body" idx="1"/>
          </p:nvPr>
        </p:nvSpPr>
        <p:spPr>
          <a:xfrm>
            <a:off x="457200" y="1722438"/>
            <a:ext cx="4040188" cy="6397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3200"/>
              <a:buNone/>
            </a:pPr>
            <a:r>
              <a:rPr lang="en-US" sz="3200">
                <a:latin typeface="Times New Roman"/>
                <a:ea typeface="Times New Roman"/>
                <a:cs typeface="Times New Roman"/>
                <a:sym typeface="Times New Roman"/>
              </a:rPr>
              <a:t>Voltaire</a:t>
            </a:r>
            <a:endParaRPr/>
          </a:p>
        </p:txBody>
      </p:sp>
      <p:sp>
        <p:nvSpPr>
          <p:cNvPr id="300" name="Google Shape;300;p38"/>
          <p:cNvSpPr txBox="1">
            <a:spLocks noGrp="1"/>
          </p:cNvSpPr>
          <p:nvPr>
            <p:ph type="body" idx="3"/>
          </p:nvPr>
        </p:nvSpPr>
        <p:spPr>
          <a:xfrm>
            <a:off x="4645025" y="1722438"/>
            <a:ext cx="4041775" cy="6397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3200"/>
              <a:buNone/>
            </a:pPr>
            <a:r>
              <a:rPr lang="en-US" sz="3200">
                <a:latin typeface="Times New Roman"/>
                <a:ea typeface="Times New Roman"/>
                <a:cs typeface="Times New Roman"/>
                <a:sym typeface="Times New Roman"/>
              </a:rPr>
              <a:t>Morellet</a:t>
            </a:r>
            <a:endParaRPr/>
          </a:p>
        </p:txBody>
      </p:sp>
      <p:sp>
        <p:nvSpPr>
          <p:cNvPr id="301" name="Google Shape;301;p3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Source Sans Pro"/>
              <a:buNone/>
            </a:pPr>
            <a:endParaRPr/>
          </a:p>
        </p:txBody>
      </p:sp>
      <p:pic>
        <p:nvPicPr>
          <p:cNvPr id="302" name="Google Shape;302;p38" descr="C:\Users\jheinrich\Desktop\Professional Publications\voltaire.png"/>
          <p:cNvPicPr preferRelativeResize="0">
            <a:picLocks noGrp="1"/>
          </p:cNvPicPr>
          <p:nvPr>
            <p:ph type="body" idx="2"/>
          </p:nvPr>
        </p:nvPicPr>
        <p:blipFill rotWithShape="1">
          <a:blip r:embed="rId3">
            <a:alphaModFix/>
          </a:blip>
          <a:srcRect/>
          <a:stretch/>
        </p:blipFill>
        <p:spPr>
          <a:xfrm>
            <a:off x="914400" y="2590800"/>
            <a:ext cx="2743200" cy="3352800"/>
          </a:xfrm>
          <a:prstGeom prst="rect">
            <a:avLst/>
          </a:prstGeom>
          <a:noFill/>
          <a:ln>
            <a:noFill/>
          </a:ln>
        </p:spPr>
      </p:pic>
      <p:pic>
        <p:nvPicPr>
          <p:cNvPr id="303" name="Google Shape;303;p38" descr="C:\Users\jheinrich\Desktop\morellet.jpg"/>
          <p:cNvPicPr preferRelativeResize="0">
            <a:picLocks noGrp="1"/>
          </p:cNvPicPr>
          <p:nvPr>
            <p:ph type="body" idx="4"/>
          </p:nvPr>
        </p:nvPicPr>
        <p:blipFill rotWithShape="1">
          <a:blip r:embed="rId4">
            <a:alphaModFix/>
          </a:blip>
          <a:srcRect/>
          <a:stretch/>
        </p:blipFill>
        <p:spPr>
          <a:xfrm>
            <a:off x="5410200" y="2590800"/>
            <a:ext cx="2666999" cy="342900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9"/>
          <p:cNvSpPr txBox="1">
            <a:spLocks noGrp="1"/>
          </p:cNvSpPr>
          <p:nvPr>
            <p:ph type="body" idx="1"/>
          </p:nvPr>
        </p:nvSpPr>
        <p:spPr>
          <a:xfrm>
            <a:off x="457200" y="1722438"/>
            <a:ext cx="4040188" cy="6397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800"/>
              <a:buNone/>
            </a:pPr>
            <a:r>
              <a:rPr lang="en-US" sz="2800" b="1">
                <a:latin typeface="Times New Roman"/>
                <a:ea typeface="Times New Roman"/>
                <a:cs typeface="Times New Roman"/>
                <a:sym typeface="Times New Roman"/>
              </a:rPr>
              <a:t>Baron de Montesquieu</a:t>
            </a:r>
            <a:endParaRPr/>
          </a:p>
        </p:txBody>
      </p:sp>
      <p:sp>
        <p:nvSpPr>
          <p:cNvPr id="309" name="Google Shape;309;p39"/>
          <p:cNvSpPr txBox="1">
            <a:spLocks noGrp="1"/>
          </p:cNvSpPr>
          <p:nvPr>
            <p:ph type="body" idx="3"/>
          </p:nvPr>
        </p:nvSpPr>
        <p:spPr>
          <a:xfrm>
            <a:off x="4645025" y="1722438"/>
            <a:ext cx="4041775" cy="6397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3200"/>
              <a:buNone/>
            </a:pPr>
            <a:r>
              <a:rPr lang="en-US" sz="3200" b="1">
                <a:latin typeface="Times New Roman"/>
                <a:ea typeface="Times New Roman"/>
                <a:cs typeface="Times New Roman"/>
                <a:sym typeface="Times New Roman"/>
              </a:rPr>
              <a:t>Denis Diderot</a:t>
            </a:r>
            <a:endParaRPr/>
          </a:p>
        </p:txBody>
      </p:sp>
      <p:sp>
        <p:nvSpPr>
          <p:cNvPr id="310" name="Google Shape;310;p39"/>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Source Sans Pro"/>
              <a:buNone/>
            </a:pPr>
            <a:endParaRPr/>
          </a:p>
        </p:txBody>
      </p:sp>
      <p:pic>
        <p:nvPicPr>
          <p:cNvPr id="311" name="Google Shape;311;p39" descr="C:\Users\jheinrich\Desktop\Professional Publications\diderot.png"/>
          <p:cNvPicPr preferRelativeResize="0">
            <a:picLocks noGrp="1"/>
          </p:cNvPicPr>
          <p:nvPr>
            <p:ph type="body" idx="4"/>
          </p:nvPr>
        </p:nvPicPr>
        <p:blipFill rotWithShape="1">
          <a:blip r:embed="rId3">
            <a:alphaModFix/>
          </a:blip>
          <a:srcRect/>
          <a:stretch/>
        </p:blipFill>
        <p:spPr>
          <a:xfrm>
            <a:off x="4953000" y="2514600"/>
            <a:ext cx="3657600" cy="3505200"/>
          </a:xfrm>
          <a:prstGeom prst="rect">
            <a:avLst/>
          </a:prstGeom>
          <a:noFill/>
          <a:ln>
            <a:noFill/>
          </a:ln>
        </p:spPr>
      </p:pic>
      <p:pic>
        <p:nvPicPr>
          <p:cNvPr id="312" name="Google Shape;312;p39" descr="Image result for baron montesquieu"/>
          <p:cNvPicPr preferRelativeResize="0">
            <a:picLocks noGrp="1"/>
          </p:cNvPicPr>
          <p:nvPr>
            <p:ph type="body" idx="2"/>
          </p:nvPr>
        </p:nvPicPr>
        <p:blipFill rotWithShape="1">
          <a:blip r:embed="rId4">
            <a:alphaModFix/>
          </a:blip>
          <a:srcRect/>
          <a:stretch/>
        </p:blipFill>
        <p:spPr>
          <a:xfrm>
            <a:off x="762000" y="2510631"/>
            <a:ext cx="3276600" cy="3661569"/>
          </a:xfrm>
          <a:prstGeom prst="rect">
            <a:avLst/>
          </a:prstGeom>
          <a:noFill/>
          <a:ln>
            <a:noFill/>
          </a:ln>
        </p:spPr>
      </p:pic>
      <p:pic>
        <p:nvPicPr>
          <p:cNvPr id="313" name="Google Shape;313;p39" descr="Image result for baron montesquieu"/>
          <p:cNvPicPr preferRelativeResize="0"/>
          <p:nvPr/>
        </p:nvPicPr>
        <p:blipFill rotWithShape="1">
          <a:blip r:embed="rId4">
            <a:alphaModFix/>
          </a:blip>
          <a:srcRect/>
          <a:stretch/>
        </p:blipFill>
        <p:spPr>
          <a:xfrm>
            <a:off x="762000" y="2514600"/>
            <a:ext cx="3276600" cy="3661569"/>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0"/>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Times New Roman"/>
              <a:buNone/>
            </a:pPr>
            <a:r>
              <a:rPr lang="en-US">
                <a:latin typeface="Times New Roman"/>
                <a:ea typeface="Times New Roman"/>
                <a:cs typeface="Times New Roman"/>
                <a:sym typeface="Times New Roman"/>
              </a:rPr>
              <a:t>JEAN LE ROND D’ALEMBERT</a:t>
            </a:r>
            <a:endParaRPr/>
          </a:p>
        </p:txBody>
      </p:sp>
      <p:sp>
        <p:nvSpPr>
          <p:cNvPr id="320" name="Google Shape;320;p40"/>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515620" lvl="0" algn="l" rtl="0">
              <a:spcBef>
                <a:spcPts val="0"/>
              </a:spcBef>
              <a:spcAft>
                <a:spcPts val="0"/>
              </a:spcAft>
              <a:buSzPts val="2000"/>
              <a:buFont typeface="Wingdings" panose="05000000000000000000" pitchFamily="2" charset="2"/>
              <a:buChar char="§"/>
            </a:pPr>
            <a:endParaRPr lang="en-US" sz="2400" dirty="0" smtClean="0">
              <a:latin typeface="Times New Roman"/>
              <a:ea typeface="Times New Roman"/>
              <a:cs typeface="Times New Roman"/>
              <a:sym typeface="Times New Roman"/>
            </a:endParaRPr>
          </a:p>
          <a:p>
            <a:pPr marL="515620" lvl="0" algn="l" rtl="0">
              <a:spcBef>
                <a:spcPts val="0"/>
              </a:spcBef>
              <a:spcAft>
                <a:spcPts val="0"/>
              </a:spcAft>
              <a:buSzPts val="2000"/>
              <a:buFont typeface="Wingdings" panose="05000000000000000000" pitchFamily="2" charset="2"/>
              <a:buChar char="§"/>
            </a:pPr>
            <a:endParaRPr sz="2400" dirty="0">
              <a:latin typeface="Times New Roman"/>
              <a:ea typeface="Times New Roman"/>
              <a:cs typeface="Times New Roman"/>
              <a:sym typeface="Times New Roman"/>
            </a:endParaRPr>
          </a:p>
          <a:p>
            <a:pPr marL="388620" lvl="0" algn="l" rtl="0">
              <a:spcBef>
                <a:spcPts val="400"/>
              </a:spcBef>
              <a:spcAft>
                <a:spcPts val="0"/>
              </a:spcAft>
              <a:buSzPts val="2000"/>
              <a:buFont typeface="Wingdings" panose="05000000000000000000" pitchFamily="2" charset="2"/>
              <a:buChar char="§"/>
            </a:pPr>
            <a:r>
              <a:rPr lang="en-US" sz="2400" dirty="0">
                <a:latin typeface="Times New Roman"/>
                <a:ea typeface="Times New Roman"/>
                <a:cs typeface="Times New Roman"/>
                <a:sym typeface="Times New Roman"/>
              </a:rPr>
              <a:t>Illegitimate son of Madame de </a:t>
            </a:r>
            <a:endParaRPr sz="2400" dirty="0"/>
          </a:p>
          <a:p>
            <a:pPr marL="45720" lvl="0" indent="0" algn="l" rtl="0">
              <a:spcBef>
                <a:spcPts val="400"/>
              </a:spcBef>
              <a:spcAft>
                <a:spcPts val="0"/>
              </a:spcAft>
              <a:buSzPts val="2000"/>
              <a:buNone/>
            </a:pPr>
            <a:r>
              <a:rPr lang="en-US" sz="2400" dirty="0">
                <a:latin typeface="Times New Roman"/>
                <a:ea typeface="Times New Roman"/>
                <a:cs typeface="Times New Roman"/>
                <a:sym typeface="Times New Roman"/>
              </a:rPr>
              <a:t> </a:t>
            </a:r>
            <a:r>
              <a:rPr lang="en-US" sz="2400" dirty="0" smtClean="0">
                <a:latin typeface="Times New Roman"/>
                <a:ea typeface="Times New Roman"/>
                <a:cs typeface="Times New Roman"/>
                <a:sym typeface="Times New Roman"/>
              </a:rPr>
              <a:t>    </a:t>
            </a:r>
            <a:r>
              <a:rPr lang="en-US" sz="2400" dirty="0" err="1" smtClean="0">
                <a:latin typeface="Times New Roman"/>
                <a:ea typeface="Times New Roman"/>
                <a:cs typeface="Times New Roman"/>
                <a:sym typeface="Times New Roman"/>
              </a:rPr>
              <a:t>Tencin</a:t>
            </a:r>
            <a:r>
              <a:rPr lang="en-US" sz="2400" dirty="0" smtClean="0">
                <a:latin typeface="Times New Roman"/>
                <a:ea typeface="Times New Roman"/>
                <a:cs typeface="Times New Roman"/>
                <a:sym typeface="Times New Roman"/>
              </a:rPr>
              <a:t>; took </a:t>
            </a:r>
            <a:r>
              <a:rPr lang="en-US" sz="2400" dirty="0">
                <a:latin typeface="Times New Roman"/>
                <a:ea typeface="Times New Roman"/>
                <a:cs typeface="Times New Roman"/>
                <a:sym typeface="Times New Roman"/>
              </a:rPr>
              <a:t>his name from the </a:t>
            </a:r>
            <a:endParaRPr lang="en-US" sz="2400" dirty="0">
              <a:ea typeface="Times New Roman"/>
              <a:cs typeface="Times New Roman"/>
            </a:endParaRPr>
          </a:p>
          <a:p>
            <a:pPr marL="45720" lvl="0" indent="0" algn="l" rtl="0">
              <a:spcBef>
                <a:spcPts val="400"/>
              </a:spcBef>
              <a:spcAft>
                <a:spcPts val="0"/>
              </a:spcAft>
              <a:buSzPts val="2000"/>
              <a:buNone/>
            </a:pPr>
            <a:r>
              <a:rPr lang="en-US" sz="2400" dirty="0">
                <a:latin typeface="Times New Roman"/>
                <a:ea typeface="Times New Roman"/>
                <a:cs typeface="Times New Roman"/>
                <a:sym typeface="Times New Roman"/>
              </a:rPr>
              <a:t> </a:t>
            </a:r>
            <a:r>
              <a:rPr lang="en-US" sz="2400" dirty="0" smtClean="0">
                <a:latin typeface="Times New Roman"/>
                <a:ea typeface="Times New Roman"/>
                <a:cs typeface="Times New Roman"/>
                <a:sym typeface="Times New Roman"/>
              </a:rPr>
              <a:t>    Saint-Jean-le-</a:t>
            </a:r>
            <a:r>
              <a:rPr lang="en-US" sz="2400" dirty="0" err="1" smtClean="0">
                <a:latin typeface="Times New Roman"/>
                <a:ea typeface="Times New Roman"/>
                <a:cs typeface="Times New Roman"/>
                <a:sym typeface="Times New Roman"/>
              </a:rPr>
              <a:t>Rond</a:t>
            </a:r>
            <a:r>
              <a:rPr lang="en-US" sz="2400" dirty="0" smtClean="0">
                <a:latin typeface="Times New Roman"/>
                <a:ea typeface="Times New Roman"/>
                <a:cs typeface="Times New Roman"/>
                <a:sym typeface="Times New Roman"/>
              </a:rPr>
              <a:t> </a:t>
            </a:r>
            <a:r>
              <a:rPr lang="en-US" sz="2400" dirty="0">
                <a:latin typeface="Times New Roman"/>
                <a:ea typeface="Times New Roman"/>
                <a:cs typeface="Times New Roman"/>
                <a:sym typeface="Times New Roman"/>
              </a:rPr>
              <a:t>c</a:t>
            </a:r>
            <a:r>
              <a:rPr lang="en-US" sz="2400" dirty="0" smtClean="0">
                <a:latin typeface="Times New Roman"/>
                <a:ea typeface="Times New Roman"/>
                <a:cs typeface="Times New Roman"/>
                <a:sym typeface="Times New Roman"/>
              </a:rPr>
              <a:t>hurch </a:t>
            </a:r>
            <a:r>
              <a:rPr lang="en-US" sz="2400" dirty="0">
                <a:latin typeface="Times New Roman"/>
                <a:ea typeface="Times New Roman"/>
                <a:cs typeface="Times New Roman"/>
                <a:sym typeface="Times New Roman"/>
              </a:rPr>
              <a:t>where </a:t>
            </a:r>
            <a:endParaRPr sz="2400" dirty="0"/>
          </a:p>
          <a:p>
            <a:pPr marL="45720" lvl="0" indent="0" algn="l" rtl="0">
              <a:spcBef>
                <a:spcPts val="400"/>
              </a:spcBef>
              <a:spcAft>
                <a:spcPts val="0"/>
              </a:spcAft>
              <a:buSzPts val="2000"/>
              <a:buNone/>
            </a:pPr>
            <a:r>
              <a:rPr lang="en-US" sz="2400" dirty="0">
                <a:latin typeface="Times New Roman"/>
                <a:ea typeface="Times New Roman"/>
                <a:cs typeface="Times New Roman"/>
                <a:sym typeface="Times New Roman"/>
              </a:rPr>
              <a:t> </a:t>
            </a:r>
            <a:r>
              <a:rPr lang="en-US" sz="2400" dirty="0" smtClean="0">
                <a:latin typeface="Times New Roman"/>
                <a:ea typeface="Times New Roman"/>
                <a:cs typeface="Times New Roman"/>
                <a:sym typeface="Times New Roman"/>
              </a:rPr>
              <a:t>    she </a:t>
            </a:r>
            <a:r>
              <a:rPr lang="en-US" sz="2400" dirty="0">
                <a:latin typeface="Times New Roman"/>
                <a:ea typeface="Times New Roman"/>
                <a:cs typeface="Times New Roman"/>
                <a:sym typeface="Times New Roman"/>
              </a:rPr>
              <a:t>abandoned him on its steps.  </a:t>
            </a:r>
            <a:endParaRPr sz="2400" dirty="0"/>
          </a:p>
          <a:p>
            <a:pPr marL="388620" lvl="0" algn="l" rtl="0">
              <a:spcBef>
                <a:spcPts val="400"/>
              </a:spcBef>
              <a:spcAft>
                <a:spcPts val="0"/>
              </a:spcAft>
              <a:buSzPts val="2000"/>
              <a:buFont typeface="Wingdings" panose="05000000000000000000" pitchFamily="2" charset="2"/>
              <a:buChar char="§"/>
            </a:pPr>
            <a:endParaRPr lang="en-US" sz="2400" dirty="0" smtClean="0">
              <a:latin typeface="Times New Roman"/>
              <a:ea typeface="Times New Roman"/>
              <a:cs typeface="Times New Roman"/>
              <a:sym typeface="Times New Roman"/>
            </a:endParaRPr>
          </a:p>
          <a:p>
            <a:pPr marL="388620" lvl="0" algn="l" rtl="0">
              <a:spcBef>
                <a:spcPts val="400"/>
              </a:spcBef>
              <a:spcAft>
                <a:spcPts val="0"/>
              </a:spcAft>
              <a:buSzPts val="2000"/>
              <a:buFont typeface="Wingdings" panose="05000000000000000000" pitchFamily="2" charset="2"/>
              <a:buChar char="§"/>
            </a:pPr>
            <a:endParaRPr sz="2400" dirty="0">
              <a:latin typeface="Times New Roman"/>
              <a:ea typeface="Times New Roman"/>
              <a:cs typeface="Times New Roman"/>
              <a:sym typeface="Times New Roman"/>
            </a:endParaRPr>
          </a:p>
          <a:p>
            <a:pPr marL="388620" lvl="0" algn="l" rtl="0">
              <a:spcBef>
                <a:spcPts val="400"/>
              </a:spcBef>
              <a:spcAft>
                <a:spcPts val="0"/>
              </a:spcAft>
              <a:buSzPts val="2000"/>
              <a:buFont typeface="Wingdings" panose="05000000000000000000" pitchFamily="2" charset="2"/>
              <a:buChar char="§"/>
            </a:pPr>
            <a:r>
              <a:rPr lang="en-US" sz="2400" dirty="0">
                <a:latin typeface="Times New Roman"/>
                <a:ea typeface="Times New Roman"/>
                <a:cs typeface="Times New Roman"/>
                <a:sym typeface="Times New Roman"/>
              </a:rPr>
              <a:t>Co-editor of the </a:t>
            </a:r>
            <a:r>
              <a:rPr lang="en-US" sz="2400" i="1" dirty="0">
                <a:latin typeface="Times New Roman"/>
                <a:ea typeface="Times New Roman"/>
                <a:cs typeface="Times New Roman"/>
                <a:sym typeface="Times New Roman"/>
              </a:rPr>
              <a:t>Encyclopedia</a:t>
            </a:r>
            <a:r>
              <a:rPr lang="en-US" sz="2400" dirty="0">
                <a:latin typeface="Times New Roman"/>
                <a:ea typeface="Times New Roman"/>
                <a:cs typeface="Times New Roman"/>
                <a:sym typeface="Times New Roman"/>
              </a:rPr>
              <a:t> </a:t>
            </a:r>
            <a:endParaRPr lang="en-US" sz="2400" dirty="0" smtClean="0">
              <a:latin typeface="Times New Roman"/>
              <a:ea typeface="Times New Roman"/>
              <a:cs typeface="Times New Roman"/>
              <a:sym typeface="Times New Roman"/>
            </a:endParaRPr>
          </a:p>
          <a:p>
            <a:pPr marL="45720" lvl="0" indent="0" algn="l" rtl="0">
              <a:spcBef>
                <a:spcPts val="400"/>
              </a:spcBef>
              <a:spcAft>
                <a:spcPts val="0"/>
              </a:spcAft>
              <a:buSzPts val="2000"/>
              <a:buNone/>
            </a:pPr>
            <a:r>
              <a:rPr lang="en-US" sz="2400" dirty="0" smtClean="0">
                <a:latin typeface="Times New Roman"/>
                <a:ea typeface="Times New Roman"/>
                <a:cs typeface="Times New Roman"/>
                <a:sym typeface="Times New Roman"/>
              </a:rPr>
              <a:t>     with Diderot</a:t>
            </a:r>
            <a:endParaRPr lang="en-US" sz="2400" dirty="0">
              <a:latin typeface="Times New Roman"/>
              <a:ea typeface="Times New Roman"/>
              <a:cs typeface="Times New Roman"/>
              <a:sym typeface="Times New Roman"/>
            </a:endParaRPr>
          </a:p>
          <a:p>
            <a:pPr marL="388620" lvl="0" algn="l" rtl="0">
              <a:spcBef>
                <a:spcPts val="400"/>
              </a:spcBef>
              <a:spcAft>
                <a:spcPts val="0"/>
              </a:spcAft>
              <a:buSzPts val="2000"/>
              <a:buFont typeface="Wingdings" panose="05000000000000000000" pitchFamily="2" charset="2"/>
              <a:buChar char="§"/>
            </a:pPr>
            <a:endParaRPr sz="2400" dirty="0">
              <a:latin typeface="Times New Roman"/>
              <a:ea typeface="Times New Roman"/>
              <a:cs typeface="Times New Roman"/>
              <a:sym typeface="Times New Roman"/>
            </a:endParaRPr>
          </a:p>
          <a:p>
            <a:pPr marL="274320" lvl="0" indent="-101600" algn="l" rtl="0">
              <a:spcBef>
                <a:spcPts val="400"/>
              </a:spcBef>
              <a:spcAft>
                <a:spcPts val="0"/>
              </a:spcAft>
              <a:buSzPts val="2000"/>
              <a:buNone/>
            </a:pPr>
            <a:endParaRPr dirty="0"/>
          </a:p>
        </p:txBody>
      </p:sp>
      <p:pic>
        <p:nvPicPr>
          <p:cNvPr id="321" name="Google Shape;321;p40" descr="The Salonniere"/>
          <p:cNvPicPr preferRelativeResize="0"/>
          <p:nvPr/>
        </p:nvPicPr>
        <p:blipFill rotWithShape="1">
          <a:blip r:embed="rId3">
            <a:alphaModFix/>
          </a:blip>
          <a:srcRect/>
          <a:stretch/>
        </p:blipFill>
        <p:spPr>
          <a:xfrm>
            <a:off x="5486400" y="1600200"/>
            <a:ext cx="3505200" cy="51054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377"/>
              </a:spcBef>
              <a:spcAft>
                <a:spcPts val="0"/>
              </a:spcAft>
              <a:buSzPts val="1885"/>
              <a:buNone/>
            </a:pPr>
            <a:endParaRPr lang="en-US" sz="3120" dirty="0">
              <a:latin typeface="Times New Roman"/>
              <a:ea typeface="Times New Roman"/>
              <a:cs typeface="Times New Roman"/>
              <a:sym typeface="Times New Roman"/>
            </a:endParaRPr>
          </a:p>
          <a:p>
            <a:pPr marL="0" lvl="0" indent="0" algn="l" rtl="0">
              <a:lnSpc>
                <a:spcPct val="80000"/>
              </a:lnSpc>
              <a:spcBef>
                <a:spcPts val="377"/>
              </a:spcBef>
              <a:spcAft>
                <a:spcPts val="0"/>
              </a:spcAft>
              <a:buSzPts val="1885"/>
              <a:buNone/>
            </a:pPr>
            <a:r>
              <a:rPr lang="en-US" sz="3120" dirty="0" smtClean="0">
                <a:latin typeface="Times New Roman"/>
                <a:ea typeface="Times New Roman"/>
                <a:cs typeface="Times New Roman"/>
                <a:sym typeface="Times New Roman"/>
              </a:rPr>
              <a:t>Madame </a:t>
            </a:r>
            <a:r>
              <a:rPr lang="en-US" sz="3120" dirty="0" err="1" smtClean="0">
                <a:latin typeface="Times New Roman"/>
                <a:ea typeface="Times New Roman"/>
                <a:cs typeface="Times New Roman"/>
                <a:sym typeface="Times New Roman"/>
              </a:rPr>
              <a:t>Geoffrin’s</a:t>
            </a:r>
            <a:r>
              <a:rPr lang="en-US" sz="3120" dirty="0" smtClean="0">
                <a:latin typeface="Times New Roman"/>
                <a:ea typeface="Times New Roman"/>
                <a:cs typeface="Times New Roman"/>
                <a:sym typeface="Times New Roman"/>
              </a:rPr>
              <a:t> ability to</a:t>
            </a:r>
          </a:p>
          <a:p>
            <a:pPr marL="0" lvl="0" indent="0" algn="l" rtl="0">
              <a:lnSpc>
                <a:spcPct val="80000"/>
              </a:lnSpc>
              <a:spcBef>
                <a:spcPts val="377"/>
              </a:spcBef>
              <a:spcAft>
                <a:spcPts val="0"/>
              </a:spcAft>
              <a:buSzPts val="1885"/>
              <a:buNone/>
            </a:pPr>
            <a:r>
              <a:rPr lang="en-US" sz="3120" dirty="0">
                <a:latin typeface="Times New Roman"/>
                <a:ea typeface="Times New Roman"/>
                <a:cs typeface="Times New Roman"/>
                <a:sym typeface="Times New Roman"/>
              </a:rPr>
              <a:t>m</a:t>
            </a:r>
            <a:r>
              <a:rPr lang="en-US" sz="3120" dirty="0" smtClean="0">
                <a:latin typeface="Times New Roman"/>
                <a:ea typeface="Times New Roman"/>
                <a:cs typeface="Times New Roman"/>
                <a:sym typeface="Times New Roman"/>
              </a:rPr>
              <a:t>anage so many competing egos:</a:t>
            </a:r>
          </a:p>
          <a:p>
            <a:pPr marL="0" lvl="0" indent="0" algn="l" rtl="0">
              <a:lnSpc>
                <a:spcPct val="80000"/>
              </a:lnSpc>
              <a:spcBef>
                <a:spcPts val="377"/>
              </a:spcBef>
              <a:spcAft>
                <a:spcPts val="0"/>
              </a:spcAft>
              <a:buSzPts val="1885"/>
              <a:buNone/>
            </a:pPr>
            <a:endParaRPr sz="1885" dirty="0">
              <a:latin typeface="Times New Roman"/>
              <a:ea typeface="Times New Roman"/>
              <a:cs typeface="Times New Roman"/>
              <a:sym typeface="Times New Roman"/>
            </a:endParaRPr>
          </a:p>
          <a:p>
            <a:pPr marL="0" lvl="0" indent="0" algn="l" rtl="0">
              <a:lnSpc>
                <a:spcPct val="80000"/>
              </a:lnSpc>
              <a:spcBef>
                <a:spcPts val="377"/>
              </a:spcBef>
              <a:spcAft>
                <a:spcPts val="0"/>
              </a:spcAft>
              <a:buSzPts val="1885"/>
              <a:buNone/>
            </a:pPr>
            <a:endParaRPr sz="1885" dirty="0">
              <a:latin typeface="Times New Roman"/>
              <a:ea typeface="Times New Roman"/>
              <a:cs typeface="Times New Roman"/>
              <a:sym typeface="Times New Roman"/>
            </a:endParaRPr>
          </a:p>
          <a:p>
            <a:pPr marL="0" lvl="0" indent="0" algn="l" rtl="0">
              <a:lnSpc>
                <a:spcPct val="80000"/>
              </a:lnSpc>
              <a:spcBef>
                <a:spcPts val="481"/>
              </a:spcBef>
              <a:spcAft>
                <a:spcPts val="0"/>
              </a:spcAft>
              <a:buSzPts val="2405"/>
              <a:buNone/>
            </a:pPr>
            <a:r>
              <a:rPr lang="en-US" sz="2405" i="1" dirty="0">
                <a:latin typeface="Times New Roman"/>
                <a:ea typeface="Times New Roman"/>
                <a:cs typeface="Times New Roman"/>
                <a:sym typeface="Times New Roman"/>
              </a:rPr>
              <a:t> </a:t>
            </a:r>
            <a:r>
              <a:rPr lang="en-US" sz="2405" i="1" dirty="0" smtClean="0">
                <a:latin typeface="Times New Roman"/>
                <a:ea typeface="Times New Roman"/>
                <a:cs typeface="Times New Roman"/>
                <a:sym typeface="Times New Roman"/>
              </a:rPr>
              <a:t>    “</a:t>
            </a:r>
            <a:r>
              <a:rPr lang="en-US" sz="2405" i="1" dirty="0">
                <a:latin typeface="Times New Roman"/>
                <a:ea typeface="Times New Roman"/>
                <a:cs typeface="Times New Roman"/>
                <a:sym typeface="Times New Roman"/>
              </a:rPr>
              <a:t>She was the mistress of the </a:t>
            </a:r>
            <a:r>
              <a:rPr lang="en-US" sz="2405" i="1" dirty="0" smtClean="0">
                <a:latin typeface="Times New Roman"/>
                <a:ea typeface="Times New Roman"/>
                <a:cs typeface="Times New Roman"/>
                <a:sym typeface="Times New Roman"/>
              </a:rPr>
              <a:t>amiable</a:t>
            </a:r>
            <a:endParaRPr lang="en-US" dirty="0">
              <a:ea typeface="Times New Roman"/>
              <a:cs typeface="Times New Roman"/>
            </a:endParaRPr>
          </a:p>
          <a:p>
            <a:pPr marL="0" lvl="0" indent="0" algn="l" rtl="0">
              <a:lnSpc>
                <a:spcPct val="80000"/>
              </a:lnSpc>
              <a:spcBef>
                <a:spcPts val="481"/>
              </a:spcBef>
              <a:spcAft>
                <a:spcPts val="0"/>
              </a:spcAft>
              <a:buSzPts val="2405"/>
              <a:buNone/>
            </a:pPr>
            <a:r>
              <a:rPr lang="en-US" sz="2405" i="1" dirty="0">
                <a:latin typeface="Times New Roman"/>
                <a:ea typeface="Times New Roman"/>
                <a:cs typeface="Times New Roman"/>
                <a:sym typeface="Times New Roman"/>
              </a:rPr>
              <a:t> </a:t>
            </a:r>
            <a:r>
              <a:rPr lang="en-US" sz="2405" i="1" dirty="0" smtClean="0">
                <a:latin typeface="Times New Roman"/>
                <a:ea typeface="Times New Roman"/>
                <a:cs typeface="Times New Roman"/>
                <a:sym typeface="Times New Roman"/>
              </a:rPr>
              <a:t>      art </a:t>
            </a:r>
            <a:r>
              <a:rPr lang="en-US" sz="2405" i="1" dirty="0">
                <a:latin typeface="Times New Roman"/>
                <a:ea typeface="Times New Roman"/>
                <a:cs typeface="Times New Roman"/>
                <a:sym typeface="Times New Roman"/>
              </a:rPr>
              <a:t>of suppressing herself.”  </a:t>
            </a:r>
            <a:endParaRPr dirty="0"/>
          </a:p>
          <a:p>
            <a:pPr marL="0" lvl="0" indent="0" algn="l" rtl="0">
              <a:lnSpc>
                <a:spcPct val="80000"/>
              </a:lnSpc>
              <a:spcBef>
                <a:spcPts val="481"/>
              </a:spcBef>
              <a:spcAft>
                <a:spcPts val="0"/>
              </a:spcAft>
              <a:buSzPts val="2405"/>
              <a:buNone/>
            </a:pPr>
            <a:endParaRPr sz="2405" i="1" dirty="0">
              <a:latin typeface="Times New Roman"/>
              <a:ea typeface="Times New Roman"/>
              <a:cs typeface="Times New Roman"/>
              <a:sym typeface="Times New Roman"/>
            </a:endParaRPr>
          </a:p>
          <a:p>
            <a:pPr marL="0" lvl="0" indent="0" algn="l" rtl="0">
              <a:lnSpc>
                <a:spcPct val="80000"/>
              </a:lnSpc>
              <a:spcBef>
                <a:spcPts val="377"/>
              </a:spcBef>
              <a:spcAft>
                <a:spcPts val="0"/>
              </a:spcAft>
              <a:buSzPts val="1885"/>
              <a:buNone/>
            </a:pPr>
            <a:endParaRPr sz="1885" i="1" dirty="0">
              <a:latin typeface="Times New Roman"/>
              <a:ea typeface="Times New Roman"/>
              <a:cs typeface="Times New Roman"/>
              <a:sym typeface="Times New Roman"/>
            </a:endParaRPr>
          </a:p>
          <a:p>
            <a:pPr marL="0" lvl="0" indent="0" algn="l" rtl="0">
              <a:lnSpc>
                <a:spcPct val="80000"/>
              </a:lnSpc>
              <a:spcBef>
                <a:spcPts val="481"/>
              </a:spcBef>
              <a:spcAft>
                <a:spcPts val="0"/>
              </a:spcAft>
              <a:buSzPts val="2405"/>
              <a:buNone/>
            </a:pPr>
            <a:r>
              <a:rPr lang="en-US" sz="2405" i="1" dirty="0" smtClean="0">
                <a:latin typeface="Times New Roman"/>
                <a:ea typeface="Times New Roman"/>
                <a:cs typeface="Times New Roman"/>
                <a:sym typeface="Times New Roman"/>
              </a:rPr>
              <a:t>     “</a:t>
            </a:r>
            <a:r>
              <a:rPr lang="en-US" sz="2405" i="1" dirty="0">
                <a:latin typeface="Times New Roman"/>
                <a:ea typeface="Times New Roman"/>
                <a:cs typeface="Times New Roman"/>
                <a:sym typeface="Times New Roman"/>
              </a:rPr>
              <a:t>The brains she stirred at will were </a:t>
            </a:r>
            <a:endParaRPr dirty="0"/>
          </a:p>
          <a:p>
            <a:pPr marL="0" lvl="0" indent="0" algn="l" rtl="0">
              <a:lnSpc>
                <a:spcPct val="80000"/>
              </a:lnSpc>
              <a:spcBef>
                <a:spcPts val="481"/>
              </a:spcBef>
              <a:spcAft>
                <a:spcPts val="0"/>
              </a:spcAft>
              <a:buSzPts val="2405"/>
              <a:buNone/>
            </a:pPr>
            <a:r>
              <a:rPr lang="en-US" sz="2405" i="1" dirty="0" smtClean="0">
                <a:latin typeface="Times New Roman"/>
                <a:ea typeface="Times New Roman"/>
                <a:cs typeface="Times New Roman"/>
                <a:sym typeface="Times New Roman"/>
              </a:rPr>
              <a:t>        neither </a:t>
            </a:r>
            <a:r>
              <a:rPr lang="en-US" sz="2405" i="1" dirty="0">
                <a:latin typeface="Times New Roman"/>
                <a:ea typeface="Times New Roman"/>
                <a:cs typeface="Times New Roman"/>
                <a:sym typeface="Times New Roman"/>
              </a:rPr>
              <a:t>feeble nor frivolous; d’Alembert </a:t>
            </a:r>
            <a:endParaRPr dirty="0"/>
          </a:p>
          <a:p>
            <a:pPr marL="0" lvl="0" indent="0" algn="l" rtl="0">
              <a:lnSpc>
                <a:spcPct val="80000"/>
              </a:lnSpc>
              <a:spcBef>
                <a:spcPts val="481"/>
              </a:spcBef>
              <a:spcAft>
                <a:spcPts val="0"/>
              </a:spcAft>
              <a:buSzPts val="2405"/>
              <a:buNone/>
            </a:pPr>
            <a:r>
              <a:rPr lang="en-US" sz="2405" i="1" dirty="0" smtClean="0">
                <a:latin typeface="Times New Roman"/>
                <a:ea typeface="Times New Roman"/>
                <a:cs typeface="Times New Roman"/>
                <a:sym typeface="Times New Roman"/>
              </a:rPr>
              <a:t>        was </a:t>
            </a:r>
            <a:r>
              <a:rPr lang="en-US" sz="2405" i="1" dirty="0">
                <a:latin typeface="Times New Roman"/>
                <a:ea typeface="Times New Roman"/>
                <a:cs typeface="Times New Roman"/>
                <a:sym typeface="Times New Roman"/>
              </a:rPr>
              <a:t>like a simple, docile child beside her.”</a:t>
            </a:r>
            <a:endParaRPr dirty="0"/>
          </a:p>
          <a:p>
            <a:pPr marL="0" lvl="0" indent="0" algn="l" rtl="0">
              <a:lnSpc>
                <a:spcPct val="80000"/>
              </a:lnSpc>
              <a:spcBef>
                <a:spcPts val="130"/>
              </a:spcBef>
              <a:spcAft>
                <a:spcPts val="0"/>
              </a:spcAft>
              <a:buSzPts val="650"/>
              <a:buNone/>
            </a:pPr>
            <a:endParaRPr sz="650" dirty="0">
              <a:latin typeface="Times New Roman"/>
              <a:ea typeface="Times New Roman"/>
              <a:cs typeface="Times New Roman"/>
              <a:sym typeface="Times New Roman"/>
            </a:endParaRPr>
          </a:p>
          <a:p>
            <a:pPr marL="0" lvl="0" indent="0" algn="l" rtl="0">
              <a:lnSpc>
                <a:spcPct val="80000"/>
              </a:lnSpc>
              <a:spcBef>
                <a:spcPts val="130"/>
              </a:spcBef>
              <a:spcAft>
                <a:spcPts val="0"/>
              </a:spcAft>
              <a:buSzPts val="650"/>
              <a:buNone/>
            </a:pPr>
            <a:endParaRPr sz="650" i="1" dirty="0">
              <a:latin typeface="Times New Roman"/>
              <a:ea typeface="Times New Roman"/>
              <a:cs typeface="Times New Roman"/>
              <a:sym typeface="Times New Roman"/>
            </a:endParaRPr>
          </a:p>
          <a:p>
            <a:pPr marL="0" lvl="0" indent="0" algn="l" rtl="0">
              <a:lnSpc>
                <a:spcPct val="80000"/>
              </a:lnSpc>
              <a:spcBef>
                <a:spcPts val="130"/>
              </a:spcBef>
              <a:spcAft>
                <a:spcPts val="0"/>
              </a:spcAft>
              <a:buSzPts val="650"/>
              <a:buNone/>
            </a:pPr>
            <a:endParaRPr sz="650" i="1" dirty="0">
              <a:latin typeface="Times New Roman"/>
              <a:ea typeface="Times New Roman"/>
              <a:cs typeface="Times New Roman"/>
              <a:sym typeface="Times New Roman"/>
            </a:endParaRPr>
          </a:p>
          <a:p>
            <a:pPr marL="0" lvl="0" indent="0" algn="l" rtl="0">
              <a:lnSpc>
                <a:spcPct val="80000"/>
              </a:lnSpc>
              <a:spcBef>
                <a:spcPts val="130"/>
              </a:spcBef>
              <a:spcAft>
                <a:spcPts val="0"/>
              </a:spcAft>
              <a:buSzPts val="650"/>
              <a:buNone/>
            </a:pPr>
            <a:endParaRPr sz="650" i="1" dirty="0">
              <a:latin typeface="Times New Roman"/>
              <a:ea typeface="Times New Roman"/>
              <a:cs typeface="Times New Roman"/>
              <a:sym typeface="Times New Roman"/>
            </a:endParaRPr>
          </a:p>
          <a:p>
            <a:pPr marL="0" lvl="0" indent="0" algn="l" rtl="0">
              <a:lnSpc>
                <a:spcPct val="80000"/>
              </a:lnSpc>
              <a:spcBef>
                <a:spcPts val="130"/>
              </a:spcBef>
              <a:spcAft>
                <a:spcPts val="0"/>
              </a:spcAft>
              <a:buSzPts val="650"/>
              <a:buNone/>
            </a:pPr>
            <a:r>
              <a:rPr lang="en-US" sz="650" i="1" dirty="0">
                <a:latin typeface="Times New Roman"/>
                <a:ea typeface="Times New Roman"/>
                <a:cs typeface="Times New Roman"/>
                <a:sym typeface="Times New Roman"/>
              </a:rPr>
              <a:t>“</a:t>
            </a:r>
            <a:endParaRPr dirty="0"/>
          </a:p>
          <a:p>
            <a:pPr marL="274320" lvl="0" indent="-187325" algn="l" rtl="0">
              <a:lnSpc>
                <a:spcPct val="80000"/>
              </a:lnSpc>
              <a:spcBef>
                <a:spcPts val="130"/>
              </a:spcBef>
              <a:spcAft>
                <a:spcPts val="0"/>
              </a:spcAft>
              <a:buSzPts val="650"/>
              <a:buNone/>
            </a:pPr>
            <a:endParaRPr sz="650" dirty="0"/>
          </a:p>
        </p:txBody>
      </p:sp>
      <p:sp>
        <p:nvSpPr>
          <p:cNvPr id="328" name="Google Shape;328;p4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Times New Roman"/>
              <a:buNone/>
            </a:pPr>
            <a:r>
              <a:rPr lang="en-US" sz="3600" b="1">
                <a:latin typeface="Times New Roman"/>
                <a:ea typeface="Times New Roman"/>
                <a:cs typeface="Times New Roman"/>
                <a:sym typeface="Times New Roman"/>
              </a:rPr>
              <a:t/>
            </a:r>
            <a:br>
              <a:rPr lang="en-US" sz="3600" b="1">
                <a:latin typeface="Times New Roman"/>
                <a:ea typeface="Times New Roman"/>
                <a:cs typeface="Times New Roman"/>
                <a:sym typeface="Times New Roman"/>
              </a:rPr>
            </a:br>
            <a:r>
              <a:rPr lang="en-US" sz="3600" b="1">
                <a:latin typeface="Times New Roman"/>
                <a:ea typeface="Times New Roman"/>
                <a:cs typeface="Times New Roman"/>
                <a:sym typeface="Times New Roman"/>
              </a:rPr>
              <a:t>ANDRE MARMONTEL </a:t>
            </a:r>
            <a:r>
              <a:rPr lang="en-US" sz="3600" b="1" i="1">
                <a:latin typeface="Times New Roman"/>
                <a:ea typeface="Times New Roman"/>
                <a:cs typeface="Times New Roman"/>
                <a:sym typeface="Times New Roman"/>
              </a:rPr>
              <a:t>MEMOIRES</a:t>
            </a:r>
            <a:r>
              <a:rPr lang="en-US" sz="2800" b="1">
                <a:latin typeface="Times New Roman"/>
                <a:ea typeface="Times New Roman"/>
                <a:cs typeface="Times New Roman"/>
                <a:sym typeface="Times New Roman"/>
              </a:rPr>
              <a:t/>
            </a:r>
            <a:br>
              <a:rPr lang="en-US" sz="2800" b="1">
                <a:latin typeface="Times New Roman"/>
                <a:ea typeface="Times New Roman"/>
                <a:cs typeface="Times New Roman"/>
                <a:sym typeface="Times New Roman"/>
              </a:rPr>
            </a:br>
            <a:endParaRPr sz="2800" b="1" i="1">
              <a:latin typeface="Times New Roman"/>
              <a:ea typeface="Times New Roman"/>
              <a:cs typeface="Times New Roman"/>
              <a:sym typeface="Times New Roman"/>
            </a:endParaRPr>
          </a:p>
        </p:txBody>
      </p:sp>
      <p:pic>
        <p:nvPicPr>
          <p:cNvPr id="329" name="Google Shape;329;p41" descr="C:\Users\jheinrich\Desktop\marmontel.jpg"/>
          <p:cNvPicPr preferRelativeResize="0"/>
          <p:nvPr/>
        </p:nvPicPr>
        <p:blipFill rotWithShape="1">
          <a:blip r:embed="rId3">
            <a:alphaModFix/>
          </a:blip>
          <a:srcRect/>
          <a:stretch/>
        </p:blipFill>
        <p:spPr>
          <a:xfrm>
            <a:off x="6629399" y="1752600"/>
            <a:ext cx="2236207" cy="2438400"/>
          </a:xfrm>
          <a:prstGeom prst="rect">
            <a:avLst/>
          </a:prstGeom>
          <a:noFill/>
          <a:ln>
            <a:noFill/>
          </a:ln>
        </p:spPr>
      </p:pic>
      <p:pic>
        <p:nvPicPr>
          <p:cNvPr id="330" name="Google Shape;330;p41" descr="C:\Users\jheinrich\Desktop\geoffrin.jpg"/>
          <p:cNvPicPr preferRelativeResize="0"/>
          <p:nvPr/>
        </p:nvPicPr>
        <p:blipFill rotWithShape="1">
          <a:blip r:embed="rId4">
            <a:alphaModFix/>
          </a:blip>
          <a:srcRect/>
          <a:stretch/>
        </p:blipFill>
        <p:spPr>
          <a:xfrm>
            <a:off x="6790023" y="4495800"/>
            <a:ext cx="2047875" cy="222885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45720" lvl="0" indent="0" algn="l" rtl="0">
              <a:spcBef>
                <a:spcPts val="0"/>
              </a:spcBef>
              <a:spcAft>
                <a:spcPts val="0"/>
              </a:spcAft>
              <a:buSzPts val="2400"/>
              <a:buNone/>
            </a:pPr>
            <a:r>
              <a:rPr lang="en-US" sz="2400">
                <a:latin typeface="Times New Roman"/>
                <a:ea typeface="Times New Roman"/>
                <a:cs typeface="Times New Roman"/>
                <a:sym typeface="Times New Roman"/>
              </a:rPr>
              <a:t>The salonniere established an egalitarian yet structured “classroom” space based upon mutual respect and collaboration—a marriage of sorts that allowed the genius in her midst to come to full fruition.</a:t>
            </a:r>
            <a:endParaRPr/>
          </a:p>
          <a:p>
            <a:pPr marL="274320" lvl="0" indent="-101600" algn="l" rtl="0">
              <a:spcBef>
                <a:spcPts val="400"/>
              </a:spcBef>
              <a:spcAft>
                <a:spcPts val="0"/>
              </a:spcAft>
              <a:buSzPts val="2000"/>
              <a:buFont typeface="Noto Sans Symbols"/>
              <a:buNone/>
            </a:pPr>
            <a:endParaRPr>
              <a:latin typeface="Times New Roman"/>
              <a:ea typeface="Times New Roman"/>
              <a:cs typeface="Times New Roman"/>
              <a:sym typeface="Times New Roman"/>
            </a:endParaRPr>
          </a:p>
          <a:p>
            <a:pPr marL="274320" lvl="0" indent="-101600" algn="l" rtl="0">
              <a:spcBef>
                <a:spcPts val="400"/>
              </a:spcBef>
              <a:spcAft>
                <a:spcPts val="0"/>
              </a:spcAft>
              <a:buSzPts val="2000"/>
              <a:buFont typeface="Noto Sans Symbols"/>
              <a:buNone/>
            </a:pPr>
            <a:endParaRPr>
              <a:latin typeface="Times New Roman"/>
              <a:ea typeface="Times New Roman"/>
              <a:cs typeface="Times New Roman"/>
              <a:sym typeface="Times New Roman"/>
            </a:endParaRPr>
          </a:p>
          <a:p>
            <a:pPr marL="274320" lvl="0" indent="-228600" algn="l" rtl="0">
              <a:spcBef>
                <a:spcPts val="400"/>
              </a:spcBef>
              <a:spcAft>
                <a:spcPts val="0"/>
              </a:spcAft>
              <a:buSzPts val="2000"/>
              <a:buFont typeface="Noto Sans Symbols"/>
              <a:buChar char="▪"/>
            </a:pPr>
            <a:r>
              <a:rPr lang="en-US">
                <a:latin typeface="Times New Roman"/>
                <a:ea typeface="Times New Roman"/>
                <a:cs typeface="Times New Roman"/>
                <a:sym typeface="Times New Roman"/>
              </a:rPr>
              <a:t>She placed her male guests at the center of the conversation so she could function as the silent hand to guide their inquiry and scaffold their conversation.</a:t>
            </a:r>
            <a:endParaRPr/>
          </a:p>
          <a:p>
            <a:pPr marL="274320" lvl="0" indent="-101600" algn="l" rtl="0">
              <a:spcBef>
                <a:spcPts val="400"/>
              </a:spcBef>
              <a:spcAft>
                <a:spcPts val="0"/>
              </a:spcAft>
              <a:buSzPts val="2000"/>
              <a:buFont typeface="Noto Sans Symbols"/>
              <a:buNone/>
            </a:pPr>
            <a:endParaRPr>
              <a:latin typeface="Times New Roman"/>
              <a:ea typeface="Times New Roman"/>
              <a:cs typeface="Times New Roman"/>
              <a:sym typeface="Times New Roman"/>
            </a:endParaRPr>
          </a:p>
          <a:p>
            <a:pPr marL="274320" lvl="0" indent="-228600" algn="l" rtl="0">
              <a:spcBef>
                <a:spcPts val="400"/>
              </a:spcBef>
              <a:spcAft>
                <a:spcPts val="0"/>
              </a:spcAft>
              <a:buSzPts val="2000"/>
              <a:buFont typeface="Noto Sans Symbols"/>
              <a:buChar char="▪"/>
            </a:pPr>
            <a:r>
              <a:rPr lang="en-US">
                <a:latin typeface="Times New Roman"/>
                <a:ea typeface="Times New Roman"/>
                <a:cs typeface="Times New Roman"/>
                <a:sym typeface="Times New Roman"/>
              </a:rPr>
              <a:t>She established a democratic space that fostered mutual respect and collaboration.</a:t>
            </a:r>
            <a:endParaRPr/>
          </a:p>
          <a:p>
            <a:pPr marL="45720" lvl="0" indent="0" algn="l" rtl="0">
              <a:spcBef>
                <a:spcPts val="400"/>
              </a:spcBef>
              <a:spcAft>
                <a:spcPts val="0"/>
              </a:spcAft>
              <a:buSzPts val="2000"/>
              <a:buNone/>
            </a:pPr>
            <a:endParaRPr>
              <a:latin typeface="Times New Roman"/>
              <a:ea typeface="Times New Roman"/>
              <a:cs typeface="Times New Roman"/>
              <a:sym typeface="Times New Roman"/>
            </a:endParaRPr>
          </a:p>
          <a:p>
            <a:pPr marL="45720" lvl="0" indent="0" algn="l" rtl="0">
              <a:spcBef>
                <a:spcPts val="400"/>
              </a:spcBef>
              <a:spcAft>
                <a:spcPts val="0"/>
              </a:spcAft>
              <a:buSzPts val="2000"/>
              <a:buNone/>
            </a:pPr>
            <a:endParaRPr/>
          </a:p>
          <a:p>
            <a:pPr marL="274320" lvl="0" indent="-101600" algn="l" rtl="0">
              <a:spcBef>
                <a:spcPts val="400"/>
              </a:spcBef>
              <a:spcAft>
                <a:spcPts val="0"/>
              </a:spcAft>
              <a:buSzPts val="2000"/>
              <a:buNone/>
            </a:pPr>
            <a:endParaRPr/>
          </a:p>
        </p:txBody>
      </p:sp>
      <p:sp>
        <p:nvSpPr>
          <p:cNvPr id="119" name="Google Shape;119;p15"/>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Times New Roman"/>
              <a:buNone/>
            </a:pPr>
            <a:r>
              <a:rPr lang="en-US" b="1">
                <a:latin typeface="Times New Roman"/>
                <a:ea typeface="Times New Roman"/>
                <a:cs typeface="Times New Roman"/>
                <a:sym typeface="Times New Roman"/>
              </a:rPr>
              <a:t>THE SALONNIERE’S CONSTRUCTIVIST CRAFT</a:t>
            </a: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2"/>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50"/>
              <a:buNone/>
            </a:pPr>
            <a:endParaRPr lang="en-US" sz="2800" dirty="0" smtClean="0">
              <a:latin typeface="Times New Roman"/>
              <a:ea typeface="Times New Roman"/>
              <a:cs typeface="Times New Roman"/>
              <a:sym typeface="Times New Roman"/>
            </a:endParaRPr>
          </a:p>
          <a:p>
            <a:pPr marL="0" lvl="0" indent="0" algn="l" rtl="0">
              <a:spcBef>
                <a:spcPts val="0"/>
              </a:spcBef>
              <a:spcAft>
                <a:spcPts val="0"/>
              </a:spcAft>
              <a:buSzPts val="1850"/>
              <a:buNone/>
            </a:pPr>
            <a:r>
              <a:rPr lang="en-US" sz="2800" dirty="0" smtClean="0">
                <a:latin typeface="Times New Roman"/>
                <a:ea typeface="Times New Roman"/>
                <a:cs typeface="Times New Roman"/>
                <a:sym typeface="Times New Roman"/>
              </a:rPr>
              <a:t>Modern feminist historians’ challenge of</a:t>
            </a:r>
          </a:p>
          <a:p>
            <a:pPr marL="0" lvl="0" indent="0" algn="l" rtl="0">
              <a:spcBef>
                <a:spcPts val="0"/>
              </a:spcBef>
              <a:spcAft>
                <a:spcPts val="0"/>
              </a:spcAft>
              <a:buSzPts val="1850"/>
              <a:buNone/>
            </a:pPr>
            <a:r>
              <a:rPr lang="en-US" sz="2800" dirty="0" smtClean="0">
                <a:latin typeface="Times New Roman"/>
                <a:ea typeface="Times New Roman"/>
                <a:cs typeface="Times New Roman"/>
                <a:sym typeface="Times New Roman"/>
              </a:rPr>
              <a:t>these limited constructions:</a:t>
            </a:r>
            <a:endParaRPr sz="2800" dirty="0">
              <a:latin typeface="Times New Roman"/>
              <a:ea typeface="Times New Roman"/>
              <a:cs typeface="Times New Roman"/>
              <a:sym typeface="Times New Roman"/>
            </a:endParaRPr>
          </a:p>
          <a:p>
            <a:pPr marL="342900" lvl="0" indent="-225425" algn="l" rtl="0">
              <a:spcBef>
                <a:spcPts val="370"/>
              </a:spcBef>
              <a:spcAft>
                <a:spcPts val="0"/>
              </a:spcAft>
              <a:buSzPts val="1850"/>
              <a:buFont typeface="Noto Sans Symbols"/>
              <a:buNone/>
            </a:pPr>
            <a:endParaRPr sz="1850" dirty="0">
              <a:latin typeface="Times New Roman"/>
              <a:ea typeface="Times New Roman"/>
              <a:cs typeface="Times New Roman"/>
              <a:sym typeface="Times New Roman"/>
            </a:endParaRPr>
          </a:p>
          <a:p>
            <a:pPr marL="342900" lvl="0" indent="-225425" algn="l" rtl="0">
              <a:spcBef>
                <a:spcPts val="370"/>
              </a:spcBef>
              <a:spcAft>
                <a:spcPts val="0"/>
              </a:spcAft>
              <a:buSzPts val="1850"/>
              <a:buFont typeface="Noto Sans Symbols"/>
              <a:buNone/>
            </a:pPr>
            <a:endParaRPr sz="1850" dirty="0">
              <a:latin typeface="Times New Roman"/>
              <a:ea typeface="Times New Roman"/>
              <a:cs typeface="Times New Roman"/>
              <a:sym typeface="Times New Roman"/>
            </a:endParaRPr>
          </a:p>
          <a:p>
            <a:pPr marL="342900" lvl="0" indent="-342900" algn="l" rtl="0">
              <a:spcBef>
                <a:spcPts val="444"/>
              </a:spcBef>
              <a:spcAft>
                <a:spcPts val="0"/>
              </a:spcAft>
              <a:buSzPts val="2220"/>
              <a:buFont typeface="Noto Sans Symbols"/>
              <a:buChar char="▪"/>
            </a:pPr>
            <a:r>
              <a:rPr lang="en-US" sz="2220" dirty="0">
                <a:latin typeface="Times New Roman"/>
                <a:ea typeface="Times New Roman"/>
                <a:cs typeface="Times New Roman"/>
                <a:sym typeface="Times New Roman"/>
              </a:rPr>
              <a:t>endorse Rousseau’s critique by “accepting without question his basic premise—that women undermine seriousness.”  </a:t>
            </a:r>
            <a:endParaRPr dirty="0"/>
          </a:p>
          <a:p>
            <a:pPr marL="0" lvl="0" indent="0" algn="l" rtl="0">
              <a:spcBef>
                <a:spcPts val="444"/>
              </a:spcBef>
              <a:spcAft>
                <a:spcPts val="0"/>
              </a:spcAft>
              <a:buSzPts val="2220"/>
              <a:buNone/>
            </a:pPr>
            <a:endParaRPr sz="2220" dirty="0">
              <a:latin typeface="Times New Roman"/>
              <a:ea typeface="Times New Roman"/>
              <a:cs typeface="Times New Roman"/>
              <a:sym typeface="Times New Roman"/>
            </a:endParaRPr>
          </a:p>
          <a:p>
            <a:pPr marL="342900" lvl="0" indent="-342900" algn="l" rtl="0">
              <a:spcBef>
                <a:spcPts val="444"/>
              </a:spcBef>
              <a:spcAft>
                <a:spcPts val="0"/>
              </a:spcAft>
              <a:buSzPts val="2220"/>
              <a:buFont typeface="Noto Sans Symbols"/>
              <a:buChar char="▪"/>
            </a:pPr>
            <a:r>
              <a:rPr lang="en-US" sz="2220" dirty="0">
                <a:latin typeface="Times New Roman"/>
                <a:ea typeface="Times New Roman"/>
                <a:cs typeface="Times New Roman"/>
                <a:sym typeface="Times New Roman"/>
              </a:rPr>
              <a:t>perpetuate a consistently negative view of the role these women played in shaping the Enlightenment, “even though the gratitude owed to them is substantial.”  </a:t>
            </a:r>
            <a:endParaRPr dirty="0"/>
          </a:p>
          <a:p>
            <a:pPr marL="0" lvl="0" indent="0" algn="l" rtl="0">
              <a:spcBef>
                <a:spcPts val="370"/>
              </a:spcBef>
              <a:spcAft>
                <a:spcPts val="0"/>
              </a:spcAft>
              <a:buSzPts val="1850"/>
              <a:buNone/>
            </a:pPr>
            <a:endParaRPr sz="1850" dirty="0"/>
          </a:p>
        </p:txBody>
      </p:sp>
      <p:sp>
        <p:nvSpPr>
          <p:cNvPr id="337" name="Google Shape;337;p42"/>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40"/>
              <a:buFont typeface="Times New Roman"/>
              <a:buNone/>
            </a:pPr>
            <a:r>
              <a:rPr lang="en-US" sz="3240">
                <a:latin typeface="Times New Roman"/>
                <a:ea typeface="Times New Roman"/>
                <a:cs typeface="Times New Roman"/>
                <a:sym typeface="Times New Roman"/>
              </a:rPr>
              <a:t>DENA GOODMAN </a:t>
            </a:r>
            <a:br>
              <a:rPr lang="en-US" sz="3240">
                <a:latin typeface="Times New Roman"/>
                <a:ea typeface="Times New Roman"/>
                <a:cs typeface="Times New Roman"/>
                <a:sym typeface="Times New Roman"/>
              </a:rPr>
            </a:br>
            <a:r>
              <a:rPr lang="en-US" sz="3240" i="1">
                <a:latin typeface="Times New Roman"/>
                <a:ea typeface="Times New Roman"/>
                <a:cs typeface="Times New Roman"/>
                <a:sym typeface="Times New Roman"/>
              </a:rPr>
              <a:t>THE REPUBLIC OF LETTERS</a:t>
            </a:r>
            <a:endParaRPr/>
          </a:p>
        </p:txBody>
      </p:sp>
      <p:pic>
        <p:nvPicPr>
          <p:cNvPr id="338" name="Google Shape;338;p42" descr="C:\Users\jheinrich\Desktop\goodman.jpg"/>
          <p:cNvPicPr preferRelativeResize="0"/>
          <p:nvPr/>
        </p:nvPicPr>
        <p:blipFill rotWithShape="1">
          <a:blip r:embed="rId3">
            <a:alphaModFix/>
          </a:blip>
          <a:srcRect/>
          <a:stretch/>
        </p:blipFill>
        <p:spPr>
          <a:xfrm>
            <a:off x="6522720" y="160778"/>
            <a:ext cx="2458989" cy="2826262"/>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3"/>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45720" lvl="0" indent="0" algn="l" rtl="0">
              <a:lnSpc>
                <a:spcPct val="90000"/>
              </a:lnSpc>
              <a:spcBef>
                <a:spcPts val="0"/>
              </a:spcBef>
              <a:spcAft>
                <a:spcPts val="0"/>
              </a:spcAft>
              <a:buSzPts val="2400"/>
              <a:buNone/>
            </a:pPr>
            <a:endParaRPr lang="en-US" sz="2400" b="1" dirty="0" smtClean="0">
              <a:latin typeface="Times New Roman"/>
              <a:ea typeface="Times New Roman"/>
              <a:cs typeface="Times New Roman"/>
              <a:sym typeface="Times New Roman"/>
            </a:endParaRPr>
          </a:p>
          <a:p>
            <a:pPr marL="45720" lvl="0" indent="0" algn="l" rtl="0">
              <a:lnSpc>
                <a:spcPct val="90000"/>
              </a:lnSpc>
              <a:spcBef>
                <a:spcPts val="0"/>
              </a:spcBef>
              <a:spcAft>
                <a:spcPts val="0"/>
              </a:spcAft>
              <a:buSzPts val="2400"/>
              <a:buNone/>
            </a:pPr>
            <a:r>
              <a:rPr lang="en-US" sz="2400" dirty="0" smtClean="0">
                <a:latin typeface="Times New Roman"/>
                <a:ea typeface="Times New Roman"/>
                <a:cs typeface="Times New Roman"/>
                <a:sym typeface="Times New Roman"/>
              </a:rPr>
              <a:t>Goodman </a:t>
            </a:r>
            <a:r>
              <a:rPr lang="en-US" sz="2400" dirty="0">
                <a:latin typeface="Times New Roman"/>
                <a:ea typeface="Times New Roman"/>
                <a:cs typeface="Times New Roman"/>
                <a:sym typeface="Times New Roman"/>
              </a:rPr>
              <a:t>argues that the </a:t>
            </a:r>
            <a:r>
              <a:rPr lang="en-US" sz="2400" dirty="0" err="1" smtClean="0">
                <a:latin typeface="Times New Roman"/>
                <a:ea typeface="Times New Roman"/>
                <a:cs typeface="Times New Roman"/>
                <a:sym typeface="Times New Roman"/>
              </a:rPr>
              <a:t>salonnieres</a:t>
            </a:r>
            <a:r>
              <a:rPr lang="en-US" sz="2400" dirty="0">
                <a:latin typeface="Times New Roman"/>
                <a:ea typeface="Times New Roman"/>
                <a:cs typeface="Times New Roman"/>
                <a:sym typeface="Times New Roman"/>
              </a:rPr>
              <a:t> </a:t>
            </a:r>
            <a:r>
              <a:rPr lang="en-US" sz="2400" dirty="0" smtClean="0">
                <a:latin typeface="Times New Roman"/>
                <a:ea typeface="Times New Roman"/>
                <a:cs typeface="Times New Roman"/>
                <a:sym typeface="Times New Roman"/>
              </a:rPr>
              <a:t>rendered </a:t>
            </a:r>
            <a:r>
              <a:rPr lang="en-US" sz="2400" dirty="0">
                <a:latin typeface="Times New Roman"/>
                <a:ea typeface="Times New Roman"/>
                <a:cs typeface="Times New Roman"/>
                <a:sym typeface="Times New Roman"/>
              </a:rPr>
              <a:t>the Parisian salons the “civil working spaces of the project of the </a:t>
            </a:r>
            <a:r>
              <a:rPr lang="en-US" sz="2400" dirty="0" smtClean="0">
                <a:latin typeface="Times New Roman"/>
                <a:ea typeface="Times New Roman"/>
                <a:cs typeface="Times New Roman"/>
                <a:sym typeface="Times New Roman"/>
              </a:rPr>
              <a:t>Enlightenment” by doing for the philosophes what they could not do for themselves—namely…</a:t>
            </a:r>
            <a:endParaRPr sz="2400" dirty="0"/>
          </a:p>
          <a:p>
            <a:pPr marL="172720" lvl="0" indent="0" algn="l" rtl="0">
              <a:lnSpc>
                <a:spcPct val="90000"/>
              </a:lnSpc>
              <a:spcBef>
                <a:spcPts val="400"/>
              </a:spcBef>
              <a:spcAft>
                <a:spcPts val="0"/>
              </a:spcAft>
              <a:buSzPts val="2000"/>
              <a:buNone/>
            </a:pPr>
            <a:endParaRPr dirty="0">
              <a:latin typeface="Times New Roman"/>
              <a:ea typeface="Times New Roman"/>
              <a:cs typeface="Times New Roman"/>
              <a:sym typeface="Times New Roman"/>
            </a:endParaRPr>
          </a:p>
          <a:p>
            <a:pPr marL="388620" lvl="0" algn="l" rtl="0">
              <a:lnSpc>
                <a:spcPct val="90000"/>
              </a:lnSpc>
              <a:spcBef>
                <a:spcPts val="400"/>
              </a:spcBef>
              <a:spcAft>
                <a:spcPts val="0"/>
              </a:spcAft>
              <a:buSzPts val="2000"/>
              <a:buFont typeface="Wingdings" panose="05000000000000000000" pitchFamily="2" charset="2"/>
              <a:buChar char="§"/>
            </a:pPr>
            <a:r>
              <a:rPr lang="en-US" sz="2400" dirty="0" smtClean="0">
                <a:latin typeface="Times New Roman"/>
                <a:ea typeface="Times New Roman"/>
                <a:cs typeface="Times New Roman"/>
                <a:sym typeface="Times New Roman"/>
              </a:rPr>
              <a:t>keeping discussion </a:t>
            </a:r>
            <a:r>
              <a:rPr lang="en-US" sz="2400" dirty="0">
                <a:latin typeface="Times New Roman"/>
                <a:ea typeface="Times New Roman"/>
                <a:cs typeface="Times New Roman"/>
                <a:sym typeface="Times New Roman"/>
              </a:rPr>
              <a:t>polite and debate from degenerating into the personal attacks and physical altercations commonplace in the French Academy.</a:t>
            </a:r>
            <a:endParaRPr sz="2400" dirty="0"/>
          </a:p>
          <a:p>
            <a:pPr marL="515620" lvl="0" algn="l" rtl="0">
              <a:lnSpc>
                <a:spcPct val="90000"/>
              </a:lnSpc>
              <a:spcBef>
                <a:spcPts val="400"/>
              </a:spcBef>
              <a:spcAft>
                <a:spcPts val="0"/>
              </a:spcAft>
              <a:buSzPts val="2000"/>
              <a:buFont typeface="Wingdings" panose="05000000000000000000" pitchFamily="2" charset="2"/>
              <a:buChar char="§"/>
            </a:pPr>
            <a:endParaRPr sz="2400" dirty="0">
              <a:latin typeface="Times New Roman"/>
              <a:ea typeface="Times New Roman"/>
              <a:cs typeface="Times New Roman"/>
              <a:sym typeface="Times New Roman"/>
            </a:endParaRPr>
          </a:p>
          <a:p>
            <a:pPr marL="388620" lvl="0" algn="l" rtl="0">
              <a:lnSpc>
                <a:spcPct val="90000"/>
              </a:lnSpc>
              <a:spcBef>
                <a:spcPts val="400"/>
              </a:spcBef>
              <a:spcAft>
                <a:spcPts val="0"/>
              </a:spcAft>
              <a:buSzPts val="2000"/>
              <a:buFont typeface="Wingdings" panose="05000000000000000000" pitchFamily="2" charset="2"/>
              <a:buChar char="§"/>
            </a:pPr>
            <a:r>
              <a:rPr lang="en-US" sz="2400" dirty="0" smtClean="0">
                <a:latin typeface="Times New Roman"/>
                <a:ea typeface="Times New Roman"/>
                <a:cs typeface="Times New Roman"/>
                <a:sym typeface="Times New Roman"/>
              </a:rPr>
              <a:t>maintaining </a:t>
            </a:r>
            <a:r>
              <a:rPr lang="en-US" sz="2400" dirty="0">
                <a:latin typeface="Times New Roman"/>
                <a:ea typeface="Times New Roman"/>
                <a:cs typeface="Times New Roman"/>
                <a:sym typeface="Times New Roman"/>
              </a:rPr>
              <a:t>order in the Republic of Letters by </a:t>
            </a:r>
            <a:r>
              <a:rPr lang="en-US" sz="2400" dirty="0" smtClean="0">
                <a:latin typeface="Times New Roman"/>
                <a:ea typeface="Times New Roman"/>
                <a:cs typeface="Times New Roman"/>
                <a:sym typeface="Times New Roman"/>
              </a:rPr>
              <a:t>“enforcing </a:t>
            </a:r>
            <a:r>
              <a:rPr lang="en-US" sz="2400" dirty="0">
                <a:latin typeface="Times New Roman"/>
                <a:ea typeface="Times New Roman"/>
                <a:cs typeface="Times New Roman"/>
                <a:sym typeface="Times New Roman"/>
              </a:rPr>
              <a:t>the rules of polite conversation,” thus making the Enlightenment a “collaborative and successful project.”</a:t>
            </a:r>
            <a:endParaRPr sz="2400" dirty="0"/>
          </a:p>
        </p:txBody>
      </p:sp>
      <p:sp>
        <p:nvSpPr>
          <p:cNvPr id="345" name="Google Shape;345;p43"/>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Times New Roman"/>
              <a:buNone/>
            </a:pPr>
            <a:r>
              <a:rPr lang="en-US" i="1" dirty="0">
                <a:latin typeface="Times New Roman"/>
                <a:ea typeface="Times New Roman"/>
                <a:cs typeface="Times New Roman"/>
                <a:sym typeface="Times New Roman"/>
              </a:rPr>
              <a:t>SINE QUA NON </a:t>
            </a:r>
            <a:r>
              <a:rPr lang="en-US" dirty="0">
                <a:latin typeface="Times New Roman"/>
                <a:ea typeface="Times New Roman"/>
                <a:cs typeface="Times New Roman"/>
                <a:sym typeface="Times New Roman"/>
              </a:rPr>
              <a:t>TO THE </a:t>
            </a:r>
            <a:r>
              <a:rPr lang="en-US" dirty="0" smtClean="0">
                <a:latin typeface="Times New Roman"/>
                <a:ea typeface="Times New Roman"/>
                <a:cs typeface="Times New Roman"/>
                <a:sym typeface="Times New Roman"/>
              </a:rPr>
              <a:t/>
            </a:r>
            <a:br>
              <a:rPr lang="en-US" dirty="0" smtClean="0">
                <a:latin typeface="Times New Roman"/>
                <a:ea typeface="Times New Roman"/>
                <a:cs typeface="Times New Roman"/>
                <a:sym typeface="Times New Roman"/>
              </a:rPr>
            </a:br>
            <a:r>
              <a:rPr lang="en-US" dirty="0" smtClean="0">
                <a:latin typeface="Times New Roman"/>
                <a:ea typeface="Times New Roman"/>
                <a:cs typeface="Times New Roman"/>
                <a:sym typeface="Times New Roman"/>
              </a:rPr>
              <a:t>ENLIGHTENMENT </a:t>
            </a:r>
            <a:r>
              <a:rPr lang="en-US" dirty="0">
                <a:latin typeface="Times New Roman"/>
                <a:ea typeface="Times New Roman"/>
                <a:cs typeface="Times New Roman"/>
                <a:sym typeface="Times New Roman"/>
              </a:rPr>
              <a:t>CAUSE</a:t>
            </a:r>
            <a:endParaRP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0999" y="1904619"/>
            <a:ext cx="8407893" cy="4221860"/>
          </a:xfrm>
        </p:spPr>
        <p:txBody>
          <a:bodyPr/>
          <a:lstStyle/>
          <a:p>
            <a:pPr marL="0" lvl="0" indent="0">
              <a:spcBef>
                <a:spcPts val="0"/>
              </a:spcBef>
              <a:buClr>
                <a:schemeClr val="dk1"/>
              </a:buClr>
              <a:buSzPts val="1200"/>
              <a:buNone/>
            </a:pPr>
            <a:endParaRPr lang="en-US" dirty="0" smtClean="0">
              <a:latin typeface="Times New Roman"/>
              <a:ea typeface="Times New Roman"/>
              <a:cs typeface="Times New Roman"/>
              <a:sym typeface="Times New Roman"/>
            </a:endParaRPr>
          </a:p>
          <a:p>
            <a:pPr marL="0" lvl="0" indent="0">
              <a:spcBef>
                <a:spcPts val="0"/>
              </a:spcBef>
              <a:buClr>
                <a:schemeClr val="dk1"/>
              </a:buClr>
              <a:buSzPts val="1200"/>
              <a:buNone/>
            </a:pPr>
            <a:endParaRPr lang="en-US" dirty="0" smtClean="0">
              <a:latin typeface="Times New Roman"/>
              <a:ea typeface="Times New Roman"/>
              <a:cs typeface="Times New Roman"/>
              <a:sym typeface="Times New Roman"/>
            </a:endParaRPr>
          </a:p>
          <a:p>
            <a:pPr marL="0" lvl="0" indent="0">
              <a:spcBef>
                <a:spcPts val="0"/>
              </a:spcBef>
              <a:buClr>
                <a:schemeClr val="dk1"/>
              </a:buClr>
              <a:buSzPts val="1200"/>
              <a:buNone/>
            </a:pPr>
            <a:endParaRPr lang="en-US" dirty="0">
              <a:latin typeface="Times New Roman"/>
              <a:ea typeface="Times New Roman"/>
              <a:cs typeface="Times New Roman"/>
              <a:sym typeface="Times New Roman"/>
            </a:endParaRPr>
          </a:p>
          <a:p>
            <a:pPr marL="0" lvl="0" indent="0">
              <a:spcBef>
                <a:spcPts val="0"/>
              </a:spcBef>
              <a:buClr>
                <a:schemeClr val="dk1"/>
              </a:buClr>
              <a:buSzPts val="1200"/>
              <a:buNone/>
            </a:pPr>
            <a:endParaRPr lang="en-US" dirty="0" smtClean="0">
              <a:latin typeface="Times New Roman"/>
              <a:ea typeface="Times New Roman"/>
              <a:cs typeface="Times New Roman"/>
              <a:sym typeface="Times New Roman"/>
            </a:endParaRPr>
          </a:p>
          <a:p>
            <a:pPr marL="0" lvl="0" indent="0">
              <a:spcBef>
                <a:spcPts val="0"/>
              </a:spcBef>
              <a:buClr>
                <a:schemeClr val="dk1"/>
              </a:buClr>
              <a:buSzPts val="1200"/>
              <a:buNone/>
            </a:pPr>
            <a:endParaRPr lang="en-US" b="1" dirty="0">
              <a:latin typeface="Times New Roman"/>
              <a:ea typeface="Times New Roman"/>
              <a:cs typeface="Times New Roman"/>
              <a:sym typeface="Times New Roman"/>
            </a:endParaRPr>
          </a:p>
          <a:p>
            <a:pPr marL="0" lvl="0" indent="0">
              <a:spcBef>
                <a:spcPts val="0"/>
              </a:spcBef>
              <a:buClr>
                <a:schemeClr val="dk1"/>
              </a:buClr>
              <a:buSzPts val="1200"/>
              <a:buNone/>
            </a:pPr>
            <a:endParaRPr lang="en-US" b="1" dirty="0" smtClean="0">
              <a:latin typeface="Times New Roman"/>
              <a:ea typeface="Times New Roman"/>
              <a:cs typeface="Times New Roman"/>
              <a:sym typeface="Times New Roman"/>
            </a:endParaRPr>
          </a:p>
          <a:p>
            <a:pPr marL="0" lvl="0" indent="0">
              <a:spcBef>
                <a:spcPts val="0"/>
              </a:spcBef>
              <a:buClr>
                <a:schemeClr val="dk1"/>
              </a:buClr>
              <a:buSzPts val="1200"/>
              <a:buNone/>
            </a:pPr>
            <a:endParaRPr lang="en-US" sz="2400" b="1" dirty="0">
              <a:latin typeface="Times New Roman"/>
              <a:ea typeface="Times New Roman"/>
              <a:cs typeface="Times New Roman"/>
              <a:sym typeface="Times New Roman"/>
            </a:endParaRPr>
          </a:p>
          <a:p>
            <a:pPr marL="0" lvl="0" indent="0">
              <a:spcBef>
                <a:spcPts val="0"/>
              </a:spcBef>
              <a:buClr>
                <a:schemeClr val="dk1"/>
              </a:buClr>
              <a:buSzPts val="1200"/>
              <a:buNone/>
            </a:pPr>
            <a:r>
              <a:rPr lang="en-US" sz="2400" b="1" dirty="0" smtClean="0">
                <a:latin typeface="Times New Roman"/>
                <a:ea typeface="Times New Roman"/>
                <a:cs typeface="Times New Roman"/>
                <a:sym typeface="Times New Roman"/>
              </a:rPr>
              <a:t>Jill &amp; Kerry’s take:  </a:t>
            </a:r>
            <a:r>
              <a:rPr lang="en-US" sz="2400" dirty="0">
                <a:latin typeface="Times New Roman"/>
                <a:ea typeface="Times New Roman"/>
                <a:cs typeface="Times New Roman"/>
                <a:sym typeface="Times New Roman"/>
              </a:rPr>
              <a:t>W</a:t>
            </a:r>
            <a:r>
              <a:rPr lang="en-US" sz="2400" dirty="0" smtClean="0">
                <a:latin typeface="Times New Roman"/>
                <a:ea typeface="Times New Roman"/>
                <a:cs typeface="Times New Roman"/>
                <a:sym typeface="Times New Roman"/>
              </a:rPr>
              <a:t>hat </a:t>
            </a:r>
            <a:r>
              <a:rPr lang="en-US" sz="2400" dirty="0">
                <a:latin typeface="Times New Roman"/>
                <a:ea typeface="Times New Roman"/>
                <a:cs typeface="Times New Roman"/>
                <a:sym typeface="Times New Roman"/>
              </a:rPr>
              <a:t>has </a:t>
            </a:r>
            <a:r>
              <a:rPr lang="en-US" sz="2400" dirty="0" smtClean="0">
                <a:latin typeface="Times New Roman"/>
                <a:ea typeface="Times New Roman"/>
                <a:cs typeface="Times New Roman"/>
                <a:sym typeface="Times New Roman"/>
              </a:rPr>
              <a:t>often been </a:t>
            </a:r>
            <a:r>
              <a:rPr lang="en-US" sz="2400" dirty="0">
                <a:latin typeface="Times New Roman"/>
                <a:ea typeface="Times New Roman"/>
                <a:cs typeface="Times New Roman"/>
                <a:sym typeface="Times New Roman"/>
              </a:rPr>
              <a:t>mistaken </a:t>
            </a:r>
            <a:r>
              <a:rPr lang="en-US" sz="2400" dirty="0" smtClean="0">
                <a:latin typeface="Times New Roman"/>
                <a:ea typeface="Times New Roman"/>
                <a:cs typeface="Times New Roman"/>
                <a:sym typeface="Times New Roman"/>
              </a:rPr>
              <a:t>for </a:t>
            </a:r>
            <a:r>
              <a:rPr lang="en-US" sz="2400" dirty="0">
                <a:latin typeface="Times New Roman"/>
                <a:ea typeface="Times New Roman"/>
                <a:cs typeface="Times New Roman"/>
                <a:sym typeface="Times New Roman"/>
              </a:rPr>
              <a:t>pedantry on the part of the salonniere </a:t>
            </a:r>
            <a:r>
              <a:rPr lang="en-US" sz="2400" dirty="0" smtClean="0">
                <a:latin typeface="Times New Roman"/>
                <a:ea typeface="Times New Roman"/>
                <a:cs typeface="Times New Roman"/>
                <a:sym typeface="Times New Roman"/>
              </a:rPr>
              <a:t>and </a:t>
            </a:r>
            <a:r>
              <a:rPr lang="en-US" sz="2400" dirty="0">
                <a:latin typeface="Times New Roman"/>
                <a:ea typeface="Times New Roman"/>
                <a:cs typeface="Times New Roman"/>
                <a:sym typeface="Times New Roman"/>
              </a:rPr>
              <a:t>a perfunctory </a:t>
            </a:r>
            <a:r>
              <a:rPr lang="en-US" sz="2400" dirty="0" smtClean="0">
                <a:latin typeface="Times New Roman"/>
                <a:ea typeface="Times New Roman"/>
                <a:cs typeface="Times New Roman"/>
                <a:sym typeface="Times New Roman"/>
              </a:rPr>
              <a:t>civility</a:t>
            </a:r>
            <a:r>
              <a:rPr lang="en-US" sz="2400" dirty="0">
                <a:latin typeface="Times New Roman"/>
                <a:ea typeface="Times New Roman"/>
                <a:cs typeface="Times New Roman"/>
                <a:sym typeface="Times New Roman"/>
              </a:rPr>
              <a:t> </a:t>
            </a:r>
            <a:r>
              <a:rPr lang="en-US" sz="2400" dirty="0" smtClean="0">
                <a:latin typeface="Times New Roman"/>
                <a:ea typeface="Times New Roman"/>
                <a:cs typeface="Times New Roman"/>
                <a:sym typeface="Times New Roman"/>
              </a:rPr>
              <a:t>among the salon participants was </a:t>
            </a:r>
            <a:r>
              <a:rPr lang="en-US" sz="2400" dirty="0">
                <a:latin typeface="Times New Roman"/>
                <a:ea typeface="Times New Roman"/>
                <a:cs typeface="Times New Roman"/>
                <a:sym typeface="Times New Roman"/>
              </a:rPr>
              <a:t>in </a:t>
            </a:r>
            <a:r>
              <a:rPr lang="en-US" sz="2400" dirty="0" smtClean="0">
                <a:latin typeface="Times New Roman"/>
                <a:ea typeface="Times New Roman"/>
                <a:cs typeface="Times New Roman"/>
                <a:sym typeface="Times New Roman"/>
              </a:rPr>
              <a:t>fact a substantive phenomenon unfolding in the salon space—namely an </a:t>
            </a:r>
            <a:r>
              <a:rPr lang="en-US" sz="2400" dirty="0">
                <a:latin typeface="Times New Roman"/>
                <a:ea typeface="Times New Roman"/>
                <a:cs typeface="Times New Roman"/>
                <a:sym typeface="Times New Roman"/>
              </a:rPr>
              <a:t>innovative pedagogy that stood in stark contrast to the male-centered academy so highly valued at the time. </a:t>
            </a:r>
            <a:endParaRPr lang="en-US" sz="2400" dirty="0" smtClean="0">
              <a:latin typeface="Times New Roman"/>
              <a:ea typeface="Times New Roman"/>
              <a:cs typeface="Times New Roman"/>
              <a:sym typeface="Times New Roman"/>
            </a:endParaRPr>
          </a:p>
          <a:p>
            <a:pPr marL="0" lvl="0" indent="0">
              <a:spcBef>
                <a:spcPts val="0"/>
              </a:spcBef>
              <a:buClr>
                <a:schemeClr val="dk1"/>
              </a:buClr>
              <a:buSzPts val="1200"/>
              <a:buNone/>
            </a:pPr>
            <a:endParaRPr lang="en-US" dirty="0">
              <a:latin typeface="Times New Roman"/>
              <a:ea typeface="Times New Roman"/>
              <a:cs typeface="Times New Roman"/>
              <a:sym typeface="Times New Roman"/>
            </a:endParaRPr>
          </a:p>
          <a:p>
            <a:pPr marL="0" lvl="0" indent="0">
              <a:spcBef>
                <a:spcPts val="0"/>
              </a:spcBef>
              <a:buClr>
                <a:schemeClr val="dk1"/>
              </a:buClr>
              <a:buSzPts val="1200"/>
              <a:buNone/>
            </a:pPr>
            <a:endParaRPr lang="en-US" dirty="0" smtClean="0">
              <a:latin typeface="Times New Roman"/>
              <a:ea typeface="Times New Roman"/>
              <a:cs typeface="Times New Roman"/>
              <a:sym typeface="Times New Roman"/>
            </a:endParaRPr>
          </a:p>
          <a:p>
            <a:pPr marL="0" lvl="0" indent="0">
              <a:spcBef>
                <a:spcPts val="0"/>
              </a:spcBef>
              <a:buClr>
                <a:schemeClr val="dk1"/>
              </a:buClr>
              <a:buSzPts val="1200"/>
              <a:buNone/>
            </a:pPr>
            <a:endParaRPr lang="en-US" dirty="0">
              <a:latin typeface="Times New Roman"/>
              <a:cs typeface="Times New Roman"/>
              <a:sym typeface="Times New Roman"/>
            </a:endParaRPr>
          </a:p>
          <a:p>
            <a:pPr marL="0" lvl="0" indent="0">
              <a:spcBef>
                <a:spcPts val="0"/>
              </a:spcBef>
              <a:buClr>
                <a:schemeClr val="dk1"/>
              </a:buClr>
              <a:buSzPts val="1200"/>
              <a:buNone/>
            </a:pPr>
            <a:endParaRPr lang="en-US" dirty="0"/>
          </a:p>
          <a:p>
            <a:pPr marL="0" lvl="0" indent="0">
              <a:spcBef>
                <a:spcPts val="0"/>
              </a:spcBef>
              <a:buClr>
                <a:schemeClr val="dk1"/>
              </a:buClr>
              <a:buSzPts val="1200"/>
              <a:buNone/>
            </a:pPr>
            <a:endParaRPr lang="en-US" dirty="0">
              <a:latin typeface="Times New Roman"/>
              <a:ea typeface="Times New Roman"/>
              <a:cs typeface="Times New Roman"/>
              <a:sym typeface="Times New Roman"/>
            </a:endParaRPr>
          </a:p>
          <a:p>
            <a:pPr marL="0" lvl="0" indent="0">
              <a:spcBef>
                <a:spcPts val="0"/>
              </a:spcBef>
              <a:buNone/>
            </a:pPr>
            <a:endParaRPr lang="en-US" dirty="0"/>
          </a:p>
          <a:p>
            <a:pPr marL="0" lvl="0" indent="0">
              <a:spcBef>
                <a:spcPts val="0"/>
              </a:spcBef>
              <a:buNone/>
            </a:pPr>
            <a:endParaRPr lang="en-US" dirty="0"/>
          </a:p>
          <a:p>
            <a:endParaRPr lang="en-US" dirty="0"/>
          </a:p>
        </p:txBody>
      </p:sp>
      <p:sp>
        <p:nvSpPr>
          <p:cNvPr id="3" name="Title 2"/>
          <p:cNvSpPr>
            <a:spLocks noGrp="1"/>
          </p:cNvSpPr>
          <p:nvPr>
            <p:ph type="title"/>
          </p:nvPr>
        </p:nvSpPr>
        <p:spPr/>
        <p:txBody>
          <a:bodyPr/>
          <a:lstStyle/>
          <a:p>
            <a:endParaRPr lang="en-US" dirty="0"/>
          </a:p>
        </p:txBody>
      </p:sp>
      <p:pic>
        <p:nvPicPr>
          <p:cNvPr id="4" name="Picture 3" descr="Image result for social constructivism"/>
          <p:cNvPicPr/>
          <p:nvPr/>
        </p:nvPicPr>
        <p:blipFill>
          <a:blip r:embed="rId3">
            <a:extLst>
              <a:ext uri="{28A0092B-C50C-407E-A947-70E740481C1C}">
                <a14:useLocalDpi xmlns:a14="http://schemas.microsoft.com/office/drawing/2010/main" val="0"/>
              </a:ext>
            </a:extLst>
          </a:blip>
          <a:srcRect/>
          <a:stretch>
            <a:fillRect/>
          </a:stretch>
        </p:blipFill>
        <p:spPr bwMode="auto">
          <a:xfrm>
            <a:off x="121920" y="164592"/>
            <a:ext cx="8887968" cy="3468624"/>
          </a:xfrm>
          <a:prstGeom prst="rect">
            <a:avLst/>
          </a:prstGeom>
          <a:noFill/>
          <a:ln>
            <a:noFill/>
          </a:ln>
        </p:spPr>
      </p:pic>
    </p:spTree>
    <p:extLst>
      <p:ext uri="{BB962C8B-B14F-4D97-AF65-F5344CB8AC3E}">
        <p14:creationId xmlns:p14="http://schemas.microsoft.com/office/powerpoint/2010/main" val="2888666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4"/>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45720" lvl="0" indent="0" algn="l" rtl="0">
              <a:spcBef>
                <a:spcPts val="0"/>
              </a:spcBef>
              <a:spcAft>
                <a:spcPts val="0"/>
              </a:spcAft>
              <a:buSzPts val="2800"/>
              <a:buNone/>
            </a:pPr>
            <a:endParaRPr sz="2800" b="1">
              <a:latin typeface="Times New Roman"/>
              <a:ea typeface="Times New Roman"/>
              <a:cs typeface="Times New Roman"/>
              <a:sym typeface="Times New Roman"/>
            </a:endParaRPr>
          </a:p>
          <a:p>
            <a:pPr marL="45720" lvl="0" indent="0" algn="l" rtl="0">
              <a:spcBef>
                <a:spcPts val="480"/>
              </a:spcBef>
              <a:spcAft>
                <a:spcPts val="0"/>
              </a:spcAft>
              <a:buSzPts val="2400"/>
              <a:buNone/>
            </a:pPr>
            <a:endParaRPr sz="2400" b="1">
              <a:latin typeface="Times New Roman"/>
              <a:ea typeface="Times New Roman"/>
              <a:cs typeface="Times New Roman"/>
              <a:sym typeface="Times New Roman"/>
            </a:endParaRPr>
          </a:p>
          <a:p>
            <a:pPr marL="45720" lvl="0" indent="0" algn="l" rtl="0">
              <a:spcBef>
                <a:spcPts val="400"/>
              </a:spcBef>
              <a:spcAft>
                <a:spcPts val="0"/>
              </a:spcAft>
              <a:buSzPts val="2000"/>
              <a:buNone/>
            </a:pPr>
            <a:endParaRPr>
              <a:latin typeface="Times New Roman"/>
              <a:ea typeface="Times New Roman"/>
              <a:cs typeface="Times New Roman"/>
              <a:sym typeface="Times New Roman"/>
            </a:endParaRPr>
          </a:p>
          <a:p>
            <a:pPr marL="45720" lvl="0" indent="0" algn="l" rtl="0">
              <a:spcBef>
                <a:spcPts val="400"/>
              </a:spcBef>
              <a:spcAft>
                <a:spcPts val="0"/>
              </a:spcAft>
              <a:buSzPts val="2000"/>
              <a:buNone/>
            </a:pPr>
            <a:endParaRPr>
              <a:latin typeface="Times New Roman"/>
              <a:ea typeface="Times New Roman"/>
              <a:cs typeface="Times New Roman"/>
              <a:sym typeface="Times New Roman"/>
            </a:endParaRPr>
          </a:p>
          <a:p>
            <a:pPr marL="45720" lvl="0" indent="0" algn="l" rtl="0">
              <a:spcBef>
                <a:spcPts val="400"/>
              </a:spcBef>
              <a:spcAft>
                <a:spcPts val="0"/>
              </a:spcAft>
              <a:buSzPts val="2000"/>
              <a:buNone/>
            </a:pPr>
            <a:r>
              <a:rPr lang="en-US">
                <a:latin typeface="Times New Roman"/>
                <a:ea typeface="Times New Roman"/>
                <a:cs typeface="Times New Roman"/>
                <a:sym typeface="Times New Roman"/>
              </a:rPr>
              <a:t>.</a:t>
            </a:r>
            <a:endParaRPr/>
          </a:p>
          <a:p>
            <a:pPr marL="274320" lvl="0" indent="-101600" algn="l" rtl="0">
              <a:spcBef>
                <a:spcPts val="400"/>
              </a:spcBef>
              <a:spcAft>
                <a:spcPts val="0"/>
              </a:spcAft>
              <a:buSzPts val="2000"/>
              <a:buNone/>
            </a:pPr>
            <a:endParaRPr/>
          </a:p>
        </p:txBody>
      </p:sp>
      <p:sp>
        <p:nvSpPr>
          <p:cNvPr id="352" name="Google Shape;352;p4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Times New Roman"/>
              <a:buNone/>
            </a:pPr>
            <a:r>
              <a:rPr lang="en-US">
                <a:latin typeface="Times New Roman"/>
                <a:ea typeface="Times New Roman"/>
                <a:cs typeface="Times New Roman"/>
                <a:sym typeface="Times New Roman"/>
              </a:rPr>
              <a:t>THE SALONNIERE AS A SOCIAL CONSTRUCTIVIST TEACHER</a:t>
            </a:r>
            <a:endParaRPr/>
          </a:p>
        </p:txBody>
      </p:sp>
      <p:pic>
        <p:nvPicPr>
          <p:cNvPr id="353" name="Google Shape;353;p44" descr="Image result for the french salon"/>
          <p:cNvPicPr preferRelativeResize="0"/>
          <p:nvPr/>
        </p:nvPicPr>
        <p:blipFill rotWithShape="1">
          <a:blip r:embed="rId3">
            <a:alphaModFix/>
          </a:blip>
          <a:srcRect/>
          <a:stretch/>
        </p:blipFill>
        <p:spPr>
          <a:xfrm>
            <a:off x="676275" y="2057400"/>
            <a:ext cx="7772400" cy="4038600"/>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5"/>
          <p:cNvSpPr txBox="1">
            <a:spLocks noGrp="1"/>
          </p:cNvSpPr>
          <p:nvPr>
            <p:ph type="body" idx="1"/>
          </p:nvPr>
        </p:nvSpPr>
        <p:spPr>
          <a:xfrm>
            <a:off x="380999" y="1719070"/>
            <a:ext cx="8407893" cy="4986529"/>
          </a:xfrm>
          <a:prstGeom prst="rect">
            <a:avLst/>
          </a:prstGeom>
          <a:noFill/>
          <a:ln>
            <a:noFill/>
          </a:ln>
        </p:spPr>
        <p:txBody>
          <a:bodyPr spcFirstLastPara="1" wrap="square" lIns="91425" tIns="45700" rIns="91425" bIns="45700" anchor="t" anchorCtr="0">
            <a:noAutofit/>
          </a:bodyPr>
          <a:lstStyle/>
          <a:p>
            <a:pPr marL="45720" lvl="0" indent="0" algn="l" rtl="0">
              <a:spcBef>
                <a:spcPts val="0"/>
              </a:spcBef>
              <a:spcAft>
                <a:spcPts val="0"/>
              </a:spcAft>
              <a:buSzPts val="2400"/>
              <a:buNone/>
            </a:pPr>
            <a:r>
              <a:rPr lang="en-US" sz="2400" b="1" dirty="0">
                <a:latin typeface="Times New Roman"/>
                <a:ea typeface="Times New Roman"/>
                <a:cs typeface="Times New Roman"/>
                <a:sym typeface="Times New Roman"/>
              </a:rPr>
              <a:t>Social Constructivism:  </a:t>
            </a:r>
            <a:r>
              <a:rPr lang="en-US" sz="2400" dirty="0">
                <a:latin typeface="Times New Roman"/>
                <a:ea typeface="Times New Roman"/>
                <a:cs typeface="Times New Roman"/>
                <a:sym typeface="Times New Roman"/>
              </a:rPr>
              <a:t>concerned with the construction of knowledge in the social setting - how knowledge emerges &amp; how it comes to have significance in society. </a:t>
            </a:r>
            <a:endParaRPr dirty="0"/>
          </a:p>
          <a:p>
            <a:pPr marL="45720" lvl="0" indent="0" algn="l" rtl="0">
              <a:spcBef>
                <a:spcPts val="400"/>
              </a:spcBef>
              <a:spcAft>
                <a:spcPts val="0"/>
              </a:spcAft>
              <a:buSzPts val="2000"/>
              <a:buNone/>
            </a:pPr>
            <a:endParaRPr dirty="0">
              <a:latin typeface="Times New Roman"/>
              <a:ea typeface="Times New Roman"/>
              <a:cs typeface="Times New Roman"/>
              <a:sym typeface="Times New Roman"/>
            </a:endParaRPr>
          </a:p>
          <a:p>
            <a:pPr marL="45720" lvl="0" indent="0" algn="l" rtl="0">
              <a:spcBef>
                <a:spcPts val="400"/>
              </a:spcBef>
              <a:spcAft>
                <a:spcPts val="0"/>
              </a:spcAft>
              <a:buSzPts val="2000"/>
              <a:buNone/>
            </a:pPr>
            <a:r>
              <a:rPr lang="en-US" i="1" dirty="0">
                <a:latin typeface="Times New Roman"/>
                <a:ea typeface="Times New Roman"/>
                <a:cs typeface="Times New Roman"/>
                <a:sym typeface="Times New Roman"/>
              </a:rPr>
              <a:t>Specifically, it</a:t>
            </a:r>
            <a:r>
              <a:rPr lang="en-US" dirty="0">
                <a:latin typeface="Times New Roman"/>
                <a:ea typeface="Times New Roman"/>
                <a:cs typeface="Times New Roman"/>
                <a:sym typeface="Times New Roman"/>
              </a:rPr>
              <a:t>…</a:t>
            </a:r>
            <a:endParaRPr dirty="0"/>
          </a:p>
          <a:p>
            <a:pPr marL="45720" lvl="0" indent="0" algn="l" rtl="0">
              <a:spcBef>
                <a:spcPts val="400"/>
              </a:spcBef>
              <a:spcAft>
                <a:spcPts val="0"/>
              </a:spcAft>
              <a:buSzPts val="2000"/>
              <a:buNone/>
            </a:pPr>
            <a:endParaRPr dirty="0">
              <a:latin typeface="Times New Roman"/>
              <a:ea typeface="Times New Roman"/>
              <a:cs typeface="Times New Roman"/>
              <a:sym typeface="Times New Roman"/>
            </a:endParaRPr>
          </a:p>
          <a:p>
            <a:pPr marL="388620" lvl="0" algn="l" rtl="0">
              <a:spcBef>
                <a:spcPts val="400"/>
              </a:spcBef>
              <a:spcAft>
                <a:spcPts val="0"/>
              </a:spcAft>
              <a:buSzPts val="2000"/>
              <a:buFont typeface="Wingdings" panose="05000000000000000000" pitchFamily="2" charset="2"/>
              <a:buChar char="§"/>
            </a:pPr>
            <a:endParaRPr lang="en-US" dirty="0" smtClean="0">
              <a:latin typeface="Times New Roman"/>
              <a:ea typeface="Times New Roman"/>
              <a:cs typeface="Times New Roman"/>
              <a:sym typeface="Times New Roman"/>
            </a:endParaRPr>
          </a:p>
          <a:p>
            <a:pPr marL="388620" lvl="0" algn="l" rtl="0">
              <a:spcBef>
                <a:spcPts val="400"/>
              </a:spcBef>
              <a:spcAft>
                <a:spcPts val="0"/>
              </a:spcAft>
              <a:buSzPts val="2000"/>
              <a:buFont typeface="Wingdings" panose="05000000000000000000" pitchFamily="2" charset="2"/>
              <a:buChar char="§"/>
            </a:pPr>
            <a:endParaRPr lang="en-US" dirty="0">
              <a:latin typeface="Times New Roman"/>
              <a:ea typeface="Times New Roman"/>
              <a:cs typeface="Times New Roman"/>
              <a:sym typeface="Times New Roman"/>
            </a:endParaRPr>
          </a:p>
          <a:p>
            <a:pPr marL="388620" lvl="0" algn="l" rtl="0">
              <a:spcBef>
                <a:spcPts val="400"/>
              </a:spcBef>
              <a:spcAft>
                <a:spcPts val="0"/>
              </a:spcAft>
              <a:buSzPts val="2000"/>
              <a:buFont typeface="Wingdings" panose="05000000000000000000" pitchFamily="2" charset="2"/>
              <a:buChar char="§"/>
            </a:pPr>
            <a:r>
              <a:rPr lang="en-US" dirty="0" smtClean="0">
                <a:latin typeface="Times New Roman"/>
                <a:ea typeface="Times New Roman"/>
                <a:cs typeface="Times New Roman"/>
                <a:sym typeface="Times New Roman"/>
              </a:rPr>
              <a:t>highlights </a:t>
            </a:r>
            <a:r>
              <a:rPr lang="en-US" dirty="0">
                <a:latin typeface="Times New Roman"/>
                <a:ea typeface="Times New Roman"/>
                <a:cs typeface="Times New Roman"/>
                <a:sym typeface="Times New Roman"/>
              </a:rPr>
              <a:t>the role social &amp; cultural interactions play in the learning process.</a:t>
            </a:r>
            <a:endParaRPr dirty="0"/>
          </a:p>
          <a:p>
            <a:pPr marL="515620" lvl="0" algn="l" rtl="0">
              <a:spcBef>
                <a:spcPts val="400"/>
              </a:spcBef>
              <a:spcAft>
                <a:spcPts val="0"/>
              </a:spcAft>
              <a:buSzPts val="2000"/>
              <a:buFont typeface="Wingdings" panose="05000000000000000000" pitchFamily="2" charset="2"/>
              <a:buChar char="§"/>
            </a:pPr>
            <a:endParaRPr dirty="0">
              <a:latin typeface="Times New Roman"/>
              <a:ea typeface="Times New Roman"/>
              <a:cs typeface="Times New Roman"/>
              <a:sym typeface="Times New Roman"/>
            </a:endParaRPr>
          </a:p>
          <a:p>
            <a:pPr marL="388620" lvl="0" algn="l" rtl="0">
              <a:spcBef>
                <a:spcPts val="400"/>
              </a:spcBef>
              <a:spcAft>
                <a:spcPts val="0"/>
              </a:spcAft>
              <a:buSzPts val="2000"/>
              <a:buFont typeface="Wingdings" panose="05000000000000000000" pitchFamily="2" charset="2"/>
              <a:buChar char="§"/>
            </a:pPr>
            <a:r>
              <a:rPr lang="en-US" dirty="0">
                <a:latin typeface="Times New Roman"/>
                <a:ea typeface="Times New Roman"/>
                <a:cs typeface="Times New Roman"/>
                <a:sym typeface="Times New Roman"/>
              </a:rPr>
              <a:t>contends that knowledge is actively constructed by the learner and the community of learners rather than passively absorbed.</a:t>
            </a:r>
            <a:endParaRPr dirty="0"/>
          </a:p>
          <a:p>
            <a:pPr marL="274320" lvl="0" indent="-101600" algn="l" rtl="0">
              <a:spcBef>
                <a:spcPts val="400"/>
              </a:spcBef>
              <a:spcAft>
                <a:spcPts val="0"/>
              </a:spcAft>
              <a:buSzPts val="2000"/>
              <a:buNone/>
            </a:pPr>
            <a:endParaRPr dirty="0">
              <a:latin typeface="Times New Roman"/>
              <a:ea typeface="Times New Roman"/>
              <a:cs typeface="Times New Roman"/>
              <a:sym typeface="Times New Roman"/>
            </a:endParaRPr>
          </a:p>
          <a:p>
            <a:pPr marL="45720" lvl="0" indent="0" algn="l" rtl="0">
              <a:spcBef>
                <a:spcPts val="400"/>
              </a:spcBef>
              <a:spcAft>
                <a:spcPts val="0"/>
              </a:spcAft>
              <a:buSzPts val="2000"/>
              <a:buNone/>
            </a:pPr>
            <a:endParaRPr dirty="0">
              <a:latin typeface="Times New Roman"/>
              <a:ea typeface="Times New Roman"/>
              <a:cs typeface="Times New Roman"/>
              <a:sym typeface="Times New Roman"/>
            </a:endParaRPr>
          </a:p>
          <a:p>
            <a:pPr marL="274320" lvl="0" indent="-101600" algn="l" rtl="0">
              <a:spcBef>
                <a:spcPts val="400"/>
              </a:spcBef>
              <a:spcAft>
                <a:spcPts val="0"/>
              </a:spcAft>
              <a:buSzPts val="2000"/>
              <a:buNone/>
            </a:pPr>
            <a:endParaRPr dirty="0">
              <a:latin typeface="Times New Roman"/>
              <a:ea typeface="Times New Roman"/>
              <a:cs typeface="Times New Roman"/>
              <a:sym typeface="Times New Roman"/>
            </a:endParaRPr>
          </a:p>
          <a:p>
            <a:pPr marL="274320" lvl="0" indent="-101600" algn="l" rtl="0">
              <a:spcBef>
                <a:spcPts val="400"/>
              </a:spcBef>
              <a:spcAft>
                <a:spcPts val="0"/>
              </a:spcAft>
              <a:buSzPts val="2000"/>
              <a:buNone/>
            </a:pPr>
            <a:endParaRPr dirty="0"/>
          </a:p>
          <a:p>
            <a:pPr marL="274320" lvl="0" indent="-101600" algn="l" rtl="0">
              <a:spcBef>
                <a:spcPts val="400"/>
              </a:spcBef>
              <a:spcAft>
                <a:spcPts val="0"/>
              </a:spcAft>
              <a:buSzPts val="2000"/>
              <a:buNone/>
            </a:pPr>
            <a:endParaRPr dirty="0"/>
          </a:p>
        </p:txBody>
      </p:sp>
      <p:sp>
        <p:nvSpPr>
          <p:cNvPr id="360" name="Google Shape;360;p45"/>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Times New Roman"/>
              <a:buNone/>
            </a:pPr>
            <a:r>
              <a:rPr lang="en-US">
                <a:latin typeface="Times New Roman"/>
                <a:ea typeface="Times New Roman"/>
                <a:cs typeface="Times New Roman"/>
                <a:sym typeface="Times New Roman"/>
              </a:rPr>
              <a:t/>
            </a:r>
            <a:br>
              <a:rPr lang="en-US">
                <a:latin typeface="Times New Roman"/>
                <a:ea typeface="Times New Roman"/>
                <a:cs typeface="Times New Roman"/>
                <a:sym typeface="Times New Roman"/>
              </a:rPr>
            </a:br>
            <a:r>
              <a:rPr lang="en-US">
                <a:latin typeface="Times New Roman"/>
                <a:ea typeface="Times New Roman"/>
                <a:cs typeface="Times New Roman"/>
                <a:sym typeface="Times New Roman"/>
              </a:rPr>
              <a:t>SOCIAL CONSTRUCTIVIST THEORY</a:t>
            </a:r>
            <a:r>
              <a:rPr lang="en-US"/>
              <a:t/>
            </a:r>
            <a:br>
              <a:rPr lang="en-US"/>
            </a:br>
            <a:endParaRPr>
              <a:latin typeface="Times New Roman"/>
              <a:ea typeface="Times New Roman"/>
              <a:cs typeface="Times New Roman"/>
              <a:sym typeface="Times New Roman"/>
            </a:endParaRPr>
          </a:p>
        </p:txBody>
      </p:sp>
      <p:pic>
        <p:nvPicPr>
          <p:cNvPr id="2050" name="Picture 2" descr="C:\Users\jheinrich\Desktop\head soc 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3026" y="2787396"/>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6"/>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274320" lvl="0" indent="-111125" algn="l" rtl="0">
              <a:spcBef>
                <a:spcPts val="0"/>
              </a:spcBef>
              <a:spcAft>
                <a:spcPts val="0"/>
              </a:spcAft>
              <a:buSzPts val="1850"/>
              <a:buNone/>
            </a:pPr>
            <a:endParaRPr sz="1850" dirty="0"/>
          </a:p>
          <a:p>
            <a:pPr marL="388620" lvl="0" algn="l" rtl="0">
              <a:spcBef>
                <a:spcPts val="444"/>
              </a:spcBef>
              <a:spcAft>
                <a:spcPts val="0"/>
              </a:spcAft>
              <a:buSzPts val="2220"/>
              <a:buFont typeface="Wingdings" panose="05000000000000000000" pitchFamily="2" charset="2"/>
              <a:buChar char="§"/>
            </a:pPr>
            <a:r>
              <a:rPr lang="en-US" sz="2220" dirty="0">
                <a:latin typeface="Times New Roman"/>
                <a:ea typeface="Times New Roman"/>
                <a:cs typeface="Times New Roman"/>
                <a:sym typeface="Times New Roman"/>
              </a:rPr>
              <a:t>assumes ability and knowledge exist within the learner and  the teacher need only facilitate, manage and inspire to bring pre-existing experiences and knowledge to the fore via open dialogue.</a:t>
            </a:r>
            <a:endParaRPr dirty="0"/>
          </a:p>
          <a:p>
            <a:pPr marL="529591" lvl="0" algn="l" rtl="0">
              <a:spcBef>
                <a:spcPts val="444"/>
              </a:spcBef>
              <a:spcAft>
                <a:spcPts val="0"/>
              </a:spcAft>
              <a:buSzPts val="2220"/>
              <a:buFont typeface="Wingdings" panose="05000000000000000000" pitchFamily="2" charset="2"/>
              <a:buChar char="§"/>
            </a:pPr>
            <a:endParaRPr sz="2220" dirty="0">
              <a:latin typeface="Times New Roman"/>
              <a:ea typeface="Times New Roman"/>
              <a:cs typeface="Times New Roman"/>
              <a:sym typeface="Times New Roman"/>
            </a:endParaRPr>
          </a:p>
          <a:p>
            <a:pPr marL="388620" lvl="0" algn="l" rtl="0">
              <a:spcBef>
                <a:spcPts val="444"/>
              </a:spcBef>
              <a:spcAft>
                <a:spcPts val="0"/>
              </a:spcAft>
              <a:buSzPts val="2220"/>
              <a:buFont typeface="Wingdings" panose="05000000000000000000" pitchFamily="2" charset="2"/>
              <a:buChar char="§"/>
            </a:pPr>
            <a:r>
              <a:rPr lang="en-US" sz="2220" dirty="0">
                <a:latin typeface="Times New Roman"/>
                <a:ea typeface="Times New Roman"/>
                <a:cs typeface="Times New Roman"/>
                <a:sym typeface="Times New Roman"/>
              </a:rPr>
              <a:t>emphasizes personal relationships with learners to forge bonds of trust, sincerity and respect.</a:t>
            </a:r>
            <a:endParaRPr dirty="0"/>
          </a:p>
          <a:p>
            <a:pPr marL="529591" lvl="0" algn="l" rtl="0">
              <a:spcBef>
                <a:spcPts val="444"/>
              </a:spcBef>
              <a:spcAft>
                <a:spcPts val="0"/>
              </a:spcAft>
              <a:buSzPts val="2220"/>
              <a:buFont typeface="Wingdings" panose="05000000000000000000" pitchFamily="2" charset="2"/>
              <a:buChar char="§"/>
            </a:pPr>
            <a:endParaRPr sz="2220" dirty="0">
              <a:latin typeface="Times New Roman"/>
              <a:ea typeface="Times New Roman"/>
              <a:cs typeface="Times New Roman"/>
              <a:sym typeface="Times New Roman"/>
            </a:endParaRPr>
          </a:p>
          <a:p>
            <a:pPr marL="388620" lvl="0" algn="l" rtl="0">
              <a:spcBef>
                <a:spcPts val="444"/>
              </a:spcBef>
              <a:spcAft>
                <a:spcPts val="0"/>
              </a:spcAft>
              <a:buSzPts val="2220"/>
              <a:buFont typeface="Wingdings" panose="05000000000000000000" pitchFamily="2" charset="2"/>
              <a:buChar char="§"/>
            </a:pPr>
            <a:r>
              <a:rPr lang="en-US" sz="2220" dirty="0">
                <a:latin typeface="Times New Roman"/>
                <a:ea typeface="Times New Roman"/>
                <a:cs typeface="Times New Roman"/>
                <a:sym typeface="Times New Roman"/>
              </a:rPr>
              <a:t>ensures learners that if they take risks in a classroom culture enmeshed with social and political tensions, they will be protected from the forces of ridicule and rebuke(safe space).</a:t>
            </a:r>
            <a:endParaRPr dirty="0"/>
          </a:p>
        </p:txBody>
      </p:sp>
      <p:sp>
        <p:nvSpPr>
          <p:cNvPr id="367" name="Google Shape;367;p4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2400"/>
              <a:buFont typeface="Times New Roman"/>
              <a:buNone/>
            </a:pPr>
            <a:r>
              <a:rPr lang="en-US" sz="2400" b="1">
                <a:latin typeface="Times New Roman"/>
                <a:ea typeface="Times New Roman"/>
                <a:cs typeface="Times New Roman"/>
                <a:sym typeface="Times New Roman"/>
              </a:rPr>
              <a:t>SOCIAL CONSTRUCTIVIST THEORY </a:t>
            </a:r>
            <a:r>
              <a:rPr lang="en-US" sz="1400">
                <a:latin typeface="Times New Roman"/>
                <a:ea typeface="Times New Roman"/>
                <a:cs typeface="Times New Roman"/>
                <a:sym typeface="Times New Roman"/>
              </a:rPr>
              <a:t>CONTINUED</a:t>
            </a:r>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7"/>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45720" lvl="0" indent="0" algn="l" rtl="0">
              <a:spcBef>
                <a:spcPts val="0"/>
              </a:spcBef>
              <a:spcAft>
                <a:spcPts val="0"/>
              </a:spcAft>
              <a:buSzPts val="2400"/>
              <a:buNone/>
            </a:pPr>
            <a:endParaRPr lang="en-US" sz="2400" b="1" dirty="0" smtClean="0">
              <a:latin typeface="Times New Roman"/>
              <a:ea typeface="Times New Roman"/>
              <a:cs typeface="Times New Roman"/>
              <a:sym typeface="Times New Roman"/>
            </a:endParaRPr>
          </a:p>
          <a:p>
            <a:pPr marL="45720" lvl="0" indent="0" algn="l" rtl="0">
              <a:spcBef>
                <a:spcPts val="0"/>
              </a:spcBef>
              <a:spcAft>
                <a:spcPts val="0"/>
              </a:spcAft>
              <a:buSzPts val="2400"/>
              <a:buNone/>
            </a:pPr>
            <a:r>
              <a:rPr lang="en-US" sz="2400" b="1" dirty="0" smtClean="0">
                <a:latin typeface="Times New Roman"/>
                <a:ea typeface="Times New Roman"/>
                <a:cs typeface="Times New Roman"/>
                <a:sym typeface="Times New Roman"/>
              </a:rPr>
              <a:t>Her </a:t>
            </a:r>
            <a:r>
              <a:rPr lang="en-US" sz="2400" b="1" dirty="0">
                <a:latin typeface="Times New Roman"/>
                <a:ea typeface="Times New Roman"/>
                <a:cs typeface="Times New Roman"/>
                <a:sym typeface="Times New Roman"/>
              </a:rPr>
              <a:t>Silent Hand: </a:t>
            </a:r>
            <a:r>
              <a:rPr lang="en-US" sz="2400" dirty="0">
                <a:latin typeface="Times New Roman"/>
                <a:ea typeface="Times New Roman"/>
                <a:cs typeface="Times New Roman"/>
                <a:sym typeface="Times New Roman"/>
              </a:rPr>
              <a:t>Places learners at the center of the instruction while assuming the role of facilitator </a:t>
            </a:r>
            <a:r>
              <a:rPr lang="en-US" sz="2400" i="1" dirty="0">
                <a:latin typeface="Times New Roman"/>
                <a:ea typeface="Times New Roman"/>
                <a:cs typeface="Times New Roman"/>
                <a:sym typeface="Times New Roman"/>
              </a:rPr>
              <a:t>(guided participation</a:t>
            </a:r>
            <a:r>
              <a:rPr lang="en-US" sz="2400" i="1" dirty="0" smtClean="0">
                <a:latin typeface="Times New Roman"/>
                <a:ea typeface="Times New Roman"/>
                <a:cs typeface="Times New Roman"/>
                <a:sym typeface="Times New Roman"/>
              </a:rPr>
              <a:t>).</a:t>
            </a:r>
            <a:endParaRPr dirty="0"/>
          </a:p>
          <a:p>
            <a:pPr marL="45720" lvl="0" indent="0" algn="l" rtl="0">
              <a:spcBef>
                <a:spcPts val="480"/>
              </a:spcBef>
              <a:spcAft>
                <a:spcPts val="0"/>
              </a:spcAft>
              <a:buSzPts val="2400"/>
              <a:buNone/>
            </a:pPr>
            <a:endParaRPr sz="2400" dirty="0">
              <a:latin typeface="Times New Roman"/>
              <a:ea typeface="Times New Roman"/>
              <a:cs typeface="Times New Roman"/>
              <a:sym typeface="Times New Roman"/>
            </a:endParaRPr>
          </a:p>
          <a:p>
            <a:pPr marL="45720" lvl="0" indent="0" algn="l" rtl="0">
              <a:spcBef>
                <a:spcPts val="480"/>
              </a:spcBef>
              <a:spcAft>
                <a:spcPts val="0"/>
              </a:spcAft>
              <a:buSzPts val="2400"/>
              <a:buNone/>
            </a:pPr>
            <a:r>
              <a:rPr lang="en-US" sz="2400" b="1" dirty="0">
                <a:latin typeface="Times New Roman"/>
                <a:ea typeface="Times New Roman"/>
                <a:cs typeface="Times New Roman"/>
                <a:sym typeface="Times New Roman"/>
              </a:rPr>
              <a:t>Republican Virtues: </a:t>
            </a:r>
            <a:r>
              <a:rPr lang="en-US" sz="2400" dirty="0">
                <a:latin typeface="Times New Roman"/>
                <a:ea typeface="Times New Roman"/>
                <a:cs typeface="Times New Roman"/>
                <a:sym typeface="Times New Roman"/>
              </a:rPr>
              <a:t>Facilitates a civil learning process while helping learners to construct their own knowledge (</a:t>
            </a:r>
            <a:r>
              <a:rPr lang="en-US" sz="2400" i="1" dirty="0">
                <a:latin typeface="Times New Roman"/>
                <a:ea typeface="Times New Roman"/>
                <a:cs typeface="Times New Roman"/>
                <a:sym typeface="Times New Roman"/>
              </a:rPr>
              <a:t>scaffolding</a:t>
            </a:r>
            <a:r>
              <a:rPr lang="en-US" sz="2400" i="1" dirty="0" smtClean="0">
                <a:latin typeface="Times New Roman"/>
                <a:ea typeface="Times New Roman"/>
                <a:cs typeface="Times New Roman"/>
                <a:sym typeface="Times New Roman"/>
              </a:rPr>
              <a:t>).</a:t>
            </a:r>
            <a:endParaRPr dirty="0"/>
          </a:p>
          <a:p>
            <a:pPr marL="45720" lvl="0" indent="0" algn="l" rtl="0">
              <a:spcBef>
                <a:spcPts val="480"/>
              </a:spcBef>
              <a:spcAft>
                <a:spcPts val="0"/>
              </a:spcAft>
              <a:buSzPts val="2400"/>
              <a:buNone/>
            </a:pPr>
            <a:endParaRPr sz="2400" dirty="0">
              <a:latin typeface="Times New Roman"/>
              <a:ea typeface="Times New Roman"/>
              <a:cs typeface="Times New Roman"/>
              <a:sym typeface="Times New Roman"/>
            </a:endParaRPr>
          </a:p>
          <a:p>
            <a:pPr marL="45720" lvl="0" indent="0" algn="l" rtl="0">
              <a:spcBef>
                <a:spcPts val="480"/>
              </a:spcBef>
              <a:spcAft>
                <a:spcPts val="0"/>
              </a:spcAft>
              <a:buSzPts val="2400"/>
              <a:buNone/>
            </a:pPr>
            <a:r>
              <a:rPr lang="en-US" sz="2400" b="1" dirty="0">
                <a:latin typeface="Times New Roman"/>
                <a:ea typeface="Times New Roman"/>
                <a:cs typeface="Times New Roman"/>
                <a:sym typeface="Times New Roman"/>
              </a:rPr>
              <a:t>Salon </a:t>
            </a:r>
            <a:r>
              <a:rPr lang="en-US" sz="2400" b="1" dirty="0" smtClean="0">
                <a:latin typeface="Times New Roman"/>
                <a:ea typeface="Times New Roman"/>
                <a:cs typeface="Times New Roman"/>
                <a:sym typeface="Times New Roman"/>
              </a:rPr>
              <a:t>Space: </a:t>
            </a:r>
            <a:r>
              <a:rPr lang="en-US" sz="2400" dirty="0" smtClean="0">
                <a:latin typeface="Times New Roman"/>
                <a:ea typeface="Times New Roman"/>
                <a:cs typeface="Times New Roman"/>
                <a:sym typeface="Times New Roman"/>
              </a:rPr>
              <a:t>Promotes </a:t>
            </a:r>
            <a:r>
              <a:rPr lang="en-US" sz="2400" dirty="0">
                <a:latin typeface="Times New Roman"/>
                <a:ea typeface="Times New Roman"/>
                <a:cs typeface="Times New Roman"/>
                <a:sym typeface="Times New Roman"/>
              </a:rPr>
              <a:t>and develops the principles of equality, democracy &amp; ownership to create a community </a:t>
            </a:r>
            <a:endParaRPr lang="en-US" sz="2400" dirty="0" smtClean="0">
              <a:latin typeface="Times New Roman"/>
              <a:ea typeface="Times New Roman"/>
              <a:cs typeface="Times New Roman"/>
              <a:sym typeface="Times New Roman"/>
            </a:endParaRPr>
          </a:p>
          <a:p>
            <a:pPr marL="45720" lvl="0" indent="0" algn="l" rtl="0">
              <a:spcBef>
                <a:spcPts val="480"/>
              </a:spcBef>
              <a:spcAft>
                <a:spcPts val="0"/>
              </a:spcAft>
              <a:buSzPts val="2400"/>
              <a:buNone/>
            </a:pPr>
            <a:r>
              <a:rPr lang="en-US" sz="2400" i="1" dirty="0" smtClean="0">
                <a:latin typeface="Times New Roman"/>
                <a:ea typeface="Times New Roman"/>
                <a:cs typeface="Times New Roman"/>
                <a:sym typeface="Times New Roman"/>
              </a:rPr>
              <a:t>(</a:t>
            </a:r>
            <a:r>
              <a:rPr lang="en-US" sz="2400" i="1" dirty="0">
                <a:latin typeface="Times New Roman"/>
                <a:ea typeface="Times New Roman"/>
                <a:cs typeface="Times New Roman"/>
                <a:sym typeface="Times New Roman"/>
              </a:rPr>
              <a:t>inter-subjectivity</a:t>
            </a:r>
            <a:r>
              <a:rPr lang="en-US" sz="2400" dirty="0" smtClean="0">
                <a:latin typeface="Times New Roman"/>
                <a:ea typeface="Times New Roman"/>
                <a:cs typeface="Times New Roman"/>
                <a:sym typeface="Times New Roman"/>
              </a:rPr>
              <a:t>).</a:t>
            </a:r>
            <a:endParaRPr sz="2400" dirty="0"/>
          </a:p>
        </p:txBody>
      </p:sp>
      <p:sp>
        <p:nvSpPr>
          <p:cNvPr id="374" name="Google Shape;374;p47"/>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Times New Roman"/>
              <a:buNone/>
            </a:pPr>
            <a:r>
              <a:rPr lang="en-US">
                <a:latin typeface="Times New Roman"/>
                <a:ea typeface="Times New Roman"/>
                <a:cs typeface="Times New Roman"/>
                <a:sym typeface="Times New Roman"/>
              </a:rPr>
              <a:t>THE SALONNIERE AS A SOCIAL CONSTRUCTIVIST TEACHER</a:t>
            </a:r>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45720" lvl="0" indent="0" algn="l" rtl="0">
              <a:spcBef>
                <a:spcPts val="0"/>
              </a:spcBef>
              <a:spcAft>
                <a:spcPts val="0"/>
              </a:spcAft>
              <a:buSzPts val="2000"/>
              <a:buNone/>
            </a:pPr>
            <a:endParaRPr dirty="0">
              <a:latin typeface="Times New Roman"/>
              <a:ea typeface="Times New Roman"/>
              <a:cs typeface="Times New Roman"/>
              <a:sym typeface="Times New Roman"/>
            </a:endParaRPr>
          </a:p>
          <a:p>
            <a:pPr marL="45720" lvl="0" indent="0" algn="l" rtl="0">
              <a:spcBef>
                <a:spcPts val="400"/>
              </a:spcBef>
              <a:spcAft>
                <a:spcPts val="0"/>
              </a:spcAft>
              <a:buSzPts val="2000"/>
              <a:buNone/>
            </a:pPr>
            <a:endParaRPr dirty="0">
              <a:latin typeface="Times New Roman"/>
              <a:ea typeface="Times New Roman"/>
              <a:cs typeface="Times New Roman"/>
              <a:sym typeface="Times New Roman"/>
            </a:endParaRPr>
          </a:p>
          <a:p>
            <a:pPr marL="45720" lvl="0" indent="0" algn="l" rtl="0">
              <a:spcBef>
                <a:spcPts val="400"/>
              </a:spcBef>
              <a:spcAft>
                <a:spcPts val="0"/>
              </a:spcAft>
              <a:buSzPts val="2000"/>
              <a:buNone/>
            </a:pPr>
            <a:endParaRPr lang="en-US" dirty="0" smtClean="0">
              <a:latin typeface="Times New Roman"/>
              <a:ea typeface="Times New Roman"/>
              <a:cs typeface="Times New Roman"/>
              <a:sym typeface="Times New Roman"/>
            </a:endParaRPr>
          </a:p>
          <a:p>
            <a:pPr marL="45720" lvl="0" indent="0" algn="l" rtl="0">
              <a:spcBef>
                <a:spcPts val="400"/>
              </a:spcBef>
              <a:spcAft>
                <a:spcPts val="0"/>
              </a:spcAft>
              <a:buSzPts val="2000"/>
              <a:buNone/>
            </a:pPr>
            <a:r>
              <a:rPr lang="en-US" dirty="0" smtClean="0">
                <a:latin typeface="Times New Roman"/>
                <a:ea typeface="Times New Roman"/>
                <a:cs typeface="Times New Roman"/>
                <a:sym typeface="Times New Roman"/>
              </a:rPr>
              <a:t>Her </a:t>
            </a:r>
            <a:r>
              <a:rPr lang="en-US" dirty="0">
                <a:latin typeface="Times New Roman"/>
                <a:ea typeface="Times New Roman"/>
                <a:cs typeface="Times New Roman"/>
                <a:sym typeface="Times New Roman"/>
              </a:rPr>
              <a:t>treatise offers an insightful portrait, one that projects the </a:t>
            </a:r>
            <a:endParaRPr dirty="0"/>
          </a:p>
          <a:p>
            <a:pPr marL="45720" lvl="0" indent="0" algn="l" rtl="0">
              <a:spcBef>
                <a:spcPts val="400"/>
              </a:spcBef>
              <a:spcAft>
                <a:spcPts val="0"/>
              </a:spcAft>
              <a:buSzPts val="2000"/>
              <a:buNone/>
            </a:pPr>
            <a:r>
              <a:rPr lang="en-US" dirty="0">
                <a:latin typeface="Times New Roman"/>
                <a:ea typeface="Times New Roman"/>
                <a:cs typeface="Times New Roman"/>
                <a:sym typeface="Times New Roman"/>
              </a:rPr>
              <a:t>archetypal image of the women behind the curtain, the one who pushes the </a:t>
            </a:r>
            <a:endParaRPr dirty="0"/>
          </a:p>
          <a:p>
            <a:pPr marL="45720" lvl="0" indent="0" algn="l" rtl="0">
              <a:spcBef>
                <a:spcPts val="400"/>
              </a:spcBef>
              <a:spcAft>
                <a:spcPts val="0"/>
              </a:spcAft>
              <a:buSzPts val="2000"/>
              <a:buNone/>
            </a:pPr>
            <a:r>
              <a:rPr lang="en-US" dirty="0">
                <a:latin typeface="Times New Roman"/>
                <a:ea typeface="Times New Roman"/>
                <a:cs typeface="Times New Roman"/>
                <a:sym typeface="Times New Roman"/>
              </a:rPr>
              <a:t>levers that initiate dialogue, understanding and civility in the social group but who remains in the background so that the show might go on.</a:t>
            </a:r>
            <a:endParaRPr dirty="0"/>
          </a:p>
          <a:p>
            <a:pPr marL="45720" lvl="0" indent="0" algn="l" rtl="0">
              <a:spcBef>
                <a:spcPts val="400"/>
              </a:spcBef>
              <a:spcAft>
                <a:spcPts val="0"/>
              </a:spcAft>
              <a:buSzPts val="2000"/>
              <a:buNone/>
            </a:pPr>
            <a:endParaRPr lang="en-US" dirty="0" smtClean="0"/>
          </a:p>
          <a:p>
            <a:pPr marL="45720" lvl="0" indent="0" algn="l" rtl="0">
              <a:spcBef>
                <a:spcPts val="400"/>
              </a:spcBef>
              <a:spcAft>
                <a:spcPts val="0"/>
              </a:spcAft>
              <a:buSzPts val="2000"/>
              <a:buNone/>
            </a:pPr>
            <a:endParaRPr dirty="0"/>
          </a:p>
          <a:p>
            <a:pPr marL="45720" lvl="0" indent="0" algn="l" rtl="0">
              <a:spcBef>
                <a:spcPts val="400"/>
              </a:spcBef>
              <a:spcAft>
                <a:spcPts val="0"/>
              </a:spcAft>
              <a:buSzPts val="2000"/>
              <a:buNone/>
            </a:pPr>
            <a:r>
              <a:rPr lang="en-US" i="1" dirty="0" smtClean="0">
                <a:latin typeface="Times New Roman"/>
                <a:ea typeface="Times New Roman"/>
                <a:cs typeface="Times New Roman"/>
                <a:sym typeface="Times New Roman"/>
              </a:rPr>
              <a:t>	“</a:t>
            </a:r>
            <a:r>
              <a:rPr lang="en-US" i="1" dirty="0">
                <a:latin typeface="Times New Roman"/>
                <a:ea typeface="Times New Roman"/>
                <a:cs typeface="Times New Roman"/>
                <a:sym typeface="Times New Roman"/>
              </a:rPr>
              <a:t>One must, finally, encourage the timid, put them at their ease, </a:t>
            </a:r>
            <a:r>
              <a:rPr lang="en-US" i="1" dirty="0" smtClean="0">
                <a:latin typeface="Times New Roman"/>
                <a:ea typeface="Times New Roman"/>
                <a:cs typeface="Times New Roman"/>
                <a:sym typeface="Times New Roman"/>
              </a:rPr>
              <a:t>	maintain </a:t>
            </a:r>
            <a:r>
              <a:rPr lang="en-US" i="1" dirty="0">
                <a:latin typeface="Times New Roman"/>
                <a:ea typeface="Times New Roman"/>
                <a:cs typeface="Times New Roman"/>
                <a:sym typeface="Times New Roman"/>
              </a:rPr>
              <a:t>the conversation by directing it with skill rather than keeping </a:t>
            </a:r>
            <a:r>
              <a:rPr lang="en-US" i="1" dirty="0" smtClean="0">
                <a:latin typeface="Times New Roman"/>
                <a:ea typeface="Times New Roman"/>
                <a:cs typeface="Times New Roman"/>
                <a:sym typeface="Times New Roman"/>
              </a:rPr>
              <a:t>	it </a:t>
            </a:r>
            <a:r>
              <a:rPr lang="en-US" i="1" dirty="0">
                <a:latin typeface="Times New Roman"/>
                <a:ea typeface="Times New Roman"/>
                <a:cs typeface="Times New Roman"/>
                <a:sym typeface="Times New Roman"/>
              </a:rPr>
              <a:t>up oneself, such that each person gets the reception that can satisfy </a:t>
            </a:r>
            <a:r>
              <a:rPr lang="en-US" i="1" dirty="0" smtClean="0">
                <a:latin typeface="Times New Roman"/>
                <a:ea typeface="Times New Roman"/>
                <a:cs typeface="Times New Roman"/>
                <a:sym typeface="Times New Roman"/>
              </a:rPr>
              <a:t>	him</a:t>
            </a:r>
            <a:r>
              <a:rPr lang="en-US" i="1" dirty="0">
                <a:latin typeface="Times New Roman"/>
                <a:ea typeface="Times New Roman"/>
                <a:cs typeface="Times New Roman"/>
                <a:sym typeface="Times New Roman"/>
              </a:rPr>
              <a:t>.”</a:t>
            </a:r>
            <a:endParaRPr dirty="0"/>
          </a:p>
        </p:txBody>
      </p:sp>
      <p:sp>
        <p:nvSpPr>
          <p:cNvPr id="381" name="Google Shape;381;p4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1800"/>
              <a:buFont typeface="Times New Roman"/>
              <a:buNone/>
            </a:pPr>
            <a:r>
              <a:rPr lang="en-US" sz="1800" b="1">
                <a:latin typeface="Times New Roman"/>
                <a:ea typeface="Times New Roman"/>
                <a:cs typeface="Times New Roman"/>
                <a:sym typeface="Times New Roman"/>
              </a:rPr>
              <a:t>MADAME DE GENLIS: ON THE IDEAL SALONNIERE</a:t>
            </a:r>
            <a:endParaRPr sz="1800">
              <a:latin typeface="Times New Roman"/>
              <a:ea typeface="Times New Roman"/>
              <a:cs typeface="Times New Roman"/>
              <a:sym typeface="Times New Roman"/>
            </a:endParaRPr>
          </a:p>
          <a:p>
            <a:pPr marL="0" lvl="0" indent="0" algn="l" rtl="0">
              <a:spcBef>
                <a:spcPts val="0"/>
              </a:spcBef>
              <a:spcAft>
                <a:spcPts val="0"/>
              </a:spcAft>
              <a:buClr>
                <a:schemeClr val="lt1"/>
              </a:buClr>
              <a:buSzPts val="1800"/>
              <a:buFont typeface="Times New Roman"/>
              <a:buNone/>
            </a:pPr>
            <a:r>
              <a:rPr lang="en-US" sz="1800">
                <a:latin typeface="Times New Roman"/>
                <a:ea typeface="Times New Roman"/>
                <a:cs typeface="Times New Roman"/>
                <a:sym typeface="Times New Roman"/>
              </a:rPr>
              <a:t># 1 Her Silent Hand: Placing the Learners at the Center of the </a:t>
            </a:r>
            <a:endParaRPr sz="1800">
              <a:latin typeface="Times New Roman"/>
              <a:ea typeface="Times New Roman"/>
              <a:cs typeface="Times New Roman"/>
              <a:sym typeface="Times New Roman"/>
            </a:endParaRPr>
          </a:p>
          <a:p>
            <a:pPr marL="0" lvl="0" indent="0" algn="l" rtl="0">
              <a:spcBef>
                <a:spcPts val="0"/>
              </a:spcBef>
              <a:spcAft>
                <a:spcPts val="0"/>
              </a:spcAft>
              <a:buClr>
                <a:schemeClr val="lt1"/>
              </a:buClr>
              <a:buSzPts val="1800"/>
              <a:buFont typeface="Times New Roman"/>
              <a:buNone/>
            </a:pPr>
            <a:r>
              <a:rPr lang="en-US" sz="1800">
                <a:latin typeface="Times New Roman"/>
                <a:ea typeface="Times New Roman"/>
                <a:cs typeface="Times New Roman"/>
                <a:sym typeface="Times New Roman"/>
              </a:rPr>
              <a:t>Conversation</a:t>
            </a:r>
            <a:endParaRPr/>
          </a:p>
        </p:txBody>
      </p:sp>
      <p:pic>
        <p:nvPicPr>
          <p:cNvPr id="382" name="Google Shape;382;p48" descr="C:\Users\jheinrich\Desktop\Professional Publications\madame de genlis.png"/>
          <p:cNvPicPr preferRelativeResize="0"/>
          <p:nvPr/>
        </p:nvPicPr>
        <p:blipFill rotWithShape="1">
          <a:blip r:embed="rId3">
            <a:alphaModFix/>
          </a:blip>
          <a:srcRect/>
          <a:stretch/>
        </p:blipFill>
        <p:spPr>
          <a:xfrm>
            <a:off x="6757875" y="83425"/>
            <a:ext cx="2219250" cy="2339800"/>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9"/>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45720" lvl="0" indent="0" algn="l" rtl="0">
              <a:spcBef>
                <a:spcPts val="0"/>
              </a:spcBef>
              <a:spcAft>
                <a:spcPts val="0"/>
              </a:spcAft>
              <a:buSzPts val="2400"/>
              <a:buNone/>
            </a:pPr>
            <a:endParaRPr lang="en-US" sz="2400" b="1" dirty="0" smtClean="0">
              <a:solidFill>
                <a:schemeClr val="dk1"/>
              </a:solidFill>
              <a:latin typeface="Times New Roman"/>
              <a:ea typeface="Times New Roman"/>
              <a:cs typeface="Times New Roman"/>
              <a:sym typeface="Times New Roman"/>
            </a:endParaRPr>
          </a:p>
          <a:p>
            <a:pPr marL="45720" lvl="0" indent="0" algn="l" rtl="0">
              <a:spcBef>
                <a:spcPts val="0"/>
              </a:spcBef>
              <a:spcAft>
                <a:spcPts val="0"/>
              </a:spcAft>
              <a:buSzPts val="2400"/>
              <a:buNone/>
            </a:pPr>
            <a:r>
              <a:rPr lang="en-US" sz="2400" b="1" dirty="0" smtClean="0">
                <a:solidFill>
                  <a:schemeClr val="dk1"/>
                </a:solidFill>
                <a:latin typeface="Times New Roman"/>
                <a:ea typeface="Times New Roman"/>
                <a:cs typeface="Times New Roman"/>
                <a:sym typeface="Times New Roman"/>
              </a:rPr>
              <a:t>The </a:t>
            </a:r>
            <a:r>
              <a:rPr lang="en-US" sz="2400" b="1" dirty="0">
                <a:solidFill>
                  <a:schemeClr val="dk1"/>
                </a:solidFill>
                <a:latin typeface="Times New Roman"/>
                <a:ea typeface="Times New Roman"/>
                <a:cs typeface="Times New Roman"/>
                <a:sym typeface="Times New Roman"/>
              </a:rPr>
              <a:t>salonniere’s ability to guide these conversations is evidenced in the letters and memoirs of the men who witnessed her craft:</a:t>
            </a:r>
            <a:endParaRPr dirty="0"/>
          </a:p>
          <a:p>
            <a:pPr marL="45720" lvl="0" indent="0" algn="l" rtl="0">
              <a:spcBef>
                <a:spcPts val="400"/>
              </a:spcBef>
              <a:spcAft>
                <a:spcPts val="0"/>
              </a:spcAft>
              <a:buSzPts val="2000"/>
              <a:buNone/>
            </a:pPr>
            <a:endParaRPr dirty="0">
              <a:latin typeface="Times New Roman"/>
              <a:ea typeface="Times New Roman"/>
              <a:cs typeface="Times New Roman"/>
              <a:sym typeface="Times New Roman"/>
            </a:endParaRPr>
          </a:p>
          <a:p>
            <a:pPr marL="45720" lvl="0" indent="0" algn="l" rtl="0">
              <a:spcBef>
                <a:spcPts val="400"/>
              </a:spcBef>
              <a:spcAft>
                <a:spcPts val="0"/>
              </a:spcAft>
              <a:buSzPts val="2000"/>
              <a:buNone/>
            </a:pPr>
            <a:r>
              <a:rPr lang="en-US" b="1" dirty="0" err="1">
                <a:latin typeface="Times New Roman"/>
                <a:ea typeface="Times New Roman"/>
                <a:cs typeface="Times New Roman"/>
                <a:sym typeface="Times New Roman"/>
              </a:rPr>
              <a:t>Marmontel</a:t>
            </a:r>
            <a:r>
              <a:rPr lang="en-US" b="1" dirty="0">
                <a:latin typeface="Times New Roman"/>
                <a:ea typeface="Times New Roman"/>
                <a:cs typeface="Times New Roman"/>
                <a:sym typeface="Times New Roman"/>
              </a:rPr>
              <a:t> on Julie de Lespinasse: </a:t>
            </a:r>
            <a:r>
              <a:rPr lang="en-US" dirty="0">
                <a:latin typeface="Times New Roman"/>
                <a:ea typeface="Times New Roman"/>
                <a:cs typeface="Times New Roman"/>
                <a:sym typeface="Times New Roman"/>
              </a:rPr>
              <a:t>“Nowhere was conversation more lively, more brilliant, or better regulated than at her house.</a:t>
            </a:r>
            <a:endParaRPr dirty="0"/>
          </a:p>
          <a:p>
            <a:pPr marL="274320" lvl="0" indent="-101600" algn="l" rtl="0">
              <a:spcBef>
                <a:spcPts val="400"/>
              </a:spcBef>
              <a:spcAft>
                <a:spcPts val="0"/>
              </a:spcAft>
              <a:buSzPts val="2000"/>
              <a:buNone/>
            </a:pPr>
            <a:endParaRPr lang="en-US" dirty="0" smtClean="0">
              <a:latin typeface="Times New Roman"/>
              <a:ea typeface="Times New Roman"/>
              <a:cs typeface="Times New Roman"/>
              <a:sym typeface="Times New Roman"/>
            </a:endParaRPr>
          </a:p>
          <a:p>
            <a:pPr marL="274320" lvl="0" indent="-101600" algn="l" rtl="0">
              <a:spcBef>
                <a:spcPts val="400"/>
              </a:spcBef>
              <a:spcAft>
                <a:spcPts val="0"/>
              </a:spcAft>
              <a:buSzPts val="2000"/>
              <a:buNone/>
            </a:pPr>
            <a:endParaRPr dirty="0">
              <a:latin typeface="Times New Roman"/>
              <a:ea typeface="Times New Roman"/>
              <a:cs typeface="Times New Roman"/>
              <a:sym typeface="Times New Roman"/>
            </a:endParaRPr>
          </a:p>
          <a:p>
            <a:pPr marL="45720" lvl="0" indent="0" algn="l" rtl="0">
              <a:spcBef>
                <a:spcPts val="400"/>
              </a:spcBef>
              <a:spcAft>
                <a:spcPts val="0"/>
              </a:spcAft>
              <a:buSzPts val="2000"/>
              <a:buNone/>
            </a:pPr>
            <a:r>
              <a:rPr lang="en-US" b="1" dirty="0">
                <a:latin typeface="Times New Roman"/>
                <a:ea typeface="Times New Roman"/>
                <a:cs typeface="Times New Roman"/>
                <a:sym typeface="Times New Roman"/>
              </a:rPr>
              <a:t>Montesquieu in his </a:t>
            </a:r>
            <a:r>
              <a:rPr lang="en-US" b="1" i="1" dirty="0">
                <a:latin typeface="Times New Roman"/>
                <a:ea typeface="Times New Roman"/>
                <a:cs typeface="Times New Roman"/>
                <a:sym typeface="Times New Roman"/>
              </a:rPr>
              <a:t>Persian Letters: </a:t>
            </a:r>
            <a:r>
              <a:rPr lang="en-US" dirty="0">
                <a:latin typeface="Times New Roman"/>
                <a:ea typeface="Times New Roman"/>
                <a:cs typeface="Times New Roman"/>
                <a:sym typeface="Times New Roman"/>
              </a:rPr>
              <a:t>“Whosoever observes the action of those in power, if he does not know the women who govern them, is like a man who see the action of a machine but does not know its secret springs</a:t>
            </a:r>
            <a:r>
              <a:rPr lang="en-US" dirty="0"/>
              <a:t>.” </a:t>
            </a:r>
            <a:endParaRPr dirty="0"/>
          </a:p>
        </p:txBody>
      </p:sp>
      <p:sp>
        <p:nvSpPr>
          <p:cNvPr id="389" name="Google Shape;389;p49"/>
          <p:cNvSpPr txBox="1">
            <a:spLocks noGrp="1"/>
          </p:cNvSpPr>
          <p:nvPr>
            <p:ph type="title"/>
          </p:nvPr>
        </p:nvSpPr>
        <p:spPr>
          <a:xfrm>
            <a:off x="533400" y="228600"/>
            <a:ext cx="8381260" cy="105439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1800"/>
              <a:buFont typeface="Times New Roman"/>
              <a:buNone/>
            </a:pPr>
            <a:r>
              <a:rPr lang="en-US" sz="1800">
                <a:latin typeface="Times New Roman"/>
                <a:ea typeface="Times New Roman"/>
                <a:cs typeface="Times New Roman"/>
                <a:sym typeface="Times New Roman"/>
              </a:rPr>
              <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a:r>
            <a:br>
              <a:rPr lang="en-US" sz="1800">
                <a:latin typeface="Times New Roman"/>
                <a:ea typeface="Times New Roman"/>
                <a:cs typeface="Times New Roman"/>
                <a:sym typeface="Times New Roman"/>
              </a:rPr>
            </a:br>
            <a:r>
              <a:rPr lang="en-US" sz="2400" b="1">
                <a:latin typeface="Times New Roman"/>
                <a:ea typeface="Times New Roman"/>
                <a:cs typeface="Times New Roman"/>
                <a:sym typeface="Times New Roman"/>
              </a:rPr>
              <a:t>PHILOSOPHES:  MARMONTEL &amp; MONTESQUIEU</a:t>
            </a:r>
            <a:r>
              <a:rPr lang="en-US" sz="1800" b="1">
                <a:latin typeface="Times New Roman"/>
                <a:ea typeface="Times New Roman"/>
                <a:cs typeface="Times New Roman"/>
                <a:sym typeface="Times New Roman"/>
              </a:rPr>
              <a:t/>
            </a:r>
            <a:br>
              <a:rPr lang="en-US" sz="1800" b="1">
                <a:latin typeface="Times New Roman"/>
                <a:ea typeface="Times New Roman"/>
                <a:cs typeface="Times New Roman"/>
                <a:sym typeface="Times New Roman"/>
              </a:rPr>
            </a:br>
            <a:r>
              <a:rPr lang="en-US" sz="1800" b="1">
                <a:latin typeface="Times New Roman"/>
                <a:ea typeface="Times New Roman"/>
                <a:cs typeface="Times New Roman"/>
                <a:sym typeface="Times New Roman"/>
              </a:rPr>
              <a:t/>
            </a:r>
            <a:br>
              <a:rPr lang="en-US" sz="1800" b="1">
                <a:latin typeface="Times New Roman"/>
                <a:ea typeface="Times New Roman"/>
                <a:cs typeface="Times New Roman"/>
                <a:sym typeface="Times New Roman"/>
              </a:rPr>
            </a:br>
            <a:r>
              <a:rPr lang="en-US" sz="1800">
                <a:latin typeface="Times New Roman"/>
                <a:ea typeface="Times New Roman"/>
                <a:cs typeface="Times New Roman"/>
                <a:sym typeface="Times New Roman"/>
              </a:rPr>
              <a:t>      # 1 HER SILENT HAND: PLACING LEARNERS  AT </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THE CENTER OF THE CONVERSATION</a:t>
            </a:r>
            <a:br>
              <a:rPr lang="en-US" sz="1800">
                <a:latin typeface="Times New Roman"/>
                <a:ea typeface="Times New Roman"/>
                <a:cs typeface="Times New Roman"/>
                <a:sym typeface="Times New Roman"/>
              </a:rPr>
            </a:br>
            <a:r>
              <a:rPr lang="en-US" sz="2000"/>
              <a:t/>
            </a:r>
            <a:br>
              <a:rPr lang="en-US" sz="2000"/>
            </a:br>
            <a:r>
              <a:rPr lang="en-US" sz="2000"/>
              <a:t/>
            </a:r>
            <a:br>
              <a:rPr lang="en-US" sz="2000"/>
            </a:br>
            <a:endParaRPr sz="20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0"/>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274320" lvl="0" indent="-228600" algn="l" rtl="0">
              <a:spcBef>
                <a:spcPts val="0"/>
              </a:spcBef>
              <a:spcAft>
                <a:spcPts val="0"/>
              </a:spcAft>
              <a:buSzPts val="2000"/>
              <a:buFont typeface="Noto Sans Symbols"/>
              <a:buChar char="▪"/>
            </a:pPr>
            <a:endParaRPr lang="en-US" dirty="0" smtClean="0">
              <a:latin typeface="Times New Roman"/>
              <a:ea typeface="Times New Roman"/>
              <a:cs typeface="Times New Roman"/>
              <a:sym typeface="Times New Roman"/>
            </a:endParaRPr>
          </a:p>
          <a:p>
            <a:pPr marL="274320" lvl="0" indent="-228600" algn="l" rtl="0">
              <a:spcBef>
                <a:spcPts val="0"/>
              </a:spcBef>
              <a:spcAft>
                <a:spcPts val="0"/>
              </a:spcAft>
              <a:buSzPts val="2000"/>
              <a:buFont typeface="Noto Sans Symbols"/>
              <a:buChar char="▪"/>
            </a:pPr>
            <a:r>
              <a:rPr lang="en-US" dirty="0" smtClean="0">
                <a:latin typeface="Times New Roman"/>
                <a:ea typeface="Times New Roman"/>
                <a:cs typeface="Times New Roman"/>
                <a:sym typeface="Times New Roman"/>
              </a:rPr>
              <a:t>The </a:t>
            </a:r>
            <a:r>
              <a:rPr lang="en-US" dirty="0" err="1">
                <a:latin typeface="Times New Roman"/>
                <a:ea typeface="Times New Roman"/>
                <a:cs typeface="Times New Roman"/>
                <a:sym typeface="Times New Roman"/>
              </a:rPr>
              <a:t>salonnieres</a:t>
            </a:r>
            <a:r>
              <a:rPr lang="en-US" dirty="0">
                <a:latin typeface="Times New Roman"/>
                <a:ea typeface="Times New Roman"/>
                <a:cs typeface="Times New Roman"/>
                <a:sym typeface="Times New Roman"/>
              </a:rPr>
              <a:t>’ sustained emphasis upon the rules of civility provided a structure upon which their male guests came to depend to regulate their discourse &amp; let discovery unfold.</a:t>
            </a:r>
            <a:endParaRPr dirty="0"/>
          </a:p>
          <a:p>
            <a:pPr marL="274320" lvl="0" indent="-101600" algn="l" rtl="0">
              <a:spcBef>
                <a:spcPts val="400"/>
              </a:spcBef>
              <a:spcAft>
                <a:spcPts val="0"/>
              </a:spcAft>
              <a:buSzPts val="2000"/>
              <a:buFont typeface="Noto Sans Symbols"/>
              <a:buNone/>
            </a:pPr>
            <a:endParaRPr dirty="0">
              <a:latin typeface="Times New Roman"/>
              <a:ea typeface="Times New Roman"/>
              <a:cs typeface="Times New Roman"/>
              <a:sym typeface="Times New Roman"/>
            </a:endParaRPr>
          </a:p>
          <a:p>
            <a:pPr marL="274320" lvl="0" indent="-228600" algn="l" rtl="0">
              <a:spcBef>
                <a:spcPts val="400"/>
              </a:spcBef>
              <a:spcAft>
                <a:spcPts val="0"/>
              </a:spcAft>
              <a:buSzPts val="2000"/>
              <a:buFont typeface="Noto Sans Symbols"/>
              <a:buChar char="▪"/>
            </a:pPr>
            <a:r>
              <a:rPr lang="en-US" dirty="0">
                <a:latin typeface="Times New Roman"/>
                <a:ea typeface="Times New Roman"/>
                <a:cs typeface="Times New Roman"/>
                <a:sym typeface="Times New Roman"/>
              </a:rPr>
              <a:t>They confide the idiosyncrasies of their craft in their letters &amp; memoirs.</a:t>
            </a:r>
            <a:endParaRPr dirty="0"/>
          </a:p>
          <a:p>
            <a:pPr marL="45720" lvl="0" indent="0" algn="l" rtl="0">
              <a:spcBef>
                <a:spcPts val="400"/>
              </a:spcBef>
              <a:spcAft>
                <a:spcPts val="0"/>
              </a:spcAft>
              <a:buSzPts val="2000"/>
              <a:buNone/>
            </a:pPr>
            <a:r>
              <a:rPr lang="en-US" dirty="0">
                <a:latin typeface="Times New Roman"/>
                <a:ea typeface="Times New Roman"/>
                <a:cs typeface="Times New Roman"/>
                <a:sym typeface="Times New Roman"/>
              </a:rPr>
              <a:t>  </a:t>
            </a:r>
            <a:endParaRPr dirty="0"/>
          </a:p>
        </p:txBody>
      </p:sp>
      <p:sp>
        <p:nvSpPr>
          <p:cNvPr id="396" name="Google Shape;396;p50"/>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2000"/>
              <a:buFont typeface="Times New Roman"/>
              <a:buNone/>
            </a:pPr>
            <a:r>
              <a:rPr lang="en-US" sz="2000" b="1">
                <a:latin typeface="Times New Roman"/>
                <a:ea typeface="Times New Roman"/>
                <a:cs typeface="Times New Roman"/>
                <a:sym typeface="Times New Roman"/>
              </a:rPr>
              <a:t># 2 REPUBLICAN VIRTUES: FACILITATING CIVILITY DURING THE LEARNING PROCESS VIA SCAFFOLDING</a:t>
            </a:r>
            <a:endParaRPr/>
          </a:p>
        </p:txBody>
      </p:sp>
      <p:pic>
        <p:nvPicPr>
          <p:cNvPr id="397" name="Google Shape;397;p50" descr="C:\Users\jheinrich\Desktop\memoir.jpg"/>
          <p:cNvPicPr preferRelativeResize="0"/>
          <p:nvPr/>
        </p:nvPicPr>
        <p:blipFill rotWithShape="1">
          <a:blip r:embed="rId3">
            <a:alphaModFix/>
          </a:blip>
          <a:srcRect/>
          <a:stretch/>
        </p:blipFill>
        <p:spPr>
          <a:xfrm>
            <a:off x="2697480" y="4309872"/>
            <a:ext cx="3429000" cy="23622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6"/>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274320" lvl="0" indent="-120650" algn="l" rtl="0">
              <a:lnSpc>
                <a:spcPct val="80000"/>
              </a:lnSpc>
              <a:spcBef>
                <a:spcPts val="0"/>
              </a:spcBef>
              <a:spcAft>
                <a:spcPts val="0"/>
              </a:spcAft>
              <a:buSzPts val="1700"/>
              <a:buFont typeface="Noto Sans Symbols"/>
              <a:buNone/>
            </a:pPr>
            <a:endParaRPr sz="1700" dirty="0">
              <a:latin typeface="Times New Roman"/>
              <a:ea typeface="Times New Roman"/>
              <a:cs typeface="Times New Roman"/>
              <a:sym typeface="Times New Roman"/>
            </a:endParaRPr>
          </a:p>
          <a:p>
            <a:pPr marL="274320" lvl="0" indent="-109854" algn="l" rtl="0">
              <a:lnSpc>
                <a:spcPct val="80000"/>
              </a:lnSpc>
              <a:spcBef>
                <a:spcPts val="374"/>
              </a:spcBef>
              <a:spcAft>
                <a:spcPts val="0"/>
              </a:spcAft>
              <a:buSzPts val="1870"/>
              <a:buFont typeface="Noto Sans Symbols"/>
              <a:buNone/>
            </a:pPr>
            <a:endParaRPr sz="1870" dirty="0">
              <a:latin typeface="Times New Roman"/>
              <a:ea typeface="Times New Roman"/>
              <a:cs typeface="Times New Roman"/>
              <a:sym typeface="Times New Roman"/>
            </a:endParaRPr>
          </a:p>
          <a:p>
            <a:pPr marL="274320" lvl="0" indent="-228600" algn="l" rtl="0">
              <a:lnSpc>
                <a:spcPct val="80000"/>
              </a:lnSpc>
              <a:spcBef>
                <a:spcPts val="374"/>
              </a:spcBef>
              <a:spcAft>
                <a:spcPts val="0"/>
              </a:spcAft>
              <a:buSzPts val="1870"/>
              <a:buFont typeface="Noto Sans Symbols"/>
              <a:buChar char="▪"/>
            </a:pPr>
            <a:endParaRPr lang="en-US" sz="1870" dirty="0" smtClean="0">
              <a:latin typeface="Times New Roman"/>
              <a:ea typeface="Times New Roman"/>
              <a:cs typeface="Times New Roman"/>
              <a:sym typeface="Times New Roman"/>
            </a:endParaRPr>
          </a:p>
          <a:p>
            <a:pPr marL="274320" lvl="0" indent="-228600" algn="l" rtl="0">
              <a:lnSpc>
                <a:spcPct val="80000"/>
              </a:lnSpc>
              <a:spcBef>
                <a:spcPts val="374"/>
              </a:spcBef>
              <a:spcAft>
                <a:spcPts val="0"/>
              </a:spcAft>
              <a:buSzPts val="1870"/>
              <a:buFont typeface="Noto Sans Symbols"/>
              <a:buChar char="▪"/>
            </a:pPr>
            <a:r>
              <a:rPr lang="en-US" sz="1870" dirty="0" smtClean="0">
                <a:latin typeface="Times New Roman"/>
                <a:ea typeface="Times New Roman"/>
                <a:cs typeface="Times New Roman"/>
                <a:sym typeface="Times New Roman"/>
              </a:rPr>
              <a:t>Played </a:t>
            </a:r>
            <a:r>
              <a:rPr lang="en-US" sz="1870" dirty="0">
                <a:latin typeface="Times New Roman"/>
                <a:ea typeface="Times New Roman"/>
                <a:cs typeface="Times New Roman"/>
                <a:sym typeface="Times New Roman"/>
              </a:rPr>
              <a:t>a central role in shaping the world in which we live and raised science to its current level of prestige.</a:t>
            </a:r>
            <a:endParaRPr dirty="0"/>
          </a:p>
          <a:p>
            <a:pPr marL="274320" lvl="0" indent="-109854" algn="l" rtl="0">
              <a:lnSpc>
                <a:spcPct val="80000"/>
              </a:lnSpc>
              <a:spcBef>
                <a:spcPts val="374"/>
              </a:spcBef>
              <a:spcAft>
                <a:spcPts val="0"/>
              </a:spcAft>
              <a:buSzPts val="1870"/>
              <a:buFont typeface="Noto Sans Symbols"/>
              <a:buNone/>
            </a:pPr>
            <a:endParaRPr sz="1870" dirty="0">
              <a:latin typeface="Times New Roman"/>
              <a:ea typeface="Times New Roman"/>
              <a:cs typeface="Times New Roman"/>
              <a:sym typeface="Times New Roman"/>
            </a:endParaRPr>
          </a:p>
          <a:p>
            <a:pPr marL="274320" lvl="0" indent="-228600" algn="l" rtl="0">
              <a:lnSpc>
                <a:spcPct val="80000"/>
              </a:lnSpc>
              <a:spcBef>
                <a:spcPts val="374"/>
              </a:spcBef>
              <a:spcAft>
                <a:spcPts val="0"/>
              </a:spcAft>
              <a:buSzPts val="1870"/>
              <a:buFont typeface="Noto Sans Symbols"/>
              <a:buChar char="▪"/>
            </a:pPr>
            <a:r>
              <a:rPr lang="en-US" sz="1870" dirty="0">
                <a:latin typeface="Times New Roman"/>
                <a:ea typeface="Times New Roman"/>
                <a:cs typeface="Times New Roman"/>
                <a:sym typeface="Times New Roman"/>
              </a:rPr>
              <a:t>Combatted fanaticism, superstition and religious </a:t>
            </a:r>
            <a:r>
              <a:rPr lang="en-US" sz="1870" dirty="0" err="1">
                <a:latin typeface="Times New Roman"/>
                <a:ea typeface="Times New Roman"/>
                <a:cs typeface="Times New Roman"/>
                <a:sym typeface="Times New Roman"/>
              </a:rPr>
              <a:t>intoleration</a:t>
            </a:r>
            <a:r>
              <a:rPr lang="en-US" sz="1870" dirty="0">
                <a:latin typeface="Times New Roman"/>
                <a:ea typeface="Times New Roman"/>
                <a:cs typeface="Times New Roman"/>
                <a:sym typeface="Times New Roman"/>
              </a:rPr>
              <a:t>.</a:t>
            </a:r>
            <a:endParaRPr dirty="0"/>
          </a:p>
          <a:p>
            <a:pPr marL="274320" lvl="0" indent="-109854" algn="l" rtl="0">
              <a:lnSpc>
                <a:spcPct val="80000"/>
              </a:lnSpc>
              <a:spcBef>
                <a:spcPts val="374"/>
              </a:spcBef>
              <a:spcAft>
                <a:spcPts val="0"/>
              </a:spcAft>
              <a:buSzPts val="1870"/>
              <a:buFont typeface="Noto Sans Symbols"/>
              <a:buNone/>
            </a:pPr>
            <a:endParaRPr sz="1870" dirty="0">
              <a:latin typeface="Times New Roman"/>
              <a:ea typeface="Times New Roman"/>
              <a:cs typeface="Times New Roman"/>
              <a:sym typeface="Times New Roman"/>
            </a:endParaRPr>
          </a:p>
          <a:p>
            <a:pPr marL="274320" lvl="0" indent="-228600" algn="l" rtl="0">
              <a:lnSpc>
                <a:spcPct val="80000"/>
              </a:lnSpc>
              <a:spcBef>
                <a:spcPts val="374"/>
              </a:spcBef>
              <a:spcAft>
                <a:spcPts val="0"/>
              </a:spcAft>
              <a:buSzPts val="1870"/>
              <a:buFont typeface="Noto Sans Symbols"/>
              <a:buChar char="▪"/>
            </a:pPr>
            <a:r>
              <a:rPr lang="en-US" sz="1870" dirty="0">
                <a:latin typeface="Times New Roman"/>
                <a:ea typeface="Times New Roman"/>
                <a:cs typeface="Times New Roman"/>
                <a:sym typeface="Times New Roman"/>
              </a:rPr>
              <a:t>Advanced the notion that individuals possess inalienable rights that must be enshrined in law.</a:t>
            </a:r>
            <a:endParaRPr dirty="0"/>
          </a:p>
          <a:p>
            <a:pPr marL="274320" lvl="0" indent="-109854" algn="l" rtl="0">
              <a:lnSpc>
                <a:spcPct val="80000"/>
              </a:lnSpc>
              <a:spcBef>
                <a:spcPts val="374"/>
              </a:spcBef>
              <a:spcAft>
                <a:spcPts val="0"/>
              </a:spcAft>
              <a:buSzPts val="1870"/>
              <a:buFont typeface="Noto Sans Symbols"/>
              <a:buNone/>
            </a:pPr>
            <a:endParaRPr sz="1870" dirty="0">
              <a:latin typeface="Times New Roman"/>
              <a:ea typeface="Times New Roman"/>
              <a:cs typeface="Times New Roman"/>
              <a:sym typeface="Times New Roman"/>
            </a:endParaRPr>
          </a:p>
          <a:p>
            <a:pPr marL="274320" lvl="0" indent="-228600" algn="l" rtl="0">
              <a:lnSpc>
                <a:spcPct val="80000"/>
              </a:lnSpc>
              <a:spcBef>
                <a:spcPts val="374"/>
              </a:spcBef>
              <a:spcAft>
                <a:spcPts val="0"/>
              </a:spcAft>
              <a:buSzPts val="1870"/>
              <a:buFont typeface="Noto Sans Symbols"/>
              <a:buChar char="▪"/>
            </a:pPr>
            <a:r>
              <a:rPr lang="en-US" sz="1870" dirty="0">
                <a:latin typeface="Times New Roman"/>
                <a:ea typeface="Times New Roman"/>
                <a:cs typeface="Times New Roman"/>
                <a:sym typeface="Times New Roman"/>
              </a:rPr>
              <a:t>Fostered the ideals of liberty, equality, and justice that would influence our Founding Fathers and our own nation state.</a:t>
            </a:r>
            <a:endParaRPr dirty="0"/>
          </a:p>
          <a:p>
            <a:pPr marL="45720" lvl="0" indent="0" algn="l" rtl="0">
              <a:lnSpc>
                <a:spcPct val="80000"/>
              </a:lnSpc>
              <a:spcBef>
                <a:spcPts val="374"/>
              </a:spcBef>
              <a:spcAft>
                <a:spcPts val="0"/>
              </a:spcAft>
              <a:buSzPts val="1870"/>
              <a:buNone/>
            </a:pPr>
            <a:endParaRPr sz="1870" dirty="0">
              <a:latin typeface="Times New Roman"/>
              <a:ea typeface="Times New Roman"/>
              <a:cs typeface="Times New Roman"/>
              <a:sym typeface="Times New Roman"/>
            </a:endParaRPr>
          </a:p>
          <a:p>
            <a:pPr marL="274320" lvl="0" indent="-228600" algn="l" rtl="0">
              <a:lnSpc>
                <a:spcPct val="80000"/>
              </a:lnSpc>
              <a:spcBef>
                <a:spcPts val="374"/>
              </a:spcBef>
              <a:spcAft>
                <a:spcPts val="0"/>
              </a:spcAft>
              <a:buSzPts val="1870"/>
              <a:buFont typeface="Noto Sans Symbols"/>
              <a:buChar char="▪"/>
            </a:pPr>
            <a:r>
              <a:rPr lang="en-US" sz="1870" dirty="0">
                <a:latin typeface="Times New Roman"/>
                <a:ea typeface="Times New Roman"/>
                <a:cs typeface="Times New Roman"/>
                <a:sym typeface="Times New Roman"/>
              </a:rPr>
              <a:t>Gave birth to a host of new cultural institutions—known as “the public sphere.”</a:t>
            </a:r>
            <a:endParaRPr sz="1870" dirty="0"/>
          </a:p>
        </p:txBody>
      </p:sp>
      <p:sp>
        <p:nvSpPr>
          <p:cNvPr id="126" name="Google Shape;126;p1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45720" lvl="0" indent="0" algn="l" rtl="0">
              <a:spcBef>
                <a:spcPts val="0"/>
              </a:spcBef>
              <a:spcAft>
                <a:spcPts val="0"/>
              </a:spcAft>
              <a:buClr>
                <a:schemeClr val="lt1"/>
              </a:buClr>
              <a:buSzPts val="3200"/>
              <a:buFont typeface="Times New Roman"/>
              <a:buNone/>
            </a:pPr>
            <a:r>
              <a:rPr lang="en-US" b="1">
                <a:latin typeface="Times New Roman"/>
                <a:ea typeface="Times New Roman"/>
                <a:cs typeface="Times New Roman"/>
                <a:sym typeface="Times New Roman"/>
              </a:rPr>
              <a:t/>
            </a:r>
            <a:br>
              <a:rPr lang="en-US" b="1">
                <a:latin typeface="Times New Roman"/>
                <a:ea typeface="Times New Roman"/>
                <a:cs typeface="Times New Roman"/>
                <a:sym typeface="Times New Roman"/>
              </a:rPr>
            </a:br>
            <a:r>
              <a:rPr lang="en-US" b="1">
                <a:latin typeface="Times New Roman"/>
                <a:ea typeface="Times New Roman"/>
                <a:cs typeface="Times New Roman"/>
                <a:sym typeface="Times New Roman"/>
              </a:rPr>
              <a:t/>
            </a:r>
            <a:br>
              <a:rPr lang="en-US" b="1">
                <a:latin typeface="Times New Roman"/>
                <a:ea typeface="Times New Roman"/>
                <a:cs typeface="Times New Roman"/>
                <a:sym typeface="Times New Roman"/>
              </a:rPr>
            </a:br>
            <a:r>
              <a:rPr lang="en-US" sz="2400" b="1">
                <a:latin typeface="Times New Roman"/>
                <a:ea typeface="Times New Roman"/>
                <a:cs typeface="Times New Roman"/>
                <a:sym typeface="Times New Roman"/>
              </a:rPr>
              <a:t>THE AGE OF THE ENLIGHTENMENT: </a:t>
            </a:r>
            <a:r>
              <a:rPr lang="en-US" sz="2000" b="1">
                <a:latin typeface="Times New Roman"/>
                <a:ea typeface="Times New Roman"/>
                <a:cs typeface="Times New Roman"/>
                <a:sym typeface="Times New Roman"/>
              </a:rPr>
              <a:t/>
            </a:r>
            <a:br>
              <a:rPr lang="en-US" sz="2000" b="1">
                <a:latin typeface="Times New Roman"/>
                <a:ea typeface="Times New Roman"/>
                <a:cs typeface="Times New Roman"/>
                <a:sym typeface="Times New Roman"/>
              </a:rPr>
            </a:br>
            <a:r>
              <a:rPr lang="en-US" sz="2000" b="1">
                <a:latin typeface="Times New Roman"/>
                <a:ea typeface="Times New Roman"/>
                <a:cs typeface="Times New Roman"/>
                <a:sym typeface="Times New Roman"/>
              </a:rPr>
              <a:t>           </a:t>
            </a:r>
            <a:r>
              <a:rPr lang="en-US" sz="1600" b="1">
                <a:latin typeface="Times New Roman"/>
                <a:ea typeface="Times New Roman"/>
                <a:cs typeface="Times New Roman"/>
                <a:sym typeface="Times New Roman"/>
              </a:rPr>
              <a:t>1680’S TO THE END OF 18</a:t>
            </a:r>
            <a:r>
              <a:rPr lang="en-US" sz="1600" b="1" baseline="30000">
                <a:latin typeface="Times New Roman"/>
                <a:ea typeface="Times New Roman"/>
                <a:cs typeface="Times New Roman"/>
                <a:sym typeface="Times New Roman"/>
              </a:rPr>
              <a:t>TH</a:t>
            </a:r>
            <a:r>
              <a:rPr lang="en-US" sz="1600" b="1">
                <a:latin typeface="Times New Roman"/>
                <a:ea typeface="Times New Roman"/>
                <a:cs typeface="Times New Roman"/>
                <a:sym typeface="Times New Roman"/>
              </a:rPr>
              <a:t> CENTURY </a:t>
            </a:r>
            <a:r>
              <a:rPr lang="en-US">
                <a:latin typeface="Times New Roman"/>
                <a:ea typeface="Times New Roman"/>
                <a:cs typeface="Times New Roman"/>
                <a:sym typeface="Times New Roman"/>
              </a:rPr>
              <a:t/>
            </a:r>
            <a:br>
              <a:rPr lang="en-US">
                <a:latin typeface="Times New Roman"/>
                <a:ea typeface="Times New Roman"/>
                <a:cs typeface="Times New Roman"/>
                <a:sym typeface="Times New Roman"/>
              </a:rPr>
            </a:br>
            <a:r>
              <a:rPr lang="en-US" i="1">
                <a:latin typeface="Times New Roman"/>
                <a:ea typeface="Times New Roman"/>
                <a:cs typeface="Times New Roman"/>
                <a:sym typeface="Times New Roman"/>
              </a:rPr>
              <a:t/>
            </a:r>
            <a:br>
              <a:rPr lang="en-US" i="1">
                <a:latin typeface="Times New Roman"/>
                <a:ea typeface="Times New Roman"/>
                <a:cs typeface="Times New Roman"/>
                <a:sym typeface="Times New Roman"/>
              </a:rPr>
            </a:br>
            <a:endParaRPr>
              <a:latin typeface="Times New Roman"/>
              <a:ea typeface="Times New Roman"/>
              <a:cs typeface="Times New Roman"/>
              <a:sym typeface="Times New Roman"/>
            </a:endParaRPr>
          </a:p>
        </p:txBody>
      </p:sp>
      <p:pic>
        <p:nvPicPr>
          <p:cNvPr id="127" name="Google Shape;127;p16" descr="Image result for enlightenment"/>
          <p:cNvPicPr preferRelativeResize="0"/>
          <p:nvPr/>
        </p:nvPicPr>
        <p:blipFill rotWithShape="1">
          <a:blip r:embed="rId3">
            <a:alphaModFix/>
          </a:blip>
          <a:srcRect/>
          <a:stretch/>
        </p:blipFill>
        <p:spPr>
          <a:xfrm>
            <a:off x="6781800" y="123824"/>
            <a:ext cx="2257425" cy="2009775"/>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1"/>
          <p:cNvSpPr txBox="1">
            <a:spLocks noGrp="1"/>
          </p:cNvSpPr>
          <p:nvPr>
            <p:ph type="body" idx="1"/>
          </p:nvPr>
        </p:nvSpPr>
        <p:spPr>
          <a:xfrm>
            <a:off x="380999" y="1719070"/>
            <a:ext cx="8534401" cy="4757929"/>
          </a:xfrm>
          <a:prstGeom prst="rect">
            <a:avLst/>
          </a:prstGeom>
          <a:noFill/>
          <a:ln>
            <a:noFill/>
          </a:ln>
        </p:spPr>
        <p:txBody>
          <a:bodyPr spcFirstLastPara="1" wrap="square" lIns="91425" tIns="45700" rIns="91425" bIns="45700" anchor="t" anchorCtr="0">
            <a:noAutofit/>
          </a:bodyPr>
          <a:lstStyle/>
          <a:p>
            <a:pPr marL="45720" lvl="0" indent="0" algn="l" rtl="0">
              <a:spcBef>
                <a:spcPts val="0"/>
              </a:spcBef>
              <a:spcAft>
                <a:spcPts val="0"/>
              </a:spcAft>
              <a:buSzPts val="2000"/>
              <a:buNone/>
            </a:pPr>
            <a:r>
              <a:rPr lang="en-US" b="1">
                <a:latin typeface="Times New Roman"/>
                <a:ea typeface="Times New Roman"/>
                <a:cs typeface="Times New Roman"/>
                <a:sym typeface="Times New Roman"/>
              </a:rPr>
              <a:t>Andre Morellet:  </a:t>
            </a:r>
            <a:r>
              <a:rPr lang="en-US">
                <a:latin typeface="Times New Roman"/>
                <a:ea typeface="Times New Roman"/>
                <a:cs typeface="Times New Roman"/>
                <a:sym typeface="Times New Roman"/>
              </a:rPr>
              <a:t>Codified the rules of civility by</a:t>
            </a:r>
            <a:endParaRPr/>
          </a:p>
          <a:p>
            <a:pPr marL="45720" lvl="0" indent="0" algn="l" rtl="0">
              <a:spcBef>
                <a:spcPts val="400"/>
              </a:spcBef>
              <a:spcAft>
                <a:spcPts val="0"/>
              </a:spcAft>
              <a:buSzPts val="2000"/>
              <a:buNone/>
            </a:pPr>
            <a:r>
              <a:rPr lang="en-US">
                <a:latin typeface="Times New Roman"/>
                <a:ea typeface="Times New Roman"/>
                <a:cs typeface="Times New Roman"/>
                <a:sym typeface="Times New Roman"/>
              </a:rPr>
              <a:t>noting behaviors that would not be tolerated:</a:t>
            </a:r>
            <a:endParaRPr/>
          </a:p>
          <a:p>
            <a:pPr marL="45720" lvl="0" indent="0" algn="l" rtl="0">
              <a:spcBef>
                <a:spcPts val="400"/>
              </a:spcBef>
              <a:spcAft>
                <a:spcPts val="0"/>
              </a:spcAft>
              <a:buSzPts val="2000"/>
              <a:buNone/>
            </a:pPr>
            <a:endParaRPr/>
          </a:p>
          <a:p>
            <a:pPr marL="274320" lvl="0" indent="-228600" algn="l" rtl="0">
              <a:spcBef>
                <a:spcPts val="400"/>
              </a:spcBef>
              <a:spcAft>
                <a:spcPts val="0"/>
              </a:spcAft>
              <a:buSzPts val="2000"/>
              <a:buFont typeface="Noto Sans Symbols"/>
              <a:buChar char="▪"/>
            </a:pPr>
            <a:r>
              <a:rPr lang="en-US">
                <a:latin typeface="Times New Roman"/>
                <a:ea typeface="Times New Roman"/>
                <a:cs typeface="Times New Roman"/>
                <a:sym typeface="Times New Roman"/>
              </a:rPr>
              <a:t>“Inattention, interrupting or speaking all at once: egoism,</a:t>
            </a:r>
            <a:endParaRPr/>
          </a:p>
          <a:p>
            <a:pPr marL="45720" lvl="0" indent="0" algn="l" rtl="0">
              <a:spcBef>
                <a:spcPts val="400"/>
              </a:spcBef>
              <a:spcAft>
                <a:spcPts val="0"/>
              </a:spcAft>
              <a:buSzPts val="2000"/>
              <a:buNone/>
            </a:pPr>
            <a:r>
              <a:rPr lang="en-US">
                <a:latin typeface="Times New Roman"/>
                <a:ea typeface="Times New Roman"/>
                <a:cs typeface="Times New Roman"/>
                <a:sym typeface="Times New Roman"/>
              </a:rPr>
              <a:t>   despotism or the spirit of domination, pedantry, illogic, the spirit       </a:t>
            </a:r>
            <a:endParaRPr/>
          </a:p>
          <a:p>
            <a:pPr marL="45720" lvl="0" indent="0" algn="l" rtl="0">
              <a:spcBef>
                <a:spcPts val="400"/>
              </a:spcBef>
              <a:spcAft>
                <a:spcPts val="0"/>
              </a:spcAft>
              <a:buSzPts val="2000"/>
              <a:buNone/>
            </a:pPr>
            <a:r>
              <a:rPr lang="en-US">
                <a:latin typeface="Times New Roman"/>
                <a:ea typeface="Times New Roman"/>
                <a:cs typeface="Times New Roman"/>
                <a:sym typeface="Times New Roman"/>
              </a:rPr>
              <a:t>   of pleasantry; the spirit of contradiction, dispute and personal </a:t>
            </a:r>
            <a:endParaRPr/>
          </a:p>
          <a:p>
            <a:pPr marL="45720" lvl="0" indent="0" algn="l" rtl="0">
              <a:spcBef>
                <a:spcPts val="400"/>
              </a:spcBef>
              <a:spcAft>
                <a:spcPts val="0"/>
              </a:spcAft>
              <a:buSzPts val="2000"/>
              <a:buNone/>
            </a:pPr>
            <a:r>
              <a:rPr lang="en-US">
                <a:latin typeface="Times New Roman"/>
                <a:ea typeface="Times New Roman"/>
                <a:cs typeface="Times New Roman"/>
                <a:sym typeface="Times New Roman"/>
              </a:rPr>
              <a:t>   conversation substituted for general conversation.”  </a:t>
            </a:r>
            <a:endParaRPr/>
          </a:p>
          <a:p>
            <a:pPr marL="45720" lvl="0" indent="0" algn="l" rtl="0">
              <a:spcBef>
                <a:spcPts val="400"/>
              </a:spcBef>
              <a:spcAft>
                <a:spcPts val="0"/>
              </a:spcAft>
              <a:buSzPts val="2000"/>
              <a:buNone/>
            </a:pPr>
            <a:endParaRPr>
              <a:latin typeface="Times New Roman"/>
              <a:ea typeface="Times New Roman"/>
              <a:cs typeface="Times New Roman"/>
              <a:sym typeface="Times New Roman"/>
            </a:endParaRPr>
          </a:p>
          <a:p>
            <a:pPr marL="45720" lvl="0" indent="0" algn="l" rtl="0">
              <a:spcBef>
                <a:spcPts val="400"/>
              </a:spcBef>
              <a:spcAft>
                <a:spcPts val="0"/>
              </a:spcAft>
              <a:buSzPts val="2000"/>
              <a:buNone/>
            </a:pPr>
            <a:endParaRPr>
              <a:latin typeface="Times New Roman"/>
              <a:ea typeface="Times New Roman"/>
              <a:cs typeface="Times New Roman"/>
              <a:sym typeface="Times New Roman"/>
            </a:endParaRPr>
          </a:p>
          <a:p>
            <a:pPr marL="45720" lvl="0" indent="0" algn="l" rtl="0">
              <a:spcBef>
                <a:spcPts val="400"/>
              </a:spcBef>
              <a:spcAft>
                <a:spcPts val="0"/>
              </a:spcAft>
              <a:buSzPts val="2000"/>
              <a:buNone/>
            </a:pPr>
            <a:r>
              <a:rPr lang="en-US">
                <a:latin typeface="Times New Roman"/>
                <a:ea typeface="Times New Roman"/>
                <a:cs typeface="Times New Roman"/>
                <a:sym typeface="Times New Roman"/>
              </a:rPr>
              <a:t>The salonniere reinforced these rules to shape the dispositions of her male guests.  Morellet wrote that he had </a:t>
            </a:r>
            <a:r>
              <a:rPr lang="en-US" i="1">
                <a:latin typeface="Times New Roman"/>
                <a:ea typeface="Times New Roman"/>
                <a:cs typeface="Times New Roman"/>
                <a:sym typeface="Times New Roman"/>
              </a:rPr>
              <a:t>“never seen consistently good conversation except where a salonniere was.”</a:t>
            </a:r>
            <a:endParaRPr/>
          </a:p>
          <a:p>
            <a:pPr marL="45720" lvl="0" indent="0" algn="l" rtl="0">
              <a:spcBef>
                <a:spcPts val="400"/>
              </a:spcBef>
              <a:spcAft>
                <a:spcPts val="0"/>
              </a:spcAft>
              <a:buSzPts val="2000"/>
              <a:buNone/>
            </a:pPr>
            <a:r>
              <a:rPr lang="en-US"/>
              <a:t> </a:t>
            </a:r>
            <a:endParaRPr/>
          </a:p>
        </p:txBody>
      </p:sp>
      <p:sp>
        <p:nvSpPr>
          <p:cNvPr id="404" name="Google Shape;404;p51"/>
          <p:cNvSpPr txBox="1">
            <a:spLocks noGrp="1"/>
          </p:cNvSpPr>
          <p:nvPr>
            <p:ph type="title"/>
          </p:nvPr>
        </p:nvSpPr>
        <p:spPr>
          <a:xfrm>
            <a:off x="228600" y="0"/>
            <a:ext cx="8381260" cy="1676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000"/>
              <a:buFont typeface="Times New Roman"/>
              <a:buNone/>
            </a:pPr>
            <a:r>
              <a:rPr lang="en-US" sz="2000" dirty="0">
                <a:latin typeface="Times New Roman"/>
                <a:ea typeface="Times New Roman"/>
                <a:cs typeface="Times New Roman"/>
                <a:sym typeface="Times New Roman"/>
              </a:rPr>
              <a:t># 2 Republican Virtues: Facilitating A Civil Learning Process </a:t>
            </a:r>
            <a:endParaRPr sz="2000" dirty="0">
              <a:latin typeface="Times New Roman"/>
              <a:ea typeface="Times New Roman"/>
              <a:cs typeface="Times New Roman"/>
              <a:sym typeface="Times New Roman"/>
            </a:endParaRPr>
          </a:p>
          <a:p>
            <a:pPr marL="0" lvl="0" indent="0" algn="l" rtl="0">
              <a:spcBef>
                <a:spcPts val="0"/>
              </a:spcBef>
              <a:spcAft>
                <a:spcPts val="0"/>
              </a:spcAft>
              <a:buClr>
                <a:schemeClr val="lt1"/>
              </a:buClr>
              <a:buSzPts val="2000"/>
              <a:buFont typeface="Times New Roman"/>
              <a:buNone/>
            </a:pPr>
            <a:r>
              <a:rPr lang="en-US" sz="2000" dirty="0" smtClean="0">
                <a:latin typeface="Times New Roman"/>
                <a:ea typeface="Times New Roman"/>
                <a:cs typeface="Times New Roman"/>
                <a:sym typeface="Times New Roman"/>
              </a:rPr>
              <a:t>      via </a:t>
            </a:r>
            <a:r>
              <a:rPr lang="en-US" sz="2000" dirty="0">
                <a:latin typeface="Times New Roman"/>
                <a:ea typeface="Times New Roman"/>
                <a:cs typeface="Times New Roman"/>
                <a:sym typeface="Times New Roman"/>
              </a:rPr>
              <a:t>Scaffolding</a:t>
            </a:r>
            <a:endParaRPr dirty="0"/>
          </a:p>
        </p:txBody>
      </p:sp>
      <p:pic>
        <p:nvPicPr>
          <p:cNvPr id="405" name="Google Shape;405;p51" descr="C:\Users\jheinrich\Desktop\morellet.jpg"/>
          <p:cNvPicPr preferRelativeResize="0"/>
          <p:nvPr/>
        </p:nvPicPr>
        <p:blipFill rotWithShape="1">
          <a:blip r:embed="rId3">
            <a:alphaModFix/>
          </a:blip>
          <a:srcRect/>
          <a:stretch/>
        </p:blipFill>
        <p:spPr>
          <a:xfrm>
            <a:off x="6858000" y="152400"/>
            <a:ext cx="2133600" cy="2514600"/>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2"/>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274320" lvl="0" indent="-77470" algn="l" rtl="0">
              <a:lnSpc>
                <a:spcPct val="80000"/>
              </a:lnSpc>
              <a:spcBef>
                <a:spcPts val="0"/>
              </a:spcBef>
              <a:spcAft>
                <a:spcPts val="0"/>
              </a:spcAft>
              <a:buSzPts val="2380"/>
              <a:buNone/>
            </a:pPr>
            <a:endParaRPr lang="en-US" sz="2380" dirty="0" smtClean="0"/>
          </a:p>
          <a:p>
            <a:pPr marL="274320" lvl="0" indent="-77470" algn="l" rtl="0">
              <a:lnSpc>
                <a:spcPct val="80000"/>
              </a:lnSpc>
              <a:spcBef>
                <a:spcPts val="0"/>
              </a:spcBef>
              <a:spcAft>
                <a:spcPts val="0"/>
              </a:spcAft>
              <a:buSzPts val="2380"/>
              <a:buNone/>
            </a:pPr>
            <a:endParaRPr sz="2380" dirty="0"/>
          </a:p>
          <a:p>
            <a:pPr marL="274320" lvl="0" indent="-77470" algn="l" rtl="0">
              <a:lnSpc>
                <a:spcPct val="80000"/>
              </a:lnSpc>
              <a:spcBef>
                <a:spcPts val="476"/>
              </a:spcBef>
              <a:spcAft>
                <a:spcPts val="0"/>
              </a:spcAft>
              <a:buSzPts val="2380"/>
              <a:buNone/>
            </a:pPr>
            <a:endParaRPr sz="2380" dirty="0"/>
          </a:p>
          <a:p>
            <a:pPr marL="388620" lvl="0" algn="l" rtl="0">
              <a:lnSpc>
                <a:spcPct val="80000"/>
              </a:lnSpc>
              <a:spcBef>
                <a:spcPts val="476"/>
              </a:spcBef>
              <a:spcAft>
                <a:spcPts val="0"/>
              </a:spcAft>
              <a:buSzPts val="2380"/>
              <a:buFont typeface="Wingdings" panose="05000000000000000000" pitchFamily="2" charset="2"/>
              <a:buChar char="§"/>
            </a:pPr>
            <a:r>
              <a:rPr lang="en-US" sz="2380" dirty="0">
                <a:latin typeface="Times New Roman"/>
                <a:ea typeface="Times New Roman"/>
                <a:cs typeface="Times New Roman"/>
                <a:sym typeface="Times New Roman"/>
              </a:rPr>
              <a:t>Echoes this need to mediate social and political tensions to ensure that all voices are equally heard:  “the salonniere’s great art…is to prevent anyone of her society from taking up too much room at the expense of others.”</a:t>
            </a:r>
            <a:endParaRPr dirty="0"/>
          </a:p>
          <a:p>
            <a:pPr marL="539750" lvl="0" algn="l" rtl="0">
              <a:lnSpc>
                <a:spcPct val="80000"/>
              </a:lnSpc>
              <a:spcBef>
                <a:spcPts val="476"/>
              </a:spcBef>
              <a:spcAft>
                <a:spcPts val="0"/>
              </a:spcAft>
              <a:buSzPts val="2380"/>
              <a:buFont typeface="Wingdings" panose="05000000000000000000" pitchFamily="2" charset="2"/>
              <a:buChar char="§"/>
            </a:pPr>
            <a:endParaRPr lang="en-US" sz="2380" dirty="0" smtClean="0">
              <a:latin typeface="Times New Roman"/>
              <a:ea typeface="Times New Roman"/>
              <a:cs typeface="Times New Roman"/>
              <a:sym typeface="Times New Roman"/>
            </a:endParaRPr>
          </a:p>
          <a:p>
            <a:pPr marL="539750" lvl="0" algn="l" rtl="0">
              <a:lnSpc>
                <a:spcPct val="80000"/>
              </a:lnSpc>
              <a:spcBef>
                <a:spcPts val="476"/>
              </a:spcBef>
              <a:spcAft>
                <a:spcPts val="0"/>
              </a:spcAft>
              <a:buSzPts val="2380"/>
              <a:buFont typeface="Wingdings" panose="05000000000000000000" pitchFamily="2" charset="2"/>
              <a:buChar char="§"/>
            </a:pPr>
            <a:endParaRPr sz="2380" dirty="0">
              <a:latin typeface="Times New Roman"/>
              <a:ea typeface="Times New Roman"/>
              <a:cs typeface="Times New Roman"/>
              <a:sym typeface="Times New Roman"/>
            </a:endParaRPr>
          </a:p>
          <a:p>
            <a:pPr marL="388620" lvl="0" algn="l" rtl="0">
              <a:lnSpc>
                <a:spcPct val="80000"/>
              </a:lnSpc>
              <a:spcBef>
                <a:spcPts val="476"/>
              </a:spcBef>
              <a:spcAft>
                <a:spcPts val="0"/>
              </a:spcAft>
              <a:buSzPts val="2380"/>
              <a:buFont typeface="Wingdings" panose="05000000000000000000" pitchFamily="2" charset="2"/>
              <a:buChar char="§"/>
            </a:pPr>
            <a:r>
              <a:rPr lang="en-US" sz="2380" dirty="0">
                <a:latin typeface="Times New Roman"/>
                <a:ea typeface="Times New Roman"/>
                <a:cs typeface="Times New Roman"/>
                <a:sym typeface="Times New Roman"/>
              </a:rPr>
              <a:t>It is a charge, she writes, that must be realized by an impeccable sense of timing, for the salonniere must know when to facilitate conversation and when to “adroitly interrupt those people who get bogged down in private arrangements.”</a:t>
            </a:r>
            <a:endParaRPr dirty="0"/>
          </a:p>
          <a:p>
            <a:pPr marL="274320" lvl="0" indent="-77470" algn="l" rtl="0">
              <a:lnSpc>
                <a:spcPct val="80000"/>
              </a:lnSpc>
              <a:spcBef>
                <a:spcPts val="476"/>
              </a:spcBef>
              <a:spcAft>
                <a:spcPts val="0"/>
              </a:spcAft>
              <a:buSzPts val="2380"/>
              <a:buNone/>
            </a:pPr>
            <a:endParaRPr sz="2380" dirty="0"/>
          </a:p>
        </p:txBody>
      </p:sp>
      <p:sp>
        <p:nvSpPr>
          <p:cNvPr id="412" name="Google Shape;412;p52"/>
          <p:cNvSpPr txBox="1">
            <a:spLocks noGrp="1"/>
          </p:cNvSpPr>
          <p:nvPr>
            <p:ph type="title"/>
          </p:nvPr>
        </p:nvSpPr>
        <p:spPr>
          <a:xfrm>
            <a:off x="-228600" y="228600"/>
            <a:ext cx="8381260"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800"/>
              <a:buFont typeface="Times New Roman"/>
              <a:buNone/>
            </a:pPr>
            <a:r>
              <a:rPr lang="en-US" sz="2800" i="1">
                <a:latin typeface="Times New Roman"/>
                <a:ea typeface="Times New Roman"/>
                <a:cs typeface="Times New Roman"/>
                <a:sym typeface="Times New Roman"/>
              </a:rPr>
              <a:t>    </a:t>
            </a:r>
            <a:r>
              <a:rPr lang="en-US" sz="2800" b="1">
                <a:latin typeface="Times New Roman"/>
                <a:ea typeface="Times New Roman"/>
                <a:cs typeface="Times New Roman"/>
                <a:sym typeface="Times New Roman"/>
              </a:rPr>
              <a:t>SALONNIERE  SUZANNE NECKER</a:t>
            </a:r>
            <a:r>
              <a:rPr lang="en-US" sz="2400"/>
              <a:t/>
            </a:r>
            <a:br>
              <a:rPr lang="en-US" sz="2400"/>
            </a:br>
            <a:r>
              <a:rPr lang="en-US" sz="2400"/>
              <a:t>               </a:t>
            </a:r>
            <a:r>
              <a:rPr lang="en-US" sz="1400">
                <a:latin typeface="Times New Roman"/>
                <a:ea typeface="Times New Roman"/>
                <a:cs typeface="Times New Roman"/>
                <a:sym typeface="Times New Roman"/>
              </a:rPr>
              <a:t># 2 REPUBLICAN VIRTUES:  SCAFFOLDING</a:t>
            </a:r>
            <a:endParaRPr/>
          </a:p>
        </p:txBody>
      </p:sp>
      <p:pic>
        <p:nvPicPr>
          <p:cNvPr id="413" name="Google Shape;413;p52" descr="https://i2.wp.com/thesalonniere.com/wp-content/uploads/2014/06/1eeb0b546fc50dc6ca0797de5304cf34-e1519260095185.jpg?resize=586%2C773&amp;ssl=1"/>
          <p:cNvPicPr preferRelativeResize="0"/>
          <p:nvPr/>
        </p:nvPicPr>
        <p:blipFill rotWithShape="1">
          <a:blip r:embed="rId3">
            <a:alphaModFix/>
          </a:blip>
          <a:srcRect/>
          <a:stretch/>
        </p:blipFill>
        <p:spPr>
          <a:xfrm>
            <a:off x="6858000" y="152400"/>
            <a:ext cx="2152650" cy="2133600"/>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3"/>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45720" lvl="0" indent="0" algn="l" rtl="0">
              <a:spcBef>
                <a:spcPts val="0"/>
              </a:spcBef>
              <a:spcAft>
                <a:spcPts val="0"/>
              </a:spcAft>
              <a:buSzPts val="2000"/>
              <a:buNone/>
            </a:pPr>
            <a:endParaRPr dirty="0">
              <a:latin typeface="Times New Roman"/>
              <a:ea typeface="Times New Roman"/>
              <a:cs typeface="Times New Roman"/>
              <a:sym typeface="Times New Roman"/>
            </a:endParaRPr>
          </a:p>
          <a:p>
            <a:pPr marL="45720" lvl="0" indent="0" algn="l" rtl="0">
              <a:spcBef>
                <a:spcPts val="0"/>
              </a:spcBef>
              <a:spcAft>
                <a:spcPts val="0"/>
              </a:spcAft>
              <a:buSzPts val="2000"/>
              <a:buNone/>
            </a:pPr>
            <a:r>
              <a:rPr lang="en-US" sz="2400" dirty="0">
                <a:latin typeface="Times New Roman"/>
                <a:ea typeface="Times New Roman"/>
                <a:cs typeface="Times New Roman"/>
                <a:sym typeface="Times New Roman"/>
              </a:rPr>
              <a:t>Although the salonniere’s charge, much like the constructivist teacher, was to emphasize the rules of this republic, she was, as Goodman points out, “neither that source of law nor above it.” </a:t>
            </a:r>
            <a:endParaRPr sz="2400" dirty="0"/>
          </a:p>
          <a:p>
            <a:pPr marL="45720" lvl="0" indent="0" algn="l" rtl="0">
              <a:spcBef>
                <a:spcPts val="400"/>
              </a:spcBef>
              <a:spcAft>
                <a:spcPts val="0"/>
              </a:spcAft>
              <a:buSzPts val="2000"/>
              <a:buNone/>
            </a:pPr>
            <a:r>
              <a:rPr lang="en-US" dirty="0">
                <a:latin typeface="Times New Roman"/>
                <a:ea typeface="Times New Roman"/>
                <a:cs typeface="Times New Roman"/>
                <a:sym typeface="Times New Roman"/>
              </a:rPr>
              <a:t> </a:t>
            </a:r>
            <a:endParaRPr dirty="0">
              <a:latin typeface="Times New Roman"/>
              <a:ea typeface="Times New Roman"/>
              <a:cs typeface="Times New Roman"/>
              <a:sym typeface="Times New Roman"/>
            </a:endParaRPr>
          </a:p>
          <a:p>
            <a:pPr marL="45720" lvl="0" indent="0" algn="l" rtl="0">
              <a:spcBef>
                <a:spcPts val="400"/>
              </a:spcBef>
              <a:spcAft>
                <a:spcPts val="0"/>
              </a:spcAft>
              <a:buSzPts val="2000"/>
              <a:buNone/>
            </a:pPr>
            <a:endParaRPr dirty="0">
              <a:latin typeface="Times New Roman"/>
              <a:ea typeface="Times New Roman"/>
              <a:cs typeface="Times New Roman"/>
              <a:sym typeface="Times New Roman"/>
            </a:endParaRPr>
          </a:p>
          <a:p>
            <a:pPr marL="388620" lvl="0" algn="l" rtl="0">
              <a:spcBef>
                <a:spcPts val="400"/>
              </a:spcBef>
              <a:spcAft>
                <a:spcPts val="0"/>
              </a:spcAft>
              <a:buSzPts val="2000"/>
              <a:buFont typeface="Wingdings" panose="05000000000000000000" pitchFamily="2" charset="2"/>
              <a:buChar char="§"/>
            </a:pPr>
            <a:r>
              <a:rPr lang="en-US" dirty="0">
                <a:latin typeface="Times New Roman"/>
                <a:ea typeface="Times New Roman"/>
                <a:cs typeface="Times New Roman"/>
                <a:sym typeface="Times New Roman"/>
              </a:rPr>
              <a:t>“While the salonniere, too, created order in an otherwise disorderly society, she did so…in republican fashion, by consent of the governed.”  </a:t>
            </a:r>
            <a:endParaRPr dirty="0"/>
          </a:p>
          <a:p>
            <a:pPr marL="515620" lvl="0" algn="l" rtl="0">
              <a:spcBef>
                <a:spcPts val="400"/>
              </a:spcBef>
              <a:spcAft>
                <a:spcPts val="0"/>
              </a:spcAft>
              <a:buSzPts val="2000"/>
              <a:buFont typeface="Wingdings" panose="05000000000000000000" pitchFamily="2" charset="2"/>
              <a:buChar char="§"/>
            </a:pPr>
            <a:endParaRPr dirty="0">
              <a:latin typeface="Times New Roman"/>
              <a:ea typeface="Times New Roman"/>
              <a:cs typeface="Times New Roman"/>
              <a:sym typeface="Times New Roman"/>
            </a:endParaRPr>
          </a:p>
          <a:p>
            <a:pPr marL="388620" lvl="0" algn="l" rtl="0">
              <a:spcBef>
                <a:spcPts val="400"/>
              </a:spcBef>
              <a:spcAft>
                <a:spcPts val="0"/>
              </a:spcAft>
              <a:buSzPts val="2000"/>
              <a:buFont typeface="Wingdings" panose="05000000000000000000" pitchFamily="2" charset="2"/>
              <a:buChar char="§"/>
            </a:pPr>
            <a:r>
              <a:rPr lang="en-US" dirty="0">
                <a:latin typeface="Times New Roman"/>
                <a:ea typeface="Times New Roman"/>
                <a:cs typeface="Times New Roman"/>
                <a:sym typeface="Times New Roman"/>
              </a:rPr>
              <a:t>“true liberty rested upon the equal right of each to speak, on mutual respect for the rules of discourse by which such rights were guaranteed, and on acceptance of the salonniere’s role in enforcing them.” </a:t>
            </a:r>
            <a:endParaRPr dirty="0"/>
          </a:p>
          <a:p>
            <a:pPr marL="45720" lvl="0" indent="0" algn="l" rtl="0">
              <a:spcBef>
                <a:spcPts val="400"/>
              </a:spcBef>
              <a:spcAft>
                <a:spcPts val="0"/>
              </a:spcAft>
              <a:buSzPts val="2000"/>
              <a:buNone/>
            </a:pPr>
            <a:endParaRPr dirty="0">
              <a:latin typeface="Times New Roman"/>
              <a:ea typeface="Times New Roman"/>
              <a:cs typeface="Times New Roman"/>
              <a:sym typeface="Times New Roman"/>
            </a:endParaRPr>
          </a:p>
          <a:p>
            <a:pPr marL="274320" lvl="0" indent="-101600" algn="l" rtl="0">
              <a:spcBef>
                <a:spcPts val="400"/>
              </a:spcBef>
              <a:spcAft>
                <a:spcPts val="0"/>
              </a:spcAft>
              <a:buSzPts val="2000"/>
              <a:buNone/>
            </a:pPr>
            <a:endParaRPr dirty="0"/>
          </a:p>
        </p:txBody>
      </p:sp>
      <p:sp>
        <p:nvSpPr>
          <p:cNvPr id="420" name="Google Shape;420;p53"/>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2400"/>
              <a:buFont typeface="Times New Roman"/>
              <a:buNone/>
            </a:pPr>
            <a:r>
              <a:rPr lang="en-US" sz="2400">
                <a:latin typeface="Times New Roman"/>
                <a:ea typeface="Times New Roman"/>
                <a:cs typeface="Times New Roman"/>
                <a:sym typeface="Times New Roman"/>
              </a:rPr>
              <a:t># 3 SALON SPACE: PROMOTES EQUALITY, </a:t>
            </a:r>
            <a:br>
              <a:rPr lang="en-US" sz="2400">
                <a:latin typeface="Times New Roman"/>
                <a:ea typeface="Times New Roman"/>
                <a:cs typeface="Times New Roman"/>
                <a:sym typeface="Times New Roman"/>
              </a:rPr>
            </a:br>
            <a:r>
              <a:rPr lang="en-US" sz="2400">
                <a:latin typeface="Times New Roman"/>
                <a:ea typeface="Times New Roman"/>
                <a:cs typeface="Times New Roman"/>
                <a:sym typeface="Times New Roman"/>
              </a:rPr>
              <a:t>      DEMOCRACY, OWNERSHIP &amp; COMMUNITY</a:t>
            </a:r>
            <a:endParaRPr sz="24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4"/>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45720" lvl="0" indent="0" algn="l" rtl="0">
              <a:spcBef>
                <a:spcPts val="0"/>
              </a:spcBef>
              <a:spcAft>
                <a:spcPts val="0"/>
              </a:spcAft>
              <a:buSzPts val="2400"/>
              <a:buNone/>
            </a:pPr>
            <a:r>
              <a:rPr lang="en-US" sz="2400" b="1" dirty="0" err="1">
                <a:latin typeface="Times New Roman"/>
                <a:ea typeface="Times New Roman"/>
                <a:cs typeface="Times New Roman"/>
                <a:sym typeface="Times New Roman"/>
              </a:rPr>
              <a:t>Marmontel</a:t>
            </a:r>
            <a:r>
              <a:rPr lang="en-US" sz="2400" b="1" dirty="0">
                <a:latin typeface="Times New Roman"/>
                <a:ea typeface="Times New Roman"/>
                <a:cs typeface="Times New Roman"/>
                <a:sym typeface="Times New Roman"/>
              </a:rPr>
              <a:t> on Julie de Lespinasse:</a:t>
            </a:r>
            <a:endParaRPr dirty="0"/>
          </a:p>
          <a:p>
            <a:pPr marL="45720" lvl="0" indent="0" algn="l" rtl="0">
              <a:spcBef>
                <a:spcPts val="480"/>
              </a:spcBef>
              <a:spcAft>
                <a:spcPts val="0"/>
              </a:spcAft>
              <a:buSzPts val="2400"/>
              <a:buNone/>
            </a:pPr>
            <a:endParaRPr sz="2400" b="1" dirty="0">
              <a:latin typeface="Times New Roman"/>
              <a:ea typeface="Times New Roman"/>
              <a:cs typeface="Times New Roman"/>
              <a:sym typeface="Times New Roman"/>
            </a:endParaRPr>
          </a:p>
          <a:p>
            <a:pPr marL="45720" lvl="0" indent="0" algn="l" rtl="0">
              <a:spcBef>
                <a:spcPts val="220"/>
              </a:spcBef>
              <a:spcAft>
                <a:spcPts val="0"/>
              </a:spcAft>
              <a:buSzPts val="1100"/>
              <a:buNone/>
            </a:pPr>
            <a:endParaRPr sz="1100" i="1" dirty="0">
              <a:latin typeface="Times New Roman"/>
              <a:ea typeface="Times New Roman"/>
              <a:cs typeface="Times New Roman"/>
              <a:sym typeface="Times New Roman"/>
            </a:endParaRPr>
          </a:p>
          <a:p>
            <a:pPr marL="45720" lvl="0" indent="0" algn="l" rtl="0">
              <a:spcBef>
                <a:spcPts val="400"/>
              </a:spcBef>
              <a:spcAft>
                <a:spcPts val="0"/>
              </a:spcAft>
              <a:buSzPts val="2000"/>
              <a:buNone/>
            </a:pPr>
            <a:r>
              <a:rPr lang="en-US" i="1" dirty="0">
                <a:latin typeface="Times New Roman"/>
                <a:ea typeface="Times New Roman"/>
                <a:cs typeface="Times New Roman"/>
                <a:sym typeface="Times New Roman"/>
              </a:rPr>
              <a:t>“The circle was formed of persons who were not bound together. She had taken them here and there in society, but so well assorted were they that once there they fell into harmony like the strings of an instrument touched by an able hand… I may say that she played the instrument with an art that came of genius.” </a:t>
            </a:r>
            <a:endParaRPr dirty="0"/>
          </a:p>
          <a:p>
            <a:pPr marL="45720" lvl="0" indent="0" algn="l" rtl="0">
              <a:spcBef>
                <a:spcPts val="400"/>
              </a:spcBef>
              <a:spcAft>
                <a:spcPts val="0"/>
              </a:spcAft>
              <a:buSzPts val="2000"/>
              <a:buNone/>
            </a:pPr>
            <a:r>
              <a:rPr lang="en-US" i="1" dirty="0">
                <a:latin typeface="Times New Roman"/>
                <a:ea typeface="Times New Roman"/>
                <a:cs typeface="Times New Roman"/>
                <a:sym typeface="Times New Roman"/>
              </a:rPr>
              <a:t>					</a:t>
            </a:r>
            <a:endParaRPr dirty="0"/>
          </a:p>
          <a:p>
            <a:pPr marL="45720" lvl="0" indent="0" algn="l" rtl="0">
              <a:spcBef>
                <a:spcPts val="400"/>
              </a:spcBef>
              <a:spcAft>
                <a:spcPts val="0"/>
              </a:spcAft>
              <a:buSzPts val="2000"/>
              <a:buNone/>
            </a:pPr>
            <a:r>
              <a:rPr lang="en-US" i="1" dirty="0">
                <a:latin typeface="Times New Roman"/>
                <a:ea typeface="Times New Roman"/>
                <a:cs typeface="Times New Roman"/>
                <a:sym typeface="Times New Roman"/>
              </a:rPr>
              <a:t>                                                           </a:t>
            </a:r>
            <a:r>
              <a:rPr lang="en-US" i="1"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Marmontel</a:t>
            </a:r>
            <a:r>
              <a:rPr lang="en-US" dirty="0" smtClean="0">
                <a:latin typeface="Times New Roman"/>
                <a:ea typeface="Times New Roman"/>
                <a:cs typeface="Times New Roman"/>
                <a:sym typeface="Times New Roman"/>
              </a:rPr>
              <a:t> </a:t>
            </a:r>
            <a:r>
              <a:rPr lang="en-US" i="1" dirty="0">
                <a:latin typeface="Times New Roman"/>
                <a:ea typeface="Times New Roman"/>
                <a:cs typeface="Times New Roman"/>
                <a:sym typeface="Times New Roman"/>
              </a:rPr>
              <a:t>Memoires</a:t>
            </a:r>
            <a:endParaRPr dirty="0"/>
          </a:p>
          <a:p>
            <a:pPr marL="45720" lvl="0" indent="0" algn="l" rtl="0">
              <a:spcBef>
                <a:spcPts val="400"/>
              </a:spcBef>
              <a:spcAft>
                <a:spcPts val="0"/>
              </a:spcAft>
              <a:buSzPts val="2000"/>
              <a:buNone/>
            </a:pPr>
            <a:endParaRPr i="1" dirty="0">
              <a:latin typeface="Times New Roman"/>
              <a:ea typeface="Times New Roman"/>
              <a:cs typeface="Times New Roman"/>
              <a:sym typeface="Times New Roman"/>
            </a:endParaRPr>
          </a:p>
          <a:p>
            <a:pPr marL="45720" lvl="0" indent="0" algn="l" rtl="0">
              <a:spcBef>
                <a:spcPts val="400"/>
              </a:spcBef>
              <a:spcAft>
                <a:spcPts val="0"/>
              </a:spcAft>
              <a:buSzPts val="2000"/>
              <a:buNone/>
            </a:pPr>
            <a:r>
              <a:rPr lang="en-US" i="1" dirty="0">
                <a:latin typeface="Times New Roman"/>
                <a:ea typeface="Times New Roman"/>
                <a:cs typeface="Times New Roman"/>
                <a:sym typeface="Times New Roman"/>
              </a:rPr>
              <a:t>					</a:t>
            </a:r>
            <a:endParaRPr dirty="0"/>
          </a:p>
          <a:p>
            <a:pPr marL="45720" lvl="0" indent="0" algn="l" rtl="0">
              <a:spcBef>
                <a:spcPts val="400"/>
              </a:spcBef>
              <a:spcAft>
                <a:spcPts val="0"/>
              </a:spcAft>
              <a:buSzPts val="2000"/>
              <a:buNone/>
            </a:pPr>
            <a:endParaRPr i="1" dirty="0">
              <a:latin typeface="Times New Roman"/>
              <a:ea typeface="Times New Roman"/>
              <a:cs typeface="Times New Roman"/>
              <a:sym typeface="Times New Roman"/>
            </a:endParaRPr>
          </a:p>
          <a:p>
            <a:pPr marL="274320" lvl="0" indent="-101600" algn="l" rtl="0">
              <a:spcBef>
                <a:spcPts val="400"/>
              </a:spcBef>
              <a:spcAft>
                <a:spcPts val="0"/>
              </a:spcAft>
              <a:buSzPts val="2000"/>
              <a:buNone/>
            </a:pPr>
            <a:endParaRPr dirty="0"/>
          </a:p>
        </p:txBody>
      </p:sp>
      <p:sp>
        <p:nvSpPr>
          <p:cNvPr id="427" name="Google Shape;427;p5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000"/>
              <a:buFont typeface="Times New Roman"/>
              <a:buNone/>
            </a:pPr>
            <a:r>
              <a:rPr lang="en-US" sz="2000">
                <a:latin typeface="Times New Roman"/>
                <a:ea typeface="Times New Roman"/>
                <a:cs typeface="Times New Roman"/>
                <a:sym typeface="Times New Roman"/>
              </a:rPr>
              <a:t># 3 SALON SPACE: PROMOTES EQUALITY, </a:t>
            </a:r>
            <a:br>
              <a:rPr lang="en-US" sz="2000">
                <a:latin typeface="Times New Roman"/>
                <a:ea typeface="Times New Roman"/>
                <a:cs typeface="Times New Roman"/>
                <a:sym typeface="Times New Roman"/>
              </a:rPr>
            </a:br>
            <a:r>
              <a:rPr lang="en-US" sz="2000">
                <a:latin typeface="Times New Roman"/>
                <a:ea typeface="Times New Roman"/>
                <a:cs typeface="Times New Roman"/>
                <a:sym typeface="Times New Roman"/>
              </a:rPr>
              <a:t>      DEMOCRACY, OWNERSHIP &amp; COMMUNITY</a:t>
            </a:r>
            <a:endParaRPr sz="2000"/>
          </a:p>
        </p:txBody>
      </p:sp>
      <p:pic>
        <p:nvPicPr>
          <p:cNvPr id="428" name="Google Shape;428;p54" descr="C:\Users\jheinrich\AppData\Local\Microsoft\Windows\Temporary Internet Files\Content.IE5\1X4OTBZ0\921738854_0b63bf0fdb[1].jpg"/>
          <p:cNvPicPr preferRelativeResize="0"/>
          <p:nvPr/>
        </p:nvPicPr>
        <p:blipFill rotWithShape="1">
          <a:blip r:embed="rId3">
            <a:alphaModFix/>
          </a:blip>
          <a:srcRect/>
          <a:stretch/>
        </p:blipFill>
        <p:spPr>
          <a:xfrm>
            <a:off x="734568" y="4645152"/>
            <a:ext cx="2819400" cy="1834895"/>
          </a:xfrm>
          <a:prstGeom prst="rect">
            <a:avLst/>
          </a:prstGeom>
          <a:noFill/>
          <a:ln>
            <a:noFill/>
          </a:ln>
        </p:spPr>
      </p:pic>
      <p:pic>
        <p:nvPicPr>
          <p:cNvPr id="429" name="Google Shape;429;p54" descr="C:\Users\jheinrich\Desktop\julie lespinese.2.jpg"/>
          <p:cNvPicPr preferRelativeResize="0"/>
          <p:nvPr/>
        </p:nvPicPr>
        <p:blipFill rotWithShape="1">
          <a:blip r:embed="rId4">
            <a:alphaModFix/>
          </a:blip>
          <a:srcRect/>
          <a:stretch/>
        </p:blipFill>
        <p:spPr>
          <a:xfrm>
            <a:off x="7162800" y="152400"/>
            <a:ext cx="1828800" cy="2133600"/>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5"/>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45720" lvl="0" indent="0" algn="l" rtl="0">
              <a:spcBef>
                <a:spcPts val="0"/>
              </a:spcBef>
              <a:spcAft>
                <a:spcPts val="0"/>
              </a:spcAft>
              <a:buSzPts val="2220"/>
              <a:buNone/>
            </a:pPr>
            <a:r>
              <a:rPr lang="en-US" sz="2220" b="1">
                <a:latin typeface="Times New Roman"/>
                <a:ea typeface="Times New Roman"/>
                <a:cs typeface="Times New Roman"/>
                <a:sym typeface="Times New Roman"/>
              </a:rPr>
              <a:t>Marmontel on Julie de Lespinasse’s process:</a:t>
            </a:r>
            <a:endParaRPr/>
          </a:p>
          <a:p>
            <a:pPr marL="45720" lvl="0" indent="0" algn="l" rtl="0">
              <a:spcBef>
                <a:spcPts val="370"/>
              </a:spcBef>
              <a:spcAft>
                <a:spcPts val="0"/>
              </a:spcAft>
              <a:buSzPts val="1850"/>
              <a:buNone/>
            </a:pPr>
            <a:endParaRPr sz="1850" b="1">
              <a:latin typeface="Times New Roman"/>
              <a:ea typeface="Times New Roman"/>
              <a:cs typeface="Times New Roman"/>
              <a:sym typeface="Times New Roman"/>
            </a:endParaRPr>
          </a:p>
          <a:p>
            <a:pPr marL="274320" lvl="0" indent="-228600" algn="l" rtl="0">
              <a:spcBef>
                <a:spcPts val="444"/>
              </a:spcBef>
              <a:spcAft>
                <a:spcPts val="0"/>
              </a:spcAft>
              <a:buSzPts val="2220"/>
              <a:buFont typeface="Noto Sans Symbols"/>
              <a:buChar char="▪"/>
            </a:pPr>
            <a:r>
              <a:rPr lang="en-US" sz="2220">
                <a:latin typeface="Times New Roman"/>
                <a:ea typeface="Times New Roman"/>
                <a:cs typeface="Times New Roman"/>
                <a:sym typeface="Times New Roman"/>
              </a:rPr>
              <a:t>Her finesse in achieving this feat, he writes, stemmed from her intuitive understanding of their inner-most natures:</a:t>
            </a:r>
            <a:endParaRPr/>
          </a:p>
          <a:p>
            <a:pPr marL="274320" lvl="0" indent="-111125" algn="l" rtl="0">
              <a:spcBef>
                <a:spcPts val="370"/>
              </a:spcBef>
              <a:spcAft>
                <a:spcPts val="0"/>
              </a:spcAft>
              <a:buSzPts val="1850"/>
              <a:buFont typeface="Noto Sans Symbols"/>
              <a:buNone/>
            </a:pPr>
            <a:endParaRPr sz="1850" i="1">
              <a:latin typeface="Times New Roman"/>
              <a:ea typeface="Times New Roman"/>
              <a:cs typeface="Times New Roman"/>
              <a:sym typeface="Times New Roman"/>
            </a:endParaRPr>
          </a:p>
          <a:p>
            <a:pPr marL="45720" lvl="0" indent="0" algn="l" rtl="0">
              <a:spcBef>
                <a:spcPts val="444"/>
              </a:spcBef>
              <a:spcAft>
                <a:spcPts val="0"/>
              </a:spcAft>
              <a:buSzPts val="2220"/>
              <a:buNone/>
            </a:pPr>
            <a:r>
              <a:rPr lang="en-US" sz="2220" i="1">
                <a:latin typeface="Times New Roman"/>
                <a:ea typeface="Times New Roman"/>
                <a:cs typeface="Times New Roman"/>
                <a:sym typeface="Times New Roman"/>
              </a:rPr>
              <a:t>“…she seemed to know what tone each string would yield before she touched it; I mean to say that our minds and our natures were so   </a:t>
            </a:r>
            <a:endParaRPr sz="2220" i="1">
              <a:latin typeface="Times New Roman"/>
              <a:ea typeface="Times New Roman"/>
              <a:cs typeface="Times New Roman"/>
              <a:sym typeface="Times New Roman"/>
            </a:endParaRPr>
          </a:p>
          <a:p>
            <a:pPr marL="45720" lvl="0" indent="0" algn="l" rtl="0">
              <a:spcBef>
                <a:spcPts val="444"/>
              </a:spcBef>
              <a:spcAft>
                <a:spcPts val="0"/>
              </a:spcAft>
              <a:buSzPts val="2220"/>
              <a:buNone/>
            </a:pPr>
            <a:r>
              <a:rPr lang="en-US" sz="2220" i="1">
                <a:latin typeface="Times New Roman"/>
                <a:ea typeface="Times New Roman"/>
                <a:cs typeface="Times New Roman"/>
                <a:sym typeface="Times New Roman"/>
              </a:rPr>
              <a:t>well known to her that in order to bring them into play she had </a:t>
            </a:r>
            <a:endParaRPr sz="2220" i="1">
              <a:latin typeface="Times New Roman"/>
              <a:ea typeface="Times New Roman"/>
              <a:cs typeface="Times New Roman"/>
              <a:sym typeface="Times New Roman"/>
            </a:endParaRPr>
          </a:p>
          <a:p>
            <a:pPr marL="45720" lvl="0" indent="0" algn="l" rtl="0">
              <a:spcBef>
                <a:spcPts val="444"/>
              </a:spcBef>
              <a:spcAft>
                <a:spcPts val="0"/>
              </a:spcAft>
              <a:buSzPts val="2220"/>
              <a:buNone/>
            </a:pPr>
            <a:r>
              <a:rPr lang="en-US" sz="2220" i="1">
                <a:latin typeface="Times New Roman"/>
                <a:ea typeface="Times New Roman"/>
                <a:cs typeface="Times New Roman"/>
                <a:sym typeface="Times New Roman"/>
              </a:rPr>
              <a:t>but to say a word.”  </a:t>
            </a:r>
            <a:endParaRPr/>
          </a:p>
          <a:p>
            <a:pPr marL="45720" lvl="0" indent="0" algn="l" rtl="0">
              <a:spcBef>
                <a:spcPts val="370"/>
              </a:spcBef>
              <a:spcAft>
                <a:spcPts val="0"/>
              </a:spcAft>
              <a:buSzPts val="1850"/>
              <a:buNone/>
            </a:pPr>
            <a:r>
              <a:rPr lang="en-US" sz="1850" i="1">
                <a:latin typeface="Times New Roman"/>
                <a:ea typeface="Times New Roman"/>
                <a:cs typeface="Times New Roman"/>
                <a:sym typeface="Times New Roman"/>
              </a:rPr>
              <a:t>					</a:t>
            </a:r>
            <a:endParaRPr/>
          </a:p>
          <a:p>
            <a:pPr marL="45720" lvl="0" indent="0" algn="l" rtl="0">
              <a:spcBef>
                <a:spcPts val="444"/>
              </a:spcBef>
              <a:spcAft>
                <a:spcPts val="0"/>
              </a:spcAft>
              <a:buSzPts val="1850"/>
              <a:buNone/>
            </a:pPr>
            <a:r>
              <a:rPr lang="en-US" sz="1850" i="1">
                <a:latin typeface="Times New Roman"/>
                <a:ea typeface="Times New Roman"/>
                <a:cs typeface="Times New Roman"/>
                <a:sym typeface="Times New Roman"/>
              </a:rPr>
              <a:t>                                                                                      </a:t>
            </a:r>
            <a:r>
              <a:rPr lang="en-US" sz="2220">
                <a:latin typeface="Times New Roman"/>
                <a:ea typeface="Times New Roman"/>
                <a:cs typeface="Times New Roman"/>
                <a:sym typeface="Times New Roman"/>
              </a:rPr>
              <a:t>Marmontel </a:t>
            </a:r>
            <a:r>
              <a:rPr lang="en-US" sz="2220" i="1">
                <a:latin typeface="Times New Roman"/>
                <a:ea typeface="Times New Roman"/>
                <a:cs typeface="Times New Roman"/>
                <a:sym typeface="Times New Roman"/>
              </a:rPr>
              <a:t>Memoires</a:t>
            </a:r>
            <a:endParaRPr/>
          </a:p>
          <a:p>
            <a:pPr marL="365760" lvl="1" indent="0" algn="l" rtl="0">
              <a:spcBef>
                <a:spcPts val="444"/>
              </a:spcBef>
              <a:spcAft>
                <a:spcPts val="0"/>
              </a:spcAft>
              <a:buSzPts val="2220"/>
              <a:buNone/>
            </a:pPr>
            <a:endParaRPr sz="2220" i="1">
              <a:latin typeface="Times New Roman"/>
              <a:ea typeface="Times New Roman"/>
              <a:cs typeface="Times New Roman"/>
              <a:sym typeface="Times New Roman"/>
            </a:endParaRPr>
          </a:p>
          <a:p>
            <a:pPr marL="45720" lvl="0" indent="0" algn="l" rtl="0">
              <a:spcBef>
                <a:spcPts val="370"/>
              </a:spcBef>
              <a:spcAft>
                <a:spcPts val="0"/>
              </a:spcAft>
              <a:buSzPts val="1850"/>
              <a:buNone/>
            </a:pPr>
            <a:endParaRPr sz="1850" i="1"/>
          </a:p>
          <a:p>
            <a:pPr marL="274320" lvl="0" indent="-111125" algn="l" rtl="0">
              <a:spcBef>
                <a:spcPts val="370"/>
              </a:spcBef>
              <a:spcAft>
                <a:spcPts val="0"/>
              </a:spcAft>
              <a:buSzPts val="1850"/>
              <a:buNone/>
            </a:pPr>
            <a:endParaRPr sz="1850"/>
          </a:p>
        </p:txBody>
      </p:sp>
      <p:sp>
        <p:nvSpPr>
          <p:cNvPr id="436" name="Google Shape;436;p55"/>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400"/>
              <a:buFont typeface="Times New Roman"/>
              <a:buNone/>
            </a:pPr>
            <a:r>
              <a:rPr lang="en-US" sz="2400" dirty="0">
                <a:latin typeface="Times New Roman"/>
                <a:ea typeface="Times New Roman"/>
                <a:cs typeface="Times New Roman"/>
                <a:sym typeface="Times New Roman"/>
              </a:rPr>
              <a:t>       </a:t>
            </a:r>
            <a:r>
              <a:rPr lang="en-US" sz="2400" i="1" dirty="0">
                <a:latin typeface="Times New Roman"/>
                <a:ea typeface="Times New Roman"/>
                <a:cs typeface="Times New Roman"/>
                <a:sym typeface="Times New Roman"/>
              </a:rPr>
              <a:t/>
            </a:r>
            <a:br>
              <a:rPr lang="en-US" sz="2400" i="1" dirty="0">
                <a:latin typeface="Times New Roman"/>
                <a:ea typeface="Times New Roman"/>
                <a:cs typeface="Times New Roman"/>
                <a:sym typeface="Times New Roman"/>
              </a:rPr>
            </a:br>
            <a:r>
              <a:rPr lang="en-US" sz="2400" dirty="0">
                <a:latin typeface="Times New Roman"/>
                <a:ea typeface="Times New Roman"/>
                <a:cs typeface="Times New Roman"/>
                <a:sym typeface="Times New Roman"/>
              </a:rPr>
              <a:t># 3 SALON SPACE: PROMOTES EQUALITY, </a:t>
            </a:r>
            <a:br>
              <a:rPr lang="en-US" sz="2400" dirty="0">
                <a:latin typeface="Times New Roman"/>
                <a:ea typeface="Times New Roman"/>
                <a:cs typeface="Times New Roman"/>
                <a:sym typeface="Times New Roman"/>
              </a:rPr>
            </a:br>
            <a:r>
              <a:rPr lang="en-US" sz="2400" dirty="0">
                <a:latin typeface="Times New Roman"/>
                <a:ea typeface="Times New Roman"/>
                <a:cs typeface="Times New Roman"/>
                <a:sym typeface="Times New Roman"/>
              </a:rPr>
              <a:t> </a:t>
            </a:r>
            <a:r>
              <a:rPr lang="en-US" sz="2400" dirty="0" smtClean="0">
                <a:latin typeface="Times New Roman"/>
                <a:ea typeface="Times New Roman"/>
                <a:cs typeface="Times New Roman"/>
                <a:sym typeface="Times New Roman"/>
              </a:rPr>
              <a:t>     DEMOCRACY</a:t>
            </a:r>
            <a:r>
              <a:rPr lang="en-US" sz="2400" dirty="0">
                <a:latin typeface="Times New Roman"/>
                <a:ea typeface="Times New Roman"/>
                <a:cs typeface="Times New Roman"/>
                <a:sym typeface="Times New Roman"/>
              </a:rPr>
              <a:t>, OWNERSHIP &amp; COMMUNITY</a:t>
            </a:r>
            <a:r>
              <a:rPr lang="en-US" sz="2800" dirty="0"/>
              <a:t/>
            </a:r>
            <a:br>
              <a:rPr lang="en-US" sz="2800" dirty="0"/>
            </a:br>
            <a:endParaRPr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6"/>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45720" lvl="0" indent="0" algn="l" rtl="0">
              <a:spcBef>
                <a:spcPts val="0"/>
              </a:spcBef>
              <a:spcAft>
                <a:spcPts val="0"/>
              </a:spcAft>
              <a:buSzPts val="2400"/>
              <a:buNone/>
            </a:pPr>
            <a:endParaRPr sz="2400">
              <a:latin typeface="Times New Roman"/>
              <a:ea typeface="Times New Roman"/>
              <a:cs typeface="Times New Roman"/>
              <a:sym typeface="Times New Roman"/>
            </a:endParaRPr>
          </a:p>
          <a:p>
            <a:pPr marL="45720" lvl="0" indent="0" algn="l" rtl="0">
              <a:spcBef>
                <a:spcPts val="480"/>
              </a:spcBef>
              <a:spcAft>
                <a:spcPts val="0"/>
              </a:spcAft>
              <a:buSzPts val="2400"/>
              <a:buNone/>
            </a:pPr>
            <a:endParaRPr sz="2400" i="1">
              <a:latin typeface="Times New Roman"/>
              <a:ea typeface="Times New Roman"/>
              <a:cs typeface="Times New Roman"/>
              <a:sym typeface="Times New Roman"/>
            </a:endParaRPr>
          </a:p>
          <a:p>
            <a:pPr marL="45720" lvl="0" indent="0" algn="l" rtl="0">
              <a:spcBef>
                <a:spcPts val="480"/>
              </a:spcBef>
              <a:spcAft>
                <a:spcPts val="0"/>
              </a:spcAft>
              <a:buSzPts val="2400"/>
              <a:buNone/>
            </a:pPr>
            <a:endParaRPr sz="2400" i="1">
              <a:latin typeface="Times New Roman"/>
              <a:ea typeface="Times New Roman"/>
              <a:cs typeface="Times New Roman"/>
              <a:sym typeface="Times New Roman"/>
            </a:endParaRPr>
          </a:p>
          <a:p>
            <a:pPr marL="45720" lvl="0" indent="0" algn="l" rtl="0">
              <a:spcBef>
                <a:spcPts val="480"/>
              </a:spcBef>
              <a:spcAft>
                <a:spcPts val="0"/>
              </a:spcAft>
              <a:buSzPts val="2400"/>
              <a:buNone/>
            </a:pPr>
            <a:r>
              <a:rPr lang="en-US" sz="2400" i="1">
                <a:latin typeface="Times New Roman"/>
                <a:ea typeface="Times New Roman"/>
                <a:cs typeface="Times New Roman"/>
                <a:sym typeface="Times New Roman"/>
              </a:rPr>
              <a:t>“It was a rare phenomenon indeed, the degree of tempered, equable heat which she knew so well how to maintain, sometimes by moderating it, sometimes by quickening it. The continual activity of her soul was communicated to our souls, but measurably; her imagination was the mainspring, her reason the regulator.”</a:t>
            </a:r>
            <a:endParaRPr/>
          </a:p>
          <a:p>
            <a:pPr marL="45720" lvl="0" indent="0" algn="l" rtl="0">
              <a:spcBef>
                <a:spcPts val="400"/>
              </a:spcBef>
              <a:spcAft>
                <a:spcPts val="0"/>
              </a:spcAft>
              <a:buSzPts val="2000"/>
              <a:buNone/>
            </a:pPr>
            <a:r>
              <a:rPr lang="en-US"/>
              <a:t>		</a:t>
            </a:r>
            <a:r>
              <a:rPr lang="en-US">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5074920" lvl="0" indent="411479" algn="l" rtl="0">
              <a:spcBef>
                <a:spcPts val="400"/>
              </a:spcBef>
              <a:spcAft>
                <a:spcPts val="0"/>
              </a:spcAft>
              <a:buSzPts val="2000"/>
              <a:buNone/>
            </a:pPr>
            <a:r>
              <a:rPr lang="en-US">
                <a:latin typeface="Times New Roman"/>
                <a:ea typeface="Times New Roman"/>
                <a:cs typeface="Times New Roman"/>
                <a:sym typeface="Times New Roman"/>
              </a:rPr>
              <a:t>Marmontel </a:t>
            </a:r>
            <a:r>
              <a:rPr lang="en-US" i="1">
                <a:latin typeface="Times New Roman"/>
                <a:ea typeface="Times New Roman"/>
                <a:cs typeface="Times New Roman"/>
                <a:sym typeface="Times New Roman"/>
              </a:rPr>
              <a:t>Memoires</a:t>
            </a:r>
            <a:endParaRPr/>
          </a:p>
          <a:p>
            <a:pPr marL="274320" lvl="0" indent="-101600" algn="l" rtl="0">
              <a:spcBef>
                <a:spcPts val="400"/>
              </a:spcBef>
              <a:spcAft>
                <a:spcPts val="0"/>
              </a:spcAft>
              <a:buSzPts val="2000"/>
              <a:buNone/>
            </a:pPr>
            <a:endParaRPr/>
          </a:p>
        </p:txBody>
      </p:sp>
      <p:sp>
        <p:nvSpPr>
          <p:cNvPr id="443" name="Google Shape;443;p5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000"/>
              <a:buFont typeface="Times New Roman"/>
              <a:buNone/>
            </a:pPr>
            <a:r>
              <a:rPr lang="en-US" sz="2000">
                <a:latin typeface="Times New Roman"/>
                <a:ea typeface="Times New Roman"/>
                <a:cs typeface="Times New Roman"/>
                <a:sym typeface="Times New Roman"/>
              </a:rPr>
              <a:t># 3 SALON SPACE: PROMOTES EQUALITY, </a:t>
            </a:r>
            <a:br>
              <a:rPr lang="en-US" sz="2000">
                <a:latin typeface="Times New Roman"/>
                <a:ea typeface="Times New Roman"/>
                <a:cs typeface="Times New Roman"/>
                <a:sym typeface="Times New Roman"/>
              </a:rPr>
            </a:br>
            <a:r>
              <a:rPr lang="en-US" sz="2000">
                <a:latin typeface="Times New Roman"/>
                <a:ea typeface="Times New Roman"/>
                <a:cs typeface="Times New Roman"/>
                <a:sym typeface="Times New Roman"/>
              </a:rPr>
              <a:t>      DEMOCRACY, OWNERSHIP &amp; COMMUNITY</a:t>
            </a:r>
            <a:endParaRPr sz="2000"/>
          </a:p>
        </p:txBody>
      </p:sp>
      <p:pic>
        <p:nvPicPr>
          <p:cNvPr id="444" name="Google Shape;444;p56" descr="C:\Users\jheinrich\Desktop\julie lespinese.2.jpg"/>
          <p:cNvPicPr preferRelativeResize="0"/>
          <p:nvPr/>
        </p:nvPicPr>
        <p:blipFill rotWithShape="1">
          <a:blip r:embed="rId3">
            <a:alphaModFix/>
          </a:blip>
          <a:srcRect/>
          <a:stretch/>
        </p:blipFill>
        <p:spPr>
          <a:xfrm>
            <a:off x="7086600" y="152400"/>
            <a:ext cx="1905000" cy="2209800"/>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7"/>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45720" lvl="0" indent="0" algn="l" rtl="0">
              <a:spcBef>
                <a:spcPts val="0"/>
              </a:spcBef>
              <a:spcAft>
                <a:spcPts val="0"/>
              </a:spcAft>
              <a:buSzPts val="2800"/>
              <a:buNone/>
            </a:pPr>
            <a:r>
              <a:rPr lang="en-US" sz="2800" b="1">
                <a:latin typeface="Times New Roman"/>
                <a:ea typeface="Times New Roman"/>
                <a:cs typeface="Times New Roman"/>
                <a:sym typeface="Times New Roman"/>
              </a:rPr>
              <a:t>Montesquieu </a:t>
            </a:r>
            <a:r>
              <a:rPr lang="en-US" sz="2800" b="1" i="1">
                <a:latin typeface="Times New Roman"/>
                <a:ea typeface="Times New Roman"/>
                <a:cs typeface="Times New Roman"/>
                <a:sym typeface="Times New Roman"/>
              </a:rPr>
              <a:t>The Persian Letters</a:t>
            </a:r>
            <a:endParaRPr/>
          </a:p>
          <a:p>
            <a:pPr marL="45720" lvl="0" indent="0" algn="l" rtl="0">
              <a:spcBef>
                <a:spcPts val="480"/>
              </a:spcBef>
              <a:spcAft>
                <a:spcPts val="0"/>
              </a:spcAft>
              <a:buSzPts val="2400"/>
              <a:buNone/>
            </a:pPr>
            <a:endParaRPr sz="2400" b="1" i="1">
              <a:latin typeface="Times New Roman"/>
              <a:ea typeface="Times New Roman"/>
              <a:cs typeface="Times New Roman"/>
              <a:sym typeface="Times New Roman"/>
            </a:endParaRPr>
          </a:p>
          <a:p>
            <a:pPr marL="45720" lvl="0" indent="0" algn="l" rtl="0">
              <a:spcBef>
                <a:spcPts val="480"/>
              </a:spcBef>
              <a:spcAft>
                <a:spcPts val="0"/>
              </a:spcAft>
              <a:buSzPts val="2400"/>
              <a:buNone/>
            </a:pPr>
            <a:r>
              <a:rPr lang="en-US" sz="2400">
                <a:latin typeface="Times New Roman"/>
                <a:ea typeface="Times New Roman"/>
                <a:cs typeface="Times New Roman"/>
                <a:sym typeface="Times New Roman"/>
              </a:rPr>
              <a:t>Montesquieu marveled at the salonnieres’</a:t>
            </a:r>
            <a:endParaRPr/>
          </a:p>
          <a:p>
            <a:pPr marL="45720" lvl="0" indent="0" algn="l" rtl="0">
              <a:spcBef>
                <a:spcPts val="480"/>
              </a:spcBef>
              <a:spcAft>
                <a:spcPts val="0"/>
              </a:spcAft>
              <a:buSzPts val="2400"/>
              <a:buNone/>
            </a:pPr>
            <a:r>
              <a:rPr lang="en-US" sz="2400">
                <a:latin typeface="Times New Roman"/>
                <a:ea typeface="Times New Roman"/>
                <a:cs typeface="Times New Roman"/>
                <a:sym typeface="Times New Roman"/>
              </a:rPr>
              <a:t> ability to fashion a culture that seemed </a:t>
            </a:r>
            <a:endParaRPr sz="2400">
              <a:latin typeface="Times New Roman"/>
              <a:ea typeface="Times New Roman"/>
              <a:cs typeface="Times New Roman"/>
              <a:sym typeface="Times New Roman"/>
            </a:endParaRPr>
          </a:p>
          <a:p>
            <a:pPr marL="45720" lvl="0" indent="0" algn="l" rtl="0">
              <a:spcBef>
                <a:spcPts val="480"/>
              </a:spcBef>
              <a:spcAft>
                <a:spcPts val="0"/>
              </a:spcAft>
              <a:buSzPts val="2400"/>
              <a:buNone/>
            </a:pPr>
            <a:r>
              <a:rPr lang="en-US" sz="2400">
                <a:latin typeface="Times New Roman"/>
                <a:ea typeface="Times New Roman"/>
                <a:cs typeface="Times New Roman"/>
                <a:sym typeface="Times New Roman"/>
              </a:rPr>
              <a:t>so unassuming but that in reality demanded </a:t>
            </a:r>
            <a:endParaRPr sz="2400">
              <a:latin typeface="Times New Roman"/>
              <a:ea typeface="Times New Roman"/>
              <a:cs typeface="Times New Roman"/>
              <a:sym typeface="Times New Roman"/>
            </a:endParaRPr>
          </a:p>
          <a:p>
            <a:pPr marL="45720" lvl="0" indent="0" algn="l" rtl="0">
              <a:spcBef>
                <a:spcPts val="480"/>
              </a:spcBef>
              <a:spcAft>
                <a:spcPts val="0"/>
              </a:spcAft>
              <a:buSzPts val="2400"/>
              <a:buNone/>
            </a:pPr>
            <a:r>
              <a:rPr lang="en-US" sz="2400">
                <a:latin typeface="Times New Roman"/>
                <a:ea typeface="Times New Roman"/>
                <a:cs typeface="Times New Roman"/>
                <a:sym typeface="Times New Roman"/>
              </a:rPr>
              <a:t>considerable thought, planning and finesse.</a:t>
            </a:r>
            <a:endParaRPr/>
          </a:p>
          <a:p>
            <a:pPr marL="274320" lvl="0" indent="-76200" algn="l" rtl="0">
              <a:spcBef>
                <a:spcPts val="480"/>
              </a:spcBef>
              <a:spcAft>
                <a:spcPts val="0"/>
              </a:spcAft>
              <a:buSzPts val="2400"/>
              <a:buNone/>
            </a:pPr>
            <a:endParaRPr sz="2400"/>
          </a:p>
          <a:p>
            <a:pPr marL="45720" lvl="0" indent="0" algn="l" rtl="0">
              <a:spcBef>
                <a:spcPts val="480"/>
              </a:spcBef>
              <a:spcAft>
                <a:spcPts val="0"/>
              </a:spcAft>
              <a:buSzPts val="2400"/>
              <a:buNone/>
            </a:pPr>
            <a:r>
              <a:rPr lang="en-US" sz="2400"/>
              <a:t>      </a:t>
            </a:r>
            <a:r>
              <a:rPr lang="en-US" sz="2400" i="1">
                <a:latin typeface="Times New Roman"/>
                <a:ea typeface="Times New Roman"/>
                <a:cs typeface="Times New Roman"/>
                <a:sym typeface="Times New Roman"/>
              </a:rPr>
              <a:t>“They (the salonnieres) form a kind of republic     </a:t>
            </a:r>
            <a:endParaRPr/>
          </a:p>
          <a:p>
            <a:pPr marL="45720" lvl="0" indent="0" algn="l" rtl="0">
              <a:spcBef>
                <a:spcPts val="480"/>
              </a:spcBef>
              <a:spcAft>
                <a:spcPts val="0"/>
              </a:spcAft>
              <a:buSzPts val="2400"/>
              <a:buNone/>
            </a:pPr>
            <a:r>
              <a:rPr lang="en-US" sz="2400" i="1">
                <a:latin typeface="Times New Roman"/>
                <a:ea typeface="Times New Roman"/>
                <a:cs typeface="Times New Roman"/>
                <a:sym typeface="Times New Roman"/>
              </a:rPr>
              <a:t>        whose members always actively aid one another.”</a:t>
            </a:r>
            <a:endParaRPr/>
          </a:p>
          <a:p>
            <a:pPr marL="45720" lvl="0" indent="0" algn="l" rtl="0">
              <a:spcBef>
                <a:spcPts val="400"/>
              </a:spcBef>
              <a:spcAft>
                <a:spcPts val="0"/>
              </a:spcAft>
              <a:buSzPts val="2000"/>
              <a:buNone/>
            </a:pPr>
            <a:endParaRPr/>
          </a:p>
        </p:txBody>
      </p:sp>
      <p:sp>
        <p:nvSpPr>
          <p:cNvPr id="451" name="Google Shape;451;p57"/>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400"/>
              <a:buFont typeface="Times New Roman"/>
              <a:buNone/>
            </a:pPr>
            <a:r>
              <a:rPr lang="en-US" sz="2400" dirty="0">
                <a:latin typeface="Times New Roman"/>
                <a:ea typeface="Times New Roman"/>
                <a:cs typeface="Times New Roman"/>
                <a:sym typeface="Times New Roman"/>
              </a:rPr>
              <a:t>	</a:t>
            </a:r>
            <a:r>
              <a:rPr lang="en-US" sz="2400" b="1" dirty="0">
                <a:latin typeface="Times New Roman"/>
                <a:ea typeface="Times New Roman"/>
                <a:cs typeface="Times New Roman"/>
                <a:sym typeface="Times New Roman"/>
              </a:rPr>
              <a:t>MONTESQUIEU </a:t>
            </a:r>
            <a:r>
              <a:rPr lang="en-US" sz="2400" b="1" i="1" dirty="0">
                <a:latin typeface="Times New Roman"/>
                <a:ea typeface="Times New Roman"/>
                <a:cs typeface="Times New Roman"/>
                <a:sym typeface="Times New Roman"/>
              </a:rPr>
              <a:t>THE PERSIAN LETTERS</a:t>
            </a:r>
            <a:r>
              <a:rPr lang="en-US" sz="2000" dirty="0">
                <a:latin typeface="Times New Roman"/>
                <a:ea typeface="Times New Roman"/>
                <a:cs typeface="Times New Roman"/>
                <a:sym typeface="Times New Roman"/>
              </a:rPr>
              <a:t/>
            </a:r>
            <a:br>
              <a:rPr lang="en-US" sz="2000" dirty="0">
                <a:latin typeface="Times New Roman"/>
                <a:ea typeface="Times New Roman"/>
                <a:cs typeface="Times New Roman"/>
                <a:sym typeface="Times New Roman"/>
              </a:rPr>
            </a:br>
            <a:r>
              <a:rPr lang="en-US" sz="2000" dirty="0">
                <a:latin typeface="Times New Roman"/>
                <a:ea typeface="Times New Roman"/>
                <a:cs typeface="Times New Roman"/>
                <a:sym typeface="Times New Roman"/>
              </a:rPr>
              <a:t>		</a:t>
            </a:r>
            <a:r>
              <a:rPr lang="en-US" sz="1600" dirty="0">
                <a:latin typeface="Times New Roman"/>
                <a:ea typeface="Times New Roman"/>
                <a:cs typeface="Times New Roman"/>
                <a:sym typeface="Times New Roman"/>
              </a:rPr>
              <a:t># 3 SALON SPACE: PROMOTES EQUALITY, </a:t>
            </a:r>
            <a:br>
              <a:rPr lang="en-US" sz="1600" dirty="0">
                <a:latin typeface="Times New Roman"/>
                <a:ea typeface="Times New Roman"/>
                <a:cs typeface="Times New Roman"/>
                <a:sym typeface="Times New Roman"/>
              </a:rPr>
            </a:br>
            <a:r>
              <a:rPr lang="en-US" sz="1600" dirty="0">
                <a:latin typeface="Times New Roman"/>
                <a:ea typeface="Times New Roman"/>
                <a:cs typeface="Times New Roman"/>
                <a:sym typeface="Times New Roman"/>
              </a:rPr>
              <a:t>      		</a:t>
            </a:r>
            <a:r>
              <a:rPr lang="en-US" sz="1600" dirty="0" smtClean="0">
                <a:latin typeface="Times New Roman"/>
                <a:ea typeface="Times New Roman"/>
                <a:cs typeface="Times New Roman"/>
                <a:sym typeface="Times New Roman"/>
              </a:rPr>
              <a:t>      DEMOCRACY</a:t>
            </a:r>
            <a:r>
              <a:rPr lang="en-US" sz="1600" dirty="0">
                <a:latin typeface="Times New Roman"/>
                <a:ea typeface="Times New Roman"/>
                <a:cs typeface="Times New Roman"/>
                <a:sym typeface="Times New Roman"/>
              </a:rPr>
              <a:t>, OWNERSHIP &amp; COMMUNITY</a:t>
            </a:r>
            <a:endParaRPr sz="1600" i="1" dirty="0">
              <a:latin typeface="Times New Roman"/>
              <a:ea typeface="Times New Roman"/>
              <a:cs typeface="Times New Roman"/>
              <a:sym typeface="Times New Roman"/>
            </a:endParaRPr>
          </a:p>
        </p:txBody>
      </p:sp>
      <p:pic>
        <p:nvPicPr>
          <p:cNvPr id="452" name="Google Shape;452;p57" descr="Image result for baron montesquieu"/>
          <p:cNvPicPr preferRelativeResize="0"/>
          <p:nvPr/>
        </p:nvPicPr>
        <p:blipFill rotWithShape="1">
          <a:blip r:embed="rId3">
            <a:alphaModFix/>
          </a:blip>
          <a:srcRect/>
          <a:stretch/>
        </p:blipFill>
        <p:spPr>
          <a:xfrm>
            <a:off x="6934200" y="1600200"/>
            <a:ext cx="2030627" cy="2438400"/>
          </a:xfrm>
          <a:prstGeom prst="rect">
            <a:avLst/>
          </a:prstGeom>
          <a:noFill/>
          <a:ln>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45720" lvl="0" indent="0" algn="l" rtl="0">
              <a:lnSpc>
                <a:spcPct val="90000"/>
              </a:lnSpc>
              <a:spcBef>
                <a:spcPts val="0"/>
              </a:spcBef>
              <a:spcAft>
                <a:spcPts val="0"/>
              </a:spcAft>
              <a:buSzPts val="2000"/>
              <a:buNone/>
            </a:pPr>
            <a:endParaRPr b="1">
              <a:latin typeface="Times New Roman"/>
              <a:ea typeface="Times New Roman"/>
              <a:cs typeface="Times New Roman"/>
              <a:sym typeface="Times New Roman"/>
            </a:endParaRPr>
          </a:p>
          <a:p>
            <a:pPr marL="45720" lvl="0" indent="0" algn="l" rtl="0">
              <a:lnSpc>
                <a:spcPct val="90000"/>
              </a:lnSpc>
              <a:spcBef>
                <a:spcPts val="480"/>
              </a:spcBef>
              <a:spcAft>
                <a:spcPts val="0"/>
              </a:spcAft>
              <a:buSzPts val="2400"/>
              <a:buNone/>
            </a:pPr>
            <a:endParaRPr sz="2400" b="1">
              <a:latin typeface="Times New Roman"/>
              <a:ea typeface="Times New Roman"/>
              <a:cs typeface="Times New Roman"/>
              <a:sym typeface="Times New Roman"/>
            </a:endParaRPr>
          </a:p>
          <a:p>
            <a:pPr marL="45720" lvl="0" indent="0" algn="l" rtl="0">
              <a:lnSpc>
                <a:spcPct val="90000"/>
              </a:lnSpc>
              <a:spcBef>
                <a:spcPts val="480"/>
              </a:spcBef>
              <a:spcAft>
                <a:spcPts val="0"/>
              </a:spcAft>
              <a:buSzPts val="2400"/>
              <a:buNone/>
            </a:pPr>
            <a:r>
              <a:rPr lang="en-US" sz="2400" b="1">
                <a:latin typeface="Times New Roman"/>
                <a:ea typeface="Times New Roman"/>
                <a:cs typeface="Times New Roman"/>
                <a:sym typeface="Times New Roman"/>
              </a:rPr>
              <a:t>Her Silent Hand: </a:t>
            </a:r>
            <a:r>
              <a:rPr lang="en-US" sz="2400">
                <a:latin typeface="Times New Roman"/>
                <a:ea typeface="Times New Roman"/>
                <a:cs typeface="Times New Roman"/>
                <a:sym typeface="Times New Roman"/>
              </a:rPr>
              <a:t>Places learners at the center of the instruction while assuming the role of facilitator </a:t>
            </a:r>
            <a:r>
              <a:rPr lang="en-US" sz="2400" i="1">
                <a:latin typeface="Times New Roman"/>
                <a:ea typeface="Times New Roman"/>
                <a:cs typeface="Times New Roman"/>
                <a:sym typeface="Times New Roman"/>
              </a:rPr>
              <a:t>(guided participation)</a:t>
            </a:r>
            <a:endParaRPr/>
          </a:p>
          <a:p>
            <a:pPr marL="45720" lvl="0" indent="0" algn="l" rtl="0">
              <a:lnSpc>
                <a:spcPct val="90000"/>
              </a:lnSpc>
              <a:spcBef>
                <a:spcPts val="480"/>
              </a:spcBef>
              <a:spcAft>
                <a:spcPts val="0"/>
              </a:spcAft>
              <a:buSzPts val="2400"/>
              <a:buNone/>
            </a:pPr>
            <a:endParaRPr sz="2400">
              <a:latin typeface="Times New Roman"/>
              <a:ea typeface="Times New Roman"/>
              <a:cs typeface="Times New Roman"/>
              <a:sym typeface="Times New Roman"/>
            </a:endParaRPr>
          </a:p>
          <a:p>
            <a:pPr marL="45720" lvl="0" indent="0" algn="l" rtl="0">
              <a:lnSpc>
                <a:spcPct val="90000"/>
              </a:lnSpc>
              <a:spcBef>
                <a:spcPts val="480"/>
              </a:spcBef>
              <a:spcAft>
                <a:spcPts val="0"/>
              </a:spcAft>
              <a:buSzPts val="2400"/>
              <a:buNone/>
            </a:pPr>
            <a:r>
              <a:rPr lang="en-US" sz="2400" b="1">
                <a:latin typeface="Times New Roman"/>
                <a:ea typeface="Times New Roman"/>
                <a:cs typeface="Times New Roman"/>
                <a:sym typeface="Times New Roman"/>
              </a:rPr>
              <a:t>Republican Virtues: </a:t>
            </a:r>
            <a:r>
              <a:rPr lang="en-US" sz="2400">
                <a:latin typeface="Times New Roman"/>
                <a:ea typeface="Times New Roman"/>
                <a:cs typeface="Times New Roman"/>
                <a:sym typeface="Times New Roman"/>
              </a:rPr>
              <a:t>Facilitates a civil learning process by helping learners to construct their own knowledge (</a:t>
            </a:r>
            <a:r>
              <a:rPr lang="en-US" sz="2400" i="1">
                <a:latin typeface="Times New Roman"/>
                <a:ea typeface="Times New Roman"/>
                <a:cs typeface="Times New Roman"/>
                <a:sym typeface="Times New Roman"/>
              </a:rPr>
              <a:t>scaffolding)</a:t>
            </a:r>
            <a:endParaRPr/>
          </a:p>
          <a:p>
            <a:pPr marL="45720" lvl="0" indent="0" algn="l" rtl="0">
              <a:lnSpc>
                <a:spcPct val="90000"/>
              </a:lnSpc>
              <a:spcBef>
                <a:spcPts val="480"/>
              </a:spcBef>
              <a:spcAft>
                <a:spcPts val="0"/>
              </a:spcAft>
              <a:buSzPts val="2400"/>
              <a:buNone/>
            </a:pPr>
            <a:endParaRPr sz="2400">
              <a:latin typeface="Times New Roman"/>
              <a:ea typeface="Times New Roman"/>
              <a:cs typeface="Times New Roman"/>
              <a:sym typeface="Times New Roman"/>
            </a:endParaRPr>
          </a:p>
          <a:p>
            <a:pPr marL="45720" lvl="0" indent="0" algn="l" rtl="0">
              <a:lnSpc>
                <a:spcPct val="90000"/>
              </a:lnSpc>
              <a:spcBef>
                <a:spcPts val="480"/>
              </a:spcBef>
              <a:spcAft>
                <a:spcPts val="0"/>
              </a:spcAft>
              <a:buSzPts val="2400"/>
              <a:buNone/>
            </a:pPr>
            <a:r>
              <a:rPr lang="en-US" sz="2400" b="1">
                <a:latin typeface="Times New Roman"/>
                <a:ea typeface="Times New Roman"/>
                <a:cs typeface="Times New Roman"/>
                <a:sym typeface="Times New Roman"/>
              </a:rPr>
              <a:t>Salon Space: </a:t>
            </a:r>
            <a:r>
              <a:rPr lang="en-US" sz="2400">
                <a:latin typeface="Times New Roman"/>
                <a:ea typeface="Times New Roman"/>
                <a:cs typeface="Times New Roman"/>
                <a:sym typeface="Times New Roman"/>
              </a:rPr>
              <a:t>Promotes and develops the principles of equality, democracy &amp; ownership to create a community </a:t>
            </a:r>
            <a:r>
              <a:rPr lang="en-US" sz="2400" i="1">
                <a:latin typeface="Times New Roman"/>
                <a:ea typeface="Times New Roman"/>
                <a:cs typeface="Times New Roman"/>
                <a:sym typeface="Times New Roman"/>
              </a:rPr>
              <a:t>(inter-subjectivity</a:t>
            </a:r>
            <a:r>
              <a:rPr lang="en-US" sz="2400">
                <a:latin typeface="Times New Roman"/>
                <a:ea typeface="Times New Roman"/>
                <a:cs typeface="Times New Roman"/>
                <a:sym typeface="Times New Roman"/>
              </a:rPr>
              <a:t>)</a:t>
            </a:r>
            <a:endParaRPr sz="2400"/>
          </a:p>
          <a:p>
            <a:pPr marL="274320" lvl="0" indent="-101600" algn="l" rtl="0">
              <a:lnSpc>
                <a:spcPct val="90000"/>
              </a:lnSpc>
              <a:spcBef>
                <a:spcPts val="400"/>
              </a:spcBef>
              <a:spcAft>
                <a:spcPts val="0"/>
              </a:spcAft>
              <a:buSzPts val="2000"/>
              <a:buNone/>
            </a:pPr>
            <a:endParaRPr/>
          </a:p>
        </p:txBody>
      </p:sp>
      <p:sp>
        <p:nvSpPr>
          <p:cNvPr id="459" name="Google Shape;459;p5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Times New Roman"/>
              <a:buNone/>
            </a:pPr>
            <a:r>
              <a:rPr lang="en-US">
                <a:latin typeface="Times New Roman"/>
                <a:ea typeface="Times New Roman"/>
                <a:cs typeface="Times New Roman"/>
                <a:sym typeface="Times New Roman"/>
              </a:rPr>
              <a:t>SALONNIERE: THE EMBODIMENT OF A CONSTRUCTIVIST TEACHER</a:t>
            </a:r>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9"/>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45720" lvl="0" indent="0" algn="l" rtl="0">
              <a:spcBef>
                <a:spcPts val="0"/>
              </a:spcBef>
              <a:spcAft>
                <a:spcPts val="0"/>
              </a:spcAft>
              <a:buSzPts val="3200"/>
              <a:buNone/>
            </a:pPr>
            <a:r>
              <a:rPr lang="en-US" sz="3200" b="1">
                <a:solidFill>
                  <a:srgbClr val="3F3F3F"/>
                </a:solidFill>
                <a:latin typeface="Times New Roman"/>
                <a:ea typeface="Times New Roman"/>
                <a:cs typeface="Times New Roman"/>
                <a:sym typeface="Times New Roman"/>
              </a:rPr>
              <a:t>	</a:t>
            </a:r>
            <a:endParaRPr/>
          </a:p>
          <a:p>
            <a:pPr marL="45720" lvl="0" indent="0" algn="l" rtl="0">
              <a:spcBef>
                <a:spcPts val="400"/>
              </a:spcBef>
              <a:spcAft>
                <a:spcPts val="0"/>
              </a:spcAft>
              <a:buSzPts val="2000"/>
              <a:buNone/>
            </a:pPr>
            <a:r>
              <a:rPr lang="en-US">
                <a:solidFill>
                  <a:srgbClr val="3F3F3F"/>
                </a:solidFill>
                <a:latin typeface="Times New Roman"/>
                <a:ea typeface="Times New Roman"/>
                <a:cs typeface="Times New Roman"/>
                <a:sym typeface="Times New Roman"/>
              </a:rPr>
              <a:t> </a:t>
            </a:r>
            <a:endParaRPr/>
          </a:p>
        </p:txBody>
      </p:sp>
      <p:sp>
        <p:nvSpPr>
          <p:cNvPr id="466" name="Google Shape;466;p59"/>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1800"/>
              <a:buFont typeface="Times New Roman"/>
              <a:buNone/>
            </a:pPr>
            <a:r>
              <a:rPr lang="en-US" sz="1800">
                <a:latin typeface="Times New Roman"/>
                <a:ea typeface="Times New Roman"/>
                <a:cs typeface="Times New Roman"/>
                <a:sym typeface="Times New Roman"/>
              </a:rPr>
              <a:t>“</a:t>
            </a:r>
            <a:br>
              <a:rPr lang="en-US" sz="1800">
                <a:latin typeface="Times New Roman"/>
                <a:ea typeface="Times New Roman"/>
                <a:cs typeface="Times New Roman"/>
                <a:sym typeface="Times New Roman"/>
              </a:rPr>
            </a:br>
            <a:r>
              <a:rPr lang="en-US" sz="2000">
                <a:latin typeface="Times New Roman"/>
                <a:ea typeface="Times New Roman"/>
                <a:cs typeface="Times New Roman"/>
                <a:sym typeface="Times New Roman"/>
              </a:rPr>
              <a:t>“FULL MANY A FLOWER IS BORN TO BLUSH UNSEEN</a:t>
            </a:r>
            <a:br>
              <a:rPr lang="en-US" sz="2000">
                <a:latin typeface="Times New Roman"/>
                <a:ea typeface="Times New Roman"/>
                <a:cs typeface="Times New Roman"/>
                <a:sym typeface="Times New Roman"/>
              </a:rPr>
            </a:br>
            <a:r>
              <a:rPr lang="en-US" sz="2000">
                <a:latin typeface="Times New Roman"/>
                <a:ea typeface="Times New Roman"/>
                <a:cs typeface="Times New Roman"/>
                <a:sym typeface="Times New Roman"/>
              </a:rPr>
              <a:t>AND WASTE ITS SWEETNESS ON THE DESERT AIR.”</a:t>
            </a:r>
            <a:r>
              <a:rPr lang="en-US" sz="1800">
                <a:latin typeface="Times New Roman"/>
                <a:ea typeface="Times New Roman"/>
                <a:cs typeface="Times New Roman"/>
                <a:sym typeface="Times New Roman"/>
              </a:rPr>
              <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
            </a:r>
            <a:br>
              <a:rPr lang="en-US" sz="1800">
                <a:latin typeface="Times New Roman"/>
                <a:ea typeface="Times New Roman"/>
                <a:cs typeface="Times New Roman"/>
                <a:sym typeface="Times New Roman"/>
              </a:rPr>
            </a:br>
            <a:r>
              <a:rPr lang="en-US" sz="1600">
                <a:latin typeface="Times New Roman"/>
                <a:ea typeface="Times New Roman"/>
                <a:cs typeface="Times New Roman"/>
                <a:sym typeface="Times New Roman"/>
              </a:rPr>
              <a:t>THOMAS GRAY </a:t>
            </a:r>
            <a:r>
              <a:rPr lang="en-US" sz="1600" i="1">
                <a:latin typeface="Times New Roman"/>
                <a:ea typeface="Times New Roman"/>
                <a:cs typeface="Times New Roman"/>
                <a:sym typeface="Times New Roman"/>
              </a:rPr>
              <a:t>ELEGY WRITTEN IN A COUNTRY CHURCHYARD</a:t>
            </a:r>
            <a:r>
              <a:rPr lang="en-US" sz="1600">
                <a:latin typeface="Times New Roman"/>
                <a:ea typeface="Times New Roman"/>
                <a:cs typeface="Times New Roman"/>
                <a:sym typeface="Times New Roman"/>
              </a:rPr>
              <a:t> </a:t>
            </a:r>
            <a:r>
              <a:rPr lang="en-US" sz="1600"/>
              <a:t/>
            </a:r>
            <a:br>
              <a:rPr lang="en-US" sz="1600"/>
            </a:br>
            <a:endParaRPr sz="1600"/>
          </a:p>
        </p:txBody>
      </p:sp>
      <p:pic>
        <p:nvPicPr>
          <p:cNvPr id="467" name="Google Shape;467;p59" descr="Madame de Lambert"/>
          <p:cNvPicPr preferRelativeResize="0"/>
          <p:nvPr/>
        </p:nvPicPr>
        <p:blipFill rotWithShape="1">
          <a:blip r:embed="rId3">
            <a:alphaModFix/>
          </a:blip>
          <a:srcRect/>
          <a:stretch/>
        </p:blipFill>
        <p:spPr>
          <a:xfrm>
            <a:off x="161924" y="1638301"/>
            <a:ext cx="2809876" cy="2344045"/>
          </a:xfrm>
          <a:prstGeom prst="rect">
            <a:avLst/>
          </a:prstGeom>
          <a:noFill/>
          <a:ln>
            <a:noFill/>
          </a:ln>
        </p:spPr>
      </p:pic>
      <p:pic>
        <p:nvPicPr>
          <p:cNvPr id="468" name="Google Shape;468;p59" descr="C:\Users\jheinrich\Desktop\tencin.jpg"/>
          <p:cNvPicPr preferRelativeResize="0"/>
          <p:nvPr/>
        </p:nvPicPr>
        <p:blipFill rotWithShape="1">
          <a:blip r:embed="rId4">
            <a:alphaModFix/>
          </a:blip>
          <a:srcRect/>
          <a:stretch/>
        </p:blipFill>
        <p:spPr>
          <a:xfrm>
            <a:off x="3186112" y="1647230"/>
            <a:ext cx="2605088" cy="2325292"/>
          </a:xfrm>
          <a:prstGeom prst="rect">
            <a:avLst/>
          </a:prstGeom>
          <a:noFill/>
          <a:ln>
            <a:noFill/>
          </a:ln>
        </p:spPr>
      </p:pic>
      <p:pic>
        <p:nvPicPr>
          <p:cNvPr id="469" name="Google Shape;469;p59" descr="https://i0.wp.com/thesalonniere.com/wp-content/uploads/2018/02/9782213628486-T.jpg?resize=593%2C541&amp;ssl=1"/>
          <p:cNvPicPr preferRelativeResize="0"/>
          <p:nvPr/>
        </p:nvPicPr>
        <p:blipFill rotWithShape="1">
          <a:blip r:embed="rId5">
            <a:alphaModFix/>
          </a:blip>
          <a:srcRect/>
          <a:stretch/>
        </p:blipFill>
        <p:spPr>
          <a:xfrm>
            <a:off x="6057900" y="1694557"/>
            <a:ext cx="2743200" cy="2287789"/>
          </a:xfrm>
          <a:prstGeom prst="rect">
            <a:avLst/>
          </a:prstGeom>
          <a:noFill/>
          <a:ln>
            <a:noFill/>
          </a:ln>
        </p:spPr>
      </p:pic>
      <p:pic>
        <p:nvPicPr>
          <p:cNvPr id="470" name="Google Shape;470;p59" descr="C:\Users\jheinrich\Desktop\julie lespinese.2.jpg"/>
          <p:cNvPicPr preferRelativeResize="0"/>
          <p:nvPr/>
        </p:nvPicPr>
        <p:blipFill rotWithShape="1">
          <a:blip r:embed="rId6">
            <a:alphaModFix/>
          </a:blip>
          <a:srcRect/>
          <a:stretch/>
        </p:blipFill>
        <p:spPr>
          <a:xfrm>
            <a:off x="3186112" y="4114800"/>
            <a:ext cx="2528888" cy="2537224"/>
          </a:xfrm>
          <a:prstGeom prst="rect">
            <a:avLst/>
          </a:prstGeom>
          <a:noFill/>
          <a:ln>
            <a:noFill/>
          </a:ln>
        </p:spPr>
      </p:pic>
      <p:pic>
        <p:nvPicPr>
          <p:cNvPr id="471" name="Google Shape;471;p59" descr="https://i2.wp.com/thesalonniere.com/wp-content/uploads/2014/06/1eeb0b546fc50dc6ca0797de5304cf34-e1519260095185.jpg?resize=586%2C773&amp;ssl=1"/>
          <p:cNvPicPr preferRelativeResize="0"/>
          <p:nvPr/>
        </p:nvPicPr>
        <p:blipFill rotWithShape="1">
          <a:blip r:embed="rId7">
            <a:alphaModFix/>
          </a:blip>
          <a:srcRect/>
          <a:stretch/>
        </p:blipFill>
        <p:spPr>
          <a:xfrm>
            <a:off x="6172200" y="4114800"/>
            <a:ext cx="2628900" cy="2537224"/>
          </a:xfrm>
          <a:prstGeom prst="rect">
            <a:avLst/>
          </a:prstGeom>
          <a:noFill/>
          <a:ln>
            <a:noFill/>
          </a:ln>
        </p:spPr>
      </p:pic>
      <p:pic>
        <p:nvPicPr>
          <p:cNvPr id="472" name="Google Shape;472;p59" descr="Image result for madame du deffand"/>
          <p:cNvPicPr preferRelativeResize="0"/>
          <p:nvPr/>
        </p:nvPicPr>
        <p:blipFill rotWithShape="1">
          <a:blip r:embed="rId8">
            <a:alphaModFix/>
          </a:blip>
          <a:srcRect/>
          <a:stretch/>
        </p:blipFill>
        <p:spPr>
          <a:xfrm>
            <a:off x="161924" y="4114800"/>
            <a:ext cx="2809876" cy="2537224"/>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0"/>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45720" lvl="0" indent="0" algn="l" rtl="0">
              <a:lnSpc>
                <a:spcPct val="80000"/>
              </a:lnSpc>
              <a:spcBef>
                <a:spcPts val="0"/>
              </a:spcBef>
              <a:spcAft>
                <a:spcPts val="0"/>
              </a:spcAft>
              <a:buSzPts val="475"/>
              <a:buNone/>
            </a:pPr>
            <a:endParaRPr sz="475">
              <a:latin typeface="Times New Roman"/>
              <a:ea typeface="Times New Roman"/>
              <a:cs typeface="Times New Roman"/>
              <a:sym typeface="Times New Roman"/>
            </a:endParaRPr>
          </a:p>
          <a:p>
            <a:pPr marL="45720" lvl="0" indent="0" algn="l" rtl="0">
              <a:lnSpc>
                <a:spcPct val="80000"/>
              </a:lnSpc>
              <a:spcBef>
                <a:spcPts val="280"/>
              </a:spcBef>
              <a:spcAft>
                <a:spcPts val="0"/>
              </a:spcAft>
              <a:buSzPts val="1400"/>
              <a:buNone/>
            </a:pPr>
            <a:r>
              <a:rPr lang="en-US" sz="1400">
                <a:latin typeface="Times New Roman"/>
                <a:ea typeface="Times New Roman"/>
                <a:cs typeface="Times New Roman"/>
                <a:sym typeface="Times New Roman"/>
              </a:rPr>
              <a:t>Bodek,  Evelyn Gordon.  “Salonnieres and Bluestockings: Educated Obsolescence &amp; Germinating Feminism,” </a:t>
            </a:r>
            <a:r>
              <a:rPr lang="en-US" sz="1400" i="1">
                <a:latin typeface="Times New Roman"/>
                <a:ea typeface="Times New Roman"/>
                <a:cs typeface="Times New Roman"/>
                <a:sym typeface="Times New Roman"/>
              </a:rPr>
              <a:t>Feminist Studies</a:t>
            </a:r>
            <a:r>
              <a:rPr lang="en-US" sz="1400">
                <a:latin typeface="Times New Roman"/>
                <a:ea typeface="Times New Roman"/>
                <a:cs typeface="Times New Roman"/>
                <a:sym typeface="Times New Roman"/>
              </a:rPr>
              <a:t> 3, ¾ (Spring/Summer 1976): 185-186.</a:t>
            </a:r>
            <a:endParaRPr/>
          </a:p>
          <a:p>
            <a:pPr marL="45720" lvl="0" indent="0" algn="l" rtl="0">
              <a:lnSpc>
                <a:spcPct val="80000"/>
              </a:lnSpc>
              <a:spcBef>
                <a:spcPts val="280"/>
              </a:spcBef>
              <a:spcAft>
                <a:spcPts val="0"/>
              </a:spcAft>
              <a:buSzPts val="1400"/>
              <a:buNone/>
            </a:pPr>
            <a:endParaRPr sz="1400">
              <a:latin typeface="Times New Roman"/>
              <a:ea typeface="Times New Roman"/>
              <a:cs typeface="Times New Roman"/>
              <a:sym typeface="Times New Roman"/>
            </a:endParaRPr>
          </a:p>
          <a:p>
            <a:pPr marL="45720" lvl="0" indent="0" algn="l" rtl="0">
              <a:lnSpc>
                <a:spcPct val="80000"/>
              </a:lnSpc>
              <a:spcBef>
                <a:spcPts val="280"/>
              </a:spcBef>
              <a:spcAft>
                <a:spcPts val="0"/>
              </a:spcAft>
              <a:buSzPts val="1400"/>
              <a:buNone/>
            </a:pPr>
            <a:r>
              <a:rPr lang="en-US" sz="1400">
                <a:latin typeface="Times New Roman"/>
                <a:ea typeface="Times New Roman"/>
                <a:cs typeface="Times New Roman"/>
                <a:sym typeface="Times New Roman"/>
              </a:rPr>
              <a:t>Bruner, J. (1986). Actual Minds, Possible Worlds.  Cambridge, MS:  Harvard UP.</a:t>
            </a:r>
            <a:endParaRPr/>
          </a:p>
          <a:p>
            <a:pPr marL="45720" lvl="0" indent="0" algn="l" rtl="0">
              <a:lnSpc>
                <a:spcPct val="80000"/>
              </a:lnSpc>
              <a:spcBef>
                <a:spcPts val="280"/>
              </a:spcBef>
              <a:spcAft>
                <a:spcPts val="0"/>
              </a:spcAft>
              <a:buSzPts val="1400"/>
              <a:buNone/>
            </a:pPr>
            <a:endParaRPr sz="1400">
              <a:latin typeface="Times New Roman"/>
              <a:ea typeface="Times New Roman"/>
              <a:cs typeface="Times New Roman"/>
              <a:sym typeface="Times New Roman"/>
            </a:endParaRPr>
          </a:p>
          <a:p>
            <a:pPr marL="45720" lvl="0" indent="0" algn="l" rtl="0">
              <a:lnSpc>
                <a:spcPct val="80000"/>
              </a:lnSpc>
              <a:spcBef>
                <a:spcPts val="280"/>
              </a:spcBef>
              <a:spcAft>
                <a:spcPts val="0"/>
              </a:spcAft>
              <a:buSzPts val="1400"/>
              <a:buNone/>
            </a:pPr>
            <a:r>
              <a:rPr lang="en-US" sz="1400">
                <a:latin typeface="Times New Roman"/>
                <a:ea typeface="Times New Roman"/>
                <a:cs typeface="Times New Roman"/>
                <a:sym typeface="Times New Roman"/>
              </a:rPr>
              <a:t>Calhoun, Bonnie.  “Shaping the Public Sphere: English Coffeehouses and French Salons and the Age of the Enlightenment.”  </a:t>
            </a:r>
            <a:r>
              <a:rPr lang="en-US" sz="1400" i="1">
                <a:latin typeface="Times New Roman"/>
                <a:ea typeface="Times New Roman"/>
                <a:cs typeface="Times New Roman"/>
                <a:sym typeface="Times New Roman"/>
              </a:rPr>
              <a:t>Colgate Academic Review</a:t>
            </a:r>
            <a:r>
              <a:rPr lang="en-US" sz="1400">
                <a:latin typeface="Times New Roman"/>
                <a:ea typeface="Times New Roman"/>
                <a:cs typeface="Times New Roman"/>
                <a:sym typeface="Times New Roman"/>
              </a:rPr>
              <a:t> Vol. 3 Spring 2008.  </a:t>
            </a:r>
            <a:endParaRPr/>
          </a:p>
          <a:p>
            <a:pPr marL="45720" lvl="0" indent="0" algn="l" rtl="0">
              <a:lnSpc>
                <a:spcPct val="80000"/>
              </a:lnSpc>
              <a:spcBef>
                <a:spcPts val="280"/>
              </a:spcBef>
              <a:spcAft>
                <a:spcPts val="0"/>
              </a:spcAft>
              <a:buSzPts val="1400"/>
              <a:buNone/>
            </a:pPr>
            <a:endParaRPr sz="1400">
              <a:latin typeface="Times New Roman"/>
              <a:ea typeface="Times New Roman"/>
              <a:cs typeface="Times New Roman"/>
              <a:sym typeface="Times New Roman"/>
            </a:endParaRPr>
          </a:p>
          <a:p>
            <a:pPr marL="45720" lvl="0" indent="0" algn="l" rtl="0">
              <a:lnSpc>
                <a:spcPct val="80000"/>
              </a:lnSpc>
              <a:spcBef>
                <a:spcPts val="280"/>
              </a:spcBef>
              <a:spcAft>
                <a:spcPts val="0"/>
              </a:spcAft>
              <a:buSzPts val="1400"/>
              <a:buNone/>
            </a:pPr>
            <a:r>
              <a:rPr lang="en-US" sz="1400">
                <a:latin typeface="Times New Roman"/>
                <a:ea typeface="Times New Roman"/>
                <a:cs typeface="Times New Roman"/>
                <a:sym typeface="Times New Roman"/>
              </a:rPr>
              <a:t>Comtesse de la Genlis, </a:t>
            </a:r>
            <a:r>
              <a:rPr lang="en-US" sz="1400" i="1">
                <a:latin typeface="Times New Roman"/>
                <a:ea typeface="Times New Roman"/>
                <a:cs typeface="Times New Roman"/>
                <a:sym typeface="Times New Roman"/>
              </a:rPr>
              <a:t>Dictionaire Critique et Raisonne Des Etiquettes de La Cour</a:t>
            </a:r>
            <a:r>
              <a:rPr lang="en-US" sz="1400">
                <a:latin typeface="Times New Roman"/>
                <a:ea typeface="Times New Roman"/>
                <a:cs typeface="Times New Roman"/>
                <a:sym typeface="Times New Roman"/>
              </a:rPr>
              <a:t>. qtd. in Andre Morellet, </a:t>
            </a:r>
            <a:r>
              <a:rPr lang="en-US" sz="1400" i="1">
                <a:latin typeface="Times New Roman"/>
                <a:ea typeface="Times New Roman"/>
                <a:cs typeface="Times New Roman"/>
                <a:sym typeface="Times New Roman"/>
              </a:rPr>
              <a:t>De la Conversation</a:t>
            </a:r>
            <a:r>
              <a:rPr lang="en-US" sz="1400">
                <a:latin typeface="Times New Roman"/>
                <a:ea typeface="Times New Roman"/>
                <a:cs typeface="Times New Roman"/>
                <a:sym typeface="Times New Roman"/>
              </a:rPr>
              <a:t>. Suivi d’ un essai de Jonathan Swift. (Paris: Payot &amp; Rivages, 1995). 278. </a:t>
            </a:r>
            <a:endParaRPr/>
          </a:p>
          <a:p>
            <a:pPr marL="45720" lvl="0" indent="0" algn="l" rtl="0">
              <a:lnSpc>
                <a:spcPct val="80000"/>
              </a:lnSpc>
              <a:spcBef>
                <a:spcPts val="280"/>
              </a:spcBef>
              <a:spcAft>
                <a:spcPts val="0"/>
              </a:spcAft>
              <a:buSzPts val="1400"/>
              <a:buNone/>
            </a:pPr>
            <a:endParaRPr sz="1400">
              <a:latin typeface="Times New Roman"/>
              <a:ea typeface="Times New Roman"/>
              <a:cs typeface="Times New Roman"/>
              <a:sym typeface="Times New Roman"/>
            </a:endParaRPr>
          </a:p>
          <a:p>
            <a:pPr marL="45720" lvl="0" indent="0" algn="l" rtl="0">
              <a:lnSpc>
                <a:spcPct val="80000"/>
              </a:lnSpc>
              <a:spcBef>
                <a:spcPts val="280"/>
              </a:spcBef>
              <a:spcAft>
                <a:spcPts val="0"/>
              </a:spcAft>
              <a:buSzPts val="1400"/>
              <a:buNone/>
            </a:pPr>
            <a:r>
              <a:rPr lang="en-US" sz="1400">
                <a:latin typeface="Times New Roman"/>
                <a:ea typeface="Times New Roman"/>
                <a:cs typeface="Times New Roman"/>
                <a:sym typeface="Times New Roman"/>
              </a:rPr>
              <a:t>Goodman, Dena.  (1994). </a:t>
            </a:r>
            <a:r>
              <a:rPr lang="en-US" sz="1400" i="1">
                <a:latin typeface="Times New Roman"/>
                <a:ea typeface="Times New Roman"/>
                <a:cs typeface="Times New Roman"/>
                <a:sym typeface="Times New Roman"/>
              </a:rPr>
              <a:t>The Republic of Letters:  A Cultural History of the French Enlightenment.  </a:t>
            </a:r>
            <a:r>
              <a:rPr lang="en-US" sz="1400">
                <a:latin typeface="Times New Roman"/>
                <a:ea typeface="Times New Roman"/>
                <a:cs typeface="Times New Roman"/>
                <a:sym typeface="Times New Roman"/>
              </a:rPr>
              <a:t>Ithaca, NY:  Cornell UP.</a:t>
            </a:r>
            <a:endParaRPr/>
          </a:p>
          <a:p>
            <a:pPr marL="45720" lvl="0" indent="0" algn="l" rtl="0">
              <a:lnSpc>
                <a:spcPct val="80000"/>
              </a:lnSpc>
              <a:spcBef>
                <a:spcPts val="280"/>
              </a:spcBef>
              <a:spcAft>
                <a:spcPts val="0"/>
              </a:spcAft>
              <a:buSzPts val="1400"/>
              <a:buNone/>
            </a:pPr>
            <a:endParaRPr sz="1400">
              <a:latin typeface="Times New Roman"/>
              <a:ea typeface="Times New Roman"/>
              <a:cs typeface="Times New Roman"/>
              <a:sym typeface="Times New Roman"/>
            </a:endParaRPr>
          </a:p>
          <a:p>
            <a:pPr marL="45720" lvl="0" indent="0" algn="l" rtl="0">
              <a:lnSpc>
                <a:spcPct val="80000"/>
              </a:lnSpc>
              <a:spcBef>
                <a:spcPts val="280"/>
              </a:spcBef>
              <a:spcAft>
                <a:spcPts val="0"/>
              </a:spcAft>
              <a:buSzPts val="1400"/>
              <a:buNone/>
            </a:pPr>
            <a:r>
              <a:rPr lang="en-US" sz="1400">
                <a:latin typeface="Times New Roman"/>
                <a:ea typeface="Times New Roman"/>
                <a:cs typeface="Times New Roman"/>
                <a:sym typeface="Times New Roman"/>
              </a:rPr>
              <a:t>Gray, Thomas, </a:t>
            </a:r>
            <a:r>
              <a:rPr lang="en-US" sz="1400" i="1">
                <a:latin typeface="Times New Roman"/>
                <a:ea typeface="Times New Roman"/>
                <a:cs typeface="Times New Roman"/>
                <a:sym typeface="Times New Roman"/>
              </a:rPr>
              <a:t>Elegy Written in a Country Churchyard</a:t>
            </a:r>
            <a:r>
              <a:rPr lang="en-US" sz="1400">
                <a:latin typeface="Times New Roman"/>
                <a:ea typeface="Times New Roman"/>
                <a:cs typeface="Times New Roman"/>
                <a:sym typeface="Times New Roman"/>
              </a:rPr>
              <a:t> qtd. in X. J. Kennedy, </a:t>
            </a:r>
            <a:r>
              <a:rPr lang="en-US" sz="1400" i="1">
                <a:latin typeface="Times New Roman"/>
                <a:ea typeface="Times New Roman"/>
                <a:cs typeface="Times New Roman"/>
                <a:sym typeface="Times New Roman"/>
              </a:rPr>
              <a:t>An Introduction to</a:t>
            </a:r>
            <a:r>
              <a:rPr lang="en-US" sz="1400">
                <a:latin typeface="Times New Roman"/>
                <a:ea typeface="Times New Roman"/>
                <a:cs typeface="Times New Roman"/>
                <a:sym typeface="Times New Roman"/>
              </a:rPr>
              <a:t> </a:t>
            </a:r>
            <a:r>
              <a:rPr lang="en-US" sz="1400" i="1">
                <a:latin typeface="Times New Roman"/>
                <a:ea typeface="Times New Roman"/>
                <a:cs typeface="Times New Roman"/>
                <a:sym typeface="Times New Roman"/>
              </a:rPr>
              <a:t>Poetry</a:t>
            </a:r>
            <a:r>
              <a:rPr lang="en-US" sz="1400">
                <a:latin typeface="Times New Roman"/>
                <a:ea typeface="Times New Roman"/>
                <a:cs typeface="Times New Roman"/>
                <a:sym typeface="Times New Roman"/>
              </a:rPr>
              <a:t> 6</a:t>
            </a:r>
            <a:r>
              <a:rPr lang="en-US" sz="1400" baseline="30000">
                <a:latin typeface="Times New Roman"/>
                <a:ea typeface="Times New Roman"/>
                <a:cs typeface="Times New Roman"/>
                <a:sym typeface="Times New Roman"/>
              </a:rPr>
              <a:t>th</a:t>
            </a:r>
            <a:r>
              <a:rPr lang="en-US" sz="1400">
                <a:latin typeface="Times New Roman"/>
                <a:ea typeface="Times New Roman"/>
                <a:cs typeface="Times New Roman"/>
                <a:sym typeface="Times New Roman"/>
              </a:rPr>
              <a:t> edition.  (Boston, MA:  Little, Brown &amp; Company, 1986).  258.</a:t>
            </a:r>
            <a:endParaRPr/>
          </a:p>
          <a:p>
            <a:pPr marL="45720" lvl="0" indent="0" algn="l" rtl="0">
              <a:lnSpc>
                <a:spcPct val="80000"/>
              </a:lnSpc>
              <a:spcBef>
                <a:spcPts val="280"/>
              </a:spcBef>
              <a:spcAft>
                <a:spcPts val="0"/>
              </a:spcAft>
              <a:buSzPts val="1400"/>
              <a:buNone/>
            </a:pPr>
            <a:r>
              <a:rPr lang="en-US" sz="1400">
                <a:latin typeface="Times New Roman"/>
                <a:ea typeface="Times New Roman"/>
                <a:cs typeface="Times New Roman"/>
                <a:sym typeface="Times New Roman"/>
              </a:rPr>
              <a:t>Erica Harth, </a:t>
            </a:r>
            <a:r>
              <a:rPr lang="en-US" sz="1400" i="1">
                <a:latin typeface="Times New Roman"/>
                <a:ea typeface="Times New Roman"/>
                <a:cs typeface="Times New Roman"/>
                <a:sym typeface="Times New Roman"/>
              </a:rPr>
              <a:t>Cartesian Women: Versions and Subversions of Rational Discourse in the Old Regime</a:t>
            </a:r>
            <a:r>
              <a:rPr lang="en-US" sz="1400">
                <a:latin typeface="Times New Roman"/>
                <a:ea typeface="Times New Roman"/>
                <a:cs typeface="Times New Roman"/>
                <a:sym typeface="Times New Roman"/>
              </a:rPr>
              <a:t> (Ithaca: Cornell University Press, 1992). 4.</a:t>
            </a:r>
            <a:endParaRPr/>
          </a:p>
          <a:p>
            <a:pPr marL="45720" lvl="0" indent="0" algn="l" rtl="0">
              <a:lnSpc>
                <a:spcPct val="80000"/>
              </a:lnSpc>
              <a:spcBef>
                <a:spcPts val="280"/>
              </a:spcBef>
              <a:spcAft>
                <a:spcPts val="0"/>
              </a:spcAft>
              <a:buSzPts val="1400"/>
              <a:buNone/>
            </a:pPr>
            <a:endParaRPr sz="1400">
              <a:latin typeface="Times New Roman"/>
              <a:ea typeface="Times New Roman"/>
              <a:cs typeface="Times New Roman"/>
              <a:sym typeface="Times New Roman"/>
            </a:endParaRPr>
          </a:p>
          <a:p>
            <a:pPr marL="45720" lvl="0" indent="0" algn="l" rtl="0">
              <a:lnSpc>
                <a:spcPct val="80000"/>
              </a:lnSpc>
              <a:spcBef>
                <a:spcPts val="280"/>
              </a:spcBef>
              <a:spcAft>
                <a:spcPts val="0"/>
              </a:spcAft>
              <a:buSzPts val="1400"/>
              <a:buNone/>
            </a:pPr>
            <a:endParaRPr/>
          </a:p>
          <a:p>
            <a:pPr marL="45720" lvl="0" indent="0" algn="l" rtl="0">
              <a:lnSpc>
                <a:spcPct val="80000"/>
              </a:lnSpc>
              <a:spcBef>
                <a:spcPts val="280"/>
              </a:spcBef>
              <a:spcAft>
                <a:spcPts val="0"/>
              </a:spcAft>
              <a:buSzPts val="1400"/>
              <a:buNone/>
            </a:pPr>
            <a:r>
              <a:rPr lang="en-US" sz="1400">
                <a:latin typeface="Times New Roman"/>
                <a:ea typeface="Times New Roman"/>
                <a:cs typeface="Times New Roman"/>
                <a:sym typeface="Times New Roman"/>
              </a:rPr>
              <a:t> </a:t>
            </a:r>
            <a:endParaRPr/>
          </a:p>
          <a:p>
            <a:pPr marL="45720" lvl="0" indent="0" algn="l" rtl="0">
              <a:lnSpc>
                <a:spcPct val="80000"/>
              </a:lnSpc>
              <a:spcBef>
                <a:spcPts val="280"/>
              </a:spcBef>
              <a:spcAft>
                <a:spcPts val="0"/>
              </a:spcAft>
              <a:buSzPts val="1400"/>
              <a:buNone/>
            </a:pPr>
            <a:endParaRPr sz="1400">
              <a:latin typeface="Times New Roman"/>
              <a:ea typeface="Times New Roman"/>
              <a:cs typeface="Times New Roman"/>
              <a:sym typeface="Times New Roman"/>
            </a:endParaRPr>
          </a:p>
          <a:p>
            <a:pPr marL="45720" lvl="0" indent="0" algn="l" rtl="0">
              <a:lnSpc>
                <a:spcPct val="80000"/>
              </a:lnSpc>
              <a:spcBef>
                <a:spcPts val="280"/>
              </a:spcBef>
              <a:spcAft>
                <a:spcPts val="0"/>
              </a:spcAft>
              <a:buSzPts val="1400"/>
              <a:buNone/>
            </a:pPr>
            <a:endParaRPr sz="1400">
              <a:latin typeface="Times New Roman"/>
              <a:ea typeface="Times New Roman"/>
              <a:cs typeface="Times New Roman"/>
              <a:sym typeface="Times New Roman"/>
            </a:endParaRPr>
          </a:p>
          <a:p>
            <a:pPr marL="45720" lvl="0" indent="0" algn="l" rtl="0">
              <a:lnSpc>
                <a:spcPct val="80000"/>
              </a:lnSpc>
              <a:spcBef>
                <a:spcPts val="280"/>
              </a:spcBef>
              <a:spcAft>
                <a:spcPts val="0"/>
              </a:spcAft>
              <a:buSzPts val="1400"/>
              <a:buNone/>
            </a:pPr>
            <a:r>
              <a:rPr lang="en-US" sz="1400">
                <a:latin typeface="Times New Roman"/>
                <a:ea typeface="Times New Roman"/>
                <a:cs typeface="Times New Roman"/>
                <a:sym typeface="Times New Roman"/>
              </a:rPr>
              <a:t> </a:t>
            </a:r>
            <a:endParaRPr/>
          </a:p>
          <a:p>
            <a:pPr marL="45720" lvl="0" indent="0" algn="l" rtl="0">
              <a:lnSpc>
                <a:spcPct val="80000"/>
              </a:lnSpc>
              <a:spcBef>
                <a:spcPts val="280"/>
              </a:spcBef>
              <a:spcAft>
                <a:spcPts val="0"/>
              </a:spcAft>
              <a:buSzPts val="1400"/>
              <a:buNone/>
            </a:pPr>
            <a:r>
              <a:rPr lang="en-US" sz="1400"/>
              <a:t>  </a:t>
            </a:r>
            <a:endParaRPr/>
          </a:p>
        </p:txBody>
      </p:sp>
      <p:sp>
        <p:nvSpPr>
          <p:cNvPr id="478" name="Google Shape;478;p60"/>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2000"/>
              <a:buFont typeface="Times New Roman"/>
              <a:buNone/>
            </a:pPr>
            <a:r>
              <a:rPr lang="en-US" sz="2000">
                <a:latin typeface="Times New Roman"/>
                <a:ea typeface="Times New Roman"/>
                <a:cs typeface="Times New Roman"/>
                <a:sym typeface="Times New Roman"/>
              </a:rPr>
              <a:t/>
            </a:r>
            <a:br>
              <a:rPr lang="en-US" sz="2000">
                <a:latin typeface="Times New Roman"/>
                <a:ea typeface="Times New Roman"/>
                <a:cs typeface="Times New Roman"/>
                <a:sym typeface="Times New Roman"/>
              </a:rPr>
            </a:br>
            <a:r>
              <a:rPr lang="en-US" sz="2800">
                <a:latin typeface="Times New Roman"/>
                <a:ea typeface="Times New Roman"/>
                <a:cs typeface="Times New Roman"/>
                <a:sym typeface="Times New Roman"/>
              </a:rPr>
              <a:t>BIBLIOGRAPHY</a:t>
            </a:r>
            <a:endParaRPr sz="2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body" idx="1"/>
          </p:nvPr>
        </p:nvSpPr>
        <p:spPr>
          <a:xfrm>
            <a:off x="583706" y="1676400"/>
            <a:ext cx="8407893" cy="4407408"/>
          </a:xfrm>
          <a:prstGeom prst="rect">
            <a:avLst/>
          </a:prstGeom>
          <a:noFill/>
          <a:ln>
            <a:noFill/>
          </a:ln>
        </p:spPr>
        <p:txBody>
          <a:bodyPr spcFirstLastPara="1" wrap="square" lIns="91425" tIns="45700" rIns="91425" bIns="45700" anchor="t" anchorCtr="0">
            <a:noAutofit/>
          </a:bodyPr>
          <a:lstStyle/>
          <a:p>
            <a:pPr marL="45720" lvl="0" indent="0" algn="l" rtl="0">
              <a:lnSpc>
                <a:spcPct val="80000"/>
              </a:lnSpc>
              <a:spcBef>
                <a:spcPts val="0"/>
              </a:spcBef>
              <a:spcAft>
                <a:spcPts val="0"/>
              </a:spcAft>
              <a:buSzPts val="475"/>
              <a:buNone/>
            </a:pPr>
            <a:endParaRPr sz="475" dirty="0">
              <a:latin typeface="Times New Roman"/>
              <a:ea typeface="Times New Roman"/>
              <a:cs typeface="Times New Roman"/>
              <a:sym typeface="Times New Roman"/>
            </a:endParaRPr>
          </a:p>
          <a:p>
            <a:pPr marL="45720" lvl="0" indent="0" algn="l" rtl="0">
              <a:lnSpc>
                <a:spcPct val="80000"/>
              </a:lnSpc>
              <a:spcBef>
                <a:spcPts val="120"/>
              </a:spcBef>
              <a:spcAft>
                <a:spcPts val="0"/>
              </a:spcAft>
              <a:buSzPts val="600"/>
              <a:buNone/>
            </a:pPr>
            <a:endParaRPr sz="600" dirty="0">
              <a:latin typeface="Times New Roman"/>
              <a:ea typeface="Times New Roman"/>
              <a:cs typeface="Times New Roman"/>
              <a:sym typeface="Times New Roman"/>
            </a:endParaRPr>
          </a:p>
          <a:p>
            <a:pPr marL="45720" lvl="0" indent="0" algn="l" rtl="0">
              <a:lnSpc>
                <a:spcPct val="80000"/>
              </a:lnSpc>
              <a:spcBef>
                <a:spcPts val="105"/>
              </a:spcBef>
              <a:spcAft>
                <a:spcPts val="0"/>
              </a:spcAft>
              <a:buSzPts val="525"/>
              <a:buNone/>
            </a:pPr>
            <a:endParaRPr sz="525" dirty="0">
              <a:latin typeface="Times New Roman"/>
              <a:ea typeface="Times New Roman"/>
              <a:cs typeface="Times New Roman"/>
              <a:sym typeface="Times New Roman"/>
            </a:endParaRPr>
          </a:p>
          <a:p>
            <a:pPr marL="45720" lvl="0" indent="0" algn="l" rtl="0">
              <a:lnSpc>
                <a:spcPct val="80000"/>
              </a:lnSpc>
              <a:spcBef>
                <a:spcPts val="105"/>
              </a:spcBef>
              <a:spcAft>
                <a:spcPts val="0"/>
              </a:spcAft>
              <a:buSzPts val="525"/>
              <a:buNone/>
            </a:pPr>
            <a:endParaRPr sz="525" dirty="0">
              <a:latin typeface="Times New Roman"/>
              <a:ea typeface="Times New Roman"/>
              <a:cs typeface="Times New Roman"/>
              <a:sym typeface="Times New Roman"/>
            </a:endParaRPr>
          </a:p>
          <a:p>
            <a:pPr marL="45720" lvl="0" indent="0" algn="l" rtl="0">
              <a:lnSpc>
                <a:spcPct val="80000"/>
              </a:lnSpc>
              <a:spcBef>
                <a:spcPts val="105"/>
              </a:spcBef>
              <a:spcAft>
                <a:spcPts val="0"/>
              </a:spcAft>
              <a:buSzPts val="525"/>
              <a:buNone/>
            </a:pPr>
            <a:endParaRPr sz="525" dirty="0">
              <a:latin typeface="Times New Roman"/>
              <a:ea typeface="Times New Roman"/>
              <a:cs typeface="Times New Roman"/>
              <a:sym typeface="Times New Roman"/>
            </a:endParaRPr>
          </a:p>
          <a:p>
            <a:pPr marL="45720" lvl="0" indent="0" algn="l" rtl="0">
              <a:lnSpc>
                <a:spcPct val="80000"/>
              </a:lnSpc>
              <a:spcBef>
                <a:spcPts val="105"/>
              </a:spcBef>
              <a:spcAft>
                <a:spcPts val="0"/>
              </a:spcAft>
              <a:buSzPts val="525"/>
              <a:buNone/>
            </a:pPr>
            <a:endParaRPr sz="525" dirty="0">
              <a:latin typeface="Times New Roman"/>
              <a:ea typeface="Times New Roman"/>
              <a:cs typeface="Times New Roman"/>
              <a:sym typeface="Times New Roman"/>
            </a:endParaRPr>
          </a:p>
          <a:p>
            <a:pPr marL="45720" lvl="0" indent="0" algn="l" rtl="0">
              <a:lnSpc>
                <a:spcPct val="80000"/>
              </a:lnSpc>
              <a:spcBef>
                <a:spcPts val="170"/>
              </a:spcBef>
              <a:spcAft>
                <a:spcPts val="0"/>
              </a:spcAft>
              <a:buSzPts val="850"/>
              <a:buNone/>
            </a:pPr>
            <a:endParaRPr sz="850" dirty="0">
              <a:latin typeface="Times New Roman"/>
              <a:ea typeface="Times New Roman"/>
              <a:cs typeface="Times New Roman"/>
              <a:sym typeface="Times New Roman"/>
            </a:endParaRPr>
          </a:p>
          <a:p>
            <a:pPr marL="45720" lvl="0" indent="0" algn="l" rtl="0">
              <a:lnSpc>
                <a:spcPct val="80000"/>
              </a:lnSpc>
              <a:spcBef>
                <a:spcPts val="170"/>
              </a:spcBef>
              <a:spcAft>
                <a:spcPts val="0"/>
              </a:spcAft>
              <a:buSzPts val="850"/>
              <a:buNone/>
            </a:pPr>
            <a:r>
              <a:rPr lang="en-US" sz="850" dirty="0">
                <a:latin typeface="Times New Roman"/>
                <a:ea typeface="Times New Roman"/>
                <a:cs typeface="Times New Roman"/>
                <a:sym typeface="Times New Roman"/>
              </a:rPr>
              <a:t>        </a:t>
            </a:r>
            <a:endParaRPr dirty="0"/>
          </a:p>
          <a:p>
            <a:pPr marL="45720" lvl="0" indent="0" algn="l" rtl="0">
              <a:lnSpc>
                <a:spcPct val="80000"/>
              </a:lnSpc>
              <a:spcBef>
                <a:spcPts val="170"/>
              </a:spcBef>
              <a:spcAft>
                <a:spcPts val="0"/>
              </a:spcAft>
              <a:buSzPts val="850"/>
              <a:buNone/>
            </a:pPr>
            <a:endParaRPr sz="850" dirty="0">
              <a:latin typeface="Times New Roman"/>
              <a:ea typeface="Times New Roman"/>
              <a:cs typeface="Times New Roman"/>
              <a:sym typeface="Times New Roman"/>
            </a:endParaRPr>
          </a:p>
          <a:p>
            <a:pPr marL="45720" lvl="0" indent="0" algn="l" rtl="0">
              <a:lnSpc>
                <a:spcPct val="80000"/>
              </a:lnSpc>
              <a:spcBef>
                <a:spcPts val="170"/>
              </a:spcBef>
              <a:spcAft>
                <a:spcPts val="0"/>
              </a:spcAft>
              <a:buSzPts val="850"/>
              <a:buNone/>
            </a:pPr>
            <a:endParaRPr sz="850" dirty="0">
              <a:latin typeface="Times New Roman"/>
              <a:ea typeface="Times New Roman"/>
              <a:cs typeface="Times New Roman"/>
              <a:sym typeface="Times New Roman"/>
            </a:endParaRPr>
          </a:p>
          <a:p>
            <a:pPr marL="45720" lvl="0" indent="0" algn="l" rtl="0">
              <a:lnSpc>
                <a:spcPct val="80000"/>
              </a:lnSpc>
              <a:spcBef>
                <a:spcPts val="170"/>
              </a:spcBef>
              <a:spcAft>
                <a:spcPts val="0"/>
              </a:spcAft>
              <a:buSzPts val="850"/>
              <a:buNone/>
            </a:pPr>
            <a:endParaRPr sz="850" dirty="0">
              <a:latin typeface="Times New Roman"/>
              <a:ea typeface="Times New Roman"/>
              <a:cs typeface="Times New Roman"/>
              <a:sym typeface="Times New Roman"/>
            </a:endParaRPr>
          </a:p>
          <a:p>
            <a:pPr marL="45720" lvl="0" indent="0" algn="l" rtl="0">
              <a:lnSpc>
                <a:spcPct val="80000"/>
              </a:lnSpc>
              <a:spcBef>
                <a:spcPts val="360"/>
              </a:spcBef>
              <a:spcAft>
                <a:spcPts val="0"/>
              </a:spcAft>
              <a:buSzPts val="1800"/>
              <a:buNone/>
            </a:pPr>
            <a:r>
              <a:rPr lang="en-US" sz="1800" dirty="0">
                <a:latin typeface="Times New Roman"/>
                <a:ea typeface="Times New Roman"/>
                <a:cs typeface="Times New Roman"/>
                <a:sym typeface="Times New Roman"/>
              </a:rPr>
              <a:t>Jürgen </a:t>
            </a:r>
            <a:r>
              <a:rPr lang="en-US" sz="1800" dirty="0" err="1">
                <a:latin typeface="Times New Roman"/>
                <a:ea typeface="Times New Roman"/>
                <a:cs typeface="Times New Roman"/>
                <a:sym typeface="Times New Roman"/>
              </a:rPr>
              <a:t>Habermas</a:t>
            </a:r>
            <a:r>
              <a:rPr lang="en-US" sz="1800" i="1" dirty="0">
                <a:latin typeface="Times New Roman"/>
                <a:ea typeface="Times New Roman"/>
                <a:cs typeface="Times New Roman"/>
                <a:sym typeface="Times New Roman"/>
              </a:rPr>
              <a:t> The Structural Transformation of the Public Sphere</a:t>
            </a:r>
            <a:endParaRPr sz="1800" b="1" dirty="0">
              <a:latin typeface="Times New Roman"/>
              <a:ea typeface="Times New Roman"/>
              <a:cs typeface="Times New Roman"/>
              <a:sym typeface="Times New Roman"/>
            </a:endParaRPr>
          </a:p>
          <a:p>
            <a:pPr marL="45720" lvl="0" indent="0" algn="l" rtl="0">
              <a:lnSpc>
                <a:spcPct val="80000"/>
              </a:lnSpc>
              <a:spcBef>
                <a:spcPts val="360"/>
              </a:spcBef>
              <a:spcAft>
                <a:spcPts val="0"/>
              </a:spcAft>
              <a:buSzPts val="1800"/>
              <a:buNone/>
            </a:pPr>
            <a:endParaRPr sz="1800" b="1" dirty="0">
              <a:latin typeface="Times New Roman"/>
              <a:ea typeface="Times New Roman"/>
              <a:cs typeface="Times New Roman"/>
              <a:sym typeface="Times New Roman"/>
            </a:endParaRPr>
          </a:p>
          <a:p>
            <a:pPr marL="45720" lvl="0" indent="0" algn="l" rtl="0">
              <a:lnSpc>
                <a:spcPct val="80000"/>
              </a:lnSpc>
              <a:spcBef>
                <a:spcPts val="360"/>
              </a:spcBef>
              <a:spcAft>
                <a:spcPts val="0"/>
              </a:spcAft>
              <a:buSzPts val="1800"/>
              <a:buNone/>
            </a:pPr>
            <a:endParaRPr sz="1800" b="1" dirty="0">
              <a:latin typeface="Times New Roman"/>
              <a:ea typeface="Times New Roman"/>
              <a:cs typeface="Times New Roman"/>
              <a:sym typeface="Times New Roman"/>
            </a:endParaRPr>
          </a:p>
          <a:p>
            <a:pPr marL="45720" lvl="0" indent="0" algn="l" rtl="0">
              <a:lnSpc>
                <a:spcPct val="80000"/>
              </a:lnSpc>
              <a:spcBef>
                <a:spcPts val="400"/>
              </a:spcBef>
              <a:spcAft>
                <a:spcPts val="0"/>
              </a:spcAft>
              <a:buSzPts val="2000"/>
              <a:buNone/>
            </a:pPr>
            <a:r>
              <a:rPr lang="en-US" sz="2000" b="1" dirty="0">
                <a:latin typeface="Times New Roman"/>
                <a:ea typeface="Times New Roman"/>
                <a:cs typeface="Times New Roman"/>
                <a:sym typeface="Times New Roman"/>
              </a:rPr>
              <a:t>Public sphere</a:t>
            </a:r>
            <a:r>
              <a:rPr lang="en-US" sz="2000" dirty="0">
                <a:latin typeface="Times New Roman"/>
                <a:ea typeface="Times New Roman"/>
                <a:cs typeface="Times New Roman"/>
                <a:sym typeface="Times New Roman"/>
              </a:rPr>
              <a:t>: a domain in which private individuals came together to discuss matters of public concern.  </a:t>
            </a:r>
            <a:endParaRPr dirty="0"/>
          </a:p>
          <a:p>
            <a:pPr marL="388620" lvl="0" algn="l" rtl="0">
              <a:lnSpc>
                <a:spcPct val="80000"/>
              </a:lnSpc>
              <a:spcBef>
                <a:spcPts val="400"/>
              </a:spcBef>
              <a:spcAft>
                <a:spcPts val="0"/>
              </a:spcAft>
              <a:buSzPts val="2000"/>
              <a:buFont typeface="Wingdings" panose="05000000000000000000" pitchFamily="2" charset="2"/>
              <a:buChar char="§"/>
            </a:pPr>
            <a:endParaRPr sz="2000" dirty="0">
              <a:latin typeface="Times New Roman"/>
              <a:ea typeface="Times New Roman"/>
              <a:cs typeface="Times New Roman"/>
              <a:sym typeface="Times New Roman"/>
            </a:endParaRPr>
          </a:p>
          <a:p>
            <a:pPr marL="388620" lvl="0" algn="l" rtl="0">
              <a:lnSpc>
                <a:spcPct val="80000"/>
              </a:lnSpc>
              <a:spcBef>
                <a:spcPts val="400"/>
              </a:spcBef>
              <a:spcAft>
                <a:spcPts val="0"/>
              </a:spcAft>
              <a:buSzPts val="2000"/>
              <a:buFont typeface="Wingdings" panose="05000000000000000000" pitchFamily="2" charset="2"/>
              <a:buChar char="§"/>
            </a:pPr>
            <a:r>
              <a:rPr lang="en-US" sz="2000" dirty="0">
                <a:latin typeface="Times New Roman"/>
                <a:ea typeface="Times New Roman"/>
                <a:cs typeface="Times New Roman"/>
                <a:sym typeface="Times New Roman"/>
              </a:rPr>
              <a:t>Professional societies which disseminated useful knowledge to a broader community (Royal Society &amp; French Academies).</a:t>
            </a:r>
            <a:endParaRPr dirty="0"/>
          </a:p>
          <a:p>
            <a:pPr marL="45720" lvl="0" indent="0" algn="l" rtl="0">
              <a:lnSpc>
                <a:spcPct val="80000"/>
              </a:lnSpc>
              <a:spcBef>
                <a:spcPts val="400"/>
              </a:spcBef>
              <a:spcAft>
                <a:spcPts val="0"/>
              </a:spcAft>
              <a:buSzPts val="2000"/>
              <a:buNone/>
            </a:pPr>
            <a:endParaRPr sz="2000" dirty="0">
              <a:latin typeface="Times New Roman"/>
              <a:ea typeface="Times New Roman"/>
              <a:cs typeface="Times New Roman"/>
              <a:sym typeface="Times New Roman"/>
            </a:endParaRPr>
          </a:p>
          <a:p>
            <a:pPr marL="388620" lvl="0" algn="l" rtl="0">
              <a:lnSpc>
                <a:spcPct val="80000"/>
              </a:lnSpc>
              <a:spcBef>
                <a:spcPts val="400"/>
              </a:spcBef>
              <a:spcAft>
                <a:spcPts val="0"/>
              </a:spcAft>
              <a:buSzPts val="2000"/>
              <a:buFont typeface="Wingdings" panose="05000000000000000000" pitchFamily="2" charset="2"/>
              <a:buChar char="§"/>
            </a:pPr>
            <a:r>
              <a:rPr lang="en-US" sz="2000" dirty="0">
                <a:latin typeface="Times New Roman"/>
                <a:ea typeface="Times New Roman"/>
                <a:cs typeface="Times New Roman"/>
                <a:sym typeface="Times New Roman"/>
              </a:rPr>
              <a:t>Coffeehouses, salons, Masonic lodges, societies for reading &amp; discussion of books and journals.</a:t>
            </a:r>
            <a:endParaRPr dirty="0"/>
          </a:p>
          <a:p>
            <a:pPr marL="45720" lvl="0" indent="0" algn="l" rtl="0">
              <a:lnSpc>
                <a:spcPct val="80000"/>
              </a:lnSpc>
              <a:spcBef>
                <a:spcPts val="400"/>
              </a:spcBef>
              <a:spcAft>
                <a:spcPts val="0"/>
              </a:spcAft>
              <a:buSzPts val="2000"/>
              <a:buNone/>
            </a:pPr>
            <a:endParaRPr sz="2000" dirty="0">
              <a:latin typeface="Times New Roman"/>
              <a:ea typeface="Times New Roman"/>
              <a:cs typeface="Times New Roman"/>
              <a:sym typeface="Times New Roman"/>
            </a:endParaRPr>
          </a:p>
          <a:p>
            <a:pPr marL="45720" lvl="0" indent="0" algn="l" rtl="0">
              <a:lnSpc>
                <a:spcPct val="80000"/>
              </a:lnSpc>
              <a:spcBef>
                <a:spcPts val="400"/>
              </a:spcBef>
              <a:spcAft>
                <a:spcPts val="0"/>
              </a:spcAft>
              <a:buSzPts val="2000"/>
              <a:buNone/>
            </a:pPr>
            <a:r>
              <a:rPr lang="en-US" sz="2000" dirty="0">
                <a:latin typeface="Times New Roman"/>
                <a:ea typeface="Times New Roman"/>
                <a:cs typeface="Times New Roman"/>
                <a:sym typeface="Times New Roman"/>
              </a:rPr>
              <a:t>	</a:t>
            </a:r>
            <a:endParaRPr sz="2000" dirty="0"/>
          </a:p>
        </p:txBody>
      </p:sp>
      <p:sp>
        <p:nvSpPr>
          <p:cNvPr id="134" name="Google Shape;134;p17"/>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000"/>
              <a:buFont typeface="Times New Roman"/>
              <a:buNone/>
            </a:pPr>
            <a:r>
              <a:rPr lang="en-US" sz="2000" i="1">
                <a:latin typeface="Times New Roman"/>
                <a:ea typeface="Times New Roman"/>
                <a:cs typeface="Times New Roman"/>
                <a:sym typeface="Times New Roman"/>
              </a:rPr>
              <a:t/>
            </a:r>
            <a:br>
              <a:rPr lang="en-US" sz="2000" i="1">
                <a:latin typeface="Times New Roman"/>
                <a:ea typeface="Times New Roman"/>
                <a:cs typeface="Times New Roman"/>
                <a:sym typeface="Times New Roman"/>
              </a:rPr>
            </a:br>
            <a:endParaRPr sz="1400" i="1">
              <a:latin typeface="Times New Roman"/>
              <a:ea typeface="Times New Roman"/>
              <a:cs typeface="Times New Roman"/>
              <a:sym typeface="Times New Roman"/>
            </a:endParaRPr>
          </a:p>
        </p:txBody>
      </p:sp>
      <p:pic>
        <p:nvPicPr>
          <p:cNvPr id="135" name="Google Shape;135;p17" descr="C:\Users\jheinrich\Desktop\habermas.png"/>
          <p:cNvPicPr preferRelativeResize="0"/>
          <p:nvPr/>
        </p:nvPicPr>
        <p:blipFill rotWithShape="1">
          <a:blip r:embed="rId3">
            <a:alphaModFix/>
          </a:blip>
          <a:srcRect/>
          <a:stretch/>
        </p:blipFill>
        <p:spPr>
          <a:xfrm>
            <a:off x="1905000" y="104775"/>
            <a:ext cx="5715000" cy="2486025"/>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45720" lvl="0" indent="0" algn="l" rtl="0">
              <a:spcBef>
                <a:spcPts val="0"/>
              </a:spcBef>
              <a:spcAft>
                <a:spcPts val="0"/>
              </a:spcAft>
              <a:buSzPts val="1600"/>
              <a:buNone/>
            </a:pPr>
            <a:endParaRPr sz="1600">
              <a:latin typeface="Times New Roman"/>
              <a:ea typeface="Times New Roman"/>
              <a:cs typeface="Times New Roman"/>
              <a:sym typeface="Times New Roman"/>
            </a:endParaRPr>
          </a:p>
          <a:p>
            <a:pPr marL="45720" lvl="0" indent="0" algn="l" rtl="0">
              <a:spcBef>
                <a:spcPts val="280"/>
              </a:spcBef>
              <a:spcAft>
                <a:spcPts val="0"/>
              </a:spcAft>
              <a:buSzPts val="1400"/>
              <a:buNone/>
            </a:pPr>
            <a:r>
              <a:rPr lang="en-US" sz="1400">
                <a:latin typeface="Times New Roman"/>
                <a:ea typeface="Times New Roman"/>
                <a:cs typeface="Times New Roman"/>
                <a:sym typeface="Times New Roman"/>
              </a:rPr>
              <a:t>Kale, Steven. </a:t>
            </a:r>
            <a:r>
              <a:rPr lang="en-US" sz="1400" i="1">
                <a:latin typeface="Times New Roman"/>
                <a:ea typeface="Times New Roman"/>
                <a:cs typeface="Times New Roman"/>
                <a:sym typeface="Times New Roman"/>
              </a:rPr>
              <a:t>French Salons: High Society and Political Sociability from the Old Regime to the Revolution of 1848</a:t>
            </a:r>
            <a:r>
              <a:rPr lang="en-US" sz="1400">
                <a:latin typeface="Times New Roman"/>
                <a:ea typeface="Times New Roman"/>
                <a:cs typeface="Times New Roman"/>
                <a:sym typeface="Times New Roman"/>
              </a:rPr>
              <a:t>, First Edition edition (Baltimore: Johns Hopkins University Press, 2004). 19.</a:t>
            </a:r>
            <a:endParaRPr/>
          </a:p>
          <a:p>
            <a:pPr marL="45720" lvl="0" indent="0" algn="l" rtl="0">
              <a:spcBef>
                <a:spcPts val="280"/>
              </a:spcBef>
              <a:spcAft>
                <a:spcPts val="0"/>
              </a:spcAft>
              <a:buSzPts val="1400"/>
              <a:buNone/>
            </a:pPr>
            <a:endParaRPr sz="1400">
              <a:latin typeface="Times New Roman"/>
              <a:ea typeface="Times New Roman"/>
              <a:cs typeface="Times New Roman"/>
              <a:sym typeface="Times New Roman"/>
            </a:endParaRPr>
          </a:p>
          <a:p>
            <a:pPr marL="45720" lvl="0" indent="0" algn="l" rtl="0">
              <a:spcBef>
                <a:spcPts val="280"/>
              </a:spcBef>
              <a:spcAft>
                <a:spcPts val="0"/>
              </a:spcAft>
              <a:buSzPts val="1400"/>
              <a:buNone/>
            </a:pPr>
            <a:r>
              <a:rPr lang="en-US" sz="1400">
                <a:latin typeface="Times New Roman"/>
                <a:ea typeface="Times New Roman"/>
                <a:cs typeface="Times New Roman"/>
                <a:sym typeface="Times New Roman"/>
              </a:rPr>
              <a:t>Lilti, Antoine. “The Kingdom of Politesse: Salons and the Republic of Letters in Eighteenth-Century Paris,” </a:t>
            </a:r>
            <a:r>
              <a:rPr lang="en-US" sz="1400" i="1">
                <a:latin typeface="Times New Roman"/>
                <a:ea typeface="Times New Roman"/>
                <a:cs typeface="Times New Roman"/>
                <a:sym typeface="Times New Roman"/>
              </a:rPr>
              <a:t>Republics of Letters: A Journal for the Study of Knowledge, Politics, and the Arts</a:t>
            </a:r>
            <a:r>
              <a:rPr lang="en-US" sz="1400">
                <a:latin typeface="Times New Roman"/>
                <a:ea typeface="Times New Roman"/>
                <a:cs typeface="Times New Roman"/>
                <a:sym typeface="Times New Roman"/>
              </a:rPr>
              <a:t> 1, no. 1 (2009): 1–11.  &amp;  </a:t>
            </a:r>
            <a:r>
              <a:rPr lang="en-US" sz="1400" i="1">
                <a:latin typeface="Times New Roman"/>
                <a:ea typeface="Times New Roman"/>
                <a:cs typeface="Times New Roman"/>
                <a:sym typeface="Times New Roman"/>
              </a:rPr>
              <a:t>The World of the Salons: Sociability and Worldliness in Eighteenth-Century Paris</a:t>
            </a:r>
            <a:r>
              <a:rPr lang="en-US" sz="1400">
                <a:latin typeface="Times New Roman"/>
                <a:ea typeface="Times New Roman"/>
                <a:cs typeface="Times New Roman"/>
                <a:sym typeface="Times New Roman"/>
              </a:rPr>
              <a:t>. Translated by Lydia G. Cochrane.  New York:  Oxford University Press, 2014.  4.</a:t>
            </a:r>
            <a:endParaRPr/>
          </a:p>
          <a:p>
            <a:pPr marL="45720" lvl="0" indent="0" algn="l" rtl="0">
              <a:spcBef>
                <a:spcPts val="280"/>
              </a:spcBef>
              <a:spcAft>
                <a:spcPts val="0"/>
              </a:spcAft>
              <a:buSzPts val="1400"/>
              <a:buNone/>
            </a:pPr>
            <a:endParaRPr sz="1400">
              <a:latin typeface="Times New Roman"/>
              <a:ea typeface="Times New Roman"/>
              <a:cs typeface="Times New Roman"/>
              <a:sym typeface="Times New Roman"/>
            </a:endParaRPr>
          </a:p>
          <a:p>
            <a:pPr marL="45720" lvl="0" indent="0" algn="l" rtl="0">
              <a:spcBef>
                <a:spcPts val="280"/>
              </a:spcBef>
              <a:spcAft>
                <a:spcPts val="0"/>
              </a:spcAft>
              <a:buSzPts val="1400"/>
              <a:buNone/>
            </a:pPr>
            <a:r>
              <a:rPr lang="en-US" sz="1400">
                <a:latin typeface="Times New Roman"/>
                <a:ea typeface="Times New Roman"/>
                <a:cs typeface="Times New Roman"/>
                <a:sym typeface="Times New Roman"/>
              </a:rPr>
              <a:t>Marmontel, Jean Francois. </a:t>
            </a:r>
            <a:r>
              <a:rPr lang="en-US" sz="1400" i="1">
                <a:latin typeface="Times New Roman"/>
                <a:ea typeface="Times New Roman"/>
                <a:cs typeface="Times New Roman"/>
                <a:sym typeface="Times New Roman"/>
              </a:rPr>
              <a:t>Memoires</a:t>
            </a:r>
            <a:r>
              <a:rPr lang="en-US" sz="1400">
                <a:latin typeface="Times New Roman"/>
                <a:ea typeface="Times New Roman"/>
                <a:cs typeface="Times New Roman"/>
                <a:sym typeface="Times New Roman"/>
              </a:rPr>
              <a:t>. 1827. Translated by Brigit Patmore. London: Routledge, 1930. 270</a:t>
            </a:r>
            <a:endParaRPr/>
          </a:p>
          <a:p>
            <a:pPr marL="45720" lvl="0" indent="0" algn="l" rtl="0">
              <a:spcBef>
                <a:spcPts val="280"/>
              </a:spcBef>
              <a:spcAft>
                <a:spcPts val="0"/>
              </a:spcAft>
              <a:buSzPts val="1400"/>
              <a:buNone/>
            </a:pPr>
            <a:endParaRPr sz="1400">
              <a:latin typeface="Times New Roman"/>
              <a:ea typeface="Times New Roman"/>
              <a:cs typeface="Times New Roman"/>
              <a:sym typeface="Times New Roman"/>
            </a:endParaRPr>
          </a:p>
          <a:p>
            <a:pPr marL="45720" lvl="0" indent="0" algn="l" rtl="0">
              <a:spcBef>
                <a:spcPts val="280"/>
              </a:spcBef>
              <a:spcAft>
                <a:spcPts val="0"/>
              </a:spcAft>
              <a:buSzPts val="1400"/>
              <a:buNone/>
            </a:pPr>
            <a:r>
              <a:rPr lang="en-US" sz="1400">
                <a:latin typeface="Times New Roman"/>
                <a:ea typeface="Times New Roman"/>
                <a:cs typeface="Times New Roman"/>
                <a:sym typeface="Times New Roman"/>
              </a:rPr>
              <a:t>Morellet, Andre.</a:t>
            </a:r>
            <a:r>
              <a:rPr lang="en-US" sz="1400"/>
              <a:t> </a:t>
            </a:r>
            <a:r>
              <a:rPr lang="en-US" sz="1400">
                <a:latin typeface="Times New Roman"/>
                <a:ea typeface="Times New Roman"/>
                <a:cs typeface="Times New Roman"/>
                <a:sym typeface="Times New Roman"/>
              </a:rPr>
              <a:t>“"De La Convversation,” n.d. 77</a:t>
            </a:r>
            <a:endParaRPr sz="1400">
              <a:latin typeface="Times New Roman"/>
              <a:ea typeface="Times New Roman"/>
              <a:cs typeface="Times New Roman"/>
              <a:sym typeface="Times New Roman"/>
            </a:endParaRPr>
          </a:p>
          <a:p>
            <a:pPr marL="45720" lvl="0" indent="0" algn="l" rtl="0">
              <a:spcBef>
                <a:spcPts val="280"/>
              </a:spcBef>
              <a:spcAft>
                <a:spcPts val="0"/>
              </a:spcAft>
              <a:buSzPts val="1400"/>
              <a:buNone/>
            </a:pPr>
            <a:endParaRPr sz="1400">
              <a:latin typeface="Times New Roman"/>
              <a:ea typeface="Times New Roman"/>
              <a:cs typeface="Times New Roman"/>
              <a:sym typeface="Times New Roman"/>
            </a:endParaRPr>
          </a:p>
          <a:p>
            <a:pPr marL="45720" lvl="0" indent="0" algn="l" rtl="0">
              <a:spcBef>
                <a:spcPts val="0"/>
              </a:spcBef>
              <a:spcAft>
                <a:spcPts val="0"/>
              </a:spcAft>
              <a:buClr>
                <a:schemeClr val="dk1"/>
              </a:buClr>
              <a:buSzPts val="1400"/>
              <a:buFont typeface="Arial"/>
              <a:buNone/>
            </a:pPr>
            <a:r>
              <a:rPr lang="en-US" sz="1400">
                <a:latin typeface="Times New Roman"/>
                <a:ea typeface="Times New Roman"/>
                <a:cs typeface="Times New Roman"/>
                <a:sym typeface="Times New Roman"/>
              </a:rPr>
              <a:t>Charles de Secondat Montesquieu, </a:t>
            </a:r>
            <a:r>
              <a:rPr lang="en-US" sz="1400" i="1">
                <a:latin typeface="Times New Roman"/>
                <a:ea typeface="Times New Roman"/>
                <a:cs typeface="Times New Roman"/>
                <a:sym typeface="Times New Roman"/>
              </a:rPr>
              <a:t>Persian Letters</a:t>
            </a:r>
            <a:r>
              <a:rPr lang="en-US" sz="1400">
                <a:latin typeface="Times New Roman"/>
                <a:ea typeface="Times New Roman"/>
                <a:cs typeface="Times New Roman"/>
                <a:sym typeface="Times New Roman"/>
              </a:rPr>
              <a:t> translated by John Davidson. London: Privately Printed, 1892.  57.</a:t>
            </a:r>
            <a:endParaRPr/>
          </a:p>
          <a:p>
            <a:pPr marL="45720" lvl="0" indent="0" algn="l" rtl="0">
              <a:spcBef>
                <a:spcPts val="280"/>
              </a:spcBef>
              <a:spcAft>
                <a:spcPts val="0"/>
              </a:spcAft>
              <a:buClr>
                <a:schemeClr val="dk1"/>
              </a:buClr>
              <a:buSzPts val="1400"/>
              <a:buFont typeface="Arial"/>
              <a:buNone/>
            </a:pPr>
            <a:endParaRPr sz="1400">
              <a:latin typeface="Times New Roman"/>
              <a:ea typeface="Times New Roman"/>
              <a:cs typeface="Times New Roman"/>
              <a:sym typeface="Times New Roman"/>
            </a:endParaRPr>
          </a:p>
          <a:p>
            <a:pPr marL="45720" lvl="0" indent="0" algn="l" rtl="0">
              <a:spcBef>
                <a:spcPts val="280"/>
              </a:spcBef>
              <a:spcAft>
                <a:spcPts val="0"/>
              </a:spcAft>
              <a:buClr>
                <a:schemeClr val="dk1"/>
              </a:buClr>
              <a:buSzPts val="1400"/>
              <a:buFont typeface="Arial"/>
              <a:buNone/>
            </a:pPr>
            <a:r>
              <a:rPr lang="en-US" sz="1400">
                <a:latin typeface="Times New Roman"/>
                <a:ea typeface="Times New Roman"/>
                <a:cs typeface="Times New Roman"/>
                <a:sym typeface="Times New Roman"/>
              </a:rPr>
              <a:t>Necker, Suzanne. </a:t>
            </a:r>
            <a:r>
              <a:rPr lang="en-US" sz="1400" i="1">
                <a:latin typeface="Times New Roman"/>
                <a:ea typeface="Times New Roman"/>
                <a:cs typeface="Times New Roman"/>
                <a:sym typeface="Times New Roman"/>
              </a:rPr>
              <a:t>Nouveaux melanges extraits des manuscrits de Mme Necker</a:t>
            </a:r>
            <a:r>
              <a:rPr lang="en-US" sz="1400">
                <a:latin typeface="Times New Roman"/>
                <a:ea typeface="Times New Roman"/>
                <a:cs typeface="Times New Roman"/>
                <a:sym typeface="Times New Roman"/>
              </a:rPr>
              <a:t>. Edited by Jacques Necker. 2 vols. Paris: C. Pougens, 1801:100-101.</a:t>
            </a:r>
            <a:endParaRPr sz="1400">
              <a:latin typeface="Times New Roman"/>
              <a:ea typeface="Times New Roman"/>
              <a:cs typeface="Times New Roman"/>
              <a:sym typeface="Times New Roman"/>
            </a:endParaRPr>
          </a:p>
        </p:txBody>
      </p:sp>
      <p:sp>
        <p:nvSpPr>
          <p:cNvPr id="484" name="Google Shape;484;p6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Source Sans Pro"/>
              <a:buNone/>
            </a:pPr>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2"/>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0" lvl="0" indent="0" algn="l" rtl="0">
              <a:spcBef>
                <a:spcPts val="280"/>
              </a:spcBef>
              <a:spcAft>
                <a:spcPts val="0"/>
              </a:spcAft>
              <a:buSzPts val="1400"/>
              <a:buNone/>
            </a:pPr>
            <a:endParaRPr/>
          </a:p>
          <a:p>
            <a:pPr marL="0" lvl="0" indent="0" algn="l" rtl="0">
              <a:spcBef>
                <a:spcPts val="280"/>
              </a:spcBef>
              <a:spcAft>
                <a:spcPts val="0"/>
              </a:spcAft>
              <a:buSzPts val="1400"/>
              <a:buNone/>
            </a:pPr>
            <a:r>
              <a:rPr lang="en-US" sz="1400">
                <a:latin typeface="Times New Roman"/>
                <a:ea typeface="Times New Roman"/>
                <a:cs typeface="Times New Roman"/>
                <a:sym typeface="Times New Roman"/>
              </a:rPr>
              <a:t>Rousseau, Jean-Jacques.  </a:t>
            </a:r>
            <a:r>
              <a:rPr lang="en-US" sz="1400" i="1">
                <a:latin typeface="Times New Roman"/>
                <a:ea typeface="Times New Roman"/>
                <a:cs typeface="Times New Roman"/>
                <a:sym typeface="Times New Roman"/>
              </a:rPr>
              <a:t>Politics &amp; the Arts: Letter a’M. d’Alembert</a:t>
            </a:r>
            <a:r>
              <a:rPr lang="en-US" sz="1400">
                <a:latin typeface="Times New Roman"/>
                <a:ea typeface="Times New Roman"/>
                <a:cs typeface="Times New Roman"/>
                <a:sym typeface="Times New Roman"/>
              </a:rPr>
              <a:t>. Edited &amp; translated by Allan Bloom. Ithaca, NY: Cornell University Press, 1968, p. 100.</a:t>
            </a:r>
            <a:endParaRPr/>
          </a:p>
          <a:p>
            <a:pPr marL="0" lvl="0" indent="0" algn="l" rtl="0">
              <a:spcBef>
                <a:spcPts val="280"/>
              </a:spcBef>
              <a:spcAft>
                <a:spcPts val="0"/>
              </a:spcAft>
              <a:buSzPts val="1400"/>
              <a:buNone/>
            </a:pPr>
            <a:endParaRPr sz="1400">
              <a:latin typeface="Times New Roman"/>
              <a:ea typeface="Times New Roman"/>
              <a:cs typeface="Times New Roman"/>
              <a:sym typeface="Times New Roman"/>
            </a:endParaRPr>
          </a:p>
          <a:p>
            <a:pPr marL="45720" lvl="0" indent="0" algn="l" rtl="0">
              <a:spcBef>
                <a:spcPts val="280"/>
              </a:spcBef>
              <a:spcAft>
                <a:spcPts val="0"/>
              </a:spcAft>
              <a:buSzPts val="1400"/>
              <a:buNone/>
            </a:pPr>
            <a:r>
              <a:rPr lang="en-US" sz="1400">
                <a:latin typeface="Times New Roman"/>
                <a:ea typeface="Times New Roman"/>
                <a:cs typeface="Times New Roman"/>
                <a:sym typeface="Times New Roman"/>
              </a:rPr>
              <a:t>Vygotsky, Lev. </a:t>
            </a:r>
            <a:r>
              <a:rPr lang="en-US" sz="1400" i="1">
                <a:latin typeface="Times New Roman"/>
                <a:ea typeface="Times New Roman"/>
                <a:cs typeface="Times New Roman"/>
                <a:sym typeface="Times New Roman"/>
              </a:rPr>
              <a:t>Mind in Society: The Development of Higher Psychological Processes</a:t>
            </a:r>
            <a:r>
              <a:rPr lang="en-US" sz="1400">
                <a:latin typeface="Times New Roman"/>
                <a:ea typeface="Times New Roman"/>
                <a:cs typeface="Times New Roman"/>
                <a:sym typeface="Times New Roman"/>
              </a:rPr>
              <a:t>, New Ed. (Harvard University Press, 1978).</a:t>
            </a:r>
            <a:endParaRPr/>
          </a:p>
        </p:txBody>
      </p:sp>
      <p:sp>
        <p:nvSpPr>
          <p:cNvPr id="490" name="Google Shape;490;p62"/>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Source Sans Pro"/>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600"/>
              <a:buNone/>
            </a:pPr>
            <a:r>
              <a:rPr lang="en-US" sz="3600" b="1">
                <a:latin typeface="Times New Roman"/>
                <a:ea typeface="Times New Roman"/>
                <a:cs typeface="Times New Roman"/>
                <a:sym typeface="Times New Roman"/>
              </a:rPr>
              <a:t>Louis XIV			Versailles</a:t>
            </a:r>
            <a:endParaRPr/>
          </a:p>
          <a:p>
            <a:pPr marL="1257300" lvl="3" indent="0" algn="l" rtl="0">
              <a:spcBef>
                <a:spcPts val="280"/>
              </a:spcBef>
              <a:spcAft>
                <a:spcPts val="0"/>
              </a:spcAft>
              <a:buSzPts val="1400"/>
              <a:buNone/>
            </a:pPr>
            <a:r>
              <a:rPr lang="en-US">
                <a:latin typeface="Times New Roman"/>
                <a:ea typeface="Times New Roman"/>
                <a:cs typeface="Times New Roman"/>
                <a:sym typeface="Times New Roman"/>
              </a:rPr>
              <a:t>                          The Sun King bids farewell to Paris 1689</a:t>
            </a:r>
            <a:endParaRPr/>
          </a:p>
        </p:txBody>
      </p:sp>
      <p:sp>
        <p:nvSpPr>
          <p:cNvPr id="142" name="Google Shape;142;p1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2880"/>
              <a:buFont typeface="Times New Roman"/>
              <a:buNone/>
            </a:pPr>
            <a:r>
              <a:rPr lang="en-US" sz="2880" b="1">
                <a:latin typeface="Times New Roman"/>
                <a:ea typeface="Times New Roman"/>
                <a:cs typeface="Times New Roman"/>
                <a:sym typeface="Times New Roman"/>
              </a:rPr>
              <a:t>THE SALON AS AN EVOLVING CULTURAL INSTITUTION</a:t>
            </a:r>
            <a:endParaRPr/>
          </a:p>
        </p:txBody>
      </p:sp>
      <p:pic>
        <p:nvPicPr>
          <p:cNvPr id="143" name="Google Shape;143;p18" descr="C:\Users\jheinrich\Desktop\louis-XIV-sun-king[1].jpg"/>
          <p:cNvPicPr preferRelativeResize="0"/>
          <p:nvPr/>
        </p:nvPicPr>
        <p:blipFill rotWithShape="1">
          <a:blip r:embed="rId3">
            <a:alphaModFix/>
          </a:blip>
          <a:srcRect/>
          <a:stretch/>
        </p:blipFill>
        <p:spPr>
          <a:xfrm>
            <a:off x="381000" y="2667000"/>
            <a:ext cx="3429000" cy="4038600"/>
          </a:xfrm>
          <a:prstGeom prst="rect">
            <a:avLst/>
          </a:prstGeom>
          <a:noFill/>
          <a:ln>
            <a:noFill/>
          </a:ln>
        </p:spPr>
      </p:pic>
      <p:pic>
        <p:nvPicPr>
          <p:cNvPr id="144" name="Google Shape;144;p18" descr="C:\Users\jheinrich\Desktop\versailles.png"/>
          <p:cNvPicPr preferRelativeResize="0"/>
          <p:nvPr/>
        </p:nvPicPr>
        <p:blipFill rotWithShape="1">
          <a:blip r:embed="rId4">
            <a:alphaModFix/>
          </a:blip>
          <a:srcRect/>
          <a:stretch/>
        </p:blipFill>
        <p:spPr>
          <a:xfrm>
            <a:off x="4343400" y="2667000"/>
            <a:ext cx="4267200" cy="3190874"/>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800"/>
              <a:buNone/>
            </a:pPr>
            <a:r>
              <a:rPr lang="en-US" sz="2800" dirty="0">
                <a:latin typeface="Times New Roman"/>
                <a:ea typeface="Times New Roman"/>
                <a:cs typeface="Times New Roman"/>
                <a:sym typeface="Times New Roman"/>
              </a:rPr>
              <a:t>Steven Kale </a:t>
            </a:r>
            <a:r>
              <a:rPr lang="en-US" sz="2800" i="1" dirty="0">
                <a:latin typeface="Times New Roman"/>
                <a:ea typeface="Times New Roman"/>
                <a:cs typeface="Times New Roman"/>
                <a:sym typeface="Times New Roman"/>
              </a:rPr>
              <a:t>French Salons: High Society &amp; Political Sociability from the Old Regime to the Revolution of 1848 </a:t>
            </a:r>
            <a:endParaRPr dirty="0"/>
          </a:p>
          <a:p>
            <a:pPr marL="0" lvl="0" indent="0" algn="l" rtl="0">
              <a:lnSpc>
                <a:spcPct val="80000"/>
              </a:lnSpc>
              <a:spcBef>
                <a:spcPts val="100"/>
              </a:spcBef>
              <a:spcAft>
                <a:spcPts val="0"/>
              </a:spcAft>
              <a:buSzPts val="500"/>
              <a:buNone/>
            </a:pPr>
            <a:endParaRPr sz="500" dirty="0">
              <a:latin typeface="Times New Roman"/>
              <a:ea typeface="Times New Roman"/>
              <a:cs typeface="Times New Roman"/>
              <a:sym typeface="Times New Roman"/>
            </a:endParaRPr>
          </a:p>
          <a:p>
            <a:pPr marL="0" lvl="0" indent="0" algn="l" rtl="0">
              <a:lnSpc>
                <a:spcPct val="80000"/>
              </a:lnSpc>
              <a:spcBef>
                <a:spcPts val="480"/>
              </a:spcBef>
              <a:spcAft>
                <a:spcPts val="0"/>
              </a:spcAft>
              <a:buSzPts val="2400"/>
              <a:buNone/>
            </a:pPr>
            <a:endParaRPr sz="2400" dirty="0">
              <a:latin typeface="Times New Roman"/>
              <a:ea typeface="Times New Roman"/>
              <a:cs typeface="Times New Roman"/>
              <a:sym typeface="Times New Roman"/>
            </a:endParaRPr>
          </a:p>
          <a:p>
            <a:pPr marL="0" lvl="0" indent="0" algn="l" rtl="0">
              <a:lnSpc>
                <a:spcPct val="80000"/>
              </a:lnSpc>
              <a:spcBef>
                <a:spcPts val="480"/>
              </a:spcBef>
              <a:spcAft>
                <a:spcPts val="0"/>
              </a:spcAft>
              <a:buSzPts val="2400"/>
              <a:buNone/>
            </a:pPr>
            <a:r>
              <a:rPr lang="en-US" sz="2400" dirty="0">
                <a:latin typeface="Times New Roman"/>
                <a:ea typeface="Times New Roman"/>
                <a:cs typeface="Times New Roman"/>
                <a:sym typeface="Times New Roman"/>
              </a:rPr>
              <a:t>The social amalgamation of these two previously segregated groups allowed the salon to become a site for two important innovations: </a:t>
            </a:r>
            <a:endParaRPr lang="en-US" sz="2400" dirty="0" smtClean="0">
              <a:latin typeface="Times New Roman"/>
              <a:ea typeface="Times New Roman"/>
              <a:cs typeface="Times New Roman"/>
              <a:sym typeface="Times New Roman"/>
            </a:endParaRPr>
          </a:p>
          <a:p>
            <a:pPr marL="0" lvl="0" indent="0" algn="l" rtl="0">
              <a:lnSpc>
                <a:spcPct val="80000"/>
              </a:lnSpc>
              <a:spcBef>
                <a:spcPts val="480"/>
              </a:spcBef>
              <a:spcAft>
                <a:spcPts val="0"/>
              </a:spcAft>
              <a:buSzPts val="2400"/>
              <a:buNone/>
            </a:pPr>
            <a:endParaRPr sz="2400" dirty="0">
              <a:latin typeface="Times New Roman"/>
              <a:ea typeface="Times New Roman"/>
              <a:cs typeface="Times New Roman"/>
              <a:sym typeface="Times New Roman"/>
            </a:endParaRPr>
          </a:p>
          <a:p>
            <a:pPr marL="960120" lvl="1" indent="-685800" algn="l" rtl="0">
              <a:lnSpc>
                <a:spcPct val="80000"/>
              </a:lnSpc>
              <a:spcBef>
                <a:spcPts val="480"/>
              </a:spcBef>
              <a:spcAft>
                <a:spcPts val="0"/>
              </a:spcAft>
              <a:buSzPts val="2400"/>
              <a:buChar char="▪"/>
            </a:pPr>
            <a:r>
              <a:rPr lang="en-US" sz="2400" dirty="0">
                <a:latin typeface="Times New Roman"/>
                <a:ea typeface="Times New Roman"/>
                <a:cs typeface="Times New Roman"/>
                <a:sym typeface="Times New Roman"/>
              </a:rPr>
              <a:t>the contestation of social conventions </a:t>
            </a:r>
            <a:endParaRPr lang="en-US" sz="2400" dirty="0" smtClean="0">
              <a:latin typeface="Times New Roman"/>
              <a:ea typeface="Times New Roman"/>
              <a:cs typeface="Times New Roman"/>
              <a:sym typeface="Times New Roman"/>
            </a:endParaRPr>
          </a:p>
          <a:p>
            <a:pPr marL="274320" lvl="1" indent="0" algn="l" rtl="0">
              <a:lnSpc>
                <a:spcPct val="80000"/>
              </a:lnSpc>
              <a:spcBef>
                <a:spcPts val="480"/>
              </a:spcBef>
              <a:spcAft>
                <a:spcPts val="0"/>
              </a:spcAft>
              <a:buSzPts val="2400"/>
              <a:buNone/>
            </a:pPr>
            <a:endParaRPr sz="2400" dirty="0"/>
          </a:p>
          <a:p>
            <a:pPr marL="960120" lvl="1" indent="-685800" algn="l" rtl="0">
              <a:lnSpc>
                <a:spcPct val="80000"/>
              </a:lnSpc>
              <a:spcBef>
                <a:spcPts val="480"/>
              </a:spcBef>
              <a:spcAft>
                <a:spcPts val="0"/>
              </a:spcAft>
              <a:buSzPts val="2400"/>
              <a:buChar char="▪"/>
            </a:pPr>
            <a:r>
              <a:rPr lang="en-US" sz="2400" dirty="0">
                <a:latin typeface="Times New Roman"/>
                <a:ea typeface="Times New Roman"/>
                <a:cs typeface="Times New Roman"/>
                <a:sym typeface="Times New Roman"/>
              </a:rPr>
              <a:t>the discussion of progressive ideas</a:t>
            </a:r>
            <a:endParaRPr sz="2400" dirty="0"/>
          </a:p>
          <a:p>
            <a:pPr marL="0" lvl="0" indent="0" algn="l" rtl="0">
              <a:lnSpc>
                <a:spcPct val="80000"/>
              </a:lnSpc>
              <a:spcBef>
                <a:spcPts val="480"/>
              </a:spcBef>
              <a:spcAft>
                <a:spcPts val="0"/>
              </a:spcAft>
              <a:buSzPts val="2400"/>
              <a:buNone/>
            </a:pPr>
            <a:endParaRPr sz="2400" dirty="0">
              <a:latin typeface="Times New Roman"/>
              <a:ea typeface="Times New Roman"/>
              <a:cs typeface="Times New Roman"/>
              <a:sym typeface="Times New Roman"/>
            </a:endParaRPr>
          </a:p>
          <a:p>
            <a:pPr marL="0" lvl="0" indent="0" algn="l" rtl="0">
              <a:lnSpc>
                <a:spcPct val="80000"/>
              </a:lnSpc>
              <a:spcBef>
                <a:spcPts val="480"/>
              </a:spcBef>
              <a:spcAft>
                <a:spcPts val="0"/>
              </a:spcAft>
              <a:buSzPts val="2400"/>
              <a:buNone/>
            </a:pPr>
            <a:r>
              <a:rPr lang="en-US" sz="2400" dirty="0">
                <a:latin typeface="Times New Roman"/>
                <a:ea typeface="Times New Roman"/>
                <a:cs typeface="Times New Roman"/>
                <a:sym typeface="Times New Roman"/>
              </a:rPr>
              <a:t>				</a:t>
            </a:r>
            <a:endParaRPr dirty="0"/>
          </a:p>
          <a:p>
            <a:pPr marL="0" lvl="0" indent="0" algn="l" rtl="0">
              <a:lnSpc>
                <a:spcPct val="80000"/>
              </a:lnSpc>
              <a:spcBef>
                <a:spcPts val="480"/>
              </a:spcBef>
              <a:spcAft>
                <a:spcPts val="0"/>
              </a:spcAft>
              <a:buSzPts val="2400"/>
              <a:buNone/>
            </a:pPr>
            <a:r>
              <a:rPr lang="en-US" sz="2400" dirty="0">
                <a:latin typeface="Times New Roman"/>
                <a:ea typeface="Times New Roman"/>
                <a:cs typeface="Times New Roman"/>
                <a:sym typeface="Times New Roman"/>
              </a:rPr>
              <a:t>      </a:t>
            </a:r>
            <a:endParaRPr sz="2400" dirty="0"/>
          </a:p>
        </p:txBody>
      </p:sp>
      <p:sp>
        <p:nvSpPr>
          <p:cNvPr id="151" name="Google Shape;151;p19"/>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800"/>
              <a:buFont typeface="Times New Roman"/>
              <a:buNone/>
            </a:pPr>
            <a:r>
              <a:rPr lang="en-US" sz="2800" b="1">
                <a:latin typeface="Times New Roman"/>
                <a:ea typeface="Times New Roman"/>
                <a:cs typeface="Times New Roman"/>
                <a:sym typeface="Times New Roman"/>
              </a:rPr>
              <a:t>SALON:  FROM A LEISURE INSTITUTION TO AN INTELLECTUAL WORKING SPACE</a:t>
            </a:r>
            <a:endParaRPr sz="2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402"/>
              <a:buNone/>
            </a:pPr>
            <a:endParaRPr sz="2402" dirty="0">
              <a:latin typeface="Times New Roman"/>
              <a:ea typeface="Times New Roman"/>
              <a:cs typeface="Times New Roman"/>
              <a:sym typeface="Times New Roman"/>
            </a:endParaRPr>
          </a:p>
          <a:p>
            <a:pPr marL="0" lvl="0" indent="0" algn="l" rtl="0">
              <a:lnSpc>
                <a:spcPct val="80000"/>
              </a:lnSpc>
              <a:spcBef>
                <a:spcPts val="480"/>
              </a:spcBef>
              <a:spcAft>
                <a:spcPts val="0"/>
              </a:spcAft>
              <a:buSzPts val="2402"/>
              <a:buNone/>
            </a:pPr>
            <a:r>
              <a:rPr lang="en-US" sz="2402" dirty="0">
                <a:latin typeface="Times New Roman"/>
                <a:ea typeface="Times New Roman"/>
                <a:cs typeface="Times New Roman"/>
                <a:sym typeface="Times New Roman"/>
              </a:rPr>
              <a:t>The salonniere was the catalyst that allowed this innovation to move forward by providing a space where men of letters could</a:t>
            </a:r>
            <a:r>
              <a:rPr lang="en-US" sz="2402" dirty="0" smtClean="0">
                <a:latin typeface="Times New Roman"/>
                <a:ea typeface="Times New Roman"/>
                <a:cs typeface="Times New Roman"/>
                <a:sym typeface="Times New Roman"/>
              </a:rPr>
              <a:t>…</a:t>
            </a:r>
          </a:p>
          <a:p>
            <a:pPr marL="0" lvl="0" indent="0" algn="l" rtl="0">
              <a:lnSpc>
                <a:spcPct val="80000"/>
              </a:lnSpc>
              <a:spcBef>
                <a:spcPts val="480"/>
              </a:spcBef>
              <a:spcAft>
                <a:spcPts val="0"/>
              </a:spcAft>
              <a:buSzPts val="2402"/>
              <a:buNone/>
            </a:pPr>
            <a:r>
              <a:rPr lang="en-US" sz="2402" dirty="0" smtClean="0">
                <a:latin typeface="Times New Roman"/>
                <a:ea typeface="Times New Roman"/>
                <a:cs typeface="Times New Roman"/>
                <a:sym typeface="Times New Roman"/>
              </a:rPr>
              <a:t> </a:t>
            </a:r>
            <a:endParaRPr dirty="0"/>
          </a:p>
          <a:p>
            <a:pPr marL="0" lvl="0" indent="0" algn="l" rtl="0">
              <a:lnSpc>
                <a:spcPct val="80000"/>
              </a:lnSpc>
              <a:spcBef>
                <a:spcPts val="403"/>
              </a:spcBef>
              <a:spcAft>
                <a:spcPts val="0"/>
              </a:spcAft>
              <a:buSzPts val="2015"/>
              <a:buNone/>
            </a:pPr>
            <a:endParaRPr sz="2015" dirty="0">
              <a:latin typeface="Times New Roman"/>
              <a:ea typeface="Times New Roman"/>
              <a:cs typeface="Times New Roman"/>
              <a:sym typeface="Times New Roman"/>
            </a:endParaRPr>
          </a:p>
          <a:p>
            <a:pPr marL="274320" lvl="0" indent="-228600" algn="l" rtl="0">
              <a:lnSpc>
                <a:spcPct val="80000"/>
              </a:lnSpc>
              <a:spcBef>
                <a:spcPts val="403"/>
              </a:spcBef>
              <a:spcAft>
                <a:spcPts val="0"/>
              </a:spcAft>
              <a:buSzPts val="2015"/>
              <a:buFont typeface="Noto Sans Symbols"/>
              <a:buChar char="▪"/>
            </a:pPr>
            <a:r>
              <a:rPr lang="en-US" sz="2015" dirty="0">
                <a:latin typeface="Times New Roman"/>
                <a:ea typeface="Times New Roman"/>
                <a:cs typeface="Times New Roman"/>
                <a:sym typeface="Times New Roman"/>
              </a:rPr>
              <a:t>hold equal footing with aristocrats and even royalty.</a:t>
            </a:r>
            <a:endParaRPr dirty="0"/>
          </a:p>
          <a:p>
            <a:pPr marL="0" lvl="0" indent="0" algn="l" rtl="0">
              <a:lnSpc>
                <a:spcPct val="80000"/>
              </a:lnSpc>
              <a:spcBef>
                <a:spcPts val="403"/>
              </a:spcBef>
              <a:spcAft>
                <a:spcPts val="0"/>
              </a:spcAft>
              <a:buSzPts val="2015"/>
              <a:buNone/>
            </a:pPr>
            <a:endParaRPr sz="2015" dirty="0">
              <a:latin typeface="Times New Roman"/>
              <a:ea typeface="Times New Roman"/>
              <a:cs typeface="Times New Roman"/>
              <a:sym typeface="Times New Roman"/>
            </a:endParaRPr>
          </a:p>
          <a:p>
            <a:pPr marL="274320" lvl="0" indent="-228600" algn="l" rtl="0">
              <a:lnSpc>
                <a:spcPct val="80000"/>
              </a:lnSpc>
              <a:spcBef>
                <a:spcPts val="403"/>
              </a:spcBef>
              <a:spcAft>
                <a:spcPts val="0"/>
              </a:spcAft>
              <a:buSzPts val="2015"/>
              <a:buFont typeface="Noto Sans Symbols"/>
              <a:buChar char="▪"/>
            </a:pPr>
            <a:r>
              <a:rPr lang="en-US" sz="2015" dirty="0">
                <a:latin typeface="Times New Roman"/>
                <a:ea typeface="Times New Roman"/>
                <a:cs typeface="Times New Roman"/>
                <a:sym typeface="Times New Roman"/>
              </a:rPr>
              <a:t>debut their great works &amp; solicit feedback prior to publication.</a:t>
            </a:r>
            <a:endParaRPr dirty="0"/>
          </a:p>
          <a:p>
            <a:pPr marL="274320" lvl="0" indent="-100647" algn="l" rtl="0">
              <a:lnSpc>
                <a:spcPct val="80000"/>
              </a:lnSpc>
              <a:spcBef>
                <a:spcPts val="403"/>
              </a:spcBef>
              <a:spcAft>
                <a:spcPts val="0"/>
              </a:spcAft>
              <a:buSzPts val="2015"/>
              <a:buFont typeface="Noto Sans Symbols"/>
              <a:buNone/>
            </a:pPr>
            <a:endParaRPr sz="2015" dirty="0">
              <a:latin typeface="Times New Roman"/>
              <a:ea typeface="Times New Roman"/>
              <a:cs typeface="Times New Roman"/>
              <a:sym typeface="Times New Roman"/>
            </a:endParaRPr>
          </a:p>
          <a:p>
            <a:pPr marL="274320" lvl="0" indent="-228600" algn="l" rtl="0">
              <a:lnSpc>
                <a:spcPct val="80000"/>
              </a:lnSpc>
              <a:spcBef>
                <a:spcPts val="403"/>
              </a:spcBef>
              <a:spcAft>
                <a:spcPts val="0"/>
              </a:spcAft>
              <a:buSzPts val="2015"/>
              <a:buFont typeface="Noto Sans Symbols"/>
              <a:buChar char="▪"/>
            </a:pPr>
            <a:r>
              <a:rPr lang="en-US" sz="2015" dirty="0">
                <a:latin typeface="Times New Roman"/>
                <a:ea typeface="Times New Roman"/>
                <a:cs typeface="Times New Roman"/>
                <a:sym typeface="Times New Roman"/>
              </a:rPr>
              <a:t>sound subversive ideas that if voiced in the public sphere would have been felled by the censor’s hand. </a:t>
            </a:r>
            <a:endParaRPr dirty="0"/>
          </a:p>
          <a:p>
            <a:pPr marL="274320" lvl="0" indent="-90804" algn="l" rtl="0">
              <a:lnSpc>
                <a:spcPct val="80000"/>
              </a:lnSpc>
              <a:spcBef>
                <a:spcPts val="434"/>
              </a:spcBef>
              <a:spcAft>
                <a:spcPts val="0"/>
              </a:spcAft>
              <a:buSzPts val="2170"/>
              <a:buFont typeface="Noto Sans Symbols"/>
              <a:buNone/>
            </a:pPr>
            <a:endParaRPr sz="2170" dirty="0">
              <a:latin typeface="Times New Roman"/>
              <a:ea typeface="Times New Roman"/>
              <a:cs typeface="Times New Roman"/>
              <a:sym typeface="Times New Roman"/>
            </a:endParaRPr>
          </a:p>
          <a:p>
            <a:pPr marL="274320" lvl="0" indent="-228600" algn="l" rtl="0">
              <a:lnSpc>
                <a:spcPct val="80000"/>
              </a:lnSpc>
              <a:spcBef>
                <a:spcPts val="403"/>
              </a:spcBef>
              <a:spcAft>
                <a:spcPts val="0"/>
              </a:spcAft>
              <a:buSzPts val="2015"/>
              <a:buFont typeface="Noto Sans Symbols"/>
              <a:buChar char="▪"/>
            </a:pPr>
            <a:r>
              <a:rPr lang="en-US" sz="2015" dirty="0">
                <a:latin typeface="Times New Roman"/>
                <a:ea typeface="Times New Roman"/>
                <a:cs typeface="Times New Roman"/>
                <a:sym typeface="Times New Roman"/>
              </a:rPr>
              <a:t>challenge the old order through the auspices of philosophical thought and reason.</a:t>
            </a:r>
            <a:endParaRPr dirty="0"/>
          </a:p>
          <a:p>
            <a:pPr marL="274320" lvl="0" indent="-100647" algn="l" rtl="0">
              <a:lnSpc>
                <a:spcPct val="80000"/>
              </a:lnSpc>
              <a:spcBef>
                <a:spcPts val="403"/>
              </a:spcBef>
              <a:spcAft>
                <a:spcPts val="0"/>
              </a:spcAft>
              <a:buSzPts val="2015"/>
              <a:buFont typeface="Noto Sans Symbols"/>
              <a:buNone/>
            </a:pPr>
            <a:endParaRPr sz="2015" dirty="0">
              <a:latin typeface="Times New Roman"/>
              <a:ea typeface="Times New Roman"/>
              <a:cs typeface="Times New Roman"/>
              <a:sym typeface="Times New Roman"/>
            </a:endParaRPr>
          </a:p>
          <a:p>
            <a:pPr marL="274320" lvl="0" indent="-130175" algn="l" rtl="0">
              <a:lnSpc>
                <a:spcPct val="80000"/>
              </a:lnSpc>
              <a:spcBef>
                <a:spcPts val="310"/>
              </a:spcBef>
              <a:spcAft>
                <a:spcPts val="0"/>
              </a:spcAft>
              <a:buSzPts val="1550"/>
              <a:buFont typeface="Noto Sans Symbols"/>
              <a:buNone/>
            </a:pPr>
            <a:endParaRPr sz="1550" dirty="0">
              <a:latin typeface="Times New Roman"/>
              <a:ea typeface="Times New Roman"/>
              <a:cs typeface="Times New Roman"/>
              <a:sym typeface="Times New Roman"/>
            </a:endParaRPr>
          </a:p>
          <a:p>
            <a:pPr marL="274320" lvl="0" indent="-130175" algn="l" rtl="0">
              <a:lnSpc>
                <a:spcPct val="80000"/>
              </a:lnSpc>
              <a:spcBef>
                <a:spcPts val="310"/>
              </a:spcBef>
              <a:spcAft>
                <a:spcPts val="0"/>
              </a:spcAft>
              <a:buSzPts val="1550"/>
              <a:buFont typeface="Noto Sans Symbols"/>
              <a:buNone/>
            </a:pPr>
            <a:endParaRPr sz="1550" dirty="0">
              <a:latin typeface="Times New Roman"/>
              <a:ea typeface="Times New Roman"/>
              <a:cs typeface="Times New Roman"/>
              <a:sym typeface="Times New Roman"/>
            </a:endParaRPr>
          </a:p>
          <a:p>
            <a:pPr marL="274320" lvl="0" indent="-130175" algn="l" rtl="0">
              <a:lnSpc>
                <a:spcPct val="80000"/>
              </a:lnSpc>
              <a:spcBef>
                <a:spcPts val="310"/>
              </a:spcBef>
              <a:spcAft>
                <a:spcPts val="0"/>
              </a:spcAft>
              <a:buSzPts val="1550"/>
              <a:buFont typeface="Noto Sans Symbols"/>
              <a:buNone/>
            </a:pPr>
            <a:endParaRPr sz="1550" dirty="0">
              <a:latin typeface="Times New Roman"/>
              <a:ea typeface="Times New Roman"/>
              <a:cs typeface="Times New Roman"/>
              <a:sym typeface="Times New Roman"/>
            </a:endParaRPr>
          </a:p>
          <a:p>
            <a:pPr marL="0" lvl="0" indent="0" algn="l" rtl="0">
              <a:lnSpc>
                <a:spcPct val="80000"/>
              </a:lnSpc>
              <a:spcBef>
                <a:spcPts val="310"/>
              </a:spcBef>
              <a:spcAft>
                <a:spcPts val="0"/>
              </a:spcAft>
              <a:buSzPts val="1550"/>
              <a:buNone/>
            </a:pPr>
            <a:endParaRPr sz="1550" dirty="0"/>
          </a:p>
          <a:p>
            <a:pPr marL="0" lvl="0" indent="0" algn="l" rtl="0">
              <a:lnSpc>
                <a:spcPct val="80000"/>
              </a:lnSpc>
              <a:spcBef>
                <a:spcPts val="310"/>
              </a:spcBef>
              <a:spcAft>
                <a:spcPts val="0"/>
              </a:spcAft>
              <a:buSzPts val="1550"/>
              <a:buNone/>
            </a:pPr>
            <a:endParaRPr sz="1550" dirty="0"/>
          </a:p>
        </p:txBody>
      </p:sp>
      <p:sp>
        <p:nvSpPr>
          <p:cNvPr id="158" name="Google Shape;158;p20"/>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Times New Roman"/>
              <a:buNone/>
            </a:pPr>
            <a:r>
              <a:rPr lang="en-US" b="1">
                <a:latin typeface="Times New Roman"/>
                <a:ea typeface="Times New Roman"/>
                <a:cs typeface="Times New Roman"/>
                <a:sym typeface="Times New Roman"/>
              </a:rPr>
              <a:t>18</a:t>
            </a:r>
            <a:r>
              <a:rPr lang="en-US" b="1" baseline="30000">
                <a:latin typeface="Times New Roman"/>
                <a:ea typeface="Times New Roman"/>
                <a:cs typeface="Times New Roman"/>
                <a:sym typeface="Times New Roman"/>
              </a:rPr>
              <a:t>TH</a:t>
            </a:r>
            <a:r>
              <a:rPr lang="en-US" b="1">
                <a:latin typeface="Times New Roman"/>
                <a:ea typeface="Times New Roman"/>
                <a:cs typeface="Times New Roman"/>
                <a:sym typeface="Times New Roman"/>
              </a:rPr>
              <a:t> CENTURY SALON CULTURE</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45720" lvl="0" indent="0" algn="l" rtl="0">
              <a:spcBef>
                <a:spcPts val="0"/>
              </a:spcBef>
              <a:spcAft>
                <a:spcPts val="0"/>
              </a:spcAft>
              <a:buSzPts val="2800"/>
              <a:buNone/>
            </a:pPr>
            <a:r>
              <a:rPr lang="en-US" sz="2800" b="1">
                <a:latin typeface="Times New Roman"/>
                <a:ea typeface="Times New Roman"/>
                <a:cs typeface="Times New Roman"/>
                <a:sym typeface="Times New Roman"/>
              </a:rPr>
              <a:t>The salonniere was a woman …</a:t>
            </a:r>
            <a:endParaRPr sz="2800" b="1">
              <a:latin typeface="Times New Roman"/>
              <a:ea typeface="Times New Roman"/>
              <a:cs typeface="Times New Roman"/>
              <a:sym typeface="Times New Roman"/>
            </a:endParaRPr>
          </a:p>
          <a:p>
            <a:pPr marL="45720" lvl="0" indent="0" algn="l" rtl="0">
              <a:spcBef>
                <a:spcPts val="0"/>
              </a:spcBef>
              <a:spcAft>
                <a:spcPts val="0"/>
              </a:spcAft>
              <a:buSzPts val="2800"/>
              <a:buNone/>
            </a:pPr>
            <a:endParaRPr sz="2800" b="1">
              <a:latin typeface="Times New Roman"/>
              <a:ea typeface="Times New Roman"/>
              <a:cs typeface="Times New Roman"/>
              <a:sym typeface="Times New Roman"/>
            </a:endParaRPr>
          </a:p>
          <a:p>
            <a:pPr marL="274320" lvl="0" indent="-228600" algn="l" rtl="0">
              <a:spcBef>
                <a:spcPts val="400"/>
              </a:spcBef>
              <a:spcAft>
                <a:spcPts val="0"/>
              </a:spcAft>
              <a:buSzPts val="2000"/>
              <a:buChar char="▪"/>
            </a:pPr>
            <a:r>
              <a:rPr lang="en-US">
                <a:latin typeface="Times New Roman"/>
                <a:ea typeface="Times New Roman"/>
                <a:cs typeface="Times New Roman"/>
                <a:sym typeface="Times New Roman"/>
              </a:rPr>
              <a:t>of wealth &amp; privilege but whose life’s circumstances had typically precluded her from entering court society. </a:t>
            </a:r>
            <a:endParaRPr>
              <a:latin typeface="Times New Roman"/>
              <a:ea typeface="Times New Roman"/>
              <a:cs typeface="Times New Roman"/>
              <a:sym typeface="Times New Roman"/>
            </a:endParaRPr>
          </a:p>
          <a:p>
            <a:pPr marL="274320" lvl="0" indent="0" algn="l" rtl="0">
              <a:spcBef>
                <a:spcPts val="400"/>
              </a:spcBef>
              <a:spcAft>
                <a:spcPts val="0"/>
              </a:spcAft>
              <a:buNone/>
            </a:pPr>
            <a:endParaRPr>
              <a:latin typeface="Times New Roman"/>
              <a:ea typeface="Times New Roman"/>
              <a:cs typeface="Times New Roman"/>
              <a:sym typeface="Times New Roman"/>
            </a:endParaRPr>
          </a:p>
          <a:p>
            <a:pPr marL="274320" lvl="0" indent="-228600" algn="l" rtl="0">
              <a:spcBef>
                <a:spcPts val="400"/>
              </a:spcBef>
              <a:spcAft>
                <a:spcPts val="0"/>
              </a:spcAft>
              <a:buSzPts val="2000"/>
              <a:buFont typeface="Noto Sans Symbols"/>
              <a:buChar char="▪"/>
            </a:pPr>
            <a:r>
              <a:rPr lang="en-US">
                <a:latin typeface="Times New Roman"/>
                <a:ea typeface="Times New Roman"/>
                <a:cs typeface="Times New Roman"/>
                <a:sym typeface="Times New Roman"/>
              </a:rPr>
              <a:t>who employed her considerable personal, financial and organizational skills to orchestrate salon life &amp; support the philosophes of their day.</a:t>
            </a:r>
            <a:endParaRPr/>
          </a:p>
          <a:p>
            <a:pPr marL="45720" lvl="0" indent="0" algn="l" rtl="0">
              <a:spcBef>
                <a:spcPts val="400"/>
              </a:spcBef>
              <a:spcAft>
                <a:spcPts val="0"/>
              </a:spcAft>
              <a:buSzPts val="2000"/>
              <a:buNone/>
            </a:pPr>
            <a:endParaRPr>
              <a:latin typeface="Times New Roman"/>
              <a:ea typeface="Times New Roman"/>
              <a:cs typeface="Times New Roman"/>
              <a:sym typeface="Times New Roman"/>
            </a:endParaRPr>
          </a:p>
          <a:p>
            <a:pPr marL="0" lvl="0" indent="0" algn="l" rtl="0">
              <a:spcBef>
                <a:spcPts val="400"/>
              </a:spcBef>
              <a:spcAft>
                <a:spcPts val="0"/>
              </a:spcAft>
              <a:buNone/>
            </a:pPr>
            <a:endParaRPr/>
          </a:p>
          <a:p>
            <a:pPr marL="274320" lvl="0" indent="-101600" algn="l" rtl="0">
              <a:spcBef>
                <a:spcPts val="400"/>
              </a:spcBef>
              <a:spcAft>
                <a:spcPts val="0"/>
              </a:spcAft>
              <a:buSzPts val="2000"/>
              <a:buFont typeface="Noto Sans Symbols"/>
              <a:buNone/>
            </a:pPr>
            <a:endParaRPr>
              <a:latin typeface="Times New Roman"/>
              <a:ea typeface="Times New Roman"/>
              <a:cs typeface="Times New Roman"/>
              <a:sym typeface="Times New Roman"/>
            </a:endParaRPr>
          </a:p>
          <a:p>
            <a:pPr marL="274320" lvl="0" indent="-101600" algn="l" rtl="0">
              <a:spcBef>
                <a:spcPts val="400"/>
              </a:spcBef>
              <a:spcAft>
                <a:spcPts val="0"/>
              </a:spcAft>
              <a:buSzPts val="2000"/>
              <a:buFont typeface="Noto Sans Symbols"/>
              <a:buNone/>
            </a:pPr>
            <a:endParaRPr>
              <a:latin typeface="Times New Roman"/>
              <a:ea typeface="Times New Roman"/>
              <a:cs typeface="Times New Roman"/>
              <a:sym typeface="Times New Roman"/>
            </a:endParaRPr>
          </a:p>
          <a:p>
            <a:pPr marL="45720" lvl="0" indent="0" algn="l" rtl="0">
              <a:spcBef>
                <a:spcPts val="480"/>
              </a:spcBef>
              <a:spcAft>
                <a:spcPts val="0"/>
              </a:spcAft>
              <a:buSzPts val="2400"/>
              <a:buNone/>
            </a:pPr>
            <a:endParaRPr sz="2400">
              <a:latin typeface="Times New Roman"/>
              <a:ea typeface="Times New Roman"/>
              <a:cs typeface="Times New Roman"/>
              <a:sym typeface="Times New Roman"/>
            </a:endParaRPr>
          </a:p>
          <a:p>
            <a:pPr marL="274320" lvl="0" indent="-101600" algn="l" rtl="0">
              <a:spcBef>
                <a:spcPts val="400"/>
              </a:spcBef>
              <a:spcAft>
                <a:spcPts val="0"/>
              </a:spcAft>
              <a:buSzPts val="2000"/>
              <a:buFont typeface="Noto Sans Symbols"/>
              <a:buNone/>
            </a:pPr>
            <a:endParaRPr>
              <a:latin typeface="Times New Roman"/>
              <a:ea typeface="Times New Roman"/>
              <a:cs typeface="Times New Roman"/>
              <a:sym typeface="Times New Roman"/>
            </a:endParaRPr>
          </a:p>
          <a:p>
            <a:pPr marL="45720" lvl="0" indent="0" algn="l" rtl="0">
              <a:spcBef>
                <a:spcPts val="480"/>
              </a:spcBef>
              <a:spcAft>
                <a:spcPts val="0"/>
              </a:spcAft>
              <a:buSzPts val="2400"/>
              <a:buNone/>
            </a:pPr>
            <a:endParaRPr sz="2400">
              <a:latin typeface="Times New Roman"/>
              <a:ea typeface="Times New Roman"/>
              <a:cs typeface="Times New Roman"/>
              <a:sym typeface="Times New Roman"/>
            </a:endParaRPr>
          </a:p>
          <a:p>
            <a:pPr marL="274320" lvl="0" indent="-101600" algn="l" rtl="0">
              <a:spcBef>
                <a:spcPts val="400"/>
              </a:spcBef>
              <a:spcAft>
                <a:spcPts val="0"/>
              </a:spcAft>
              <a:buSzPts val="2000"/>
              <a:buFont typeface="Noto Sans Symbols"/>
              <a:buNone/>
            </a:pPr>
            <a:endParaRPr>
              <a:latin typeface="Times New Roman"/>
              <a:ea typeface="Times New Roman"/>
              <a:cs typeface="Times New Roman"/>
              <a:sym typeface="Times New Roman"/>
            </a:endParaRPr>
          </a:p>
          <a:p>
            <a:pPr marL="45720" lvl="0" indent="0" algn="l" rtl="0">
              <a:spcBef>
                <a:spcPts val="400"/>
              </a:spcBef>
              <a:spcAft>
                <a:spcPts val="0"/>
              </a:spcAft>
              <a:buSzPts val="2000"/>
              <a:buNone/>
            </a:pPr>
            <a:endParaRPr>
              <a:latin typeface="Times New Roman"/>
              <a:ea typeface="Times New Roman"/>
              <a:cs typeface="Times New Roman"/>
              <a:sym typeface="Times New Roman"/>
            </a:endParaRPr>
          </a:p>
          <a:p>
            <a:pPr marL="274320" lvl="0" indent="-101600" algn="l" rtl="0">
              <a:spcBef>
                <a:spcPts val="400"/>
              </a:spcBef>
              <a:spcAft>
                <a:spcPts val="0"/>
              </a:spcAft>
              <a:buSzPts val="2000"/>
              <a:buNone/>
            </a:pPr>
            <a:endParaRPr/>
          </a:p>
        </p:txBody>
      </p:sp>
      <p:sp>
        <p:nvSpPr>
          <p:cNvPr id="165" name="Google Shape;165;p2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Times New Roman"/>
              <a:buNone/>
            </a:pPr>
            <a:r>
              <a:rPr lang="en-US">
                <a:latin typeface="Times New Roman"/>
                <a:ea typeface="Times New Roman"/>
                <a:cs typeface="Times New Roman"/>
                <a:sym typeface="Times New Roman"/>
              </a:rPr>
              <a:t>WHO WERE THESE WOMEN?</a:t>
            </a:r>
            <a:endParaRPr/>
          </a:p>
        </p:txBody>
      </p:sp>
      <p:pic>
        <p:nvPicPr>
          <p:cNvPr id="166" name="Google Shape;166;p21" descr="Image result for 18th century aristocratic women"/>
          <p:cNvPicPr preferRelativeResize="0"/>
          <p:nvPr/>
        </p:nvPicPr>
        <p:blipFill rotWithShape="1">
          <a:blip r:embed="rId3">
            <a:alphaModFix/>
          </a:blip>
          <a:srcRect/>
          <a:stretch/>
        </p:blipFill>
        <p:spPr>
          <a:xfrm>
            <a:off x="2514600" y="4619625"/>
            <a:ext cx="3886200" cy="216217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rid">
  <a:themeElements>
    <a:clrScheme name="Grid">
      <a:dk1>
        <a:srgbClr val="000000"/>
      </a:dk1>
      <a:lt1>
        <a:srgbClr val="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5073</Words>
  <Application>Microsoft Office PowerPoint</Application>
  <PresentationFormat>On-screen Show (4:3)</PresentationFormat>
  <Paragraphs>592</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Source Sans Pro</vt:lpstr>
      <vt:lpstr>Noto Sans Symbols</vt:lpstr>
      <vt:lpstr>Calibri</vt:lpstr>
      <vt:lpstr>Times New Roman</vt:lpstr>
      <vt:lpstr>Wingdings</vt:lpstr>
      <vt:lpstr>Grid</vt:lpstr>
      <vt:lpstr>THE 18TH SALONNIERE: HOW CONSTRUCTIVISM COURTED GENIUS IN THE ENLIGHTENMENT SALON</vt:lpstr>
      <vt:lpstr>WHERE WORLDS COALESCE</vt:lpstr>
      <vt:lpstr>THE SALONNIERE’S CONSTRUCTIVIST CRAFT</vt:lpstr>
      <vt:lpstr>  THE AGE OF THE ENLIGHTENMENT:             1680’S TO THE END OF 18TH CENTURY   </vt:lpstr>
      <vt:lpstr> </vt:lpstr>
      <vt:lpstr>THE SALON AS AN EVOLVING CULTURAL INSTITUTION</vt:lpstr>
      <vt:lpstr>SALON:  FROM A LEISURE INSTITUTION TO AN INTELLECTUAL WORKING SPACE</vt:lpstr>
      <vt:lpstr>18TH CENTURY SALON CULTURE</vt:lpstr>
      <vt:lpstr>WHO WERE THESE WOMEN?</vt:lpstr>
      <vt:lpstr>THE MEASURE OF THE SALONNIERE</vt:lpstr>
      <vt:lpstr>MARQUISE DE LAMBERT  1647 - 1733</vt:lpstr>
      <vt:lpstr>BARONESS DE TENCIN       1682 – 1749</vt:lpstr>
      <vt:lpstr>          MADAME  DE GEOFFRIN                1699 - 1777</vt:lpstr>
      <vt:lpstr> MARQUISE DU DEFFAND   1697 – 1780 </vt:lpstr>
      <vt:lpstr>MADEMOISELLE JULIE  DE LESPINASSE                   1732 - 1776</vt:lpstr>
      <vt:lpstr> MADAME SUZANNE NECKER 1739 - 1794 </vt:lpstr>
      <vt:lpstr> WHY WOULD THESE WOMEN SACRIFICE THEIR FREEDOM AND FORTUNE TO SUCH AN ARDUOUS CAUSE? </vt:lpstr>
      <vt:lpstr>INTELLECTUAL STIMULATION</vt:lpstr>
      <vt:lpstr>ADVANCING THE GENIUS IN THEIR MIDST</vt:lpstr>
      <vt:lpstr>   THE SALONNIERE’S CRAFT: CRITICISMS &amp; COMPLIMENTS     </vt:lpstr>
      <vt:lpstr>JEAN JACQUES ROUSSEAU</vt:lpstr>
      <vt:lpstr>ROUSSEAU’S DIATRIBE</vt:lpstr>
      <vt:lpstr>ROUSSEAU MISSED THE MARK</vt:lpstr>
      <vt:lpstr>SALONNIERE AS BEAU  MONDE SOCIETY HOSTESS</vt:lpstr>
      <vt:lpstr>THE PHILOSOPHES’ TRIBUTES</vt:lpstr>
      <vt:lpstr>PowerPoint Presentation</vt:lpstr>
      <vt:lpstr>PowerPoint Presentation</vt:lpstr>
      <vt:lpstr>JEAN LE ROND D’ALEMBERT</vt:lpstr>
      <vt:lpstr> ANDRE MARMONTEL MEMOIRES </vt:lpstr>
      <vt:lpstr>DENA GOODMAN  THE REPUBLIC OF LETTERS</vt:lpstr>
      <vt:lpstr>SINE QUA NON TO THE  ENLIGHTENMENT CAUSE</vt:lpstr>
      <vt:lpstr>PowerPoint Presentation</vt:lpstr>
      <vt:lpstr>THE SALONNIERE AS A SOCIAL CONSTRUCTIVIST TEACHER</vt:lpstr>
      <vt:lpstr> SOCIAL CONSTRUCTIVIST THEORY </vt:lpstr>
      <vt:lpstr>SOCIAL CONSTRUCTIVIST THEORY CONTINUED</vt:lpstr>
      <vt:lpstr>THE SALONNIERE AS A SOCIAL CONSTRUCTIVIST TEACHER</vt:lpstr>
      <vt:lpstr>MADAME DE GENLIS: ON THE IDEAL SALONNIERE # 1 Her Silent Hand: Placing the Learners at the Center of the  Conversation</vt:lpstr>
      <vt:lpstr>    PHILOSOPHES:  MARMONTEL &amp; MONTESQUIEU        # 1 HER SILENT HAND: PLACING LEARNERS  AT                  THE CENTER OF THE CONVERSATION   </vt:lpstr>
      <vt:lpstr># 2 REPUBLICAN VIRTUES: FACILITATING CIVILITY DURING THE LEARNING PROCESS VIA SCAFFOLDING</vt:lpstr>
      <vt:lpstr># 2 Republican Virtues: Facilitating A Civil Learning Process        via Scaffolding</vt:lpstr>
      <vt:lpstr>    SALONNIERE  SUZANNE NECKER                # 2 REPUBLICAN VIRTUES:  SCAFFOLDING</vt:lpstr>
      <vt:lpstr># 3 SALON SPACE: PROMOTES EQUALITY,        DEMOCRACY, OWNERSHIP &amp; COMMUNITY</vt:lpstr>
      <vt:lpstr># 3 SALON SPACE: PROMOTES EQUALITY,        DEMOCRACY, OWNERSHIP &amp; COMMUNITY</vt:lpstr>
      <vt:lpstr>        # 3 SALON SPACE: PROMOTES EQUALITY,        DEMOCRACY, OWNERSHIP &amp; COMMUNITY </vt:lpstr>
      <vt:lpstr># 3 SALON SPACE: PROMOTES EQUALITY,        DEMOCRACY, OWNERSHIP &amp; COMMUNITY</vt:lpstr>
      <vt:lpstr> MONTESQUIEU THE PERSIAN LETTERS   # 3 SALON SPACE: PROMOTES EQUALITY,                DEMOCRACY, OWNERSHIP &amp; COMMUNITY</vt:lpstr>
      <vt:lpstr>SALONNIERE: THE EMBODIMENT OF A CONSTRUCTIVIST TEACHER</vt:lpstr>
      <vt:lpstr>“ “FULL MANY A FLOWER IS BORN TO BLUSH UNSEEN AND WASTE ITS SWEETNESS ON THE DESERT AIR.”  THOMAS GRAY ELEGY WRITTEN IN A COUNTRY CHURCHYARD  </vt:lpstr>
      <vt:lpstr> BIBLIOGRAPHY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18TH SALONNIERE: HOW CONSTRUCTIVISM COURTED GENIUS IN THE ENLIGHTENMENT SALON</dc:title>
  <dc:creator>Jill Heinrich</dc:creator>
  <cp:lastModifiedBy>Jill Heinrich</cp:lastModifiedBy>
  <cp:revision>15</cp:revision>
  <dcterms:modified xsi:type="dcterms:W3CDTF">2019-11-12T14:17:26Z</dcterms:modified>
</cp:coreProperties>
</file>