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3" r:id="rId3"/>
    <p:sldId id="284" r:id="rId4"/>
    <p:sldId id="282" r:id="rId5"/>
    <p:sldId id="257" r:id="rId6"/>
    <p:sldId id="260" r:id="rId7"/>
    <p:sldId id="258" r:id="rId8"/>
    <p:sldId id="259" r:id="rId9"/>
    <p:sldId id="261" r:id="rId10"/>
    <p:sldId id="263" r:id="rId11"/>
    <p:sldId id="293" r:id="rId12"/>
    <p:sldId id="294" r:id="rId13"/>
    <p:sldId id="264" r:id="rId14"/>
    <p:sldId id="262" r:id="rId15"/>
    <p:sldId id="290" r:id="rId16"/>
    <p:sldId id="265" r:id="rId17"/>
    <p:sldId id="289" r:id="rId18"/>
    <p:sldId id="291" r:id="rId19"/>
    <p:sldId id="292" r:id="rId20"/>
    <p:sldId id="266" r:id="rId21"/>
    <p:sldId id="267" r:id="rId22"/>
    <p:sldId id="268" r:id="rId23"/>
    <p:sldId id="269" r:id="rId24"/>
    <p:sldId id="271" r:id="rId25"/>
    <p:sldId id="270" r:id="rId26"/>
    <p:sldId id="272" r:id="rId27"/>
    <p:sldId id="273" r:id="rId28"/>
    <p:sldId id="274" r:id="rId29"/>
    <p:sldId id="275" r:id="rId30"/>
    <p:sldId id="276" r:id="rId31"/>
    <p:sldId id="277" r:id="rId32"/>
    <p:sldId id="278" r:id="rId33"/>
    <p:sldId id="279" r:id="rId34"/>
    <p:sldId id="281" r:id="rId35"/>
    <p:sldId id="28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82" d="100"/>
          <a:sy n="82" d="100"/>
        </p:scale>
        <p:origin x="-1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F1DF70-7A3B-4F73-8A94-C5EB4E61D462}"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293209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1DF70-7A3B-4F73-8A94-C5EB4E61D462}"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37339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1DF70-7A3B-4F73-8A94-C5EB4E61D462}"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180243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1DF70-7A3B-4F73-8A94-C5EB4E61D462}"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229812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1DF70-7A3B-4F73-8A94-C5EB4E61D462}"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122730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F1DF70-7A3B-4F73-8A94-C5EB4E61D462}"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157995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F1DF70-7A3B-4F73-8A94-C5EB4E61D462}"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87510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F1DF70-7A3B-4F73-8A94-C5EB4E61D462}"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199923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1DF70-7A3B-4F73-8A94-C5EB4E61D462}"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182251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1DF70-7A3B-4F73-8A94-C5EB4E61D462}"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173961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1DF70-7A3B-4F73-8A94-C5EB4E61D462}"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24A01-18FC-42E1-A011-BB7F504926AA}" type="slidenum">
              <a:rPr lang="en-US" smtClean="0"/>
              <a:t>‹#›</a:t>
            </a:fld>
            <a:endParaRPr lang="en-US"/>
          </a:p>
        </p:txBody>
      </p:sp>
    </p:spTree>
    <p:extLst>
      <p:ext uri="{BB962C8B-B14F-4D97-AF65-F5344CB8AC3E}">
        <p14:creationId xmlns:p14="http://schemas.microsoft.com/office/powerpoint/2010/main" val="334119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1DF70-7A3B-4F73-8A94-C5EB4E61D462}" type="datetimeFigureOut">
              <a:rPr lang="en-US" smtClean="0"/>
              <a:t>10/10/2019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24A01-18FC-42E1-A011-BB7F504926AA}" type="slidenum">
              <a:rPr lang="en-US" smtClean="0"/>
              <a:t>‹#›</a:t>
            </a:fld>
            <a:endParaRPr lang="en-US"/>
          </a:p>
        </p:txBody>
      </p:sp>
    </p:spTree>
    <p:extLst>
      <p:ext uri="{BB962C8B-B14F-4D97-AF65-F5344CB8AC3E}">
        <p14:creationId xmlns:p14="http://schemas.microsoft.com/office/powerpoint/2010/main" val="2492247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latin typeface="Times New Roman" panose="02020603050405020304" pitchFamily="18" charset="0"/>
                <a:cs typeface="Times New Roman" panose="02020603050405020304" pitchFamily="18" charset="0"/>
              </a:rPr>
              <a:t>Freedom From…Freedom To</a:t>
            </a:r>
            <a:endParaRPr lang="en-US" sz="4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solidFill>
                <a:schemeClr val="tx1"/>
              </a:solidFill>
            </a:endParaRPr>
          </a:p>
        </p:txBody>
      </p:sp>
      <p:pic>
        <p:nvPicPr>
          <p:cNvPr id="1026" name="Picture 2" descr="C:\Users\jheinrich\AppData\Local\Microsoft\Windows\Temporary Internet Files\Content.IE5\8PS5YJS5\american-flag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3462337" cy="231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86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Illiberal Tradition: Freedom From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Roman Law:  Sanctions </a:t>
            </a:r>
            <a:r>
              <a:rPr lang="en-US" b="1" dirty="0" smtClean="0">
                <a:latin typeface="Times New Roman" panose="02020603050405020304" pitchFamily="18" charset="0"/>
                <a:cs typeface="Times New Roman" panose="02020603050405020304" pitchFamily="18" charset="0"/>
              </a:rPr>
              <a:t>the limiting of individual rights: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Freedom of expression, thought &amp; behavior.</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State can be a democracy and still have an illiberal tradition in that it imposes limits on individual freedom, arguing that such limitations are necessary to maintain the authority of the state and civil order.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021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smtClean="0">
                <a:latin typeface="Times New Roman" panose="02020603050405020304" pitchFamily="18" charset="0"/>
                <a:cs typeface="Times New Roman" panose="02020603050405020304" pitchFamily="18" charset="0"/>
              </a:rPr>
              <a:t>             Roman </a:t>
            </a:r>
            <a:r>
              <a:rPr lang="en-US" sz="4800" b="1" dirty="0" smtClean="0">
                <a:latin typeface="Times New Roman" panose="02020603050405020304" pitchFamily="18" charset="0"/>
                <a:cs typeface="Times New Roman" panose="02020603050405020304" pitchFamily="18" charset="0"/>
              </a:rPr>
              <a:t>Law</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endParaRPr lang="en-US" dirty="0" smtClean="0"/>
          </a:p>
          <a:p>
            <a:pPr marL="0" indent="0">
              <a:buNone/>
            </a:pPr>
            <a:r>
              <a:rPr lang="en-US" sz="3600" b="1" dirty="0" smtClean="0">
                <a:latin typeface="Times New Roman" panose="02020603050405020304" pitchFamily="18" charset="0"/>
                <a:cs typeface="Times New Roman" panose="02020603050405020304" pitchFamily="18" charset="0"/>
              </a:rPr>
              <a:t>The state is the force of the law. </a:t>
            </a:r>
          </a:p>
          <a:p>
            <a:pPr marL="0" indent="0">
              <a:buNone/>
            </a:pPr>
            <a:endParaRPr lang="en-US" sz="3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verything the state does is considered in the best interests of the people.  </a:t>
            </a:r>
          </a:p>
          <a:p>
            <a:pPr>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state is essentially not answerable to the law.</a:t>
            </a:r>
            <a:endParaRPr lang="en-US" dirty="0">
              <a:latin typeface="Times New Roman" panose="02020603050405020304" pitchFamily="18" charset="0"/>
              <a:cs typeface="Times New Roman" panose="02020603050405020304" pitchFamily="18" charset="0"/>
            </a:endParaRPr>
          </a:p>
        </p:txBody>
      </p:sp>
      <p:pic>
        <p:nvPicPr>
          <p:cNvPr id="13314" name="Picture 2" descr="C:\Users\jheinrich\AppData\Local\Microsoft\Windows\Temporary Internet Files\Content.IE5\17NS32C9\100518-07-Ancient-History-Rome-Roman-Law-250x2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09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anose="02020603050405020304" pitchFamily="18" charset="0"/>
                <a:cs typeface="Times New Roman" panose="02020603050405020304" pitchFamily="18" charset="0"/>
              </a:rPr>
              <a:t>Common </a:t>
            </a:r>
            <a:r>
              <a:rPr lang="en-US" b="1" dirty="0" smtClean="0">
                <a:latin typeface="Times New Roman" panose="02020603050405020304" pitchFamily="18" charset="0"/>
                <a:cs typeface="Times New Roman" panose="02020603050405020304" pitchFamily="18" charset="0"/>
              </a:rPr>
              <a:t>Law:  British Tradition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Times New Roman" panose="02020603050405020304" pitchFamily="18" charset="0"/>
                <a:cs typeface="Times New Roman" panose="02020603050405020304" pitchFamily="18" charset="0"/>
              </a:rPr>
              <a:t>No one, including the state, </a:t>
            </a:r>
          </a:p>
          <a:p>
            <a:pPr marL="0" indent="0">
              <a:buNone/>
            </a:pPr>
            <a:r>
              <a:rPr lang="en-US" b="1" dirty="0" smtClean="0">
                <a:latin typeface="Times New Roman" panose="02020603050405020304" pitchFamily="18" charset="0"/>
                <a:cs typeface="Times New Roman" panose="02020603050405020304" pitchFamily="18" charset="0"/>
              </a:rPr>
              <a:t>is above the law.</a:t>
            </a:r>
          </a:p>
          <a:p>
            <a:pPr marL="0" indent="0">
              <a:buNone/>
            </a:pPr>
            <a:endParaRPr lang="en-US"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Rulers must answer to the law.</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U.S. system based upon the common law tradition—innocent until proven guilty</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Amendments codify this notion:</a:t>
            </a:r>
          </a:p>
          <a:p>
            <a:pPr marL="0" indent="0">
              <a:buNone/>
            </a:pPr>
            <a:r>
              <a:rPr lang="en-US" dirty="0" smtClean="0">
                <a:latin typeface="Times New Roman" panose="02020603050405020304" pitchFamily="18" charset="0"/>
                <a:cs typeface="Times New Roman" panose="02020603050405020304" pitchFamily="18" charset="0"/>
              </a:rPr>
              <a:t>		1</a:t>
            </a:r>
            <a:r>
              <a:rPr lang="en-US" baseline="30000" dirty="0" smtClean="0">
                <a:latin typeface="Times New Roman" panose="02020603050405020304" pitchFamily="18" charset="0"/>
                <a:cs typeface="Times New Roman" panose="02020603050405020304" pitchFamily="18" charset="0"/>
              </a:rPr>
              <a:t>st</a:t>
            </a:r>
            <a:r>
              <a:rPr lang="en-US" dirty="0" smtClean="0">
                <a:latin typeface="Times New Roman" panose="02020603050405020304" pitchFamily="18" charset="0"/>
                <a:cs typeface="Times New Roman" panose="02020603050405020304" pitchFamily="18" charset="0"/>
              </a:rPr>
              <a:t>, 4</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5</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6</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7</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&amp; 8th</a:t>
            </a:r>
            <a:endParaRPr lang="en-US" dirty="0">
              <a:latin typeface="Times New Roman" panose="02020603050405020304" pitchFamily="18" charset="0"/>
              <a:cs typeface="Times New Roman" panose="02020603050405020304" pitchFamily="18" charset="0"/>
            </a:endParaRPr>
          </a:p>
        </p:txBody>
      </p:sp>
      <p:pic>
        <p:nvPicPr>
          <p:cNvPr id="1026" name="Picture 2" descr="C:\Users\jheinrich\AppData\Local\Microsoft\Windows\Temporary Internet Files\Content.IE5\17NS32C9\20120821-justice-swor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2692" y="1219200"/>
            <a:ext cx="16971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22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Illiberal Governments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In more extreme forms, it limits individual freedoms in the name of the state, thus making it authoritarian at best, totalitarian at worst.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Nazi German</a:t>
            </a:r>
          </a:p>
          <a:p>
            <a:r>
              <a:rPr lang="en-US" dirty="0" smtClean="0">
                <a:latin typeface="Times New Roman" panose="02020603050405020304" pitchFamily="18" charset="0"/>
                <a:cs typeface="Times New Roman" panose="02020603050405020304" pitchFamily="18" charset="0"/>
              </a:rPr>
              <a:t>Stalin’s Communist Russia</a:t>
            </a:r>
          </a:p>
          <a:p>
            <a:r>
              <a:rPr lang="en-US" dirty="0" smtClean="0">
                <a:latin typeface="Times New Roman" panose="02020603050405020304" pitchFamily="18" charset="0"/>
                <a:cs typeface="Times New Roman" panose="02020603050405020304" pitchFamily="18" charset="0"/>
              </a:rPr>
              <a:t>Communist China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241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Democracies that have illiberal features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Sweden: restricts individual property rights</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France:  state media monopoly</a:t>
            </a:r>
          </a:p>
          <a:p>
            <a:pPr>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Taxation</a:t>
            </a:r>
            <a:r>
              <a:rPr lang="en-US" dirty="0" smtClean="0">
                <a:latin typeface="Times New Roman" panose="02020603050405020304" pitchFamily="18" charset="0"/>
                <a:cs typeface="Times New Roman" panose="02020603050405020304" pitchFamily="18" charset="0"/>
              </a:rPr>
              <a:t>: infringement of economic liberty through high taxation. 38% Germany, 41% in Ireland, 45% Sweden, 60% France &amp; Denmark.</a:t>
            </a:r>
          </a:p>
          <a:p>
            <a:pPr>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England: established state religion Anglican Church.</a:t>
            </a:r>
          </a:p>
          <a:p>
            <a:pPr>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Saudi Arabia: theocratic Islamic monarchy &amp; legal system based upon Sharia law.</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770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U.S. Constitution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first ten amendments are known as the </a:t>
            </a:r>
            <a:r>
              <a:rPr lang="en-US" i="1" dirty="0">
                <a:latin typeface="Times New Roman" panose="02020603050405020304" pitchFamily="18" charset="0"/>
                <a:cs typeface="Times New Roman" panose="02020603050405020304" pitchFamily="18" charset="0"/>
              </a:rPr>
              <a:t>Bill of Rights</a:t>
            </a:r>
            <a:r>
              <a:rPr lang="en-US" dirty="0">
                <a:latin typeface="Times New Roman" panose="02020603050405020304" pitchFamily="18" charset="0"/>
                <a:cs typeface="Times New Roman" panose="02020603050405020304" pitchFamily="18" charset="0"/>
              </a:rPr>
              <a:t> which protect the freedoms and rights of individuals. This protection is not limited to citizens but to anyone on U.S. soil.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Bill of Rights </a:t>
            </a:r>
            <a:r>
              <a:rPr lang="en-US" dirty="0">
                <a:latin typeface="Times New Roman" panose="02020603050405020304" pitchFamily="18" charset="0"/>
                <a:cs typeface="Times New Roman" panose="02020603050405020304" pitchFamily="18" charset="0"/>
              </a:rPr>
              <a:t>guarantee our civil liberties which are defined as the limitations on government power, intended to protect freedoms that governments may not legally intrude on. </a:t>
            </a:r>
          </a:p>
          <a:p>
            <a:endParaRPr lang="en-US" dirty="0"/>
          </a:p>
        </p:txBody>
      </p:sp>
      <p:pic>
        <p:nvPicPr>
          <p:cNvPr id="4" name="Picture 2" descr="C:\Users\jheinrich\AppData\Local\Microsoft\Windows\Temporary Internet Files\Content.IE5\8PS5YJS5\constitution_day_wallpaper_by_aportman-d2ys8t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8327"/>
            <a:ext cx="2438400" cy="152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19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Bill of Rights:  Amendments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Times New Roman" panose="02020603050405020304" pitchFamily="18" charset="0"/>
                <a:cs typeface="Times New Roman" panose="02020603050405020304" pitchFamily="18" charset="0"/>
              </a:rPr>
              <a:t>1</a:t>
            </a:r>
            <a:r>
              <a:rPr lang="en-US" baseline="30000" dirty="0" smtClean="0">
                <a:latin typeface="Times New Roman" panose="02020603050405020304" pitchFamily="18" charset="0"/>
                <a:cs typeface="Times New Roman" panose="02020603050405020304" pitchFamily="18" charset="0"/>
              </a:rPr>
              <a:t>st</a:t>
            </a:r>
            <a:r>
              <a:rPr lang="en-US" dirty="0" smtClean="0">
                <a:latin typeface="Times New Roman" panose="02020603050405020304" pitchFamily="18" charset="0"/>
                <a:cs typeface="Times New Roman" panose="02020603050405020304" pitchFamily="18" charset="0"/>
              </a:rPr>
              <a:t>: freedom of speech, press, religion &amp; assembly</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4</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The right of the people to be secure in their persons, houses, papers, and effects, against unreasonable search &amp; seizure.</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5</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…nor be deprived of life, liberty, or property without due process of law.</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8</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…nor cruel and unusual punishment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667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Civil Liberties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Our basic rights and freedoms that are guaranteed -- either explicitly  in the Bill of Rights &amp; Constitution, or interpreted or inferred through the years by legislatures or the courts.  They include the right to…</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Free speech</a:t>
            </a:r>
          </a:p>
          <a:p>
            <a:r>
              <a:rPr lang="en-US" dirty="0">
                <a:latin typeface="Times New Roman" panose="02020603050405020304" pitchFamily="18" charset="0"/>
                <a:cs typeface="Times New Roman" panose="02020603050405020304" pitchFamily="18" charset="0"/>
              </a:rPr>
              <a:t>Privacy</a:t>
            </a:r>
          </a:p>
          <a:p>
            <a:r>
              <a:rPr lang="en-US" dirty="0">
                <a:latin typeface="Times New Roman" panose="02020603050405020304" pitchFamily="18" charset="0"/>
                <a:cs typeface="Times New Roman" panose="02020603050405020304" pitchFamily="18" charset="0"/>
              </a:rPr>
              <a:t>To remain silent in a police interrogation</a:t>
            </a:r>
          </a:p>
          <a:p>
            <a:r>
              <a:rPr lang="en-US" dirty="0">
                <a:latin typeface="Times New Roman" panose="02020603050405020304" pitchFamily="18" charset="0"/>
                <a:cs typeface="Times New Roman" panose="02020603050405020304" pitchFamily="18" charset="0"/>
              </a:rPr>
              <a:t>To be free from unreasonable searches of your home</a:t>
            </a:r>
          </a:p>
          <a:p>
            <a:r>
              <a:rPr lang="en-US" dirty="0">
                <a:latin typeface="Times New Roman" panose="02020603050405020304" pitchFamily="18" charset="0"/>
                <a:cs typeface="Times New Roman" panose="02020603050405020304" pitchFamily="18" charset="0"/>
              </a:rPr>
              <a:t>The right to a fair court trial</a:t>
            </a:r>
          </a:p>
          <a:p>
            <a:r>
              <a:rPr lang="en-US" dirty="0">
                <a:latin typeface="Times New Roman" panose="02020603050405020304" pitchFamily="18" charset="0"/>
                <a:cs typeface="Times New Roman" panose="02020603050405020304" pitchFamily="18" charset="0"/>
              </a:rPr>
              <a:t>The right to marry</a:t>
            </a:r>
          </a:p>
          <a:p>
            <a:r>
              <a:rPr lang="en-US" dirty="0">
                <a:latin typeface="Times New Roman" panose="02020603050405020304" pitchFamily="18" charset="0"/>
                <a:cs typeface="Times New Roman" panose="02020603050405020304" pitchFamily="18" charset="0"/>
              </a:rPr>
              <a:t>The right to vote</a:t>
            </a:r>
          </a:p>
          <a:p>
            <a:endParaRPr lang="en-US" dirty="0"/>
          </a:p>
        </p:txBody>
      </p:sp>
      <p:pic>
        <p:nvPicPr>
          <p:cNvPr id="6" name="Picture 2" descr="C:\Users\jheinrich\AppData\Local\Microsoft\Windows\Temporary Internet Files\Content.IE5\8PS5YJS5\constitution_day_wallpaper_by_aportman-d2ys8t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8327"/>
            <a:ext cx="2438400" cy="152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55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Civil Rights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 right to be free from unequal treatment based on certain protected characteristics (race, gender, disability, etc.) in settings such as employment, education, housing, and access to public facilities.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Violation: occurs when an individual is discriminated against on the basis of a protected characteristic. Most civil rights laws are established through the federal government via federal legislation or case law.</a:t>
            </a:r>
          </a:p>
          <a:p>
            <a:endParaRPr lang="en-US" dirty="0"/>
          </a:p>
        </p:txBody>
      </p:sp>
      <p:pic>
        <p:nvPicPr>
          <p:cNvPr id="4" name="Picture 2" descr="C:\Users\jheinrich\AppData\Local\Microsoft\Windows\Temporary Internet Files\Content.IE5\1X4OTBZ0\dr-martin-luther-king-i-have-a-dream-speech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5886" y="142200"/>
            <a:ext cx="1744714" cy="13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14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Civil </a:t>
            </a:r>
            <a:r>
              <a:rPr lang="en-US" b="1" dirty="0">
                <a:latin typeface="Times New Roman" panose="02020603050405020304" pitchFamily="18" charset="0"/>
                <a:cs typeface="Times New Roman" panose="02020603050405020304" pitchFamily="18" charset="0"/>
              </a:rPr>
              <a:t>rights—</a:t>
            </a:r>
            <a:r>
              <a:rPr lang="en-US" dirty="0">
                <a:latin typeface="Times New Roman" panose="02020603050405020304" pitchFamily="18" charset="0"/>
                <a:cs typeface="Times New Roman" panose="02020603050405020304" pitchFamily="18" charset="0"/>
              </a:rPr>
              <a:t>the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basic right of freedom from discrimination based on certain personal characteristics such as gender, race, or disability; the treatment of an individual regarding certain rights.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Civil liberties</a:t>
            </a:r>
            <a:r>
              <a:rPr lang="en-US" dirty="0">
                <a:latin typeface="Times New Roman" panose="02020603050405020304" pitchFamily="18" charset="0"/>
                <a:cs typeface="Times New Roman" panose="02020603050405020304" pitchFamily="18" charset="0"/>
              </a:rPr>
              <a:t>—broad-based rights the government grants to individuals.  </a:t>
            </a:r>
          </a:p>
          <a:p>
            <a:endParaRPr lang="en-US" dirty="0"/>
          </a:p>
        </p:txBody>
      </p:sp>
      <p:sp>
        <p:nvSpPr>
          <p:cNvPr id="4"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latin typeface="Times New Roman" panose="02020603050405020304" pitchFamily="18" charset="0"/>
                <a:cs typeface="Times New Roman" panose="02020603050405020304" pitchFamily="18" charset="0"/>
              </a:rPr>
              <a:t>Civil </a:t>
            </a:r>
            <a:r>
              <a:rPr lang="en-US" b="1" dirty="0">
                <a:latin typeface="Times New Roman" panose="02020603050405020304" pitchFamily="18" charset="0"/>
                <a:cs typeface="Times New Roman" panose="02020603050405020304" pitchFamily="18" charset="0"/>
              </a:rPr>
              <a:t>Rights v. Civil </a:t>
            </a:r>
            <a:r>
              <a:rPr lang="en-US" b="1" dirty="0" smtClean="0">
                <a:latin typeface="Times New Roman" panose="02020603050405020304" pitchFamily="18" charset="0"/>
                <a:cs typeface="Times New Roman" panose="02020603050405020304" pitchFamily="18" charset="0"/>
              </a:rPr>
              <a:t>Liberties: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What the Law has to Say</a:t>
            </a:r>
            <a:br>
              <a:rPr lang="en-US" b="1" dirty="0" smtClean="0">
                <a:latin typeface="Times New Roman" panose="02020603050405020304" pitchFamily="18" charset="0"/>
                <a:cs typeface="Times New Roman" panose="02020603050405020304" pitchFamily="18" charset="0"/>
              </a:rPr>
            </a:br>
            <a:r>
              <a:rPr lang="en-US" dirty="0"/>
              <a:t/>
            </a:r>
            <a:br>
              <a:rPr lang="en-US" dirty="0"/>
            </a:br>
            <a:endParaRPr lang="en-US" dirty="0"/>
          </a:p>
        </p:txBody>
      </p:sp>
    </p:spTree>
    <p:extLst>
      <p:ext uri="{BB962C8B-B14F-4D97-AF65-F5344CB8AC3E}">
        <p14:creationId xmlns:p14="http://schemas.microsoft.com/office/powerpoint/2010/main" val="366983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Freedom from…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Laws must be put into place to protect us.</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However, lack of balance may result in totalitarianism</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2600" i="1" dirty="0" smtClean="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Those who would give up essential Liberty, to purchase a little temporary Safety, deserve neither Liberty nor Safety</a:t>
            </a:r>
            <a:r>
              <a:rPr lang="en-US" sz="2600" i="1" dirty="0" smtClean="0">
                <a:latin typeface="Times New Roman" panose="02020603050405020304" pitchFamily="18" charset="0"/>
                <a:cs typeface="Times New Roman" panose="02020603050405020304" pitchFamily="18" charset="0"/>
              </a:rPr>
              <a:t>.“ </a:t>
            </a:r>
          </a:p>
          <a:p>
            <a:pPr marL="0" indent="0">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Benjamin Franklin</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680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b="1" dirty="0" smtClean="0">
                <a:latin typeface="Times New Roman" panose="02020603050405020304" pitchFamily="18" charset="0"/>
                <a:cs typeface="Times New Roman" panose="02020603050405020304" pitchFamily="18" charset="0"/>
              </a:rPr>
              <a:t>Writ of Habeas Corpus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Legal procedure that keeps the government from holding one indefinitely without showing cause.  One can challenge detention by filing a habeas corpus petition.</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Pillar of western law since Magna Carta.</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Founders enshrined in Article 1 of </a:t>
            </a:r>
            <a:r>
              <a:rPr lang="en-US" i="1" dirty="0" smtClean="0">
                <a:latin typeface="Times New Roman" panose="02020603050405020304" pitchFamily="18" charset="0"/>
                <a:cs typeface="Times New Roman" panose="02020603050405020304" pitchFamily="18" charset="0"/>
              </a:rPr>
              <a:t>Constitution</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883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Suspension of Habeas Corpus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Executive branch has the authority to suspend in time of warfare.  Has been suspended 4 times:</a:t>
            </a:r>
          </a:p>
          <a:p>
            <a:pPr marL="0" indent="0">
              <a:buNone/>
            </a:pPr>
            <a:r>
              <a:rPr lang="en-US" dirty="0" smtClean="0">
                <a:latin typeface="Times New Roman" panose="02020603050405020304" pitchFamily="18" charset="0"/>
                <a:cs typeface="Times New Roman" panose="02020603050405020304" pitchFamily="18" charset="0"/>
              </a:rPr>
              <a:t>Lincoln in Civil War</a:t>
            </a:r>
          </a:p>
          <a:p>
            <a:pPr marL="0" indent="0">
              <a:buNone/>
            </a:pPr>
            <a:r>
              <a:rPr lang="en-US" dirty="0" smtClean="0">
                <a:latin typeface="Times New Roman" panose="02020603050405020304" pitchFamily="18" charset="0"/>
                <a:cs typeface="Times New Roman" panose="02020603050405020304" pitchFamily="18" charset="0"/>
              </a:rPr>
              <a:t>Grant in 1871 Reconstruction South</a:t>
            </a:r>
          </a:p>
          <a:p>
            <a:pPr marL="0" indent="0">
              <a:buNone/>
            </a:pPr>
            <a:r>
              <a:rPr lang="en-US" dirty="0" smtClean="0">
                <a:latin typeface="Times New Roman" panose="02020603050405020304" pitchFamily="18" charset="0"/>
                <a:cs typeface="Times New Roman" panose="02020603050405020304" pitchFamily="18" charset="0"/>
              </a:rPr>
              <a:t>Hawaii after the attack on Pearl Harbor</a:t>
            </a:r>
          </a:p>
          <a:p>
            <a:pPr marL="0" indent="0">
              <a:buNone/>
            </a:pPr>
            <a:r>
              <a:rPr lang="en-US" dirty="0" smtClean="0">
                <a:latin typeface="Times New Roman" panose="02020603050405020304" pitchFamily="18" charset="0"/>
                <a:cs typeface="Times New Roman" panose="02020603050405020304" pitchFamily="18" charset="0"/>
              </a:rPr>
              <a:t>George W. Bush in 2006 after Terror Attacks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58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Terrorism Today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Times New Roman" panose="02020603050405020304" pitchFamily="18" charset="0"/>
                <a:cs typeface="Times New Roman" panose="02020603050405020304" pitchFamily="18" charset="0"/>
              </a:rPr>
              <a:t>Congress passed the Military </a:t>
            </a:r>
            <a:r>
              <a:rPr lang="en-US" b="1" dirty="0" err="1" smtClean="0">
                <a:latin typeface="Times New Roman" panose="02020603050405020304" pitchFamily="18" charset="0"/>
                <a:cs typeface="Times New Roman" panose="02020603050405020304" pitchFamily="18" charset="0"/>
              </a:rPr>
              <a:t>Commisions</a:t>
            </a:r>
            <a:r>
              <a:rPr lang="en-US" b="1" dirty="0" smtClean="0">
                <a:latin typeface="Times New Roman" panose="02020603050405020304" pitchFamily="18" charset="0"/>
                <a:cs typeface="Times New Roman" panose="02020603050405020304" pitchFamily="18" charset="0"/>
              </a:rPr>
              <a:t> Act in 2006 (MCA)</a:t>
            </a:r>
          </a:p>
          <a:p>
            <a:pPr>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Revoked the right to habeas corpus for those detained in Guantanamo Bay.</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Also applies to any foreigner or U.S. citizen the government detains anywhere or labels an “enemy combatant.”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676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How the courts evaluate school rules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courts </a:t>
            </a: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ruled that “reasonableness” depends upon circumstance.  Five criteria have typically been applied to school rules to determine their appropriateness:</a:t>
            </a:r>
          </a:p>
          <a:p>
            <a:r>
              <a:rPr lang="en-US" dirty="0">
                <a:latin typeface="Times New Roman" panose="02020603050405020304" pitchFamily="18" charset="0"/>
                <a:cs typeface="Times New Roman" panose="02020603050405020304" pitchFamily="18" charset="0"/>
              </a:rPr>
              <a:t> </a:t>
            </a:r>
          </a:p>
          <a:p>
            <a:r>
              <a:rPr lang="en-US" i="1" dirty="0">
                <a:latin typeface="Times New Roman" panose="02020603050405020304" pitchFamily="18" charset="0"/>
                <a:cs typeface="Times New Roman" panose="02020603050405020304" pitchFamily="18" charset="0"/>
              </a:rPr>
              <a:t>Is the rule reasonable?</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Has appropriate and advance notice been given?</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Is the rule vague?</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Is the rule constitutional?</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Does the rule discriminate in any way?</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50038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5</a:t>
            </a:r>
            <a:r>
              <a:rPr lang="en-US" b="1" baseline="30000" dirty="0" smtClean="0">
                <a:latin typeface="Times New Roman" panose="02020603050405020304" pitchFamily="18" charset="0"/>
                <a:cs typeface="Times New Roman" panose="02020603050405020304" pitchFamily="18" charset="0"/>
              </a:rPr>
              <a:t>th</a:t>
            </a:r>
            <a:r>
              <a:rPr lang="en-US" b="1" dirty="0" smtClean="0">
                <a:latin typeface="Times New Roman" panose="02020603050405020304" pitchFamily="18" charset="0"/>
                <a:cs typeface="Times New Roman" panose="02020603050405020304" pitchFamily="18" charset="0"/>
              </a:rPr>
              <a:t> Amendment – Due Process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Individual rights are guaranteed to us through the 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 to the </a:t>
            </a:r>
            <a:r>
              <a:rPr lang="en-US" i="1" dirty="0">
                <a:latin typeface="Times New Roman" panose="02020603050405020304" pitchFamily="18" charset="0"/>
                <a:cs typeface="Times New Roman" panose="02020603050405020304" pitchFamily="18" charset="0"/>
              </a:rPr>
              <a:t>U.S. Constitution </a:t>
            </a:r>
            <a:r>
              <a:rPr lang="en-US" dirty="0">
                <a:latin typeface="Times New Roman" panose="02020603050405020304" pitchFamily="18" charset="0"/>
                <a:cs typeface="Times New Roman" panose="02020603050405020304" pitchFamily="18" charset="0"/>
              </a:rPr>
              <a:t>which states that the federal government shall deny no person the right to life, liberty or property.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14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 (1868) extends due process to individual states.  </a:t>
            </a:r>
          </a:p>
          <a:p>
            <a:endParaRPr lang="en-US" dirty="0"/>
          </a:p>
        </p:txBody>
      </p:sp>
    </p:spTree>
    <p:extLst>
      <p:ext uri="{BB962C8B-B14F-4D97-AF65-F5344CB8AC3E}">
        <p14:creationId xmlns:p14="http://schemas.microsoft.com/office/powerpoint/2010/main" val="4267809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Procedural Due Process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nsures </a:t>
            </a:r>
            <a:r>
              <a:rPr lang="en-US" sz="2800" dirty="0">
                <a:latin typeface="Times New Roman" panose="02020603050405020304" pitchFamily="18" charset="0"/>
                <a:cs typeface="Times New Roman" panose="02020603050405020304" pitchFamily="18" charset="0"/>
              </a:rPr>
              <a:t>that certain types of procedures must be followed if you are depriving someone of life, liberty or property.   Before a person is deprived of one or all of these three things, </a:t>
            </a:r>
            <a:r>
              <a:rPr lang="en-US" sz="2800" dirty="0" smtClean="0">
                <a:latin typeface="Times New Roman" panose="02020603050405020304" pitchFamily="18" charset="0"/>
                <a:cs typeface="Times New Roman" panose="02020603050405020304" pitchFamily="18" charset="0"/>
              </a:rPr>
              <a:t>they </a:t>
            </a:r>
            <a:r>
              <a:rPr lang="en-US" sz="2800" dirty="0">
                <a:latin typeface="Times New Roman" panose="02020603050405020304" pitchFamily="18" charset="0"/>
                <a:cs typeface="Times New Roman" panose="02020603050405020304" pitchFamily="18" charset="0"/>
              </a:rPr>
              <a:t>must be given</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r>
              <a:rPr lang="en-US" sz="2800" dirty="0">
                <a:latin typeface="Times New Roman" panose="02020603050405020304" pitchFamily="18" charset="0"/>
                <a:cs typeface="Times New Roman" panose="02020603050405020304" pitchFamily="18" charset="0"/>
              </a:rPr>
              <a:t> A fair notice</a:t>
            </a:r>
          </a:p>
          <a:p>
            <a:pPr lvl="0"/>
            <a:r>
              <a:rPr lang="en-US" sz="2800" dirty="0">
                <a:latin typeface="Times New Roman" panose="02020603050405020304" pitchFamily="18" charset="0"/>
                <a:cs typeface="Times New Roman" panose="02020603050405020304" pitchFamily="18" charset="0"/>
              </a:rPr>
              <a:t>A fair hearing</a:t>
            </a:r>
          </a:p>
          <a:p>
            <a:pPr lvl="0"/>
            <a:r>
              <a:rPr lang="en-US" sz="2800" dirty="0">
                <a:latin typeface="Times New Roman" panose="02020603050405020304" pitchFamily="18" charset="0"/>
                <a:cs typeface="Times New Roman" panose="02020603050405020304" pitchFamily="18" charset="0"/>
              </a:rPr>
              <a:t>An opportunity to be heard</a:t>
            </a:r>
          </a:p>
          <a:p>
            <a:endParaRPr lang="en-US" dirty="0"/>
          </a:p>
        </p:txBody>
      </p:sp>
      <p:pic>
        <p:nvPicPr>
          <p:cNvPr id="4098" name="Picture 2" descr="C:\Users\jheinrich\AppData\Local\Microsoft\Windows\Temporary Internet Files\Content.IE5\17NS32C9\20120821-justice-swor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657600"/>
            <a:ext cx="254576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93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Substantive Due Process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latin typeface="Times New Roman" panose="02020603050405020304" pitchFamily="18" charset="0"/>
                <a:cs typeface="Times New Roman" panose="02020603050405020304" pitchFamily="18" charset="0"/>
              </a:rPr>
              <a:t>Asks whether the government’s deprivation of a person’s, life, liberty or property is justified by a sufficient purpose.  In other words, there must a GOOD reason for the deprivation.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Sometimes called </a:t>
            </a:r>
            <a:r>
              <a:rPr lang="en-US" dirty="0">
                <a:latin typeface="Times New Roman" panose="02020603050405020304" pitchFamily="18" charset="0"/>
                <a:cs typeface="Times New Roman" panose="02020603050405020304" pitchFamily="18" charset="0"/>
              </a:rPr>
              <a:t>“gut-level” fairness, this type of due process asks the question </a:t>
            </a:r>
            <a:r>
              <a:rPr lang="en-US" i="1" dirty="0">
                <a:latin typeface="Times New Roman" panose="02020603050405020304" pitchFamily="18" charset="0"/>
                <a:cs typeface="Times New Roman" panose="02020603050405020304" pitchFamily="18" charset="0"/>
              </a:rPr>
              <a:t>“Even if all of the rules have been followed, is the rule itself still fair</a:t>
            </a:r>
            <a:r>
              <a:rPr lang="en-US" i="1" dirty="0" smtClean="0">
                <a:latin typeface="Times New Roman" panose="02020603050405020304" pitchFamily="18" charset="0"/>
                <a:cs typeface="Times New Roman" panose="02020603050405020304" pitchFamily="18" charset="0"/>
              </a:rPr>
              <a:t>?”</a:t>
            </a:r>
          </a:p>
          <a:p>
            <a:pPr marL="0" indent="0">
              <a:buNone/>
            </a:pPr>
            <a:endParaRPr lang="en-US" i="1"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tate </a:t>
            </a:r>
            <a:r>
              <a:rPr lang="en-US" dirty="0">
                <a:latin typeface="Times New Roman" panose="02020603050405020304" pitchFamily="18" charset="0"/>
                <a:cs typeface="Times New Roman" panose="02020603050405020304" pitchFamily="18" charset="0"/>
              </a:rPr>
              <a:t>courts have used the words “arbitrary” and “capricious” when determining the “ridiculousness” of the rule itself.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Hence, </a:t>
            </a:r>
            <a:r>
              <a:rPr lang="en-US" dirty="0">
                <a:latin typeface="Times New Roman" panose="02020603050405020304" pitchFamily="18" charset="0"/>
                <a:cs typeface="Times New Roman" panose="02020603050405020304" pitchFamily="18" charset="0"/>
              </a:rPr>
              <a:t>the procedure may be “</a:t>
            </a:r>
            <a:r>
              <a:rPr lang="en-US" dirty="0" smtClean="0">
                <a:latin typeface="Times New Roman" panose="02020603050405020304" pitchFamily="18" charset="0"/>
                <a:cs typeface="Times New Roman" panose="02020603050405020304" pitchFamily="18" charset="0"/>
              </a:rPr>
              <a:t>good” but the </a:t>
            </a:r>
            <a:r>
              <a:rPr lang="en-US" dirty="0">
                <a:latin typeface="Times New Roman" panose="02020603050405020304" pitchFamily="18" charset="0"/>
                <a:cs typeface="Times New Roman" panose="02020603050405020304" pitchFamily="18" charset="0"/>
              </a:rPr>
              <a:t>rule may not, and so substantive due process allows us to evaluate a rule on the basis of its “fairness.”  </a:t>
            </a:r>
          </a:p>
          <a:p>
            <a:endParaRPr lang="en-US" dirty="0"/>
          </a:p>
        </p:txBody>
      </p:sp>
    </p:spTree>
    <p:extLst>
      <p:ext uri="{BB962C8B-B14F-4D97-AF65-F5344CB8AC3E}">
        <p14:creationId xmlns:p14="http://schemas.microsoft.com/office/powerpoint/2010/main" val="3967778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What Constitutes a Property Interest?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Teacher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in terms of property, the courts have ruled that teachers have a property interest in their </a:t>
            </a:r>
            <a:r>
              <a:rPr lang="en-US" dirty="0" smtClean="0">
                <a:latin typeface="Times New Roman" panose="02020603050405020304" pitchFamily="18" charset="0"/>
                <a:cs typeface="Times New Roman" panose="02020603050405020304" pitchFamily="18" charset="0"/>
              </a:rPr>
              <a:t>profession.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Schools </a:t>
            </a:r>
            <a:r>
              <a:rPr lang="en-US" dirty="0">
                <a:latin typeface="Times New Roman" panose="02020603050405020304" pitchFamily="18" charset="0"/>
                <a:cs typeface="Times New Roman" panose="02020603050405020304" pitchFamily="18" charset="0"/>
              </a:rPr>
              <a:t>that wish to fire teachers must provide due process before doing so.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However, if the property interest is fulfilled, due process is not necessary (i.e. if a coach is fired but still paid for the remainder of his/her contract, then due process has been fulfilled).  </a:t>
            </a:r>
          </a:p>
          <a:p>
            <a:endParaRPr lang="en-US" dirty="0"/>
          </a:p>
        </p:txBody>
      </p:sp>
    </p:spTree>
    <p:extLst>
      <p:ext uri="{BB962C8B-B14F-4D97-AF65-F5344CB8AC3E}">
        <p14:creationId xmlns:p14="http://schemas.microsoft.com/office/powerpoint/2010/main" val="1562311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Student’s Property Interest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en-US" b="1" dirty="0">
                <a:latin typeface="Times New Roman" panose="02020603050405020304" pitchFamily="18" charset="0"/>
                <a:cs typeface="Times New Roman" panose="02020603050405020304" pitchFamily="18" charset="0"/>
              </a:rPr>
              <a:t>Student</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courts have ruled that students have a property interest in being educated; they have a reasonable expectation to be educated (because of compulsory education) as guaranteed by the U.S. Constitution.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When suspended, students must be given due process..  </a:t>
            </a:r>
            <a:r>
              <a:rPr lang="en-US" dirty="0">
                <a:latin typeface="Times New Roman" panose="02020603050405020304" pitchFamily="18" charset="0"/>
                <a:cs typeface="Times New Roman" panose="02020603050405020304" pitchFamily="18" charset="0"/>
              </a:rPr>
              <a:t>However, due process is also flexible, meaning that the greater the punishment, the greater the expectation for due process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Court Cases:  </a:t>
            </a:r>
            <a:r>
              <a:rPr lang="en-US" i="1" dirty="0">
                <a:latin typeface="Times New Roman" panose="02020603050405020304" pitchFamily="18" charset="0"/>
                <a:cs typeface="Times New Roman" panose="02020603050405020304" pitchFamily="18" charset="0"/>
              </a:rPr>
              <a:t>Goss vs. Lopez</a:t>
            </a:r>
            <a:r>
              <a:rPr lang="en-US" dirty="0">
                <a:latin typeface="Times New Roman" panose="02020603050405020304" pitchFamily="18" charset="0"/>
                <a:cs typeface="Times New Roman" panose="02020603050405020304" pitchFamily="18" charset="0"/>
              </a:rPr>
              <a:t> – courts ruled that suspension over 10 days must be given greater due process.   </a:t>
            </a:r>
          </a:p>
          <a:p>
            <a:endParaRPr lang="en-US" dirty="0"/>
          </a:p>
        </p:txBody>
      </p:sp>
    </p:spTree>
    <p:extLst>
      <p:ext uri="{BB962C8B-B14F-4D97-AF65-F5344CB8AC3E}">
        <p14:creationId xmlns:p14="http://schemas.microsoft.com/office/powerpoint/2010/main" val="3435121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What Constitutes a Liberty Interest</a:t>
            </a:r>
            <a:r>
              <a:rPr lang="en-US" b="1" dirty="0"/>
              <a: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 </a:t>
            </a:r>
            <a:r>
              <a:rPr lang="en-US" b="1" dirty="0" smtClean="0">
                <a:latin typeface="Times New Roman" panose="02020603050405020304" pitchFamily="18" charset="0"/>
                <a:cs typeface="Times New Roman" panose="02020603050405020304" pitchFamily="18" charset="0"/>
              </a:rPr>
              <a:t>Corporal </a:t>
            </a:r>
            <a:r>
              <a:rPr lang="en-US" b="1" dirty="0">
                <a:latin typeface="Times New Roman" panose="02020603050405020304" pitchFamily="18" charset="0"/>
                <a:cs typeface="Times New Roman" panose="02020603050405020304" pitchFamily="18" charset="0"/>
              </a:rPr>
              <a:t>Punishment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have a liberty interest in terms of freedom of bodily integrity (punishment), freedom in movement, and the right to pursue employment and educational opportunities.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lives of students, liberty interests have sometimes been violated through corporal punishment. </a:t>
            </a:r>
          </a:p>
        </p:txBody>
      </p:sp>
    </p:spTree>
    <p:extLst>
      <p:ext uri="{BB962C8B-B14F-4D97-AF65-F5344CB8AC3E}">
        <p14:creationId xmlns:p14="http://schemas.microsoft.com/office/powerpoint/2010/main" val="3830317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Freedom to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We have natural and inherent freedoms in a society; however, lack of balance may lead to anarchy:</a:t>
            </a:r>
          </a:p>
          <a:p>
            <a:pPr marL="0" indent="0">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Speech, press, assembly, right to property, right to bodily integrity, due process, etc.</a:t>
            </a:r>
          </a:p>
          <a:p>
            <a:pPr>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4</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&amp; 5</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Amendments to the U.S. Constitution guarantee these rights.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627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 </a:t>
            </a:r>
            <a:r>
              <a:rPr lang="en-US" i="1" dirty="0">
                <a:latin typeface="Times New Roman" panose="02020603050405020304" pitchFamily="18" charset="0"/>
                <a:cs typeface="Times New Roman" panose="02020603050405020304" pitchFamily="18" charset="0"/>
              </a:rPr>
              <a:t>Ingram v. Wright</a:t>
            </a:r>
            <a:r>
              <a:rPr lang="en-US" dirty="0">
                <a:latin typeface="Times New Roman" panose="02020603050405020304" pitchFamily="18" charset="0"/>
                <a:cs typeface="Times New Roman" panose="02020603050405020304" pitchFamily="18" charset="0"/>
              </a:rPr>
              <a:t> (1988)</a:t>
            </a: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Supreme </a:t>
            </a:r>
            <a:r>
              <a:rPr lang="en-US" dirty="0">
                <a:latin typeface="Times New Roman" panose="02020603050405020304" pitchFamily="18" charset="0"/>
                <a:cs typeface="Times New Roman" panose="02020603050405020304" pitchFamily="18" charset="0"/>
              </a:rPr>
              <a:t>Court ruled that the </a:t>
            </a:r>
            <a:r>
              <a:rPr lang="en-US" dirty="0" smtClean="0">
                <a:latin typeface="Times New Roman" panose="02020603050405020304" pitchFamily="18" charset="0"/>
                <a:cs typeface="Times New Roman" panose="02020603050405020304" pitchFamily="18" charset="0"/>
              </a:rPr>
              <a:t>8th </a:t>
            </a:r>
            <a:r>
              <a:rPr lang="en-US" dirty="0">
                <a:latin typeface="Times New Roman" panose="02020603050405020304" pitchFamily="18" charset="0"/>
                <a:cs typeface="Times New Roman" panose="02020603050405020304" pitchFamily="18" charset="0"/>
              </a:rPr>
              <a:t>Amendment prohibition against cruel and unusual punishment did not apply to corporal punishment against </a:t>
            </a:r>
            <a:r>
              <a:rPr lang="en-US" dirty="0" smtClean="0">
                <a:latin typeface="Times New Roman" panose="02020603050405020304" pitchFamily="18" charset="0"/>
                <a:cs typeface="Times New Roman" panose="02020603050405020304" pitchFamily="18" charset="0"/>
              </a:rPr>
              <a:t>students.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Reasoning:  school </a:t>
            </a:r>
            <a:r>
              <a:rPr lang="en-US" dirty="0">
                <a:latin typeface="Times New Roman" panose="02020603050405020304" pitchFamily="18" charset="0"/>
                <a:cs typeface="Times New Roman" panose="02020603050405020304" pitchFamily="18" charset="0"/>
              </a:rPr>
              <a:t>was relatively open to community surveillance and that the 8</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was intended to protect the rights of incarcerated </a:t>
            </a:r>
            <a:r>
              <a:rPr lang="en-US" dirty="0" smtClean="0">
                <a:latin typeface="Times New Roman" panose="02020603050405020304" pitchFamily="18" charset="0"/>
                <a:cs typeface="Times New Roman" panose="02020603050405020304" pitchFamily="18" charset="0"/>
              </a:rPr>
              <a:t>persons.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800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Drug Testing &amp;</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Locker Searches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ockers </a:t>
            </a:r>
            <a:r>
              <a:rPr lang="en-US" dirty="0">
                <a:latin typeface="Times New Roman" panose="02020603050405020304" pitchFamily="18" charset="0"/>
                <a:cs typeface="Times New Roman" panose="02020603050405020304" pitchFamily="18" charset="0"/>
              </a:rPr>
              <a:t>are “school” </a:t>
            </a:r>
            <a:r>
              <a:rPr lang="en-US" dirty="0" smtClean="0">
                <a:latin typeface="Times New Roman" panose="02020603050405020304" pitchFamily="18" charset="0"/>
                <a:cs typeface="Times New Roman" panose="02020603050405020304" pitchFamily="18" charset="0"/>
              </a:rPr>
              <a:t>property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so </a:t>
            </a:r>
          </a:p>
          <a:p>
            <a:pPr marL="0" indent="0">
              <a:buNone/>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earches are </a:t>
            </a:r>
            <a:r>
              <a:rPr lang="en-US" dirty="0" err="1" smtClean="0">
                <a:latin typeface="Times New Roman" panose="02020603050405020304" pitchFamily="18" charset="0"/>
                <a:cs typeface="Times New Roman" panose="02020603050405020304" pitchFamily="18" charset="0"/>
              </a:rPr>
              <a:t>permissable</a:t>
            </a:r>
            <a:r>
              <a:rPr lang="en-US" dirty="0" smtClean="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Mandatory </a:t>
            </a:r>
            <a:r>
              <a:rPr lang="en-US" b="1" dirty="0">
                <a:latin typeface="Times New Roman" panose="02020603050405020304" pitchFamily="18" charset="0"/>
                <a:cs typeface="Times New Roman" panose="02020603050405020304" pitchFamily="18" charset="0"/>
              </a:rPr>
              <a:t>drug </a:t>
            </a:r>
            <a:r>
              <a:rPr lang="en-US" b="1" dirty="0" smtClean="0">
                <a:latin typeface="Times New Roman" panose="02020603050405020304" pitchFamily="18" charset="0"/>
                <a:cs typeface="Times New Roman" panose="02020603050405020304" pitchFamily="18" charset="0"/>
              </a:rPr>
              <a:t>testing:  </a:t>
            </a:r>
            <a:r>
              <a:rPr lang="en-US" dirty="0" smtClean="0">
                <a:latin typeface="Times New Roman" panose="02020603050405020304" pitchFamily="18" charset="0"/>
                <a:cs typeface="Times New Roman" panose="02020603050405020304" pitchFamily="18" charset="0"/>
              </a:rPr>
              <a:t>Generally allowed for </a:t>
            </a:r>
            <a:r>
              <a:rPr lang="en-US" dirty="0">
                <a:latin typeface="Times New Roman" panose="02020603050405020304" pitchFamily="18" charset="0"/>
                <a:cs typeface="Times New Roman" panose="02020603050405020304" pitchFamily="18" charset="0"/>
              </a:rPr>
              <a:t>students involved in extra-curricular activities </a:t>
            </a:r>
            <a:r>
              <a:rPr lang="en-US" dirty="0" smtClean="0">
                <a:latin typeface="Times New Roman" panose="02020603050405020304" pitchFamily="18" charset="0"/>
                <a:cs typeface="Times New Roman" panose="02020603050405020304" pitchFamily="18" charset="0"/>
              </a:rPr>
              <a:t>who have </a:t>
            </a:r>
            <a:r>
              <a:rPr lang="en-US" dirty="0">
                <a:latin typeface="Times New Roman" panose="02020603050405020304" pitchFamily="18" charset="0"/>
                <a:cs typeface="Times New Roman" panose="02020603050405020304" pitchFamily="18" charset="0"/>
              </a:rPr>
              <a:t>signed “Athletic </a:t>
            </a:r>
            <a:r>
              <a:rPr lang="en-US" dirty="0" smtClean="0">
                <a:latin typeface="Times New Roman" panose="02020603050405020304" pitchFamily="18" charset="0"/>
                <a:cs typeface="Times New Roman" panose="02020603050405020304" pitchFamily="18" charset="0"/>
              </a:rPr>
              <a:t>Codes.”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idespread </a:t>
            </a:r>
            <a:r>
              <a:rPr lang="en-US" dirty="0">
                <a:latin typeface="Times New Roman" panose="02020603050405020304" pitchFamily="18" charset="0"/>
                <a:cs typeface="Times New Roman" panose="02020603050405020304" pitchFamily="18" charset="0"/>
              </a:rPr>
              <a:t>drug testing for the entire student body has been frowned upon by the courts. </a:t>
            </a:r>
          </a:p>
          <a:p>
            <a:endParaRPr lang="en-US" dirty="0"/>
          </a:p>
        </p:txBody>
      </p:sp>
      <p:pic>
        <p:nvPicPr>
          <p:cNvPr id="5122" name="Picture 2" descr="C:\Users\jheinrich\AppData\Local\Microsoft\Windows\Temporary Internet Files\Content.IE5\1X4OTBZ0\locke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81026"/>
            <a:ext cx="2390775" cy="179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631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Freedom of Speech –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Teachers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Teachers: free </a:t>
            </a:r>
            <a:r>
              <a:rPr lang="en-US" sz="2800" dirty="0">
                <a:latin typeface="Times New Roman" panose="02020603050405020304" pitchFamily="18" charset="0"/>
                <a:cs typeface="Times New Roman" panose="02020603050405020304" pitchFamily="18" charset="0"/>
              </a:rPr>
              <a:t>to choose topics and materials as long as their curricular decisions are </a:t>
            </a:r>
            <a:r>
              <a:rPr lang="en-US" sz="2800" b="1" dirty="0">
                <a:latin typeface="Times New Roman" panose="02020603050405020304" pitchFamily="18" charset="0"/>
                <a:cs typeface="Times New Roman" panose="02020603050405020304" pitchFamily="18" charset="0"/>
              </a:rPr>
              <a:t>professionally </a:t>
            </a:r>
            <a:r>
              <a:rPr lang="en-US" sz="2800" b="1" dirty="0" smtClean="0">
                <a:latin typeface="Times New Roman" panose="02020603050405020304" pitchFamily="18" charset="0"/>
                <a:cs typeface="Times New Roman" panose="02020603050405020304" pitchFamily="18" charset="0"/>
              </a:rPr>
              <a:t>defensible.</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b="1" dirty="0" smtClean="0">
                <a:latin typeface="Times New Roman" panose="02020603050405020304" pitchFamily="18" charset="0"/>
                <a:cs typeface="Times New Roman" panose="02020603050405020304" pitchFamily="18" charset="0"/>
              </a:rPr>
              <a:t>School board has ultimate authority – so teachers must defer to their mandates.</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Essentially, courts have tried to define the difference between the idea of censorship and idea of educational development.</a:t>
            </a:r>
            <a:endParaRPr lang="en-US" sz="2800" b="1" dirty="0" smtClean="0">
              <a:latin typeface="Times New Roman" panose="02020603050405020304" pitchFamily="18" charset="0"/>
              <a:cs typeface="Times New Roman" panose="02020603050405020304" pitchFamily="18" charset="0"/>
            </a:endParaRPr>
          </a:p>
        </p:txBody>
      </p:sp>
      <p:pic>
        <p:nvPicPr>
          <p:cNvPr id="6146" name="Picture 2" descr="C:\Users\jheinrich\AppData\Local\Microsoft\Windows\Temporary Internet Files\Content.IE5\1X4OTBZ0\woman-teacher-carto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799" cy="157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724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Freedom of Speech:</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Students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ourts </a:t>
            </a:r>
            <a:r>
              <a:rPr lang="en-US" dirty="0">
                <a:latin typeface="Times New Roman" panose="02020603050405020304" pitchFamily="18" charset="0"/>
                <a:cs typeface="Times New Roman" panose="02020603050405020304" pitchFamily="18" charset="0"/>
              </a:rPr>
              <a:t>have generally ruled that the school is justified in limiting student speech if it poses a “clear and present danger” or causes a “material and substantial </a:t>
            </a:r>
            <a:r>
              <a:rPr lang="en-US" dirty="0" smtClean="0">
                <a:latin typeface="Times New Roman" panose="02020603050405020304" pitchFamily="18" charset="0"/>
                <a:cs typeface="Times New Roman" panose="02020603050405020304" pitchFamily="18" charset="0"/>
              </a:rPr>
              <a:t>disruption.</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Tinker vs. Des Moines</a:t>
            </a:r>
            <a:r>
              <a:rPr lang="en-US" dirty="0" smtClean="0">
                <a:latin typeface="Times New Roman" panose="02020603050405020304" pitchFamily="18" charset="0"/>
                <a:cs typeface="Times New Roman" panose="02020603050405020304" pitchFamily="18" charset="0"/>
              </a:rPr>
              <a:t>:  protected silent speech.</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Hazelwood vs. </a:t>
            </a:r>
            <a:r>
              <a:rPr lang="en-US" i="1" dirty="0" err="1" smtClean="0">
                <a:latin typeface="Times New Roman" panose="02020603050405020304" pitchFamily="18" charset="0"/>
                <a:cs typeface="Times New Roman" panose="02020603050405020304" pitchFamily="18" charset="0"/>
              </a:rPr>
              <a:t>Kuhlmeier</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limited student curricular speech (school newspaper)</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i="1" dirty="0" smtClean="0">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Bethel vs. Fraser</a:t>
            </a:r>
            <a:r>
              <a:rPr lang="en-US" dirty="0" smtClean="0">
                <a:latin typeface="Times New Roman" panose="02020603050405020304" pitchFamily="18" charset="0"/>
                <a:cs typeface="Times New Roman" panose="02020603050405020304" pitchFamily="18" charset="0"/>
              </a:rPr>
              <a:t>: limited student non-curricular speech (assembly).</a:t>
            </a:r>
            <a:endParaRPr lang="en-US" dirty="0">
              <a:latin typeface="Times New Roman" panose="02020603050405020304" pitchFamily="18" charset="0"/>
              <a:cs typeface="Times New Roman" panose="02020603050405020304" pitchFamily="18" charset="0"/>
            </a:endParaRPr>
          </a:p>
        </p:txBody>
      </p:sp>
      <p:pic>
        <p:nvPicPr>
          <p:cNvPr id="7170" name="Picture 2" descr="C:\Users\jheinrich\AppData\Local\Microsoft\Windows\Temporary Internet Files\Content.IE5\HQHPUX8C\boy-student-vect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3810" y="16397"/>
            <a:ext cx="152019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heinrich\AppData\Local\Microsoft\Windows\Temporary Internet Files\Content.IE5\MWRG2PVC\1024px-Newspaper_nicu_buculei_01.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834596"/>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926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Duty </a:t>
            </a:r>
            <a:r>
              <a:rPr lang="en-US" b="1" dirty="0">
                <a:latin typeface="Times New Roman" panose="02020603050405020304" pitchFamily="18" charset="0"/>
                <a:cs typeface="Times New Roman" panose="02020603050405020304" pitchFamily="18" charset="0"/>
              </a:rPr>
              <a:t>of </a:t>
            </a:r>
            <a:r>
              <a:rPr lang="en-US" b="1" dirty="0" smtClean="0">
                <a:latin typeface="Times New Roman" panose="02020603050405020304" pitchFamily="18" charset="0"/>
                <a:cs typeface="Times New Roman" panose="02020603050405020304" pitchFamily="18" charset="0"/>
              </a:rPr>
              <a:t>Care:  </a:t>
            </a:r>
            <a:r>
              <a:rPr lang="en-US" b="1" i="1" dirty="0" smtClean="0">
                <a:latin typeface="Times New Roman" panose="02020603050405020304" pitchFamily="18" charset="0"/>
                <a:cs typeface="Times New Roman" panose="02020603050405020304" pitchFamily="18" charset="0"/>
              </a:rPr>
              <a:t>In loco parentis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Teachers </a:t>
            </a:r>
            <a:r>
              <a:rPr lang="en-US" dirty="0">
                <a:latin typeface="Times New Roman" panose="02020603050405020304" pitchFamily="18" charset="0"/>
                <a:cs typeface="Times New Roman" panose="02020603050405020304" pitchFamily="18" charset="0"/>
              </a:rPr>
              <a:t>must be concerned with the legal liability of their conduct within the school setting.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general rule of thumb should be followed when determining a teacher’s liability – </a:t>
            </a:r>
            <a:r>
              <a:rPr lang="en-US" i="1" dirty="0">
                <a:latin typeface="Times New Roman" panose="02020603050405020304" pitchFamily="18" charset="0"/>
                <a:cs typeface="Times New Roman" panose="02020603050405020304" pitchFamily="18" charset="0"/>
              </a:rPr>
              <a:t>does the teacher owe the student a duty of care (was the teacher expected to supervise the student at the time of the incident)?  </a:t>
            </a:r>
          </a:p>
          <a:p>
            <a:endParaRPr lang="en-US" dirty="0"/>
          </a:p>
        </p:txBody>
      </p:sp>
    </p:spTree>
    <p:extLst>
      <p:ext uri="{BB962C8B-B14F-4D97-AF65-F5344CB8AC3E}">
        <p14:creationId xmlns:p14="http://schemas.microsoft.com/office/powerpoint/2010/main" val="325790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anose="02020603050405020304" pitchFamily="18" charset="0"/>
                <a:cs typeface="Times New Roman" panose="02020603050405020304" pitchFamily="18" charset="0"/>
              </a:rPr>
              <a:t>Negligence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Times New Roman" panose="02020603050405020304" pitchFamily="18" charset="0"/>
                <a:cs typeface="Times New Roman" panose="02020603050405020304" pitchFamily="18" charset="0"/>
              </a:rPr>
              <a:t>Teacher negligence</a:t>
            </a:r>
            <a:r>
              <a:rPr lang="en-US" dirty="0" smtClean="0">
                <a:latin typeface="Times New Roman" panose="02020603050405020304" pitchFamily="18" charset="0"/>
                <a:cs typeface="Times New Roman" panose="02020603050405020304" pitchFamily="18" charset="0"/>
              </a:rPr>
              <a:t>—whether </a:t>
            </a:r>
            <a:r>
              <a:rPr lang="en-US" dirty="0">
                <a:latin typeface="Times New Roman" panose="02020603050405020304" pitchFamily="18" charset="0"/>
                <a:cs typeface="Times New Roman" panose="02020603050405020304" pitchFamily="18" charset="0"/>
              </a:rPr>
              <a:t>the injury was the result of negligence and whether compensation is due (this is usually the point of controversy).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question to ask is:</a:t>
            </a:r>
          </a:p>
          <a:p>
            <a:pPr marL="0" indent="0">
              <a:buNone/>
            </a:pPr>
            <a:endParaRPr lang="en-US"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To what extent was the teacher’s lack of vigilance, lack of action, or lack of  foresight related to the occurrence of the injury? </a:t>
            </a:r>
            <a:endParaRPr lang="en-US" dirty="0">
              <a:latin typeface="Times New Roman" panose="02020603050405020304" pitchFamily="18" charset="0"/>
              <a:cs typeface="Times New Roman" panose="02020603050405020304" pitchFamily="18" charset="0"/>
            </a:endParaRPr>
          </a:p>
          <a:p>
            <a:endParaRPr lang="en-US" dirty="0"/>
          </a:p>
        </p:txBody>
      </p:sp>
      <p:pic>
        <p:nvPicPr>
          <p:cNvPr id="9218" name="Picture 2" descr="C:\Users\jheinrich\AppData\Local\Microsoft\Windows\Temporary Internet Files\Content.IE5\1X4OTBZ0\negligen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02354"/>
            <a:ext cx="2133600" cy="122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99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Rights, Limitations &amp; Responsibilities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No right is absolute</a:t>
            </a:r>
            <a:r>
              <a:rPr lang="en-US" dirty="0" smtClean="0">
                <a:latin typeface="Times New Roman" panose="02020603050405020304" pitchFamily="18" charset="0"/>
                <a:cs typeface="Times New Roman" panose="02020603050405020304" pitchFamily="18" charset="0"/>
              </a:rPr>
              <a:t>, for there will always be limitations – it is just a matter of degree &amp; balance.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With rights comes responsibilities:</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Jury duty</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ilitary service</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axation, etc. </a:t>
            </a:r>
          </a:p>
        </p:txBody>
      </p:sp>
    </p:spTree>
    <p:extLst>
      <p:ext uri="{BB962C8B-B14F-4D97-AF65-F5344CB8AC3E}">
        <p14:creationId xmlns:p14="http://schemas.microsoft.com/office/powerpoint/2010/main" val="536853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The Liberal Tradition:  Freedom To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latin typeface="Times New Roman" panose="02020603050405020304" pitchFamily="18" charset="0"/>
                <a:cs typeface="Times New Roman" panose="02020603050405020304" pitchFamily="18" charset="0"/>
              </a:rPr>
              <a:t>Draws from the English tradition</a:t>
            </a:r>
            <a:r>
              <a:rPr lang="en-US" b="1" dirty="0" smtClean="0">
                <a:latin typeface="Times New Roman" panose="02020603050405020304" pitchFamily="18" charset="0"/>
                <a:cs typeface="Times New Roman" panose="02020603050405020304" pitchFamily="18" charset="0"/>
              </a:rPr>
              <a:t>:  Basis for Common Law</a:t>
            </a:r>
            <a:endParaRPr lang="en-US" b="1"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Emphasis upon protecting the rights of the individual:  4</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5</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8</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9</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&amp; 10</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Amendments</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To ensure those rights, they are enshrined in law:</a:t>
            </a:r>
          </a:p>
          <a:p>
            <a:pP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Code of Hammurabi-1745 BC Babylon</a:t>
            </a:r>
          </a:p>
          <a:p>
            <a:pP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Magna Carta – England 1215</a:t>
            </a:r>
          </a:p>
          <a:p>
            <a:pP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Bill of Rights to the </a:t>
            </a:r>
            <a:r>
              <a:rPr lang="en-US" sz="2000" i="1" dirty="0" smtClean="0">
                <a:latin typeface="Times New Roman" panose="02020603050405020304" pitchFamily="18" charset="0"/>
                <a:cs typeface="Times New Roman" panose="02020603050405020304" pitchFamily="18" charset="0"/>
              </a:rPr>
              <a:t>U.S. Constitution </a:t>
            </a:r>
            <a:r>
              <a:rPr lang="en-US" sz="2000" dirty="0" smtClean="0">
                <a:latin typeface="Times New Roman" panose="02020603050405020304" pitchFamily="18" charset="0"/>
                <a:cs typeface="Times New Roman" panose="02020603050405020304" pitchFamily="18" charset="0"/>
              </a:rPr>
              <a:t>1791</a:t>
            </a:r>
            <a:endParaRPr lang="en-US" sz="2000" i="1"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57469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anose="02020603050405020304" pitchFamily="18" charset="0"/>
                <a:cs typeface="Times New Roman" panose="02020603050405020304" pitchFamily="18" charset="0"/>
              </a:rPr>
              <a:t>John Stuart Mill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individual has the right to live his life as he chooses as long as he does not harm others.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 a democracy, no right is absolute but in this tradition, the curtailing of individual rights is minimal.</a:t>
            </a:r>
          </a:p>
          <a:p>
            <a:endParaRPr lang="en-US" dirty="0"/>
          </a:p>
        </p:txBody>
      </p:sp>
      <p:pic>
        <p:nvPicPr>
          <p:cNvPr id="10242" name="Picture 2" descr="C:\Users\jheinrich\AppData\Local\Microsoft\Windows\Temporary Internet Files\Content.IE5\SJIOIPYY\220px-Stuart_Mill_G_F_Wat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420" y="0"/>
            <a:ext cx="205258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72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Adam Smith </a:t>
            </a:r>
            <a:br>
              <a:rPr lang="en-US" b="1" dirty="0" smtClean="0">
                <a:latin typeface="Times New Roman" panose="02020603050405020304" pitchFamily="18" charset="0"/>
                <a:cs typeface="Times New Roman" panose="02020603050405020304" pitchFamily="18" charset="0"/>
              </a:rPr>
            </a:br>
            <a:r>
              <a:rPr lang="en-US" b="1" i="1" dirty="0" smtClean="0">
                <a:latin typeface="Times New Roman" panose="02020603050405020304" pitchFamily="18" charset="0"/>
                <a:cs typeface="Times New Roman" panose="02020603050405020304" pitchFamily="18" charset="0"/>
              </a:rPr>
              <a:t>The Wealth of Nations</a:t>
            </a:r>
            <a:endParaRPr lang="en-US"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latin typeface="Times New Roman" panose="02020603050405020304" pitchFamily="18" charset="0"/>
                <a:cs typeface="Times New Roman" panose="02020603050405020304" pitchFamily="18" charset="0"/>
              </a:rPr>
              <a:t>The individual has the right to economic freedom.</a:t>
            </a:r>
          </a:p>
          <a:p>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Belief that free </a:t>
            </a:r>
            <a:r>
              <a:rPr lang="en-US" dirty="0">
                <a:latin typeface="Times New Roman" panose="02020603050405020304" pitchFamily="18" charset="0"/>
                <a:cs typeface="Times New Roman" panose="02020603050405020304" pitchFamily="18" charset="0"/>
              </a:rPr>
              <a:t>markets, the protection of private property rights, and a minimal government presence in the </a:t>
            </a:r>
            <a:r>
              <a:rPr lang="en-US" b="1" dirty="0">
                <a:latin typeface="Times New Roman" panose="02020603050405020304" pitchFamily="18" charset="0"/>
                <a:cs typeface="Times New Roman" panose="02020603050405020304" pitchFamily="18" charset="0"/>
              </a:rPr>
              <a:t>economy</a:t>
            </a:r>
            <a:r>
              <a:rPr lang="en-US" dirty="0">
                <a:latin typeface="Times New Roman" panose="02020603050405020304" pitchFamily="18" charset="0"/>
                <a:cs typeface="Times New Roman" panose="02020603050405020304" pitchFamily="18" charset="0"/>
              </a:rPr>
              <a:t> lead to prosperity.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Economic </a:t>
            </a:r>
            <a:r>
              <a:rPr lang="en-US" b="1" dirty="0">
                <a:latin typeface="Times New Roman" panose="02020603050405020304" pitchFamily="18" charset="0"/>
                <a:cs typeface="Times New Roman" panose="02020603050405020304" pitchFamily="18" charset="0"/>
              </a:rPr>
              <a:t>freedom</a:t>
            </a:r>
            <a:r>
              <a:rPr lang="en-US" dirty="0">
                <a:latin typeface="Times New Roman" panose="02020603050405020304" pitchFamily="18" charset="0"/>
                <a:cs typeface="Times New Roman" panose="02020603050405020304" pitchFamily="18" charset="0"/>
              </a:rPr>
              <a:t> leads to </a:t>
            </a:r>
            <a:r>
              <a:rPr lang="en-US" b="1" dirty="0">
                <a:latin typeface="Times New Roman" panose="02020603050405020304" pitchFamily="18" charset="0"/>
                <a:cs typeface="Times New Roman" panose="02020603050405020304" pitchFamily="18" charset="0"/>
              </a:rPr>
              <a:t>economic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growth, thus he makes the case that </a:t>
            </a:r>
            <a:r>
              <a:rPr lang="en-US" dirty="0">
                <a:latin typeface="Times New Roman" panose="02020603050405020304" pitchFamily="18" charset="0"/>
                <a:cs typeface="Times New Roman" panose="02020603050405020304" pitchFamily="18" charset="0"/>
              </a:rPr>
              <a:t>prosperity is produced through a competitive market </a:t>
            </a:r>
            <a:r>
              <a:rPr lang="en-US" b="1" dirty="0" smtClean="0">
                <a:latin typeface="Times New Roman" panose="02020603050405020304" pitchFamily="18" charset="0"/>
                <a:cs typeface="Times New Roman" panose="02020603050405020304" pitchFamily="18" charset="0"/>
              </a:rPr>
              <a:t>economy.</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Taxes:  </a:t>
            </a:r>
            <a:r>
              <a:rPr lang="en-US" dirty="0" smtClean="0">
                <a:latin typeface="Times New Roman" panose="02020603050405020304" pitchFamily="18" charset="0"/>
                <a:cs typeface="Times New Roman" panose="02020603050405020304" pitchFamily="18" charset="0"/>
              </a:rPr>
              <a:t>would be an infringement upon this freedom.</a:t>
            </a:r>
            <a:endParaRPr lang="en-US" dirty="0">
              <a:latin typeface="Times New Roman" panose="02020603050405020304" pitchFamily="18" charset="0"/>
              <a:cs typeface="Times New Roman" panose="02020603050405020304" pitchFamily="18" charset="0"/>
            </a:endParaRPr>
          </a:p>
        </p:txBody>
      </p:sp>
      <p:pic>
        <p:nvPicPr>
          <p:cNvPr id="11267" name="Picture 3" descr="C:\Users\jheinrich\AppData\Local\Microsoft\Windows\Temporary Internet Files\Content.IE5\SJIOIPYY\Smith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4245"/>
            <a:ext cx="2133600" cy="15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063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Lord Acton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endParaRPr lang="en-US" sz="2800" i="1" dirty="0" smtClean="0">
              <a:latin typeface="Times New Roman" panose="02020603050405020304" pitchFamily="18" charset="0"/>
              <a:cs typeface="Times New Roman" panose="02020603050405020304" pitchFamily="18" charset="0"/>
            </a:endParaRPr>
          </a:p>
          <a:p>
            <a:pPr marL="0" indent="0">
              <a:buNone/>
            </a:pPr>
            <a:r>
              <a:rPr lang="en-US" sz="2800" i="1" dirty="0" smtClean="0">
                <a:latin typeface="Times New Roman" panose="02020603050405020304" pitchFamily="18" charset="0"/>
                <a:cs typeface="Times New Roman" panose="02020603050405020304" pitchFamily="18" charset="0"/>
              </a:rPr>
              <a:t>“Power </a:t>
            </a:r>
            <a:r>
              <a:rPr lang="en-US" sz="2800" i="1" dirty="0">
                <a:latin typeface="Times New Roman" panose="02020603050405020304" pitchFamily="18" charset="0"/>
                <a:cs typeface="Times New Roman" panose="02020603050405020304" pitchFamily="18" charset="0"/>
              </a:rPr>
              <a:t>tends to corrupt and absolute power corrupts absolutely. Great men are almost always bad men, even when they exercise influence and not authority; still more when you </a:t>
            </a:r>
            <a:r>
              <a:rPr lang="en-US" sz="2800" i="1" dirty="0" err="1">
                <a:latin typeface="Times New Roman" panose="02020603050405020304" pitchFamily="18" charset="0"/>
                <a:cs typeface="Times New Roman" panose="02020603050405020304" pitchFamily="18" charset="0"/>
              </a:rPr>
              <a:t>superadd</a:t>
            </a:r>
            <a:r>
              <a:rPr lang="en-US" sz="2800" i="1" dirty="0">
                <a:latin typeface="Times New Roman" panose="02020603050405020304" pitchFamily="18" charset="0"/>
                <a:cs typeface="Times New Roman" panose="02020603050405020304" pitchFamily="18" charset="0"/>
              </a:rPr>
              <a:t> the tendency of the certainty of corruption by authority</a:t>
            </a:r>
            <a:r>
              <a:rPr lang="en-US" sz="2800" i="1" dirty="0" smtClean="0">
                <a:latin typeface="Times New Roman" panose="02020603050405020304" pitchFamily="18" charset="0"/>
                <a:cs typeface="Times New Roman" panose="02020603050405020304" pitchFamily="18" charset="0"/>
              </a:rPr>
              <a:t>.”</a:t>
            </a:r>
          </a:p>
          <a:p>
            <a:pPr marL="0" indent="0">
              <a:buNone/>
            </a:pPr>
            <a:endParaRPr lang="en-US" sz="2800" i="1"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Freedom in the state cannot exist without morality, hence the state must answer for its actions.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Acton believed religion was inherent in this definition of freedom, but that religion should be not forced upon the individual.  </a:t>
            </a:r>
            <a:endParaRPr lang="en-US" dirty="0">
              <a:latin typeface="Times New Roman" panose="02020603050405020304" pitchFamily="18" charset="0"/>
              <a:cs typeface="Times New Roman" panose="02020603050405020304" pitchFamily="18" charset="0"/>
            </a:endParaRPr>
          </a:p>
        </p:txBody>
      </p:sp>
      <p:pic>
        <p:nvPicPr>
          <p:cNvPr id="12291" name="Picture 3" descr="C:\Users\jheinrich\AppData\Local\Microsoft\Windows\Temporary Internet Files\Content.IE5\N1NUO8M3\428px-PSM_V56_D0023_Lord_Act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4834" y="0"/>
            <a:ext cx="176916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405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Characteristics of a Liberal Democracy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Freedom of the press</a:t>
            </a:r>
          </a:p>
          <a:p>
            <a:r>
              <a:rPr lang="en-US" sz="2800" dirty="0" smtClean="0">
                <a:latin typeface="Times New Roman" panose="02020603050405020304" pitchFamily="18" charset="0"/>
                <a:cs typeface="Times New Roman" panose="02020603050405020304" pitchFamily="18" charset="0"/>
              </a:rPr>
              <a:t>Public space for civil discourse &amp; debate</a:t>
            </a:r>
          </a:p>
          <a:p>
            <a:r>
              <a:rPr lang="en-US" sz="2800" dirty="0" smtClean="0">
                <a:latin typeface="Times New Roman" panose="02020603050405020304" pitchFamily="18" charset="0"/>
                <a:cs typeface="Times New Roman" panose="02020603050405020304" pitchFamily="18" charset="0"/>
              </a:rPr>
              <a:t>Popular sovereignty</a:t>
            </a:r>
          </a:p>
          <a:p>
            <a:r>
              <a:rPr lang="en-US" sz="2800" dirty="0" smtClean="0">
                <a:latin typeface="Times New Roman" panose="02020603050405020304" pitchFamily="18" charset="0"/>
                <a:cs typeface="Times New Roman" panose="02020603050405020304" pitchFamily="18" charset="0"/>
              </a:rPr>
              <a:t>Majority rule balanced minority rights</a:t>
            </a:r>
          </a:p>
          <a:p>
            <a:r>
              <a:rPr lang="en-US" sz="2800" dirty="0" smtClean="0">
                <a:latin typeface="Times New Roman" panose="02020603050405020304" pitchFamily="18" charset="0"/>
                <a:cs typeface="Times New Roman" panose="02020603050405020304" pitchFamily="18" charset="0"/>
              </a:rPr>
              <a:t>Limited government</a:t>
            </a:r>
          </a:p>
          <a:p>
            <a:r>
              <a:rPr lang="en-US" sz="2800" dirty="0" smtClean="0">
                <a:latin typeface="Times New Roman" panose="02020603050405020304" pitchFamily="18" charset="0"/>
                <a:cs typeface="Times New Roman" panose="02020603050405020304" pitchFamily="18" charset="0"/>
              </a:rPr>
              <a:t>Institutional checks &amp; balances</a:t>
            </a:r>
          </a:p>
          <a:p>
            <a:r>
              <a:rPr lang="en-US" sz="2800" dirty="0" smtClean="0">
                <a:latin typeface="Times New Roman" panose="02020603050405020304" pitchFamily="18" charset="0"/>
                <a:cs typeface="Times New Roman" panose="02020603050405020304" pitchFamily="18" charset="0"/>
              </a:rPr>
              <a:t>The rule of law prevails</a:t>
            </a:r>
          </a:p>
          <a:p>
            <a:r>
              <a:rPr lang="en-US" sz="2800" dirty="0" smtClean="0">
                <a:latin typeface="Times New Roman" panose="02020603050405020304" pitchFamily="18" charset="0"/>
                <a:cs typeface="Times New Roman" panose="02020603050405020304" pitchFamily="18" charset="0"/>
              </a:rPr>
              <a:t>Individual political &amp; economic rights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211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TotalTime>
  <Words>1818</Words>
  <Application>Microsoft Office PowerPoint</Application>
  <PresentationFormat>On-screen Show (4:3)</PresentationFormat>
  <Paragraphs>224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Freedom From…Freedom To</vt:lpstr>
      <vt:lpstr>Freedom from…</vt:lpstr>
      <vt:lpstr>Freedom to</vt:lpstr>
      <vt:lpstr>Rights, Limitations &amp; Responsibilities</vt:lpstr>
      <vt:lpstr>The Liberal Tradition:  Freedom To</vt:lpstr>
      <vt:lpstr>John Stuart Mill</vt:lpstr>
      <vt:lpstr>Adam Smith  The Wealth of Nations</vt:lpstr>
      <vt:lpstr>Lord Acton</vt:lpstr>
      <vt:lpstr>Characteristics of a Liberal Democracy</vt:lpstr>
      <vt:lpstr>Illiberal Tradition: Freedom From</vt:lpstr>
      <vt:lpstr>             Roman Law</vt:lpstr>
      <vt:lpstr>Common Law:  British Tradition</vt:lpstr>
      <vt:lpstr>Illiberal Governments</vt:lpstr>
      <vt:lpstr>Democracies that have illiberal features</vt:lpstr>
      <vt:lpstr>U.S. Constitution</vt:lpstr>
      <vt:lpstr>Bill of Rights:  Amendments</vt:lpstr>
      <vt:lpstr>Civil Liberties</vt:lpstr>
      <vt:lpstr>Civil Rights</vt:lpstr>
      <vt:lpstr>  Civil Rights v. Civil Liberties:  What the Law has to Say  </vt:lpstr>
      <vt:lpstr>Writ of Habeas Corpus</vt:lpstr>
      <vt:lpstr>Suspension of Habeas Corpus</vt:lpstr>
      <vt:lpstr>Terrorism Today</vt:lpstr>
      <vt:lpstr>How the courts evaluate school rules</vt:lpstr>
      <vt:lpstr>5th Amendment – Due Process</vt:lpstr>
      <vt:lpstr>Procedural Due Process</vt:lpstr>
      <vt:lpstr>Substantive Due Process</vt:lpstr>
      <vt:lpstr>What Constitutes a Property Interest? </vt:lpstr>
      <vt:lpstr>Student’s Property Interest</vt:lpstr>
      <vt:lpstr>What Constitutes a Liberty Interest? </vt:lpstr>
      <vt:lpstr>In Ingram v. Wright (1988)</vt:lpstr>
      <vt:lpstr>Drug Testing &amp; Locker Searches</vt:lpstr>
      <vt:lpstr>Freedom of Speech –  Teachers</vt:lpstr>
      <vt:lpstr>Freedom of Speech: Students</vt:lpstr>
      <vt:lpstr> Duty of Care:  In loco parentis </vt:lpstr>
      <vt:lpstr>Negligence</vt:lpstr>
    </vt:vector>
  </TitlesOfParts>
  <Company>Cornell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From…Freedom To</dc:title>
  <dc:creator>Jill Heinrich</dc:creator>
  <cp:lastModifiedBy>Jill Heinrich</cp:lastModifiedBy>
  <cp:revision>31</cp:revision>
  <dcterms:created xsi:type="dcterms:W3CDTF">2018-11-06T16:20:17Z</dcterms:created>
  <dcterms:modified xsi:type="dcterms:W3CDTF">2019-10-10T14:43:11Z</dcterms:modified>
</cp:coreProperties>
</file>