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embeddedFontLst>
    <p:embeddedFont>
      <p:font typeface="Roboto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108" y="1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73a0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73a0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933e32e48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933e32e48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Playing school: students can receive high test scores but have ern decent grades due to turning in homework and doing extra credit. This would lead them to struggle in future courses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933e32e48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933e32e48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933e32e48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933e32e48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933e32e48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933e32e48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Grade book shows if they are meeting the standards. Not how they are. How students demonstrate or what modifications were needed are not shown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933e32e4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933e32e48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933e32e48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933e32e48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clear standards for using standards based grading.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933e32e48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933e32e48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933e32e48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933e32e48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Scores may be weighted differently, but how much each of these categories matter varies from classroom to classroom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933e32e48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933e32e48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933e32e48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933e32e48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a707d608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a707d608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Create a tailored revision process for your desired class or help me with my revision process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933e32e48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7933e32e48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a707d60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a707d60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a707d608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7a707d608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a707d608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a707d608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a707d608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a707d6086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6f73a04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c6f73a04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c6f73a04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c6f73a04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Entrace tickets are common, or exit tickets. I also did study stations with multiple chances for practice tests (multiple choice and diagrams)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7a707d608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7a707d608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6f73a04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6f73a04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6f73a04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6f73a04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933e32e4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933e32e4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6f73a04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6f73a04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933e32e4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933e32e4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6f73a04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6f73a04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933e32e4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933e32e4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kRHC2WF8J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331850"/>
            <a:ext cx="8222100" cy="106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Standards Based Grading:</a:t>
            </a:r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90525" y="1395654"/>
            <a:ext cx="8222100" cy="5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What I learned from Solon High School</a:t>
            </a:r>
            <a:endParaRPr sz="2400"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9463" y="1952150"/>
            <a:ext cx="4854474" cy="2869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Should we challenge status quo, awarding points for homework?</a:t>
            </a:r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who are clearly learning but learn low grades due to missing work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who learned little but were good at ‘playing school’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Feedback on homework pushes students to complete it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Explain to students how homework connects to learning target and assessments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we control?</a:t>
            </a:r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Can’t control: </a:t>
            </a:r>
            <a:r>
              <a:rPr lang="en"/>
              <a:t>socioeconomic levels, school funding, salaries, class sizes, ect.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Can control: </a:t>
            </a:r>
            <a:r>
              <a:rPr lang="en"/>
              <a:t>How we assess students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System doesn't allow students to mask understanding with attendance or effort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Should we reduces paperwork, or ‘busy work’?</a:t>
            </a:r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Focus and feedback on formative assessments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Test objective when most students can score proficiently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Students who are still struggling can retest individually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When you review student work you walk away with a better understanding of their mastery level of learning objective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teachers adjust instruction? 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Should we?</a:t>
            </a:r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Teacher can see what targets need extra class instruction versus students needing individual instruction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Struggling students not penalized for needing extra time for mastery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Students can demonstrate in different ways their proficiency level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Students who maser the learning target can be pushed higher in bloom's taxonomy</a:t>
            </a:r>
            <a:endParaRPr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need to teach what quality looks like</a:t>
            </a:r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Ability to measure the quality of your own work is a skill used in the real world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Demand quality and students need to revise if standards are not met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Base grades on learning targets &gt; attendance, behavior, organization, extra credit students can better understand the quality of their learning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Report attendance/effort separately*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Launchpad</a:t>
            </a:r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Classes need clear learning objectives/standards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Many students feel like they have better control over their grades (many dislike revision process)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Parents want opportunities for children to succeed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Grading:</a:t>
            </a:r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* Should show how well students have mastered and performed a learning objective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*We need to distinguish the difference between product, process, and progress</a:t>
            </a:r>
            <a:endParaRPr sz="1800"/>
          </a:p>
        </p:txBody>
      </p:sp>
      <p:pic>
        <p:nvPicPr>
          <p:cNvPr id="163" name="Google Shape;16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5828" y="543525"/>
            <a:ext cx="5805121" cy="4345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Norm</a:t>
            </a:r>
            <a:endParaRPr/>
          </a:p>
        </p:txBody>
      </p:sp>
      <p:sp>
        <p:nvSpPr>
          <p:cNvPr id="169" name="Google Shape;169;p2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Teachers typically merge scores of: Major exams, quizzes, reports, homework, attendance, organization, participation, work habits, and effort.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This results in difficulty determining how well the student has mastered the learning target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Usually students are not well informed of their expected learning targets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</a:t>
            </a:r>
            <a:endParaRPr/>
          </a:p>
        </p:txBody>
      </p:sp>
      <p:sp>
        <p:nvSpPr>
          <p:cNvPr id="175" name="Google Shape;175;p3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Grading with purpose on summative evaluations (focus on outcome, high stakes high point value)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Focus on students ability at a certain point in time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</a:t>
            </a:r>
            <a:endParaRPr/>
          </a:p>
        </p:txBody>
      </p:sp>
      <p:sp>
        <p:nvSpPr>
          <p:cNvPr id="181" name="Google Shape;181;p3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Grades reflect not just final results, but also how students got there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Focus on effort, attendance, home work, work habits, ect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Grades given for these things. Examples: participation, formative assessments (during learning process)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 Oriented Question</a:t>
            </a:r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we improve the revision process to make sure students reflect on their learning strategies and better master the learning target.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-Every teacher/subject has different processes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-Should the revision process be consistent?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Progress</a:t>
            </a:r>
            <a:endParaRPr/>
          </a:p>
        </p:txBody>
      </p:sp>
      <p:sp>
        <p:nvSpPr>
          <p:cNvPr id="187" name="Google Shape;187;p3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Grading depends on how much students learn from experience in the classroom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Improvement over time, not at a given moment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Scoring criteria may be individualized (example: grades based on number of learning targets mastered and their levels of mastery)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Reporting Multiple Grades</a:t>
            </a:r>
            <a:endParaRPr/>
          </a:p>
        </p:txBody>
      </p:sp>
      <p:sp>
        <p:nvSpPr>
          <p:cNvPr id="193" name="Google Shape;193;p33"/>
          <p:cNvSpPr txBox="1">
            <a:spLocks noGrp="1"/>
          </p:cNvSpPr>
          <p:nvPr>
            <p:ph type="body" idx="1"/>
          </p:nvPr>
        </p:nvSpPr>
        <p:spPr>
          <a:xfrm>
            <a:off x="471900" y="1673225"/>
            <a:ext cx="8222100" cy="29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Assigning separate grades to product, process, and progress learning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Grades for responsibility, learning skills, effort, work habits, and learning progress are distinct from students level of understanding of leanri g targets.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By individualizing these factors students can better evaluate themselves in these particular areas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Increases reliability and fairness of grading process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Elementary</a:t>
            </a:r>
            <a:endParaRPr/>
          </a:p>
        </p:txBody>
      </p:sp>
      <p:sp>
        <p:nvSpPr>
          <p:cNvPr id="199" name="Google Shape;199;p3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subject has specific standards for separate grades. Requires teachers to keep detailed notes of student performance to grade student learning strengths and areas for growth.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Rubrics help grade process of learning related to preparation, participation, homework, cooperation, and respect (and even work habits, study skills, or citizenship)</a:t>
            </a:r>
            <a:endParaRPr sz="135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Grade reports need descriptions of where/how students can improve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Secondary-merges class schedule</a:t>
            </a:r>
            <a:endParaRPr/>
          </a:p>
        </p:txBody>
      </p:sp>
      <p:sp>
        <p:nvSpPr>
          <p:cNvPr id="205" name="Google Shape;205;p3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Section for academic achievement (does not include factors such as work habit, class behavior, organization, ect.)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Process goals with rubrics reported (participation, homework, punctuality). These are more like comments and descriptions rather than a letter grade.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Both secondary and Elementary have custom scoring options for students with modified standards (IEP, ISP, ect)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of Article</a:t>
            </a:r>
            <a:endParaRPr/>
          </a:p>
        </p:txBody>
      </p:sp>
      <p:sp>
        <p:nvSpPr>
          <p:cNvPr id="211" name="Google Shape;211;p3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Grading should be linked with students mastery of content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Grading should have a clear purpose and help display how to fill in gaps of learning targets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Curriculum standards need to be clear and explicitly linked to grades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Grading should be fair and used as a tool for improving students learning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7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Reassessment was full of reflection for students to see how they can improve their study/learning skills and tp self reflect on how they used class time and out of class time to prepare for the test</a:t>
            </a:r>
            <a:endParaRPr/>
          </a:p>
        </p:txBody>
      </p:sp>
      <p:pic>
        <p:nvPicPr>
          <p:cNvPr id="217" name="Google Shape;21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3900" y="191450"/>
            <a:ext cx="5196379" cy="299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8"/>
          <p:cNvSpPr txBox="1">
            <a:spLocks noGrp="1"/>
          </p:cNvSpPr>
          <p:nvPr>
            <p:ph type="title" idx="4294967295"/>
          </p:nvPr>
        </p:nvSpPr>
        <p:spPr>
          <a:xfrm>
            <a:off x="773700" y="297075"/>
            <a:ext cx="3575400" cy="44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2"/>
                </a:solidFill>
              </a:rPr>
              <a:t>Cell Cycle and cancer example: </a:t>
            </a:r>
            <a:endParaRPr sz="1400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2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AutoNum type="arabicPeriod"/>
            </a:pPr>
            <a:r>
              <a:rPr lang="en" sz="1400">
                <a:solidFill>
                  <a:schemeClr val="lt2"/>
                </a:solidFill>
              </a:rPr>
              <a:t>Learn the steps of the cell cycle</a:t>
            </a:r>
            <a:endParaRPr sz="1400">
              <a:solidFill>
                <a:schemeClr val="lt2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AutoNum type="arabicPeriod"/>
            </a:pPr>
            <a:r>
              <a:rPr lang="en" sz="1400">
                <a:solidFill>
                  <a:schemeClr val="lt2"/>
                </a:solidFill>
              </a:rPr>
              <a:t>Practice the phases cell cycle through an entrance ticket</a:t>
            </a:r>
            <a:endParaRPr sz="1400">
              <a:solidFill>
                <a:schemeClr val="lt2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AutoNum type="arabicPeriod"/>
            </a:pPr>
            <a:r>
              <a:rPr lang="en" sz="1400">
                <a:solidFill>
                  <a:schemeClr val="lt2"/>
                </a:solidFill>
              </a:rPr>
              <a:t>Look over ticket and fix mistakes</a:t>
            </a:r>
            <a:endParaRPr sz="1400">
              <a:solidFill>
                <a:schemeClr val="lt2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AutoNum type="arabicPeriod"/>
            </a:pPr>
            <a:r>
              <a:rPr lang="en" sz="1400">
                <a:solidFill>
                  <a:schemeClr val="lt2"/>
                </a:solidFill>
              </a:rPr>
              <a:t>Take test on test. (say a student gets a 3 on the test and wants a 4)</a:t>
            </a:r>
            <a:endParaRPr sz="1400">
              <a:solidFill>
                <a:schemeClr val="lt2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AutoNum type="arabicPeriod"/>
            </a:pPr>
            <a:r>
              <a:rPr lang="en" sz="1400">
                <a:solidFill>
                  <a:schemeClr val="lt2"/>
                </a:solidFill>
              </a:rPr>
              <a:t>Reassessment process:</a:t>
            </a:r>
            <a:endParaRPr sz="1400">
              <a:solidFill>
                <a:schemeClr val="lt2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 sz="1400">
                <a:solidFill>
                  <a:schemeClr val="lt2"/>
                </a:solidFill>
              </a:rPr>
              <a:t>Notebook check. Do we have all the practice/notes from in cass?</a:t>
            </a:r>
            <a:endParaRPr sz="1400">
              <a:solidFill>
                <a:schemeClr val="lt2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 sz="1400">
                <a:solidFill>
                  <a:schemeClr val="lt2"/>
                </a:solidFill>
              </a:rPr>
              <a:t>Test correct</a:t>
            </a:r>
            <a:endParaRPr sz="1400">
              <a:solidFill>
                <a:schemeClr val="lt2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 sz="1400">
                <a:solidFill>
                  <a:schemeClr val="lt2"/>
                </a:solidFill>
              </a:rPr>
              <a:t>Walk through test corrections with teacher</a:t>
            </a:r>
            <a:endParaRPr sz="1400">
              <a:solidFill>
                <a:schemeClr val="lt2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 sz="1400">
                <a:solidFill>
                  <a:schemeClr val="lt2"/>
                </a:solidFill>
              </a:rPr>
              <a:t>Practice test due before reassessment</a:t>
            </a:r>
            <a:endParaRPr sz="1400">
              <a:solidFill>
                <a:schemeClr val="lt2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 sz="1400">
                <a:solidFill>
                  <a:schemeClr val="lt2"/>
                </a:solidFill>
              </a:rPr>
              <a:t>Reassess</a:t>
            </a:r>
            <a:endParaRPr sz="1400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2"/>
              </a:solidFill>
            </a:endParaRPr>
          </a:p>
        </p:txBody>
      </p:sp>
      <p:cxnSp>
        <p:nvCxnSpPr>
          <p:cNvPr id="223" name="Google Shape;223;p38"/>
          <p:cNvCxnSpPr/>
          <p:nvPr/>
        </p:nvCxnSpPr>
        <p:spPr>
          <a:xfrm>
            <a:off x="4295550" y="2693400"/>
            <a:ext cx="5529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4" name="Google Shape;22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7250" y="1407650"/>
            <a:ext cx="4327118" cy="265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 the following</a:t>
            </a:r>
            <a:endParaRPr/>
          </a:p>
        </p:txBody>
      </p:sp>
      <p:sp>
        <p:nvSpPr>
          <p:cNvPr id="230" name="Google Shape;230;p3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Please revise the reassessment process that I used for learning targets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standards based grading?</a:t>
            </a: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Standards-based grading </a:t>
            </a:r>
            <a:r>
              <a:rPr lang="en"/>
              <a:t>allows for teachers to track students progress/achievements with the focus on students reaching their highest potential through students displaying signs of mastery/understanding of various learning targets.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https://www.youtube.com/watch?v=2kRHC2WF8JI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was new to me</a:t>
            </a:r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No extra credit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No homework enforcement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Questions on tests did not have a point value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Report learning, not tasks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Can reassess any test (called learning targets)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Every teacher was different</a:t>
            </a:r>
            <a:endParaRPr sz="1800"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300" y="97600"/>
            <a:ext cx="7652031" cy="494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1"/>
          </p:nvPr>
        </p:nvSpPr>
        <p:spPr>
          <a:xfrm>
            <a:off x="265500" y="4011353"/>
            <a:ext cx="4045200" cy="8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Grades from 4-1 were still placed into percentages (or letter grades)</a:t>
            </a: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0650" y="175477"/>
            <a:ext cx="5290851" cy="3835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490250" y="58550"/>
            <a:ext cx="7620600" cy="5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11th and 12th grade Anatomy and Physiology</a:t>
            </a:r>
            <a:endParaRPr sz="2400"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250" y="590487"/>
            <a:ext cx="6429277" cy="396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775" y="691600"/>
            <a:ext cx="8369386" cy="40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 #1</a:t>
            </a: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3539825" y="400925"/>
            <a:ext cx="5075100" cy="42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u="sng">
                <a:solidFill>
                  <a:srgbClr val="666666"/>
                </a:solidFill>
              </a:rPr>
              <a:t>Grades should have meaning:</a:t>
            </a:r>
            <a:r>
              <a:rPr lang="en" sz="1400" b="1">
                <a:solidFill>
                  <a:srgbClr val="666666"/>
                </a:solidFill>
              </a:rPr>
              <a:t> </a:t>
            </a:r>
            <a:endParaRPr sz="1400" b="1">
              <a:solidFill>
                <a:srgbClr val="666666"/>
              </a:solidFill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AutoNum type="alphaUcPeriod"/>
            </a:pPr>
            <a:r>
              <a:rPr lang="en" sz="1400" b="1">
                <a:solidFill>
                  <a:srgbClr val="666666"/>
                </a:solidFill>
              </a:rPr>
              <a:t>Completes proficient work on all targets and advanced work on some</a:t>
            </a:r>
            <a:endParaRPr sz="1400" b="1">
              <a:solidFill>
                <a:srgbClr val="666666"/>
              </a:solidFill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AutoNum type="alphaUcPeriod"/>
            </a:pPr>
            <a:r>
              <a:rPr lang="en" sz="1400" b="1">
                <a:solidFill>
                  <a:srgbClr val="666666"/>
                </a:solidFill>
              </a:rPr>
              <a:t>Completes proficient work on all targets</a:t>
            </a:r>
            <a:endParaRPr sz="1400" b="1">
              <a:solidFill>
                <a:srgbClr val="666666"/>
              </a:solidFill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AutoNum type="alphaUcPeriod"/>
            </a:pPr>
            <a:r>
              <a:rPr lang="en" sz="1400" b="1">
                <a:solidFill>
                  <a:srgbClr val="666666"/>
                </a:solidFill>
              </a:rPr>
              <a:t>Completed proficient work on most important targets</a:t>
            </a:r>
            <a:endParaRPr sz="1400" b="1">
              <a:solidFill>
                <a:srgbClr val="666666"/>
              </a:solidFill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AutoNum type="alphaUcPeriod"/>
            </a:pPr>
            <a:r>
              <a:rPr lang="en" sz="1400" b="1">
                <a:solidFill>
                  <a:srgbClr val="666666"/>
                </a:solidFill>
              </a:rPr>
              <a:t>Completes proficient work on at least half the targets, missing some important targets and at risk of failing next course</a:t>
            </a:r>
            <a:endParaRPr sz="1400" b="1">
              <a:solidFill>
                <a:srgbClr val="666666"/>
              </a:solidFill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AutoNum type="alphaUcPeriod" startAt="6"/>
            </a:pPr>
            <a:r>
              <a:rPr lang="en" sz="1400" b="1">
                <a:solidFill>
                  <a:srgbClr val="666666"/>
                </a:solidFill>
              </a:rPr>
              <a:t>Complete Proficient work on less than half of targets and can’t complete next course.</a:t>
            </a:r>
            <a:endParaRPr sz="1400" b="1">
              <a:solidFill>
                <a:srgbClr val="666666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>
              <a:solidFill>
                <a:srgbClr val="666666"/>
              </a:solidFill>
            </a:endParaRPr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3600"/>
            <a:ext cx="2946303" cy="352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1243</Words>
  <Application>Microsoft Office PowerPoint</Application>
  <PresentationFormat>On-screen Show (16:9)</PresentationFormat>
  <Paragraphs>113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Roboto</vt:lpstr>
      <vt:lpstr>Material</vt:lpstr>
      <vt:lpstr>Standards Based Grading:</vt:lpstr>
      <vt:lpstr>Solution Oriented Question</vt:lpstr>
      <vt:lpstr>What is standards based grading?</vt:lpstr>
      <vt:lpstr>What was new to me</vt:lpstr>
      <vt:lpstr>PowerPoint Presentation</vt:lpstr>
      <vt:lpstr>PowerPoint Presentation</vt:lpstr>
      <vt:lpstr>11th and 12th grade Anatomy and Physiology</vt:lpstr>
      <vt:lpstr>PowerPoint Presentation</vt:lpstr>
      <vt:lpstr>Article #1</vt:lpstr>
      <vt:lpstr>Should we challenge status quo, awarding points for homework?</vt:lpstr>
      <vt:lpstr>What do we control?</vt:lpstr>
      <vt:lpstr>Should we reduces paperwork, or ‘busy work’?</vt:lpstr>
      <vt:lpstr>How can teachers adjust instruction?  Should we?</vt:lpstr>
      <vt:lpstr>We need to teach what quality looks like</vt:lpstr>
      <vt:lpstr>Launchpad</vt:lpstr>
      <vt:lpstr>Grading:</vt:lpstr>
      <vt:lpstr>The Norm</vt:lpstr>
      <vt:lpstr>Product</vt:lpstr>
      <vt:lpstr>Process</vt:lpstr>
      <vt:lpstr>Progress</vt:lpstr>
      <vt:lpstr>Reporting Multiple Grades</vt:lpstr>
      <vt:lpstr>Elementary</vt:lpstr>
      <vt:lpstr>Secondary-merges class schedule</vt:lpstr>
      <vt:lpstr>Summary of Article</vt:lpstr>
      <vt:lpstr>PowerPoint Presentation</vt:lpstr>
      <vt:lpstr>Cell Cycle and cancer example:   Learn the steps of the cell cycle Practice the phases cell cycle through an entrance ticket Look over ticket and fix mistakes Take test on test. (say a student gets a 3 on the test and wants a 4) Reassessment process: Notebook check. Do we have all the practice/notes from in cass? Test correct Walk through test corrections with teacher Practice test due before reassessment Reassess </vt:lpstr>
      <vt:lpstr>Consider the following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Standards Based Grading:</dc:title>
  <dc:creator>Jill Heinrich</dc:creator>
  <cp:lastModifiedBy>Jill Heinrich</cp:lastModifiedBy>
  <cp:revision>1</cp:revision>
  <dcterms:modified xsi:type="dcterms:W3CDTF">2020-04-27T12:54:06Z</dcterms:modified>
</cp:coreProperties>
</file>