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Maven Pro" panose="020B0604020202020204" charset="0"/>
      <p:regular r:id="rId13"/>
      <p:bold r:id="rId14"/>
    </p:embeddedFont>
    <p:embeddedFont>
      <p:font typeface="Nunito" panose="020B0604020202020204" charset="0"/>
      <p:regular r:id="rId15"/>
      <p:bold r:id="rId16"/>
      <p:italic r:id="rId17"/>
      <p:boldItalic r:id="rId18"/>
    </p:embeddedFont>
    <p:embeddedFont>
      <p:font typeface="Nunito Light"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79f32271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779f32271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4fc7dfb7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4fc7dfb7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79f322710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79f322710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79f322710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79f322710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79f322710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779f322710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779f32271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779f32271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79f322710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79f322710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79f322710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79f322710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84fc7dfb7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84fc7dfb7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Culturally Responsive Teaching (CRT)</a:t>
            </a:r>
            <a:endParaRPr/>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Hayden Dzurisin</a:t>
            </a:r>
            <a:endParaRPr/>
          </a:p>
        </p:txBody>
      </p:sp>
      <p:pic>
        <p:nvPicPr>
          <p:cNvPr id="279" name="Google Shape;279;p13"/>
          <p:cNvPicPr preferRelativeResize="0"/>
          <p:nvPr/>
        </p:nvPicPr>
        <p:blipFill>
          <a:blip r:embed="rId3">
            <a:alphaModFix/>
          </a:blip>
          <a:stretch>
            <a:fillRect/>
          </a:stretch>
        </p:blipFill>
        <p:spPr>
          <a:xfrm>
            <a:off x="5079500" y="2914300"/>
            <a:ext cx="3850850" cy="1813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Works Cited</a:t>
            </a:r>
            <a:endParaRPr/>
          </a:p>
        </p:txBody>
      </p:sp>
      <p:sp>
        <p:nvSpPr>
          <p:cNvPr id="343" name="Google Shape;343;p22"/>
          <p:cNvSpPr txBox="1">
            <a:spLocks noGrp="1"/>
          </p:cNvSpPr>
          <p:nvPr>
            <p:ph type="body" idx="1"/>
          </p:nvPr>
        </p:nvSpPr>
        <p:spPr>
          <a:xfrm>
            <a:off x="1099275" y="1540125"/>
            <a:ext cx="7030500" cy="2785200"/>
          </a:xfrm>
          <a:prstGeom prst="rect">
            <a:avLst/>
          </a:prstGeom>
        </p:spPr>
        <p:txBody>
          <a:bodyPr spcFirstLastPara="1" wrap="square" lIns="91425" tIns="91425" rIns="91425" bIns="91425" anchor="t" anchorCtr="0">
            <a:noAutofit/>
          </a:bodyPr>
          <a:lstStyle/>
          <a:p>
            <a:pPr marL="457200" lvl="0" indent="-317500" algn="l" rtl="0">
              <a:spcBef>
                <a:spcPts val="1200"/>
              </a:spcBef>
              <a:spcAft>
                <a:spcPts val="0"/>
              </a:spcAft>
              <a:buClr>
                <a:srgbClr val="434343"/>
              </a:buClr>
              <a:buSzPts val="1400"/>
              <a:buFont typeface="Nunito Light"/>
              <a:buChar char="●"/>
            </a:pPr>
            <a:r>
              <a:rPr lang="en" sz="1400">
                <a:solidFill>
                  <a:srgbClr val="434343"/>
                </a:solidFill>
                <a:latin typeface="Nunito Light"/>
                <a:ea typeface="Nunito Light"/>
                <a:cs typeface="Nunito Light"/>
                <a:sym typeface="Nunito Light"/>
              </a:rPr>
              <a:t>Crawford, Keith. “Researching the Ideological and Political Role of the History Textbook Issues and Methods.” </a:t>
            </a:r>
            <a:r>
              <a:rPr lang="en" sz="1400" i="1">
                <a:solidFill>
                  <a:srgbClr val="434343"/>
                </a:solidFill>
                <a:latin typeface="Nunito Light"/>
                <a:ea typeface="Nunito Light"/>
                <a:cs typeface="Nunito Light"/>
                <a:sym typeface="Nunito Light"/>
              </a:rPr>
              <a:t>History Education Research Journal</a:t>
            </a:r>
            <a:r>
              <a:rPr lang="en" sz="1400">
                <a:solidFill>
                  <a:srgbClr val="434343"/>
                </a:solidFill>
                <a:latin typeface="Nunito Light"/>
                <a:ea typeface="Nunito Light"/>
                <a:cs typeface="Nunito Light"/>
                <a:sym typeface="Nunito Light"/>
              </a:rPr>
              <a:t>, vol. 1, no. 1, 2000, pp. 55–62., doi:10.18546/herj.01.1.07.</a:t>
            </a:r>
            <a:endParaRPr sz="1400">
              <a:solidFill>
                <a:srgbClr val="434343"/>
              </a:solidFill>
              <a:latin typeface="Nunito Light"/>
              <a:ea typeface="Nunito Light"/>
              <a:cs typeface="Nunito Light"/>
              <a:sym typeface="Nunito Light"/>
            </a:endParaRPr>
          </a:p>
          <a:p>
            <a:pPr marL="457200" lvl="0" indent="-317500" algn="l" rtl="0">
              <a:spcBef>
                <a:spcPts val="0"/>
              </a:spcBef>
              <a:spcAft>
                <a:spcPts val="0"/>
              </a:spcAft>
              <a:buClr>
                <a:srgbClr val="434343"/>
              </a:buClr>
              <a:buSzPts val="1400"/>
              <a:buFont typeface="Nunito Light"/>
              <a:buChar char="●"/>
            </a:pPr>
            <a:r>
              <a:rPr lang="en" sz="1400">
                <a:solidFill>
                  <a:srgbClr val="434343"/>
                </a:solidFill>
                <a:latin typeface="Nunito Light"/>
                <a:ea typeface="Nunito Light"/>
                <a:cs typeface="Nunito Light"/>
                <a:sym typeface="Nunito Light"/>
              </a:rPr>
              <a:t> Mohamed, Amina. “Voicing the Voiceless: Including the Stories of Marginalized Students in Classroom Literature.” </a:t>
            </a:r>
            <a:r>
              <a:rPr lang="en" sz="1400" i="1">
                <a:solidFill>
                  <a:srgbClr val="434343"/>
                </a:solidFill>
                <a:latin typeface="Nunito Light"/>
                <a:ea typeface="Nunito Light"/>
                <a:cs typeface="Nunito Light"/>
                <a:sym typeface="Nunito Light"/>
              </a:rPr>
              <a:t>Language Arts Journal of Michigan</a:t>
            </a:r>
            <a:r>
              <a:rPr lang="en" sz="1400">
                <a:solidFill>
                  <a:srgbClr val="434343"/>
                </a:solidFill>
                <a:latin typeface="Nunito Light"/>
                <a:ea typeface="Nunito Light"/>
                <a:cs typeface="Nunito Light"/>
                <a:sym typeface="Nunito Light"/>
              </a:rPr>
              <a:t>, vol. 32, no. 1, 2016, doi:10.9707/2168-149x.2151.</a:t>
            </a:r>
            <a:endParaRPr sz="1400">
              <a:solidFill>
                <a:srgbClr val="434343"/>
              </a:solidFill>
              <a:latin typeface="Nunito Light"/>
              <a:ea typeface="Nunito Light"/>
              <a:cs typeface="Nunito Light"/>
              <a:sym typeface="Nunito Light"/>
            </a:endParaRPr>
          </a:p>
          <a:p>
            <a:pPr marL="457200" lvl="0" indent="-323850" algn="l" rtl="0">
              <a:spcBef>
                <a:spcPts val="0"/>
              </a:spcBef>
              <a:spcAft>
                <a:spcPts val="0"/>
              </a:spcAft>
              <a:buClr>
                <a:srgbClr val="434343"/>
              </a:buClr>
              <a:buSzPts val="1500"/>
              <a:buFont typeface="Nunito Light"/>
              <a:buChar char="●"/>
            </a:pPr>
            <a:r>
              <a:rPr lang="en" sz="1400">
                <a:solidFill>
                  <a:srgbClr val="434343"/>
                </a:solidFill>
                <a:latin typeface="Nunito Light"/>
                <a:ea typeface="Nunito Light"/>
                <a:cs typeface="Nunito Light"/>
                <a:sym typeface="Nunito Light"/>
              </a:rPr>
              <a:t>Gay, Geneva. “Preparing for Culturally Responsive Teaching.” </a:t>
            </a:r>
            <a:r>
              <a:rPr lang="en" sz="1400" i="1">
                <a:solidFill>
                  <a:srgbClr val="434343"/>
                </a:solidFill>
                <a:latin typeface="Nunito Light"/>
                <a:ea typeface="Nunito Light"/>
                <a:cs typeface="Nunito Light"/>
                <a:sym typeface="Nunito Light"/>
              </a:rPr>
              <a:t>Journal of Teacher Education</a:t>
            </a:r>
            <a:r>
              <a:rPr lang="en" sz="1400">
                <a:solidFill>
                  <a:srgbClr val="434343"/>
                </a:solidFill>
                <a:latin typeface="Nunito Light"/>
                <a:ea typeface="Nunito Light"/>
                <a:cs typeface="Nunito Light"/>
                <a:sym typeface="Nunito Light"/>
              </a:rPr>
              <a:t>, vol. 53, no. 2, 2002, pp. 106–116., doi:10.1177/0022487102053002003.</a:t>
            </a:r>
            <a:endParaRPr sz="1400">
              <a:solidFill>
                <a:srgbClr val="434343"/>
              </a:solidFill>
              <a:latin typeface="Nunito Light"/>
              <a:ea typeface="Nunito Light"/>
              <a:cs typeface="Nunito Light"/>
              <a:sym typeface="Nunito Light"/>
            </a:endParaRPr>
          </a:p>
          <a:p>
            <a:pPr marL="457200" lvl="0" indent="-323850" algn="l" rtl="0">
              <a:spcBef>
                <a:spcPts val="0"/>
              </a:spcBef>
              <a:spcAft>
                <a:spcPts val="0"/>
              </a:spcAft>
              <a:buClr>
                <a:srgbClr val="434343"/>
              </a:buClr>
              <a:buSzPts val="1500"/>
              <a:buFont typeface="Nunito Light"/>
              <a:buChar char="●"/>
            </a:pPr>
            <a:r>
              <a:rPr lang="en" sz="1400">
                <a:solidFill>
                  <a:srgbClr val="434343"/>
                </a:solidFill>
                <a:latin typeface="Nunito Light"/>
                <a:ea typeface="Nunito Light"/>
                <a:cs typeface="Nunito Light"/>
                <a:sym typeface="Nunito Light"/>
              </a:rPr>
              <a:t>Wlodkowski, Raymond J., and Margery B. Ginsberg. “A Framework for Culturally Responsive Teaching.” </a:t>
            </a:r>
            <a:r>
              <a:rPr lang="en" sz="1400" i="1">
                <a:solidFill>
                  <a:srgbClr val="434343"/>
                </a:solidFill>
                <a:latin typeface="Nunito Light"/>
                <a:ea typeface="Nunito Light"/>
                <a:cs typeface="Nunito Light"/>
                <a:sym typeface="Nunito Light"/>
              </a:rPr>
              <a:t>Educational Leadership</a:t>
            </a:r>
            <a:r>
              <a:rPr lang="en" sz="1400">
                <a:solidFill>
                  <a:srgbClr val="434343"/>
                </a:solidFill>
                <a:latin typeface="Nunito Light"/>
                <a:ea typeface="Nunito Light"/>
                <a:cs typeface="Nunito Light"/>
                <a:sym typeface="Nunito Light"/>
              </a:rPr>
              <a:t>, vol. 53, no. 1, Sept. 1995.</a:t>
            </a:r>
            <a:endParaRPr sz="1400">
              <a:solidFill>
                <a:srgbClr val="434343"/>
              </a:solidFill>
              <a:latin typeface="Nunito Light"/>
              <a:ea typeface="Nunito Light"/>
              <a:cs typeface="Nunito Light"/>
              <a:sym typeface="Nunito Light"/>
            </a:endParaRPr>
          </a:p>
          <a:p>
            <a:pPr marL="457200" lvl="0" indent="0" algn="l" rtl="0">
              <a:spcBef>
                <a:spcPts val="1200"/>
              </a:spcBef>
              <a:spcAft>
                <a:spcPts val="0"/>
              </a:spcAft>
              <a:buNone/>
            </a:pPr>
            <a:endParaRPr sz="1200">
              <a:solidFill>
                <a:srgbClr val="434343"/>
              </a:solidFill>
              <a:latin typeface="Nunito Light"/>
              <a:ea typeface="Nunito Light"/>
              <a:cs typeface="Nunito Light"/>
              <a:sym typeface="Nunito Light"/>
            </a:endParaRPr>
          </a:p>
          <a:p>
            <a:pPr marL="0" lvl="0" indent="0" algn="l" rtl="0">
              <a:spcBef>
                <a:spcPts val="12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CRT?</a:t>
            </a:r>
            <a:endParaRPr/>
          </a:p>
        </p:txBody>
      </p:sp>
      <p:sp>
        <p:nvSpPr>
          <p:cNvPr id="285" name="Google Shape;285;p14"/>
          <p:cNvSpPr txBox="1">
            <a:spLocks noGrp="1"/>
          </p:cNvSpPr>
          <p:nvPr>
            <p:ph type="body" idx="1"/>
          </p:nvPr>
        </p:nvSpPr>
        <p:spPr>
          <a:xfrm>
            <a:off x="1252650" y="1734425"/>
            <a:ext cx="60486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Brown University defines CRT as </a:t>
            </a:r>
            <a:r>
              <a:rPr lang="en" sz="1400">
                <a:solidFill>
                  <a:srgbClr val="434343"/>
                </a:solidFill>
              </a:rPr>
              <a:t>a pedagogy that acknowledges, responds to, and celebrates fundamental cultures and offers full, equitable access to education for students from all cultures.</a:t>
            </a:r>
            <a:endParaRPr sz="1400">
              <a:solidFill>
                <a:srgbClr val="434343"/>
              </a:solidFill>
            </a:endParaRPr>
          </a:p>
          <a:p>
            <a:pPr marL="0" lvl="0" indent="0" algn="l" rtl="0">
              <a:spcBef>
                <a:spcPts val="1600"/>
              </a:spcBef>
              <a:spcAft>
                <a:spcPts val="0"/>
              </a:spcAft>
              <a:buNone/>
            </a:pPr>
            <a:endParaRPr sz="1400">
              <a:solidFill>
                <a:srgbClr val="434343"/>
              </a:solidFill>
            </a:endParaRPr>
          </a:p>
          <a:p>
            <a:pPr marL="0" lvl="0" indent="0" algn="l" rtl="0">
              <a:spcBef>
                <a:spcPts val="1600"/>
              </a:spcBef>
              <a:spcAft>
                <a:spcPts val="1600"/>
              </a:spcAft>
              <a:buNone/>
            </a:pPr>
            <a:r>
              <a:rPr lang="en" sz="1400">
                <a:solidFill>
                  <a:srgbClr val="434343"/>
                </a:solidFill>
              </a:rPr>
              <a:t>CRT also recognizes the importance of including students’ cultural references in all aspects of learning.</a:t>
            </a:r>
            <a:endParaRPr sz="1400">
              <a:solidFill>
                <a:srgbClr val="434343"/>
              </a:solidFill>
            </a:endParaRPr>
          </a:p>
        </p:txBody>
      </p:sp>
      <p:pic>
        <p:nvPicPr>
          <p:cNvPr id="286" name="Google Shape;286;p14"/>
          <p:cNvPicPr preferRelativeResize="0"/>
          <p:nvPr/>
        </p:nvPicPr>
        <p:blipFill>
          <a:blip r:embed="rId3">
            <a:alphaModFix/>
          </a:blip>
          <a:stretch>
            <a:fillRect/>
          </a:stretch>
        </p:blipFill>
        <p:spPr>
          <a:xfrm>
            <a:off x="6861400" y="1262862"/>
            <a:ext cx="2009675" cy="2617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and Thesis</a:t>
            </a:r>
            <a:endParaRPr/>
          </a:p>
        </p:txBody>
      </p:sp>
      <p:sp>
        <p:nvSpPr>
          <p:cNvPr id="292" name="Google Shape;292;p15"/>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Question</a:t>
            </a:r>
            <a:r>
              <a:rPr lang="en" sz="1400"/>
              <a:t>: How can we, as educators, create a more culturally responsive curriculum with proper teaching to go along with it?</a:t>
            </a:r>
            <a:endParaRPr sz="1400"/>
          </a:p>
          <a:p>
            <a:pPr marL="0" lvl="0" indent="0" algn="l" rtl="0">
              <a:spcBef>
                <a:spcPts val="1600"/>
              </a:spcBef>
              <a:spcAft>
                <a:spcPts val="0"/>
              </a:spcAft>
              <a:buNone/>
            </a:pPr>
            <a:endParaRPr sz="1400"/>
          </a:p>
          <a:p>
            <a:pPr marL="0" lvl="0" indent="0" algn="l" rtl="0">
              <a:spcBef>
                <a:spcPts val="1600"/>
              </a:spcBef>
              <a:spcAft>
                <a:spcPts val="1600"/>
              </a:spcAft>
              <a:buNone/>
            </a:pPr>
            <a:r>
              <a:rPr lang="en" sz="1400" b="1"/>
              <a:t>Thesis</a:t>
            </a:r>
            <a:r>
              <a:rPr lang="en" sz="1400"/>
              <a:t>: CRT is possible across all subjects with attentive teaching methods with emphasis on a teacher’s awareness of the vast differences that a classroom could potentially hold.</a:t>
            </a:r>
            <a:endParaRPr sz="1400"/>
          </a:p>
        </p:txBody>
      </p:sp>
      <p:pic>
        <p:nvPicPr>
          <p:cNvPr id="293" name="Google Shape;293;p15"/>
          <p:cNvPicPr preferRelativeResize="0"/>
          <p:nvPr/>
        </p:nvPicPr>
        <p:blipFill>
          <a:blip r:embed="rId3">
            <a:alphaModFix/>
          </a:blip>
          <a:stretch>
            <a:fillRect/>
          </a:stretch>
        </p:blipFill>
        <p:spPr>
          <a:xfrm>
            <a:off x="6431563" y="217150"/>
            <a:ext cx="2600325" cy="176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we see in the classroom today?</a:t>
            </a:r>
            <a:endParaRPr/>
          </a:p>
        </p:txBody>
      </p:sp>
      <p:sp>
        <p:nvSpPr>
          <p:cNvPr id="299" name="Google Shape;299;p16"/>
          <p:cNvSpPr txBox="1">
            <a:spLocks noGrp="1"/>
          </p:cNvSpPr>
          <p:nvPr>
            <p:ph type="body" idx="1"/>
          </p:nvPr>
        </p:nvSpPr>
        <p:spPr>
          <a:xfrm>
            <a:off x="1303800" y="1550350"/>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-In other words, how are we doing as educators?</a:t>
            </a:r>
            <a:endParaRPr sz="1400"/>
          </a:p>
          <a:p>
            <a:pPr marL="0" lvl="0" indent="0" algn="l" rtl="0">
              <a:spcBef>
                <a:spcPts val="1600"/>
              </a:spcBef>
              <a:spcAft>
                <a:spcPts val="0"/>
              </a:spcAft>
              <a:buNone/>
            </a:pPr>
            <a:r>
              <a:rPr lang="en" sz="1400"/>
              <a:t>-What I’ve seen (from a Social Studies standpoint): </a:t>
            </a:r>
            <a:endParaRPr sz="1400"/>
          </a:p>
          <a:p>
            <a:pPr marL="457200" lvl="0" indent="-317500" algn="l" rtl="0">
              <a:spcBef>
                <a:spcPts val="1600"/>
              </a:spcBef>
              <a:spcAft>
                <a:spcPts val="0"/>
              </a:spcAft>
              <a:buSzPts val="1400"/>
              <a:buChar char="●"/>
            </a:pPr>
            <a:r>
              <a:rPr lang="en" sz="1400"/>
              <a:t>Standard teaching of social studies straight from the textbook.</a:t>
            </a:r>
            <a:endParaRPr sz="1400"/>
          </a:p>
          <a:p>
            <a:pPr marL="457200" lvl="0" indent="-317500" algn="l" rtl="0">
              <a:spcBef>
                <a:spcPts val="0"/>
              </a:spcBef>
              <a:spcAft>
                <a:spcPts val="0"/>
              </a:spcAft>
              <a:buSzPts val="1400"/>
              <a:buChar char="●"/>
            </a:pPr>
            <a:r>
              <a:rPr lang="en" sz="1400"/>
              <a:t>Teaching about historical black figures during Black History Month.</a:t>
            </a:r>
            <a:endParaRPr sz="1400"/>
          </a:p>
          <a:p>
            <a:pPr marL="457200" lvl="0" indent="-317500" algn="l" rtl="0">
              <a:spcBef>
                <a:spcPts val="0"/>
              </a:spcBef>
              <a:spcAft>
                <a:spcPts val="0"/>
              </a:spcAft>
              <a:buSzPts val="1400"/>
              <a:buChar char="●"/>
            </a:pPr>
            <a:r>
              <a:rPr lang="en" sz="1400"/>
              <a:t>Project about a foreign country.</a:t>
            </a:r>
            <a:endParaRPr sz="1400"/>
          </a:p>
          <a:p>
            <a:pPr marL="457200" lvl="0" indent="-317500" algn="l" rtl="0">
              <a:spcBef>
                <a:spcPts val="0"/>
              </a:spcBef>
              <a:spcAft>
                <a:spcPts val="0"/>
              </a:spcAft>
              <a:buSzPts val="1400"/>
              <a:buChar char="●"/>
            </a:pPr>
            <a:r>
              <a:rPr lang="en" sz="1400"/>
              <a:t>Engaging in discussion about a unique religion that a student may hold.</a:t>
            </a:r>
            <a:endParaRPr sz="1400"/>
          </a:p>
          <a:p>
            <a:pPr marL="0" lvl="0" indent="0" algn="l" rtl="0">
              <a:spcBef>
                <a:spcPts val="1600"/>
              </a:spcBef>
              <a:spcAft>
                <a:spcPts val="0"/>
              </a:spcAft>
              <a:buNone/>
            </a:pPr>
            <a:r>
              <a:rPr lang="en" sz="1400"/>
              <a:t>-Is this good enough? </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1600"/>
              </a:spcAft>
              <a:buNone/>
            </a:pPr>
            <a:endParaRPr sz="1400"/>
          </a:p>
        </p:txBody>
      </p:sp>
      <p:pic>
        <p:nvPicPr>
          <p:cNvPr id="300" name="Google Shape;300;p16"/>
          <p:cNvPicPr preferRelativeResize="0"/>
          <p:nvPr/>
        </p:nvPicPr>
        <p:blipFill>
          <a:blip r:embed="rId3">
            <a:alphaModFix/>
          </a:blip>
          <a:stretch>
            <a:fillRect/>
          </a:stretch>
        </p:blipFill>
        <p:spPr>
          <a:xfrm>
            <a:off x="6854950" y="3619875"/>
            <a:ext cx="2104975" cy="135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CRT important?</a:t>
            </a:r>
            <a:endParaRPr/>
          </a:p>
        </p:txBody>
      </p:sp>
      <p:sp>
        <p:nvSpPr>
          <p:cNvPr id="306" name="Google Shape;306;p17"/>
          <p:cNvSpPr txBox="1">
            <a:spLocks noGrp="1"/>
          </p:cNvSpPr>
          <p:nvPr>
            <p:ph type="body" idx="1"/>
          </p:nvPr>
        </p:nvSpPr>
        <p:spPr>
          <a:xfrm>
            <a:off x="1303800" y="1253800"/>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-Helps marginalized students develop a cultural identity.</a:t>
            </a:r>
            <a:endParaRPr/>
          </a:p>
          <a:p>
            <a:pPr marL="457200" lvl="0" indent="-311150" algn="l" rtl="0">
              <a:spcBef>
                <a:spcPts val="1600"/>
              </a:spcBef>
              <a:spcAft>
                <a:spcPts val="0"/>
              </a:spcAft>
              <a:buSzPts val="1300"/>
              <a:buChar char="●"/>
            </a:pPr>
            <a:r>
              <a:rPr lang="en"/>
              <a:t>This is especially crucial as students transition into high school and college with a mindset geared towards acceptance of themselves and of others.</a:t>
            </a:r>
            <a:endParaRPr/>
          </a:p>
          <a:p>
            <a:pPr marL="0" lvl="0" indent="0" algn="l" rtl="0">
              <a:spcBef>
                <a:spcPts val="1600"/>
              </a:spcBef>
              <a:spcAft>
                <a:spcPts val="0"/>
              </a:spcAft>
              <a:buNone/>
            </a:pPr>
            <a:r>
              <a:rPr lang="en"/>
              <a:t>-Students become more motivated to learn.</a:t>
            </a:r>
            <a:endParaRPr/>
          </a:p>
          <a:p>
            <a:pPr marL="457200" lvl="0" indent="-311150" algn="l" rtl="0">
              <a:spcBef>
                <a:spcPts val="1600"/>
              </a:spcBef>
              <a:spcAft>
                <a:spcPts val="0"/>
              </a:spcAft>
              <a:buSzPts val="1300"/>
              <a:buChar char="●"/>
            </a:pPr>
            <a:r>
              <a:rPr lang="en"/>
              <a:t>This can be useful during the utilization of classroom discussions, assessments, and during the development of healthy learning habits as students take on more advanced and sensitive topics throughout their lives both in and out of school.</a:t>
            </a:r>
            <a:endParaRPr/>
          </a:p>
          <a:p>
            <a:pPr marL="0" lvl="0" indent="0" algn="l" rtl="0">
              <a:spcBef>
                <a:spcPts val="1600"/>
              </a:spcBef>
              <a:spcAft>
                <a:spcPts val="0"/>
              </a:spcAft>
              <a:buNone/>
            </a:pPr>
            <a:r>
              <a:rPr lang="en"/>
              <a:t>-Facilitates tolerance.</a:t>
            </a:r>
            <a:endParaRPr/>
          </a:p>
          <a:p>
            <a:pPr marL="457200" lvl="0" indent="-311150" algn="l" rtl="0">
              <a:spcBef>
                <a:spcPts val="1600"/>
              </a:spcBef>
              <a:spcAft>
                <a:spcPts val="0"/>
              </a:spcAft>
              <a:buSzPts val="1300"/>
              <a:buChar char="●"/>
            </a:pPr>
            <a:r>
              <a:rPr lang="en"/>
              <a:t>CRT can help students become more culturally aware of their increasingly diverse surroundings as they mature, which further emphasizes tolerance and acceptance from students towards their peers.</a:t>
            </a:r>
            <a:endParaRPr/>
          </a:p>
        </p:txBody>
      </p:sp>
      <p:pic>
        <p:nvPicPr>
          <p:cNvPr id="307" name="Google Shape;307;p17"/>
          <p:cNvPicPr preferRelativeResize="0"/>
          <p:nvPr/>
        </p:nvPicPr>
        <p:blipFill>
          <a:blip r:embed="rId3">
            <a:alphaModFix/>
          </a:blip>
          <a:stretch>
            <a:fillRect/>
          </a:stretch>
        </p:blipFill>
        <p:spPr>
          <a:xfrm>
            <a:off x="6554650" y="246975"/>
            <a:ext cx="2282275" cy="1518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8"/>
          <p:cNvSpPr txBox="1">
            <a:spLocks noGrp="1"/>
          </p:cNvSpPr>
          <p:nvPr>
            <p:ph type="title"/>
          </p:nvPr>
        </p:nvSpPr>
        <p:spPr>
          <a:xfrm>
            <a:off x="1303800" y="2713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Issues that prevent CRT</a:t>
            </a:r>
            <a:endParaRPr/>
          </a:p>
        </p:txBody>
      </p:sp>
      <p:sp>
        <p:nvSpPr>
          <p:cNvPr id="313" name="Google Shape;313;p18"/>
          <p:cNvSpPr txBox="1">
            <a:spLocks noGrp="1"/>
          </p:cNvSpPr>
          <p:nvPr>
            <p:ph type="body" idx="1"/>
          </p:nvPr>
        </p:nvSpPr>
        <p:spPr>
          <a:xfrm>
            <a:off x="1191300" y="983975"/>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-Curriculum centered around a standard American History textbook.</a:t>
            </a:r>
            <a:endParaRPr sz="1200"/>
          </a:p>
          <a:p>
            <a:pPr marL="457200" lvl="0" indent="-304800" algn="l" rtl="0">
              <a:spcBef>
                <a:spcPts val="1600"/>
              </a:spcBef>
              <a:spcAft>
                <a:spcPts val="0"/>
              </a:spcAft>
              <a:buSzPts val="1200"/>
              <a:buChar char="●"/>
            </a:pPr>
            <a:r>
              <a:rPr lang="en" sz="1200"/>
              <a:t>Less powerful groups throughout history often have their stories silenced by the content of the dominant group and prevents students from learning how to view the world through the eyes of their peers who may have a different background.</a:t>
            </a:r>
            <a:endParaRPr sz="1200"/>
          </a:p>
          <a:p>
            <a:pPr marL="457200" lvl="0" indent="-304800" algn="l" rtl="0">
              <a:spcBef>
                <a:spcPts val="0"/>
              </a:spcBef>
              <a:spcAft>
                <a:spcPts val="0"/>
              </a:spcAft>
              <a:buSzPts val="1200"/>
              <a:buChar char="●"/>
            </a:pPr>
            <a:r>
              <a:rPr lang="en" sz="1200"/>
              <a:t>Textbook companies make $2.5 billion a year selling textbooks to schools, which further stamps its presence in many curriculums across the nation</a:t>
            </a:r>
            <a:endParaRPr sz="1200"/>
          </a:p>
          <a:p>
            <a:pPr marL="0" lvl="0" indent="0" algn="l" rtl="0">
              <a:spcBef>
                <a:spcPts val="1600"/>
              </a:spcBef>
              <a:spcAft>
                <a:spcPts val="0"/>
              </a:spcAft>
              <a:buNone/>
            </a:pPr>
            <a:r>
              <a:rPr lang="en" sz="1200"/>
              <a:t>-Token inclusion in the curriculum (forced inclusion).</a:t>
            </a:r>
            <a:endParaRPr sz="1200"/>
          </a:p>
          <a:p>
            <a:pPr marL="457200" lvl="0" indent="-304800" algn="l" rtl="0">
              <a:spcBef>
                <a:spcPts val="1600"/>
              </a:spcBef>
              <a:spcAft>
                <a:spcPts val="0"/>
              </a:spcAft>
              <a:buSzPts val="1200"/>
              <a:buChar char="●"/>
            </a:pPr>
            <a:r>
              <a:rPr lang="en" sz="1200"/>
              <a:t>Teachers often use a marginalized group’s pride month as a way to include the group in their curriculum, but never includes the group elsewhere throughout the year.</a:t>
            </a:r>
            <a:endParaRPr sz="1200"/>
          </a:p>
          <a:p>
            <a:pPr marL="0" lvl="0" indent="0" algn="l" rtl="0">
              <a:spcBef>
                <a:spcPts val="1600"/>
              </a:spcBef>
              <a:spcAft>
                <a:spcPts val="0"/>
              </a:spcAft>
              <a:buNone/>
            </a:pPr>
            <a:r>
              <a:rPr lang="en" sz="1200"/>
              <a:t>-Teachers are not knowledgeable about the cultures of their students.</a:t>
            </a:r>
            <a:endParaRPr sz="1200"/>
          </a:p>
          <a:p>
            <a:pPr marL="457200" lvl="0" indent="-304800" algn="l" rtl="0">
              <a:spcBef>
                <a:spcPts val="1600"/>
              </a:spcBef>
              <a:spcAft>
                <a:spcPts val="0"/>
              </a:spcAft>
              <a:buSzPts val="1200"/>
              <a:buChar char="●"/>
            </a:pPr>
            <a:r>
              <a:rPr lang="en" sz="1200"/>
              <a:t>Many classrooms will fail to address their diversity due to a teacher’s lack of knowledge or willingness to get educated about the cultures of their students, which leads to a blanket disregard of diversity and simple recitation of a bland curriculum.</a:t>
            </a:r>
            <a:endParaRPr sz="1200"/>
          </a:p>
        </p:txBody>
      </p:sp>
      <p:pic>
        <p:nvPicPr>
          <p:cNvPr id="314" name="Google Shape;314;p18"/>
          <p:cNvPicPr preferRelativeResize="0"/>
          <p:nvPr/>
        </p:nvPicPr>
        <p:blipFill>
          <a:blip r:embed="rId3">
            <a:alphaModFix/>
          </a:blip>
          <a:stretch>
            <a:fillRect/>
          </a:stretch>
        </p:blipFill>
        <p:spPr>
          <a:xfrm>
            <a:off x="6534200" y="94850"/>
            <a:ext cx="2406775" cy="1352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9"/>
          <p:cNvSpPr txBox="1">
            <a:spLocks noGrp="1"/>
          </p:cNvSpPr>
          <p:nvPr>
            <p:ph type="title"/>
          </p:nvPr>
        </p:nvSpPr>
        <p:spPr>
          <a:xfrm>
            <a:off x="1303800" y="30202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can we apply CRT?</a:t>
            </a:r>
            <a:endParaRPr/>
          </a:p>
        </p:txBody>
      </p:sp>
      <p:sp>
        <p:nvSpPr>
          <p:cNvPr id="320" name="Google Shape;320;p19"/>
          <p:cNvSpPr txBox="1">
            <a:spLocks noGrp="1"/>
          </p:cNvSpPr>
          <p:nvPr>
            <p:ph type="body" idx="1"/>
          </p:nvPr>
        </p:nvSpPr>
        <p:spPr>
          <a:xfrm>
            <a:off x="1303800" y="943050"/>
            <a:ext cx="63144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Social Studies: </a:t>
            </a:r>
            <a:r>
              <a:rPr lang="en"/>
              <a:t>Comparing protests during the American Revolution to modern-day protests (LGBTQ, Gun Control, Immigration, etc.)</a:t>
            </a:r>
            <a:endParaRPr/>
          </a:p>
          <a:p>
            <a:pPr marL="0" lvl="0" indent="0" algn="l" rtl="0">
              <a:spcBef>
                <a:spcPts val="1600"/>
              </a:spcBef>
              <a:spcAft>
                <a:spcPts val="0"/>
              </a:spcAft>
              <a:buNone/>
            </a:pPr>
            <a:endParaRPr b="1"/>
          </a:p>
          <a:p>
            <a:pPr marL="0" lvl="0" indent="0" algn="l" rtl="0">
              <a:spcBef>
                <a:spcPts val="1600"/>
              </a:spcBef>
              <a:spcAft>
                <a:spcPts val="0"/>
              </a:spcAft>
              <a:buNone/>
            </a:pPr>
            <a:r>
              <a:rPr lang="en" b="1"/>
              <a:t>Math: </a:t>
            </a:r>
            <a:r>
              <a:rPr lang="en"/>
              <a:t>Include names of students or refer to different aspects of culture (food, sports, traditions, etc.) when writing a word problem.</a:t>
            </a:r>
            <a:endParaRPr/>
          </a:p>
          <a:p>
            <a:pPr marL="0" lvl="0" indent="0" algn="l" rtl="0">
              <a:spcBef>
                <a:spcPts val="1600"/>
              </a:spcBef>
              <a:spcAft>
                <a:spcPts val="0"/>
              </a:spcAft>
              <a:buNone/>
            </a:pPr>
            <a:endParaRPr b="1"/>
          </a:p>
          <a:p>
            <a:pPr marL="0" lvl="0" indent="0" algn="l" rtl="0">
              <a:spcBef>
                <a:spcPts val="1600"/>
              </a:spcBef>
              <a:spcAft>
                <a:spcPts val="0"/>
              </a:spcAft>
              <a:buNone/>
            </a:pPr>
            <a:r>
              <a:rPr lang="en" b="1"/>
              <a:t>English: </a:t>
            </a:r>
            <a:r>
              <a:rPr lang="en"/>
              <a:t>Include literature with culturally responsive language, such as biographies or stories with a different cultural setting, for students to improve their vocabulary with and hone their critical thinking skills when discussing the context of the literature</a:t>
            </a:r>
            <a:endParaRPr/>
          </a:p>
          <a:p>
            <a:pPr marL="0" lvl="0" indent="0" algn="l" rtl="0">
              <a:spcBef>
                <a:spcPts val="1600"/>
              </a:spcBef>
              <a:spcAft>
                <a:spcPts val="0"/>
              </a:spcAft>
              <a:buNone/>
            </a:pPr>
            <a:endParaRPr b="1"/>
          </a:p>
          <a:p>
            <a:pPr marL="0" lvl="0" indent="0" algn="l" rtl="0">
              <a:spcBef>
                <a:spcPts val="1600"/>
              </a:spcBef>
              <a:spcAft>
                <a:spcPts val="1600"/>
              </a:spcAft>
              <a:buNone/>
            </a:pPr>
            <a:r>
              <a:rPr lang="en" b="1"/>
              <a:t>Science: </a:t>
            </a:r>
            <a:r>
              <a:rPr lang="en"/>
              <a:t>Include studies about famous inventors from different countries that contributed to the field of science and </a:t>
            </a:r>
            <a:endParaRPr/>
          </a:p>
        </p:txBody>
      </p:sp>
      <p:pic>
        <p:nvPicPr>
          <p:cNvPr id="321" name="Google Shape;321;p19"/>
          <p:cNvPicPr preferRelativeResize="0"/>
          <p:nvPr/>
        </p:nvPicPr>
        <p:blipFill>
          <a:blip r:embed="rId3">
            <a:alphaModFix/>
          </a:blip>
          <a:stretch>
            <a:fillRect/>
          </a:stretch>
        </p:blipFill>
        <p:spPr>
          <a:xfrm>
            <a:off x="7308300" y="3778525"/>
            <a:ext cx="1733425" cy="1114350"/>
          </a:xfrm>
          <a:prstGeom prst="rect">
            <a:avLst/>
          </a:prstGeom>
          <a:noFill/>
          <a:ln>
            <a:noFill/>
          </a:ln>
        </p:spPr>
      </p:pic>
      <p:pic>
        <p:nvPicPr>
          <p:cNvPr id="322" name="Google Shape;322;p19"/>
          <p:cNvPicPr preferRelativeResize="0"/>
          <p:nvPr/>
        </p:nvPicPr>
        <p:blipFill>
          <a:blip r:embed="rId4">
            <a:alphaModFix/>
          </a:blip>
          <a:stretch>
            <a:fillRect/>
          </a:stretch>
        </p:blipFill>
        <p:spPr>
          <a:xfrm>
            <a:off x="7546500" y="206600"/>
            <a:ext cx="1433876" cy="955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Solutions?</a:t>
            </a:r>
            <a:endParaRPr/>
          </a:p>
        </p:txBody>
      </p:sp>
      <p:sp>
        <p:nvSpPr>
          <p:cNvPr id="328" name="Google Shape;328;p20"/>
          <p:cNvSpPr txBox="1">
            <a:spLocks noGrp="1"/>
          </p:cNvSpPr>
          <p:nvPr>
            <p:ph type="body" idx="1"/>
          </p:nvPr>
        </p:nvSpPr>
        <p:spPr>
          <a:xfrm>
            <a:off x="1303800" y="1458325"/>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Intrinsic Motivation model from Raymond J. Wlodkowski and Margery B. Ginsberg </a:t>
            </a:r>
            <a:endParaRPr>
              <a:solidFill>
                <a:srgbClr val="000000"/>
              </a:solidFill>
            </a:endParaRPr>
          </a:p>
          <a:p>
            <a:pPr marL="0" lvl="0" indent="0" algn="l" rtl="0">
              <a:spcBef>
                <a:spcPts val="1600"/>
              </a:spcBef>
              <a:spcAft>
                <a:spcPts val="0"/>
              </a:spcAft>
              <a:buNone/>
            </a:pPr>
            <a:r>
              <a:rPr lang="en"/>
              <a:t>-Establish Inclusion: </a:t>
            </a:r>
            <a:r>
              <a:rPr lang="en" b="1"/>
              <a:t>ESTABLISH</a:t>
            </a:r>
            <a:r>
              <a:rPr lang="en"/>
              <a:t> a learning environment in which students feel comfortable opening up about their culture. This is where ground rules about tolerance and discrimination are laid.</a:t>
            </a:r>
            <a:endParaRPr/>
          </a:p>
          <a:p>
            <a:pPr marL="0" lvl="0" indent="0" algn="l" rtl="0">
              <a:spcBef>
                <a:spcPts val="1600"/>
              </a:spcBef>
              <a:spcAft>
                <a:spcPts val="0"/>
              </a:spcAft>
              <a:buNone/>
            </a:pPr>
            <a:r>
              <a:rPr lang="en"/>
              <a:t>-Develop a Positive Attitude: </a:t>
            </a:r>
            <a:r>
              <a:rPr lang="en" b="1"/>
              <a:t>CREATE</a:t>
            </a:r>
            <a:r>
              <a:rPr lang="en"/>
              <a:t> a favorable disposition to the student’s learning process. This is where students begin to reciprocate genuine positivity about helping students succeed.</a:t>
            </a:r>
            <a:endParaRPr/>
          </a:p>
          <a:p>
            <a:pPr marL="0" lvl="0" indent="0" algn="l" rtl="0">
              <a:spcBef>
                <a:spcPts val="1600"/>
              </a:spcBef>
              <a:spcAft>
                <a:spcPts val="0"/>
              </a:spcAft>
              <a:buNone/>
            </a:pPr>
            <a:r>
              <a:rPr lang="en"/>
              <a:t>-Enhance Meaning: </a:t>
            </a:r>
            <a:r>
              <a:rPr lang="en" b="1"/>
              <a:t>CHALLENGE</a:t>
            </a:r>
            <a:r>
              <a:rPr lang="en"/>
              <a:t> students to think critically about real-world issues. This is where you can encourage students to think about multiple perspectives and be mindful of their diverse surroundings.</a:t>
            </a:r>
            <a:endParaRPr/>
          </a:p>
          <a:p>
            <a:pPr marL="0" lvl="0" indent="0" algn="l" rtl="0">
              <a:spcBef>
                <a:spcPts val="1600"/>
              </a:spcBef>
              <a:spcAft>
                <a:spcPts val="0"/>
              </a:spcAft>
              <a:buNone/>
            </a:pPr>
            <a:r>
              <a:rPr lang="en"/>
              <a:t>-Engender Competence: </a:t>
            </a:r>
            <a:r>
              <a:rPr lang="en" b="1"/>
              <a:t>CONNECT</a:t>
            </a:r>
            <a:r>
              <a:rPr lang="en"/>
              <a:t> your teachings back to the student’s values. This is where you can encourage classroom discussions and self-assessment for both you and your students.</a:t>
            </a:r>
            <a:endParaRPr/>
          </a:p>
          <a:p>
            <a:pPr marL="0" lvl="0" indent="0" algn="l" rtl="0">
              <a:spcBef>
                <a:spcPts val="1600"/>
              </a:spcBef>
              <a:spcAft>
                <a:spcPts val="1600"/>
              </a:spcAft>
              <a:buNone/>
            </a:pPr>
            <a:endParaRPr/>
          </a:p>
        </p:txBody>
      </p:sp>
      <p:pic>
        <p:nvPicPr>
          <p:cNvPr id="329" name="Google Shape;329;p20"/>
          <p:cNvPicPr preferRelativeResize="0"/>
          <p:nvPr/>
        </p:nvPicPr>
        <p:blipFill>
          <a:blip r:embed="rId3">
            <a:alphaModFix/>
          </a:blip>
          <a:stretch>
            <a:fillRect/>
          </a:stretch>
        </p:blipFill>
        <p:spPr>
          <a:xfrm>
            <a:off x="6442148" y="120573"/>
            <a:ext cx="2498850" cy="1412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1"/>
          <p:cNvSpPr txBox="1">
            <a:spLocks noGrp="1"/>
          </p:cNvSpPr>
          <p:nvPr>
            <p:ph type="title"/>
          </p:nvPr>
        </p:nvSpPr>
        <p:spPr>
          <a:xfrm>
            <a:off x="1303800" y="2406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Thoughts</a:t>
            </a:r>
            <a:endParaRPr/>
          </a:p>
        </p:txBody>
      </p:sp>
      <p:sp>
        <p:nvSpPr>
          <p:cNvPr id="335" name="Google Shape;335;p21"/>
          <p:cNvSpPr txBox="1">
            <a:spLocks noGrp="1"/>
          </p:cNvSpPr>
          <p:nvPr>
            <p:ph type="body" idx="1"/>
          </p:nvPr>
        </p:nvSpPr>
        <p:spPr>
          <a:xfrm>
            <a:off x="1303800" y="875425"/>
            <a:ext cx="6477900" cy="254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-CRT is CRUCIAL for students to succeed in the future!</a:t>
            </a:r>
            <a:endParaRPr sz="1200"/>
          </a:p>
          <a:p>
            <a:pPr marL="457200" lvl="0" indent="-304800" algn="l" rtl="0">
              <a:lnSpc>
                <a:spcPct val="100000"/>
              </a:lnSpc>
              <a:spcBef>
                <a:spcPts val="1600"/>
              </a:spcBef>
              <a:spcAft>
                <a:spcPts val="0"/>
              </a:spcAft>
              <a:buSzPts val="1200"/>
              <a:buChar char="●"/>
            </a:pPr>
            <a:r>
              <a:rPr lang="en" sz="1200"/>
              <a:t>If a student sees that their teacher is mindful of their backgrounds, then they are much more comfortable entering their classes every day to learn.</a:t>
            </a:r>
            <a:endParaRPr sz="1200"/>
          </a:p>
          <a:p>
            <a:pPr marL="0" lvl="0" indent="0" algn="l" rtl="0">
              <a:lnSpc>
                <a:spcPct val="100000"/>
              </a:lnSpc>
              <a:spcBef>
                <a:spcPts val="1600"/>
              </a:spcBef>
              <a:spcAft>
                <a:spcPts val="0"/>
              </a:spcAft>
              <a:buNone/>
            </a:pPr>
            <a:r>
              <a:rPr lang="en" sz="1200"/>
              <a:t>-Students seeing their cultures included in their class’ curriculum, then they will be able to find much better solace in their identities with pride.</a:t>
            </a:r>
            <a:endParaRPr sz="1200"/>
          </a:p>
          <a:p>
            <a:pPr marL="0" lvl="0" indent="0" algn="l" rtl="0">
              <a:lnSpc>
                <a:spcPct val="100000"/>
              </a:lnSpc>
              <a:spcBef>
                <a:spcPts val="1600"/>
              </a:spcBef>
              <a:spcAft>
                <a:spcPts val="0"/>
              </a:spcAft>
              <a:buNone/>
            </a:pPr>
            <a:r>
              <a:rPr lang="en" sz="1200"/>
              <a:t>-Minority students are not just boxes for us to check whenever we include their cultures in our curriculum.</a:t>
            </a:r>
            <a:endParaRPr sz="1200"/>
          </a:p>
          <a:p>
            <a:pPr marL="457200" lvl="0" indent="-304800" algn="l" rtl="0">
              <a:lnSpc>
                <a:spcPct val="100000"/>
              </a:lnSpc>
              <a:spcBef>
                <a:spcPts val="1600"/>
              </a:spcBef>
              <a:spcAft>
                <a:spcPts val="0"/>
              </a:spcAft>
              <a:buSzPts val="1200"/>
              <a:buChar char="●"/>
            </a:pPr>
            <a:r>
              <a:rPr lang="en" sz="1200"/>
              <a:t>Our students can easily catch on and consider our practices to be of the “catering” sort.</a:t>
            </a:r>
            <a:endParaRPr sz="1200"/>
          </a:p>
          <a:p>
            <a:pPr marL="457200" lvl="0" indent="-304800" algn="l" rtl="0">
              <a:lnSpc>
                <a:spcPct val="100000"/>
              </a:lnSpc>
              <a:spcBef>
                <a:spcPts val="0"/>
              </a:spcBef>
              <a:spcAft>
                <a:spcPts val="0"/>
              </a:spcAft>
              <a:buSzPts val="1200"/>
              <a:buChar char="●"/>
            </a:pPr>
            <a:r>
              <a:rPr lang="en" sz="1200"/>
              <a:t>We must be consistent when carrying out CRT to ensure that we are genuinely invested in the education of our students. Our kids WILL see your efforts!</a:t>
            </a:r>
            <a:endParaRPr sz="1200"/>
          </a:p>
          <a:p>
            <a:pPr marL="0" lvl="0" indent="0" algn="l" rtl="0">
              <a:lnSpc>
                <a:spcPct val="100000"/>
              </a:lnSpc>
              <a:spcBef>
                <a:spcPts val="1600"/>
              </a:spcBef>
              <a:spcAft>
                <a:spcPts val="0"/>
              </a:spcAft>
              <a:buNone/>
            </a:pPr>
            <a:r>
              <a:rPr lang="en" sz="1200"/>
              <a:t>-Use CRT to make lessons exciting!</a:t>
            </a:r>
            <a:endParaRPr sz="1200"/>
          </a:p>
          <a:p>
            <a:pPr marL="457200" lvl="0" indent="-304800" algn="l" rtl="0">
              <a:lnSpc>
                <a:spcPct val="100000"/>
              </a:lnSpc>
              <a:spcBef>
                <a:spcPts val="1600"/>
              </a:spcBef>
              <a:spcAft>
                <a:spcPts val="0"/>
              </a:spcAft>
              <a:buSzPts val="1200"/>
              <a:buChar char="●"/>
            </a:pPr>
            <a:r>
              <a:rPr lang="en" sz="1200"/>
              <a:t>Students will respond wonderfully if they see that you are having fun with your lessons.</a:t>
            </a:r>
            <a:endParaRPr sz="1200"/>
          </a:p>
          <a:p>
            <a:pPr marL="457200" lvl="0" indent="-304800" algn="l" rtl="0">
              <a:lnSpc>
                <a:spcPct val="100000"/>
              </a:lnSpc>
              <a:spcBef>
                <a:spcPts val="0"/>
              </a:spcBef>
              <a:spcAft>
                <a:spcPts val="0"/>
              </a:spcAft>
              <a:buSzPts val="1200"/>
              <a:buChar char="●"/>
            </a:pPr>
            <a:r>
              <a:rPr lang="en" sz="1200"/>
              <a:t>CRT is not meant to be a daunting task, but rather the opposite!</a:t>
            </a:r>
            <a:endParaRPr sz="1200"/>
          </a:p>
        </p:txBody>
      </p:sp>
      <p:pic>
        <p:nvPicPr>
          <p:cNvPr id="336" name="Google Shape;336;p21"/>
          <p:cNvPicPr preferRelativeResize="0"/>
          <p:nvPr/>
        </p:nvPicPr>
        <p:blipFill>
          <a:blip r:embed="rId3">
            <a:alphaModFix/>
          </a:blip>
          <a:stretch>
            <a:fillRect/>
          </a:stretch>
        </p:blipFill>
        <p:spPr>
          <a:xfrm>
            <a:off x="7342025" y="345125"/>
            <a:ext cx="1801975" cy="1332475"/>
          </a:xfrm>
          <a:prstGeom prst="rect">
            <a:avLst/>
          </a:prstGeom>
          <a:noFill/>
          <a:ln>
            <a:noFill/>
          </a:ln>
        </p:spPr>
      </p:pic>
      <p:pic>
        <p:nvPicPr>
          <p:cNvPr id="337" name="Google Shape;337;p21"/>
          <p:cNvPicPr preferRelativeResize="0"/>
          <p:nvPr/>
        </p:nvPicPr>
        <p:blipFill>
          <a:blip r:embed="rId4">
            <a:alphaModFix/>
          </a:blip>
          <a:stretch>
            <a:fillRect/>
          </a:stretch>
        </p:blipFill>
        <p:spPr>
          <a:xfrm>
            <a:off x="7512859" y="3181822"/>
            <a:ext cx="1562550" cy="1562525"/>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1072</Words>
  <Application>Microsoft Office PowerPoint</Application>
  <PresentationFormat>On-screen Show (16:9)</PresentationFormat>
  <Paragraphs>63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Nunito</vt:lpstr>
      <vt:lpstr>Nunito Light</vt:lpstr>
      <vt:lpstr>Arial</vt:lpstr>
      <vt:lpstr>Maven Pro</vt:lpstr>
      <vt:lpstr>Momentum</vt:lpstr>
      <vt:lpstr>Culturally Responsive Teaching (CRT)</vt:lpstr>
      <vt:lpstr>What is CRT?</vt:lpstr>
      <vt:lpstr>Question and Thesis</vt:lpstr>
      <vt:lpstr>What do we see in the classroom today?</vt:lpstr>
      <vt:lpstr>Why is CRT important?</vt:lpstr>
      <vt:lpstr>Issues that prevent CRT</vt:lpstr>
      <vt:lpstr>How can we apply CRT?</vt:lpstr>
      <vt:lpstr>Solutions?</vt:lpstr>
      <vt:lpstr>Final Thoughts</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Responsive Teaching (CRT)</dc:title>
  <dc:creator>Jill Heinrich</dc:creator>
  <cp:lastModifiedBy>Jill Heinrich</cp:lastModifiedBy>
  <cp:revision>1</cp:revision>
  <dcterms:modified xsi:type="dcterms:W3CDTF">2020-05-17T14:31:08Z</dcterms:modified>
</cp:coreProperties>
</file>