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808823-90BA-41D7-A03E-62B58CEA8CF2}" type="datetimeFigureOut">
              <a:rPr lang="en-US" smtClean="0"/>
              <a:t>5/17/2020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7F3CDE-1CA3-43F3-AF2B-381974677951}" type="slidenum">
              <a:rPr lang="en-US" smtClean="0"/>
              <a:t>‹#›</a:t>
            </a:fld>
            <a:endParaRPr lang="en-US"/>
          </a:p>
        </p:txBody>
      </p:sp>
    </p:spTree>
    <p:extLst>
      <p:ext uri="{BB962C8B-B14F-4D97-AF65-F5344CB8AC3E}">
        <p14:creationId xmlns:p14="http://schemas.microsoft.com/office/powerpoint/2010/main" val="287439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I was student teaching in Iowa City, teachers voted on the number one thing they wished they included more of in their teaching. The most popular answer, regardless of content area, was vocabulary.</a:t>
            </a:r>
            <a:endParaRPr lang="en-US" dirty="0"/>
          </a:p>
        </p:txBody>
      </p:sp>
      <p:sp>
        <p:nvSpPr>
          <p:cNvPr id="4" name="Slide Number Placeholder 3"/>
          <p:cNvSpPr>
            <a:spLocks noGrp="1"/>
          </p:cNvSpPr>
          <p:nvPr>
            <p:ph type="sldNum" sz="quarter" idx="10"/>
          </p:nvPr>
        </p:nvSpPr>
        <p:spPr/>
        <p:txBody>
          <a:bodyPr/>
          <a:lstStyle/>
          <a:p>
            <a:fld id="{B47F3CDE-1CA3-43F3-AF2B-381974677951}" type="slidenum">
              <a:rPr lang="en-US" smtClean="0"/>
              <a:t>2</a:t>
            </a:fld>
            <a:endParaRPr lang="en-US"/>
          </a:p>
        </p:txBody>
      </p:sp>
    </p:spTree>
    <p:extLst>
      <p:ext uri="{BB962C8B-B14F-4D97-AF65-F5344CB8AC3E}">
        <p14:creationId xmlns:p14="http://schemas.microsoft.com/office/powerpoint/2010/main" val="344686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085FB7DF-E8A1-4A79-9955-56E9AD05A76A}" type="datetimeFigureOut">
              <a:rPr lang="en-US" smtClean="0"/>
              <a:t>5/17/2020</a:t>
            </a:fld>
            <a:endParaRPr lang="en-US"/>
          </a:p>
        </p:txBody>
      </p:sp>
      <p:sp>
        <p:nvSpPr>
          <p:cNvPr id="16" name="Slide Number Placeholder 15"/>
          <p:cNvSpPr>
            <a:spLocks noGrp="1"/>
          </p:cNvSpPr>
          <p:nvPr>
            <p:ph type="sldNum" sz="quarter" idx="11"/>
          </p:nvPr>
        </p:nvSpPr>
        <p:spPr/>
        <p:txBody>
          <a:bodyPr/>
          <a:lstStyle/>
          <a:p>
            <a:fld id="{8EAE3D07-7B83-4C64-86BF-A0683EF2F41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5FB7DF-E8A1-4A79-9955-56E9AD05A76A}"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E3D07-7B83-4C64-86BF-A0683EF2F4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5FB7DF-E8A1-4A79-9955-56E9AD05A76A}"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E3D07-7B83-4C64-86BF-A0683EF2F41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085FB7DF-E8A1-4A79-9955-56E9AD05A76A}" type="datetimeFigureOut">
              <a:rPr lang="en-US" smtClean="0"/>
              <a:t>5/17/2020</a:t>
            </a:fld>
            <a:endParaRPr lang="en-US"/>
          </a:p>
        </p:txBody>
      </p:sp>
      <p:sp>
        <p:nvSpPr>
          <p:cNvPr id="15" name="Slide Number Placeholder 14"/>
          <p:cNvSpPr>
            <a:spLocks noGrp="1"/>
          </p:cNvSpPr>
          <p:nvPr>
            <p:ph type="sldNum" sz="quarter" idx="11"/>
          </p:nvPr>
        </p:nvSpPr>
        <p:spPr/>
        <p:txBody>
          <a:bodyPr/>
          <a:lstStyle/>
          <a:p>
            <a:fld id="{8EAE3D07-7B83-4C64-86BF-A0683EF2F41C}"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085FB7DF-E8A1-4A79-9955-56E9AD05A76A}" type="datetimeFigureOut">
              <a:rPr lang="en-US" smtClean="0"/>
              <a:t>5/17/2020</a:t>
            </a:fld>
            <a:endParaRPr lang="en-US"/>
          </a:p>
        </p:txBody>
      </p:sp>
      <p:sp>
        <p:nvSpPr>
          <p:cNvPr id="13" name="Slide Number Placeholder 12"/>
          <p:cNvSpPr>
            <a:spLocks noGrp="1"/>
          </p:cNvSpPr>
          <p:nvPr>
            <p:ph type="sldNum" sz="quarter" idx="11"/>
          </p:nvPr>
        </p:nvSpPr>
        <p:spPr/>
        <p:txBody>
          <a:bodyPr/>
          <a:lstStyle/>
          <a:p>
            <a:fld id="{8EAE3D07-7B83-4C64-86BF-A0683EF2F41C}"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85FB7DF-E8A1-4A79-9955-56E9AD05A76A}" type="datetimeFigureOut">
              <a:rPr lang="en-US" smtClean="0"/>
              <a:t>5/17/2020</a:t>
            </a:fld>
            <a:endParaRPr lang="en-US"/>
          </a:p>
        </p:txBody>
      </p:sp>
      <p:sp>
        <p:nvSpPr>
          <p:cNvPr id="9" name="Slide Number Placeholder 8"/>
          <p:cNvSpPr>
            <a:spLocks noGrp="1"/>
          </p:cNvSpPr>
          <p:nvPr>
            <p:ph type="sldNum" sz="quarter" idx="11"/>
          </p:nvPr>
        </p:nvSpPr>
        <p:spPr/>
        <p:txBody>
          <a:bodyPr/>
          <a:lstStyle/>
          <a:p>
            <a:fld id="{8EAE3D07-7B83-4C64-86BF-A0683EF2F41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085FB7DF-E8A1-4A79-9955-56E9AD05A76A}" type="datetimeFigureOut">
              <a:rPr lang="en-US" smtClean="0"/>
              <a:t>5/17/2020</a:t>
            </a:fld>
            <a:endParaRPr lang="en-US"/>
          </a:p>
        </p:txBody>
      </p:sp>
      <p:sp>
        <p:nvSpPr>
          <p:cNvPr id="15" name="Slide Number Placeholder 14"/>
          <p:cNvSpPr>
            <a:spLocks noGrp="1"/>
          </p:cNvSpPr>
          <p:nvPr>
            <p:ph type="sldNum" sz="quarter" idx="11"/>
          </p:nvPr>
        </p:nvSpPr>
        <p:spPr/>
        <p:txBody>
          <a:bodyPr/>
          <a:lstStyle/>
          <a:p>
            <a:fld id="{8EAE3D07-7B83-4C64-86BF-A0683EF2F41C}"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085FB7DF-E8A1-4A79-9955-56E9AD05A76A}" type="datetimeFigureOut">
              <a:rPr lang="en-US" smtClean="0"/>
              <a:t>5/17/2020</a:t>
            </a:fld>
            <a:endParaRPr lang="en-US"/>
          </a:p>
        </p:txBody>
      </p:sp>
      <p:sp>
        <p:nvSpPr>
          <p:cNvPr id="8" name="Slide Number Placeholder 7"/>
          <p:cNvSpPr>
            <a:spLocks noGrp="1"/>
          </p:cNvSpPr>
          <p:nvPr>
            <p:ph type="sldNum" sz="quarter" idx="11"/>
          </p:nvPr>
        </p:nvSpPr>
        <p:spPr/>
        <p:txBody>
          <a:bodyPr/>
          <a:lstStyle/>
          <a:p>
            <a:fld id="{8EAE3D07-7B83-4C64-86BF-A0683EF2F41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85FB7DF-E8A1-4A79-9955-56E9AD05A76A}" type="datetimeFigureOut">
              <a:rPr lang="en-US" smtClean="0"/>
              <a:t>5/17/2020</a:t>
            </a:fld>
            <a:endParaRPr lang="en-US"/>
          </a:p>
        </p:txBody>
      </p:sp>
      <p:sp>
        <p:nvSpPr>
          <p:cNvPr id="6" name="Slide Number Placeholder 5"/>
          <p:cNvSpPr>
            <a:spLocks noGrp="1"/>
          </p:cNvSpPr>
          <p:nvPr>
            <p:ph type="sldNum" sz="quarter" idx="11"/>
          </p:nvPr>
        </p:nvSpPr>
        <p:spPr/>
        <p:txBody>
          <a:bodyPr/>
          <a:lstStyle/>
          <a:p>
            <a:fld id="{8EAE3D07-7B83-4C64-86BF-A0683EF2F41C}"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085FB7DF-E8A1-4A79-9955-56E9AD05A76A}" type="datetimeFigureOut">
              <a:rPr lang="en-US" smtClean="0"/>
              <a:t>5/17/2020</a:t>
            </a:fld>
            <a:endParaRPr lang="en-US"/>
          </a:p>
        </p:txBody>
      </p:sp>
      <p:sp>
        <p:nvSpPr>
          <p:cNvPr id="16" name="Slide Number Placeholder 15"/>
          <p:cNvSpPr>
            <a:spLocks noGrp="1"/>
          </p:cNvSpPr>
          <p:nvPr>
            <p:ph type="sldNum" sz="quarter" idx="11"/>
          </p:nvPr>
        </p:nvSpPr>
        <p:spPr/>
        <p:txBody>
          <a:bodyPr/>
          <a:lstStyle/>
          <a:p>
            <a:fld id="{8EAE3D07-7B83-4C64-86BF-A0683EF2F41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085FB7DF-E8A1-4A79-9955-56E9AD05A76A}" type="datetimeFigureOut">
              <a:rPr lang="en-US" smtClean="0"/>
              <a:t>5/17/2020</a:t>
            </a:fld>
            <a:endParaRPr lang="en-US"/>
          </a:p>
        </p:txBody>
      </p:sp>
      <p:sp>
        <p:nvSpPr>
          <p:cNvPr id="14" name="Slide Number Placeholder 13"/>
          <p:cNvSpPr>
            <a:spLocks noGrp="1"/>
          </p:cNvSpPr>
          <p:nvPr>
            <p:ph type="sldNum" sz="quarter" idx="11"/>
          </p:nvPr>
        </p:nvSpPr>
        <p:spPr/>
        <p:txBody>
          <a:bodyPr/>
          <a:lstStyle/>
          <a:p>
            <a:fld id="{8EAE3D07-7B83-4C64-86BF-A0683EF2F41C}"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85FB7DF-E8A1-4A79-9955-56E9AD05A76A}" type="datetimeFigureOut">
              <a:rPr lang="en-US" smtClean="0"/>
              <a:t>5/17/2020</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EAE3D07-7B83-4C64-86BF-A0683EF2F41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ptrICcPddcE" TargetMode="External"/><Relationship Id="rId2" Type="http://schemas.openxmlformats.org/officeDocument/2006/relationships/hyperlink" Target="https://www.youtube.com/watch?v=eAG81edmar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Teaching Vocabulary</a:t>
            </a:r>
          </a:p>
        </p:txBody>
      </p:sp>
      <p:sp>
        <p:nvSpPr>
          <p:cNvPr id="3" name="Subtitle 2"/>
          <p:cNvSpPr>
            <a:spLocks noGrp="1"/>
          </p:cNvSpPr>
          <p:nvPr>
            <p:ph type="subTitle" idx="1"/>
          </p:nvPr>
        </p:nvSpPr>
        <p:spPr/>
        <p:txBody>
          <a:bodyPr/>
          <a:lstStyle/>
          <a:p>
            <a:r>
              <a:rPr lang="en-US" dirty="0"/>
              <a:t>Morgan Barnard</a:t>
            </a:r>
          </a:p>
        </p:txBody>
      </p:sp>
    </p:spTree>
    <p:extLst>
      <p:ext uri="{BB962C8B-B14F-4D97-AF65-F5344CB8AC3E}">
        <p14:creationId xmlns:p14="http://schemas.microsoft.com/office/powerpoint/2010/main" val="1136243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1600200"/>
            <a:ext cx="6096000" cy="3657599"/>
          </a:xfrm>
        </p:spPr>
        <p:txBody>
          <a:bodyPr/>
          <a:lstStyle/>
          <a:p>
            <a:r>
              <a:rPr lang="en-US" dirty="0"/>
              <a:t>Reading aloud</a:t>
            </a:r>
          </a:p>
          <a:p>
            <a:pPr lvl="1"/>
            <a:r>
              <a:rPr lang="en-US" dirty="0"/>
              <a:t>Have students follow along, take notes, draw pictures</a:t>
            </a:r>
          </a:p>
          <a:p>
            <a:pPr lvl="1"/>
            <a:r>
              <a:rPr lang="en-US" dirty="0"/>
              <a:t>Mark unknown words</a:t>
            </a:r>
          </a:p>
          <a:p>
            <a:pPr lvl="1"/>
            <a:r>
              <a:rPr lang="en-US" dirty="0"/>
              <a:t>Activity: video reading aloud with pictures </a:t>
            </a:r>
            <a:r>
              <a:rPr lang="en-US" dirty="0">
                <a:hlinkClick r:id="rId2"/>
              </a:rPr>
              <a:t>https://www.youtube.com/watch?v=eAG81edmarA</a:t>
            </a:r>
            <a:r>
              <a:rPr lang="en-US" dirty="0"/>
              <a:t> –”Daffodils” William Wordsworth</a:t>
            </a:r>
          </a:p>
          <a:p>
            <a:pPr lvl="1"/>
            <a:r>
              <a:rPr lang="en-US" dirty="0">
                <a:hlinkClick r:id="rId3"/>
              </a:rPr>
              <a:t>https://www.youtube.com/watch?v=ptrICcPddcE</a:t>
            </a:r>
            <a:r>
              <a:rPr lang="en-US" dirty="0"/>
              <a:t> –”Oranges” Gary Soto</a:t>
            </a:r>
          </a:p>
        </p:txBody>
      </p:sp>
      <p:sp>
        <p:nvSpPr>
          <p:cNvPr id="3" name="Title 2"/>
          <p:cNvSpPr>
            <a:spLocks noGrp="1"/>
          </p:cNvSpPr>
          <p:nvPr>
            <p:ph type="title"/>
          </p:nvPr>
        </p:nvSpPr>
        <p:spPr>
          <a:xfrm>
            <a:off x="838200" y="762000"/>
            <a:ext cx="7543800" cy="914400"/>
          </a:xfrm>
        </p:spPr>
        <p:txBody>
          <a:bodyPr/>
          <a:lstStyle/>
          <a:p>
            <a:r>
              <a:rPr lang="en-US" dirty="0"/>
              <a:t>Teaching Vocabulary</a:t>
            </a:r>
          </a:p>
        </p:txBody>
      </p:sp>
    </p:spTree>
    <p:extLst>
      <p:ext uri="{BB962C8B-B14F-4D97-AF65-F5344CB8AC3E}">
        <p14:creationId xmlns:p14="http://schemas.microsoft.com/office/powerpoint/2010/main" val="6138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295400"/>
            <a:ext cx="6096000" cy="3657599"/>
          </a:xfrm>
        </p:spPr>
        <p:txBody>
          <a:bodyPr/>
          <a:lstStyle/>
          <a:p>
            <a:r>
              <a:rPr lang="en-US" dirty="0"/>
              <a:t>Underline or highlight different parts of speech in colors</a:t>
            </a:r>
          </a:p>
          <a:p>
            <a:r>
              <a:rPr lang="en-US" dirty="0"/>
              <a:t>Read through several times, each time focusing on a different  part of writing (parts of speech, sensory details, figurative language, etc.)</a:t>
            </a:r>
          </a:p>
        </p:txBody>
      </p:sp>
      <p:sp>
        <p:nvSpPr>
          <p:cNvPr id="3" name="Title 2"/>
          <p:cNvSpPr>
            <a:spLocks noGrp="1"/>
          </p:cNvSpPr>
          <p:nvPr>
            <p:ph type="title"/>
          </p:nvPr>
        </p:nvSpPr>
        <p:spPr>
          <a:xfrm>
            <a:off x="838200" y="762000"/>
            <a:ext cx="7543800" cy="914400"/>
          </a:xfrm>
        </p:spPr>
        <p:txBody>
          <a:bodyPr/>
          <a:lstStyle/>
          <a:p>
            <a:r>
              <a:rPr lang="en-US" dirty="0"/>
              <a:t>Teaching Vocab. Cont.</a:t>
            </a:r>
          </a:p>
        </p:txBody>
      </p:sp>
      <p:pic>
        <p:nvPicPr>
          <p:cNvPr id="5122" name="Picture 2" descr="Power and conflict poems GCSE Exposure annotated poem part 1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968086"/>
            <a:ext cx="1809750" cy="24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318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2600" y="1143000"/>
            <a:ext cx="6096000" cy="3657599"/>
          </a:xfrm>
        </p:spPr>
        <p:txBody>
          <a:bodyPr/>
          <a:lstStyle/>
          <a:p>
            <a:r>
              <a:rPr lang="en-US" dirty="0" err="1"/>
              <a:t>Gimkit</a:t>
            </a:r>
            <a:r>
              <a:rPr lang="en-US" dirty="0"/>
              <a:t> </a:t>
            </a:r>
          </a:p>
          <a:p>
            <a:pPr lvl="1"/>
            <a:r>
              <a:rPr lang="en-US" dirty="0"/>
              <a:t>Fun game to earn “money” and learn different concepts</a:t>
            </a:r>
          </a:p>
          <a:p>
            <a:r>
              <a:rPr lang="en-US" dirty="0"/>
              <a:t>Flashcard Factory</a:t>
            </a:r>
          </a:p>
          <a:p>
            <a:pPr lvl="1"/>
            <a:r>
              <a:rPr lang="en-US" dirty="0"/>
              <a:t>Create flashcards with a partner</a:t>
            </a:r>
          </a:p>
          <a:p>
            <a:pPr lvl="1"/>
            <a:r>
              <a:rPr lang="en-US" dirty="0"/>
              <a:t>Draw pictures to represent the word and definition</a:t>
            </a:r>
          </a:p>
        </p:txBody>
      </p:sp>
      <p:sp>
        <p:nvSpPr>
          <p:cNvPr id="3" name="Title 2"/>
          <p:cNvSpPr>
            <a:spLocks noGrp="1"/>
          </p:cNvSpPr>
          <p:nvPr>
            <p:ph type="title"/>
          </p:nvPr>
        </p:nvSpPr>
        <p:spPr>
          <a:xfrm>
            <a:off x="762000" y="533400"/>
            <a:ext cx="7543800" cy="914400"/>
          </a:xfrm>
        </p:spPr>
        <p:txBody>
          <a:bodyPr/>
          <a:lstStyle/>
          <a:p>
            <a:r>
              <a:rPr lang="en-US" dirty="0"/>
              <a:t>Learning Tools/Games</a:t>
            </a:r>
          </a:p>
        </p:txBody>
      </p:sp>
      <p:pic>
        <p:nvPicPr>
          <p:cNvPr id="6146" name="Picture 2" descr="Getting the Most Out of Flashcard Factory — Pear De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4191000"/>
            <a:ext cx="3736975" cy="210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641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219200"/>
            <a:ext cx="6096000" cy="3657599"/>
          </a:xfrm>
        </p:spPr>
        <p:txBody>
          <a:bodyPr/>
          <a:lstStyle/>
          <a:p>
            <a:r>
              <a:rPr lang="en-US" dirty="0"/>
              <a:t>Vocabulary is a vital part of students’ learning that often goes overlooked</a:t>
            </a:r>
          </a:p>
          <a:p>
            <a:r>
              <a:rPr lang="en-US" dirty="0"/>
              <a:t>Important to know strategies for incorporating vocabulary in lessons, not just intentional learning</a:t>
            </a:r>
          </a:p>
          <a:p>
            <a:r>
              <a:rPr lang="en-US" dirty="0"/>
              <a:t>Strengthens comprehension and critical thinking skills</a:t>
            </a:r>
          </a:p>
        </p:txBody>
      </p:sp>
      <p:sp>
        <p:nvSpPr>
          <p:cNvPr id="3" name="Title 2"/>
          <p:cNvSpPr>
            <a:spLocks noGrp="1"/>
          </p:cNvSpPr>
          <p:nvPr>
            <p:ph type="title"/>
          </p:nvPr>
        </p:nvSpPr>
        <p:spPr>
          <a:xfrm>
            <a:off x="838200" y="685800"/>
            <a:ext cx="7543800" cy="914400"/>
          </a:xfrm>
        </p:spPr>
        <p:txBody>
          <a:bodyPr/>
          <a:lstStyle/>
          <a:p>
            <a:r>
              <a:rPr lang="en-US" dirty="0"/>
              <a:t>Conclusion</a:t>
            </a:r>
          </a:p>
        </p:txBody>
      </p:sp>
    </p:spTree>
    <p:extLst>
      <p:ext uri="{BB962C8B-B14F-4D97-AF65-F5344CB8AC3E}">
        <p14:creationId xmlns:p14="http://schemas.microsoft.com/office/powerpoint/2010/main" val="3993175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905000"/>
            <a:ext cx="6096000" cy="3657599"/>
          </a:xfrm>
        </p:spPr>
        <p:txBody>
          <a:bodyPr>
            <a:normAutofit/>
          </a:bodyPr>
          <a:lstStyle/>
          <a:p>
            <a:r>
              <a:rPr lang="en-US" sz="1800" dirty="0" err="1">
                <a:effectLst/>
              </a:rPr>
              <a:t>Anuthama</a:t>
            </a:r>
            <a:r>
              <a:rPr lang="en-US" sz="1800" dirty="0">
                <a:effectLst/>
              </a:rPr>
              <a:t>, B. “Strategies for Teaching Vocabulary.” </a:t>
            </a:r>
            <a:r>
              <a:rPr lang="en-US" sz="1800" i="1" dirty="0">
                <a:effectLst/>
              </a:rPr>
              <a:t>Journal of NELTA, Vol. 15</a:t>
            </a:r>
            <a:r>
              <a:rPr lang="en-US" sz="1800" dirty="0">
                <a:effectLst/>
              </a:rPr>
              <a:t>, No. 1-2, Dec. 2010, pp. 10-15</a:t>
            </a:r>
          </a:p>
          <a:p>
            <a:r>
              <a:rPr lang="en-US" sz="1800" dirty="0">
                <a:effectLst/>
              </a:rPr>
              <a:t>“Doing It Differently: Tips for Teaching Vocabulary.” </a:t>
            </a:r>
            <a:r>
              <a:rPr lang="en-US" sz="1800" i="1" dirty="0" err="1">
                <a:effectLst/>
              </a:rPr>
              <a:t>Edutopia</a:t>
            </a:r>
            <a:r>
              <a:rPr lang="en-US" sz="1800" dirty="0">
                <a:effectLst/>
              </a:rPr>
              <a:t>, https://www.edutopia.org/blog/vocabulary-instruction-teaching-tips-rebecca-alber. Accessed 5 May 2020.</a:t>
            </a:r>
          </a:p>
          <a:p>
            <a:r>
              <a:rPr lang="en-US" sz="1800" dirty="0">
                <a:effectLst/>
              </a:rPr>
              <a:t>Nam, </a:t>
            </a:r>
            <a:r>
              <a:rPr lang="en-US" sz="1800" dirty="0" err="1">
                <a:effectLst/>
              </a:rPr>
              <a:t>Jihyun</a:t>
            </a:r>
            <a:r>
              <a:rPr lang="en-US" sz="1800" dirty="0">
                <a:effectLst/>
              </a:rPr>
              <a:t>. “Linking Research and Practice: Effective Strategies for Teaching Vocabulary in the ESL Classroom.” </a:t>
            </a:r>
            <a:r>
              <a:rPr lang="en-US" sz="1800" i="1" dirty="0">
                <a:effectLst/>
              </a:rPr>
              <a:t>TESL Canada Journal</a:t>
            </a:r>
            <a:r>
              <a:rPr lang="en-US" sz="1800" dirty="0">
                <a:effectLst/>
              </a:rPr>
              <a:t>, Nov. 2010, pp. 127–127. </a:t>
            </a:r>
            <a:r>
              <a:rPr lang="en-US" sz="1800" i="1" dirty="0">
                <a:effectLst/>
              </a:rPr>
              <a:t>teslcanadajournal.ca</a:t>
            </a:r>
            <a:r>
              <a:rPr lang="en-US" sz="1800" dirty="0">
                <a:effectLst/>
              </a:rPr>
              <a:t>, doi:10.18806/tesl.v28i1.1064.</a:t>
            </a:r>
          </a:p>
          <a:p>
            <a:endParaRPr lang="en-US" sz="1800" dirty="0">
              <a:effectLst/>
            </a:endParaRPr>
          </a:p>
          <a:p>
            <a:endParaRPr lang="en-US" dirty="0">
              <a:effectLst/>
            </a:endParaRPr>
          </a:p>
          <a:p>
            <a:pPr marL="18288" indent="0">
              <a:buNone/>
            </a:pPr>
            <a:endParaRPr lang="en-US" dirty="0">
              <a:effectLst/>
            </a:endParaRPr>
          </a:p>
        </p:txBody>
      </p:sp>
      <p:sp>
        <p:nvSpPr>
          <p:cNvPr id="3" name="Title 2"/>
          <p:cNvSpPr>
            <a:spLocks noGrp="1"/>
          </p:cNvSpPr>
          <p:nvPr>
            <p:ph type="title"/>
          </p:nvPr>
        </p:nvSpPr>
        <p:spPr>
          <a:xfrm>
            <a:off x="609600" y="533400"/>
            <a:ext cx="7543800" cy="914400"/>
          </a:xfrm>
        </p:spPr>
        <p:txBody>
          <a:bodyPr/>
          <a:lstStyle/>
          <a:p>
            <a:r>
              <a:rPr lang="en-US" dirty="0"/>
              <a:t>Works Cited</a:t>
            </a:r>
          </a:p>
        </p:txBody>
      </p:sp>
    </p:spTree>
    <p:extLst>
      <p:ext uri="{BB962C8B-B14F-4D97-AF65-F5344CB8AC3E}">
        <p14:creationId xmlns:p14="http://schemas.microsoft.com/office/powerpoint/2010/main" val="1878139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143000"/>
            <a:ext cx="6096000" cy="3657599"/>
          </a:xfrm>
        </p:spPr>
        <p:txBody>
          <a:bodyPr/>
          <a:lstStyle/>
          <a:p>
            <a:r>
              <a:rPr lang="en-US" dirty="0"/>
              <a:t>Number one thing missing from class lessons</a:t>
            </a:r>
          </a:p>
          <a:p>
            <a:pPr lvl="1"/>
            <a:r>
              <a:rPr lang="en-US" dirty="0"/>
              <a:t>Student teaching experience teacher survey</a:t>
            </a:r>
          </a:p>
          <a:p>
            <a:r>
              <a:rPr lang="en-US" dirty="0"/>
              <a:t>Improves reading comprehension</a:t>
            </a:r>
          </a:p>
          <a:p>
            <a:r>
              <a:rPr lang="en-US" dirty="0"/>
              <a:t>Especially important for ESL students</a:t>
            </a:r>
          </a:p>
        </p:txBody>
      </p:sp>
      <p:sp>
        <p:nvSpPr>
          <p:cNvPr id="2" name="Title 1"/>
          <p:cNvSpPr>
            <a:spLocks noGrp="1"/>
          </p:cNvSpPr>
          <p:nvPr>
            <p:ph type="title"/>
          </p:nvPr>
        </p:nvSpPr>
        <p:spPr>
          <a:xfrm>
            <a:off x="990600" y="457200"/>
            <a:ext cx="7543800" cy="914400"/>
          </a:xfrm>
        </p:spPr>
        <p:txBody>
          <a:bodyPr/>
          <a:lstStyle/>
          <a:p>
            <a:r>
              <a:rPr lang="en-US" dirty="0"/>
              <a:t>Why Teach Vocab?</a:t>
            </a:r>
          </a:p>
        </p:txBody>
      </p:sp>
      <p:pic>
        <p:nvPicPr>
          <p:cNvPr id="3074" name="Picture 2" descr="The Vocabulary Learning Proces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886200"/>
            <a:ext cx="4152900" cy="233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142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1524000"/>
            <a:ext cx="6553200" cy="4495800"/>
          </a:xfrm>
        </p:spPr>
        <p:txBody>
          <a:bodyPr>
            <a:normAutofit/>
          </a:bodyPr>
          <a:lstStyle/>
          <a:p>
            <a:r>
              <a:rPr lang="en-US" dirty="0"/>
              <a:t>Difference between incidental and intentional learning</a:t>
            </a:r>
          </a:p>
          <a:p>
            <a:pPr lvl="1"/>
            <a:r>
              <a:rPr lang="en-US" dirty="0"/>
              <a:t>Incidental occurs most when interacting with others, through conversation</a:t>
            </a:r>
          </a:p>
          <a:p>
            <a:pPr lvl="1"/>
            <a:r>
              <a:rPr lang="en-US" dirty="0"/>
              <a:t>Intentional is during direct instruction and purposeful school work</a:t>
            </a:r>
          </a:p>
          <a:p>
            <a:r>
              <a:rPr lang="en-US" dirty="0"/>
              <a:t>Vocab retention is higher with incidental learning</a:t>
            </a:r>
          </a:p>
          <a:p>
            <a:pPr lvl="1"/>
            <a:r>
              <a:rPr lang="en-US" dirty="0"/>
              <a:t>Higher when meanings were inferred correctly than when explained by synonyms</a:t>
            </a:r>
          </a:p>
        </p:txBody>
      </p:sp>
      <p:sp>
        <p:nvSpPr>
          <p:cNvPr id="3" name="Title 2"/>
          <p:cNvSpPr>
            <a:spLocks noGrp="1"/>
          </p:cNvSpPr>
          <p:nvPr>
            <p:ph type="title"/>
          </p:nvPr>
        </p:nvSpPr>
        <p:spPr>
          <a:xfrm>
            <a:off x="838200" y="685800"/>
            <a:ext cx="7543800" cy="914400"/>
          </a:xfrm>
        </p:spPr>
        <p:txBody>
          <a:bodyPr/>
          <a:lstStyle/>
          <a:p>
            <a:r>
              <a:rPr lang="en-US" dirty="0"/>
              <a:t>ESL Students</a:t>
            </a:r>
          </a:p>
        </p:txBody>
      </p:sp>
    </p:spTree>
    <p:extLst>
      <p:ext uri="{BB962C8B-B14F-4D97-AF65-F5344CB8AC3E}">
        <p14:creationId xmlns:p14="http://schemas.microsoft.com/office/powerpoint/2010/main" val="110002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676400"/>
            <a:ext cx="6096000" cy="3657599"/>
          </a:xfrm>
        </p:spPr>
        <p:txBody>
          <a:bodyPr/>
          <a:lstStyle/>
          <a:p>
            <a:r>
              <a:rPr lang="en-US" dirty="0"/>
              <a:t>Target vocab items</a:t>
            </a:r>
          </a:p>
          <a:p>
            <a:pPr lvl="1"/>
            <a:r>
              <a:rPr lang="en-US" dirty="0"/>
              <a:t>Retained longer when given targets </a:t>
            </a:r>
          </a:p>
          <a:p>
            <a:r>
              <a:rPr lang="en-US" dirty="0"/>
              <a:t>Providing both pictorial and written annotations increases understanding and retention</a:t>
            </a:r>
          </a:p>
          <a:p>
            <a:endParaRPr lang="en-US" dirty="0"/>
          </a:p>
        </p:txBody>
      </p:sp>
      <p:sp>
        <p:nvSpPr>
          <p:cNvPr id="3" name="Title 2"/>
          <p:cNvSpPr>
            <a:spLocks noGrp="1"/>
          </p:cNvSpPr>
          <p:nvPr>
            <p:ph type="title"/>
          </p:nvPr>
        </p:nvSpPr>
        <p:spPr>
          <a:xfrm>
            <a:off x="685800" y="609600"/>
            <a:ext cx="7543800" cy="914400"/>
          </a:xfrm>
        </p:spPr>
        <p:txBody>
          <a:bodyPr/>
          <a:lstStyle/>
          <a:p>
            <a:r>
              <a:rPr lang="en-US" dirty="0"/>
              <a:t>ESL Vocab Strategies</a:t>
            </a:r>
          </a:p>
        </p:txBody>
      </p:sp>
    </p:spTree>
    <p:extLst>
      <p:ext uri="{BB962C8B-B14F-4D97-AF65-F5344CB8AC3E}">
        <p14:creationId xmlns:p14="http://schemas.microsoft.com/office/powerpoint/2010/main" val="2666080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2057400"/>
            <a:ext cx="6096000" cy="3657599"/>
          </a:xfrm>
        </p:spPr>
        <p:txBody>
          <a:bodyPr/>
          <a:lstStyle/>
          <a:p>
            <a:r>
              <a:rPr lang="en-US" dirty="0"/>
              <a:t>Retention is higher when engaged in composition</a:t>
            </a:r>
          </a:p>
          <a:p>
            <a:pPr lvl="1"/>
            <a:r>
              <a:rPr lang="en-US" dirty="0"/>
              <a:t>Composition rather than fill-in tasks</a:t>
            </a:r>
          </a:p>
          <a:p>
            <a:pPr lvl="1"/>
            <a:r>
              <a:rPr lang="en-US" dirty="0"/>
              <a:t>More involved with learning</a:t>
            </a:r>
          </a:p>
        </p:txBody>
      </p:sp>
      <p:sp>
        <p:nvSpPr>
          <p:cNvPr id="3" name="Title 2"/>
          <p:cNvSpPr>
            <a:spLocks noGrp="1"/>
          </p:cNvSpPr>
          <p:nvPr>
            <p:ph type="title"/>
          </p:nvPr>
        </p:nvSpPr>
        <p:spPr>
          <a:xfrm>
            <a:off x="990600" y="1676400"/>
            <a:ext cx="7543800" cy="914400"/>
          </a:xfrm>
        </p:spPr>
        <p:txBody>
          <a:bodyPr/>
          <a:lstStyle/>
          <a:p>
            <a:r>
              <a:rPr lang="en-US" dirty="0"/>
              <a:t>Vocab for EFL Students (English First Language)</a:t>
            </a:r>
          </a:p>
        </p:txBody>
      </p:sp>
    </p:spTree>
    <p:extLst>
      <p:ext uri="{BB962C8B-B14F-4D97-AF65-F5344CB8AC3E}">
        <p14:creationId xmlns:p14="http://schemas.microsoft.com/office/powerpoint/2010/main" val="2206219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2600" y="1371600"/>
            <a:ext cx="6096000" cy="3657599"/>
          </a:xfrm>
        </p:spPr>
        <p:txBody>
          <a:bodyPr/>
          <a:lstStyle/>
          <a:p>
            <a:r>
              <a:rPr lang="en-US" dirty="0"/>
              <a:t>Post-reading comprehension tasks</a:t>
            </a:r>
          </a:p>
          <a:p>
            <a:r>
              <a:rPr lang="en-US" dirty="0"/>
              <a:t>Communication tasks that require interactions</a:t>
            </a:r>
          </a:p>
          <a:p>
            <a:r>
              <a:rPr lang="en-US" dirty="0"/>
              <a:t>Summarize the text after reading</a:t>
            </a:r>
          </a:p>
          <a:p>
            <a:r>
              <a:rPr lang="en-US" dirty="0"/>
              <a:t>“Use it or lose it”</a:t>
            </a:r>
          </a:p>
        </p:txBody>
      </p:sp>
      <p:sp>
        <p:nvSpPr>
          <p:cNvPr id="3" name="Title 2"/>
          <p:cNvSpPr>
            <a:spLocks noGrp="1"/>
          </p:cNvSpPr>
          <p:nvPr>
            <p:ph type="title"/>
          </p:nvPr>
        </p:nvSpPr>
        <p:spPr>
          <a:xfrm>
            <a:off x="1066800" y="914400"/>
            <a:ext cx="7543800" cy="914400"/>
          </a:xfrm>
        </p:spPr>
        <p:txBody>
          <a:bodyPr/>
          <a:lstStyle/>
          <a:p>
            <a:r>
              <a:rPr lang="en-US" dirty="0"/>
              <a:t>Vocab Strategies</a:t>
            </a:r>
          </a:p>
        </p:txBody>
      </p:sp>
    </p:spTree>
    <p:extLst>
      <p:ext uri="{BB962C8B-B14F-4D97-AF65-F5344CB8AC3E}">
        <p14:creationId xmlns:p14="http://schemas.microsoft.com/office/powerpoint/2010/main" val="4124610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714500"/>
            <a:ext cx="6096000" cy="4038600"/>
          </a:xfrm>
        </p:spPr>
        <p:txBody>
          <a:bodyPr>
            <a:normAutofit/>
          </a:bodyPr>
          <a:lstStyle/>
          <a:p>
            <a:r>
              <a:rPr lang="en-US" dirty="0"/>
              <a:t>Using color</a:t>
            </a:r>
          </a:p>
          <a:p>
            <a:pPr lvl="1"/>
            <a:r>
              <a:rPr lang="en-US" dirty="0"/>
              <a:t>Used in treatment of mental problems/diseases</a:t>
            </a:r>
          </a:p>
          <a:p>
            <a:pPr lvl="1"/>
            <a:r>
              <a:rPr lang="en-US" dirty="0"/>
              <a:t>Important tool in visual thinking</a:t>
            </a:r>
          </a:p>
          <a:p>
            <a:pPr lvl="1"/>
            <a:r>
              <a:rPr lang="en-US" dirty="0"/>
              <a:t>Separates ideas</a:t>
            </a:r>
          </a:p>
          <a:p>
            <a:pPr lvl="1"/>
            <a:r>
              <a:rPr lang="en-US" dirty="0"/>
              <a:t>Stimulates creativity</a:t>
            </a:r>
          </a:p>
          <a:p>
            <a:pPr lvl="1"/>
            <a:endParaRPr lang="en-US" dirty="0"/>
          </a:p>
        </p:txBody>
      </p:sp>
      <p:sp>
        <p:nvSpPr>
          <p:cNvPr id="3" name="Title 2"/>
          <p:cNvSpPr>
            <a:spLocks noGrp="1"/>
          </p:cNvSpPr>
          <p:nvPr>
            <p:ph type="title"/>
          </p:nvPr>
        </p:nvSpPr>
        <p:spPr>
          <a:xfrm>
            <a:off x="762000" y="1371600"/>
            <a:ext cx="7543800" cy="914400"/>
          </a:xfrm>
        </p:spPr>
        <p:txBody>
          <a:bodyPr/>
          <a:lstStyle/>
          <a:p>
            <a:r>
              <a:rPr lang="en-US" dirty="0"/>
              <a:t>Ways to Implement Vocab in the Classroom</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733800"/>
            <a:ext cx="1802674" cy="2702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2568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752600"/>
            <a:ext cx="6096000" cy="3657599"/>
          </a:xfrm>
        </p:spPr>
        <p:txBody>
          <a:bodyPr/>
          <a:lstStyle/>
          <a:p>
            <a:r>
              <a:rPr lang="en-US" dirty="0"/>
              <a:t>Word wall</a:t>
            </a:r>
          </a:p>
          <a:p>
            <a:pPr lvl="1"/>
            <a:r>
              <a:rPr lang="en-US" dirty="0"/>
              <a:t>Visually see and be surrounded by the words</a:t>
            </a:r>
          </a:p>
          <a:p>
            <a:pPr lvl="1"/>
            <a:r>
              <a:rPr lang="en-US" dirty="0"/>
              <a:t>Multiple exposure, allows students to draw connections and build contexts</a:t>
            </a:r>
          </a:p>
          <a:p>
            <a:pPr lvl="1"/>
            <a:r>
              <a:rPr lang="en-US" dirty="0"/>
              <a:t>Large in-class resource</a:t>
            </a:r>
          </a:p>
          <a:p>
            <a:pPr lvl="1"/>
            <a:r>
              <a:rPr lang="en-US" dirty="0"/>
              <a:t>Repetition and recycling</a:t>
            </a:r>
          </a:p>
          <a:p>
            <a:endParaRPr lang="en-US" dirty="0"/>
          </a:p>
        </p:txBody>
      </p:sp>
      <p:sp>
        <p:nvSpPr>
          <p:cNvPr id="3" name="Title 2"/>
          <p:cNvSpPr>
            <a:spLocks noGrp="1"/>
          </p:cNvSpPr>
          <p:nvPr>
            <p:ph type="title"/>
          </p:nvPr>
        </p:nvSpPr>
        <p:spPr>
          <a:xfrm>
            <a:off x="762000" y="1295400"/>
            <a:ext cx="7543800" cy="914400"/>
          </a:xfrm>
        </p:spPr>
        <p:txBody>
          <a:bodyPr/>
          <a:lstStyle/>
          <a:p>
            <a:r>
              <a:rPr lang="en-US" dirty="0"/>
              <a:t>Implementing Vocab Cont.</a:t>
            </a:r>
          </a:p>
        </p:txBody>
      </p:sp>
      <p:pic>
        <p:nvPicPr>
          <p:cNvPr id="2050" name="Picture 2" descr="Middle school reading word wall- save photo and make bigger t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810000"/>
            <a:ext cx="3276600" cy="2621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331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1600200"/>
            <a:ext cx="6096000" cy="3657599"/>
          </a:xfrm>
        </p:spPr>
        <p:txBody>
          <a:bodyPr/>
          <a:lstStyle/>
          <a:p>
            <a:r>
              <a:rPr lang="en-US" dirty="0"/>
              <a:t>Ripple Effect</a:t>
            </a:r>
          </a:p>
          <a:p>
            <a:pPr lvl="1"/>
            <a:r>
              <a:rPr lang="en-US" dirty="0"/>
              <a:t>Core meaning, expanding outward to more definitions</a:t>
            </a:r>
          </a:p>
          <a:p>
            <a:pPr lvl="1"/>
            <a:r>
              <a:rPr lang="en-US" dirty="0"/>
              <a:t>Helps explain metaphors</a:t>
            </a:r>
          </a:p>
          <a:p>
            <a:pPr lvl="1"/>
            <a:r>
              <a:rPr lang="en-US" dirty="0"/>
              <a:t>Visual learning tool</a:t>
            </a:r>
          </a:p>
        </p:txBody>
      </p:sp>
      <p:sp>
        <p:nvSpPr>
          <p:cNvPr id="3" name="Title 2"/>
          <p:cNvSpPr>
            <a:spLocks noGrp="1"/>
          </p:cNvSpPr>
          <p:nvPr>
            <p:ph type="title"/>
          </p:nvPr>
        </p:nvSpPr>
        <p:spPr>
          <a:xfrm>
            <a:off x="838200" y="1295400"/>
            <a:ext cx="7543800" cy="914400"/>
          </a:xfrm>
        </p:spPr>
        <p:txBody>
          <a:bodyPr/>
          <a:lstStyle/>
          <a:p>
            <a:r>
              <a:rPr lang="en-US" dirty="0"/>
              <a:t>Implementing Vocab Cont.</a:t>
            </a:r>
          </a:p>
        </p:txBody>
      </p:sp>
      <p:sp>
        <p:nvSpPr>
          <p:cNvPr id="4" name="AutoShape 2" descr="Strategies for Teaching Vocabul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Strategies for Teaching Vocabul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3810000"/>
            <a:ext cx="3080318" cy="2589982"/>
          </a:xfrm>
          <a:prstGeom prst="rect">
            <a:avLst/>
          </a:prstGeom>
        </p:spPr>
      </p:pic>
    </p:spTree>
    <p:extLst>
      <p:ext uri="{BB962C8B-B14F-4D97-AF65-F5344CB8AC3E}">
        <p14:creationId xmlns:p14="http://schemas.microsoft.com/office/powerpoint/2010/main" val="26723736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1624</TotalTime>
  <Words>531</Words>
  <Application>Microsoft Office PowerPoint</Application>
  <PresentationFormat>On-screen Show (4:3)</PresentationFormat>
  <Paragraphs>69</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Palatino Linotype</vt:lpstr>
      <vt:lpstr>Wingdings</vt:lpstr>
      <vt:lpstr>Elemental</vt:lpstr>
      <vt:lpstr>Teaching Vocabulary</vt:lpstr>
      <vt:lpstr>Why Teach Vocab?</vt:lpstr>
      <vt:lpstr>ESL Students</vt:lpstr>
      <vt:lpstr>ESL Vocab Strategies</vt:lpstr>
      <vt:lpstr>Vocab for EFL Students (English First Language)</vt:lpstr>
      <vt:lpstr>Vocab Strategies</vt:lpstr>
      <vt:lpstr>Ways to Implement Vocab in the Classroom</vt:lpstr>
      <vt:lpstr>Implementing Vocab Cont.</vt:lpstr>
      <vt:lpstr>Implementing Vocab Cont.</vt:lpstr>
      <vt:lpstr>Teaching Vocabulary</vt:lpstr>
      <vt:lpstr>Teaching Vocab. Cont.</vt:lpstr>
      <vt:lpstr>Learning Tools/Games</vt:lpstr>
      <vt:lpstr>Conclusion</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mbarnard@netins.net</dc:creator>
  <cp:lastModifiedBy>Jill Heinrich</cp:lastModifiedBy>
  <cp:revision>11</cp:revision>
  <dcterms:created xsi:type="dcterms:W3CDTF">2020-05-04T19:08:09Z</dcterms:created>
  <dcterms:modified xsi:type="dcterms:W3CDTF">2020-05-17T14:45:31Z</dcterms:modified>
</cp:coreProperties>
</file>