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553" r:id="rId3"/>
    <p:sldId id="615" r:id="rId4"/>
    <p:sldId id="618" r:id="rId5"/>
    <p:sldId id="619" r:id="rId6"/>
    <p:sldId id="620" r:id="rId7"/>
    <p:sldId id="621" r:id="rId8"/>
    <p:sldId id="622" r:id="rId9"/>
    <p:sldId id="623" r:id="rId10"/>
    <p:sldId id="624" r:id="rId11"/>
    <p:sldId id="625" r:id="rId12"/>
    <p:sldId id="626" r:id="rId13"/>
    <p:sldId id="627" r:id="rId14"/>
    <p:sldId id="628" r:id="rId15"/>
    <p:sldId id="629" r:id="rId16"/>
    <p:sldId id="630" r:id="rId17"/>
    <p:sldId id="631" r:id="rId18"/>
    <p:sldId id="616" r:id="rId19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33ACBB-9B43-FB2E-A9AA-213D69AA6D8D}" name="Kendall Stephenson" initials="KS" userId="S::KStephenson@cornellcollege.edu::5b821848-39b7-4c1b-9fc1-53417b386e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4"/>
    <a:srgbClr val="3333FF"/>
    <a:srgbClr val="3399FF"/>
    <a:srgbClr val="66CCFF"/>
    <a:srgbClr val="85EBFF"/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303" autoAdjust="0"/>
    <p:restoredTop sz="94660"/>
  </p:normalViewPr>
  <p:slideViewPr>
    <p:cSldViewPr>
      <p:cViewPr varScale="1">
        <p:scale>
          <a:sx n="75" d="100"/>
          <a:sy n="75" d="100"/>
        </p:scale>
        <p:origin x="83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86339-C11E-4A10-86BE-291AC3009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BA5BB-4045-4E54-ABE9-F1C24DC871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598245-D6C2-4843-9F2D-EBF2A357BCD5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EA437-369A-49D2-BDB1-8BFE7EB0B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5A5E7-375E-4418-B815-B9F0EFD869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857A64-2646-41F7-9795-705FA07FE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6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100" dirty="0"/>
              <a:t>Basis of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68774"/>
            <a:ext cx="6400800" cy="1470026"/>
          </a:xfrm>
        </p:spPr>
        <p:txBody>
          <a:bodyPr/>
          <a:lstStyle/>
          <a:p>
            <a:r>
              <a:rPr lang="en-US" sz="2400" dirty="0"/>
              <a:t>Spring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1C8521-1B90-C30A-614C-E42E379E8878}"/>
              </a:ext>
            </a:extLst>
          </p:cNvPr>
          <p:cNvSpPr txBox="1">
            <a:spLocks/>
          </p:cNvSpPr>
          <p:nvPr/>
        </p:nvSpPr>
        <p:spPr>
          <a:xfrm>
            <a:off x="685800" y="26783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/>
              <a:t>Operators and Expressions</a:t>
            </a:r>
          </a:p>
          <a:p>
            <a:r>
              <a:rPr lang="en-US" sz="3100" dirty="0"/>
              <a:t>Worksheet Answers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218DAD-F562-465B-442F-AC0559B0E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E254F-F578-C67B-2158-AD118D172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Determine the Value of the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E0166-F4A1-89E2-87B6-4051A96E10C8}"/>
              </a:ext>
            </a:extLst>
          </p:cNvPr>
          <p:cNvSpPr txBox="1">
            <a:spLocks/>
          </p:cNvSpPr>
          <p:nvPr/>
        </p:nvSpPr>
        <p:spPr>
          <a:xfrm>
            <a:off x="665480" y="1444645"/>
            <a:ext cx="6806293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num1 = 15, three = 3, four = 4, num3;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91DDB04A-5106-6441-AF2F-B1D4F5BC54FA}"/>
              </a:ext>
            </a:extLst>
          </p:cNvPr>
          <p:cNvSpPr txBox="1">
            <a:spLocks/>
          </p:cNvSpPr>
          <p:nvPr/>
        </p:nvSpPr>
        <p:spPr>
          <a:xfrm>
            <a:off x="685800" y="1917140"/>
            <a:ext cx="67491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 num6 = 6.0, num8;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0BAA7CD1-7BB9-B587-1505-0FC7D0D9F79C}"/>
              </a:ext>
            </a:extLst>
          </p:cNvPr>
          <p:cNvSpPr txBox="1">
            <a:spLocks/>
          </p:cNvSpPr>
          <p:nvPr/>
        </p:nvSpPr>
        <p:spPr>
          <a:xfrm>
            <a:off x="6324600" y="238428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A) 20.0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A5C1D7E-D5B1-7E3F-EDC6-819CBDA00423}"/>
              </a:ext>
            </a:extLst>
          </p:cNvPr>
          <p:cNvSpPr txBox="1">
            <a:spLocks/>
          </p:cNvSpPr>
          <p:nvPr/>
        </p:nvSpPr>
        <p:spPr>
          <a:xfrm>
            <a:off x="305070" y="2963234"/>
            <a:ext cx="613626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084263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9.</a:t>
            </a:r>
            <a:r>
              <a:rPr lang="en-US" sz="2400" dirty="0"/>
              <a:t>     num3 = 32 – (num8 = num1 / three * four )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C310F8DC-75FF-80A6-C80B-34CB59484A37}"/>
              </a:ext>
            </a:extLst>
          </p:cNvPr>
          <p:cNvSpPr txBox="1">
            <a:spLocks/>
          </p:cNvSpPr>
          <p:nvPr/>
        </p:nvSpPr>
        <p:spPr>
          <a:xfrm>
            <a:off x="4291144" y="2312705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high precedence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794C014-C0DB-B3EE-9AE2-121BC035BC9C}"/>
              </a:ext>
            </a:extLst>
          </p:cNvPr>
          <p:cNvSpPr txBox="1">
            <a:spLocks/>
          </p:cNvSpPr>
          <p:nvPr/>
        </p:nvSpPr>
        <p:spPr>
          <a:xfrm>
            <a:off x="6324599" y="295179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11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0D8C5D5-B9B9-47A4-9388-E18ECA2A4788}"/>
              </a:ext>
            </a:extLst>
          </p:cNvPr>
          <p:cNvSpPr txBox="1">
            <a:spLocks/>
          </p:cNvSpPr>
          <p:nvPr/>
        </p:nvSpPr>
        <p:spPr>
          <a:xfrm>
            <a:off x="6324599" y="3539522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C) 12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C7BEC99-96F9-0F52-4039-97A5365D6693}"/>
              </a:ext>
            </a:extLst>
          </p:cNvPr>
          <p:cNvSpPr txBox="1">
            <a:spLocks/>
          </p:cNvSpPr>
          <p:nvPr/>
        </p:nvSpPr>
        <p:spPr>
          <a:xfrm>
            <a:off x="6324599" y="4062653"/>
            <a:ext cx="2590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D) Some other value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E1197EA-68A1-D8B7-F0ED-86BCD66A5AA1}"/>
              </a:ext>
            </a:extLst>
          </p:cNvPr>
          <p:cNvCxnSpPr>
            <a:cxnSpLocks/>
          </p:cNvCxnSpPr>
          <p:nvPr/>
        </p:nvCxnSpPr>
        <p:spPr>
          <a:xfrm>
            <a:off x="4572000" y="2699150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9860DB1-BDB6-E956-52CD-1AC8C0A9C2B5}"/>
              </a:ext>
            </a:extLst>
          </p:cNvPr>
          <p:cNvCxnSpPr>
            <a:cxnSpLocks/>
          </p:cNvCxnSpPr>
          <p:nvPr/>
        </p:nvCxnSpPr>
        <p:spPr>
          <a:xfrm>
            <a:off x="5471149" y="2689225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D57386E-E875-2B45-477F-76BC0CB68CD9}"/>
              </a:ext>
            </a:extLst>
          </p:cNvPr>
          <p:cNvSpPr txBox="1">
            <a:spLocks/>
          </p:cNvSpPr>
          <p:nvPr/>
        </p:nvSpPr>
        <p:spPr>
          <a:xfrm>
            <a:off x="5417795" y="2006066"/>
            <a:ext cx="1289467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left-to-right associativity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B42D3E4-611A-D905-2878-CE285241B06C}"/>
              </a:ext>
            </a:extLst>
          </p:cNvPr>
          <p:cNvSpPr txBox="1">
            <a:spLocks/>
          </p:cNvSpPr>
          <p:nvPr/>
        </p:nvSpPr>
        <p:spPr>
          <a:xfrm>
            <a:off x="3497468" y="2991762"/>
            <a:ext cx="248742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dirty="0">
                <a:solidFill>
                  <a:srgbClr val="3333FF"/>
                </a:solidFill>
              </a:rPr>
              <a:t>(                  )</a:t>
            </a:r>
            <a:endParaRPr lang="en-US" sz="240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505BEE5-D8DD-5319-750A-30A33FE959FA}"/>
              </a:ext>
            </a:extLst>
          </p:cNvPr>
          <p:cNvSpPr txBox="1">
            <a:spLocks/>
          </p:cNvSpPr>
          <p:nvPr/>
        </p:nvSpPr>
        <p:spPr>
          <a:xfrm>
            <a:off x="4559921" y="3677129"/>
            <a:ext cx="1141437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5</a:t>
            </a:r>
            <a:endParaRPr lang="en-US" sz="18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17C6BA2-439D-A024-924C-6CF20021B298}"/>
              </a:ext>
            </a:extLst>
          </p:cNvPr>
          <p:cNvSpPr txBox="1">
            <a:spLocks/>
          </p:cNvSpPr>
          <p:nvPr/>
        </p:nvSpPr>
        <p:spPr>
          <a:xfrm>
            <a:off x="4241968" y="3295841"/>
            <a:ext cx="104809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15 / 3 </a:t>
            </a:r>
            <a:endParaRPr lang="en-US" sz="1800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3F0722C7-3EEA-5F98-E0DA-6961D9720B6A}"/>
              </a:ext>
            </a:extLst>
          </p:cNvPr>
          <p:cNvSpPr txBox="1">
            <a:spLocks/>
          </p:cNvSpPr>
          <p:nvPr/>
        </p:nvSpPr>
        <p:spPr>
          <a:xfrm>
            <a:off x="5190087" y="3666571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* 4</a:t>
            </a:r>
            <a:endParaRPr lang="en-US" sz="1800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BB2A3C09-969D-BBB1-1182-086CD326F12C}"/>
              </a:ext>
            </a:extLst>
          </p:cNvPr>
          <p:cNvSpPr txBox="1">
            <a:spLocks/>
          </p:cNvSpPr>
          <p:nvPr/>
        </p:nvSpPr>
        <p:spPr>
          <a:xfrm>
            <a:off x="4895580" y="4093129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 20</a:t>
            </a:r>
            <a:endParaRPr lang="en-US" sz="180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D404889-8363-B815-3CD0-8144A677C49A}"/>
              </a:ext>
            </a:extLst>
          </p:cNvPr>
          <p:cNvSpPr/>
          <p:nvPr/>
        </p:nvSpPr>
        <p:spPr>
          <a:xfrm>
            <a:off x="6257236" y="3467590"/>
            <a:ext cx="933452" cy="53531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A867AAF-EC56-991E-0874-A0B89608D114}"/>
              </a:ext>
            </a:extLst>
          </p:cNvPr>
          <p:cNvSpPr txBox="1">
            <a:spLocks/>
          </p:cNvSpPr>
          <p:nvPr/>
        </p:nvSpPr>
        <p:spPr>
          <a:xfrm>
            <a:off x="6358052" y="4580491"/>
            <a:ext cx="2590801" cy="83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>
              <a:buNone/>
            </a:pPr>
            <a:r>
              <a:rPr lang="en-US" sz="2000" dirty="0"/>
              <a:t>E) Not a valid expression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1A3CC28-9649-451B-5708-FF977074ED8C}"/>
              </a:ext>
            </a:extLst>
          </p:cNvPr>
          <p:cNvSpPr txBox="1">
            <a:spLocks/>
          </p:cNvSpPr>
          <p:nvPr/>
        </p:nvSpPr>
        <p:spPr>
          <a:xfrm>
            <a:off x="1389671" y="2358430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lowest precedence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01C349D-FDC7-7DCB-ECB5-5DDEA86425BC}"/>
              </a:ext>
            </a:extLst>
          </p:cNvPr>
          <p:cNvCxnSpPr>
            <a:cxnSpLocks/>
          </p:cNvCxnSpPr>
          <p:nvPr/>
        </p:nvCxnSpPr>
        <p:spPr>
          <a:xfrm flipH="1">
            <a:off x="1910406" y="2675402"/>
            <a:ext cx="129046" cy="323477"/>
          </a:xfrm>
          <a:prstGeom prst="straightConnector1">
            <a:avLst/>
          </a:prstGeom>
          <a:ln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20599FCB-C85C-1075-0EAB-87D30C0742A3}"/>
              </a:ext>
            </a:extLst>
          </p:cNvPr>
          <p:cNvSpPr/>
          <p:nvPr/>
        </p:nvSpPr>
        <p:spPr>
          <a:xfrm>
            <a:off x="3070567" y="3316156"/>
            <a:ext cx="1918462" cy="1023135"/>
          </a:xfrm>
          <a:custGeom>
            <a:avLst/>
            <a:gdLst>
              <a:gd name="connsiteX0" fmla="*/ 1478280 w 1478280"/>
              <a:gd name="connsiteY0" fmla="*/ 1059180 h 1083376"/>
              <a:gd name="connsiteX1" fmla="*/ 1059180 w 1478280"/>
              <a:gd name="connsiteY1" fmla="*/ 1059180 h 1083376"/>
              <a:gd name="connsiteX2" fmla="*/ 434340 w 1478280"/>
              <a:gd name="connsiteY2" fmla="*/ 807720 h 1083376"/>
              <a:gd name="connsiteX3" fmla="*/ 0 w 1478280"/>
              <a:gd name="connsiteY3" fmla="*/ 0 h 1083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8280" h="1083376">
                <a:moveTo>
                  <a:pt x="1478280" y="1059180"/>
                </a:moveTo>
                <a:cubicBezTo>
                  <a:pt x="1355725" y="1080135"/>
                  <a:pt x="1233170" y="1101090"/>
                  <a:pt x="1059180" y="1059180"/>
                </a:cubicBezTo>
                <a:cubicBezTo>
                  <a:pt x="885190" y="1017270"/>
                  <a:pt x="610870" y="984250"/>
                  <a:pt x="434340" y="807720"/>
                </a:cubicBezTo>
                <a:cubicBezTo>
                  <a:pt x="257810" y="631190"/>
                  <a:pt x="128905" y="315595"/>
                  <a:pt x="0" y="0"/>
                </a:cubicBezTo>
              </a:path>
            </a:pathLst>
          </a:custGeom>
          <a:noFill/>
          <a:ln>
            <a:solidFill>
              <a:srgbClr val="009644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7812579-75F4-1242-3FBC-52E4E2138DAC}"/>
              </a:ext>
            </a:extLst>
          </p:cNvPr>
          <p:cNvSpPr txBox="1">
            <a:spLocks/>
          </p:cNvSpPr>
          <p:nvPr/>
        </p:nvSpPr>
        <p:spPr>
          <a:xfrm>
            <a:off x="4891585" y="4100889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009644"/>
                </a:solidFill>
              </a:rPr>
              <a:t> 20.0</a:t>
            </a:r>
            <a:endParaRPr lang="en-US" sz="1800" dirty="0">
              <a:solidFill>
                <a:srgbClr val="009644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50D3009-680A-E53F-A914-1624A38B682E}"/>
              </a:ext>
            </a:extLst>
          </p:cNvPr>
          <p:cNvSpPr/>
          <p:nvPr/>
        </p:nvSpPr>
        <p:spPr>
          <a:xfrm>
            <a:off x="600321" y="1879936"/>
            <a:ext cx="3693247" cy="535318"/>
          </a:xfrm>
          <a:prstGeom prst="ellipse">
            <a:avLst/>
          </a:prstGeom>
          <a:noFill/>
          <a:ln>
            <a:solidFill>
              <a:srgbClr val="00964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55C104B-FE4A-E9BC-9DBD-2779CF78C14E}"/>
              </a:ext>
            </a:extLst>
          </p:cNvPr>
          <p:cNvCxnSpPr>
            <a:cxnSpLocks/>
          </p:cNvCxnSpPr>
          <p:nvPr/>
        </p:nvCxnSpPr>
        <p:spPr>
          <a:xfrm>
            <a:off x="3275620" y="2706277"/>
            <a:ext cx="228600" cy="358204"/>
          </a:xfrm>
          <a:prstGeom prst="straightConnector1">
            <a:avLst/>
          </a:prstGeom>
          <a:ln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D5357043-0484-46AE-291E-EC272A82E83F}"/>
              </a:ext>
            </a:extLst>
          </p:cNvPr>
          <p:cNvSpPr txBox="1">
            <a:spLocks/>
          </p:cNvSpPr>
          <p:nvPr/>
        </p:nvSpPr>
        <p:spPr>
          <a:xfrm>
            <a:off x="55216" y="2432206"/>
            <a:ext cx="1289467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right-to-left associativity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B689F8BE-7DCE-02EB-E60F-D51D3C16EF65}"/>
              </a:ext>
            </a:extLst>
          </p:cNvPr>
          <p:cNvSpPr txBox="1">
            <a:spLocks/>
          </p:cNvSpPr>
          <p:nvPr/>
        </p:nvSpPr>
        <p:spPr>
          <a:xfrm>
            <a:off x="2310845" y="5239436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009644"/>
                </a:solidFill>
              </a:rPr>
              <a:t> 12</a:t>
            </a:r>
            <a:endParaRPr lang="en-US" sz="1800" dirty="0">
              <a:solidFill>
                <a:srgbClr val="009644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31069F8-7BF9-3A93-5089-CC7B03D3EF14}"/>
              </a:ext>
            </a:extLst>
          </p:cNvPr>
          <p:cNvSpPr/>
          <p:nvPr/>
        </p:nvSpPr>
        <p:spPr>
          <a:xfrm>
            <a:off x="557397" y="1393272"/>
            <a:ext cx="5767202" cy="535318"/>
          </a:xfrm>
          <a:prstGeom prst="ellipse">
            <a:avLst/>
          </a:prstGeom>
          <a:noFill/>
          <a:ln>
            <a:solidFill>
              <a:srgbClr val="00964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9EA4ABCF-268F-3923-B996-7C728CB4A0A2}"/>
              </a:ext>
            </a:extLst>
          </p:cNvPr>
          <p:cNvSpPr txBox="1">
            <a:spLocks/>
          </p:cNvSpPr>
          <p:nvPr/>
        </p:nvSpPr>
        <p:spPr>
          <a:xfrm>
            <a:off x="552879" y="3406404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lower precedence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0162498-8ECC-540F-68A4-F7FD41E1649E}"/>
              </a:ext>
            </a:extLst>
          </p:cNvPr>
          <p:cNvCxnSpPr>
            <a:cxnSpLocks/>
          </p:cNvCxnSpPr>
          <p:nvPr/>
        </p:nvCxnSpPr>
        <p:spPr>
          <a:xfrm flipV="1">
            <a:off x="2225296" y="3274170"/>
            <a:ext cx="190149" cy="167492"/>
          </a:xfrm>
          <a:prstGeom prst="straightConnector1">
            <a:avLst/>
          </a:prstGeom>
          <a:ln>
            <a:solidFill>
              <a:srgbClr val="3399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297CDEA7-D61E-E28F-8989-2601199B1290}"/>
              </a:ext>
            </a:extLst>
          </p:cNvPr>
          <p:cNvSpPr txBox="1">
            <a:spLocks/>
          </p:cNvSpPr>
          <p:nvPr/>
        </p:nvSpPr>
        <p:spPr>
          <a:xfrm>
            <a:off x="6123539" y="1416941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highest precedence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0BB6B75-47E4-459E-4906-DA67803B11C4}"/>
              </a:ext>
            </a:extLst>
          </p:cNvPr>
          <p:cNvCxnSpPr>
            <a:cxnSpLocks/>
          </p:cNvCxnSpPr>
          <p:nvPr/>
        </p:nvCxnSpPr>
        <p:spPr>
          <a:xfrm flipH="1">
            <a:off x="2667428" y="1688326"/>
            <a:ext cx="3475161" cy="137615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63526DD-2B8E-B5C4-B9D9-B855FCD40CD5}"/>
              </a:ext>
            </a:extLst>
          </p:cNvPr>
          <p:cNvCxnSpPr>
            <a:cxnSpLocks/>
          </p:cNvCxnSpPr>
          <p:nvPr/>
        </p:nvCxnSpPr>
        <p:spPr>
          <a:xfrm flipH="1">
            <a:off x="6249928" y="1759933"/>
            <a:ext cx="618309" cy="128109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2673E7F3-5F91-F77E-7B57-60554BD148BF}"/>
              </a:ext>
            </a:extLst>
          </p:cNvPr>
          <p:cNvSpPr txBox="1">
            <a:spLocks/>
          </p:cNvSpPr>
          <p:nvPr/>
        </p:nvSpPr>
        <p:spPr>
          <a:xfrm>
            <a:off x="2176794" y="4145441"/>
            <a:ext cx="1537038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32 – 20.0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BC57DEAE-2C3B-0521-B601-AC3480A4FFDF}"/>
              </a:ext>
            </a:extLst>
          </p:cNvPr>
          <p:cNvSpPr txBox="1">
            <a:spLocks/>
          </p:cNvSpPr>
          <p:nvPr/>
        </p:nvSpPr>
        <p:spPr>
          <a:xfrm>
            <a:off x="2362637" y="4940882"/>
            <a:ext cx="846623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12.0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3DCB4ABE-BA74-5FCF-0AD9-602C3EFA6739}"/>
              </a:ext>
            </a:extLst>
          </p:cNvPr>
          <p:cNvSpPr txBox="1">
            <a:spLocks/>
          </p:cNvSpPr>
          <p:nvPr/>
        </p:nvSpPr>
        <p:spPr>
          <a:xfrm>
            <a:off x="2153457" y="4518246"/>
            <a:ext cx="1684694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32.0 – 20.0</a:t>
            </a: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B07776AB-24DB-7648-698E-81BFC5A87B9E}"/>
              </a:ext>
            </a:extLst>
          </p:cNvPr>
          <p:cNvSpPr/>
          <p:nvPr/>
        </p:nvSpPr>
        <p:spPr>
          <a:xfrm>
            <a:off x="1310968" y="3365320"/>
            <a:ext cx="1100784" cy="2134608"/>
          </a:xfrm>
          <a:custGeom>
            <a:avLst/>
            <a:gdLst>
              <a:gd name="connsiteX0" fmla="*/ 1478280 w 1478280"/>
              <a:gd name="connsiteY0" fmla="*/ 1059180 h 1083376"/>
              <a:gd name="connsiteX1" fmla="*/ 1059180 w 1478280"/>
              <a:gd name="connsiteY1" fmla="*/ 1059180 h 1083376"/>
              <a:gd name="connsiteX2" fmla="*/ 434340 w 1478280"/>
              <a:gd name="connsiteY2" fmla="*/ 807720 h 1083376"/>
              <a:gd name="connsiteX3" fmla="*/ 0 w 1478280"/>
              <a:gd name="connsiteY3" fmla="*/ 0 h 1083376"/>
              <a:gd name="connsiteX0" fmla="*/ 1545505 w 1545505"/>
              <a:gd name="connsiteY0" fmla="*/ 1093587 h 1104575"/>
              <a:gd name="connsiteX1" fmla="*/ 1059180 w 1545505"/>
              <a:gd name="connsiteY1" fmla="*/ 1059180 h 1104575"/>
              <a:gd name="connsiteX2" fmla="*/ 434340 w 1545505"/>
              <a:gd name="connsiteY2" fmla="*/ 807720 h 1104575"/>
              <a:gd name="connsiteX3" fmla="*/ 0 w 1545505"/>
              <a:gd name="connsiteY3" fmla="*/ 0 h 1104575"/>
              <a:gd name="connsiteX0" fmla="*/ 1491725 w 1491725"/>
              <a:gd name="connsiteY0" fmla="*/ 1073926 h 1091102"/>
              <a:gd name="connsiteX1" fmla="*/ 1059180 w 1491725"/>
              <a:gd name="connsiteY1" fmla="*/ 1059180 h 1091102"/>
              <a:gd name="connsiteX2" fmla="*/ 434340 w 1491725"/>
              <a:gd name="connsiteY2" fmla="*/ 807720 h 1091102"/>
              <a:gd name="connsiteX3" fmla="*/ 0 w 1491725"/>
              <a:gd name="connsiteY3" fmla="*/ 0 h 1091102"/>
              <a:gd name="connsiteX0" fmla="*/ 1518615 w 1518615"/>
              <a:gd name="connsiteY0" fmla="*/ 1088672 h 1100895"/>
              <a:gd name="connsiteX1" fmla="*/ 1059180 w 1518615"/>
              <a:gd name="connsiteY1" fmla="*/ 1059180 h 1100895"/>
              <a:gd name="connsiteX2" fmla="*/ 434340 w 1518615"/>
              <a:gd name="connsiteY2" fmla="*/ 807720 h 1100895"/>
              <a:gd name="connsiteX3" fmla="*/ 0 w 1518615"/>
              <a:gd name="connsiteY3" fmla="*/ 0 h 1100895"/>
              <a:gd name="connsiteX0" fmla="*/ 1518615 w 1518615"/>
              <a:gd name="connsiteY0" fmla="*/ 1088672 h 1092507"/>
              <a:gd name="connsiteX1" fmla="*/ 1059180 w 1518615"/>
              <a:gd name="connsiteY1" fmla="*/ 1059180 h 1092507"/>
              <a:gd name="connsiteX2" fmla="*/ 434340 w 1518615"/>
              <a:gd name="connsiteY2" fmla="*/ 807720 h 1092507"/>
              <a:gd name="connsiteX3" fmla="*/ 0 w 1518615"/>
              <a:gd name="connsiteY3" fmla="*/ 0 h 1092507"/>
              <a:gd name="connsiteX0" fmla="*/ 1553816 w 1553816"/>
              <a:gd name="connsiteY0" fmla="*/ 1101541 h 1102510"/>
              <a:gd name="connsiteX1" fmla="*/ 1059180 w 1553816"/>
              <a:gd name="connsiteY1" fmla="*/ 1059180 h 1102510"/>
              <a:gd name="connsiteX2" fmla="*/ 434340 w 1553816"/>
              <a:gd name="connsiteY2" fmla="*/ 807720 h 1102510"/>
              <a:gd name="connsiteX3" fmla="*/ 0 w 1553816"/>
              <a:gd name="connsiteY3" fmla="*/ 0 h 1102510"/>
              <a:gd name="connsiteX0" fmla="*/ 1553816 w 1553816"/>
              <a:gd name="connsiteY0" fmla="*/ 1101541 h 1101541"/>
              <a:gd name="connsiteX1" fmla="*/ 1059180 w 1553816"/>
              <a:gd name="connsiteY1" fmla="*/ 1059180 h 1101541"/>
              <a:gd name="connsiteX2" fmla="*/ 434340 w 1553816"/>
              <a:gd name="connsiteY2" fmla="*/ 807720 h 1101541"/>
              <a:gd name="connsiteX3" fmla="*/ 0 w 1553816"/>
              <a:gd name="connsiteY3" fmla="*/ 0 h 1101541"/>
              <a:gd name="connsiteX0" fmla="*/ 1553816 w 1553816"/>
              <a:gd name="connsiteY0" fmla="*/ 1101541 h 1101541"/>
              <a:gd name="connsiteX1" fmla="*/ 1059180 w 1553816"/>
              <a:gd name="connsiteY1" fmla="*/ 1059180 h 1101541"/>
              <a:gd name="connsiteX2" fmla="*/ 434340 w 1553816"/>
              <a:gd name="connsiteY2" fmla="*/ 807720 h 1101541"/>
              <a:gd name="connsiteX3" fmla="*/ 0 w 1553816"/>
              <a:gd name="connsiteY3" fmla="*/ 0 h 1101541"/>
              <a:gd name="connsiteX0" fmla="*/ 1553816 w 1553816"/>
              <a:gd name="connsiteY0" fmla="*/ 1101541 h 1101541"/>
              <a:gd name="connsiteX1" fmla="*/ 1059180 w 1553816"/>
              <a:gd name="connsiteY1" fmla="*/ 1059180 h 1101541"/>
              <a:gd name="connsiteX2" fmla="*/ 434340 w 1553816"/>
              <a:gd name="connsiteY2" fmla="*/ 807720 h 1101541"/>
              <a:gd name="connsiteX3" fmla="*/ 0 w 1553816"/>
              <a:gd name="connsiteY3" fmla="*/ 0 h 1101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3816" h="1101541">
                <a:moveTo>
                  <a:pt x="1553816" y="1101541"/>
                </a:moveTo>
                <a:cubicBezTo>
                  <a:pt x="1401926" y="1096758"/>
                  <a:pt x="1204691" y="1088847"/>
                  <a:pt x="1059180" y="1059180"/>
                </a:cubicBezTo>
                <a:cubicBezTo>
                  <a:pt x="913669" y="1029513"/>
                  <a:pt x="610870" y="984250"/>
                  <a:pt x="434340" y="807720"/>
                </a:cubicBezTo>
                <a:cubicBezTo>
                  <a:pt x="257810" y="631190"/>
                  <a:pt x="128905" y="315595"/>
                  <a:pt x="0" y="0"/>
                </a:cubicBezTo>
              </a:path>
            </a:pathLst>
          </a:custGeom>
          <a:noFill/>
          <a:ln>
            <a:solidFill>
              <a:srgbClr val="009644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09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2" grpId="0"/>
      <p:bldP spid="13" grpId="0"/>
      <p:bldP spid="20" grpId="0"/>
      <p:bldP spid="20" grpId="1"/>
      <p:bldP spid="21" grpId="0"/>
      <p:bldP spid="21" grpId="1"/>
      <p:bldP spid="22" grpId="0"/>
      <p:bldP spid="22" grpId="1"/>
      <p:bldP spid="24" grpId="0"/>
      <p:bldP spid="25" grpId="0" animBg="1"/>
      <p:bldP spid="8" grpId="0"/>
      <p:bldP spid="18" grpId="0" animBg="1"/>
      <p:bldP spid="23" grpId="0"/>
      <p:bldP spid="26" grpId="0" animBg="1"/>
      <p:bldP spid="26" grpId="1" animBg="1"/>
      <p:bldP spid="27" grpId="0"/>
      <p:bldP spid="29" grpId="0"/>
      <p:bldP spid="30" grpId="0" animBg="1"/>
      <p:bldP spid="32" grpId="0"/>
      <p:bldP spid="37" grpId="0"/>
      <p:bldP spid="44" grpId="0"/>
      <p:bldP spid="45" grpId="0"/>
      <p:bldP spid="46" grpId="0"/>
      <p:bldP spid="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C5A23-AFB3-5EC4-F82D-34719AB8E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243E2-0174-BC38-9883-955753B5B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Determine the Value of the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2E4F9-D150-75C3-D425-BC37FA6B7E0E}"/>
              </a:ext>
            </a:extLst>
          </p:cNvPr>
          <p:cNvSpPr txBox="1">
            <a:spLocks/>
          </p:cNvSpPr>
          <p:nvPr/>
        </p:nvSpPr>
        <p:spPr>
          <a:xfrm>
            <a:off x="665480" y="1444645"/>
            <a:ext cx="6806293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num1 = 15, three = 3, four = 4, num3;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C48463D-38AB-306A-6C7F-F48ACC739846}"/>
              </a:ext>
            </a:extLst>
          </p:cNvPr>
          <p:cNvSpPr txBox="1">
            <a:spLocks/>
          </p:cNvSpPr>
          <p:nvPr/>
        </p:nvSpPr>
        <p:spPr>
          <a:xfrm>
            <a:off x="685800" y="1917140"/>
            <a:ext cx="67491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 num6 = 6.0, num8;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619D8D0-249D-C5A0-B89B-2BC4B4B138C1}"/>
              </a:ext>
            </a:extLst>
          </p:cNvPr>
          <p:cNvSpPr txBox="1">
            <a:spLocks/>
          </p:cNvSpPr>
          <p:nvPr/>
        </p:nvSpPr>
        <p:spPr>
          <a:xfrm>
            <a:off x="6324600" y="238428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A) 27.0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A3ABE1D-F8C8-27D9-4352-2FFB1819B2A3}"/>
              </a:ext>
            </a:extLst>
          </p:cNvPr>
          <p:cNvSpPr txBox="1">
            <a:spLocks/>
          </p:cNvSpPr>
          <p:nvPr/>
        </p:nvSpPr>
        <p:spPr>
          <a:xfrm>
            <a:off x="305070" y="2963234"/>
            <a:ext cx="613626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084263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10.</a:t>
            </a:r>
            <a:r>
              <a:rPr lang="en-US" sz="2400" dirty="0"/>
              <a:t>     num6 – 1.5 * ( num1 + three * –  four )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7FFA0C02-E6D3-C76F-49CF-9CFFE853A871}"/>
              </a:ext>
            </a:extLst>
          </p:cNvPr>
          <p:cNvSpPr txBox="1">
            <a:spLocks/>
          </p:cNvSpPr>
          <p:nvPr/>
        </p:nvSpPr>
        <p:spPr>
          <a:xfrm>
            <a:off x="1798072" y="2362385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high precedence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6F4BD5F-5CC6-4381-005F-DDB219B39CB8}"/>
              </a:ext>
            </a:extLst>
          </p:cNvPr>
          <p:cNvSpPr txBox="1">
            <a:spLocks/>
          </p:cNvSpPr>
          <p:nvPr/>
        </p:nvSpPr>
        <p:spPr>
          <a:xfrm>
            <a:off x="6324599" y="295179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1.0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39AFB7E-B3C8-4490-0C2B-7F069A9926A1}"/>
              </a:ext>
            </a:extLst>
          </p:cNvPr>
          <p:cNvSpPr txBox="1">
            <a:spLocks/>
          </p:cNvSpPr>
          <p:nvPr/>
        </p:nvSpPr>
        <p:spPr>
          <a:xfrm>
            <a:off x="6324599" y="3539522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C) 1.5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358C243-EB6D-7644-4DF4-CC3A05EB1E13}"/>
              </a:ext>
            </a:extLst>
          </p:cNvPr>
          <p:cNvSpPr txBox="1">
            <a:spLocks/>
          </p:cNvSpPr>
          <p:nvPr/>
        </p:nvSpPr>
        <p:spPr>
          <a:xfrm>
            <a:off x="6324599" y="4062653"/>
            <a:ext cx="2590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D) Some other value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A7CDFDE-846C-B3A9-C041-90D6F8C2FB9A}"/>
              </a:ext>
            </a:extLst>
          </p:cNvPr>
          <p:cNvCxnSpPr>
            <a:cxnSpLocks/>
          </p:cNvCxnSpPr>
          <p:nvPr/>
        </p:nvCxnSpPr>
        <p:spPr>
          <a:xfrm>
            <a:off x="2667000" y="2747699"/>
            <a:ext cx="0" cy="257015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B8C0E72-E2A5-56C6-1255-770D8673E23C}"/>
              </a:ext>
            </a:extLst>
          </p:cNvPr>
          <p:cNvCxnSpPr>
            <a:cxnSpLocks/>
          </p:cNvCxnSpPr>
          <p:nvPr/>
        </p:nvCxnSpPr>
        <p:spPr>
          <a:xfrm>
            <a:off x="3634480" y="2680686"/>
            <a:ext cx="1053752" cy="374239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DFF19E5-7B94-3CB3-F69F-32D2F3EDF61D}"/>
              </a:ext>
            </a:extLst>
          </p:cNvPr>
          <p:cNvSpPr txBox="1">
            <a:spLocks/>
          </p:cNvSpPr>
          <p:nvPr/>
        </p:nvSpPr>
        <p:spPr>
          <a:xfrm>
            <a:off x="6358052" y="4580491"/>
            <a:ext cx="2590801" cy="83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>
              <a:buNone/>
            </a:pPr>
            <a:r>
              <a:rPr lang="en-US" sz="2000" dirty="0"/>
              <a:t>E) Not a valid expression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C6DCE7E-91E6-F808-4BB1-04B3897C830A}"/>
              </a:ext>
            </a:extLst>
          </p:cNvPr>
          <p:cNvSpPr txBox="1">
            <a:spLocks/>
          </p:cNvSpPr>
          <p:nvPr/>
        </p:nvSpPr>
        <p:spPr>
          <a:xfrm>
            <a:off x="1519931" y="3593681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lower precedence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C69D6AA-100F-6D9E-1F61-E4879E378814}"/>
              </a:ext>
            </a:extLst>
          </p:cNvPr>
          <p:cNvCxnSpPr>
            <a:cxnSpLocks/>
          </p:cNvCxnSpPr>
          <p:nvPr/>
        </p:nvCxnSpPr>
        <p:spPr>
          <a:xfrm flipV="1">
            <a:off x="1843814" y="3307147"/>
            <a:ext cx="109498" cy="358113"/>
          </a:xfrm>
          <a:prstGeom prst="straightConnector1">
            <a:avLst/>
          </a:prstGeom>
          <a:ln w="22225"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3399977-8CA1-4703-2256-009558D15A3C}"/>
              </a:ext>
            </a:extLst>
          </p:cNvPr>
          <p:cNvCxnSpPr>
            <a:cxnSpLocks/>
          </p:cNvCxnSpPr>
          <p:nvPr/>
        </p:nvCxnSpPr>
        <p:spPr>
          <a:xfrm flipV="1">
            <a:off x="3244297" y="3300020"/>
            <a:ext cx="555539" cy="365240"/>
          </a:xfrm>
          <a:prstGeom prst="straightConnector1">
            <a:avLst/>
          </a:prstGeom>
          <a:ln w="19050"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1874FC-E85C-47FD-D296-396C2D8BC45D}"/>
              </a:ext>
            </a:extLst>
          </p:cNvPr>
          <p:cNvSpPr txBox="1">
            <a:spLocks/>
          </p:cNvSpPr>
          <p:nvPr/>
        </p:nvSpPr>
        <p:spPr>
          <a:xfrm>
            <a:off x="6123539" y="1416941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highest precedence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F2FBC411-68FC-59CD-25DB-182CA80C9F3C}"/>
              </a:ext>
            </a:extLst>
          </p:cNvPr>
          <p:cNvCxnSpPr>
            <a:cxnSpLocks/>
          </p:cNvCxnSpPr>
          <p:nvPr/>
        </p:nvCxnSpPr>
        <p:spPr>
          <a:xfrm flipH="1">
            <a:off x="2929945" y="1750245"/>
            <a:ext cx="3247563" cy="129522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BF498E57-8542-99B8-E805-BE9677E14BE8}"/>
              </a:ext>
            </a:extLst>
          </p:cNvPr>
          <p:cNvCxnSpPr>
            <a:cxnSpLocks/>
          </p:cNvCxnSpPr>
          <p:nvPr/>
        </p:nvCxnSpPr>
        <p:spPr>
          <a:xfrm flipH="1">
            <a:off x="5933852" y="1751495"/>
            <a:ext cx="618309" cy="128109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254F3EF8-E7C3-141A-C636-82D29772D7BC}"/>
              </a:ext>
            </a:extLst>
          </p:cNvPr>
          <p:cNvSpPr/>
          <p:nvPr/>
        </p:nvSpPr>
        <p:spPr>
          <a:xfrm>
            <a:off x="4857172" y="3062105"/>
            <a:ext cx="294507" cy="309926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AB73029B-07D9-0BD0-AB32-2BEA4CAA0D25}"/>
              </a:ext>
            </a:extLst>
          </p:cNvPr>
          <p:cNvSpPr txBox="1">
            <a:spLocks/>
          </p:cNvSpPr>
          <p:nvPr/>
        </p:nvSpPr>
        <p:spPr>
          <a:xfrm>
            <a:off x="4062959" y="4071404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What is this?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535219A9-4A2C-43D8-CDCE-BD578AC98FA5}"/>
              </a:ext>
            </a:extLst>
          </p:cNvPr>
          <p:cNvCxnSpPr>
            <a:cxnSpLocks/>
          </p:cNvCxnSpPr>
          <p:nvPr/>
        </p:nvCxnSpPr>
        <p:spPr>
          <a:xfrm flipV="1">
            <a:off x="4643431" y="3462032"/>
            <a:ext cx="213741" cy="62412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DBFB3367-2F3A-4273-D7FF-31E3E3FF75BC}"/>
              </a:ext>
            </a:extLst>
          </p:cNvPr>
          <p:cNvSpPr txBox="1">
            <a:spLocks/>
          </p:cNvSpPr>
          <p:nvPr/>
        </p:nvSpPr>
        <p:spPr>
          <a:xfrm>
            <a:off x="3522103" y="4448264"/>
            <a:ext cx="2990745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It only has one operand</a:t>
            </a:r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D69ABB9D-6F58-1D9F-180A-308A4F22BED8}"/>
              </a:ext>
            </a:extLst>
          </p:cNvPr>
          <p:cNvSpPr txBox="1">
            <a:spLocks/>
          </p:cNvSpPr>
          <p:nvPr/>
        </p:nvSpPr>
        <p:spPr>
          <a:xfrm>
            <a:off x="3552990" y="4864047"/>
            <a:ext cx="2990745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negation operator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204BE41C-0F3D-2CC5-4768-789D77F55143}"/>
              </a:ext>
            </a:extLst>
          </p:cNvPr>
          <p:cNvSpPr txBox="1">
            <a:spLocks/>
          </p:cNvSpPr>
          <p:nvPr/>
        </p:nvSpPr>
        <p:spPr>
          <a:xfrm>
            <a:off x="3561416" y="5233929"/>
            <a:ext cx="2990745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(unary minus operator)</a:t>
            </a:r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548ED69B-0C0B-52F3-92F8-F673321D9373}"/>
              </a:ext>
            </a:extLst>
          </p:cNvPr>
          <p:cNvSpPr txBox="1">
            <a:spLocks/>
          </p:cNvSpPr>
          <p:nvPr/>
        </p:nvSpPr>
        <p:spPr>
          <a:xfrm>
            <a:off x="3556516" y="5690485"/>
            <a:ext cx="4215884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higher precedence than multiplication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80F818D5-704B-D902-4DC7-E9B25A7C2D9E}"/>
              </a:ext>
            </a:extLst>
          </p:cNvPr>
          <p:cNvSpPr txBox="1">
            <a:spLocks/>
          </p:cNvSpPr>
          <p:nvPr/>
        </p:nvSpPr>
        <p:spPr>
          <a:xfrm>
            <a:off x="4643431" y="2260759"/>
            <a:ext cx="1348507" cy="5972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>
                <a:solidFill>
                  <a:srgbClr val="7030A0"/>
                </a:solidFill>
              </a:rPr>
              <a:t>higher precedence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1BB5007-50A2-A97D-183E-7430011576A9}"/>
              </a:ext>
            </a:extLst>
          </p:cNvPr>
          <p:cNvCxnSpPr>
            <a:cxnSpLocks/>
          </p:cNvCxnSpPr>
          <p:nvPr/>
        </p:nvCxnSpPr>
        <p:spPr>
          <a:xfrm flipH="1">
            <a:off x="4997623" y="2785489"/>
            <a:ext cx="183685" cy="317457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9138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8" grpId="0"/>
      <p:bldP spid="37" grpId="0"/>
      <p:bldP spid="42" grpId="0" animBg="1"/>
      <p:bldP spid="42" grpId="1" animBg="1"/>
      <p:bldP spid="43" grpId="0"/>
      <p:bldP spid="50" grpId="0"/>
      <p:bldP spid="51" grpId="0"/>
      <p:bldP spid="52" grpId="0"/>
      <p:bldP spid="53" grpId="0"/>
      <p:bldP spid="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34E7E-3D40-E22C-C11F-19A9BC841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C3003-48C0-FC93-085E-9361EEB9B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Determine the Value of the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A4B72-4816-507F-9AAE-B9A930B85BD7}"/>
              </a:ext>
            </a:extLst>
          </p:cNvPr>
          <p:cNvSpPr txBox="1">
            <a:spLocks/>
          </p:cNvSpPr>
          <p:nvPr/>
        </p:nvSpPr>
        <p:spPr>
          <a:xfrm>
            <a:off x="665480" y="1444645"/>
            <a:ext cx="6806293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num1 = 15, three = 3, four = 4, num3;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C1953CE-F96F-70BD-C94A-384AAA468525}"/>
              </a:ext>
            </a:extLst>
          </p:cNvPr>
          <p:cNvSpPr txBox="1">
            <a:spLocks/>
          </p:cNvSpPr>
          <p:nvPr/>
        </p:nvSpPr>
        <p:spPr>
          <a:xfrm>
            <a:off x="685800" y="1917140"/>
            <a:ext cx="67491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 num6 = 6.0, num8;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F09E39B-2C3C-82D5-59C1-C45C062C0DCC}"/>
              </a:ext>
            </a:extLst>
          </p:cNvPr>
          <p:cNvSpPr txBox="1">
            <a:spLocks/>
          </p:cNvSpPr>
          <p:nvPr/>
        </p:nvSpPr>
        <p:spPr>
          <a:xfrm>
            <a:off x="6324600" y="238428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A) 27.0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A3D9995-2EFA-65CF-CEFE-918A3C9CCD3D}"/>
              </a:ext>
            </a:extLst>
          </p:cNvPr>
          <p:cNvSpPr txBox="1">
            <a:spLocks/>
          </p:cNvSpPr>
          <p:nvPr/>
        </p:nvSpPr>
        <p:spPr>
          <a:xfrm>
            <a:off x="305070" y="2963234"/>
            <a:ext cx="613626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084263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10.</a:t>
            </a:r>
            <a:r>
              <a:rPr lang="en-US" sz="2400" dirty="0"/>
              <a:t>     num6 – 1.5 * ( num1 + three * –  four )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84EF61C-66E3-AA27-5A0E-6AD9BAC408F9}"/>
              </a:ext>
            </a:extLst>
          </p:cNvPr>
          <p:cNvSpPr txBox="1">
            <a:spLocks/>
          </p:cNvSpPr>
          <p:nvPr/>
        </p:nvSpPr>
        <p:spPr>
          <a:xfrm>
            <a:off x="1798072" y="2362385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high precedence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A15E398-A91E-9149-1BC4-BAF903590492}"/>
              </a:ext>
            </a:extLst>
          </p:cNvPr>
          <p:cNvSpPr txBox="1">
            <a:spLocks/>
          </p:cNvSpPr>
          <p:nvPr/>
        </p:nvSpPr>
        <p:spPr>
          <a:xfrm>
            <a:off x="6324599" y="295179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1.0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896783D-7FC2-5514-5D0C-18A51C77AF1C}"/>
              </a:ext>
            </a:extLst>
          </p:cNvPr>
          <p:cNvSpPr txBox="1">
            <a:spLocks/>
          </p:cNvSpPr>
          <p:nvPr/>
        </p:nvSpPr>
        <p:spPr>
          <a:xfrm>
            <a:off x="6324599" y="3539522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C) 1.5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3C6A895-C4AF-F31A-CA2A-6E0B82B96FAE}"/>
              </a:ext>
            </a:extLst>
          </p:cNvPr>
          <p:cNvSpPr txBox="1">
            <a:spLocks/>
          </p:cNvSpPr>
          <p:nvPr/>
        </p:nvSpPr>
        <p:spPr>
          <a:xfrm>
            <a:off x="6324599" y="4062653"/>
            <a:ext cx="2590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D) Some other value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CD76659-8940-346E-E353-28E74666466F}"/>
              </a:ext>
            </a:extLst>
          </p:cNvPr>
          <p:cNvCxnSpPr>
            <a:cxnSpLocks/>
          </p:cNvCxnSpPr>
          <p:nvPr/>
        </p:nvCxnSpPr>
        <p:spPr>
          <a:xfrm>
            <a:off x="2667000" y="2747699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E255EE1-3C2B-6DFE-FAE8-24283873F50E}"/>
              </a:ext>
            </a:extLst>
          </p:cNvPr>
          <p:cNvCxnSpPr>
            <a:cxnSpLocks/>
          </p:cNvCxnSpPr>
          <p:nvPr/>
        </p:nvCxnSpPr>
        <p:spPr>
          <a:xfrm>
            <a:off x="3634480" y="2680686"/>
            <a:ext cx="1053752" cy="374239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BEA5953-54DF-072C-C6C7-DC0E89C024A2}"/>
              </a:ext>
            </a:extLst>
          </p:cNvPr>
          <p:cNvSpPr txBox="1">
            <a:spLocks/>
          </p:cNvSpPr>
          <p:nvPr/>
        </p:nvSpPr>
        <p:spPr>
          <a:xfrm>
            <a:off x="3798874" y="2995328"/>
            <a:ext cx="248742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dirty="0">
                <a:solidFill>
                  <a:srgbClr val="3333FF"/>
                </a:solidFill>
              </a:rPr>
              <a:t>(                    )</a:t>
            </a:r>
            <a:endParaRPr lang="en-US" sz="240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7268D81-77E4-2835-9D47-C44E98B34773}"/>
              </a:ext>
            </a:extLst>
          </p:cNvPr>
          <p:cNvSpPr txBox="1">
            <a:spLocks/>
          </p:cNvSpPr>
          <p:nvPr/>
        </p:nvSpPr>
        <p:spPr>
          <a:xfrm>
            <a:off x="4327614" y="3473053"/>
            <a:ext cx="694720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3  *</a:t>
            </a:r>
            <a:endParaRPr lang="en-US" sz="1800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72AF771E-696F-8237-2E8B-9E01C484C8E7}"/>
              </a:ext>
            </a:extLst>
          </p:cNvPr>
          <p:cNvSpPr txBox="1">
            <a:spLocks/>
          </p:cNvSpPr>
          <p:nvPr/>
        </p:nvSpPr>
        <p:spPr>
          <a:xfrm>
            <a:off x="5344166" y="3450596"/>
            <a:ext cx="48087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7030A0"/>
                </a:solidFill>
              </a:rPr>
              <a:t>4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9D721C1A-F8CD-D606-6376-6014E8363A3B}"/>
              </a:ext>
            </a:extLst>
          </p:cNvPr>
          <p:cNvSpPr txBox="1">
            <a:spLocks/>
          </p:cNvSpPr>
          <p:nvPr/>
        </p:nvSpPr>
        <p:spPr>
          <a:xfrm>
            <a:off x="4697474" y="3916256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 –12</a:t>
            </a:r>
            <a:endParaRPr lang="en-US" sz="180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7C8C8B5-48F6-FBF4-F6A4-B5DDACDB3E00}"/>
              </a:ext>
            </a:extLst>
          </p:cNvPr>
          <p:cNvSpPr/>
          <p:nvPr/>
        </p:nvSpPr>
        <p:spPr>
          <a:xfrm>
            <a:off x="6257236" y="3467590"/>
            <a:ext cx="933452" cy="53531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94E60BC-5A1E-F410-441D-7F1CC890856A}"/>
              </a:ext>
            </a:extLst>
          </p:cNvPr>
          <p:cNvSpPr txBox="1">
            <a:spLocks/>
          </p:cNvSpPr>
          <p:nvPr/>
        </p:nvSpPr>
        <p:spPr>
          <a:xfrm>
            <a:off x="6358052" y="4580491"/>
            <a:ext cx="2590801" cy="83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>
              <a:buNone/>
            </a:pPr>
            <a:r>
              <a:rPr lang="en-US" sz="2000" dirty="0"/>
              <a:t>E) Not a valid expression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7B6BF51-2883-6DF6-2FA2-BC81D75205F4}"/>
              </a:ext>
            </a:extLst>
          </p:cNvPr>
          <p:cNvSpPr txBox="1">
            <a:spLocks/>
          </p:cNvSpPr>
          <p:nvPr/>
        </p:nvSpPr>
        <p:spPr>
          <a:xfrm>
            <a:off x="1519931" y="3593681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lower precedence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0843DF9-C972-DC2D-3688-A6E260E595F4}"/>
              </a:ext>
            </a:extLst>
          </p:cNvPr>
          <p:cNvCxnSpPr>
            <a:cxnSpLocks/>
          </p:cNvCxnSpPr>
          <p:nvPr/>
        </p:nvCxnSpPr>
        <p:spPr>
          <a:xfrm flipV="1">
            <a:off x="1843814" y="3307147"/>
            <a:ext cx="109498" cy="358113"/>
          </a:xfrm>
          <a:prstGeom prst="straightConnector1">
            <a:avLst/>
          </a:prstGeom>
          <a:ln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2AD4FDE-A3AE-93DD-03B1-8B599AE368DD}"/>
              </a:ext>
            </a:extLst>
          </p:cNvPr>
          <p:cNvSpPr txBox="1">
            <a:spLocks/>
          </p:cNvSpPr>
          <p:nvPr/>
        </p:nvSpPr>
        <p:spPr>
          <a:xfrm>
            <a:off x="4114643" y="4362631"/>
            <a:ext cx="54678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009644"/>
                </a:solidFill>
              </a:rPr>
              <a:t> 3</a:t>
            </a:r>
            <a:endParaRPr lang="en-US" sz="1800" dirty="0">
              <a:solidFill>
                <a:srgbClr val="009644"/>
              </a:solidFill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C34E9B7-2470-C7A1-1CB1-7A9B1F9E5487}"/>
              </a:ext>
            </a:extLst>
          </p:cNvPr>
          <p:cNvCxnSpPr>
            <a:cxnSpLocks/>
          </p:cNvCxnSpPr>
          <p:nvPr/>
        </p:nvCxnSpPr>
        <p:spPr>
          <a:xfrm flipV="1">
            <a:off x="3244297" y="3300020"/>
            <a:ext cx="555539" cy="365240"/>
          </a:xfrm>
          <a:prstGeom prst="straightConnector1">
            <a:avLst/>
          </a:prstGeom>
          <a:ln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D155A76C-C4C1-3FDE-B9D0-AD56AD471B34}"/>
              </a:ext>
            </a:extLst>
          </p:cNvPr>
          <p:cNvSpPr txBox="1">
            <a:spLocks/>
          </p:cNvSpPr>
          <p:nvPr/>
        </p:nvSpPr>
        <p:spPr>
          <a:xfrm>
            <a:off x="1265724" y="4856637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009644"/>
                </a:solidFill>
              </a:rPr>
              <a:t> 6.0 –</a:t>
            </a:r>
            <a:endParaRPr lang="en-US" sz="1800" dirty="0">
              <a:solidFill>
                <a:srgbClr val="009644"/>
              </a:solidFill>
            </a:endParaRP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19C1D6F4-F648-2D48-9F0E-4D66092A8827}"/>
              </a:ext>
            </a:extLst>
          </p:cNvPr>
          <p:cNvSpPr txBox="1">
            <a:spLocks/>
          </p:cNvSpPr>
          <p:nvPr/>
        </p:nvSpPr>
        <p:spPr>
          <a:xfrm>
            <a:off x="6123539" y="1416941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highest precedence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D677C55E-3364-F287-6B4B-0E0172E7BC34}"/>
              </a:ext>
            </a:extLst>
          </p:cNvPr>
          <p:cNvCxnSpPr>
            <a:cxnSpLocks/>
          </p:cNvCxnSpPr>
          <p:nvPr/>
        </p:nvCxnSpPr>
        <p:spPr>
          <a:xfrm flipH="1">
            <a:off x="2929945" y="1750245"/>
            <a:ext cx="3247563" cy="129522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44D4D5D-A330-1FE8-FEF4-C3A23E9F4438}"/>
              </a:ext>
            </a:extLst>
          </p:cNvPr>
          <p:cNvCxnSpPr>
            <a:cxnSpLocks/>
          </p:cNvCxnSpPr>
          <p:nvPr/>
        </p:nvCxnSpPr>
        <p:spPr>
          <a:xfrm flipH="1">
            <a:off x="5933852" y="1751495"/>
            <a:ext cx="618309" cy="128109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DD1686A0-6E7C-9AFB-C803-AE1B6D90C2A7}"/>
              </a:ext>
            </a:extLst>
          </p:cNvPr>
          <p:cNvSpPr txBox="1">
            <a:spLocks/>
          </p:cNvSpPr>
          <p:nvPr/>
        </p:nvSpPr>
        <p:spPr>
          <a:xfrm>
            <a:off x="3234578" y="3913970"/>
            <a:ext cx="74203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15 +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BE9E109-13BB-179E-FA5B-1E11DF5A24F5}"/>
              </a:ext>
            </a:extLst>
          </p:cNvPr>
          <p:cNvSpPr txBox="1">
            <a:spLocks/>
          </p:cNvSpPr>
          <p:nvPr/>
        </p:nvSpPr>
        <p:spPr>
          <a:xfrm>
            <a:off x="4184662" y="4369275"/>
            <a:ext cx="846623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3.0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F94BF7F7-597E-5C3F-89F5-E45FF592DC64}"/>
              </a:ext>
            </a:extLst>
          </p:cNvPr>
          <p:cNvSpPr txBox="1">
            <a:spLocks/>
          </p:cNvSpPr>
          <p:nvPr/>
        </p:nvSpPr>
        <p:spPr>
          <a:xfrm>
            <a:off x="2083113" y="4356840"/>
            <a:ext cx="1684694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1.5 *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0BBF7F0-7432-BDC6-C8EA-644EB04517CF}"/>
              </a:ext>
            </a:extLst>
          </p:cNvPr>
          <p:cNvSpPr txBox="1">
            <a:spLocks/>
          </p:cNvSpPr>
          <p:nvPr/>
        </p:nvSpPr>
        <p:spPr>
          <a:xfrm>
            <a:off x="5123534" y="3444322"/>
            <a:ext cx="48087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7030A0"/>
                </a:solidFill>
              </a:rPr>
              <a:t>–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AC9DAE7-CC67-2A77-0ABE-7AFAA7C6D62A}"/>
              </a:ext>
            </a:extLst>
          </p:cNvPr>
          <p:cNvSpPr txBox="1">
            <a:spLocks/>
          </p:cNvSpPr>
          <p:nvPr/>
        </p:nvSpPr>
        <p:spPr>
          <a:xfrm>
            <a:off x="4643431" y="2260759"/>
            <a:ext cx="1348507" cy="5972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>
                <a:solidFill>
                  <a:srgbClr val="7030A0"/>
                </a:solidFill>
              </a:rPr>
              <a:t>higher precedence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34645F4-2B9B-3418-5639-60F8632EB7FB}"/>
              </a:ext>
            </a:extLst>
          </p:cNvPr>
          <p:cNvCxnSpPr>
            <a:cxnSpLocks/>
          </p:cNvCxnSpPr>
          <p:nvPr/>
        </p:nvCxnSpPr>
        <p:spPr>
          <a:xfrm flipH="1">
            <a:off x="4997623" y="2785489"/>
            <a:ext cx="183685" cy="317457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409244AE-B768-7376-B33E-BEB29700FF2A}"/>
              </a:ext>
            </a:extLst>
          </p:cNvPr>
          <p:cNvSpPr txBox="1">
            <a:spLocks/>
          </p:cNvSpPr>
          <p:nvPr/>
        </p:nvSpPr>
        <p:spPr>
          <a:xfrm>
            <a:off x="3059217" y="4844202"/>
            <a:ext cx="846623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4.5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DE245821-74F1-AAC3-9F1F-05BC68B836AF}"/>
              </a:ext>
            </a:extLst>
          </p:cNvPr>
          <p:cNvSpPr txBox="1">
            <a:spLocks/>
          </p:cNvSpPr>
          <p:nvPr/>
        </p:nvSpPr>
        <p:spPr>
          <a:xfrm>
            <a:off x="1798072" y="5487084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009644"/>
                </a:solidFill>
              </a:rPr>
              <a:t> 1.5</a:t>
            </a:r>
            <a:endParaRPr lang="en-US" sz="1800" dirty="0">
              <a:solidFill>
                <a:srgbClr val="009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881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/>
      <p:bldP spid="20" grpId="1"/>
      <p:bldP spid="22" grpId="0"/>
      <p:bldP spid="22" grpId="1"/>
      <p:bldP spid="24" grpId="0"/>
      <p:bldP spid="25" grpId="0" animBg="1"/>
      <p:bldP spid="23" grpId="0"/>
      <p:bldP spid="29" grpId="0"/>
      <p:bldP spid="44" grpId="0"/>
      <p:bldP spid="45" grpId="0"/>
      <p:bldP spid="46" grpId="0"/>
      <p:bldP spid="12" grpId="0"/>
      <p:bldP spid="12" grpId="1"/>
      <p:bldP spid="27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F508B-AE07-26E9-EB25-04B8C9843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DE8F3-D8A7-0561-19CE-0831A88FF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Determine the Value of the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57A42-49F3-B41C-3C2B-8EBA45A14994}"/>
              </a:ext>
            </a:extLst>
          </p:cNvPr>
          <p:cNvSpPr txBox="1">
            <a:spLocks/>
          </p:cNvSpPr>
          <p:nvPr/>
        </p:nvSpPr>
        <p:spPr>
          <a:xfrm>
            <a:off x="665480" y="1444645"/>
            <a:ext cx="6806293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num1 = 15, three = 3, four = 4, num3;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4B5B598-B8D6-706A-AF65-5DF34763E71A}"/>
              </a:ext>
            </a:extLst>
          </p:cNvPr>
          <p:cNvSpPr txBox="1">
            <a:spLocks/>
          </p:cNvSpPr>
          <p:nvPr/>
        </p:nvSpPr>
        <p:spPr>
          <a:xfrm>
            <a:off x="685800" y="1917140"/>
            <a:ext cx="67491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 num6 = 6.0, num8;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8D46C9D-5FF0-8ED8-E9A8-AEE6989A9564}"/>
              </a:ext>
            </a:extLst>
          </p:cNvPr>
          <p:cNvSpPr txBox="1">
            <a:spLocks/>
          </p:cNvSpPr>
          <p:nvPr/>
        </p:nvSpPr>
        <p:spPr>
          <a:xfrm>
            <a:off x="6324600" y="238428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A) 3.0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C57E8B5-3F33-2075-5D4E-C7C427EC5EC8}"/>
              </a:ext>
            </a:extLst>
          </p:cNvPr>
          <p:cNvSpPr txBox="1">
            <a:spLocks/>
          </p:cNvSpPr>
          <p:nvPr/>
        </p:nvSpPr>
        <p:spPr>
          <a:xfrm>
            <a:off x="305070" y="2963234"/>
            <a:ext cx="613626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25412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11.</a:t>
            </a:r>
            <a:r>
              <a:rPr lang="en-US" sz="2400" dirty="0"/>
              <a:t>     	num6 – three * ( num1 / four )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34ECB911-5947-1243-B813-E7438B9C2F1A}"/>
              </a:ext>
            </a:extLst>
          </p:cNvPr>
          <p:cNvSpPr txBox="1">
            <a:spLocks/>
          </p:cNvSpPr>
          <p:nvPr/>
        </p:nvSpPr>
        <p:spPr>
          <a:xfrm>
            <a:off x="1798072" y="2362385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high precedence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D28E475-CBB5-E16A-81BB-61C73805A2AC}"/>
              </a:ext>
            </a:extLst>
          </p:cNvPr>
          <p:cNvSpPr txBox="1">
            <a:spLocks/>
          </p:cNvSpPr>
          <p:nvPr/>
        </p:nvSpPr>
        <p:spPr>
          <a:xfrm>
            <a:off x="6324599" y="295179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– 5.0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7331426-109D-4F17-3852-436D4F9337BC}"/>
              </a:ext>
            </a:extLst>
          </p:cNvPr>
          <p:cNvSpPr txBox="1">
            <a:spLocks/>
          </p:cNvSpPr>
          <p:nvPr/>
        </p:nvSpPr>
        <p:spPr>
          <a:xfrm>
            <a:off x="6324599" y="3539522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C) 5.0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8C85647-69B3-7199-0FF1-5CE2CF7A31DE}"/>
              </a:ext>
            </a:extLst>
          </p:cNvPr>
          <p:cNvSpPr txBox="1">
            <a:spLocks/>
          </p:cNvSpPr>
          <p:nvPr/>
        </p:nvSpPr>
        <p:spPr>
          <a:xfrm>
            <a:off x="6324599" y="4062653"/>
            <a:ext cx="2590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D) Some other value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1792B76-DD4D-56B7-5D43-E0981C52AF56}"/>
              </a:ext>
            </a:extLst>
          </p:cNvPr>
          <p:cNvCxnSpPr>
            <a:cxnSpLocks/>
          </p:cNvCxnSpPr>
          <p:nvPr/>
        </p:nvCxnSpPr>
        <p:spPr>
          <a:xfrm>
            <a:off x="3121096" y="2743461"/>
            <a:ext cx="277710" cy="311464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38807BB-76EA-EC0D-FD30-9DB313345B5A}"/>
              </a:ext>
            </a:extLst>
          </p:cNvPr>
          <p:cNvCxnSpPr>
            <a:cxnSpLocks/>
          </p:cNvCxnSpPr>
          <p:nvPr/>
        </p:nvCxnSpPr>
        <p:spPr>
          <a:xfrm>
            <a:off x="3634480" y="2680686"/>
            <a:ext cx="937520" cy="359371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8302D91-022C-3ECE-2E3F-E2BBC7F5BF4E}"/>
              </a:ext>
            </a:extLst>
          </p:cNvPr>
          <p:cNvSpPr txBox="1">
            <a:spLocks/>
          </p:cNvSpPr>
          <p:nvPr/>
        </p:nvSpPr>
        <p:spPr>
          <a:xfrm>
            <a:off x="6358052" y="4580491"/>
            <a:ext cx="2590801" cy="83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>
              <a:buNone/>
            </a:pPr>
            <a:r>
              <a:rPr lang="en-US" sz="2000" dirty="0"/>
              <a:t>E) Not a valid expression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ABB2B4D-C336-F67C-E8BD-3F5DDCCA23CB}"/>
              </a:ext>
            </a:extLst>
          </p:cNvPr>
          <p:cNvSpPr txBox="1">
            <a:spLocks/>
          </p:cNvSpPr>
          <p:nvPr/>
        </p:nvSpPr>
        <p:spPr>
          <a:xfrm>
            <a:off x="233464" y="3598790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lower precedence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115130F-745F-C195-6BF3-E448C51FA589}"/>
              </a:ext>
            </a:extLst>
          </p:cNvPr>
          <p:cNvCxnSpPr>
            <a:cxnSpLocks/>
          </p:cNvCxnSpPr>
          <p:nvPr/>
        </p:nvCxnSpPr>
        <p:spPr>
          <a:xfrm flipV="1">
            <a:off x="1957830" y="3305129"/>
            <a:ext cx="555539" cy="365240"/>
          </a:xfrm>
          <a:prstGeom prst="straightConnector1">
            <a:avLst/>
          </a:prstGeom>
          <a:ln w="19050"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E76DC200-31CF-3A5D-0024-EA9D31DD93D4}"/>
              </a:ext>
            </a:extLst>
          </p:cNvPr>
          <p:cNvSpPr txBox="1">
            <a:spLocks/>
          </p:cNvSpPr>
          <p:nvPr/>
        </p:nvSpPr>
        <p:spPr>
          <a:xfrm>
            <a:off x="6123539" y="1416941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highest precedence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1ECF87F-2F81-338C-E8B0-B8052B83AE4A}"/>
              </a:ext>
            </a:extLst>
          </p:cNvPr>
          <p:cNvCxnSpPr>
            <a:cxnSpLocks/>
          </p:cNvCxnSpPr>
          <p:nvPr/>
        </p:nvCxnSpPr>
        <p:spPr>
          <a:xfrm flipH="1">
            <a:off x="3733800" y="1750245"/>
            <a:ext cx="2443708" cy="125446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54C8FAD-9F8D-0357-889C-93790BCE40BC}"/>
              </a:ext>
            </a:extLst>
          </p:cNvPr>
          <p:cNvCxnSpPr>
            <a:cxnSpLocks/>
          </p:cNvCxnSpPr>
          <p:nvPr/>
        </p:nvCxnSpPr>
        <p:spPr>
          <a:xfrm flipH="1">
            <a:off x="5410200" y="1751495"/>
            <a:ext cx="1141961" cy="135264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7B77E1C-1186-AC5A-8CB2-AF42EE176D69}"/>
              </a:ext>
            </a:extLst>
          </p:cNvPr>
          <p:cNvSpPr txBox="1">
            <a:spLocks/>
          </p:cNvSpPr>
          <p:nvPr/>
        </p:nvSpPr>
        <p:spPr>
          <a:xfrm>
            <a:off x="4068626" y="3422573"/>
            <a:ext cx="93751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15 /  4</a:t>
            </a:r>
            <a:endParaRPr lang="en-US" sz="1800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B34BC35-5876-B5BE-3956-FF99ECB9EA05}"/>
              </a:ext>
            </a:extLst>
          </p:cNvPr>
          <p:cNvSpPr txBox="1">
            <a:spLocks/>
          </p:cNvSpPr>
          <p:nvPr/>
        </p:nvSpPr>
        <p:spPr>
          <a:xfrm>
            <a:off x="4394229" y="3903450"/>
            <a:ext cx="535485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3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55380DB1-8513-EEC3-D5FD-28274A1C81A8}"/>
              </a:ext>
            </a:extLst>
          </p:cNvPr>
          <p:cNvSpPr txBox="1">
            <a:spLocks/>
          </p:cNvSpPr>
          <p:nvPr/>
        </p:nvSpPr>
        <p:spPr>
          <a:xfrm>
            <a:off x="2931775" y="3924063"/>
            <a:ext cx="73469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3  *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0D340FC0-0B76-308D-D554-7D85DD1C2373}"/>
              </a:ext>
            </a:extLst>
          </p:cNvPr>
          <p:cNvSpPr txBox="1">
            <a:spLocks/>
          </p:cNvSpPr>
          <p:nvPr/>
        </p:nvSpPr>
        <p:spPr>
          <a:xfrm>
            <a:off x="3495221" y="4411425"/>
            <a:ext cx="417400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9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74E17196-F34A-E6C0-40EA-3760EEED9BEF}"/>
              </a:ext>
            </a:extLst>
          </p:cNvPr>
          <p:cNvSpPr txBox="1">
            <a:spLocks/>
          </p:cNvSpPr>
          <p:nvPr/>
        </p:nvSpPr>
        <p:spPr>
          <a:xfrm>
            <a:off x="1969739" y="4391440"/>
            <a:ext cx="10240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6.0  –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883F1EA-66CD-9A6A-788B-93EED13402F2}"/>
              </a:ext>
            </a:extLst>
          </p:cNvPr>
          <p:cNvSpPr txBox="1">
            <a:spLocks/>
          </p:cNvSpPr>
          <p:nvPr/>
        </p:nvSpPr>
        <p:spPr>
          <a:xfrm>
            <a:off x="3495221" y="4411189"/>
            <a:ext cx="10240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9.0  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6C252156-478E-359A-E3C5-2C7CAEE1E06F}"/>
              </a:ext>
            </a:extLst>
          </p:cNvPr>
          <p:cNvSpPr txBox="1">
            <a:spLocks/>
          </p:cNvSpPr>
          <p:nvPr/>
        </p:nvSpPr>
        <p:spPr>
          <a:xfrm>
            <a:off x="2679872" y="4996192"/>
            <a:ext cx="10240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– 3.0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1C0B1DF5-0E65-01FF-DE6D-74BD7C1DB003}"/>
              </a:ext>
            </a:extLst>
          </p:cNvPr>
          <p:cNvSpPr/>
          <p:nvPr/>
        </p:nvSpPr>
        <p:spPr>
          <a:xfrm>
            <a:off x="6177508" y="4014697"/>
            <a:ext cx="2590800" cy="53531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0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8" grpId="0"/>
      <p:bldP spid="37" grpId="0"/>
      <p:bldP spid="23" grpId="0"/>
      <p:bldP spid="23" grpId="1"/>
      <p:bldP spid="24" grpId="0"/>
      <p:bldP spid="25" grpId="0"/>
      <p:bldP spid="26" grpId="0"/>
      <p:bldP spid="27" grpId="0"/>
      <p:bldP spid="28" grpId="0"/>
      <p:bldP spid="29" grpId="0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2FD32-3842-8E21-8BDB-65BB4FE35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15C77-379F-EB91-A002-EDD39F1D3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Determine the Value of the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3DF05-C1D6-95A5-2879-C218833CDCB8}"/>
              </a:ext>
            </a:extLst>
          </p:cNvPr>
          <p:cNvSpPr txBox="1">
            <a:spLocks/>
          </p:cNvSpPr>
          <p:nvPr/>
        </p:nvSpPr>
        <p:spPr>
          <a:xfrm>
            <a:off x="665480" y="1444645"/>
            <a:ext cx="6806293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num1 = 15, three = 3, four = 4, num3;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CA1BF8E-6EEE-85A4-93A3-B52C0BCC15BA}"/>
              </a:ext>
            </a:extLst>
          </p:cNvPr>
          <p:cNvSpPr txBox="1">
            <a:spLocks/>
          </p:cNvSpPr>
          <p:nvPr/>
        </p:nvSpPr>
        <p:spPr>
          <a:xfrm>
            <a:off x="685800" y="1917140"/>
            <a:ext cx="67491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 num6 = 6.0, num8;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D6A3FDD-E506-5555-6802-71B65DFED211}"/>
              </a:ext>
            </a:extLst>
          </p:cNvPr>
          <p:cNvSpPr txBox="1">
            <a:spLocks/>
          </p:cNvSpPr>
          <p:nvPr/>
        </p:nvSpPr>
        <p:spPr>
          <a:xfrm>
            <a:off x="6324600" y="238428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A) 3.0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FA19C49-E085-5C08-781B-8933F2BA8D0F}"/>
              </a:ext>
            </a:extLst>
          </p:cNvPr>
          <p:cNvSpPr txBox="1">
            <a:spLocks/>
          </p:cNvSpPr>
          <p:nvPr/>
        </p:nvSpPr>
        <p:spPr>
          <a:xfrm>
            <a:off x="305070" y="2963234"/>
            <a:ext cx="613626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25412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12.</a:t>
            </a:r>
            <a:r>
              <a:rPr lang="en-US" sz="2400" dirty="0"/>
              <a:t>     	num6 –  three *  num1 / four 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5BCA3F21-4FD8-DDAC-F35F-1E192C23BBE1}"/>
              </a:ext>
            </a:extLst>
          </p:cNvPr>
          <p:cNvSpPr txBox="1">
            <a:spLocks/>
          </p:cNvSpPr>
          <p:nvPr/>
        </p:nvSpPr>
        <p:spPr>
          <a:xfrm>
            <a:off x="1798072" y="2362385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high precedence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2ED7584-9FFC-CD8E-1B43-0C414E9AA542}"/>
              </a:ext>
            </a:extLst>
          </p:cNvPr>
          <p:cNvSpPr txBox="1">
            <a:spLocks/>
          </p:cNvSpPr>
          <p:nvPr/>
        </p:nvSpPr>
        <p:spPr>
          <a:xfrm>
            <a:off x="6324599" y="295179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– 5.0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E020F6-F8E8-2A9F-F5C6-AD294BB60F9A}"/>
              </a:ext>
            </a:extLst>
          </p:cNvPr>
          <p:cNvSpPr txBox="1">
            <a:spLocks/>
          </p:cNvSpPr>
          <p:nvPr/>
        </p:nvSpPr>
        <p:spPr>
          <a:xfrm>
            <a:off x="6324599" y="3539522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C) 5.0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2FE7E03-AD72-0CFD-0E7C-8FABBEB5DC2F}"/>
              </a:ext>
            </a:extLst>
          </p:cNvPr>
          <p:cNvSpPr txBox="1">
            <a:spLocks/>
          </p:cNvSpPr>
          <p:nvPr/>
        </p:nvSpPr>
        <p:spPr>
          <a:xfrm>
            <a:off x="6324599" y="4062653"/>
            <a:ext cx="2590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D) Some other value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707EF87-833B-9E06-0DD0-2F4C03E640BE}"/>
              </a:ext>
            </a:extLst>
          </p:cNvPr>
          <p:cNvCxnSpPr>
            <a:cxnSpLocks/>
          </p:cNvCxnSpPr>
          <p:nvPr/>
        </p:nvCxnSpPr>
        <p:spPr>
          <a:xfrm>
            <a:off x="3121096" y="2743461"/>
            <a:ext cx="277710" cy="311464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49CEB5F-0FBA-0188-FD51-743A4AC70051}"/>
              </a:ext>
            </a:extLst>
          </p:cNvPr>
          <p:cNvCxnSpPr>
            <a:cxnSpLocks/>
          </p:cNvCxnSpPr>
          <p:nvPr/>
        </p:nvCxnSpPr>
        <p:spPr>
          <a:xfrm>
            <a:off x="3644710" y="2658120"/>
            <a:ext cx="937520" cy="359371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C732412-72A9-A07C-FDA2-5D9E9B3A4C37}"/>
              </a:ext>
            </a:extLst>
          </p:cNvPr>
          <p:cNvSpPr txBox="1">
            <a:spLocks/>
          </p:cNvSpPr>
          <p:nvPr/>
        </p:nvSpPr>
        <p:spPr>
          <a:xfrm>
            <a:off x="6358052" y="4580491"/>
            <a:ext cx="2590801" cy="83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>
              <a:buNone/>
            </a:pPr>
            <a:r>
              <a:rPr lang="en-US" sz="2000" dirty="0"/>
              <a:t>E) Not a valid expression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3C0AAB9-2CF6-C41B-5A80-94359ABB9AFD}"/>
              </a:ext>
            </a:extLst>
          </p:cNvPr>
          <p:cNvSpPr txBox="1">
            <a:spLocks/>
          </p:cNvSpPr>
          <p:nvPr/>
        </p:nvSpPr>
        <p:spPr>
          <a:xfrm>
            <a:off x="233464" y="3598790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lower precedence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DDA9D96-DDF9-EA27-712D-E97664CEF71D}"/>
              </a:ext>
            </a:extLst>
          </p:cNvPr>
          <p:cNvCxnSpPr>
            <a:cxnSpLocks/>
          </p:cNvCxnSpPr>
          <p:nvPr/>
        </p:nvCxnSpPr>
        <p:spPr>
          <a:xfrm flipV="1">
            <a:off x="1957830" y="3305129"/>
            <a:ext cx="555539" cy="365240"/>
          </a:xfrm>
          <a:prstGeom prst="straightConnector1">
            <a:avLst/>
          </a:prstGeom>
          <a:ln w="19050"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51AE3C79-2768-449E-C459-7D247EE47987}"/>
              </a:ext>
            </a:extLst>
          </p:cNvPr>
          <p:cNvSpPr txBox="1">
            <a:spLocks/>
          </p:cNvSpPr>
          <p:nvPr/>
        </p:nvSpPr>
        <p:spPr>
          <a:xfrm>
            <a:off x="3172778" y="3378006"/>
            <a:ext cx="93751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3 * 15 </a:t>
            </a:r>
            <a:endParaRPr lang="en-US" sz="1800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E5610021-6F95-E456-DE14-56CC87E68FE0}"/>
              </a:ext>
            </a:extLst>
          </p:cNvPr>
          <p:cNvSpPr txBox="1">
            <a:spLocks/>
          </p:cNvSpPr>
          <p:nvPr/>
        </p:nvSpPr>
        <p:spPr>
          <a:xfrm>
            <a:off x="3370231" y="3850630"/>
            <a:ext cx="636020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45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D59F0AC4-8E6D-D89E-CE95-8A000CC7E5CF}"/>
              </a:ext>
            </a:extLst>
          </p:cNvPr>
          <p:cNvSpPr txBox="1">
            <a:spLocks/>
          </p:cNvSpPr>
          <p:nvPr/>
        </p:nvSpPr>
        <p:spPr>
          <a:xfrm>
            <a:off x="4482756" y="3850630"/>
            <a:ext cx="73469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/  4  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E4075627-6425-8CF9-9CA2-1681C9698374}"/>
              </a:ext>
            </a:extLst>
          </p:cNvPr>
          <p:cNvSpPr txBox="1">
            <a:spLocks/>
          </p:cNvSpPr>
          <p:nvPr/>
        </p:nvSpPr>
        <p:spPr>
          <a:xfrm>
            <a:off x="3933911" y="4337294"/>
            <a:ext cx="77197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11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46BBD646-53D6-D914-02C7-D57ECE2AA4AF}"/>
              </a:ext>
            </a:extLst>
          </p:cNvPr>
          <p:cNvSpPr txBox="1">
            <a:spLocks/>
          </p:cNvSpPr>
          <p:nvPr/>
        </p:nvSpPr>
        <p:spPr>
          <a:xfrm>
            <a:off x="1835988" y="4357457"/>
            <a:ext cx="10240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6.0  –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5593359-23B9-995C-AE49-2A1665A790F1}"/>
              </a:ext>
            </a:extLst>
          </p:cNvPr>
          <p:cNvSpPr txBox="1">
            <a:spLocks/>
          </p:cNvSpPr>
          <p:nvPr/>
        </p:nvSpPr>
        <p:spPr>
          <a:xfrm>
            <a:off x="3934380" y="4337755"/>
            <a:ext cx="10240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11.0  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3BE5BC9-BC31-8B6D-6A08-90FEDFEC047E}"/>
              </a:ext>
            </a:extLst>
          </p:cNvPr>
          <p:cNvSpPr txBox="1">
            <a:spLocks/>
          </p:cNvSpPr>
          <p:nvPr/>
        </p:nvSpPr>
        <p:spPr>
          <a:xfrm>
            <a:off x="2513369" y="4990667"/>
            <a:ext cx="10240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– 5.0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CAAE9B3-C3A7-8237-C445-E5679F8945F1}"/>
              </a:ext>
            </a:extLst>
          </p:cNvPr>
          <p:cNvSpPr/>
          <p:nvPr/>
        </p:nvSpPr>
        <p:spPr>
          <a:xfrm>
            <a:off x="6324599" y="2883628"/>
            <a:ext cx="949571" cy="53531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D44D838-BCE1-8615-ED60-CBC254D743A0}"/>
              </a:ext>
            </a:extLst>
          </p:cNvPr>
          <p:cNvSpPr txBox="1">
            <a:spLocks/>
          </p:cNvSpPr>
          <p:nvPr/>
        </p:nvSpPr>
        <p:spPr>
          <a:xfrm>
            <a:off x="4453307" y="2237079"/>
            <a:ext cx="1601862" cy="55461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left-to-right associativity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E11F492-02B7-E3C0-816B-5B69D83AE67E}"/>
              </a:ext>
            </a:extLst>
          </p:cNvPr>
          <p:cNvSpPr txBox="1">
            <a:spLocks/>
          </p:cNvSpPr>
          <p:nvPr/>
        </p:nvSpPr>
        <p:spPr>
          <a:xfrm>
            <a:off x="2506080" y="3002753"/>
            <a:ext cx="248742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dirty="0">
                <a:solidFill>
                  <a:srgbClr val="3333FF"/>
                </a:solidFill>
              </a:rPr>
              <a:t>(                    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509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8" grpId="0"/>
      <p:bldP spid="23" grpId="0"/>
      <p:bldP spid="23" grpId="1"/>
      <p:bldP spid="24" grpId="0"/>
      <p:bldP spid="25" grpId="0"/>
      <p:bldP spid="26" grpId="0"/>
      <p:bldP spid="27" grpId="0"/>
      <p:bldP spid="28" grpId="0"/>
      <p:bldP spid="29" grpId="0"/>
      <p:bldP spid="30" grpId="0" animBg="1"/>
      <p:bldP spid="10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C3F1EF-3D48-1DF8-7B66-5549BB99D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73364-872F-246B-34F9-BC4C975D1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Determine the Value of the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22504-A21B-2473-DD14-96AE561078A3}"/>
              </a:ext>
            </a:extLst>
          </p:cNvPr>
          <p:cNvSpPr txBox="1">
            <a:spLocks/>
          </p:cNvSpPr>
          <p:nvPr/>
        </p:nvSpPr>
        <p:spPr>
          <a:xfrm>
            <a:off x="665480" y="1444645"/>
            <a:ext cx="6806293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num1 = 15, three = 3, four = 4, num3;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0AC4F1D7-6F44-56A9-A535-BA5B95F4D287}"/>
              </a:ext>
            </a:extLst>
          </p:cNvPr>
          <p:cNvSpPr txBox="1">
            <a:spLocks/>
          </p:cNvSpPr>
          <p:nvPr/>
        </p:nvSpPr>
        <p:spPr>
          <a:xfrm>
            <a:off x="685800" y="1917140"/>
            <a:ext cx="67491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 num6 = 6.0, num8;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CD380D0-1A9B-792C-95FE-D96B315EC9AA}"/>
              </a:ext>
            </a:extLst>
          </p:cNvPr>
          <p:cNvSpPr txBox="1">
            <a:spLocks/>
          </p:cNvSpPr>
          <p:nvPr/>
        </p:nvSpPr>
        <p:spPr>
          <a:xfrm>
            <a:off x="6324600" y="238428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A) 15.0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4BAC048-9D15-3E61-7148-AFAD7E30F223}"/>
              </a:ext>
            </a:extLst>
          </p:cNvPr>
          <p:cNvSpPr txBox="1">
            <a:spLocks/>
          </p:cNvSpPr>
          <p:nvPr/>
        </p:nvSpPr>
        <p:spPr>
          <a:xfrm>
            <a:off x="305070" y="2963234"/>
            <a:ext cx="613626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25412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13.</a:t>
            </a:r>
            <a:r>
              <a:rPr lang="en-US" sz="2400" dirty="0"/>
              <a:t>     	num1 +  three / four * 4.0 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7A44B88-0606-72A5-D4F5-DFE34FFFA9B7}"/>
              </a:ext>
            </a:extLst>
          </p:cNvPr>
          <p:cNvSpPr txBox="1">
            <a:spLocks/>
          </p:cNvSpPr>
          <p:nvPr/>
        </p:nvSpPr>
        <p:spPr>
          <a:xfrm>
            <a:off x="1798072" y="2362385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high precedence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F207A7D-9048-66DB-D5DF-BF621ED6AA91}"/>
              </a:ext>
            </a:extLst>
          </p:cNvPr>
          <p:cNvSpPr txBox="1">
            <a:spLocks/>
          </p:cNvSpPr>
          <p:nvPr/>
        </p:nvSpPr>
        <p:spPr>
          <a:xfrm>
            <a:off x="6324599" y="295179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16.0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795A09A-0A12-6A34-A606-4993B3D647B8}"/>
              </a:ext>
            </a:extLst>
          </p:cNvPr>
          <p:cNvSpPr txBox="1">
            <a:spLocks/>
          </p:cNvSpPr>
          <p:nvPr/>
        </p:nvSpPr>
        <p:spPr>
          <a:xfrm>
            <a:off x="6324599" y="3539522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C) 18.0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6A65947-DC6E-C46C-CEDF-384C2C90927F}"/>
              </a:ext>
            </a:extLst>
          </p:cNvPr>
          <p:cNvSpPr txBox="1">
            <a:spLocks/>
          </p:cNvSpPr>
          <p:nvPr/>
        </p:nvSpPr>
        <p:spPr>
          <a:xfrm>
            <a:off x="6324599" y="4062653"/>
            <a:ext cx="2590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D) Some other value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E706DCB-9D3F-DAFF-E440-DD3080B5A8A9}"/>
              </a:ext>
            </a:extLst>
          </p:cNvPr>
          <p:cNvCxnSpPr>
            <a:cxnSpLocks/>
          </p:cNvCxnSpPr>
          <p:nvPr/>
        </p:nvCxnSpPr>
        <p:spPr>
          <a:xfrm>
            <a:off x="3207301" y="2734578"/>
            <a:ext cx="277710" cy="311464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2800C2E-8153-EE18-FE4F-DBCBF4C27CC5}"/>
              </a:ext>
            </a:extLst>
          </p:cNvPr>
          <p:cNvCxnSpPr>
            <a:cxnSpLocks/>
          </p:cNvCxnSpPr>
          <p:nvPr/>
        </p:nvCxnSpPr>
        <p:spPr>
          <a:xfrm>
            <a:off x="3644710" y="2658120"/>
            <a:ext cx="537342" cy="340184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651F32F-2C37-C27D-FEE8-6411A8BF6574}"/>
              </a:ext>
            </a:extLst>
          </p:cNvPr>
          <p:cNvSpPr txBox="1">
            <a:spLocks/>
          </p:cNvSpPr>
          <p:nvPr/>
        </p:nvSpPr>
        <p:spPr>
          <a:xfrm>
            <a:off x="6358052" y="4580491"/>
            <a:ext cx="2590801" cy="83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>
              <a:buNone/>
            </a:pPr>
            <a:r>
              <a:rPr lang="en-US" sz="2000" dirty="0"/>
              <a:t>E) Not a valid expression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3FBCB7A-90D8-3563-0477-0B3EB2D64728}"/>
              </a:ext>
            </a:extLst>
          </p:cNvPr>
          <p:cNvSpPr txBox="1">
            <a:spLocks/>
          </p:cNvSpPr>
          <p:nvPr/>
        </p:nvSpPr>
        <p:spPr>
          <a:xfrm>
            <a:off x="233464" y="3598790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lower precedence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FDDB533-4179-2A72-AE1C-5B91871354D1}"/>
              </a:ext>
            </a:extLst>
          </p:cNvPr>
          <p:cNvCxnSpPr>
            <a:cxnSpLocks/>
          </p:cNvCxnSpPr>
          <p:nvPr/>
        </p:nvCxnSpPr>
        <p:spPr>
          <a:xfrm flipV="1">
            <a:off x="1957830" y="3305129"/>
            <a:ext cx="555539" cy="365240"/>
          </a:xfrm>
          <a:prstGeom prst="straightConnector1">
            <a:avLst/>
          </a:prstGeom>
          <a:ln w="19050"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1252EB92-02F7-9E7B-9EC6-39DA652CD84D}"/>
              </a:ext>
            </a:extLst>
          </p:cNvPr>
          <p:cNvSpPr txBox="1">
            <a:spLocks/>
          </p:cNvSpPr>
          <p:nvPr/>
        </p:nvSpPr>
        <p:spPr>
          <a:xfrm>
            <a:off x="3172778" y="3378006"/>
            <a:ext cx="93751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3 / 4 </a:t>
            </a:r>
            <a:endParaRPr lang="en-US" sz="1800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DE6612C-F1C3-F921-FEF9-B11C0300B6BC}"/>
              </a:ext>
            </a:extLst>
          </p:cNvPr>
          <p:cNvSpPr txBox="1">
            <a:spLocks/>
          </p:cNvSpPr>
          <p:nvPr/>
        </p:nvSpPr>
        <p:spPr>
          <a:xfrm>
            <a:off x="3370231" y="3850630"/>
            <a:ext cx="636020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0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0302B681-86A2-4AFC-4536-F6A04610697A}"/>
              </a:ext>
            </a:extLst>
          </p:cNvPr>
          <p:cNvSpPr txBox="1">
            <a:spLocks/>
          </p:cNvSpPr>
          <p:nvPr/>
        </p:nvSpPr>
        <p:spPr>
          <a:xfrm>
            <a:off x="4189132" y="3840603"/>
            <a:ext cx="937518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*  4.0  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8444910-DA95-55D9-B253-C9C63C2F898C}"/>
              </a:ext>
            </a:extLst>
          </p:cNvPr>
          <p:cNvSpPr txBox="1">
            <a:spLocks/>
          </p:cNvSpPr>
          <p:nvPr/>
        </p:nvSpPr>
        <p:spPr>
          <a:xfrm>
            <a:off x="3933911" y="4337294"/>
            <a:ext cx="77197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0.0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263FAD2E-F6A3-2BE4-5816-C444739F40A5}"/>
              </a:ext>
            </a:extLst>
          </p:cNvPr>
          <p:cNvSpPr txBox="1">
            <a:spLocks/>
          </p:cNvSpPr>
          <p:nvPr/>
        </p:nvSpPr>
        <p:spPr>
          <a:xfrm>
            <a:off x="1921684" y="4370620"/>
            <a:ext cx="1249027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15      –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D381E23E-F226-8468-38E2-C4CBDF78CF47}"/>
              </a:ext>
            </a:extLst>
          </p:cNvPr>
          <p:cNvSpPr txBox="1">
            <a:spLocks/>
          </p:cNvSpPr>
          <p:nvPr/>
        </p:nvSpPr>
        <p:spPr>
          <a:xfrm>
            <a:off x="3166093" y="4989133"/>
            <a:ext cx="10240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15.0  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78ABF39-BD08-2ECF-5FC3-F37E241A5DC6}"/>
              </a:ext>
            </a:extLst>
          </p:cNvPr>
          <p:cNvSpPr txBox="1">
            <a:spLocks/>
          </p:cNvSpPr>
          <p:nvPr/>
        </p:nvSpPr>
        <p:spPr>
          <a:xfrm>
            <a:off x="1920877" y="4367912"/>
            <a:ext cx="1024050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15.0 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1E2524C-081F-7D09-7FB2-EDC795276A21}"/>
              </a:ext>
            </a:extLst>
          </p:cNvPr>
          <p:cNvSpPr/>
          <p:nvPr/>
        </p:nvSpPr>
        <p:spPr>
          <a:xfrm>
            <a:off x="6340066" y="2330097"/>
            <a:ext cx="949571" cy="53531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6AAE469-652F-07C4-3766-BE8237F67F19}"/>
              </a:ext>
            </a:extLst>
          </p:cNvPr>
          <p:cNvSpPr txBox="1">
            <a:spLocks/>
          </p:cNvSpPr>
          <p:nvPr/>
        </p:nvSpPr>
        <p:spPr>
          <a:xfrm>
            <a:off x="4453307" y="2237079"/>
            <a:ext cx="1601862" cy="55461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left-to-right associativity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FF2F72C-D164-6CEE-9E6D-56DAD1762DB4}"/>
              </a:ext>
            </a:extLst>
          </p:cNvPr>
          <p:cNvSpPr txBox="1">
            <a:spLocks/>
          </p:cNvSpPr>
          <p:nvPr/>
        </p:nvSpPr>
        <p:spPr>
          <a:xfrm>
            <a:off x="2546280" y="2973897"/>
            <a:ext cx="248742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dirty="0">
                <a:solidFill>
                  <a:srgbClr val="3333FF"/>
                </a:solidFill>
              </a:rPr>
              <a:t>(                )</a:t>
            </a:r>
            <a:endParaRPr lang="en-US" sz="240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B0A2DB6-6154-F1B9-CB4F-1C8FD7245411}"/>
              </a:ext>
            </a:extLst>
          </p:cNvPr>
          <p:cNvSpPr txBox="1">
            <a:spLocks/>
          </p:cNvSpPr>
          <p:nvPr/>
        </p:nvSpPr>
        <p:spPr>
          <a:xfrm>
            <a:off x="3368696" y="3851210"/>
            <a:ext cx="610104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0.0</a:t>
            </a:r>
          </a:p>
        </p:txBody>
      </p:sp>
    </p:spTree>
    <p:extLst>
      <p:ext uri="{BB962C8B-B14F-4D97-AF65-F5344CB8AC3E}">
        <p14:creationId xmlns:p14="http://schemas.microsoft.com/office/powerpoint/2010/main" val="280295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8" grpId="0"/>
      <p:bldP spid="23" grpId="0"/>
      <p:bldP spid="23" grpId="1"/>
      <p:bldP spid="24" grpId="0"/>
      <p:bldP spid="25" grpId="0"/>
      <p:bldP spid="26" grpId="0"/>
      <p:bldP spid="27" grpId="0"/>
      <p:bldP spid="28" grpId="0"/>
      <p:bldP spid="29" grpId="0"/>
      <p:bldP spid="30" grpId="0" animBg="1"/>
      <p:bldP spid="10" grpId="0"/>
      <p:bldP spid="12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C13B9-7A43-8A58-5ED4-746EEDE10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D93A5-CD06-6D54-2ADF-0589D895E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Determine the Value of the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53693-2197-B7D0-06F9-D46B7AA35BAB}"/>
              </a:ext>
            </a:extLst>
          </p:cNvPr>
          <p:cNvSpPr txBox="1">
            <a:spLocks/>
          </p:cNvSpPr>
          <p:nvPr/>
        </p:nvSpPr>
        <p:spPr>
          <a:xfrm>
            <a:off x="665480" y="1444645"/>
            <a:ext cx="6806293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num1 = 15, three = 3, four = 4, num3;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C28023E-2384-9DC8-499E-9E3AAF1F5A84}"/>
              </a:ext>
            </a:extLst>
          </p:cNvPr>
          <p:cNvSpPr txBox="1">
            <a:spLocks/>
          </p:cNvSpPr>
          <p:nvPr/>
        </p:nvSpPr>
        <p:spPr>
          <a:xfrm>
            <a:off x="685800" y="1917140"/>
            <a:ext cx="67491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 num6 = 6.0, num8;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AA58C5D-1524-646E-6CFF-FE231281EED3}"/>
              </a:ext>
            </a:extLst>
          </p:cNvPr>
          <p:cNvSpPr txBox="1">
            <a:spLocks/>
          </p:cNvSpPr>
          <p:nvPr/>
        </p:nvSpPr>
        <p:spPr>
          <a:xfrm>
            <a:off x="6324600" y="238428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A) 15.0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9C9E7D9-8FE9-F2D9-F80B-EA3FAD59425C}"/>
              </a:ext>
            </a:extLst>
          </p:cNvPr>
          <p:cNvSpPr txBox="1">
            <a:spLocks/>
          </p:cNvSpPr>
          <p:nvPr/>
        </p:nvSpPr>
        <p:spPr>
          <a:xfrm>
            <a:off x="305070" y="2963234"/>
            <a:ext cx="613626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25412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14.</a:t>
            </a:r>
            <a:r>
              <a:rPr lang="en-US" sz="2400" dirty="0"/>
              <a:t>     	num8 + 4 = num1 / 2.0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0A1750A-B445-AF61-032F-7452CD97085B}"/>
              </a:ext>
            </a:extLst>
          </p:cNvPr>
          <p:cNvSpPr txBox="1">
            <a:spLocks/>
          </p:cNvSpPr>
          <p:nvPr/>
        </p:nvSpPr>
        <p:spPr>
          <a:xfrm>
            <a:off x="6324599" y="295179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16.0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D258EF5-3FD1-09AD-FC75-FC08EFA881D7}"/>
              </a:ext>
            </a:extLst>
          </p:cNvPr>
          <p:cNvSpPr txBox="1">
            <a:spLocks/>
          </p:cNvSpPr>
          <p:nvPr/>
        </p:nvSpPr>
        <p:spPr>
          <a:xfrm>
            <a:off x="6324599" y="3539522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C) 18.0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D22F672-F873-3EA7-95DD-806785D65C9B}"/>
              </a:ext>
            </a:extLst>
          </p:cNvPr>
          <p:cNvSpPr txBox="1">
            <a:spLocks/>
          </p:cNvSpPr>
          <p:nvPr/>
        </p:nvSpPr>
        <p:spPr>
          <a:xfrm>
            <a:off x="6324599" y="4062653"/>
            <a:ext cx="2590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D) Some other value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20BA5B-5B17-2312-7F2E-3C57FDF1EBD4}"/>
              </a:ext>
            </a:extLst>
          </p:cNvPr>
          <p:cNvSpPr txBox="1">
            <a:spLocks/>
          </p:cNvSpPr>
          <p:nvPr/>
        </p:nvSpPr>
        <p:spPr>
          <a:xfrm>
            <a:off x="6358052" y="4580491"/>
            <a:ext cx="2590801" cy="83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>
              <a:buNone/>
            </a:pPr>
            <a:r>
              <a:rPr lang="en-US" sz="2000" dirty="0"/>
              <a:t>E) Not a valid expression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4748713-3748-7564-1DDA-A620B2B78913}"/>
              </a:ext>
            </a:extLst>
          </p:cNvPr>
          <p:cNvSpPr/>
          <p:nvPr/>
        </p:nvSpPr>
        <p:spPr>
          <a:xfrm>
            <a:off x="6172200" y="4550016"/>
            <a:ext cx="1959125" cy="7839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260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1F6F4-4224-FCE0-98FC-01644CBF7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FE266-451E-6B47-0269-84FECB21B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Determine the Value of the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1D610-4002-8F99-1626-26F9281EA372}"/>
              </a:ext>
            </a:extLst>
          </p:cNvPr>
          <p:cNvSpPr txBox="1">
            <a:spLocks/>
          </p:cNvSpPr>
          <p:nvPr/>
        </p:nvSpPr>
        <p:spPr>
          <a:xfrm>
            <a:off x="665480" y="1444645"/>
            <a:ext cx="6806293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num1 = 15, three = 3, four = 4, num3;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508BF4C-C07C-F10E-B185-C2649C3C326E}"/>
              </a:ext>
            </a:extLst>
          </p:cNvPr>
          <p:cNvSpPr txBox="1">
            <a:spLocks/>
          </p:cNvSpPr>
          <p:nvPr/>
        </p:nvSpPr>
        <p:spPr>
          <a:xfrm>
            <a:off x="685800" y="1917140"/>
            <a:ext cx="67491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 num6 = 6.0, num8;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6EDB742-5DAD-0014-9A27-28CAA48F2BDC}"/>
              </a:ext>
            </a:extLst>
          </p:cNvPr>
          <p:cNvSpPr txBox="1">
            <a:spLocks/>
          </p:cNvSpPr>
          <p:nvPr/>
        </p:nvSpPr>
        <p:spPr>
          <a:xfrm>
            <a:off x="6324600" y="238428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A) 37.5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EC91328-0485-FB00-EEBB-E01E9CE245B1}"/>
              </a:ext>
            </a:extLst>
          </p:cNvPr>
          <p:cNvSpPr txBox="1">
            <a:spLocks/>
          </p:cNvSpPr>
          <p:nvPr/>
        </p:nvSpPr>
        <p:spPr>
          <a:xfrm>
            <a:off x="305070" y="2963234"/>
            <a:ext cx="613626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25412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15.</a:t>
            </a:r>
            <a:r>
              <a:rPr lang="en-US" sz="2400" dirty="0"/>
              <a:t>     	num3 = num1 / 2.0 * 5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D335B789-2E6A-3A3E-761E-C13F56482744}"/>
              </a:ext>
            </a:extLst>
          </p:cNvPr>
          <p:cNvSpPr txBox="1">
            <a:spLocks/>
          </p:cNvSpPr>
          <p:nvPr/>
        </p:nvSpPr>
        <p:spPr>
          <a:xfrm>
            <a:off x="1798072" y="2362385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high precedence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7EC99F5-ADDE-CA62-1B21-A0409A63F1FD}"/>
              </a:ext>
            </a:extLst>
          </p:cNvPr>
          <p:cNvSpPr txBox="1">
            <a:spLocks/>
          </p:cNvSpPr>
          <p:nvPr/>
        </p:nvSpPr>
        <p:spPr>
          <a:xfrm>
            <a:off x="6324599" y="295179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35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6D093F8-FA7B-AAFA-D376-5EF39B7CE99A}"/>
              </a:ext>
            </a:extLst>
          </p:cNvPr>
          <p:cNvSpPr txBox="1">
            <a:spLocks/>
          </p:cNvSpPr>
          <p:nvPr/>
        </p:nvSpPr>
        <p:spPr>
          <a:xfrm>
            <a:off x="6324599" y="3539522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C) 37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A20C907-2DA8-40BB-0C7B-94E092A33DA0}"/>
              </a:ext>
            </a:extLst>
          </p:cNvPr>
          <p:cNvSpPr txBox="1">
            <a:spLocks/>
          </p:cNvSpPr>
          <p:nvPr/>
        </p:nvSpPr>
        <p:spPr>
          <a:xfrm>
            <a:off x="6324599" y="4062653"/>
            <a:ext cx="2590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D) Some other value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482CE52-A736-9780-7A3F-A23E08434E87}"/>
              </a:ext>
            </a:extLst>
          </p:cNvPr>
          <p:cNvCxnSpPr>
            <a:cxnSpLocks/>
          </p:cNvCxnSpPr>
          <p:nvPr/>
        </p:nvCxnSpPr>
        <p:spPr>
          <a:xfrm>
            <a:off x="3207301" y="2734578"/>
            <a:ext cx="277710" cy="311464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2ADCB52-6E91-3FB0-6E29-B032A44204AD}"/>
              </a:ext>
            </a:extLst>
          </p:cNvPr>
          <p:cNvCxnSpPr>
            <a:cxnSpLocks/>
          </p:cNvCxnSpPr>
          <p:nvPr/>
        </p:nvCxnSpPr>
        <p:spPr>
          <a:xfrm>
            <a:off x="3644710" y="2623004"/>
            <a:ext cx="465587" cy="387922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E8F3FB9-35A1-DB7D-E606-2D0590441020}"/>
              </a:ext>
            </a:extLst>
          </p:cNvPr>
          <p:cNvSpPr txBox="1">
            <a:spLocks/>
          </p:cNvSpPr>
          <p:nvPr/>
        </p:nvSpPr>
        <p:spPr>
          <a:xfrm>
            <a:off x="6358052" y="4580491"/>
            <a:ext cx="2590801" cy="83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>
              <a:buNone/>
            </a:pPr>
            <a:r>
              <a:rPr lang="en-US" sz="2000" dirty="0"/>
              <a:t>E) Not a valid expression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309B7C6-C24A-7B85-D399-22CCCFDB1D0D}"/>
              </a:ext>
            </a:extLst>
          </p:cNvPr>
          <p:cNvSpPr txBox="1">
            <a:spLocks/>
          </p:cNvSpPr>
          <p:nvPr/>
        </p:nvSpPr>
        <p:spPr>
          <a:xfrm>
            <a:off x="233464" y="3598790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lower precedence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56F63A2-2761-0E0D-5867-FC99516D2F9A}"/>
              </a:ext>
            </a:extLst>
          </p:cNvPr>
          <p:cNvCxnSpPr>
            <a:cxnSpLocks/>
          </p:cNvCxnSpPr>
          <p:nvPr/>
        </p:nvCxnSpPr>
        <p:spPr>
          <a:xfrm flipV="1">
            <a:off x="1957830" y="3305129"/>
            <a:ext cx="555539" cy="365240"/>
          </a:xfrm>
          <a:prstGeom prst="straightConnector1">
            <a:avLst/>
          </a:prstGeom>
          <a:ln w="19050"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73FD399-E358-D923-17D5-4A3B17B70314}"/>
              </a:ext>
            </a:extLst>
          </p:cNvPr>
          <p:cNvSpPr txBox="1">
            <a:spLocks/>
          </p:cNvSpPr>
          <p:nvPr/>
        </p:nvSpPr>
        <p:spPr>
          <a:xfrm>
            <a:off x="2759650" y="3333862"/>
            <a:ext cx="153311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15    / 2.0 </a:t>
            </a:r>
            <a:endParaRPr lang="en-US" sz="1800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F371902E-F53B-D725-F14B-9B57898E48FC}"/>
              </a:ext>
            </a:extLst>
          </p:cNvPr>
          <p:cNvSpPr txBox="1">
            <a:spLocks/>
          </p:cNvSpPr>
          <p:nvPr/>
        </p:nvSpPr>
        <p:spPr>
          <a:xfrm>
            <a:off x="2759650" y="3332554"/>
            <a:ext cx="937518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15.0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566D0A5C-873E-048B-0B89-11FC23505D71}"/>
              </a:ext>
            </a:extLst>
          </p:cNvPr>
          <p:cNvSpPr txBox="1">
            <a:spLocks/>
          </p:cNvSpPr>
          <p:nvPr/>
        </p:nvSpPr>
        <p:spPr>
          <a:xfrm>
            <a:off x="3966722" y="3830583"/>
            <a:ext cx="937518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*  5  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76F7012-2B7D-1E64-95A1-1584A1D8FF7F}"/>
              </a:ext>
            </a:extLst>
          </p:cNvPr>
          <p:cNvSpPr txBox="1">
            <a:spLocks/>
          </p:cNvSpPr>
          <p:nvPr/>
        </p:nvSpPr>
        <p:spPr>
          <a:xfrm>
            <a:off x="4255080" y="3828969"/>
            <a:ext cx="77197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5.0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52E9D26-AC87-823B-AF39-267C1D848279}"/>
              </a:ext>
            </a:extLst>
          </p:cNvPr>
          <p:cNvSpPr/>
          <p:nvPr/>
        </p:nvSpPr>
        <p:spPr>
          <a:xfrm>
            <a:off x="6255454" y="3458290"/>
            <a:ext cx="949571" cy="53531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31CD4CC-3EF0-7CCC-317D-DA296887947F}"/>
              </a:ext>
            </a:extLst>
          </p:cNvPr>
          <p:cNvSpPr txBox="1">
            <a:spLocks/>
          </p:cNvSpPr>
          <p:nvPr/>
        </p:nvSpPr>
        <p:spPr>
          <a:xfrm>
            <a:off x="4453307" y="2237079"/>
            <a:ext cx="1601862" cy="55461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left-to-right associativity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C6C8879-D8C1-8174-0C1A-45DEB73D5F64}"/>
              </a:ext>
            </a:extLst>
          </p:cNvPr>
          <p:cNvSpPr txBox="1">
            <a:spLocks/>
          </p:cNvSpPr>
          <p:nvPr/>
        </p:nvSpPr>
        <p:spPr>
          <a:xfrm>
            <a:off x="2498193" y="2980559"/>
            <a:ext cx="2157724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dirty="0">
                <a:solidFill>
                  <a:srgbClr val="3333FF"/>
                </a:solidFill>
              </a:rPr>
              <a:t>(               )</a:t>
            </a:r>
            <a:endParaRPr lang="en-US" sz="240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871900D-FA36-DF42-EF2D-E931A82220BA}"/>
              </a:ext>
            </a:extLst>
          </p:cNvPr>
          <p:cNvSpPr txBox="1">
            <a:spLocks/>
          </p:cNvSpPr>
          <p:nvPr/>
        </p:nvSpPr>
        <p:spPr>
          <a:xfrm>
            <a:off x="3207301" y="3830583"/>
            <a:ext cx="610104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7.5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8BF31ED5-E79D-AD77-157B-E5CEC3E8B9AE}"/>
              </a:ext>
            </a:extLst>
          </p:cNvPr>
          <p:cNvSpPr txBox="1">
            <a:spLocks/>
          </p:cNvSpPr>
          <p:nvPr/>
        </p:nvSpPr>
        <p:spPr>
          <a:xfrm>
            <a:off x="3554979" y="4374824"/>
            <a:ext cx="77197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37.5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A291ADB-6937-8FAF-FD6D-E6A554F173FD}"/>
              </a:ext>
            </a:extLst>
          </p:cNvPr>
          <p:cNvSpPr/>
          <p:nvPr/>
        </p:nvSpPr>
        <p:spPr>
          <a:xfrm>
            <a:off x="1963857" y="3366551"/>
            <a:ext cx="1521154" cy="1278325"/>
          </a:xfrm>
          <a:custGeom>
            <a:avLst/>
            <a:gdLst>
              <a:gd name="connsiteX0" fmla="*/ 1478280 w 1478280"/>
              <a:gd name="connsiteY0" fmla="*/ 1059180 h 1083376"/>
              <a:gd name="connsiteX1" fmla="*/ 1059180 w 1478280"/>
              <a:gd name="connsiteY1" fmla="*/ 1059180 h 1083376"/>
              <a:gd name="connsiteX2" fmla="*/ 434340 w 1478280"/>
              <a:gd name="connsiteY2" fmla="*/ 807720 h 1083376"/>
              <a:gd name="connsiteX3" fmla="*/ 0 w 1478280"/>
              <a:gd name="connsiteY3" fmla="*/ 0 h 1083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8280" h="1083376">
                <a:moveTo>
                  <a:pt x="1478280" y="1059180"/>
                </a:moveTo>
                <a:cubicBezTo>
                  <a:pt x="1355725" y="1080135"/>
                  <a:pt x="1233170" y="1101090"/>
                  <a:pt x="1059180" y="1059180"/>
                </a:cubicBezTo>
                <a:cubicBezTo>
                  <a:pt x="885190" y="1017270"/>
                  <a:pt x="610870" y="984250"/>
                  <a:pt x="434340" y="807720"/>
                </a:cubicBezTo>
                <a:cubicBezTo>
                  <a:pt x="257810" y="631190"/>
                  <a:pt x="128905" y="315595"/>
                  <a:pt x="0" y="0"/>
                </a:cubicBezTo>
              </a:path>
            </a:pathLst>
          </a:custGeom>
          <a:noFill/>
          <a:ln>
            <a:solidFill>
              <a:srgbClr val="009644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163107A-1E64-80D1-363A-59B33C522605}"/>
              </a:ext>
            </a:extLst>
          </p:cNvPr>
          <p:cNvSpPr/>
          <p:nvPr/>
        </p:nvSpPr>
        <p:spPr>
          <a:xfrm>
            <a:off x="557397" y="1393272"/>
            <a:ext cx="5767202" cy="535318"/>
          </a:xfrm>
          <a:prstGeom prst="ellipse">
            <a:avLst/>
          </a:prstGeom>
          <a:noFill/>
          <a:ln>
            <a:solidFill>
              <a:srgbClr val="00964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91B65AED-0A79-710F-4EF7-A17F399776BE}"/>
              </a:ext>
            </a:extLst>
          </p:cNvPr>
          <p:cNvSpPr txBox="1">
            <a:spLocks/>
          </p:cNvSpPr>
          <p:nvPr/>
        </p:nvSpPr>
        <p:spPr>
          <a:xfrm>
            <a:off x="3550638" y="4373516"/>
            <a:ext cx="704442" cy="4873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37 </a:t>
            </a:r>
          </a:p>
        </p:txBody>
      </p:sp>
    </p:spTree>
    <p:extLst>
      <p:ext uri="{BB962C8B-B14F-4D97-AF65-F5344CB8AC3E}">
        <p14:creationId xmlns:p14="http://schemas.microsoft.com/office/powerpoint/2010/main" val="356978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8" grpId="0"/>
      <p:bldP spid="8" grpId="1"/>
      <p:bldP spid="23" grpId="0"/>
      <p:bldP spid="23" grpId="1"/>
      <p:bldP spid="24" grpId="0"/>
      <p:bldP spid="25" grpId="0"/>
      <p:bldP spid="26" grpId="0"/>
      <p:bldP spid="30" grpId="0" animBg="1"/>
      <p:bldP spid="10" grpId="0"/>
      <p:bldP spid="12" grpId="0"/>
      <p:bldP spid="18" grpId="0"/>
      <p:bldP spid="20" grpId="0"/>
      <p:bldP spid="21" grpId="0" animBg="1"/>
      <p:bldP spid="22" grpId="0" animBg="1"/>
      <p:bldP spid="2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CAA8E-7B5A-466A-BD01-B2FC39E8A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2F367-0878-E95A-0F9A-7191868ED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69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BA051-317F-49F4-6866-CB092F4F3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BEBE-D81C-CCD5-D19D-109A745CE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Determine the Value of the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024B4-8CDA-83F4-A9F9-CD8B02B05078}"/>
              </a:ext>
            </a:extLst>
          </p:cNvPr>
          <p:cNvSpPr txBox="1">
            <a:spLocks/>
          </p:cNvSpPr>
          <p:nvPr/>
        </p:nvSpPr>
        <p:spPr>
          <a:xfrm>
            <a:off x="665480" y="1444645"/>
            <a:ext cx="6806293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num1 = 15, three = 3, four = 4, num3;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B321CE7-B76E-8322-3E9F-0FECE5C2C01E}"/>
              </a:ext>
            </a:extLst>
          </p:cNvPr>
          <p:cNvSpPr txBox="1">
            <a:spLocks/>
          </p:cNvSpPr>
          <p:nvPr/>
        </p:nvSpPr>
        <p:spPr>
          <a:xfrm>
            <a:off x="685800" y="1917140"/>
            <a:ext cx="67491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 num6 = 6.0, num8;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C9078C0-A381-53F6-3883-2F1E57ECE3C4}"/>
              </a:ext>
            </a:extLst>
          </p:cNvPr>
          <p:cNvSpPr txBox="1">
            <a:spLocks/>
          </p:cNvSpPr>
          <p:nvPr/>
        </p:nvSpPr>
        <p:spPr>
          <a:xfrm>
            <a:off x="6324600" y="238428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A) 3.0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1379A11-3EEB-E74F-A322-A963707F0E75}"/>
              </a:ext>
            </a:extLst>
          </p:cNvPr>
          <p:cNvSpPr txBox="1">
            <a:spLocks/>
          </p:cNvSpPr>
          <p:nvPr/>
        </p:nvSpPr>
        <p:spPr>
          <a:xfrm>
            <a:off x="665480" y="2924015"/>
            <a:ext cx="520192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dirty="0">
                <a:solidFill>
                  <a:srgbClr val="3333FF"/>
                </a:solidFill>
              </a:rPr>
              <a:t>1.</a:t>
            </a:r>
            <a:r>
              <a:rPr lang="en-US" dirty="0"/>
              <a:t>	3.0 * four / three</a:t>
            </a:r>
            <a:endParaRPr lang="en-US" sz="2400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786E7904-11DD-4D6E-7419-0A48C628F95A}"/>
              </a:ext>
            </a:extLst>
          </p:cNvPr>
          <p:cNvSpPr txBox="1">
            <a:spLocks/>
          </p:cNvSpPr>
          <p:nvPr/>
        </p:nvSpPr>
        <p:spPr>
          <a:xfrm>
            <a:off x="2286000" y="2356920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same precedence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8330EF-D0E6-74E3-29C9-D53962A995FF}"/>
              </a:ext>
            </a:extLst>
          </p:cNvPr>
          <p:cNvSpPr txBox="1">
            <a:spLocks/>
          </p:cNvSpPr>
          <p:nvPr/>
        </p:nvSpPr>
        <p:spPr>
          <a:xfrm>
            <a:off x="6324599" y="295179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4.0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816DDDA-9BE1-6264-02C8-A833BDC2F81E}"/>
              </a:ext>
            </a:extLst>
          </p:cNvPr>
          <p:cNvSpPr txBox="1">
            <a:spLocks/>
          </p:cNvSpPr>
          <p:nvPr/>
        </p:nvSpPr>
        <p:spPr>
          <a:xfrm>
            <a:off x="6324599" y="3539522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C) 4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4F731A6-1694-0612-C1AF-D1FD32E05B18}"/>
              </a:ext>
            </a:extLst>
          </p:cNvPr>
          <p:cNvSpPr txBox="1">
            <a:spLocks/>
          </p:cNvSpPr>
          <p:nvPr/>
        </p:nvSpPr>
        <p:spPr>
          <a:xfrm>
            <a:off x="6324599" y="4062653"/>
            <a:ext cx="2590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D) Some other value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2D25222-E708-E7D9-08DB-C9DDF7353E95}"/>
              </a:ext>
            </a:extLst>
          </p:cNvPr>
          <p:cNvCxnSpPr>
            <a:cxnSpLocks/>
          </p:cNvCxnSpPr>
          <p:nvPr/>
        </p:nvCxnSpPr>
        <p:spPr>
          <a:xfrm>
            <a:off x="2743200" y="2667000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BF0AB3A-3872-E09A-458D-EB6AC298EF53}"/>
              </a:ext>
            </a:extLst>
          </p:cNvPr>
          <p:cNvCxnSpPr>
            <a:cxnSpLocks/>
          </p:cNvCxnSpPr>
          <p:nvPr/>
        </p:nvCxnSpPr>
        <p:spPr>
          <a:xfrm>
            <a:off x="3695075" y="2694783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41FCEF3-7BEB-C9EB-FC82-01D8E16B8793}"/>
              </a:ext>
            </a:extLst>
          </p:cNvPr>
          <p:cNvSpPr txBox="1">
            <a:spLocks/>
          </p:cNvSpPr>
          <p:nvPr/>
        </p:nvSpPr>
        <p:spPr>
          <a:xfrm>
            <a:off x="4835911" y="2207839"/>
            <a:ext cx="1289467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left-to-right associativity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F868D45-6F07-B065-28F2-AAC475534DCC}"/>
              </a:ext>
            </a:extLst>
          </p:cNvPr>
          <p:cNvSpPr txBox="1">
            <a:spLocks/>
          </p:cNvSpPr>
          <p:nvPr/>
        </p:nvSpPr>
        <p:spPr>
          <a:xfrm>
            <a:off x="1883151" y="2910274"/>
            <a:ext cx="192685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dirty="0">
                <a:solidFill>
                  <a:srgbClr val="3333FF"/>
                </a:solidFill>
              </a:rPr>
              <a:t>(                 )</a:t>
            </a:r>
            <a:endParaRPr lang="en-US" sz="240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EE0FEDA-1ECD-70CA-B80F-17579326230A}"/>
              </a:ext>
            </a:extLst>
          </p:cNvPr>
          <p:cNvSpPr txBox="1">
            <a:spLocks/>
          </p:cNvSpPr>
          <p:nvPr/>
        </p:nvSpPr>
        <p:spPr>
          <a:xfrm>
            <a:off x="2209800" y="3342836"/>
            <a:ext cx="1371600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3.0 * 4.0</a:t>
            </a:r>
            <a:endParaRPr lang="en-US" sz="18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F608E73-A28B-9D66-431D-5DE161CCF507}"/>
              </a:ext>
            </a:extLst>
          </p:cNvPr>
          <p:cNvSpPr txBox="1">
            <a:spLocks/>
          </p:cNvSpPr>
          <p:nvPr/>
        </p:nvSpPr>
        <p:spPr>
          <a:xfrm>
            <a:off x="2541915" y="3640191"/>
            <a:ext cx="762000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12.0 </a:t>
            </a:r>
            <a:endParaRPr lang="en-US" sz="1800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35A883F-CB20-E2B4-587E-66112B34B598}"/>
              </a:ext>
            </a:extLst>
          </p:cNvPr>
          <p:cNvSpPr txBox="1">
            <a:spLocks/>
          </p:cNvSpPr>
          <p:nvPr/>
        </p:nvSpPr>
        <p:spPr>
          <a:xfrm>
            <a:off x="3638549" y="3687209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/ 3</a:t>
            </a:r>
            <a:endParaRPr lang="en-US" sz="1800" dirty="0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D5D26A12-385B-EEDB-8B92-8FAC35991B8F}"/>
              </a:ext>
            </a:extLst>
          </p:cNvPr>
          <p:cNvSpPr txBox="1">
            <a:spLocks/>
          </p:cNvSpPr>
          <p:nvPr/>
        </p:nvSpPr>
        <p:spPr>
          <a:xfrm>
            <a:off x="3639375" y="3685135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/ 3.0</a:t>
            </a:r>
            <a:endParaRPr lang="en-US" sz="1800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DCAB0EE-EADB-EB98-5DB0-AE1B6505AA7C}"/>
              </a:ext>
            </a:extLst>
          </p:cNvPr>
          <p:cNvSpPr txBox="1">
            <a:spLocks/>
          </p:cNvSpPr>
          <p:nvPr/>
        </p:nvSpPr>
        <p:spPr>
          <a:xfrm>
            <a:off x="3171823" y="4157630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 4.0</a:t>
            </a:r>
            <a:endParaRPr lang="en-US" sz="180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7AB846F-A892-3D17-F7F7-8EE25EDB918B}"/>
              </a:ext>
            </a:extLst>
          </p:cNvPr>
          <p:cNvSpPr/>
          <p:nvPr/>
        </p:nvSpPr>
        <p:spPr>
          <a:xfrm>
            <a:off x="6248400" y="2951798"/>
            <a:ext cx="1012449" cy="4595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8B1741B-B9E2-8E80-4FBF-02D5DEC71D84}"/>
              </a:ext>
            </a:extLst>
          </p:cNvPr>
          <p:cNvSpPr txBox="1">
            <a:spLocks/>
          </p:cNvSpPr>
          <p:nvPr/>
        </p:nvSpPr>
        <p:spPr>
          <a:xfrm>
            <a:off x="6324599" y="4580491"/>
            <a:ext cx="2590801" cy="83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>
              <a:buNone/>
            </a:pPr>
            <a:r>
              <a:rPr lang="en-US" sz="2000" dirty="0"/>
              <a:t>E) Not a valid expression</a:t>
            </a:r>
          </a:p>
        </p:txBody>
      </p:sp>
    </p:spTree>
    <p:extLst>
      <p:ext uri="{BB962C8B-B14F-4D97-AF65-F5344CB8AC3E}">
        <p14:creationId xmlns:p14="http://schemas.microsoft.com/office/powerpoint/2010/main" val="3451626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2" grpId="0"/>
      <p:bldP spid="13" grpId="0"/>
      <p:bldP spid="20" grpId="0"/>
      <p:bldP spid="20" grpId="1"/>
      <p:bldP spid="21" grpId="0"/>
      <p:bldP spid="22" grpId="0"/>
      <p:bldP spid="22" grpId="1"/>
      <p:bldP spid="23" grpId="0"/>
      <p:bldP spid="24" grpId="0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0E0289-F665-B816-FB1B-0B241E577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D6B53-0D85-9083-4352-DD01A2FA0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Determine the Value of the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5460E-C210-DC0B-0916-CFE44E0A7463}"/>
              </a:ext>
            </a:extLst>
          </p:cNvPr>
          <p:cNvSpPr txBox="1">
            <a:spLocks/>
          </p:cNvSpPr>
          <p:nvPr/>
        </p:nvSpPr>
        <p:spPr>
          <a:xfrm>
            <a:off x="665480" y="1444645"/>
            <a:ext cx="6806293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num1 = 15, three = 3, four = 4, num3;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7CBE6FA-7C5F-7C4E-50B7-BC305982F0D8}"/>
              </a:ext>
            </a:extLst>
          </p:cNvPr>
          <p:cNvSpPr txBox="1">
            <a:spLocks/>
          </p:cNvSpPr>
          <p:nvPr/>
        </p:nvSpPr>
        <p:spPr>
          <a:xfrm>
            <a:off x="685800" y="1917140"/>
            <a:ext cx="67491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 num6 = 6.0, num8;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7AF213A-37E3-44C0-6157-0B183A6A7D83}"/>
              </a:ext>
            </a:extLst>
          </p:cNvPr>
          <p:cNvSpPr txBox="1">
            <a:spLocks/>
          </p:cNvSpPr>
          <p:nvPr/>
        </p:nvSpPr>
        <p:spPr>
          <a:xfrm>
            <a:off x="6324600" y="238428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A) 3.0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C01ACE9-0D4C-E151-2A25-E4B3953D9FC8}"/>
              </a:ext>
            </a:extLst>
          </p:cNvPr>
          <p:cNvSpPr txBox="1">
            <a:spLocks/>
          </p:cNvSpPr>
          <p:nvPr/>
        </p:nvSpPr>
        <p:spPr>
          <a:xfrm>
            <a:off x="665480" y="2924015"/>
            <a:ext cx="520192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dirty="0">
                <a:solidFill>
                  <a:srgbClr val="3333FF"/>
                </a:solidFill>
              </a:rPr>
              <a:t>2.</a:t>
            </a:r>
            <a:r>
              <a:rPr lang="en-US" dirty="0"/>
              <a:t>	 four / three * 3.0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F1796A2-E0C6-332A-AAFB-8E68E26EAE7F}"/>
              </a:ext>
            </a:extLst>
          </p:cNvPr>
          <p:cNvSpPr txBox="1">
            <a:spLocks/>
          </p:cNvSpPr>
          <p:nvPr/>
        </p:nvSpPr>
        <p:spPr>
          <a:xfrm>
            <a:off x="2522140" y="2316819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same precedence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E8020B-3BB6-2984-4DC6-A4B5A38BFB72}"/>
              </a:ext>
            </a:extLst>
          </p:cNvPr>
          <p:cNvSpPr txBox="1">
            <a:spLocks/>
          </p:cNvSpPr>
          <p:nvPr/>
        </p:nvSpPr>
        <p:spPr>
          <a:xfrm>
            <a:off x="6324599" y="295179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4.0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0BA65B9-BDF5-E239-EBF0-26F34639A51B}"/>
              </a:ext>
            </a:extLst>
          </p:cNvPr>
          <p:cNvSpPr txBox="1">
            <a:spLocks/>
          </p:cNvSpPr>
          <p:nvPr/>
        </p:nvSpPr>
        <p:spPr>
          <a:xfrm>
            <a:off x="6324599" y="3539522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C) 4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042AFE1-85DF-3B1F-0223-652F75FEF168}"/>
              </a:ext>
            </a:extLst>
          </p:cNvPr>
          <p:cNvSpPr txBox="1">
            <a:spLocks/>
          </p:cNvSpPr>
          <p:nvPr/>
        </p:nvSpPr>
        <p:spPr>
          <a:xfrm>
            <a:off x="6324599" y="4062653"/>
            <a:ext cx="2590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D) Some other value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229CA2C-0D3A-F8A6-948D-1B808EBF3ACE}"/>
              </a:ext>
            </a:extLst>
          </p:cNvPr>
          <p:cNvCxnSpPr>
            <a:cxnSpLocks/>
          </p:cNvCxnSpPr>
          <p:nvPr/>
        </p:nvCxnSpPr>
        <p:spPr>
          <a:xfrm>
            <a:off x="2979340" y="2626899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9753C2C-000A-B99F-C436-133EAD4137C7}"/>
              </a:ext>
            </a:extLst>
          </p:cNvPr>
          <p:cNvCxnSpPr>
            <a:cxnSpLocks/>
          </p:cNvCxnSpPr>
          <p:nvPr/>
        </p:nvCxnSpPr>
        <p:spPr>
          <a:xfrm>
            <a:off x="4095861" y="2667000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E262F2D-FA68-25E9-A595-6BD6A0F8EF5B}"/>
              </a:ext>
            </a:extLst>
          </p:cNvPr>
          <p:cNvSpPr txBox="1">
            <a:spLocks/>
          </p:cNvSpPr>
          <p:nvPr/>
        </p:nvSpPr>
        <p:spPr>
          <a:xfrm>
            <a:off x="4835911" y="2207839"/>
            <a:ext cx="1289467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left-to-right associativity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AE88A01-0EE4-21A8-5E01-FE99952149BF}"/>
              </a:ext>
            </a:extLst>
          </p:cNvPr>
          <p:cNvSpPr txBox="1">
            <a:spLocks/>
          </p:cNvSpPr>
          <p:nvPr/>
        </p:nvSpPr>
        <p:spPr>
          <a:xfrm>
            <a:off x="1932174" y="2906397"/>
            <a:ext cx="248742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dirty="0">
                <a:solidFill>
                  <a:srgbClr val="3333FF"/>
                </a:solidFill>
              </a:rPr>
              <a:t>(                     )</a:t>
            </a:r>
            <a:endParaRPr lang="en-US" sz="240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C24B0D8E-764F-F522-02F1-BA2E78AF6067}"/>
              </a:ext>
            </a:extLst>
          </p:cNvPr>
          <p:cNvSpPr txBox="1">
            <a:spLocks/>
          </p:cNvSpPr>
          <p:nvPr/>
        </p:nvSpPr>
        <p:spPr>
          <a:xfrm>
            <a:off x="2590799" y="3308827"/>
            <a:ext cx="1371600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4 / 3</a:t>
            </a:r>
            <a:endParaRPr lang="en-US" sz="18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485CE19-EC32-383D-4B49-C08A40141FD8}"/>
              </a:ext>
            </a:extLst>
          </p:cNvPr>
          <p:cNvSpPr txBox="1">
            <a:spLocks/>
          </p:cNvSpPr>
          <p:nvPr/>
        </p:nvSpPr>
        <p:spPr>
          <a:xfrm>
            <a:off x="2743199" y="3640191"/>
            <a:ext cx="560715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 </a:t>
            </a:r>
            <a:endParaRPr lang="en-US" sz="1800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AD0A747-EDF7-7A98-4A2A-AA94CE2DDE70}"/>
              </a:ext>
            </a:extLst>
          </p:cNvPr>
          <p:cNvSpPr txBox="1">
            <a:spLocks/>
          </p:cNvSpPr>
          <p:nvPr/>
        </p:nvSpPr>
        <p:spPr>
          <a:xfrm>
            <a:off x="2746965" y="3646146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1.0</a:t>
            </a:r>
            <a:endParaRPr lang="en-US" sz="1800" dirty="0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E3A52DED-A711-13A4-27DA-8AC507B9FC98}"/>
              </a:ext>
            </a:extLst>
          </p:cNvPr>
          <p:cNvSpPr txBox="1">
            <a:spLocks/>
          </p:cNvSpPr>
          <p:nvPr/>
        </p:nvSpPr>
        <p:spPr>
          <a:xfrm>
            <a:off x="3981447" y="3600545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* 3.0</a:t>
            </a:r>
            <a:endParaRPr lang="en-US" sz="1800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D8083DBE-FD8A-065F-D463-4B73DF0A46A0}"/>
              </a:ext>
            </a:extLst>
          </p:cNvPr>
          <p:cNvSpPr txBox="1">
            <a:spLocks/>
          </p:cNvSpPr>
          <p:nvPr/>
        </p:nvSpPr>
        <p:spPr>
          <a:xfrm>
            <a:off x="3171823" y="4157630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 3.0</a:t>
            </a:r>
            <a:endParaRPr lang="en-US" sz="180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C037983-A1BE-8388-035B-30E6C7C6BD70}"/>
              </a:ext>
            </a:extLst>
          </p:cNvPr>
          <p:cNvSpPr/>
          <p:nvPr/>
        </p:nvSpPr>
        <p:spPr>
          <a:xfrm>
            <a:off x="6259549" y="2350178"/>
            <a:ext cx="1012449" cy="4595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F5CDA01-152C-8C40-3C00-512517C27C2D}"/>
              </a:ext>
            </a:extLst>
          </p:cNvPr>
          <p:cNvSpPr txBox="1">
            <a:spLocks/>
          </p:cNvSpPr>
          <p:nvPr/>
        </p:nvSpPr>
        <p:spPr>
          <a:xfrm>
            <a:off x="6358052" y="4580491"/>
            <a:ext cx="2590801" cy="83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>
              <a:buNone/>
            </a:pPr>
            <a:r>
              <a:rPr lang="en-US" sz="2000" dirty="0"/>
              <a:t>E) Not a valid expression</a:t>
            </a:r>
          </a:p>
        </p:txBody>
      </p:sp>
    </p:spTree>
    <p:extLst>
      <p:ext uri="{BB962C8B-B14F-4D97-AF65-F5344CB8AC3E}">
        <p14:creationId xmlns:p14="http://schemas.microsoft.com/office/powerpoint/2010/main" val="1001685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2" grpId="0"/>
      <p:bldP spid="13" grpId="0"/>
      <p:bldP spid="20" grpId="0"/>
      <p:bldP spid="20" grpId="1"/>
      <p:bldP spid="21" grpId="0"/>
      <p:bldP spid="22" grpId="0"/>
      <p:bldP spid="22" grpId="1"/>
      <p:bldP spid="23" grpId="0"/>
      <p:bldP spid="24" grpId="0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57AB9-42F1-D6DB-F492-CB95142BD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4CF99-3D41-53EA-B8F5-5901F60CA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Determine the Value of the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5D8EEE-044D-D6C0-E979-A7E58CDBB55A}"/>
              </a:ext>
            </a:extLst>
          </p:cNvPr>
          <p:cNvSpPr txBox="1">
            <a:spLocks/>
          </p:cNvSpPr>
          <p:nvPr/>
        </p:nvSpPr>
        <p:spPr>
          <a:xfrm>
            <a:off x="665480" y="1444645"/>
            <a:ext cx="6806293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num1 = 15, three = 3, four = 4, num3;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AE231F5-52D7-235F-E252-E1DA5929C4ED}"/>
              </a:ext>
            </a:extLst>
          </p:cNvPr>
          <p:cNvSpPr txBox="1">
            <a:spLocks/>
          </p:cNvSpPr>
          <p:nvPr/>
        </p:nvSpPr>
        <p:spPr>
          <a:xfrm>
            <a:off x="685800" y="1917140"/>
            <a:ext cx="67491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 num6 = 6.0, num8;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0115DE4F-AF39-20A1-BD2D-DE9643A9D13E}"/>
              </a:ext>
            </a:extLst>
          </p:cNvPr>
          <p:cNvSpPr txBox="1">
            <a:spLocks/>
          </p:cNvSpPr>
          <p:nvPr/>
        </p:nvSpPr>
        <p:spPr>
          <a:xfrm>
            <a:off x="6324600" y="238428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A) 11.0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B73A3BB-0A31-89D8-F44F-DC773CA3C04A}"/>
              </a:ext>
            </a:extLst>
          </p:cNvPr>
          <p:cNvSpPr txBox="1">
            <a:spLocks/>
          </p:cNvSpPr>
          <p:nvPr/>
        </p:nvSpPr>
        <p:spPr>
          <a:xfrm>
            <a:off x="665479" y="2924015"/>
            <a:ext cx="545989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dirty="0">
                <a:solidFill>
                  <a:srgbClr val="3333FF"/>
                </a:solidFill>
              </a:rPr>
              <a:t>3.</a:t>
            </a:r>
            <a:r>
              <a:rPr lang="en-US" dirty="0"/>
              <a:t>	 7.0 + four / three * 3.0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9ED95E3-7FD8-2CCC-4FB0-772F3702FBC3}"/>
              </a:ext>
            </a:extLst>
          </p:cNvPr>
          <p:cNvSpPr txBox="1">
            <a:spLocks/>
          </p:cNvSpPr>
          <p:nvPr/>
        </p:nvSpPr>
        <p:spPr>
          <a:xfrm>
            <a:off x="3312665" y="2247895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same precedence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767B3BB-1DE3-4703-6341-48F21710F478}"/>
              </a:ext>
            </a:extLst>
          </p:cNvPr>
          <p:cNvSpPr txBox="1">
            <a:spLocks/>
          </p:cNvSpPr>
          <p:nvPr/>
        </p:nvSpPr>
        <p:spPr>
          <a:xfrm>
            <a:off x="6324599" y="295179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11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066CD4-1FDC-DE20-5BAE-6035F1312DB8}"/>
              </a:ext>
            </a:extLst>
          </p:cNvPr>
          <p:cNvSpPr txBox="1">
            <a:spLocks/>
          </p:cNvSpPr>
          <p:nvPr/>
        </p:nvSpPr>
        <p:spPr>
          <a:xfrm>
            <a:off x="6324599" y="3539522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C) 10.0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CDF3CB5-E6F8-8670-235E-CA99096E41FF}"/>
              </a:ext>
            </a:extLst>
          </p:cNvPr>
          <p:cNvSpPr txBox="1">
            <a:spLocks/>
          </p:cNvSpPr>
          <p:nvPr/>
        </p:nvSpPr>
        <p:spPr>
          <a:xfrm>
            <a:off x="6324599" y="4062653"/>
            <a:ext cx="2590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D) Some other value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845654B-3EFC-97EA-75DB-D0C991F11AA9}"/>
              </a:ext>
            </a:extLst>
          </p:cNvPr>
          <p:cNvCxnSpPr>
            <a:cxnSpLocks/>
          </p:cNvCxnSpPr>
          <p:nvPr/>
        </p:nvCxnSpPr>
        <p:spPr>
          <a:xfrm>
            <a:off x="3769865" y="2557975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0645F2D-A5F6-04B1-F688-FC39587460FC}"/>
              </a:ext>
            </a:extLst>
          </p:cNvPr>
          <p:cNvCxnSpPr>
            <a:cxnSpLocks/>
          </p:cNvCxnSpPr>
          <p:nvPr/>
        </p:nvCxnSpPr>
        <p:spPr>
          <a:xfrm>
            <a:off x="4886386" y="2598076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07641F7-74C2-2602-53C0-AB384C8EC207}"/>
              </a:ext>
            </a:extLst>
          </p:cNvPr>
          <p:cNvSpPr txBox="1">
            <a:spLocks/>
          </p:cNvSpPr>
          <p:nvPr/>
        </p:nvSpPr>
        <p:spPr>
          <a:xfrm>
            <a:off x="5356213" y="1940649"/>
            <a:ext cx="1289467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left-to-right associativity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49C52DE-F394-6472-E6AF-55B4BEC26298}"/>
              </a:ext>
            </a:extLst>
          </p:cNvPr>
          <p:cNvSpPr txBox="1">
            <a:spLocks/>
          </p:cNvSpPr>
          <p:nvPr/>
        </p:nvSpPr>
        <p:spPr>
          <a:xfrm>
            <a:off x="2818299" y="2930790"/>
            <a:ext cx="248742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dirty="0">
                <a:solidFill>
                  <a:srgbClr val="3333FF"/>
                </a:solidFill>
              </a:rPr>
              <a:t>(                     )</a:t>
            </a:r>
            <a:endParaRPr lang="en-US" sz="240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9856887-F190-05C3-5F2E-FAFFA6D60DFA}"/>
              </a:ext>
            </a:extLst>
          </p:cNvPr>
          <p:cNvSpPr txBox="1">
            <a:spLocks/>
          </p:cNvSpPr>
          <p:nvPr/>
        </p:nvSpPr>
        <p:spPr>
          <a:xfrm>
            <a:off x="3356882" y="3276721"/>
            <a:ext cx="1371600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4 / 3</a:t>
            </a:r>
            <a:endParaRPr lang="en-US" sz="18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B71DC10-3FF1-8D5C-245C-0DA7696B52A4}"/>
              </a:ext>
            </a:extLst>
          </p:cNvPr>
          <p:cNvSpPr txBox="1">
            <a:spLocks/>
          </p:cNvSpPr>
          <p:nvPr/>
        </p:nvSpPr>
        <p:spPr>
          <a:xfrm>
            <a:off x="3415410" y="3652637"/>
            <a:ext cx="560715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 </a:t>
            </a:r>
            <a:endParaRPr lang="en-US" sz="1800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360BDEA-E0ED-8071-8857-9FAF3FB68C4D}"/>
              </a:ext>
            </a:extLst>
          </p:cNvPr>
          <p:cNvSpPr txBox="1">
            <a:spLocks/>
          </p:cNvSpPr>
          <p:nvPr/>
        </p:nvSpPr>
        <p:spPr>
          <a:xfrm>
            <a:off x="3421513" y="3655230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1.0</a:t>
            </a:r>
            <a:endParaRPr lang="en-US" sz="1800" dirty="0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97B5595-6516-4EC0-365A-553F397662D8}"/>
              </a:ext>
            </a:extLst>
          </p:cNvPr>
          <p:cNvSpPr txBox="1">
            <a:spLocks/>
          </p:cNvSpPr>
          <p:nvPr/>
        </p:nvSpPr>
        <p:spPr>
          <a:xfrm>
            <a:off x="4787010" y="3670268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* 3.0</a:t>
            </a:r>
            <a:endParaRPr lang="en-US" sz="1800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5D958C5-1F7A-155C-164E-EACDCFBDC022}"/>
              </a:ext>
            </a:extLst>
          </p:cNvPr>
          <p:cNvSpPr txBox="1">
            <a:spLocks/>
          </p:cNvSpPr>
          <p:nvPr/>
        </p:nvSpPr>
        <p:spPr>
          <a:xfrm>
            <a:off x="3638548" y="4157630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 3.0</a:t>
            </a:r>
            <a:endParaRPr lang="en-US" sz="180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84D00EE-4FB1-73A4-CA38-95A339B1F025}"/>
              </a:ext>
            </a:extLst>
          </p:cNvPr>
          <p:cNvSpPr/>
          <p:nvPr/>
        </p:nvSpPr>
        <p:spPr>
          <a:xfrm>
            <a:off x="6324599" y="3507109"/>
            <a:ext cx="1012449" cy="4595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4123656-16EB-7038-AA08-E8A042276ED1}"/>
              </a:ext>
            </a:extLst>
          </p:cNvPr>
          <p:cNvSpPr txBox="1">
            <a:spLocks/>
          </p:cNvSpPr>
          <p:nvPr/>
        </p:nvSpPr>
        <p:spPr>
          <a:xfrm>
            <a:off x="6358052" y="4580491"/>
            <a:ext cx="2590801" cy="83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>
              <a:buNone/>
            </a:pPr>
            <a:r>
              <a:rPr lang="en-US" sz="2000" dirty="0"/>
              <a:t>E) Not a valid expression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61B6E9B-2A81-EE9B-6DE7-1EA521CDB7F9}"/>
              </a:ext>
            </a:extLst>
          </p:cNvPr>
          <p:cNvSpPr txBox="1">
            <a:spLocks/>
          </p:cNvSpPr>
          <p:nvPr/>
        </p:nvSpPr>
        <p:spPr>
          <a:xfrm>
            <a:off x="945927" y="2374504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lower precedence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ED49258-773F-5E3F-CDA4-133A3E7F7836}"/>
              </a:ext>
            </a:extLst>
          </p:cNvPr>
          <p:cNvCxnSpPr>
            <a:cxnSpLocks/>
          </p:cNvCxnSpPr>
          <p:nvPr/>
        </p:nvCxnSpPr>
        <p:spPr>
          <a:xfrm>
            <a:off x="2543237" y="2726583"/>
            <a:ext cx="228601" cy="252337"/>
          </a:xfrm>
          <a:prstGeom prst="straightConnector1">
            <a:avLst/>
          </a:prstGeom>
          <a:ln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6A277FE-001C-FC14-9A51-C65FE137FA90}"/>
              </a:ext>
            </a:extLst>
          </p:cNvPr>
          <p:cNvSpPr txBox="1">
            <a:spLocks/>
          </p:cNvSpPr>
          <p:nvPr/>
        </p:nvSpPr>
        <p:spPr>
          <a:xfrm>
            <a:off x="2190811" y="4157630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800" dirty="0">
                <a:solidFill>
                  <a:srgbClr val="009644"/>
                </a:solidFill>
              </a:rPr>
              <a:t>7.0 +</a:t>
            </a:r>
          </a:p>
        </p:txBody>
      </p:sp>
    </p:spTree>
    <p:extLst>
      <p:ext uri="{BB962C8B-B14F-4D97-AF65-F5344CB8AC3E}">
        <p14:creationId xmlns:p14="http://schemas.microsoft.com/office/powerpoint/2010/main" val="198888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2" grpId="0"/>
      <p:bldP spid="13" grpId="0"/>
      <p:bldP spid="20" grpId="0"/>
      <p:bldP spid="20" grpId="1"/>
      <p:bldP spid="21" grpId="0"/>
      <p:bldP spid="22" grpId="0"/>
      <p:bldP spid="22" grpId="1"/>
      <p:bldP spid="23" grpId="0"/>
      <p:bldP spid="24" grpId="0"/>
      <p:bldP spid="25" grpId="0" animBg="1"/>
      <p:bldP spid="8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9629A8-310E-4066-B9C0-19BFA9378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8F31D-0A1D-29C7-E422-F901B3BC1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Determine the Value of the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D2D42-5C67-3832-F361-2CD97354D752}"/>
              </a:ext>
            </a:extLst>
          </p:cNvPr>
          <p:cNvSpPr txBox="1">
            <a:spLocks/>
          </p:cNvSpPr>
          <p:nvPr/>
        </p:nvSpPr>
        <p:spPr>
          <a:xfrm>
            <a:off x="665480" y="1444645"/>
            <a:ext cx="6806293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num1 = 15, three = 3, four = 4, num3;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82B9AC3-CED4-681C-27F7-5BD93FC3E7C9}"/>
              </a:ext>
            </a:extLst>
          </p:cNvPr>
          <p:cNvSpPr txBox="1">
            <a:spLocks/>
          </p:cNvSpPr>
          <p:nvPr/>
        </p:nvSpPr>
        <p:spPr>
          <a:xfrm>
            <a:off x="685800" y="1917140"/>
            <a:ext cx="67491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 num6 = 6.0, num8;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59BC9F1-08EB-3097-0735-80630760089C}"/>
              </a:ext>
            </a:extLst>
          </p:cNvPr>
          <p:cNvSpPr txBox="1">
            <a:spLocks/>
          </p:cNvSpPr>
          <p:nvPr/>
        </p:nvSpPr>
        <p:spPr>
          <a:xfrm>
            <a:off x="6324600" y="238428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A) 16.0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C721EFD-8711-9E31-C67C-80F57D93A0AB}"/>
              </a:ext>
            </a:extLst>
          </p:cNvPr>
          <p:cNvSpPr txBox="1">
            <a:spLocks/>
          </p:cNvSpPr>
          <p:nvPr/>
        </p:nvSpPr>
        <p:spPr>
          <a:xfrm>
            <a:off x="665479" y="2924015"/>
            <a:ext cx="545989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084263" algn="l"/>
              </a:tabLst>
            </a:pPr>
            <a:r>
              <a:rPr lang="en-US" dirty="0">
                <a:solidFill>
                  <a:srgbClr val="3333FF"/>
                </a:solidFill>
              </a:rPr>
              <a:t>4.	</a:t>
            </a:r>
            <a:r>
              <a:rPr lang="en-US" dirty="0"/>
              <a:t>( num1 + three ) / four * 4.0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9008553A-4F85-DDB5-E548-BCF74E621F1A}"/>
              </a:ext>
            </a:extLst>
          </p:cNvPr>
          <p:cNvSpPr txBox="1">
            <a:spLocks/>
          </p:cNvSpPr>
          <p:nvPr/>
        </p:nvSpPr>
        <p:spPr>
          <a:xfrm>
            <a:off x="3784771" y="2310564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medium precedence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CB26095-6E9B-64F7-7988-F1B1119CE276}"/>
              </a:ext>
            </a:extLst>
          </p:cNvPr>
          <p:cNvSpPr txBox="1">
            <a:spLocks/>
          </p:cNvSpPr>
          <p:nvPr/>
        </p:nvSpPr>
        <p:spPr>
          <a:xfrm>
            <a:off x="6324599" y="295179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1.0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F7D9E9-1DAD-964C-B611-12053E3CD573}"/>
              </a:ext>
            </a:extLst>
          </p:cNvPr>
          <p:cNvSpPr txBox="1">
            <a:spLocks/>
          </p:cNvSpPr>
          <p:nvPr/>
        </p:nvSpPr>
        <p:spPr>
          <a:xfrm>
            <a:off x="6324599" y="3539522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C) 18.0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DE77B4D-29A6-1324-545D-EE49826B3553}"/>
              </a:ext>
            </a:extLst>
          </p:cNvPr>
          <p:cNvSpPr txBox="1">
            <a:spLocks/>
          </p:cNvSpPr>
          <p:nvPr/>
        </p:nvSpPr>
        <p:spPr>
          <a:xfrm>
            <a:off x="6324599" y="4062653"/>
            <a:ext cx="2590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D) Some other value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204B2FF-EA6E-F56D-3183-1025098E0595}"/>
              </a:ext>
            </a:extLst>
          </p:cNvPr>
          <p:cNvCxnSpPr>
            <a:cxnSpLocks/>
          </p:cNvCxnSpPr>
          <p:nvPr/>
        </p:nvCxnSpPr>
        <p:spPr>
          <a:xfrm>
            <a:off x="4241971" y="2620644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BE07B22-AC59-5137-311D-B9533E5680F8}"/>
              </a:ext>
            </a:extLst>
          </p:cNvPr>
          <p:cNvCxnSpPr>
            <a:cxnSpLocks/>
          </p:cNvCxnSpPr>
          <p:nvPr/>
        </p:nvCxnSpPr>
        <p:spPr>
          <a:xfrm>
            <a:off x="5127810" y="2620644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1D6D40C-E007-9639-A0D9-30C5233EFD28}"/>
              </a:ext>
            </a:extLst>
          </p:cNvPr>
          <p:cNvSpPr txBox="1">
            <a:spLocks/>
          </p:cNvSpPr>
          <p:nvPr/>
        </p:nvSpPr>
        <p:spPr>
          <a:xfrm>
            <a:off x="5356213" y="1940649"/>
            <a:ext cx="1289467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left-to-right associativity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ACE27BF-F70C-E98A-65FB-D3FF9D17C900}"/>
              </a:ext>
            </a:extLst>
          </p:cNvPr>
          <p:cNvSpPr txBox="1">
            <a:spLocks/>
          </p:cNvSpPr>
          <p:nvPr/>
        </p:nvSpPr>
        <p:spPr>
          <a:xfrm>
            <a:off x="2816658" y="3619430"/>
            <a:ext cx="248742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dirty="0">
                <a:solidFill>
                  <a:srgbClr val="3333FF"/>
                </a:solidFill>
              </a:rPr>
              <a:t>(                     )</a:t>
            </a:r>
            <a:endParaRPr lang="en-US" sz="240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0866D38-3CF9-7D88-E472-5E28BBA2178E}"/>
              </a:ext>
            </a:extLst>
          </p:cNvPr>
          <p:cNvSpPr txBox="1">
            <a:spLocks/>
          </p:cNvSpPr>
          <p:nvPr/>
        </p:nvSpPr>
        <p:spPr>
          <a:xfrm>
            <a:off x="2939788" y="3616918"/>
            <a:ext cx="1141437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18</a:t>
            </a:r>
            <a:endParaRPr lang="en-US" sz="18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3E429FE0-8F79-BF1F-7E97-8D98EAAAB892}"/>
              </a:ext>
            </a:extLst>
          </p:cNvPr>
          <p:cNvSpPr txBox="1">
            <a:spLocks/>
          </p:cNvSpPr>
          <p:nvPr/>
        </p:nvSpPr>
        <p:spPr>
          <a:xfrm>
            <a:off x="2590449" y="3297141"/>
            <a:ext cx="104809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15 + 3 </a:t>
            </a:r>
            <a:endParaRPr lang="en-US" sz="1800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8FB0455-9CFC-2724-A6B2-71FE5E72C9C1}"/>
              </a:ext>
            </a:extLst>
          </p:cNvPr>
          <p:cNvSpPr txBox="1">
            <a:spLocks/>
          </p:cNvSpPr>
          <p:nvPr/>
        </p:nvSpPr>
        <p:spPr>
          <a:xfrm>
            <a:off x="3995868" y="3606649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/ 4</a:t>
            </a:r>
            <a:endParaRPr lang="en-US" sz="1800" dirty="0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A1D31D1-2F87-4266-9EF6-00C5E55A3641}"/>
              </a:ext>
            </a:extLst>
          </p:cNvPr>
          <p:cNvSpPr txBox="1">
            <a:spLocks/>
          </p:cNvSpPr>
          <p:nvPr/>
        </p:nvSpPr>
        <p:spPr>
          <a:xfrm>
            <a:off x="5146786" y="4026884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* 4.0</a:t>
            </a:r>
            <a:endParaRPr lang="en-US" sz="1800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AED588A-0B64-9070-0B83-876FCEF6D0EB}"/>
              </a:ext>
            </a:extLst>
          </p:cNvPr>
          <p:cNvSpPr txBox="1">
            <a:spLocks/>
          </p:cNvSpPr>
          <p:nvPr/>
        </p:nvSpPr>
        <p:spPr>
          <a:xfrm>
            <a:off x="4680060" y="4527603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 16.0</a:t>
            </a:r>
            <a:endParaRPr lang="en-US" sz="180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47BA970-7D5E-9A63-EFFE-95549CB3F33D}"/>
              </a:ext>
            </a:extLst>
          </p:cNvPr>
          <p:cNvSpPr/>
          <p:nvPr/>
        </p:nvSpPr>
        <p:spPr>
          <a:xfrm>
            <a:off x="6278933" y="2371425"/>
            <a:ext cx="1012449" cy="4595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6DE2083-1773-399C-8B94-21426C9D1B63}"/>
              </a:ext>
            </a:extLst>
          </p:cNvPr>
          <p:cNvSpPr txBox="1">
            <a:spLocks/>
          </p:cNvSpPr>
          <p:nvPr/>
        </p:nvSpPr>
        <p:spPr>
          <a:xfrm>
            <a:off x="6358052" y="4580491"/>
            <a:ext cx="2590801" cy="83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>
              <a:buNone/>
            </a:pPr>
            <a:r>
              <a:rPr lang="en-US" sz="2000" dirty="0"/>
              <a:t>E) Not a valid expression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6975902-70EB-2DA9-7694-C034B55F4B43}"/>
              </a:ext>
            </a:extLst>
          </p:cNvPr>
          <p:cNvSpPr txBox="1">
            <a:spLocks/>
          </p:cNvSpPr>
          <p:nvPr/>
        </p:nvSpPr>
        <p:spPr>
          <a:xfrm>
            <a:off x="596629" y="3252757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lowest precedence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76E13C4-E998-038A-6939-E1AD5D32A9AB}"/>
              </a:ext>
            </a:extLst>
          </p:cNvPr>
          <p:cNvCxnSpPr>
            <a:cxnSpLocks/>
          </p:cNvCxnSpPr>
          <p:nvPr/>
        </p:nvCxnSpPr>
        <p:spPr>
          <a:xfrm flipV="1">
            <a:off x="2600580" y="3267945"/>
            <a:ext cx="270227" cy="156213"/>
          </a:xfrm>
          <a:prstGeom prst="straightConnector1">
            <a:avLst/>
          </a:prstGeom>
          <a:ln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B81726A-B000-DAE1-86B5-5A9099ED539A}"/>
              </a:ext>
            </a:extLst>
          </p:cNvPr>
          <p:cNvSpPr txBox="1">
            <a:spLocks/>
          </p:cNvSpPr>
          <p:nvPr/>
        </p:nvSpPr>
        <p:spPr>
          <a:xfrm>
            <a:off x="3921842" y="4123667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800" dirty="0">
                <a:solidFill>
                  <a:srgbClr val="3333FF"/>
                </a:solidFill>
              </a:rPr>
              <a:t>4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4788C0A-4136-57B3-D6BC-69EA0603284A}"/>
              </a:ext>
            </a:extLst>
          </p:cNvPr>
          <p:cNvSpPr txBox="1">
            <a:spLocks/>
          </p:cNvSpPr>
          <p:nvPr/>
        </p:nvSpPr>
        <p:spPr>
          <a:xfrm>
            <a:off x="1773690" y="2373609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highest precedence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8EA2890D-2FCC-E9E3-A44F-A6F495C70C5C}"/>
              </a:ext>
            </a:extLst>
          </p:cNvPr>
          <p:cNvCxnSpPr>
            <a:cxnSpLocks/>
          </p:cNvCxnSpPr>
          <p:nvPr/>
        </p:nvCxnSpPr>
        <p:spPr>
          <a:xfrm flipH="1">
            <a:off x="1905000" y="2720366"/>
            <a:ext cx="152400" cy="24067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445705A-010E-0D5F-39D3-AF74F309C312}"/>
              </a:ext>
            </a:extLst>
          </p:cNvPr>
          <p:cNvCxnSpPr>
            <a:cxnSpLocks/>
          </p:cNvCxnSpPr>
          <p:nvPr/>
        </p:nvCxnSpPr>
        <p:spPr>
          <a:xfrm>
            <a:off x="3802173" y="2656824"/>
            <a:ext cx="172132" cy="28479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6055B1CB-70A3-7565-C787-BFF2D1A8D74D}"/>
              </a:ext>
            </a:extLst>
          </p:cNvPr>
          <p:cNvSpPr txBox="1">
            <a:spLocks/>
          </p:cNvSpPr>
          <p:nvPr/>
        </p:nvSpPr>
        <p:spPr>
          <a:xfrm>
            <a:off x="3921842" y="4105737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4.0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56409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2" grpId="0"/>
      <p:bldP spid="13" grpId="0"/>
      <p:bldP spid="20" grpId="0"/>
      <p:bldP spid="20" grpId="1"/>
      <p:bldP spid="21" grpId="0"/>
      <p:bldP spid="21" grpId="1"/>
      <p:bldP spid="22" grpId="0"/>
      <p:bldP spid="22" grpId="1"/>
      <p:bldP spid="23" grpId="0"/>
      <p:bldP spid="24" grpId="0"/>
      <p:bldP spid="25" grpId="0" animBg="1"/>
      <p:bldP spid="8" grpId="0"/>
      <p:bldP spid="18" grpId="0"/>
      <p:bldP spid="14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95B90-3508-6ACD-287C-A2E178CE4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50D0B-16E0-7A6F-E3BD-E9C49A11E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Determine the Value of the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215D1-F215-AF83-167D-F9B76030F370}"/>
              </a:ext>
            </a:extLst>
          </p:cNvPr>
          <p:cNvSpPr txBox="1">
            <a:spLocks/>
          </p:cNvSpPr>
          <p:nvPr/>
        </p:nvSpPr>
        <p:spPr>
          <a:xfrm>
            <a:off x="665480" y="1444645"/>
            <a:ext cx="6806293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num1 = 15, three = 3, four = 4, num3;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07304D2-A4A9-02EA-9CFC-C4FC18578620}"/>
              </a:ext>
            </a:extLst>
          </p:cNvPr>
          <p:cNvSpPr txBox="1">
            <a:spLocks/>
          </p:cNvSpPr>
          <p:nvPr/>
        </p:nvSpPr>
        <p:spPr>
          <a:xfrm>
            <a:off x="685800" y="1917140"/>
            <a:ext cx="67491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 num6 = 6.0, num8;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CB4C2A3-6B8E-3DF8-5A4D-B25BF7ADF2B9}"/>
              </a:ext>
            </a:extLst>
          </p:cNvPr>
          <p:cNvSpPr txBox="1">
            <a:spLocks/>
          </p:cNvSpPr>
          <p:nvPr/>
        </p:nvSpPr>
        <p:spPr>
          <a:xfrm>
            <a:off x="6324600" y="238428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A) 12.0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1F94A72-2D7D-44CB-3D94-B14E106674BA}"/>
              </a:ext>
            </a:extLst>
          </p:cNvPr>
          <p:cNvSpPr txBox="1">
            <a:spLocks/>
          </p:cNvSpPr>
          <p:nvPr/>
        </p:nvSpPr>
        <p:spPr>
          <a:xfrm>
            <a:off x="665479" y="2924015"/>
            <a:ext cx="545989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084263" algn="l"/>
              </a:tabLst>
            </a:pPr>
            <a:r>
              <a:rPr lang="en-US" dirty="0">
                <a:solidFill>
                  <a:srgbClr val="3333FF"/>
                </a:solidFill>
              </a:rPr>
              <a:t>5.	</a:t>
            </a:r>
            <a:r>
              <a:rPr lang="en-US" dirty="0"/>
              <a:t> num6 / four * 8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9CCFB4E4-2021-0F90-905A-435924428429}"/>
              </a:ext>
            </a:extLst>
          </p:cNvPr>
          <p:cNvSpPr txBox="1">
            <a:spLocks/>
          </p:cNvSpPr>
          <p:nvPr/>
        </p:nvSpPr>
        <p:spPr>
          <a:xfrm>
            <a:off x="2600580" y="2335943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identical precedence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A2DD97C-8F45-2BE2-6B47-0E954C550D02}"/>
              </a:ext>
            </a:extLst>
          </p:cNvPr>
          <p:cNvSpPr txBox="1">
            <a:spLocks/>
          </p:cNvSpPr>
          <p:nvPr/>
        </p:nvSpPr>
        <p:spPr>
          <a:xfrm>
            <a:off x="6324599" y="295179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8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D5E4D1A-D12D-3354-6762-06A2730865F6}"/>
              </a:ext>
            </a:extLst>
          </p:cNvPr>
          <p:cNvSpPr txBox="1">
            <a:spLocks/>
          </p:cNvSpPr>
          <p:nvPr/>
        </p:nvSpPr>
        <p:spPr>
          <a:xfrm>
            <a:off x="6324599" y="3539522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C) 8.0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5A13D89-42B9-6AF1-CD64-238EB1DBAFBC}"/>
              </a:ext>
            </a:extLst>
          </p:cNvPr>
          <p:cNvSpPr txBox="1">
            <a:spLocks/>
          </p:cNvSpPr>
          <p:nvPr/>
        </p:nvSpPr>
        <p:spPr>
          <a:xfrm>
            <a:off x="6324599" y="4062653"/>
            <a:ext cx="2590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D) Some other value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414A581-584D-8F82-3175-62C1C6DBD772}"/>
              </a:ext>
            </a:extLst>
          </p:cNvPr>
          <p:cNvCxnSpPr>
            <a:cxnSpLocks/>
          </p:cNvCxnSpPr>
          <p:nvPr/>
        </p:nvCxnSpPr>
        <p:spPr>
          <a:xfrm>
            <a:off x="3057780" y="2646023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8C5E3FC-2165-AD78-E1D4-B496DAF20F45}"/>
              </a:ext>
            </a:extLst>
          </p:cNvPr>
          <p:cNvCxnSpPr>
            <a:cxnSpLocks/>
          </p:cNvCxnSpPr>
          <p:nvPr/>
        </p:nvCxnSpPr>
        <p:spPr>
          <a:xfrm>
            <a:off x="3943619" y="2646023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63E416B-6548-0E39-8F48-05F9288BE9B5}"/>
              </a:ext>
            </a:extLst>
          </p:cNvPr>
          <p:cNvSpPr txBox="1">
            <a:spLocks/>
          </p:cNvSpPr>
          <p:nvPr/>
        </p:nvSpPr>
        <p:spPr>
          <a:xfrm>
            <a:off x="4708560" y="2135888"/>
            <a:ext cx="1289467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left-to-right associativity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FE0ADF8-5A31-A151-6DE9-51429377E2EC}"/>
              </a:ext>
            </a:extLst>
          </p:cNvPr>
          <p:cNvSpPr txBox="1">
            <a:spLocks/>
          </p:cNvSpPr>
          <p:nvPr/>
        </p:nvSpPr>
        <p:spPr>
          <a:xfrm>
            <a:off x="1758830" y="2911905"/>
            <a:ext cx="248742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dirty="0">
                <a:solidFill>
                  <a:srgbClr val="3333FF"/>
                </a:solidFill>
              </a:rPr>
              <a:t>(                     )</a:t>
            </a:r>
            <a:endParaRPr lang="en-US" sz="240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CD75758-00E5-0787-B925-71FD3955A480}"/>
              </a:ext>
            </a:extLst>
          </p:cNvPr>
          <p:cNvSpPr txBox="1">
            <a:spLocks/>
          </p:cNvSpPr>
          <p:nvPr/>
        </p:nvSpPr>
        <p:spPr>
          <a:xfrm>
            <a:off x="2699978" y="3706329"/>
            <a:ext cx="1141437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1.5</a:t>
            </a:r>
            <a:endParaRPr lang="en-US" sz="18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035AB23E-065E-B54D-AEA3-BCB753B9BFC9}"/>
              </a:ext>
            </a:extLst>
          </p:cNvPr>
          <p:cNvSpPr txBox="1">
            <a:spLocks/>
          </p:cNvSpPr>
          <p:nvPr/>
        </p:nvSpPr>
        <p:spPr>
          <a:xfrm>
            <a:off x="2345149" y="3304903"/>
            <a:ext cx="104809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6.0 / 4 </a:t>
            </a:r>
            <a:endParaRPr lang="en-US" sz="1800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4B0F2929-BC32-97F1-73F0-4B3AD33D6F50}"/>
              </a:ext>
            </a:extLst>
          </p:cNvPr>
          <p:cNvSpPr txBox="1">
            <a:spLocks/>
          </p:cNvSpPr>
          <p:nvPr/>
        </p:nvSpPr>
        <p:spPr>
          <a:xfrm>
            <a:off x="3863827" y="3706329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* 8</a:t>
            </a:r>
            <a:endParaRPr lang="en-US" sz="1800" dirty="0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2FF24D7-B1BB-6A89-64BD-CF438DC82095}"/>
              </a:ext>
            </a:extLst>
          </p:cNvPr>
          <p:cNvSpPr txBox="1">
            <a:spLocks/>
          </p:cNvSpPr>
          <p:nvPr/>
        </p:nvSpPr>
        <p:spPr>
          <a:xfrm>
            <a:off x="4017410" y="3706329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 8.0</a:t>
            </a:r>
            <a:endParaRPr lang="en-US" sz="1800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C2469144-A281-1836-48B0-2A0919D0269D}"/>
              </a:ext>
            </a:extLst>
          </p:cNvPr>
          <p:cNvSpPr txBox="1">
            <a:spLocks/>
          </p:cNvSpPr>
          <p:nvPr/>
        </p:nvSpPr>
        <p:spPr>
          <a:xfrm>
            <a:off x="3346356" y="4157675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 12.0</a:t>
            </a:r>
            <a:endParaRPr lang="en-US" sz="180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888ECB9-96F0-1D7E-E65A-B3DAB2F3E6BA}"/>
              </a:ext>
            </a:extLst>
          </p:cNvPr>
          <p:cNvSpPr/>
          <p:nvPr/>
        </p:nvSpPr>
        <p:spPr>
          <a:xfrm>
            <a:off x="6278933" y="2371425"/>
            <a:ext cx="1012449" cy="4595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6A1E158-0616-20D0-2309-34BC4611259A}"/>
              </a:ext>
            </a:extLst>
          </p:cNvPr>
          <p:cNvSpPr txBox="1">
            <a:spLocks/>
          </p:cNvSpPr>
          <p:nvPr/>
        </p:nvSpPr>
        <p:spPr>
          <a:xfrm>
            <a:off x="6358052" y="4580491"/>
            <a:ext cx="2590801" cy="83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>
              <a:buNone/>
            </a:pPr>
            <a:r>
              <a:rPr lang="en-US" sz="2000" dirty="0"/>
              <a:t>E) Not a valid expression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283D6A8C-6FB5-BC54-1241-8BB7A8A7D9BC}"/>
              </a:ext>
            </a:extLst>
          </p:cNvPr>
          <p:cNvSpPr txBox="1">
            <a:spLocks/>
          </p:cNvSpPr>
          <p:nvPr/>
        </p:nvSpPr>
        <p:spPr>
          <a:xfrm>
            <a:off x="2982467" y="3315172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4.0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02457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2" grpId="0"/>
      <p:bldP spid="13" grpId="0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5" grpId="0" animBg="1"/>
      <p:bldP spid="32" grpId="0"/>
      <p:bldP spid="3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0D220-0D47-4B56-F27A-C3279934B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66623-064F-A1FF-34EE-73D9147DD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Determine the Value of the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93BEF-AE25-0AAE-7217-633910E285F0}"/>
              </a:ext>
            </a:extLst>
          </p:cNvPr>
          <p:cNvSpPr txBox="1">
            <a:spLocks/>
          </p:cNvSpPr>
          <p:nvPr/>
        </p:nvSpPr>
        <p:spPr>
          <a:xfrm>
            <a:off x="665480" y="1444645"/>
            <a:ext cx="6806293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num1 = 15, three = 3, four = 4, num3;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6FDCC7D-AA1F-615D-9DA0-1157EF210CCA}"/>
              </a:ext>
            </a:extLst>
          </p:cNvPr>
          <p:cNvSpPr txBox="1">
            <a:spLocks/>
          </p:cNvSpPr>
          <p:nvPr/>
        </p:nvSpPr>
        <p:spPr>
          <a:xfrm>
            <a:off x="685800" y="1917140"/>
            <a:ext cx="67491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 num6 = 6.0, num8;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0B9CC604-E874-D04D-A373-8BFA55CCB3A6}"/>
              </a:ext>
            </a:extLst>
          </p:cNvPr>
          <p:cNvSpPr txBox="1">
            <a:spLocks/>
          </p:cNvSpPr>
          <p:nvPr/>
        </p:nvSpPr>
        <p:spPr>
          <a:xfrm>
            <a:off x="6324600" y="238428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A) 9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D5AF953-21D1-AD5C-B25F-DFACCAF07E01}"/>
              </a:ext>
            </a:extLst>
          </p:cNvPr>
          <p:cNvSpPr txBox="1">
            <a:spLocks/>
          </p:cNvSpPr>
          <p:nvPr/>
        </p:nvSpPr>
        <p:spPr>
          <a:xfrm>
            <a:off x="665479" y="2924015"/>
            <a:ext cx="545989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084263" algn="l"/>
              </a:tabLst>
            </a:pPr>
            <a:r>
              <a:rPr lang="en-US" dirty="0">
                <a:solidFill>
                  <a:srgbClr val="3333FF"/>
                </a:solidFill>
              </a:rPr>
              <a:t>6.	</a:t>
            </a:r>
            <a:r>
              <a:rPr lang="en-US" dirty="0"/>
              <a:t> num1 / four * three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B89516C-E245-4E58-81D1-F791B79B16A3}"/>
              </a:ext>
            </a:extLst>
          </p:cNvPr>
          <p:cNvSpPr txBox="1">
            <a:spLocks/>
          </p:cNvSpPr>
          <p:nvPr/>
        </p:nvSpPr>
        <p:spPr>
          <a:xfrm>
            <a:off x="2600580" y="2335943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identical precedence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B1C0BE-1E71-BFA9-C352-1E619031D5FC}"/>
              </a:ext>
            </a:extLst>
          </p:cNvPr>
          <p:cNvSpPr txBox="1">
            <a:spLocks/>
          </p:cNvSpPr>
          <p:nvPr/>
        </p:nvSpPr>
        <p:spPr>
          <a:xfrm>
            <a:off x="6324599" y="295179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0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966467-70DD-502F-B877-F2A02FC299F1}"/>
              </a:ext>
            </a:extLst>
          </p:cNvPr>
          <p:cNvSpPr txBox="1">
            <a:spLocks/>
          </p:cNvSpPr>
          <p:nvPr/>
        </p:nvSpPr>
        <p:spPr>
          <a:xfrm>
            <a:off x="6324599" y="3539522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C) 8.0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364895D-A0C0-D794-D81E-A2850969464D}"/>
              </a:ext>
            </a:extLst>
          </p:cNvPr>
          <p:cNvSpPr txBox="1">
            <a:spLocks/>
          </p:cNvSpPr>
          <p:nvPr/>
        </p:nvSpPr>
        <p:spPr>
          <a:xfrm>
            <a:off x="6324599" y="4062653"/>
            <a:ext cx="2590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D) Some other value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8C530AE-D1A8-7D5F-4EA5-B6043F21FCC2}"/>
              </a:ext>
            </a:extLst>
          </p:cNvPr>
          <p:cNvCxnSpPr>
            <a:cxnSpLocks/>
          </p:cNvCxnSpPr>
          <p:nvPr/>
        </p:nvCxnSpPr>
        <p:spPr>
          <a:xfrm>
            <a:off x="3057780" y="2646023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2078A7E-0BB8-AA6C-B488-881399203E06}"/>
              </a:ext>
            </a:extLst>
          </p:cNvPr>
          <p:cNvCxnSpPr>
            <a:cxnSpLocks/>
          </p:cNvCxnSpPr>
          <p:nvPr/>
        </p:nvCxnSpPr>
        <p:spPr>
          <a:xfrm>
            <a:off x="3943619" y="2646023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DFD9310-6A8B-9A5D-BAD0-537362D46E52}"/>
              </a:ext>
            </a:extLst>
          </p:cNvPr>
          <p:cNvSpPr txBox="1">
            <a:spLocks/>
          </p:cNvSpPr>
          <p:nvPr/>
        </p:nvSpPr>
        <p:spPr>
          <a:xfrm>
            <a:off x="4708560" y="2135888"/>
            <a:ext cx="1289467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left-to-right associativity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EA386D6-AC8C-D303-CA1E-7B3053E104E7}"/>
              </a:ext>
            </a:extLst>
          </p:cNvPr>
          <p:cNvSpPr txBox="1">
            <a:spLocks/>
          </p:cNvSpPr>
          <p:nvPr/>
        </p:nvSpPr>
        <p:spPr>
          <a:xfrm>
            <a:off x="1738754" y="2934284"/>
            <a:ext cx="248742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dirty="0">
                <a:solidFill>
                  <a:srgbClr val="3333FF"/>
                </a:solidFill>
              </a:rPr>
              <a:t>(                     )</a:t>
            </a:r>
            <a:endParaRPr lang="en-US" sz="240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09CEC12-3C5B-4223-621A-CEAC37A2868D}"/>
              </a:ext>
            </a:extLst>
          </p:cNvPr>
          <p:cNvSpPr txBox="1">
            <a:spLocks/>
          </p:cNvSpPr>
          <p:nvPr/>
        </p:nvSpPr>
        <p:spPr>
          <a:xfrm>
            <a:off x="2699978" y="3706329"/>
            <a:ext cx="1141437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3</a:t>
            </a:r>
            <a:endParaRPr lang="en-US" sz="18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9054D388-2D36-CD42-D376-BC6E31D03452}"/>
              </a:ext>
            </a:extLst>
          </p:cNvPr>
          <p:cNvSpPr txBox="1">
            <a:spLocks/>
          </p:cNvSpPr>
          <p:nvPr/>
        </p:nvSpPr>
        <p:spPr>
          <a:xfrm>
            <a:off x="2378250" y="3297471"/>
            <a:ext cx="104809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15 / 4 </a:t>
            </a:r>
            <a:endParaRPr lang="en-US" sz="1800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210A401-0A70-CDA6-9367-C788D9B1F05B}"/>
              </a:ext>
            </a:extLst>
          </p:cNvPr>
          <p:cNvSpPr txBox="1">
            <a:spLocks/>
          </p:cNvSpPr>
          <p:nvPr/>
        </p:nvSpPr>
        <p:spPr>
          <a:xfrm>
            <a:off x="3863827" y="3706329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* 3</a:t>
            </a:r>
            <a:endParaRPr lang="en-US" sz="1800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9B95A192-0FF4-3882-946C-BA09B0DB9B2B}"/>
              </a:ext>
            </a:extLst>
          </p:cNvPr>
          <p:cNvSpPr txBox="1">
            <a:spLocks/>
          </p:cNvSpPr>
          <p:nvPr/>
        </p:nvSpPr>
        <p:spPr>
          <a:xfrm>
            <a:off x="3346356" y="4157675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 9</a:t>
            </a:r>
            <a:endParaRPr lang="en-US" sz="180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1E4EA0E-2687-A353-EF6A-CDAEBB441B5C}"/>
              </a:ext>
            </a:extLst>
          </p:cNvPr>
          <p:cNvSpPr/>
          <p:nvPr/>
        </p:nvSpPr>
        <p:spPr>
          <a:xfrm>
            <a:off x="6278933" y="2371425"/>
            <a:ext cx="1012449" cy="4595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D2A1D77-822B-5A99-669D-21DA38AB119B}"/>
              </a:ext>
            </a:extLst>
          </p:cNvPr>
          <p:cNvSpPr txBox="1">
            <a:spLocks/>
          </p:cNvSpPr>
          <p:nvPr/>
        </p:nvSpPr>
        <p:spPr>
          <a:xfrm>
            <a:off x="6358052" y="4580491"/>
            <a:ext cx="2590801" cy="83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>
              <a:buNone/>
            </a:pPr>
            <a:r>
              <a:rPr lang="en-US" sz="2000" dirty="0"/>
              <a:t>E) Not a valid expression</a:t>
            </a:r>
          </a:p>
        </p:txBody>
      </p:sp>
    </p:spTree>
    <p:extLst>
      <p:ext uri="{BB962C8B-B14F-4D97-AF65-F5344CB8AC3E}">
        <p14:creationId xmlns:p14="http://schemas.microsoft.com/office/powerpoint/2010/main" val="180727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2" grpId="0"/>
      <p:bldP spid="13" grpId="0"/>
      <p:bldP spid="20" grpId="0"/>
      <p:bldP spid="20" grpId="1"/>
      <p:bldP spid="21" grpId="0"/>
      <p:bldP spid="21" grpId="1"/>
      <p:bldP spid="22" grpId="0"/>
      <p:bldP spid="22" grpId="1"/>
      <p:bldP spid="24" grpId="0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B36B9-5F4B-3086-87A0-FADEC2551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783F7-C6AA-E9F3-999F-148C1CEC3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Determine the Value of the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ACA2B-D3FC-CAA1-CC3F-80BA2D82ABD6}"/>
              </a:ext>
            </a:extLst>
          </p:cNvPr>
          <p:cNvSpPr txBox="1">
            <a:spLocks/>
          </p:cNvSpPr>
          <p:nvPr/>
        </p:nvSpPr>
        <p:spPr>
          <a:xfrm>
            <a:off x="665480" y="1444645"/>
            <a:ext cx="6806293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num1 = 15, three = 3, four = 4, num3;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7E37A90-B595-393E-7B19-B540C53F36ED}"/>
              </a:ext>
            </a:extLst>
          </p:cNvPr>
          <p:cNvSpPr txBox="1">
            <a:spLocks/>
          </p:cNvSpPr>
          <p:nvPr/>
        </p:nvSpPr>
        <p:spPr>
          <a:xfrm>
            <a:off x="685800" y="1917140"/>
            <a:ext cx="67491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 num6 = 6.0, num8;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931AB00-C72E-C010-55D8-1F6CDAC5CE50}"/>
              </a:ext>
            </a:extLst>
          </p:cNvPr>
          <p:cNvSpPr txBox="1">
            <a:spLocks/>
          </p:cNvSpPr>
          <p:nvPr/>
        </p:nvSpPr>
        <p:spPr>
          <a:xfrm>
            <a:off x="6324600" y="238428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A) 12.0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E6819679-5A63-1C53-A9EB-556560BBCB34}"/>
              </a:ext>
            </a:extLst>
          </p:cNvPr>
          <p:cNvSpPr txBox="1">
            <a:spLocks/>
          </p:cNvSpPr>
          <p:nvPr/>
        </p:nvSpPr>
        <p:spPr>
          <a:xfrm>
            <a:off x="665479" y="2924015"/>
            <a:ext cx="545989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084263" algn="l"/>
              </a:tabLst>
            </a:pPr>
            <a:r>
              <a:rPr lang="en-US" dirty="0">
                <a:solidFill>
                  <a:srgbClr val="3333FF"/>
                </a:solidFill>
              </a:rPr>
              <a:t>7.     </a:t>
            </a:r>
            <a:r>
              <a:rPr lang="en-US" dirty="0"/>
              <a:t>num8 = num1 / four * three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8E9525ED-5C45-4800-7F14-4A045C19880E}"/>
              </a:ext>
            </a:extLst>
          </p:cNvPr>
          <p:cNvSpPr txBox="1">
            <a:spLocks/>
          </p:cNvSpPr>
          <p:nvPr/>
        </p:nvSpPr>
        <p:spPr>
          <a:xfrm>
            <a:off x="3084276" y="2312357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higher precedence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B660AC-8BE6-815B-2189-43E5607E9871}"/>
              </a:ext>
            </a:extLst>
          </p:cNvPr>
          <p:cNvSpPr txBox="1">
            <a:spLocks/>
          </p:cNvSpPr>
          <p:nvPr/>
        </p:nvSpPr>
        <p:spPr>
          <a:xfrm>
            <a:off x="6324599" y="295179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9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A99FC6B-8E04-72AA-C363-71C64D5864C6}"/>
              </a:ext>
            </a:extLst>
          </p:cNvPr>
          <p:cNvSpPr txBox="1">
            <a:spLocks/>
          </p:cNvSpPr>
          <p:nvPr/>
        </p:nvSpPr>
        <p:spPr>
          <a:xfrm>
            <a:off x="6324599" y="3539522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C) 10.0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BF872B4-B074-74E1-9A02-4ACAFA9A76CA}"/>
              </a:ext>
            </a:extLst>
          </p:cNvPr>
          <p:cNvSpPr txBox="1">
            <a:spLocks/>
          </p:cNvSpPr>
          <p:nvPr/>
        </p:nvSpPr>
        <p:spPr>
          <a:xfrm>
            <a:off x="6324599" y="4062653"/>
            <a:ext cx="2590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D) Some other value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991A156-F6DD-EEC9-7726-72FCF49E697A}"/>
              </a:ext>
            </a:extLst>
          </p:cNvPr>
          <p:cNvCxnSpPr>
            <a:cxnSpLocks/>
          </p:cNvCxnSpPr>
          <p:nvPr/>
        </p:nvCxnSpPr>
        <p:spPr>
          <a:xfrm>
            <a:off x="3827579" y="2614929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33DD3AC-1E09-F160-0287-9AE9EBF62B9A}"/>
              </a:ext>
            </a:extLst>
          </p:cNvPr>
          <p:cNvCxnSpPr>
            <a:cxnSpLocks/>
          </p:cNvCxnSpPr>
          <p:nvPr/>
        </p:nvCxnSpPr>
        <p:spPr>
          <a:xfrm>
            <a:off x="4713418" y="2614929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ACDBCD9-98E2-6F80-0F66-9AFDE17EB6D1}"/>
              </a:ext>
            </a:extLst>
          </p:cNvPr>
          <p:cNvSpPr txBox="1">
            <a:spLocks/>
          </p:cNvSpPr>
          <p:nvPr/>
        </p:nvSpPr>
        <p:spPr>
          <a:xfrm>
            <a:off x="5001343" y="1977537"/>
            <a:ext cx="1289467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left-to-right associativity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C4EC122-3777-2FDD-3EFD-45FD0904863E}"/>
              </a:ext>
            </a:extLst>
          </p:cNvPr>
          <p:cNvSpPr txBox="1">
            <a:spLocks/>
          </p:cNvSpPr>
          <p:nvPr/>
        </p:nvSpPr>
        <p:spPr>
          <a:xfrm>
            <a:off x="2569369" y="2907119"/>
            <a:ext cx="248742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dirty="0">
                <a:solidFill>
                  <a:srgbClr val="3333FF"/>
                </a:solidFill>
              </a:rPr>
              <a:t>(                     )</a:t>
            </a:r>
            <a:endParaRPr lang="en-US" sz="240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6DE7B6C9-E1DD-405D-E058-2E1A490D3E7A}"/>
              </a:ext>
            </a:extLst>
          </p:cNvPr>
          <p:cNvSpPr txBox="1">
            <a:spLocks/>
          </p:cNvSpPr>
          <p:nvPr/>
        </p:nvSpPr>
        <p:spPr>
          <a:xfrm>
            <a:off x="3615830" y="3687209"/>
            <a:ext cx="1141437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3</a:t>
            </a:r>
            <a:endParaRPr lang="en-US" sz="18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04753D5-D48D-E95B-E6B1-15C0A3D72718}"/>
              </a:ext>
            </a:extLst>
          </p:cNvPr>
          <p:cNvSpPr txBox="1">
            <a:spLocks/>
          </p:cNvSpPr>
          <p:nvPr/>
        </p:nvSpPr>
        <p:spPr>
          <a:xfrm>
            <a:off x="3270696" y="3291992"/>
            <a:ext cx="104809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15 / 4 </a:t>
            </a:r>
            <a:endParaRPr lang="en-US" sz="1800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6837D5B6-6A92-8E5E-7610-3C13DC9CFE53}"/>
              </a:ext>
            </a:extLst>
          </p:cNvPr>
          <p:cNvSpPr txBox="1">
            <a:spLocks/>
          </p:cNvSpPr>
          <p:nvPr/>
        </p:nvSpPr>
        <p:spPr>
          <a:xfrm>
            <a:off x="4713418" y="3687209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* 3</a:t>
            </a:r>
            <a:endParaRPr lang="en-US" sz="1800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0DA7C21-5CC8-3E9C-D160-97F914FAD681}"/>
              </a:ext>
            </a:extLst>
          </p:cNvPr>
          <p:cNvSpPr txBox="1">
            <a:spLocks/>
          </p:cNvSpPr>
          <p:nvPr/>
        </p:nvSpPr>
        <p:spPr>
          <a:xfrm>
            <a:off x="3719822" y="4174571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 9</a:t>
            </a:r>
            <a:endParaRPr lang="en-US" sz="180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BE1D985-B248-BE29-9E6E-A65603C58C1B}"/>
              </a:ext>
            </a:extLst>
          </p:cNvPr>
          <p:cNvSpPr/>
          <p:nvPr/>
        </p:nvSpPr>
        <p:spPr>
          <a:xfrm>
            <a:off x="6290810" y="4014697"/>
            <a:ext cx="2395990" cy="53531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680B8F9-9008-E87C-AFFD-D6DA020EDD15}"/>
              </a:ext>
            </a:extLst>
          </p:cNvPr>
          <p:cNvSpPr txBox="1">
            <a:spLocks/>
          </p:cNvSpPr>
          <p:nvPr/>
        </p:nvSpPr>
        <p:spPr>
          <a:xfrm>
            <a:off x="6358052" y="4580491"/>
            <a:ext cx="2590801" cy="83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>
              <a:buNone/>
            </a:pPr>
            <a:r>
              <a:rPr lang="en-US" sz="2000" dirty="0"/>
              <a:t>E) Not a valid expression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6C46248-D4B5-59E0-19FC-7768A17BFEA6}"/>
              </a:ext>
            </a:extLst>
          </p:cNvPr>
          <p:cNvSpPr txBox="1">
            <a:spLocks/>
          </p:cNvSpPr>
          <p:nvPr/>
        </p:nvSpPr>
        <p:spPr>
          <a:xfrm>
            <a:off x="795343" y="2331236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lower precedence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FF1C09-A959-15AB-B8F6-886F99EC71CE}"/>
              </a:ext>
            </a:extLst>
          </p:cNvPr>
          <p:cNvCxnSpPr>
            <a:cxnSpLocks/>
          </p:cNvCxnSpPr>
          <p:nvPr/>
        </p:nvCxnSpPr>
        <p:spPr>
          <a:xfrm>
            <a:off x="2286000" y="2743200"/>
            <a:ext cx="228600" cy="256957"/>
          </a:xfrm>
          <a:prstGeom prst="straightConnector1">
            <a:avLst/>
          </a:prstGeom>
          <a:ln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2140C01-D277-CDCA-111E-67A3FC5E9B17}"/>
              </a:ext>
            </a:extLst>
          </p:cNvPr>
          <p:cNvSpPr/>
          <p:nvPr/>
        </p:nvSpPr>
        <p:spPr>
          <a:xfrm>
            <a:off x="2080260" y="3390900"/>
            <a:ext cx="1478280" cy="1083376"/>
          </a:xfrm>
          <a:custGeom>
            <a:avLst/>
            <a:gdLst>
              <a:gd name="connsiteX0" fmla="*/ 1478280 w 1478280"/>
              <a:gd name="connsiteY0" fmla="*/ 1059180 h 1083376"/>
              <a:gd name="connsiteX1" fmla="*/ 1059180 w 1478280"/>
              <a:gd name="connsiteY1" fmla="*/ 1059180 h 1083376"/>
              <a:gd name="connsiteX2" fmla="*/ 434340 w 1478280"/>
              <a:gd name="connsiteY2" fmla="*/ 807720 h 1083376"/>
              <a:gd name="connsiteX3" fmla="*/ 0 w 1478280"/>
              <a:gd name="connsiteY3" fmla="*/ 0 h 1083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8280" h="1083376">
                <a:moveTo>
                  <a:pt x="1478280" y="1059180"/>
                </a:moveTo>
                <a:cubicBezTo>
                  <a:pt x="1355725" y="1080135"/>
                  <a:pt x="1233170" y="1101090"/>
                  <a:pt x="1059180" y="1059180"/>
                </a:cubicBezTo>
                <a:cubicBezTo>
                  <a:pt x="885190" y="1017270"/>
                  <a:pt x="610870" y="984250"/>
                  <a:pt x="434340" y="807720"/>
                </a:cubicBezTo>
                <a:cubicBezTo>
                  <a:pt x="257810" y="631190"/>
                  <a:pt x="128905" y="315595"/>
                  <a:pt x="0" y="0"/>
                </a:cubicBezTo>
              </a:path>
            </a:pathLst>
          </a:custGeom>
          <a:noFill/>
          <a:ln>
            <a:solidFill>
              <a:srgbClr val="009644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2B3B6C8E-00EB-B12E-8CAB-ECBB3197D7FD}"/>
              </a:ext>
            </a:extLst>
          </p:cNvPr>
          <p:cNvSpPr txBox="1">
            <a:spLocks/>
          </p:cNvSpPr>
          <p:nvPr/>
        </p:nvSpPr>
        <p:spPr>
          <a:xfrm>
            <a:off x="3719822" y="4174571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009644"/>
                </a:solidFill>
              </a:rPr>
              <a:t> 9.0</a:t>
            </a:r>
            <a:endParaRPr lang="en-US" sz="1800" dirty="0">
              <a:solidFill>
                <a:srgbClr val="009644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5FE5608-2F26-6A62-AAB2-8F7A77EFF733}"/>
              </a:ext>
            </a:extLst>
          </p:cNvPr>
          <p:cNvSpPr/>
          <p:nvPr/>
        </p:nvSpPr>
        <p:spPr>
          <a:xfrm>
            <a:off x="625544" y="1889436"/>
            <a:ext cx="3693247" cy="535318"/>
          </a:xfrm>
          <a:prstGeom prst="ellipse">
            <a:avLst/>
          </a:prstGeom>
          <a:noFill/>
          <a:ln>
            <a:solidFill>
              <a:srgbClr val="00964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5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2" grpId="0"/>
      <p:bldP spid="13" grpId="0"/>
      <p:bldP spid="20" grpId="0"/>
      <p:bldP spid="20" grpId="1"/>
      <p:bldP spid="21" grpId="0"/>
      <p:bldP spid="21" grpId="1"/>
      <p:bldP spid="22" grpId="0"/>
      <p:bldP spid="22" grpId="1"/>
      <p:bldP spid="24" grpId="0"/>
      <p:bldP spid="25" grpId="0" animBg="1"/>
      <p:bldP spid="8" grpId="0"/>
      <p:bldP spid="18" grpId="0" animBg="1"/>
      <p:bldP spid="23" grpId="0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1FEE8-A460-82AD-77DA-ADB9608C9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D7486-E394-7DB4-283E-D241AFA7A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Determine the Value of the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1A6BB-CAEC-A0EF-EDB5-ED6FCD5B4162}"/>
              </a:ext>
            </a:extLst>
          </p:cNvPr>
          <p:cNvSpPr txBox="1">
            <a:spLocks/>
          </p:cNvSpPr>
          <p:nvPr/>
        </p:nvSpPr>
        <p:spPr>
          <a:xfrm>
            <a:off x="665480" y="1444645"/>
            <a:ext cx="6806293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num1 = 15, three = 3, four = 4, num3;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D6E48CC-CC0B-20B1-06E3-38110C0F214C}"/>
              </a:ext>
            </a:extLst>
          </p:cNvPr>
          <p:cNvSpPr txBox="1">
            <a:spLocks/>
          </p:cNvSpPr>
          <p:nvPr/>
        </p:nvSpPr>
        <p:spPr>
          <a:xfrm>
            <a:off x="685800" y="1917140"/>
            <a:ext cx="6749143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 num6 = 6.0, num8;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700BFF2-0F9A-004F-514A-513D47CDF6CD}"/>
              </a:ext>
            </a:extLst>
          </p:cNvPr>
          <p:cNvSpPr txBox="1">
            <a:spLocks/>
          </p:cNvSpPr>
          <p:nvPr/>
        </p:nvSpPr>
        <p:spPr>
          <a:xfrm>
            <a:off x="6324600" y="238428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A) 8.0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3C9FA5B-989F-67EC-A0CC-90920F425CC4}"/>
              </a:ext>
            </a:extLst>
          </p:cNvPr>
          <p:cNvSpPr txBox="1">
            <a:spLocks/>
          </p:cNvSpPr>
          <p:nvPr/>
        </p:nvSpPr>
        <p:spPr>
          <a:xfrm>
            <a:off x="317932" y="2913696"/>
            <a:ext cx="604012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084263" algn="l"/>
              </a:tabLst>
            </a:pPr>
            <a:r>
              <a:rPr lang="en-US" dirty="0">
                <a:solidFill>
                  <a:srgbClr val="3333FF"/>
                </a:solidFill>
              </a:rPr>
              <a:t>8.</a:t>
            </a:r>
            <a:r>
              <a:rPr lang="en-US" dirty="0"/>
              <a:t>     num 3 = num8 = num1 / 6 * four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747753A9-0469-BA6D-51F3-7B06DD44967A}"/>
              </a:ext>
            </a:extLst>
          </p:cNvPr>
          <p:cNvSpPr txBox="1">
            <a:spLocks/>
          </p:cNvSpPr>
          <p:nvPr/>
        </p:nvSpPr>
        <p:spPr>
          <a:xfrm>
            <a:off x="3685908" y="2340296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higher precedence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5D24390-E50A-6113-944C-36A56E513D00}"/>
              </a:ext>
            </a:extLst>
          </p:cNvPr>
          <p:cNvSpPr txBox="1">
            <a:spLocks/>
          </p:cNvSpPr>
          <p:nvPr/>
        </p:nvSpPr>
        <p:spPr>
          <a:xfrm>
            <a:off x="6324599" y="2951798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15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EEE4A60-AF7A-BDC3-8163-4EF09144C35D}"/>
              </a:ext>
            </a:extLst>
          </p:cNvPr>
          <p:cNvSpPr txBox="1">
            <a:spLocks/>
          </p:cNvSpPr>
          <p:nvPr/>
        </p:nvSpPr>
        <p:spPr>
          <a:xfrm>
            <a:off x="6324599" y="3539522"/>
            <a:ext cx="195912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C) 10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878EEED-44E2-AD24-B273-948300A03523}"/>
              </a:ext>
            </a:extLst>
          </p:cNvPr>
          <p:cNvSpPr txBox="1">
            <a:spLocks/>
          </p:cNvSpPr>
          <p:nvPr/>
        </p:nvSpPr>
        <p:spPr>
          <a:xfrm>
            <a:off x="6324599" y="4062653"/>
            <a:ext cx="2590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D) Some other value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FDEF8A4-FF1C-1590-29A9-893614B616E1}"/>
              </a:ext>
            </a:extLst>
          </p:cNvPr>
          <p:cNvCxnSpPr>
            <a:cxnSpLocks/>
          </p:cNvCxnSpPr>
          <p:nvPr/>
        </p:nvCxnSpPr>
        <p:spPr>
          <a:xfrm>
            <a:off x="4757267" y="2680166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C5EC2A4-CFAD-3293-9676-C0F393E2865B}"/>
              </a:ext>
            </a:extLst>
          </p:cNvPr>
          <p:cNvCxnSpPr>
            <a:cxnSpLocks/>
          </p:cNvCxnSpPr>
          <p:nvPr/>
        </p:nvCxnSpPr>
        <p:spPr>
          <a:xfrm>
            <a:off x="5315050" y="2652393"/>
            <a:ext cx="0" cy="257015"/>
          </a:xfrm>
          <a:prstGeom prst="straightConnector1">
            <a:avLst/>
          </a:prstGeom>
          <a:ln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2AC0A4E-2CE2-2E48-0D02-7AA72B8ACD1F}"/>
              </a:ext>
            </a:extLst>
          </p:cNvPr>
          <p:cNvSpPr txBox="1">
            <a:spLocks/>
          </p:cNvSpPr>
          <p:nvPr/>
        </p:nvSpPr>
        <p:spPr>
          <a:xfrm>
            <a:off x="5471149" y="1910807"/>
            <a:ext cx="1289467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left-to-right associativity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6C82A95-9C95-CF7E-F39C-14DD8ED62E7C}"/>
              </a:ext>
            </a:extLst>
          </p:cNvPr>
          <p:cNvSpPr txBox="1">
            <a:spLocks/>
          </p:cNvSpPr>
          <p:nvPr/>
        </p:nvSpPr>
        <p:spPr>
          <a:xfrm>
            <a:off x="3536134" y="2939963"/>
            <a:ext cx="248742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dirty="0">
                <a:solidFill>
                  <a:srgbClr val="3333FF"/>
                </a:solidFill>
              </a:rPr>
              <a:t>(                )</a:t>
            </a:r>
            <a:endParaRPr lang="en-US" sz="240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5068EE16-248A-4231-8E90-04C4D474749E}"/>
              </a:ext>
            </a:extLst>
          </p:cNvPr>
          <p:cNvSpPr txBox="1">
            <a:spLocks/>
          </p:cNvSpPr>
          <p:nvPr/>
        </p:nvSpPr>
        <p:spPr>
          <a:xfrm>
            <a:off x="4559921" y="3677129"/>
            <a:ext cx="1141437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2</a:t>
            </a:r>
            <a:endParaRPr lang="en-US" sz="18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8FD109F-EE56-48B9-FC2C-7756EF85E509}"/>
              </a:ext>
            </a:extLst>
          </p:cNvPr>
          <p:cNvSpPr txBox="1">
            <a:spLocks/>
          </p:cNvSpPr>
          <p:nvPr/>
        </p:nvSpPr>
        <p:spPr>
          <a:xfrm>
            <a:off x="4241968" y="3295841"/>
            <a:ext cx="104809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15 / 6 </a:t>
            </a:r>
            <a:endParaRPr lang="en-US" sz="1800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9F278AFC-7F2E-74EC-88B4-EF061F44AD87}"/>
              </a:ext>
            </a:extLst>
          </p:cNvPr>
          <p:cNvSpPr txBox="1">
            <a:spLocks/>
          </p:cNvSpPr>
          <p:nvPr/>
        </p:nvSpPr>
        <p:spPr>
          <a:xfrm>
            <a:off x="5190087" y="3666571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* 4</a:t>
            </a:r>
            <a:endParaRPr lang="en-US" sz="1800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C3E7F11D-A475-B634-12F5-065F9035F51C}"/>
              </a:ext>
            </a:extLst>
          </p:cNvPr>
          <p:cNvSpPr txBox="1">
            <a:spLocks/>
          </p:cNvSpPr>
          <p:nvPr/>
        </p:nvSpPr>
        <p:spPr>
          <a:xfrm>
            <a:off x="4895580" y="4093129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 8</a:t>
            </a:r>
            <a:endParaRPr lang="en-US" sz="180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9A60AC3-B76A-FE3B-C4DF-ACBE75498677}"/>
              </a:ext>
            </a:extLst>
          </p:cNvPr>
          <p:cNvSpPr/>
          <p:nvPr/>
        </p:nvSpPr>
        <p:spPr>
          <a:xfrm>
            <a:off x="6258927" y="4014697"/>
            <a:ext cx="2395990" cy="53531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74C1D62-FCC1-D43D-E6C6-E8E37E4AFAE9}"/>
              </a:ext>
            </a:extLst>
          </p:cNvPr>
          <p:cNvSpPr txBox="1">
            <a:spLocks/>
          </p:cNvSpPr>
          <p:nvPr/>
        </p:nvSpPr>
        <p:spPr>
          <a:xfrm>
            <a:off x="6358052" y="4580491"/>
            <a:ext cx="2590801" cy="83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>
              <a:buNone/>
            </a:pPr>
            <a:r>
              <a:rPr lang="en-US" sz="2000" dirty="0"/>
              <a:t>E) Not a valid expression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A719A83-171A-4DDA-F29F-547546BEA84C}"/>
              </a:ext>
            </a:extLst>
          </p:cNvPr>
          <p:cNvSpPr txBox="1">
            <a:spLocks/>
          </p:cNvSpPr>
          <p:nvPr/>
        </p:nvSpPr>
        <p:spPr>
          <a:xfrm>
            <a:off x="1389671" y="2358430"/>
            <a:ext cx="211454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lower precedence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461C90B-FED7-208F-FABA-36BE6ED4C0DA}"/>
              </a:ext>
            </a:extLst>
          </p:cNvPr>
          <p:cNvCxnSpPr>
            <a:cxnSpLocks/>
          </p:cNvCxnSpPr>
          <p:nvPr/>
        </p:nvCxnSpPr>
        <p:spPr>
          <a:xfrm>
            <a:off x="2080260" y="2715881"/>
            <a:ext cx="228600" cy="256957"/>
          </a:xfrm>
          <a:prstGeom prst="straightConnector1">
            <a:avLst/>
          </a:prstGeom>
          <a:ln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248881E1-9632-BA23-33F5-235C5C5860EF}"/>
              </a:ext>
            </a:extLst>
          </p:cNvPr>
          <p:cNvSpPr/>
          <p:nvPr/>
        </p:nvSpPr>
        <p:spPr>
          <a:xfrm>
            <a:off x="3064382" y="3295841"/>
            <a:ext cx="1791211" cy="1079659"/>
          </a:xfrm>
          <a:custGeom>
            <a:avLst/>
            <a:gdLst>
              <a:gd name="connsiteX0" fmla="*/ 1478280 w 1478280"/>
              <a:gd name="connsiteY0" fmla="*/ 1059180 h 1083376"/>
              <a:gd name="connsiteX1" fmla="*/ 1059180 w 1478280"/>
              <a:gd name="connsiteY1" fmla="*/ 1059180 h 1083376"/>
              <a:gd name="connsiteX2" fmla="*/ 434340 w 1478280"/>
              <a:gd name="connsiteY2" fmla="*/ 807720 h 1083376"/>
              <a:gd name="connsiteX3" fmla="*/ 0 w 1478280"/>
              <a:gd name="connsiteY3" fmla="*/ 0 h 1083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8280" h="1083376">
                <a:moveTo>
                  <a:pt x="1478280" y="1059180"/>
                </a:moveTo>
                <a:cubicBezTo>
                  <a:pt x="1355725" y="1080135"/>
                  <a:pt x="1233170" y="1101090"/>
                  <a:pt x="1059180" y="1059180"/>
                </a:cubicBezTo>
                <a:cubicBezTo>
                  <a:pt x="885190" y="1017270"/>
                  <a:pt x="610870" y="984250"/>
                  <a:pt x="434340" y="807720"/>
                </a:cubicBezTo>
                <a:cubicBezTo>
                  <a:pt x="257810" y="631190"/>
                  <a:pt x="128905" y="315595"/>
                  <a:pt x="0" y="0"/>
                </a:cubicBezTo>
              </a:path>
            </a:pathLst>
          </a:custGeom>
          <a:noFill/>
          <a:ln>
            <a:solidFill>
              <a:srgbClr val="009644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25EDCBE2-844C-98B1-4E24-A68CC69F43BC}"/>
              </a:ext>
            </a:extLst>
          </p:cNvPr>
          <p:cNvSpPr txBox="1">
            <a:spLocks/>
          </p:cNvSpPr>
          <p:nvPr/>
        </p:nvSpPr>
        <p:spPr>
          <a:xfrm>
            <a:off x="4898907" y="4094162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009644"/>
                </a:solidFill>
              </a:rPr>
              <a:t> 8.0</a:t>
            </a:r>
            <a:endParaRPr lang="en-US" sz="1800" dirty="0">
              <a:solidFill>
                <a:srgbClr val="009644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19374B9-6A60-2394-7A82-F660660A1AAF}"/>
              </a:ext>
            </a:extLst>
          </p:cNvPr>
          <p:cNvSpPr/>
          <p:nvPr/>
        </p:nvSpPr>
        <p:spPr>
          <a:xfrm>
            <a:off x="625544" y="1889436"/>
            <a:ext cx="3693247" cy="535318"/>
          </a:xfrm>
          <a:prstGeom prst="ellipse">
            <a:avLst/>
          </a:prstGeom>
          <a:noFill/>
          <a:ln>
            <a:solidFill>
              <a:srgbClr val="00964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9AADF37-F0F5-D7AC-6AF7-3C65D95E9215}"/>
              </a:ext>
            </a:extLst>
          </p:cNvPr>
          <p:cNvCxnSpPr>
            <a:cxnSpLocks/>
          </p:cNvCxnSpPr>
          <p:nvPr/>
        </p:nvCxnSpPr>
        <p:spPr>
          <a:xfrm>
            <a:off x="3275620" y="2706277"/>
            <a:ext cx="228600" cy="256957"/>
          </a:xfrm>
          <a:prstGeom prst="straightConnector1">
            <a:avLst/>
          </a:prstGeom>
          <a:ln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5683E271-B207-6E8B-B91D-B305F7D2CC65}"/>
              </a:ext>
            </a:extLst>
          </p:cNvPr>
          <p:cNvSpPr txBox="1">
            <a:spLocks/>
          </p:cNvSpPr>
          <p:nvPr/>
        </p:nvSpPr>
        <p:spPr>
          <a:xfrm>
            <a:off x="286018" y="2441201"/>
            <a:ext cx="1289467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right-to-left associativity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E09E16E-1A23-FB5F-0683-B5394E90EB81}"/>
              </a:ext>
            </a:extLst>
          </p:cNvPr>
          <p:cNvSpPr/>
          <p:nvPr/>
        </p:nvSpPr>
        <p:spPr>
          <a:xfrm>
            <a:off x="1592308" y="3335327"/>
            <a:ext cx="1110354" cy="482402"/>
          </a:xfrm>
          <a:custGeom>
            <a:avLst/>
            <a:gdLst>
              <a:gd name="connsiteX0" fmla="*/ 1478280 w 1478280"/>
              <a:gd name="connsiteY0" fmla="*/ 1059180 h 1083376"/>
              <a:gd name="connsiteX1" fmla="*/ 1059180 w 1478280"/>
              <a:gd name="connsiteY1" fmla="*/ 1059180 h 1083376"/>
              <a:gd name="connsiteX2" fmla="*/ 434340 w 1478280"/>
              <a:gd name="connsiteY2" fmla="*/ 807720 h 1083376"/>
              <a:gd name="connsiteX3" fmla="*/ 0 w 1478280"/>
              <a:gd name="connsiteY3" fmla="*/ 0 h 1083376"/>
              <a:gd name="connsiteX0" fmla="*/ 1478280 w 1478280"/>
              <a:gd name="connsiteY0" fmla="*/ 1059180 h 1059751"/>
              <a:gd name="connsiteX1" fmla="*/ 823352 w 1478280"/>
              <a:gd name="connsiteY1" fmla="*/ 474735 h 1059751"/>
              <a:gd name="connsiteX2" fmla="*/ 434340 w 1478280"/>
              <a:gd name="connsiteY2" fmla="*/ 807720 h 1059751"/>
              <a:gd name="connsiteX3" fmla="*/ 0 w 1478280"/>
              <a:gd name="connsiteY3" fmla="*/ 0 h 1059751"/>
              <a:gd name="connsiteX0" fmla="*/ 1061650 w 1061650"/>
              <a:gd name="connsiteY0" fmla="*/ 0 h 1076611"/>
              <a:gd name="connsiteX1" fmla="*/ 823352 w 1061650"/>
              <a:gd name="connsiteY1" fmla="*/ 694028 h 1076611"/>
              <a:gd name="connsiteX2" fmla="*/ 434340 w 1061650"/>
              <a:gd name="connsiteY2" fmla="*/ 1027013 h 1076611"/>
              <a:gd name="connsiteX3" fmla="*/ 0 w 1061650"/>
              <a:gd name="connsiteY3" fmla="*/ 219293 h 1076611"/>
              <a:gd name="connsiteX0" fmla="*/ 1061650 w 1061650"/>
              <a:gd name="connsiteY0" fmla="*/ 0 h 1076611"/>
              <a:gd name="connsiteX1" fmla="*/ 823352 w 1061650"/>
              <a:gd name="connsiteY1" fmla="*/ 694028 h 1076611"/>
              <a:gd name="connsiteX2" fmla="*/ 434340 w 1061650"/>
              <a:gd name="connsiteY2" fmla="*/ 1027013 h 1076611"/>
              <a:gd name="connsiteX3" fmla="*/ 0 w 1061650"/>
              <a:gd name="connsiteY3" fmla="*/ 219293 h 1076611"/>
              <a:gd name="connsiteX0" fmla="*/ 1061650 w 1061650"/>
              <a:gd name="connsiteY0" fmla="*/ 0 h 1071906"/>
              <a:gd name="connsiteX1" fmla="*/ 823352 w 1061650"/>
              <a:gd name="connsiteY1" fmla="*/ 694028 h 1071906"/>
              <a:gd name="connsiteX2" fmla="*/ 434340 w 1061650"/>
              <a:gd name="connsiteY2" fmla="*/ 1027013 h 1071906"/>
              <a:gd name="connsiteX3" fmla="*/ 0 w 1061650"/>
              <a:gd name="connsiteY3" fmla="*/ 219293 h 1071906"/>
              <a:gd name="connsiteX0" fmla="*/ 1061650 w 1061650"/>
              <a:gd name="connsiteY0" fmla="*/ 0 h 962683"/>
              <a:gd name="connsiteX1" fmla="*/ 823352 w 1061650"/>
              <a:gd name="connsiteY1" fmla="*/ 694028 h 962683"/>
              <a:gd name="connsiteX2" fmla="*/ 355731 w 1061650"/>
              <a:gd name="connsiteY2" fmla="*/ 899165 h 962683"/>
              <a:gd name="connsiteX3" fmla="*/ 0 w 1061650"/>
              <a:gd name="connsiteY3" fmla="*/ 219293 h 962683"/>
              <a:gd name="connsiteX0" fmla="*/ 1061650 w 1061650"/>
              <a:gd name="connsiteY0" fmla="*/ 0 h 924991"/>
              <a:gd name="connsiteX1" fmla="*/ 823352 w 1061650"/>
              <a:gd name="connsiteY1" fmla="*/ 694028 h 924991"/>
              <a:gd name="connsiteX2" fmla="*/ 355731 w 1061650"/>
              <a:gd name="connsiteY2" fmla="*/ 899165 h 924991"/>
              <a:gd name="connsiteX3" fmla="*/ 0 w 1061650"/>
              <a:gd name="connsiteY3" fmla="*/ 219293 h 924991"/>
              <a:gd name="connsiteX0" fmla="*/ 1014484 w 1014484"/>
              <a:gd name="connsiteY0" fmla="*/ 0 h 924991"/>
              <a:gd name="connsiteX1" fmla="*/ 776186 w 1014484"/>
              <a:gd name="connsiteY1" fmla="*/ 694028 h 924991"/>
              <a:gd name="connsiteX2" fmla="*/ 308565 w 1014484"/>
              <a:gd name="connsiteY2" fmla="*/ 899165 h 924991"/>
              <a:gd name="connsiteX3" fmla="*/ 0 w 1014484"/>
              <a:gd name="connsiteY3" fmla="*/ 36654 h 924991"/>
              <a:gd name="connsiteX0" fmla="*/ 1014484 w 1014484"/>
              <a:gd name="connsiteY0" fmla="*/ 0 h 924991"/>
              <a:gd name="connsiteX1" fmla="*/ 776186 w 1014484"/>
              <a:gd name="connsiteY1" fmla="*/ 694028 h 924991"/>
              <a:gd name="connsiteX2" fmla="*/ 308565 w 1014484"/>
              <a:gd name="connsiteY2" fmla="*/ 899165 h 924991"/>
              <a:gd name="connsiteX3" fmla="*/ 0 w 1014484"/>
              <a:gd name="connsiteY3" fmla="*/ 36654 h 924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484" h="924991">
                <a:moveTo>
                  <a:pt x="1014484" y="0"/>
                </a:moveTo>
                <a:cubicBezTo>
                  <a:pt x="923373" y="313176"/>
                  <a:pt x="893839" y="544167"/>
                  <a:pt x="776186" y="694028"/>
                </a:cubicBezTo>
                <a:cubicBezTo>
                  <a:pt x="658533" y="843889"/>
                  <a:pt x="492956" y="984375"/>
                  <a:pt x="308565" y="899165"/>
                </a:cubicBezTo>
                <a:cubicBezTo>
                  <a:pt x="132035" y="722635"/>
                  <a:pt x="97461" y="443568"/>
                  <a:pt x="0" y="36654"/>
                </a:cubicBezTo>
              </a:path>
            </a:pathLst>
          </a:custGeom>
          <a:noFill/>
          <a:ln>
            <a:solidFill>
              <a:srgbClr val="009644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34142FF1-22E7-9D44-4D21-8C7E2199D595}"/>
              </a:ext>
            </a:extLst>
          </p:cNvPr>
          <p:cNvSpPr txBox="1">
            <a:spLocks/>
          </p:cNvSpPr>
          <p:nvPr/>
        </p:nvSpPr>
        <p:spPr>
          <a:xfrm>
            <a:off x="2194560" y="3712512"/>
            <a:ext cx="933452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311275" algn="l"/>
              </a:tabLst>
            </a:pPr>
            <a:r>
              <a:rPr lang="en-US" sz="2400" dirty="0">
                <a:solidFill>
                  <a:srgbClr val="009644"/>
                </a:solidFill>
              </a:rPr>
              <a:t> 8</a:t>
            </a:r>
            <a:endParaRPr lang="en-US" sz="1800" dirty="0">
              <a:solidFill>
                <a:srgbClr val="009644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B79FB10-9611-9170-E7DC-23B437E823BF}"/>
              </a:ext>
            </a:extLst>
          </p:cNvPr>
          <p:cNvSpPr/>
          <p:nvPr/>
        </p:nvSpPr>
        <p:spPr>
          <a:xfrm>
            <a:off x="523608" y="1394101"/>
            <a:ext cx="5767202" cy="535318"/>
          </a:xfrm>
          <a:prstGeom prst="ellipse">
            <a:avLst/>
          </a:prstGeom>
          <a:noFill/>
          <a:ln>
            <a:solidFill>
              <a:srgbClr val="00964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98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2" grpId="0"/>
      <p:bldP spid="13" grpId="0"/>
      <p:bldP spid="20" grpId="0"/>
      <p:bldP spid="20" grpId="1"/>
      <p:bldP spid="21" grpId="0"/>
      <p:bldP spid="21" grpId="1"/>
      <p:bldP spid="22" grpId="0"/>
      <p:bldP spid="22" grpId="1"/>
      <p:bldP spid="24" grpId="0"/>
      <p:bldP spid="25" grpId="0" animBg="1"/>
      <p:bldP spid="8" grpId="0"/>
      <p:bldP spid="18" grpId="0" animBg="1"/>
      <p:bldP spid="23" grpId="0"/>
      <p:bldP spid="26" grpId="0" animBg="1"/>
      <p:bldP spid="26" grpId="1" animBg="1"/>
      <p:bldP spid="27" grpId="0"/>
      <p:bldP spid="28" grpId="0" animBg="1"/>
      <p:bldP spid="29" grpId="0"/>
      <p:bldP spid="3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89734</TotalTime>
  <Words>1264</Words>
  <Application>Microsoft Office PowerPoint</Application>
  <PresentationFormat>On-screen Show (4:3)</PresentationFormat>
  <Paragraphs>307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Aptos</vt:lpstr>
      <vt:lpstr>Arial</vt:lpstr>
      <vt:lpstr>Calibri</vt:lpstr>
      <vt:lpstr>Office Theme</vt:lpstr>
      <vt:lpstr>Basis of Software</vt:lpstr>
      <vt:lpstr>Determine the Value of the Expression</vt:lpstr>
      <vt:lpstr>Determine the Value of the Expression</vt:lpstr>
      <vt:lpstr>Determine the Value of the Expression</vt:lpstr>
      <vt:lpstr>Determine the Value of the Expression</vt:lpstr>
      <vt:lpstr>Determine the Value of the Expression</vt:lpstr>
      <vt:lpstr>Determine the Value of the Expression</vt:lpstr>
      <vt:lpstr>Determine the Value of the Expression</vt:lpstr>
      <vt:lpstr>Determine the Value of the Expression</vt:lpstr>
      <vt:lpstr>Determine the Value of the Expression</vt:lpstr>
      <vt:lpstr>Determine the Value of the Expression</vt:lpstr>
      <vt:lpstr>Determine the Value of the Expression</vt:lpstr>
      <vt:lpstr>Determine the Value of the Expression</vt:lpstr>
      <vt:lpstr>Determine the Value of the Expression</vt:lpstr>
      <vt:lpstr>Determine the Value of the Expression</vt:lpstr>
      <vt:lpstr>Determine the Value of the Expression</vt:lpstr>
      <vt:lpstr>Determine the Value of the Expression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725</cp:revision>
  <cp:lastPrinted>2020-04-08T20:37:48Z</cp:lastPrinted>
  <dcterms:created xsi:type="dcterms:W3CDTF">2016-08-24T18:09:17Z</dcterms:created>
  <dcterms:modified xsi:type="dcterms:W3CDTF">2025-05-17T23:13:04Z</dcterms:modified>
</cp:coreProperties>
</file>