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522" r:id="rId3"/>
    <p:sldId id="605" r:id="rId4"/>
    <p:sldId id="608" r:id="rId5"/>
    <p:sldId id="609" r:id="rId6"/>
    <p:sldId id="610" r:id="rId7"/>
    <p:sldId id="611" r:id="rId8"/>
    <p:sldId id="612" r:id="rId9"/>
    <p:sldId id="618" r:id="rId10"/>
    <p:sldId id="615" r:id="rId11"/>
    <p:sldId id="616" r:id="rId12"/>
    <p:sldId id="617" r:id="rId13"/>
    <p:sldId id="624" r:id="rId14"/>
    <p:sldId id="625" r:id="rId15"/>
    <p:sldId id="627" r:id="rId16"/>
    <p:sldId id="626" r:id="rId17"/>
    <p:sldId id="628" r:id="rId18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9644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10" autoAdjust="0"/>
    <p:restoredTop sz="94660"/>
  </p:normalViewPr>
  <p:slideViewPr>
    <p:cSldViewPr>
      <p:cViewPr varScale="1">
        <p:scale>
          <a:sx n="75" d="100"/>
          <a:sy n="75" d="100"/>
        </p:scale>
        <p:origin x="102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Rudimentary Input and Output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34E357-90E9-5610-0BAE-A6027A3AAE64}"/>
              </a:ext>
            </a:extLst>
          </p:cNvPr>
          <p:cNvSpPr txBox="1">
            <a:spLocks/>
          </p:cNvSpPr>
          <p:nvPr/>
        </p:nvSpPr>
        <p:spPr>
          <a:xfrm>
            <a:off x="2057400" y="3682774"/>
            <a:ext cx="210094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VERY basic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42DEB-42EA-BB3A-8B1F-2D69F63CE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E7856-D74F-1831-4E09-4B1272AEA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1AFF5-1713-18F2-6586-113DD9BD3EE8}"/>
              </a:ext>
            </a:extLst>
          </p:cNvPr>
          <p:cNvSpPr txBox="1">
            <a:spLocks/>
          </p:cNvSpPr>
          <p:nvPr/>
        </p:nvSpPr>
        <p:spPr>
          <a:xfrm>
            <a:off x="4724400" y="1157407"/>
            <a:ext cx="2057400" cy="5670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scanf_s</a:t>
            </a:r>
            <a:r>
              <a:rPr lang="en-US" sz="3600" dirty="0"/>
              <a:t>()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BFC7AF-F322-B3AF-F551-DB68CE886FFA}"/>
              </a:ext>
            </a:extLst>
          </p:cNvPr>
          <p:cNvSpPr txBox="1">
            <a:spLocks/>
          </p:cNvSpPr>
          <p:nvPr/>
        </p:nvSpPr>
        <p:spPr>
          <a:xfrm>
            <a:off x="1449021" y="4087988"/>
            <a:ext cx="415834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scanf_s</a:t>
            </a:r>
            <a:r>
              <a:rPr lang="en-US" sz="3600" dirty="0"/>
              <a:t>( “%d”  , &amp;num);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1761A92C-EAE0-B9E8-B7FA-46072CCA5797}"/>
              </a:ext>
            </a:extLst>
          </p:cNvPr>
          <p:cNvSpPr/>
          <p:nvPr/>
        </p:nvSpPr>
        <p:spPr>
          <a:xfrm rot="5400000">
            <a:off x="3186343" y="4438010"/>
            <a:ext cx="266907" cy="441895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CA382C-CBBB-55BA-593D-7BD3E8FFD37B}"/>
              </a:ext>
            </a:extLst>
          </p:cNvPr>
          <p:cNvSpPr txBox="1">
            <a:spLocks/>
          </p:cNvSpPr>
          <p:nvPr/>
        </p:nvSpPr>
        <p:spPr>
          <a:xfrm>
            <a:off x="1722510" y="4938385"/>
            <a:ext cx="1983408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format string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B775968-F31C-C3C6-1469-EDB36BFD5E30}"/>
              </a:ext>
            </a:extLst>
          </p:cNvPr>
          <p:cNvSpPr txBox="1">
            <a:spLocks/>
          </p:cNvSpPr>
          <p:nvPr/>
        </p:nvSpPr>
        <p:spPr>
          <a:xfrm>
            <a:off x="5184178" y="2537669"/>
            <a:ext cx="3699573" cy="9193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We need a place to store what is read in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06F87CD-88DB-E8C2-5FD2-481D9D143FAA}"/>
              </a:ext>
            </a:extLst>
          </p:cNvPr>
          <p:cNvSpPr txBox="1">
            <a:spLocks/>
          </p:cNvSpPr>
          <p:nvPr/>
        </p:nvSpPr>
        <p:spPr>
          <a:xfrm>
            <a:off x="536105" y="1941595"/>
            <a:ext cx="31242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7030A0"/>
                </a:solidFill>
              </a:rPr>
              <a:t>#include &lt;</a:t>
            </a:r>
            <a:r>
              <a:rPr lang="en-US" sz="3600" dirty="0" err="1">
                <a:solidFill>
                  <a:srgbClr val="7030A0"/>
                </a:solidFill>
              </a:rPr>
              <a:t>stdio.h</a:t>
            </a:r>
            <a:r>
              <a:rPr lang="en-US" sz="3600" dirty="0">
                <a:solidFill>
                  <a:srgbClr val="7030A0"/>
                </a:solidFill>
              </a:rPr>
              <a:t>&gt;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C55B06-2801-0C5F-BC19-DCC4D943387D}"/>
              </a:ext>
            </a:extLst>
          </p:cNvPr>
          <p:cNvSpPr txBox="1">
            <a:spLocks/>
          </p:cNvSpPr>
          <p:nvPr/>
        </p:nvSpPr>
        <p:spPr>
          <a:xfrm>
            <a:off x="1496617" y="3067631"/>
            <a:ext cx="195785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 num;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34E559A-EAD1-90F1-D5E8-50DF6998EA97}"/>
              </a:ext>
            </a:extLst>
          </p:cNvPr>
          <p:cNvCxnSpPr>
            <a:cxnSpLocks/>
          </p:cNvCxnSpPr>
          <p:nvPr/>
        </p:nvCxnSpPr>
        <p:spPr>
          <a:xfrm flipH="1">
            <a:off x="3299941" y="3067631"/>
            <a:ext cx="2008688" cy="23034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3217C8B-C062-4AC4-5897-CD7645CD3FD2}"/>
              </a:ext>
            </a:extLst>
          </p:cNvPr>
          <p:cNvSpPr txBox="1">
            <a:spLocks/>
          </p:cNvSpPr>
          <p:nvPr/>
        </p:nvSpPr>
        <p:spPr>
          <a:xfrm>
            <a:off x="1440554" y="3510502"/>
            <a:ext cx="515826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 “Enter an integer\n”);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69D61B-EE5C-059A-CE86-6FB800FB0B2F}"/>
              </a:ext>
            </a:extLst>
          </p:cNvPr>
          <p:cNvSpPr txBox="1">
            <a:spLocks/>
          </p:cNvSpPr>
          <p:nvPr/>
        </p:nvSpPr>
        <p:spPr>
          <a:xfrm>
            <a:off x="6070629" y="3428572"/>
            <a:ext cx="2882827" cy="625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Prompt the user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745A2FC-0081-7E1B-CAB0-7577DC9C0F11}"/>
              </a:ext>
            </a:extLst>
          </p:cNvPr>
          <p:cNvSpPr txBox="1">
            <a:spLocks/>
          </p:cNvSpPr>
          <p:nvPr/>
        </p:nvSpPr>
        <p:spPr>
          <a:xfrm>
            <a:off x="5355746" y="4739534"/>
            <a:ext cx="3908872" cy="740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Name of variable where the information is to be stored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AC98E16-A395-33B5-179E-BDC7C32E3560}"/>
              </a:ext>
            </a:extLst>
          </p:cNvPr>
          <p:cNvCxnSpPr>
            <a:cxnSpLocks/>
          </p:cNvCxnSpPr>
          <p:nvPr/>
        </p:nvCxnSpPr>
        <p:spPr>
          <a:xfrm flipH="1" flipV="1">
            <a:off x="4868119" y="4467297"/>
            <a:ext cx="413353" cy="33540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73CE890-A47E-49BD-167A-822AF785C853}"/>
              </a:ext>
            </a:extLst>
          </p:cNvPr>
          <p:cNvSpPr txBox="1">
            <a:spLocks/>
          </p:cNvSpPr>
          <p:nvPr/>
        </p:nvSpPr>
        <p:spPr>
          <a:xfrm>
            <a:off x="3921743" y="5552655"/>
            <a:ext cx="4724399" cy="449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Preceded by an ampersand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CBE62E2-1C23-4361-86BE-0AA347E656BB}"/>
              </a:ext>
            </a:extLst>
          </p:cNvPr>
          <p:cNvCxnSpPr>
            <a:cxnSpLocks/>
          </p:cNvCxnSpPr>
          <p:nvPr/>
        </p:nvCxnSpPr>
        <p:spPr>
          <a:xfrm flipH="1" flipV="1">
            <a:off x="4243068" y="4467297"/>
            <a:ext cx="92703" cy="110824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2359A98-2E6B-6F55-7726-0F12F39776D4}"/>
              </a:ext>
            </a:extLst>
          </p:cNvPr>
          <p:cNvSpPr txBox="1">
            <a:spLocks/>
          </p:cNvSpPr>
          <p:nvPr/>
        </p:nvSpPr>
        <p:spPr>
          <a:xfrm>
            <a:off x="2802320" y="1209695"/>
            <a:ext cx="152399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scanf</a:t>
            </a:r>
            <a:r>
              <a:rPr lang="en-US" sz="3600" dirty="0"/>
              <a:t> ()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581B991-AC9A-CBA4-88FF-E97F7C816538}"/>
              </a:ext>
            </a:extLst>
          </p:cNvPr>
          <p:cNvGrpSpPr/>
          <p:nvPr/>
        </p:nvGrpSpPr>
        <p:grpSpPr>
          <a:xfrm>
            <a:off x="2819400" y="1295400"/>
            <a:ext cx="1225326" cy="314698"/>
            <a:chOff x="2819400" y="1239936"/>
            <a:chExt cx="1225326" cy="370162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07B622C-6030-619B-30EE-D45C1C1E02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28925" y="1249834"/>
              <a:ext cx="1215801" cy="360264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B3E6DFC-0F26-24FE-BBA1-4C934181CC81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1239936"/>
              <a:ext cx="1215801" cy="360264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0FDEA4B-0A01-A0B4-A34F-73A40996EA7B}"/>
              </a:ext>
            </a:extLst>
          </p:cNvPr>
          <p:cNvSpPr txBox="1">
            <a:spLocks/>
          </p:cNvSpPr>
          <p:nvPr/>
        </p:nvSpPr>
        <p:spPr>
          <a:xfrm>
            <a:off x="1432087" y="3067631"/>
            <a:ext cx="967259" cy="4873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float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3FC25D36-0B1C-50F0-F8E9-21CEE5B0A31F}"/>
              </a:ext>
            </a:extLst>
          </p:cNvPr>
          <p:cNvSpPr txBox="1">
            <a:spLocks/>
          </p:cNvSpPr>
          <p:nvPr/>
        </p:nvSpPr>
        <p:spPr>
          <a:xfrm>
            <a:off x="2836166" y="4086532"/>
            <a:ext cx="967259" cy="4873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“%f”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E70BA62-DFFD-C1AD-C00A-55595DFBAB13}"/>
              </a:ext>
            </a:extLst>
          </p:cNvPr>
          <p:cNvSpPr txBox="1">
            <a:spLocks/>
          </p:cNvSpPr>
          <p:nvPr/>
        </p:nvSpPr>
        <p:spPr>
          <a:xfrm>
            <a:off x="542857" y="2364287"/>
            <a:ext cx="5334000" cy="435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int main( int </a:t>
            </a:r>
            <a:r>
              <a:rPr lang="en-US" sz="2800" dirty="0" err="1">
                <a:solidFill>
                  <a:srgbClr val="7030A0"/>
                </a:solidFill>
              </a:rPr>
              <a:t>argc</a:t>
            </a:r>
            <a:r>
              <a:rPr lang="en-US" sz="2800" dirty="0">
                <a:solidFill>
                  <a:srgbClr val="7030A0"/>
                </a:solidFill>
              </a:rPr>
              <a:t>, char * </a:t>
            </a:r>
            <a:r>
              <a:rPr lang="en-US" sz="2800" dirty="0" err="1">
                <a:solidFill>
                  <a:srgbClr val="7030A0"/>
                </a:solidFill>
              </a:rPr>
              <a:t>argv</a:t>
            </a:r>
            <a:r>
              <a:rPr lang="en-US" sz="2800" dirty="0">
                <a:solidFill>
                  <a:srgbClr val="7030A0"/>
                </a:solidFill>
              </a:rPr>
              <a:t>[]){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5E0A5778-2043-0986-07AB-79E0302F53DD}"/>
              </a:ext>
            </a:extLst>
          </p:cNvPr>
          <p:cNvSpPr txBox="1">
            <a:spLocks/>
          </p:cNvSpPr>
          <p:nvPr/>
        </p:nvSpPr>
        <p:spPr>
          <a:xfrm>
            <a:off x="637577" y="4495636"/>
            <a:ext cx="650782" cy="435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7210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6" grpId="0" animBg="1"/>
      <p:bldP spid="10" grpId="0"/>
      <p:bldP spid="11" grpId="0"/>
      <p:bldP spid="13" grpId="0"/>
      <p:bldP spid="4" grpId="0"/>
      <p:bldP spid="8" grpId="0"/>
      <p:bldP spid="14" grpId="0"/>
      <p:bldP spid="15" grpId="0"/>
      <p:bldP spid="18" grpId="0"/>
      <p:bldP spid="23" grpId="0"/>
      <p:bldP spid="29" grpId="0" animBg="1"/>
      <p:bldP spid="30" grpId="0" animBg="1"/>
      <p:bldP spid="31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4EA0F-6D0B-C41D-CF11-F0DD1AF62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468E8-945E-AFBE-D842-76721D7E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 </a:t>
            </a:r>
            <a:r>
              <a:rPr lang="en-US" dirty="0" err="1"/>
              <a:t>scanf_s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7F7A9F-AE12-88A2-C872-7AB72FF6A1E7}"/>
              </a:ext>
            </a:extLst>
          </p:cNvPr>
          <p:cNvSpPr txBox="1">
            <a:spLocks/>
          </p:cNvSpPr>
          <p:nvPr/>
        </p:nvSpPr>
        <p:spPr>
          <a:xfrm>
            <a:off x="685800" y="3750898"/>
            <a:ext cx="6324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scanf_s</a:t>
            </a:r>
            <a:r>
              <a:rPr lang="en-US" sz="3600" dirty="0"/>
              <a:t>( “%d %d”  , &amp;num, &amp;num2);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842FE82F-649B-323B-DF0F-E1AE2693400B}"/>
              </a:ext>
            </a:extLst>
          </p:cNvPr>
          <p:cNvSpPr/>
          <p:nvPr/>
        </p:nvSpPr>
        <p:spPr>
          <a:xfrm rot="5400000">
            <a:off x="2423122" y="4100920"/>
            <a:ext cx="266907" cy="441895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F37B03E-A77A-B796-A1F5-3B86CBE19ACF}"/>
              </a:ext>
            </a:extLst>
          </p:cNvPr>
          <p:cNvSpPr txBox="1">
            <a:spLocks/>
          </p:cNvSpPr>
          <p:nvPr/>
        </p:nvSpPr>
        <p:spPr>
          <a:xfrm>
            <a:off x="959288" y="4601295"/>
            <a:ext cx="4069911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format string for each number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0353B9-F379-4AC3-318A-86BCDA48E714}"/>
              </a:ext>
            </a:extLst>
          </p:cNvPr>
          <p:cNvSpPr txBox="1">
            <a:spLocks/>
          </p:cNvSpPr>
          <p:nvPr/>
        </p:nvSpPr>
        <p:spPr>
          <a:xfrm>
            <a:off x="709140" y="2458860"/>
            <a:ext cx="325325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 num, num2;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308AE6-FDB7-9378-00F8-73B0A732FB6A}"/>
              </a:ext>
            </a:extLst>
          </p:cNvPr>
          <p:cNvSpPr txBox="1">
            <a:spLocks/>
          </p:cNvSpPr>
          <p:nvPr/>
        </p:nvSpPr>
        <p:spPr>
          <a:xfrm>
            <a:off x="709140" y="3083006"/>
            <a:ext cx="515826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 “Enter two integers\n”);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4171FCB-36D2-8BC6-BEAA-3F77E308B6EC}"/>
              </a:ext>
            </a:extLst>
          </p:cNvPr>
          <p:cNvSpPr txBox="1">
            <a:spLocks/>
          </p:cNvSpPr>
          <p:nvPr/>
        </p:nvSpPr>
        <p:spPr>
          <a:xfrm>
            <a:off x="1676400" y="1300793"/>
            <a:ext cx="6324599" cy="449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scanning two numbers at the same time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B5DC448-6955-34C8-20F1-FADBE0932209}"/>
              </a:ext>
            </a:extLst>
          </p:cNvPr>
          <p:cNvSpPr txBox="1">
            <a:spLocks/>
          </p:cNvSpPr>
          <p:nvPr/>
        </p:nvSpPr>
        <p:spPr>
          <a:xfrm>
            <a:off x="685800" y="5156914"/>
            <a:ext cx="6934199" cy="8628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space between format specifiers causes any amount of white space in input to be ignored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7FFDAC6-210A-0BCE-580F-84892B1859B8}"/>
              </a:ext>
            </a:extLst>
          </p:cNvPr>
          <p:cNvSpPr/>
          <p:nvPr/>
        </p:nvSpPr>
        <p:spPr>
          <a:xfrm rot="5400000">
            <a:off x="3062687" y="4100920"/>
            <a:ext cx="266907" cy="441895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B71D67C-8DD2-1B94-0B68-79D2F20CAFB8}"/>
              </a:ext>
            </a:extLst>
          </p:cNvPr>
          <p:cNvCxnSpPr>
            <a:cxnSpLocks/>
          </p:cNvCxnSpPr>
          <p:nvPr/>
        </p:nvCxnSpPr>
        <p:spPr>
          <a:xfrm flipV="1">
            <a:off x="2882490" y="4311607"/>
            <a:ext cx="0" cy="84530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DE84185-A1DF-B7B3-7813-4131D20B9FE3}"/>
              </a:ext>
            </a:extLst>
          </p:cNvPr>
          <p:cNvSpPr txBox="1">
            <a:spLocks/>
          </p:cNvSpPr>
          <p:nvPr/>
        </p:nvSpPr>
        <p:spPr>
          <a:xfrm>
            <a:off x="3962399" y="2420260"/>
            <a:ext cx="4069911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two places to store numbers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8E40DB0-8109-E298-DBB7-C3202914927C}"/>
              </a:ext>
            </a:extLst>
          </p:cNvPr>
          <p:cNvSpPr txBox="1">
            <a:spLocks/>
          </p:cNvSpPr>
          <p:nvPr/>
        </p:nvSpPr>
        <p:spPr>
          <a:xfrm>
            <a:off x="5002788" y="4191279"/>
            <a:ext cx="1169412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Input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1BB830B-E03A-D4AC-DC14-9B388EB7CD26}"/>
              </a:ext>
            </a:extLst>
          </p:cNvPr>
          <p:cNvSpPr txBox="1">
            <a:spLocks/>
          </p:cNvSpPr>
          <p:nvPr/>
        </p:nvSpPr>
        <p:spPr>
          <a:xfrm>
            <a:off x="6684967" y="4221006"/>
            <a:ext cx="898514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4 7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DBBA8AA-AAEF-5777-329A-E0D2E11D86F6}"/>
              </a:ext>
            </a:extLst>
          </p:cNvPr>
          <p:cNvSpPr txBox="1">
            <a:spLocks/>
          </p:cNvSpPr>
          <p:nvPr/>
        </p:nvSpPr>
        <p:spPr>
          <a:xfrm>
            <a:off x="6707411" y="4613125"/>
            <a:ext cx="2125657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4            7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ECAE6BA0-CB52-A2A7-9CE5-6CBB78DB098D}"/>
              </a:ext>
            </a:extLst>
          </p:cNvPr>
          <p:cNvSpPr txBox="1">
            <a:spLocks/>
          </p:cNvSpPr>
          <p:nvPr/>
        </p:nvSpPr>
        <p:spPr>
          <a:xfrm>
            <a:off x="7330854" y="5069370"/>
            <a:ext cx="1584545" cy="140762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4           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      7 </a:t>
            </a:r>
          </a:p>
        </p:txBody>
      </p:sp>
    </p:spTree>
    <p:extLst>
      <p:ext uri="{BB962C8B-B14F-4D97-AF65-F5344CB8AC3E}">
        <p14:creationId xmlns:p14="http://schemas.microsoft.com/office/powerpoint/2010/main" val="16408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8" grpId="0"/>
      <p:bldP spid="7" grpId="0" animBg="1"/>
      <p:bldP spid="20" grpId="0"/>
      <p:bldP spid="21" grpId="0"/>
      <p:bldP spid="22" grpId="0"/>
      <p:bldP spid="22" grpId="1"/>
      <p:bldP spid="24" grpId="0"/>
      <p:bldP spid="24" grpId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96257-4A51-B911-05CE-86F517722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B3A79-8ADE-804F-29B7-BEF54E28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 </a:t>
            </a:r>
            <a:r>
              <a:rPr lang="en-US" dirty="0" err="1"/>
              <a:t>scanf_s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89C170D-D14E-3256-0C5F-2B6F8A00E71E}"/>
              </a:ext>
            </a:extLst>
          </p:cNvPr>
          <p:cNvSpPr txBox="1">
            <a:spLocks/>
          </p:cNvSpPr>
          <p:nvPr/>
        </p:nvSpPr>
        <p:spPr>
          <a:xfrm>
            <a:off x="685800" y="3750898"/>
            <a:ext cx="6324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scanf_s</a:t>
            </a:r>
            <a:r>
              <a:rPr lang="en-US" sz="3600" dirty="0"/>
              <a:t>( “%d %d”  , &amp;num, &amp;num2);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3543C00-D261-3A83-9CCF-3BDE1693C51B}"/>
              </a:ext>
            </a:extLst>
          </p:cNvPr>
          <p:cNvSpPr txBox="1">
            <a:spLocks/>
          </p:cNvSpPr>
          <p:nvPr/>
        </p:nvSpPr>
        <p:spPr>
          <a:xfrm>
            <a:off x="709140" y="2458860"/>
            <a:ext cx="325325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int    num, num2;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D8E75E6-F787-46C4-68CF-252BA542F022}"/>
              </a:ext>
            </a:extLst>
          </p:cNvPr>
          <p:cNvSpPr txBox="1">
            <a:spLocks/>
          </p:cNvSpPr>
          <p:nvPr/>
        </p:nvSpPr>
        <p:spPr>
          <a:xfrm>
            <a:off x="709140" y="3083006"/>
            <a:ext cx="515826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 “Enter two integers\n”);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C415D61-8F22-385A-0856-DB2281EFE00E}"/>
              </a:ext>
            </a:extLst>
          </p:cNvPr>
          <p:cNvSpPr txBox="1">
            <a:spLocks/>
          </p:cNvSpPr>
          <p:nvPr/>
        </p:nvSpPr>
        <p:spPr>
          <a:xfrm>
            <a:off x="1533414" y="1437033"/>
            <a:ext cx="6248400" cy="704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Error checking is not being done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7C89964-FFEF-A464-4C65-1A4FE487E08F}"/>
              </a:ext>
            </a:extLst>
          </p:cNvPr>
          <p:cNvSpPr txBox="1">
            <a:spLocks/>
          </p:cNvSpPr>
          <p:nvPr/>
        </p:nvSpPr>
        <p:spPr>
          <a:xfrm>
            <a:off x="1533414" y="4960681"/>
            <a:ext cx="1169412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Input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369AE02-DF47-A44D-7CDD-CBD112F4B28F}"/>
              </a:ext>
            </a:extLst>
          </p:cNvPr>
          <p:cNvSpPr txBox="1">
            <a:spLocks/>
          </p:cNvSpPr>
          <p:nvPr/>
        </p:nvSpPr>
        <p:spPr>
          <a:xfrm>
            <a:off x="2839012" y="4972231"/>
            <a:ext cx="2342588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142.71   25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6196E-376D-C69C-DB07-4035A8B0EEA7}"/>
              </a:ext>
            </a:extLst>
          </p:cNvPr>
          <p:cNvSpPr txBox="1">
            <a:spLocks/>
          </p:cNvSpPr>
          <p:nvPr/>
        </p:nvSpPr>
        <p:spPr>
          <a:xfrm>
            <a:off x="4262467" y="4143224"/>
            <a:ext cx="790294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142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E546D9-5031-3FF6-0BBF-2BDBEA027146}"/>
              </a:ext>
            </a:extLst>
          </p:cNvPr>
          <p:cNvSpPr txBox="1">
            <a:spLocks/>
          </p:cNvSpPr>
          <p:nvPr/>
        </p:nvSpPr>
        <p:spPr>
          <a:xfrm>
            <a:off x="1295400" y="5707905"/>
            <a:ext cx="6934199" cy="8628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 decimal point causes a failure.  Nothing is assigned to num2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ADA3F39-4DF1-BFA7-403C-D2753BA79AE8}"/>
              </a:ext>
            </a:extLst>
          </p:cNvPr>
          <p:cNvCxnSpPr>
            <a:cxnSpLocks/>
          </p:cNvCxnSpPr>
          <p:nvPr/>
        </p:nvCxnSpPr>
        <p:spPr>
          <a:xfrm flipV="1">
            <a:off x="3276600" y="5416927"/>
            <a:ext cx="215490" cy="29097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99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33251-3EFB-1CEB-1289-1642C34C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42A1-2C9D-9611-6689-134573F7C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Style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0A60F9-75B3-2180-6665-35986EF2E61D}"/>
              </a:ext>
            </a:extLst>
          </p:cNvPr>
          <p:cNvSpPr txBox="1">
            <a:spLocks/>
          </p:cNvSpPr>
          <p:nvPr/>
        </p:nvSpPr>
        <p:spPr>
          <a:xfrm>
            <a:off x="457200" y="1524000"/>
            <a:ext cx="8610600" cy="5059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#include &lt;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 main(int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argc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char*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argv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[]) {</a:t>
            </a: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int num1;</a:t>
            </a:r>
          </a:p>
          <a:p>
            <a:pPr marL="0" indent="0">
              <a:buNone/>
            </a:pPr>
            <a:r>
              <a:rPr lang="de-DE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printf("Enter an integer.\n");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scanf_s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("%d", &amp;num1);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("The number %d was entered.\n", num1);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530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5E1B1-0C74-85D8-DD60-3B80D91C7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816C9-0E43-058C-D0A7-1C7FB811C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Programming Style (Bad Style)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4A5FCFE-5088-51F8-E48E-BFEF2CD73EFA}"/>
              </a:ext>
            </a:extLst>
          </p:cNvPr>
          <p:cNvSpPr txBox="1">
            <a:spLocks/>
          </p:cNvSpPr>
          <p:nvPr/>
        </p:nvSpPr>
        <p:spPr>
          <a:xfrm>
            <a:off x="440803" y="914400"/>
            <a:ext cx="8610600" cy="594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#include &lt;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main(              int 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80808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argc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,char* </a:t>
            </a:r>
            <a:r>
              <a:rPr lang="en-US" sz="2000" dirty="0" err="1">
                <a:solidFill>
                  <a:srgbClr val="80808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argv</a:t>
            </a:r>
            <a:r>
              <a:rPr lang="en-US" sz="2000" dirty="0">
                <a:solidFill>
                  <a:srgbClr val="80808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[]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{int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num1          ;           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"Enter an integer.\n"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                           ;                            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scanf_s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"%d"                       ,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&amp;num1                                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("The number %d was entered.\n"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                               num1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206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E198C-A150-C129-E1BD-9C844BE6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49A8A-8624-3183-55C6-0CCEEAC14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Style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62E5309-EFB4-F10E-4AD9-02F45AC81227}"/>
              </a:ext>
            </a:extLst>
          </p:cNvPr>
          <p:cNvSpPr txBox="1">
            <a:spLocks/>
          </p:cNvSpPr>
          <p:nvPr/>
        </p:nvSpPr>
        <p:spPr>
          <a:xfrm>
            <a:off x="457200" y="1524000"/>
            <a:ext cx="8610600" cy="5059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#include &lt;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 main(int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argc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char*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argv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[]) {</a:t>
            </a: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int num1;</a:t>
            </a:r>
          </a:p>
          <a:p>
            <a:pPr marL="0" indent="0">
              <a:buNone/>
            </a:pPr>
            <a:r>
              <a:rPr lang="de-DE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printf("Enter an integer.\n");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scanf_s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("%d", &amp;num1);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("The number %d was entered.\n", num1);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7D9A2-C700-0F4F-89F3-D547C9BC0E6C}"/>
              </a:ext>
            </a:extLst>
          </p:cNvPr>
          <p:cNvSpPr txBox="1">
            <a:spLocks/>
          </p:cNvSpPr>
          <p:nvPr/>
        </p:nvSpPr>
        <p:spPr>
          <a:xfrm>
            <a:off x="4762500" y="3604085"/>
            <a:ext cx="4191000" cy="449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Usually one command per line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DA2098A-E796-D253-27F0-2BC645EA48CC}"/>
              </a:ext>
            </a:extLst>
          </p:cNvPr>
          <p:cNvCxnSpPr>
            <a:cxnSpLocks/>
          </p:cNvCxnSpPr>
          <p:nvPr/>
        </p:nvCxnSpPr>
        <p:spPr>
          <a:xfrm flipH="1">
            <a:off x="4142904" y="3124200"/>
            <a:ext cx="533401" cy="1143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77197727-E0DA-3568-DF77-11D298E2524B}"/>
              </a:ext>
            </a:extLst>
          </p:cNvPr>
          <p:cNvSpPr/>
          <p:nvPr/>
        </p:nvSpPr>
        <p:spPr>
          <a:xfrm>
            <a:off x="3942080" y="3048000"/>
            <a:ext cx="228600" cy="381000"/>
          </a:xfrm>
          <a:prstGeom prst="rect">
            <a:avLst/>
          </a:prstGeom>
          <a:solidFill>
            <a:srgbClr val="FFFF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A9BAFA-B8AB-2FDB-075B-68D9FFC0EA05}"/>
              </a:ext>
            </a:extLst>
          </p:cNvPr>
          <p:cNvSpPr/>
          <p:nvPr/>
        </p:nvSpPr>
        <p:spPr>
          <a:xfrm>
            <a:off x="457200" y="5486400"/>
            <a:ext cx="228600" cy="381000"/>
          </a:xfrm>
          <a:prstGeom prst="rect">
            <a:avLst/>
          </a:prstGeom>
          <a:solidFill>
            <a:srgbClr val="FFFF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697426-20E9-D3CA-89E6-524A1C570B88}"/>
              </a:ext>
            </a:extLst>
          </p:cNvPr>
          <p:cNvSpPr txBox="1">
            <a:spLocks/>
          </p:cNvSpPr>
          <p:nvPr/>
        </p:nvSpPr>
        <p:spPr>
          <a:xfrm>
            <a:off x="4676305" y="2788904"/>
            <a:ext cx="1752600" cy="449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code block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0DA29DB-3A8F-3E7E-D0AF-0F0F3BB73756}"/>
              </a:ext>
            </a:extLst>
          </p:cNvPr>
          <p:cNvSpPr txBox="1">
            <a:spLocks/>
          </p:cNvSpPr>
          <p:nvPr/>
        </p:nvSpPr>
        <p:spPr>
          <a:xfrm>
            <a:off x="1763040" y="5642602"/>
            <a:ext cx="3723805" cy="449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Indent lines in a code block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32EE4BE-6A8B-7ECC-C099-795F9B32FBFC}"/>
              </a:ext>
            </a:extLst>
          </p:cNvPr>
          <p:cNvCxnSpPr>
            <a:cxnSpLocks/>
          </p:cNvCxnSpPr>
          <p:nvPr/>
        </p:nvCxnSpPr>
        <p:spPr>
          <a:xfrm flipH="1" flipV="1">
            <a:off x="1134801" y="5592378"/>
            <a:ext cx="617799" cy="1988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>
            <a:extLst>
              <a:ext uri="{FF2B5EF4-FFF2-40B4-BE49-F238E27FC236}">
                <a16:creationId xmlns:a16="http://schemas.microsoft.com/office/drawing/2014/main" id="{EB1A7599-F356-E53D-0672-C2E65631FE38}"/>
              </a:ext>
            </a:extLst>
          </p:cNvPr>
          <p:cNvSpPr/>
          <p:nvPr/>
        </p:nvSpPr>
        <p:spPr>
          <a:xfrm rot="5400000">
            <a:off x="904874" y="5000626"/>
            <a:ext cx="209552" cy="8763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0D13E18-3276-6493-3B78-A6809977ACC7}"/>
              </a:ext>
            </a:extLst>
          </p:cNvPr>
          <p:cNvSpPr txBox="1">
            <a:spLocks/>
          </p:cNvSpPr>
          <p:nvPr/>
        </p:nvSpPr>
        <p:spPr>
          <a:xfrm>
            <a:off x="457200" y="1981878"/>
            <a:ext cx="7010400" cy="1017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/*  This program gets an integer from the user</a:t>
            </a:r>
          </a:p>
          <a:p>
            <a:pPr marL="0" indent="0">
              <a:buNone/>
            </a:pPr>
            <a:r>
              <a:rPr lang="en-US" sz="2400" dirty="0"/>
              <a:t>     and then prints it out   */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77AA70D-14D5-6733-A8D9-2CEE5ABE8E70}"/>
              </a:ext>
            </a:extLst>
          </p:cNvPr>
          <p:cNvSpPr txBox="1">
            <a:spLocks/>
          </p:cNvSpPr>
          <p:nvPr/>
        </p:nvSpPr>
        <p:spPr>
          <a:xfrm>
            <a:off x="6324600" y="1742551"/>
            <a:ext cx="1752600" cy="5112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Comments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412CE3D-08B9-BFFA-1998-B32ADF8FED88}"/>
              </a:ext>
            </a:extLst>
          </p:cNvPr>
          <p:cNvSpPr txBox="1">
            <a:spLocks/>
          </p:cNvSpPr>
          <p:nvPr/>
        </p:nvSpPr>
        <p:spPr>
          <a:xfrm>
            <a:off x="5334000" y="4602622"/>
            <a:ext cx="2585357" cy="4495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// get the number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85C645C-4887-53F4-051C-E35981DFBD3C}"/>
              </a:ext>
            </a:extLst>
          </p:cNvPr>
          <p:cNvSpPr txBox="1">
            <a:spLocks/>
          </p:cNvSpPr>
          <p:nvPr/>
        </p:nvSpPr>
        <p:spPr>
          <a:xfrm>
            <a:off x="6591300" y="2252429"/>
            <a:ext cx="1752600" cy="5112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multi-line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BD3A0E7-1DFC-8EDC-30B4-AFD2ACF504D1}"/>
              </a:ext>
            </a:extLst>
          </p:cNvPr>
          <p:cNvSpPr txBox="1">
            <a:spLocks/>
          </p:cNvSpPr>
          <p:nvPr/>
        </p:nvSpPr>
        <p:spPr>
          <a:xfrm>
            <a:off x="7696200" y="4602622"/>
            <a:ext cx="1447800" cy="5112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single-line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51FE2F8-A1FC-0F62-3408-BFF3EB127DE4}"/>
              </a:ext>
            </a:extLst>
          </p:cNvPr>
          <p:cNvSpPr txBox="1">
            <a:spLocks/>
          </p:cNvSpPr>
          <p:nvPr/>
        </p:nvSpPr>
        <p:spPr>
          <a:xfrm>
            <a:off x="4439590" y="3139681"/>
            <a:ext cx="4628210" cy="449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starts with left (opening) curly bracket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C591D62-A237-7392-F35A-392AC471CE93}"/>
              </a:ext>
            </a:extLst>
          </p:cNvPr>
          <p:cNvSpPr txBox="1">
            <a:spLocks/>
          </p:cNvSpPr>
          <p:nvPr/>
        </p:nvSpPr>
        <p:spPr>
          <a:xfrm>
            <a:off x="762000" y="6070892"/>
            <a:ext cx="4628210" cy="449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ends with right (closing) curly bracket</a:t>
            </a:r>
          </a:p>
        </p:txBody>
      </p:sp>
    </p:spTree>
    <p:extLst>
      <p:ext uri="{BB962C8B-B14F-4D97-AF65-F5344CB8AC3E}">
        <p14:creationId xmlns:p14="http://schemas.microsoft.com/office/powerpoint/2010/main" val="25226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8" grpId="0" animBg="1"/>
      <p:bldP spid="9" grpId="0"/>
      <p:bldP spid="12" grpId="0"/>
      <p:bldP spid="15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B18FD-364B-9CFD-8F98-AAB7B30C3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25EC2-84F6-EAE2-7484-A1C6F43FA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6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134AE-0F4C-AB8F-19FE-959367049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2C19-5E4A-0ADC-69BA-C87BDA94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Demonstrate what you have learned.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8A60CA6-ADFA-4530-AE28-00123F4518C8}"/>
              </a:ext>
            </a:extLst>
          </p:cNvPr>
          <p:cNvSpPr txBox="1">
            <a:spLocks/>
          </p:cNvSpPr>
          <p:nvPr/>
        </p:nvSpPr>
        <p:spPr>
          <a:xfrm>
            <a:off x="1066800" y="1676400"/>
            <a:ext cx="7467600" cy="1722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3225" indent="-403225">
              <a:buNone/>
            </a:pP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Write a program that gets two integers from the user and then prints out the integers and the product of the two integers.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E6BD8-2A96-8DAE-56CD-FE10DB109156}"/>
              </a:ext>
            </a:extLst>
          </p:cNvPr>
          <p:cNvSpPr txBox="1">
            <a:spLocks/>
          </p:cNvSpPr>
          <p:nvPr/>
        </p:nvSpPr>
        <p:spPr>
          <a:xfrm>
            <a:off x="1099457" y="3690257"/>
            <a:ext cx="73914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403225" indent="-403225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/>
              <a:t>2. Write a program that gets two floating-point numbers from the user and then prints out the numbers and the product of the two numbers.</a:t>
            </a:r>
          </a:p>
        </p:txBody>
      </p:sp>
    </p:spTree>
    <p:extLst>
      <p:ext uri="{BB962C8B-B14F-4D97-AF65-F5344CB8AC3E}">
        <p14:creationId xmlns:p14="http://schemas.microsoft.com/office/powerpoint/2010/main" val="284065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CABE2-D207-0E42-7584-97F30048B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9F73-B344-8555-EA33-21875B93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4FF57-1828-4D42-0081-C5C80F3FAD30}"/>
              </a:ext>
            </a:extLst>
          </p:cNvPr>
          <p:cNvSpPr txBox="1">
            <a:spLocks/>
          </p:cNvSpPr>
          <p:nvPr/>
        </p:nvSpPr>
        <p:spPr>
          <a:xfrm>
            <a:off x="3996723" y="1295400"/>
            <a:ext cx="1523999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95239E4-32DC-2529-0757-7E188DCA56A7}"/>
              </a:ext>
            </a:extLst>
          </p:cNvPr>
          <p:cNvSpPr txBox="1">
            <a:spLocks/>
          </p:cNvSpPr>
          <p:nvPr/>
        </p:nvSpPr>
        <p:spPr>
          <a:xfrm>
            <a:off x="1183773" y="2761073"/>
            <a:ext cx="4158344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 “Hello World!”);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6AC61E24-E477-7945-A437-8FAEE4CAC67E}"/>
              </a:ext>
            </a:extLst>
          </p:cNvPr>
          <p:cNvSpPr/>
          <p:nvPr/>
        </p:nvSpPr>
        <p:spPr>
          <a:xfrm rot="5400000">
            <a:off x="3369961" y="2327654"/>
            <a:ext cx="365760" cy="2038318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E60BA81-86C9-267C-9F0E-DE3D7705E84E}"/>
              </a:ext>
            </a:extLst>
          </p:cNvPr>
          <p:cNvSpPr txBox="1">
            <a:spLocks/>
          </p:cNvSpPr>
          <p:nvPr/>
        </p:nvSpPr>
        <p:spPr>
          <a:xfrm>
            <a:off x="2271241" y="3555140"/>
            <a:ext cx="1983408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String literal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08E659B-65CB-582E-99AB-0A26F3A02C47}"/>
              </a:ext>
            </a:extLst>
          </p:cNvPr>
          <p:cNvSpPr txBox="1">
            <a:spLocks/>
          </p:cNvSpPr>
          <p:nvPr/>
        </p:nvSpPr>
        <p:spPr>
          <a:xfrm>
            <a:off x="4302275" y="3412717"/>
            <a:ext cx="4660750" cy="91934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 group of characters between double quotation marks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EFA781F-E258-D165-0A69-34371CEA8AB9}"/>
              </a:ext>
            </a:extLst>
          </p:cNvPr>
          <p:cNvSpPr txBox="1">
            <a:spLocks/>
          </p:cNvSpPr>
          <p:nvPr/>
        </p:nvSpPr>
        <p:spPr>
          <a:xfrm>
            <a:off x="1371600" y="4574484"/>
            <a:ext cx="7772400" cy="6252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Many messages can be displayed using string literals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3800383-F7E7-6228-7F27-560891C90D55}"/>
              </a:ext>
            </a:extLst>
          </p:cNvPr>
          <p:cNvSpPr txBox="1">
            <a:spLocks/>
          </p:cNvSpPr>
          <p:nvPr/>
        </p:nvSpPr>
        <p:spPr>
          <a:xfrm>
            <a:off x="709141" y="1737519"/>
            <a:ext cx="31242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#include &lt;</a:t>
            </a:r>
            <a:r>
              <a:rPr lang="en-US" sz="3600" dirty="0" err="1"/>
              <a:t>stdio.h</a:t>
            </a:r>
            <a:r>
              <a:rPr lang="en-US" sz="3600" dirty="0"/>
              <a:t>&gt;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2B74247-6444-C9B9-CAFA-7C1AA85193DB}"/>
              </a:ext>
            </a:extLst>
          </p:cNvPr>
          <p:cNvSpPr txBox="1">
            <a:spLocks/>
          </p:cNvSpPr>
          <p:nvPr/>
        </p:nvSpPr>
        <p:spPr>
          <a:xfrm>
            <a:off x="685800" y="2213214"/>
            <a:ext cx="5334000" cy="435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main( int </a:t>
            </a:r>
            <a:r>
              <a:rPr lang="en-US" sz="2800" dirty="0" err="1"/>
              <a:t>argc</a:t>
            </a:r>
            <a:r>
              <a:rPr lang="en-US" sz="2800" dirty="0"/>
              <a:t>, char * </a:t>
            </a:r>
            <a:r>
              <a:rPr lang="en-US" sz="2800" dirty="0" err="1"/>
              <a:t>argv</a:t>
            </a:r>
            <a:r>
              <a:rPr lang="en-US" sz="2800" dirty="0"/>
              <a:t>[]){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4246ECF-FFED-B55E-CE0D-6CE87C7D4119}"/>
              </a:ext>
            </a:extLst>
          </p:cNvPr>
          <p:cNvSpPr txBox="1">
            <a:spLocks/>
          </p:cNvSpPr>
          <p:nvPr/>
        </p:nvSpPr>
        <p:spPr>
          <a:xfrm>
            <a:off x="685800" y="4026128"/>
            <a:ext cx="5334000" cy="435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0862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6" grpId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8D72F-1DFE-F5A7-9F06-62DD9B51D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0080A-8A51-DE11-0A7E-DD209FA2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90E2ED9-0156-56E0-9B0D-56D853250158}"/>
              </a:ext>
            </a:extLst>
          </p:cNvPr>
          <p:cNvSpPr txBox="1">
            <a:spLocks/>
          </p:cNvSpPr>
          <p:nvPr/>
        </p:nvSpPr>
        <p:spPr>
          <a:xfrm>
            <a:off x="914400" y="1570219"/>
            <a:ext cx="4505325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 “Hello World!</a:t>
            </a:r>
            <a:r>
              <a:rPr lang="en-US" sz="3600" dirty="0">
                <a:solidFill>
                  <a:srgbClr val="FF0000"/>
                </a:solidFill>
              </a:rPr>
              <a:t>\n</a:t>
            </a:r>
            <a:r>
              <a:rPr lang="en-US" sz="3600" dirty="0"/>
              <a:t>”);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247B86-0C7D-EA42-2436-1E8F90633231}"/>
              </a:ext>
            </a:extLst>
          </p:cNvPr>
          <p:cNvSpPr txBox="1">
            <a:spLocks/>
          </p:cNvSpPr>
          <p:nvPr/>
        </p:nvSpPr>
        <p:spPr>
          <a:xfrm>
            <a:off x="4953000" y="1104992"/>
            <a:ext cx="28956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Escape sequence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AAD94F-0F10-CD02-CDFA-2DE6DEEBBED1}"/>
              </a:ext>
            </a:extLst>
          </p:cNvPr>
          <p:cNvSpPr txBox="1">
            <a:spLocks/>
          </p:cNvSpPr>
          <p:nvPr/>
        </p:nvSpPr>
        <p:spPr>
          <a:xfrm>
            <a:off x="2819400" y="2166008"/>
            <a:ext cx="14478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Backslash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B52376E-E19E-48B2-E7AB-C049DD5C0CF0}"/>
              </a:ext>
            </a:extLst>
          </p:cNvPr>
          <p:cNvCxnSpPr/>
          <p:nvPr/>
        </p:nvCxnSpPr>
        <p:spPr>
          <a:xfrm flipV="1">
            <a:off x="4038600" y="1949155"/>
            <a:ext cx="304800" cy="26484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AC4E7E-EDD9-EA2F-677B-5A4B481E868D}"/>
              </a:ext>
            </a:extLst>
          </p:cNvPr>
          <p:cNvSpPr txBox="1">
            <a:spLocks/>
          </p:cNvSpPr>
          <p:nvPr/>
        </p:nvSpPr>
        <p:spPr>
          <a:xfrm>
            <a:off x="4648200" y="2156209"/>
            <a:ext cx="4495800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next character has a special meaning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45169E1-3AE5-3A0A-56AA-1B74D58C71D6}"/>
              </a:ext>
            </a:extLst>
          </p:cNvPr>
          <p:cNvSpPr txBox="1">
            <a:spLocks/>
          </p:cNvSpPr>
          <p:nvPr/>
        </p:nvSpPr>
        <p:spPr>
          <a:xfrm>
            <a:off x="3167062" y="2885983"/>
            <a:ext cx="33528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\n is a newline character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3A487A5-25FE-789F-DCF0-52202D5AED52}"/>
              </a:ext>
            </a:extLst>
          </p:cNvPr>
          <p:cNvSpPr txBox="1">
            <a:spLocks/>
          </p:cNvSpPr>
          <p:nvPr/>
        </p:nvSpPr>
        <p:spPr>
          <a:xfrm>
            <a:off x="3195636" y="3362277"/>
            <a:ext cx="5795963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anything that follows will be displayed on a new line</a:t>
            </a:r>
          </a:p>
        </p:txBody>
      </p:sp>
    </p:spTree>
    <p:extLst>
      <p:ext uri="{BB962C8B-B14F-4D97-AF65-F5344CB8AC3E}">
        <p14:creationId xmlns:p14="http://schemas.microsoft.com/office/powerpoint/2010/main" val="46125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/>
      <p:bldP spid="8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4952E-DDC1-3EAA-6A8E-CB6E1499B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E1EFA-5E18-6A7A-262D-F7D58A5C1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52C6F83-85AC-6696-B48F-F9989065617C}"/>
              </a:ext>
            </a:extLst>
          </p:cNvPr>
          <p:cNvSpPr txBox="1">
            <a:spLocks/>
          </p:cNvSpPr>
          <p:nvPr/>
        </p:nvSpPr>
        <p:spPr>
          <a:xfrm>
            <a:off x="685800" y="1430700"/>
            <a:ext cx="7848599" cy="818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Some characters cannot be displayed without using an escape sequence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BB233FD-C90A-3A26-47D3-25E4F183C289}"/>
              </a:ext>
            </a:extLst>
          </p:cNvPr>
          <p:cNvCxnSpPr>
            <a:cxnSpLocks/>
          </p:cNvCxnSpPr>
          <p:nvPr/>
        </p:nvCxnSpPr>
        <p:spPr>
          <a:xfrm flipH="1" flipV="1">
            <a:off x="2474126" y="4620697"/>
            <a:ext cx="500054" cy="184262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1662CE7-3BC7-A4BC-FD8C-DC9BC1333843}"/>
              </a:ext>
            </a:extLst>
          </p:cNvPr>
          <p:cNvSpPr txBox="1">
            <a:spLocks/>
          </p:cNvSpPr>
          <p:nvPr/>
        </p:nvSpPr>
        <p:spPr>
          <a:xfrm>
            <a:off x="5203030" y="4228853"/>
            <a:ext cx="25527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This does not work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0259D8E-BD7A-765F-9869-4F1C63F8DB76}"/>
              </a:ext>
            </a:extLst>
          </p:cNvPr>
          <p:cNvSpPr txBox="1">
            <a:spLocks/>
          </p:cNvSpPr>
          <p:nvPr/>
        </p:nvSpPr>
        <p:spPr>
          <a:xfrm>
            <a:off x="3124200" y="4724400"/>
            <a:ext cx="5795963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compiler thinks that this is the string literal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1B679-5626-AA76-9628-8314D0EB1B4A}"/>
              </a:ext>
            </a:extLst>
          </p:cNvPr>
          <p:cNvSpPr txBox="1">
            <a:spLocks/>
          </p:cNvSpPr>
          <p:nvPr/>
        </p:nvSpPr>
        <p:spPr>
          <a:xfrm>
            <a:off x="764380" y="3733306"/>
            <a:ext cx="5181600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“I said “Hi” to my friend.”);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BEA04C-1741-F917-DBF3-3997B35C747F}"/>
              </a:ext>
            </a:extLst>
          </p:cNvPr>
          <p:cNvSpPr txBox="1">
            <a:spLocks/>
          </p:cNvSpPr>
          <p:nvPr/>
        </p:nvSpPr>
        <p:spPr>
          <a:xfrm>
            <a:off x="2362200" y="2323272"/>
            <a:ext cx="4267200" cy="5996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I said “Hi” to my friend</a:t>
            </a:r>
            <a:r>
              <a:rPr lang="en-US" sz="3600" dirty="0"/>
              <a:t>.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0FC2701F-CA29-048C-D2D6-74470EF89395}"/>
              </a:ext>
            </a:extLst>
          </p:cNvPr>
          <p:cNvSpPr/>
          <p:nvPr/>
        </p:nvSpPr>
        <p:spPr>
          <a:xfrm rot="5400000">
            <a:off x="2231381" y="3969166"/>
            <a:ext cx="318809" cy="838184"/>
          </a:xfrm>
          <a:prstGeom prst="rightBrace">
            <a:avLst>
              <a:gd name="adj1" fmla="val 17296"/>
              <a:gd name="adj2" fmla="val 50000"/>
            </a:avLst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33FF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D9ADF06-30C6-6ADF-5550-1294F555AAFC}"/>
              </a:ext>
            </a:extLst>
          </p:cNvPr>
          <p:cNvSpPr txBox="1">
            <a:spLocks/>
          </p:cNvSpPr>
          <p:nvPr/>
        </p:nvSpPr>
        <p:spPr>
          <a:xfrm>
            <a:off x="2590801" y="3139278"/>
            <a:ext cx="6329362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need escape sequences to display the quotation marks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248F49-E34D-03C6-85E6-8BE0CF34AC8B}"/>
              </a:ext>
            </a:extLst>
          </p:cNvPr>
          <p:cNvCxnSpPr>
            <a:cxnSpLocks/>
          </p:cNvCxnSpPr>
          <p:nvPr/>
        </p:nvCxnSpPr>
        <p:spPr>
          <a:xfrm flipH="1">
            <a:off x="2912279" y="3488344"/>
            <a:ext cx="211921" cy="263814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01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" grpId="0"/>
      <p:bldP spid="5" grpId="0"/>
      <p:bldP spid="6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7DFC2-40C6-8A5B-3297-6EB32C3F1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890E6-9F12-1D12-7623-3CDEA4157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05C3392-DB1D-64C9-7949-68407E7C4D6F}"/>
              </a:ext>
            </a:extLst>
          </p:cNvPr>
          <p:cNvSpPr txBox="1">
            <a:spLocks/>
          </p:cNvSpPr>
          <p:nvPr/>
        </p:nvSpPr>
        <p:spPr>
          <a:xfrm>
            <a:off x="685800" y="1430700"/>
            <a:ext cx="7848599" cy="818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Some characters cannot be displayed without using an escape sequence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8AF79CB-8479-F012-27A4-F651BE346768}"/>
              </a:ext>
            </a:extLst>
          </p:cNvPr>
          <p:cNvCxnSpPr>
            <a:cxnSpLocks/>
          </p:cNvCxnSpPr>
          <p:nvPr/>
        </p:nvCxnSpPr>
        <p:spPr>
          <a:xfrm flipH="1" flipV="1">
            <a:off x="3886200" y="4578238"/>
            <a:ext cx="152400" cy="222362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02C5852-3DF5-9E39-FE53-676381C54AED}"/>
              </a:ext>
            </a:extLst>
          </p:cNvPr>
          <p:cNvSpPr txBox="1">
            <a:spLocks/>
          </p:cNvSpPr>
          <p:nvPr/>
        </p:nvSpPr>
        <p:spPr>
          <a:xfrm>
            <a:off x="3046814" y="4860918"/>
            <a:ext cx="5795963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compiler now knows that this is the string literal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2A299-2C65-56BF-952C-3B4EBBAE8880}"/>
              </a:ext>
            </a:extLst>
          </p:cNvPr>
          <p:cNvSpPr txBox="1">
            <a:spLocks/>
          </p:cNvSpPr>
          <p:nvPr/>
        </p:nvSpPr>
        <p:spPr>
          <a:xfrm>
            <a:off x="764380" y="3733306"/>
            <a:ext cx="5795962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“I said </a:t>
            </a:r>
            <a:r>
              <a:rPr lang="en-US" sz="2800" dirty="0">
                <a:solidFill>
                  <a:srgbClr val="FF0000"/>
                </a:solidFill>
              </a:rPr>
              <a:t>\“</a:t>
            </a:r>
            <a:r>
              <a:rPr lang="en-US" sz="2800" dirty="0"/>
              <a:t>Hi</a:t>
            </a:r>
            <a:r>
              <a:rPr lang="en-US" sz="2800" dirty="0">
                <a:solidFill>
                  <a:srgbClr val="FF0000"/>
                </a:solidFill>
              </a:rPr>
              <a:t>\”</a:t>
            </a:r>
            <a:r>
              <a:rPr lang="en-US" sz="2800" dirty="0"/>
              <a:t> to my friend.”);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7B9C3A-3AFE-3498-5B4A-74F1747F601F}"/>
              </a:ext>
            </a:extLst>
          </p:cNvPr>
          <p:cNvSpPr txBox="1">
            <a:spLocks/>
          </p:cNvSpPr>
          <p:nvPr/>
        </p:nvSpPr>
        <p:spPr>
          <a:xfrm>
            <a:off x="2362200" y="2323272"/>
            <a:ext cx="4267200" cy="5996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I said “Hi” to my friend</a:t>
            </a:r>
            <a:r>
              <a:rPr lang="en-US" sz="3600" dirty="0"/>
              <a:t>.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AFD06960-B761-CDF2-A276-A8866076B2BA}"/>
              </a:ext>
            </a:extLst>
          </p:cNvPr>
          <p:cNvSpPr/>
          <p:nvPr/>
        </p:nvSpPr>
        <p:spPr>
          <a:xfrm rot="5400000">
            <a:off x="3688934" y="2597796"/>
            <a:ext cx="232627" cy="3667108"/>
          </a:xfrm>
          <a:prstGeom prst="rightBrace">
            <a:avLst>
              <a:gd name="adj1" fmla="val 17296"/>
              <a:gd name="adj2" fmla="val 50000"/>
            </a:avLst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33FF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3ABF346-36D4-8612-3129-51528F625B48}"/>
              </a:ext>
            </a:extLst>
          </p:cNvPr>
          <p:cNvSpPr txBox="1">
            <a:spLocks/>
          </p:cNvSpPr>
          <p:nvPr/>
        </p:nvSpPr>
        <p:spPr>
          <a:xfrm>
            <a:off x="2590801" y="3139278"/>
            <a:ext cx="6329362" cy="487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need escape sequences to display the quotation marks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D85BC52-3D77-CF89-6A04-F84F0BBC6931}"/>
              </a:ext>
            </a:extLst>
          </p:cNvPr>
          <p:cNvCxnSpPr>
            <a:cxnSpLocks/>
          </p:cNvCxnSpPr>
          <p:nvPr/>
        </p:nvCxnSpPr>
        <p:spPr>
          <a:xfrm flipH="1">
            <a:off x="2912279" y="3488344"/>
            <a:ext cx="211921" cy="263814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12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BBB44-B9A9-D1E3-8E43-DA90676CF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758E-CA50-CE13-E902-221DED0EF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5ED6FC-6850-46DE-3674-138CF509015B}"/>
              </a:ext>
            </a:extLst>
          </p:cNvPr>
          <p:cNvSpPr txBox="1">
            <a:spLocks/>
          </p:cNvSpPr>
          <p:nvPr/>
        </p:nvSpPr>
        <p:spPr>
          <a:xfrm>
            <a:off x="685800" y="1430700"/>
            <a:ext cx="7848599" cy="818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 few more escape sequences: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D358874-FE1E-D9CE-2A2A-949152D32D45}"/>
              </a:ext>
            </a:extLst>
          </p:cNvPr>
          <p:cNvCxnSpPr>
            <a:cxnSpLocks/>
          </p:cNvCxnSpPr>
          <p:nvPr/>
        </p:nvCxnSpPr>
        <p:spPr>
          <a:xfrm flipH="1" flipV="1">
            <a:off x="3324225" y="4296103"/>
            <a:ext cx="104775" cy="382629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77F88DA-8E74-15A4-D841-D5E28C87837D}"/>
              </a:ext>
            </a:extLst>
          </p:cNvPr>
          <p:cNvSpPr txBox="1">
            <a:spLocks/>
          </p:cNvSpPr>
          <p:nvPr/>
        </p:nvSpPr>
        <p:spPr>
          <a:xfrm>
            <a:off x="3046815" y="4860918"/>
            <a:ext cx="4877986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ASCII character 22 hexadecimal is “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16A64-AA2D-873D-E952-7BD5B2C7E283}"/>
              </a:ext>
            </a:extLst>
          </p:cNvPr>
          <p:cNvSpPr txBox="1">
            <a:spLocks/>
          </p:cNvSpPr>
          <p:nvPr/>
        </p:nvSpPr>
        <p:spPr>
          <a:xfrm>
            <a:off x="764380" y="3733306"/>
            <a:ext cx="5795962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“I said </a:t>
            </a:r>
            <a:r>
              <a:rPr lang="en-US" sz="2800" dirty="0">
                <a:solidFill>
                  <a:srgbClr val="FF0000"/>
                </a:solidFill>
              </a:rPr>
              <a:t>\x22</a:t>
            </a:r>
            <a:r>
              <a:rPr lang="en-US" sz="2800" dirty="0"/>
              <a:t>Hi</a:t>
            </a:r>
            <a:r>
              <a:rPr lang="en-US" sz="2800" dirty="0">
                <a:solidFill>
                  <a:srgbClr val="FF0000"/>
                </a:solidFill>
              </a:rPr>
              <a:t>\”</a:t>
            </a:r>
            <a:r>
              <a:rPr lang="en-US" sz="2800" dirty="0"/>
              <a:t> to my friend.”);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02C8E4-C58F-DFF8-53E9-C481C04581A0}"/>
              </a:ext>
            </a:extLst>
          </p:cNvPr>
          <p:cNvSpPr txBox="1">
            <a:spLocks/>
          </p:cNvSpPr>
          <p:nvPr/>
        </p:nvSpPr>
        <p:spPr>
          <a:xfrm>
            <a:off x="2362200" y="2323272"/>
            <a:ext cx="838200" cy="599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\\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912B540-D68C-A8A7-F43D-9F5328CB553A}"/>
              </a:ext>
            </a:extLst>
          </p:cNvPr>
          <p:cNvSpPr txBox="1">
            <a:spLocks/>
          </p:cNvSpPr>
          <p:nvPr/>
        </p:nvSpPr>
        <p:spPr>
          <a:xfrm>
            <a:off x="3276600" y="2435540"/>
            <a:ext cx="5566177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to display a (single)backslash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158E63-F0EA-AE9F-0762-BD78FECFAB88}"/>
              </a:ext>
            </a:extLst>
          </p:cNvPr>
          <p:cNvSpPr txBox="1">
            <a:spLocks/>
          </p:cNvSpPr>
          <p:nvPr/>
        </p:nvSpPr>
        <p:spPr>
          <a:xfrm>
            <a:off x="2438400" y="3027048"/>
            <a:ext cx="1066800" cy="599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\</a:t>
            </a:r>
            <a:r>
              <a:rPr lang="en-US" dirty="0" err="1">
                <a:solidFill>
                  <a:srgbClr val="3333FF"/>
                </a:solidFill>
              </a:rPr>
              <a:t>x</a:t>
            </a:r>
            <a:r>
              <a:rPr lang="en-US" i="1" dirty="0" err="1">
                <a:solidFill>
                  <a:srgbClr val="3333FF"/>
                </a:solidFill>
              </a:rPr>
              <a:t>hh</a:t>
            </a:r>
            <a:endParaRPr lang="en-US" i="1" dirty="0">
              <a:solidFill>
                <a:srgbClr val="3333FF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1683E0E-F470-EE4B-C6AC-207DF6AFDED7}"/>
              </a:ext>
            </a:extLst>
          </p:cNvPr>
          <p:cNvSpPr txBox="1">
            <a:spLocks/>
          </p:cNvSpPr>
          <p:nvPr/>
        </p:nvSpPr>
        <p:spPr>
          <a:xfrm>
            <a:off x="3505200" y="3023756"/>
            <a:ext cx="5566177" cy="6789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to display the ASCII character represented by the hexadecimal code </a:t>
            </a:r>
            <a:r>
              <a:rPr lang="en-US" sz="2400" i="1" dirty="0" err="1">
                <a:solidFill>
                  <a:srgbClr val="3333FF"/>
                </a:solidFill>
              </a:rPr>
              <a:t>hh</a:t>
            </a:r>
            <a:endParaRPr lang="en-US" sz="2400" i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75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  <p:bldP spid="5" grpId="0"/>
      <p:bldP spid="15" grpId="0"/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B8C89-700D-3C05-6AF5-2D7674778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EC43A-BC7A-3BEB-C725-6A253BDA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E929C60-9955-19E2-C482-E4D6F5097063}"/>
              </a:ext>
            </a:extLst>
          </p:cNvPr>
          <p:cNvSpPr txBox="1">
            <a:spLocks/>
          </p:cNvSpPr>
          <p:nvPr/>
        </p:nvSpPr>
        <p:spPr>
          <a:xfrm>
            <a:off x="685801" y="1430700"/>
            <a:ext cx="7543800" cy="581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Printing the values of variables: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1BB2BE-853E-C78C-3827-65AA38ADC26B}"/>
              </a:ext>
            </a:extLst>
          </p:cNvPr>
          <p:cNvCxnSpPr>
            <a:cxnSpLocks/>
          </p:cNvCxnSpPr>
          <p:nvPr/>
        </p:nvCxnSpPr>
        <p:spPr>
          <a:xfrm flipV="1">
            <a:off x="5162550" y="4169781"/>
            <a:ext cx="276225" cy="35500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0525662-FB46-DA87-7495-62DA992E49F8}"/>
              </a:ext>
            </a:extLst>
          </p:cNvPr>
          <p:cNvSpPr txBox="1">
            <a:spLocks/>
          </p:cNvSpPr>
          <p:nvPr/>
        </p:nvSpPr>
        <p:spPr>
          <a:xfrm>
            <a:off x="3960019" y="4441651"/>
            <a:ext cx="22860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format specifier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B3AF2-9D35-420F-F6DA-0511ADFF7B3C}"/>
              </a:ext>
            </a:extLst>
          </p:cNvPr>
          <p:cNvSpPr txBox="1">
            <a:spLocks/>
          </p:cNvSpPr>
          <p:nvPr/>
        </p:nvSpPr>
        <p:spPr>
          <a:xfrm>
            <a:off x="685801" y="2091717"/>
            <a:ext cx="2971799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number = 7;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9832C1-5489-9FF2-EFF1-2C2E4F41C554}"/>
              </a:ext>
            </a:extLst>
          </p:cNvPr>
          <p:cNvSpPr txBox="1">
            <a:spLocks/>
          </p:cNvSpPr>
          <p:nvPr/>
        </p:nvSpPr>
        <p:spPr>
          <a:xfrm>
            <a:off x="695326" y="3718375"/>
            <a:ext cx="799147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“The calculated value is:      \n”                     );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697076-8263-4FBF-54DB-1AF56C4415B4}"/>
              </a:ext>
            </a:extLst>
          </p:cNvPr>
          <p:cNvSpPr txBox="1">
            <a:spLocks/>
          </p:cNvSpPr>
          <p:nvPr/>
        </p:nvSpPr>
        <p:spPr>
          <a:xfrm>
            <a:off x="685801" y="2673445"/>
            <a:ext cx="7848599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// program does calculations with number </a:t>
            </a:r>
          </a:p>
          <a:p>
            <a:pPr marL="0" indent="0">
              <a:buNone/>
            </a:pPr>
            <a:r>
              <a:rPr lang="en-US" sz="2800" dirty="0"/>
              <a:t>// assigning a different value;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0E5952-7405-71F6-84B2-A48900558593}"/>
              </a:ext>
            </a:extLst>
          </p:cNvPr>
          <p:cNvSpPr txBox="1">
            <a:spLocks/>
          </p:cNvSpPr>
          <p:nvPr/>
        </p:nvSpPr>
        <p:spPr>
          <a:xfrm>
            <a:off x="5257800" y="3765558"/>
            <a:ext cx="762000" cy="534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%d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4A500B-7005-ACD8-AA22-7AAE690B7690}"/>
              </a:ext>
            </a:extLst>
          </p:cNvPr>
          <p:cNvSpPr txBox="1">
            <a:spLocks/>
          </p:cNvSpPr>
          <p:nvPr/>
        </p:nvSpPr>
        <p:spPr>
          <a:xfrm>
            <a:off x="6172200" y="3778620"/>
            <a:ext cx="1447800" cy="534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 number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C0FE43C-06D5-4961-D059-75B04C6CFB5E}"/>
              </a:ext>
            </a:extLst>
          </p:cNvPr>
          <p:cNvCxnSpPr>
            <a:cxnSpLocks/>
          </p:cNvCxnSpPr>
          <p:nvPr/>
        </p:nvCxnSpPr>
        <p:spPr>
          <a:xfrm flipH="1" flipV="1">
            <a:off x="6769894" y="4175631"/>
            <a:ext cx="419100" cy="33534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44FCCFA-6258-0724-1FD1-638FD80E6A7E}"/>
              </a:ext>
            </a:extLst>
          </p:cNvPr>
          <p:cNvSpPr txBox="1">
            <a:spLocks/>
          </p:cNvSpPr>
          <p:nvPr/>
        </p:nvSpPr>
        <p:spPr>
          <a:xfrm>
            <a:off x="6467475" y="4443710"/>
            <a:ext cx="2676525" cy="534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value to be printed</a:t>
            </a:r>
          </a:p>
        </p:txBody>
      </p:sp>
    </p:spTree>
    <p:extLst>
      <p:ext uri="{BB962C8B-B14F-4D97-AF65-F5344CB8AC3E}">
        <p14:creationId xmlns:p14="http://schemas.microsoft.com/office/powerpoint/2010/main" val="207727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  <p:bldP spid="6" grpId="0"/>
      <p:bldP spid="10" grpId="0"/>
      <p:bldP spid="11" grpId="0"/>
      <p:bldP spid="12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6B726-0BE1-8177-3107-10562C28D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399AD-5FBF-CB17-C0B8-C71CB380A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7B0F80-D31C-9100-7AE8-C5FDAAB93FF9}"/>
              </a:ext>
            </a:extLst>
          </p:cNvPr>
          <p:cNvSpPr txBox="1">
            <a:spLocks/>
          </p:cNvSpPr>
          <p:nvPr/>
        </p:nvSpPr>
        <p:spPr>
          <a:xfrm>
            <a:off x="447675" y="2057400"/>
            <a:ext cx="799147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“The calculated value is:      \n”                     );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857CBAF-1418-40EA-186E-1F1BC6F8355A}"/>
              </a:ext>
            </a:extLst>
          </p:cNvPr>
          <p:cNvSpPr txBox="1">
            <a:spLocks/>
          </p:cNvSpPr>
          <p:nvPr/>
        </p:nvSpPr>
        <p:spPr>
          <a:xfrm>
            <a:off x="5000625" y="2125510"/>
            <a:ext cx="762000" cy="534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%d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A412C7D-47F8-2440-F51C-0D1320F2505F}"/>
              </a:ext>
            </a:extLst>
          </p:cNvPr>
          <p:cNvSpPr txBox="1">
            <a:spLocks/>
          </p:cNvSpPr>
          <p:nvPr/>
        </p:nvSpPr>
        <p:spPr>
          <a:xfrm>
            <a:off x="6017417" y="2117645"/>
            <a:ext cx="1447800" cy="534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 number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0D507E0-E08F-A91C-7258-56EA0BCFA591}"/>
              </a:ext>
            </a:extLst>
          </p:cNvPr>
          <p:cNvSpPr txBox="1">
            <a:spLocks/>
          </p:cNvSpPr>
          <p:nvPr/>
        </p:nvSpPr>
        <p:spPr>
          <a:xfrm>
            <a:off x="1500187" y="2848615"/>
            <a:ext cx="4262438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%d means an int is to be printed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A07913-66F0-4BD8-3A7F-7BBF33DE5641}"/>
              </a:ext>
            </a:extLst>
          </p:cNvPr>
          <p:cNvSpPr txBox="1">
            <a:spLocks/>
          </p:cNvSpPr>
          <p:nvPr/>
        </p:nvSpPr>
        <p:spPr>
          <a:xfrm>
            <a:off x="1500186" y="3418059"/>
            <a:ext cx="4517231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%f means a float is to be printed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423CEE-8D76-43C7-317F-231E7C9D18FE}"/>
              </a:ext>
            </a:extLst>
          </p:cNvPr>
          <p:cNvSpPr txBox="1">
            <a:spLocks/>
          </p:cNvSpPr>
          <p:nvPr/>
        </p:nvSpPr>
        <p:spPr>
          <a:xfrm>
            <a:off x="838200" y="4132405"/>
            <a:ext cx="7791451" cy="8011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format specifiers can also be used to change the appearance of the output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FDC8E1E-69F3-BC2C-78B8-2BC079725800}"/>
              </a:ext>
            </a:extLst>
          </p:cNvPr>
          <p:cNvSpPr txBox="1">
            <a:spLocks/>
          </p:cNvSpPr>
          <p:nvPr/>
        </p:nvSpPr>
        <p:spPr>
          <a:xfrm>
            <a:off x="2286000" y="4928833"/>
            <a:ext cx="6019800" cy="633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e.g. number of digits after the decimal point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DC7CC5F-6401-7DBC-517E-3C149734492E}"/>
              </a:ext>
            </a:extLst>
          </p:cNvPr>
          <p:cNvSpPr txBox="1">
            <a:spLocks/>
          </p:cNvSpPr>
          <p:nvPr/>
        </p:nvSpPr>
        <p:spPr>
          <a:xfrm>
            <a:off x="485775" y="1405273"/>
            <a:ext cx="4005263" cy="4644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format specifier always starts with %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E06DCDB-ABAF-D2D8-CFA5-BDD8BBA755B5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4491038" y="1637508"/>
            <a:ext cx="614362" cy="538134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F0A81AF-1ECA-070F-1E14-5ABE5D1807F2}"/>
              </a:ext>
            </a:extLst>
          </p:cNvPr>
          <p:cNvSpPr txBox="1">
            <a:spLocks/>
          </p:cNvSpPr>
          <p:nvPr/>
        </p:nvSpPr>
        <p:spPr>
          <a:xfrm>
            <a:off x="5050631" y="1184912"/>
            <a:ext cx="4005263" cy="683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information about what will be printed (and how it will be printed)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6CB96B3-4D0B-E031-B90A-EDBC46B2269F}"/>
              </a:ext>
            </a:extLst>
          </p:cNvPr>
          <p:cNvCxnSpPr>
            <a:cxnSpLocks/>
          </p:cNvCxnSpPr>
          <p:nvPr/>
        </p:nvCxnSpPr>
        <p:spPr>
          <a:xfrm flipH="1">
            <a:off x="5410200" y="1752600"/>
            <a:ext cx="152400" cy="423042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69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5" grpId="0"/>
      <p:bldP spid="8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D7030-00EA-5EAB-10CE-C9ADFB7F9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0B626-4C10-8401-E205-5B5863AFC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Output </a:t>
            </a:r>
            <a:r>
              <a:rPr lang="en-US" dirty="0" err="1"/>
              <a:t>printf</a:t>
            </a:r>
            <a:r>
              <a:rPr lang="en-US" dirty="0"/>
              <a:t>()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8BD040-96C2-41D9-214D-B72269262156}"/>
              </a:ext>
            </a:extLst>
          </p:cNvPr>
          <p:cNvSpPr txBox="1">
            <a:spLocks/>
          </p:cNvSpPr>
          <p:nvPr/>
        </p:nvSpPr>
        <p:spPr>
          <a:xfrm>
            <a:off x="457200" y="2126984"/>
            <a:ext cx="799147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“A value of </a:t>
            </a:r>
            <a:r>
              <a:rPr lang="en-US" sz="2800" dirty="0">
                <a:solidFill>
                  <a:srgbClr val="3333FF"/>
                </a:solidFill>
              </a:rPr>
              <a:t>%d</a:t>
            </a:r>
            <a:r>
              <a:rPr lang="en-US" sz="2800" dirty="0"/>
              <a:t> was calculated.\n” </a:t>
            </a:r>
            <a:r>
              <a:rPr lang="en-US" sz="2800" dirty="0">
                <a:solidFill>
                  <a:srgbClr val="3333FF"/>
                </a:solidFill>
              </a:rPr>
              <a:t>, number </a:t>
            </a:r>
            <a:r>
              <a:rPr lang="en-US" sz="2800" dirty="0"/>
              <a:t> );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147EDF7-C4A7-6762-CF7B-7FD79E6F4356}"/>
              </a:ext>
            </a:extLst>
          </p:cNvPr>
          <p:cNvSpPr txBox="1">
            <a:spLocks/>
          </p:cNvSpPr>
          <p:nvPr/>
        </p:nvSpPr>
        <p:spPr>
          <a:xfrm>
            <a:off x="1500187" y="2848614"/>
            <a:ext cx="7129464" cy="961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format specifier is a placeholder for where the value will be printed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9FEF64A-69D2-B6BA-A4FF-F1721915A076}"/>
              </a:ext>
            </a:extLst>
          </p:cNvPr>
          <p:cNvSpPr txBox="1">
            <a:spLocks/>
          </p:cNvSpPr>
          <p:nvPr/>
        </p:nvSpPr>
        <p:spPr>
          <a:xfrm>
            <a:off x="1500187" y="3949902"/>
            <a:ext cx="6805613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It can be anywhere within the string</a:t>
            </a:r>
          </a:p>
        </p:txBody>
      </p:sp>
    </p:spTree>
    <p:extLst>
      <p:ext uri="{BB962C8B-B14F-4D97-AF65-F5344CB8AC3E}">
        <p14:creationId xmlns:p14="http://schemas.microsoft.com/office/powerpoint/2010/main" val="50547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91925</TotalTime>
  <Words>924</Words>
  <Application>Microsoft Office PowerPoint</Application>
  <PresentationFormat>On-screen Show (4:3)</PresentationFormat>
  <Paragraphs>157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Basis of Software</vt:lpstr>
      <vt:lpstr>Output </vt:lpstr>
      <vt:lpstr>Output printf() </vt:lpstr>
      <vt:lpstr>Output printf() </vt:lpstr>
      <vt:lpstr>Output printf() </vt:lpstr>
      <vt:lpstr>Output printf() </vt:lpstr>
      <vt:lpstr>Output printf() </vt:lpstr>
      <vt:lpstr>Output printf() </vt:lpstr>
      <vt:lpstr>Output printf() </vt:lpstr>
      <vt:lpstr>Input </vt:lpstr>
      <vt:lpstr>Input  scanf_s() </vt:lpstr>
      <vt:lpstr>Input  scanf_s() </vt:lpstr>
      <vt:lpstr>Programming Style </vt:lpstr>
      <vt:lpstr>Programming Style (Bad Style) </vt:lpstr>
      <vt:lpstr>Programming Style </vt:lpstr>
      <vt:lpstr>PowerPoint Presentation</vt:lpstr>
      <vt:lpstr>Demonstrate what you have learned. 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711</cp:revision>
  <cp:lastPrinted>2020-04-08T20:37:48Z</cp:lastPrinted>
  <dcterms:created xsi:type="dcterms:W3CDTF">2016-08-24T18:09:17Z</dcterms:created>
  <dcterms:modified xsi:type="dcterms:W3CDTF">2025-05-14T22:37:25Z</dcterms:modified>
</cp:coreProperties>
</file>