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handoutMasterIdLst>
    <p:handoutMasterId r:id="rId43"/>
  </p:handoutMasterIdLst>
  <p:sldIdLst>
    <p:sldId id="256" r:id="rId2"/>
    <p:sldId id="629" r:id="rId3"/>
    <p:sldId id="632" r:id="rId4"/>
    <p:sldId id="633" r:id="rId5"/>
    <p:sldId id="635" r:id="rId6"/>
    <p:sldId id="636" r:id="rId7"/>
    <p:sldId id="630" r:id="rId8"/>
    <p:sldId id="637" r:id="rId9"/>
    <p:sldId id="638" r:id="rId10"/>
    <p:sldId id="639" r:id="rId11"/>
    <p:sldId id="641" r:id="rId12"/>
    <p:sldId id="640" r:id="rId13"/>
    <p:sldId id="642" r:id="rId14"/>
    <p:sldId id="647" r:id="rId15"/>
    <p:sldId id="643" r:id="rId16"/>
    <p:sldId id="645" r:id="rId17"/>
    <p:sldId id="644" r:id="rId18"/>
    <p:sldId id="648" r:id="rId19"/>
    <p:sldId id="649" r:id="rId20"/>
    <p:sldId id="651" r:id="rId21"/>
    <p:sldId id="652" r:id="rId22"/>
    <p:sldId id="653" r:id="rId23"/>
    <p:sldId id="654" r:id="rId24"/>
    <p:sldId id="657" r:id="rId25"/>
    <p:sldId id="660" r:id="rId26"/>
    <p:sldId id="537" r:id="rId27"/>
    <p:sldId id="666" r:id="rId28"/>
    <p:sldId id="668" r:id="rId29"/>
    <p:sldId id="658" r:id="rId30"/>
    <p:sldId id="659" r:id="rId31"/>
    <p:sldId id="661" r:id="rId32"/>
    <p:sldId id="663" r:id="rId33"/>
    <p:sldId id="664" r:id="rId34"/>
    <p:sldId id="665" r:id="rId35"/>
    <p:sldId id="669" r:id="rId36"/>
    <p:sldId id="670" r:id="rId37"/>
    <p:sldId id="671" r:id="rId38"/>
    <p:sldId id="672" r:id="rId39"/>
    <p:sldId id="673" r:id="rId40"/>
    <p:sldId id="656" r:id="rId41"/>
  </p:sldIdLst>
  <p:sldSz cx="9144000" cy="6858000" type="screen4x3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A33ACBB-9B43-FB2E-A9AA-213D69AA6D8D}" name="Kendall Stephenson" initials="KS" userId="S::KStephenson@cornellcollege.edu::5b821848-39b7-4c1b-9fc1-53417b386ef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00CC5C"/>
    <a:srgbClr val="009644"/>
    <a:srgbClr val="3399FF"/>
    <a:srgbClr val="66CCFF"/>
    <a:srgbClr val="85EBFF"/>
    <a:srgbClr val="6E95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710" autoAdjust="0"/>
    <p:restoredTop sz="94660"/>
  </p:normalViewPr>
  <p:slideViewPr>
    <p:cSldViewPr>
      <p:cViewPr varScale="1">
        <p:scale>
          <a:sx n="75" d="100"/>
          <a:sy n="75" d="100"/>
        </p:scale>
        <p:origin x="1027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-8510"/>
    </p:cViewPr>
  </p:sorterViewPr>
  <p:notesViewPr>
    <p:cSldViewPr>
      <p:cViewPr varScale="1">
        <p:scale>
          <a:sx n="44" d="100"/>
          <a:sy n="44" d="100"/>
        </p:scale>
        <p:origin x="2692" y="4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48" Type="http://schemas.microsoft.com/office/2018/10/relationships/authors" Target="author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C686339-C11E-4A10-86BE-291AC300968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2BA5BB-4045-4E54-ABE9-F1C24DC871C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D598245-D6C2-4843-9F2D-EBF2A357BCD5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BEA437-369A-49D2-BDB1-8BFE7EB0B5C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45A5E7-375E-4418-B815-B9F0EFD8690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2857A64-2646-41F7-9795-705FA07FE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0667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76E253B-13BE-4348-9C20-850E66A24A40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73754"/>
            <a:ext cx="7437120" cy="2760346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9469649-B972-4D6E-B049-00274A449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88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72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441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85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125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181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65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0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41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322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139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315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FFB46-84C9-4359-94C0-51FA9D3588C1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59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>
            <a:normAutofit/>
          </a:bodyPr>
          <a:lstStyle/>
          <a:p>
            <a:r>
              <a:rPr lang="en-US" sz="3100" dirty="0"/>
              <a:t>Basis of Software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68774"/>
            <a:ext cx="6400800" cy="1470026"/>
          </a:xfrm>
        </p:spPr>
        <p:txBody>
          <a:bodyPr/>
          <a:lstStyle/>
          <a:p>
            <a:r>
              <a:rPr lang="en-US" sz="2400" dirty="0"/>
              <a:t>Spring 2025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01C8521-1B90-C30A-614C-E42E379E8878}"/>
              </a:ext>
            </a:extLst>
          </p:cNvPr>
          <p:cNvSpPr txBox="1">
            <a:spLocks/>
          </p:cNvSpPr>
          <p:nvPr/>
        </p:nvSpPr>
        <p:spPr>
          <a:xfrm>
            <a:off x="685800" y="267834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100" dirty="0"/>
              <a:t>Branching &amp; Relational Operators</a:t>
            </a:r>
          </a:p>
        </p:txBody>
      </p:sp>
    </p:spTree>
    <p:extLst>
      <p:ext uri="{BB962C8B-B14F-4D97-AF65-F5344CB8AC3E}">
        <p14:creationId xmlns:p14="http://schemas.microsoft.com/office/powerpoint/2010/main" val="1256749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7C1AF7-1B15-6083-3C82-86CEFD50ED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39970-9FC2-94CA-CE27-C54591342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Example if statement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655A1D7-1B74-32D4-B11D-06FE74C66B66}"/>
              </a:ext>
            </a:extLst>
          </p:cNvPr>
          <p:cNvSpPr txBox="1">
            <a:spLocks/>
          </p:cNvSpPr>
          <p:nvPr/>
        </p:nvSpPr>
        <p:spPr>
          <a:xfrm>
            <a:off x="685800" y="2743200"/>
            <a:ext cx="8229600" cy="2239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if (</a:t>
            </a:r>
            <a:r>
              <a:rPr lang="en-US" sz="2800" dirty="0">
                <a:solidFill>
                  <a:srgbClr val="3333FF"/>
                </a:solidFill>
              </a:rPr>
              <a:t>num1 &gt; 10 </a:t>
            </a:r>
            <a:r>
              <a:rPr lang="en-US" sz="2800" dirty="0"/>
              <a:t>) {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err="1"/>
              <a:t>printf</a:t>
            </a:r>
            <a:r>
              <a:rPr lang="en-US" sz="2800" dirty="0"/>
              <a:t>(“I can’t count that high on my fingers!\n”);</a:t>
            </a:r>
          </a:p>
          <a:p>
            <a:pPr marL="0" indent="0">
              <a:buNone/>
            </a:pPr>
            <a:r>
              <a:rPr lang="en-US" sz="2800" dirty="0"/>
              <a:t>	</a:t>
            </a:r>
          </a:p>
          <a:p>
            <a:pPr marL="0" indent="0">
              <a:buNone/>
            </a:pPr>
            <a:r>
              <a:rPr lang="en-US" sz="2800" dirty="0"/>
              <a:t>}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2FC564-EE97-40DB-DD17-0EB9F53385EC}"/>
              </a:ext>
            </a:extLst>
          </p:cNvPr>
          <p:cNvSpPr txBox="1">
            <a:spLocks/>
          </p:cNvSpPr>
          <p:nvPr/>
        </p:nvSpPr>
        <p:spPr>
          <a:xfrm>
            <a:off x="685800" y="3753443"/>
            <a:ext cx="8001000" cy="6223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err="1"/>
              <a:t>printf</a:t>
            </a:r>
            <a:r>
              <a:rPr lang="en-US" sz="2800" dirty="0"/>
              <a:t>(“Maybe I will use my toes also.\n”);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ED2E96-04C9-B809-6117-1A289E5C2824}"/>
              </a:ext>
            </a:extLst>
          </p:cNvPr>
          <p:cNvSpPr/>
          <p:nvPr/>
        </p:nvSpPr>
        <p:spPr>
          <a:xfrm>
            <a:off x="2956228" y="2838878"/>
            <a:ext cx="2286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151938-038A-63A9-88AE-774DD23D2BA4}"/>
              </a:ext>
            </a:extLst>
          </p:cNvPr>
          <p:cNvSpPr/>
          <p:nvPr/>
        </p:nvSpPr>
        <p:spPr>
          <a:xfrm>
            <a:off x="685800" y="4397567"/>
            <a:ext cx="2286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5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5" grpId="1" animBg="1"/>
      <p:bldP spid="6" grpId="0" animBg="1"/>
      <p:bldP spid="6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94014E-DB7C-6CA4-FD21-6467148BFE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993A1-E922-CE40-840B-EA0291218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8089"/>
          </a:xfrm>
        </p:spPr>
        <p:txBody>
          <a:bodyPr>
            <a:noAutofit/>
          </a:bodyPr>
          <a:lstStyle/>
          <a:p>
            <a:r>
              <a:rPr lang="en-US" sz="3600" dirty="0"/>
              <a:t>Flowchart for Program With Branching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30C5030-815B-F81B-770D-526E246ABF74}"/>
              </a:ext>
            </a:extLst>
          </p:cNvPr>
          <p:cNvGrpSpPr/>
          <p:nvPr/>
        </p:nvGrpSpPr>
        <p:grpSpPr>
          <a:xfrm>
            <a:off x="1752600" y="1143000"/>
            <a:ext cx="1295399" cy="487362"/>
            <a:chOff x="2590800" y="1417638"/>
            <a:chExt cx="1600200" cy="868362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829C0E9A-F33F-F4D0-1BB1-7B230386FBEF}"/>
                </a:ext>
              </a:extLst>
            </p:cNvPr>
            <p:cNvSpPr/>
            <p:nvPr/>
          </p:nvSpPr>
          <p:spPr>
            <a:xfrm>
              <a:off x="2590800" y="1417638"/>
              <a:ext cx="1600200" cy="86836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Content Placeholder 2">
              <a:extLst>
                <a:ext uri="{FF2B5EF4-FFF2-40B4-BE49-F238E27FC236}">
                  <a16:creationId xmlns:a16="http://schemas.microsoft.com/office/drawing/2014/main" id="{8B8934A0-3210-D2DA-46D3-CB9C4073CB9D}"/>
                </a:ext>
              </a:extLst>
            </p:cNvPr>
            <p:cNvSpPr txBox="1">
              <a:spLocks/>
            </p:cNvSpPr>
            <p:nvPr/>
          </p:nvSpPr>
          <p:spPr>
            <a:xfrm>
              <a:off x="3054335" y="1486033"/>
              <a:ext cx="1003250" cy="684921"/>
            </a:xfrm>
            <a:prstGeom prst="rect">
              <a:avLst/>
            </a:prstGeom>
          </p:spPr>
          <p:txBody>
            <a:bodyPr vert="horz" lIns="0" tIns="0" rIns="0" bIns="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400" dirty="0"/>
                <a:t>start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439CD249-9B95-9F91-1B21-E139CE37AAC2}"/>
              </a:ext>
            </a:extLst>
          </p:cNvPr>
          <p:cNvGrpSpPr/>
          <p:nvPr/>
        </p:nvGrpSpPr>
        <p:grpSpPr>
          <a:xfrm>
            <a:off x="1746297" y="5950097"/>
            <a:ext cx="1308003" cy="573603"/>
            <a:chOff x="2895602" y="1417638"/>
            <a:chExt cx="1308003" cy="573603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4BB7056A-6FDE-0FC9-ABF4-95E4434B7C8F}"/>
                </a:ext>
              </a:extLst>
            </p:cNvPr>
            <p:cNvSpPr/>
            <p:nvPr/>
          </p:nvSpPr>
          <p:spPr>
            <a:xfrm>
              <a:off x="2895602" y="1417638"/>
              <a:ext cx="1295398" cy="573603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Content Placeholder 2">
              <a:extLst>
                <a:ext uri="{FF2B5EF4-FFF2-40B4-BE49-F238E27FC236}">
                  <a16:creationId xmlns:a16="http://schemas.microsoft.com/office/drawing/2014/main" id="{D329E5DA-47B7-8D55-8110-086E3919416E}"/>
                </a:ext>
              </a:extLst>
            </p:cNvPr>
            <p:cNvSpPr txBox="1">
              <a:spLocks/>
            </p:cNvSpPr>
            <p:nvPr/>
          </p:nvSpPr>
          <p:spPr>
            <a:xfrm>
              <a:off x="3174905" y="1460758"/>
              <a:ext cx="1028700" cy="48736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400" dirty="0"/>
                <a:t>stop</a:t>
              </a:r>
            </a:p>
          </p:txBody>
        </p:sp>
      </p:grp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774AD162-28BB-9609-E982-AC5B85267F2E}"/>
              </a:ext>
            </a:extLst>
          </p:cNvPr>
          <p:cNvCxnSpPr>
            <a:cxnSpLocks/>
            <a:stCxn id="7" idx="4"/>
          </p:cNvCxnSpPr>
          <p:nvPr/>
        </p:nvCxnSpPr>
        <p:spPr>
          <a:xfrm>
            <a:off x="2400300" y="1630362"/>
            <a:ext cx="0" cy="393137"/>
          </a:xfrm>
          <a:prstGeom prst="straightConnector1">
            <a:avLst/>
          </a:prstGeom>
          <a:ln w="19050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605DE13-C792-9DBC-C5CF-1E956A23B1AC}"/>
              </a:ext>
            </a:extLst>
          </p:cNvPr>
          <p:cNvCxnSpPr>
            <a:cxnSpLocks/>
          </p:cNvCxnSpPr>
          <p:nvPr/>
        </p:nvCxnSpPr>
        <p:spPr>
          <a:xfrm>
            <a:off x="2400299" y="2510861"/>
            <a:ext cx="0" cy="309197"/>
          </a:xfrm>
          <a:prstGeom prst="straightConnector1">
            <a:avLst/>
          </a:prstGeom>
          <a:ln w="19050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971B719-A50F-72AA-EDDD-DA1A7582E6E8}"/>
              </a:ext>
            </a:extLst>
          </p:cNvPr>
          <p:cNvCxnSpPr>
            <a:cxnSpLocks/>
          </p:cNvCxnSpPr>
          <p:nvPr/>
        </p:nvCxnSpPr>
        <p:spPr>
          <a:xfrm>
            <a:off x="6258019" y="3450251"/>
            <a:ext cx="0" cy="312830"/>
          </a:xfrm>
          <a:prstGeom prst="straightConnector1">
            <a:avLst/>
          </a:prstGeom>
          <a:ln w="19050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52A3641F-FCFF-86BD-38F7-625C8BE83AC1}"/>
              </a:ext>
            </a:extLst>
          </p:cNvPr>
          <p:cNvCxnSpPr>
            <a:cxnSpLocks/>
          </p:cNvCxnSpPr>
          <p:nvPr/>
        </p:nvCxnSpPr>
        <p:spPr>
          <a:xfrm flipH="1">
            <a:off x="2393996" y="4072549"/>
            <a:ext cx="6303" cy="1920668"/>
          </a:xfrm>
          <a:prstGeom prst="straightConnector1">
            <a:avLst/>
          </a:prstGeom>
          <a:ln w="19050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A1D200F-9779-59B0-7AD1-108EF9B28BAC}"/>
              </a:ext>
            </a:extLst>
          </p:cNvPr>
          <p:cNvGrpSpPr/>
          <p:nvPr/>
        </p:nvGrpSpPr>
        <p:grpSpPr>
          <a:xfrm>
            <a:off x="1295402" y="2826017"/>
            <a:ext cx="2209794" cy="1292012"/>
            <a:chOff x="762000" y="3463559"/>
            <a:chExt cx="2405741" cy="1292012"/>
          </a:xfrm>
        </p:grpSpPr>
        <p:sp>
          <p:nvSpPr>
            <p:cNvPr id="5" name="Content Placeholder 2">
              <a:extLst>
                <a:ext uri="{FF2B5EF4-FFF2-40B4-BE49-F238E27FC236}">
                  <a16:creationId xmlns:a16="http://schemas.microsoft.com/office/drawing/2014/main" id="{C0FFF56E-A699-5744-86F0-BB4C46BE20B4}"/>
                </a:ext>
              </a:extLst>
            </p:cNvPr>
            <p:cNvSpPr txBox="1">
              <a:spLocks/>
            </p:cNvSpPr>
            <p:nvPr/>
          </p:nvSpPr>
          <p:spPr>
            <a:xfrm>
              <a:off x="1231445" y="3712114"/>
              <a:ext cx="1466850" cy="941991"/>
            </a:xfrm>
            <a:prstGeom prst="rect">
              <a:avLst/>
            </a:prstGeom>
            <a:ln w="19050">
              <a:noFill/>
            </a:ln>
          </p:spPr>
          <p:txBody>
            <a:bodyPr vert="horz" lIns="91440" tIns="45720" rIns="91440" bIns="45720" rtlCol="0">
              <a:normAutofit fontScale="55000" lnSpcReduction="2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3600" dirty="0"/>
                <a:t>Is number greater than 10?</a:t>
              </a:r>
            </a:p>
          </p:txBody>
        </p:sp>
        <p:sp>
          <p:nvSpPr>
            <p:cNvPr id="3" name="Diamond 2">
              <a:extLst>
                <a:ext uri="{FF2B5EF4-FFF2-40B4-BE49-F238E27FC236}">
                  <a16:creationId xmlns:a16="http://schemas.microsoft.com/office/drawing/2014/main" id="{C8270508-36D0-EEA5-607E-D351E611A8D8}"/>
                </a:ext>
              </a:extLst>
            </p:cNvPr>
            <p:cNvSpPr/>
            <p:nvPr/>
          </p:nvSpPr>
          <p:spPr>
            <a:xfrm>
              <a:off x="762000" y="3463559"/>
              <a:ext cx="2405741" cy="1292012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A2FA1C4-918A-29E8-135A-49ADBE470E60}"/>
              </a:ext>
            </a:extLst>
          </p:cNvPr>
          <p:cNvCxnSpPr>
            <a:cxnSpLocks/>
            <a:stCxn id="3" idx="3"/>
          </p:cNvCxnSpPr>
          <p:nvPr/>
        </p:nvCxnSpPr>
        <p:spPr>
          <a:xfrm>
            <a:off x="3505196" y="3472023"/>
            <a:ext cx="2750757" cy="0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4DA84BF9-BE5E-A8D8-8E59-1C1EFD9ECD6B}"/>
              </a:ext>
            </a:extLst>
          </p:cNvPr>
          <p:cNvSpPr txBox="1">
            <a:spLocks/>
          </p:cNvSpPr>
          <p:nvPr/>
        </p:nvSpPr>
        <p:spPr>
          <a:xfrm>
            <a:off x="3405119" y="3023444"/>
            <a:ext cx="691240" cy="487363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/>
              <a:t>yes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A1E8CB93-4571-116D-2739-14837446B39C}"/>
              </a:ext>
            </a:extLst>
          </p:cNvPr>
          <p:cNvSpPr txBox="1">
            <a:spLocks/>
          </p:cNvSpPr>
          <p:nvPr/>
        </p:nvSpPr>
        <p:spPr>
          <a:xfrm>
            <a:off x="2464287" y="4343043"/>
            <a:ext cx="514080" cy="487363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/>
              <a:t>no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19E8F139-D906-295E-2A0A-97277D24978D}"/>
              </a:ext>
            </a:extLst>
          </p:cNvPr>
          <p:cNvCxnSpPr>
            <a:cxnSpLocks/>
          </p:cNvCxnSpPr>
          <p:nvPr/>
        </p:nvCxnSpPr>
        <p:spPr>
          <a:xfrm>
            <a:off x="6255953" y="4856121"/>
            <a:ext cx="0" cy="309197"/>
          </a:xfrm>
          <a:prstGeom prst="straightConnector1">
            <a:avLst/>
          </a:prstGeom>
          <a:ln w="19050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Group 26">
            <a:extLst>
              <a:ext uri="{FF2B5EF4-FFF2-40B4-BE49-F238E27FC236}">
                <a16:creationId xmlns:a16="http://schemas.microsoft.com/office/drawing/2014/main" id="{4E633950-4796-E96E-1783-48722762C261}"/>
              </a:ext>
            </a:extLst>
          </p:cNvPr>
          <p:cNvGrpSpPr/>
          <p:nvPr/>
        </p:nvGrpSpPr>
        <p:grpSpPr>
          <a:xfrm>
            <a:off x="4572004" y="3781221"/>
            <a:ext cx="4114796" cy="448579"/>
            <a:chOff x="5405024" y="4419601"/>
            <a:chExt cx="2971661" cy="448579"/>
          </a:xfrm>
        </p:grpSpPr>
        <p:sp>
          <p:nvSpPr>
            <p:cNvPr id="6" name="Content Placeholder 2">
              <a:extLst>
                <a:ext uri="{FF2B5EF4-FFF2-40B4-BE49-F238E27FC236}">
                  <a16:creationId xmlns:a16="http://schemas.microsoft.com/office/drawing/2014/main" id="{CBC3A88D-5181-DB9F-F5BF-471B53DAB724}"/>
                </a:ext>
              </a:extLst>
            </p:cNvPr>
            <p:cNvSpPr txBox="1">
              <a:spLocks/>
            </p:cNvSpPr>
            <p:nvPr/>
          </p:nvSpPr>
          <p:spPr>
            <a:xfrm>
              <a:off x="5645601" y="4468734"/>
              <a:ext cx="2731084" cy="399446"/>
            </a:xfrm>
            <a:prstGeom prst="rect">
              <a:avLst/>
            </a:prstGeom>
            <a:ln w="19050">
              <a:noFill/>
            </a:ln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600" dirty="0"/>
                <a:t>print “I can’t count that high on my fingers”</a:t>
              </a:r>
            </a:p>
          </p:txBody>
        </p:sp>
        <p:sp>
          <p:nvSpPr>
            <p:cNvPr id="25" name="Parallelogram 24">
              <a:extLst>
                <a:ext uri="{FF2B5EF4-FFF2-40B4-BE49-F238E27FC236}">
                  <a16:creationId xmlns:a16="http://schemas.microsoft.com/office/drawing/2014/main" id="{08B6999F-88C0-87B8-E748-1764D0CBAF9D}"/>
                </a:ext>
              </a:extLst>
            </p:cNvPr>
            <p:cNvSpPr/>
            <p:nvPr/>
          </p:nvSpPr>
          <p:spPr>
            <a:xfrm>
              <a:off x="5405024" y="4419601"/>
              <a:ext cx="2971659" cy="430439"/>
            </a:xfrm>
            <a:prstGeom prst="parallelogram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340F39C-611B-09B2-3A5F-54240059DA62}"/>
              </a:ext>
            </a:extLst>
          </p:cNvPr>
          <p:cNvCxnSpPr>
            <a:cxnSpLocks/>
          </p:cNvCxnSpPr>
          <p:nvPr/>
        </p:nvCxnSpPr>
        <p:spPr>
          <a:xfrm>
            <a:off x="2378364" y="5165318"/>
            <a:ext cx="3877589" cy="0"/>
          </a:xfrm>
          <a:prstGeom prst="line">
            <a:avLst/>
          </a:prstGeom>
          <a:ln w="25400">
            <a:solidFill>
              <a:srgbClr val="00206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D392A987-2BB0-EDAC-36CC-CF8BD098273C}"/>
              </a:ext>
            </a:extLst>
          </p:cNvPr>
          <p:cNvCxnSpPr>
            <a:cxnSpLocks/>
          </p:cNvCxnSpPr>
          <p:nvPr/>
        </p:nvCxnSpPr>
        <p:spPr>
          <a:xfrm>
            <a:off x="6256387" y="4229800"/>
            <a:ext cx="0" cy="182880"/>
          </a:xfrm>
          <a:prstGeom prst="straightConnector1">
            <a:avLst/>
          </a:prstGeom>
          <a:ln w="19050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C32F85D-F929-A25F-8913-7695B567C051}"/>
              </a:ext>
            </a:extLst>
          </p:cNvPr>
          <p:cNvGrpSpPr/>
          <p:nvPr/>
        </p:nvGrpSpPr>
        <p:grpSpPr>
          <a:xfrm>
            <a:off x="4572001" y="4425682"/>
            <a:ext cx="4114796" cy="448579"/>
            <a:chOff x="5405024" y="4419601"/>
            <a:chExt cx="2971661" cy="448579"/>
          </a:xfrm>
        </p:grpSpPr>
        <p:sp>
          <p:nvSpPr>
            <p:cNvPr id="32" name="Content Placeholder 2">
              <a:extLst>
                <a:ext uri="{FF2B5EF4-FFF2-40B4-BE49-F238E27FC236}">
                  <a16:creationId xmlns:a16="http://schemas.microsoft.com/office/drawing/2014/main" id="{A175CD24-354B-2AA5-73CF-212737A6FFD2}"/>
                </a:ext>
              </a:extLst>
            </p:cNvPr>
            <p:cNvSpPr txBox="1">
              <a:spLocks/>
            </p:cNvSpPr>
            <p:nvPr/>
          </p:nvSpPr>
          <p:spPr>
            <a:xfrm>
              <a:off x="5645601" y="4468734"/>
              <a:ext cx="2731084" cy="399446"/>
            </a:xfrm>
            <a:prstGeom prst="rect">
              <a:avLst/>
            </a:prstGeom>
            <a:ln w="19050">
              <a:noFill/>
            </a:ln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600" dirty="0"/>
                <a:t>print “Maybe I will use my toes also”</a:t>
              </a:r>
            </a:p>
          </p:txBody>
        </p:sp>
        <p:sp>
          <p:nvSpPr>
            <p:cNvPr id="33" name="Parallelogram 32">
              <a:extLst>
                <a:ext uri="{FF2B5EF4-FFF2-40B4-BE49-F238E27FC236}">
                  <a16:creationId xmlns:a16="http://schemas.microsoft.com/office/drawing/2014/main" id="{B0C3F880-F002-9782-3C37-90EE5CCCEBAC}"/>
                </a:ext>
              </a:extLst>
            </p:cNvPr>
            <p:cNvSpPr/>
            <p:nvPr/>
          </p:nvSpPr>
          <p:spPr>
            <a:xfrm>
              <a:off x="5405024" y="4419601"/>
              <a:ext cx="2971659" cy="430439"/>
            </a:xfrm>
            <a:prstGeom prst="parallelogram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6CDF64F6-EF1E-F9CB-57D9-B755FA950477}"/>
              </a:ext>
            </a:extLst>
          </p:cNvPr>
          <p:cNvGrpSpPr/>
          <p:nvPr/>
        </p:nvGrpSpPr>
        <p:grpSpPr>
          <a:xfrm>
            <a:off x="1438311" y="2033457"/>
            <a:ext cx="2007442" cy="430439"/>
            <a:chOff x="5405024" y="4419601"/>
            <a:chExt cx="2971659" cy="430439"/>
          </a:xfrm>
        </p:grpSpPr>
        <p:sp>
          <p:nvSpPr>
            <p:cNvPr id="39" name="Content Placeholder 2">
              <a:extLst>
                <a:ext uri="{FF2B5EF4-FFF2-40B4-BE49-F238E27FC236}">
                  <a16:creationId xmlns:a16="http://schemas.microsoft.com/office/drawing/2014/main" id="{466DB506-B541-2FC8-6751-33857DAD4588}"/>
                </a:ext>
              </a:extLst>
            </p:cNvPr>
            <p:cNvSpPr txBox="1">
              <a:spLocks/>
            </p:cNvSpPr>
            <p:nvPr/>
          </p:nvSpPr>
          <p:spPr>
            <a:xfrm>
              <a:off x="5916599" y="4441573"/>
              <a:ext cx="2347365" cy="399446"/>
            </a:xfrm>
            <a:prstGeom prst="rect">
              <a:avLst/>
            </a:prstGeom>
            <a:ln w="19050">
              <a:noFill/>
            </a:ln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800" dirty="0"/>
                <a:t>get an integer</a:t>
              </a:r>
            </a:p>
          </p:txBody>
        </p:sp>
        <p:sp>
          <p:nvSpPr>
            <p:cNvPr id="40" name="Parallelogram 39">
              <a:extLst>
                <a:ext uri="{FF2B5EF4-FFF2-40B4-BE49-F238E27FC236}">
                  <a16:creationId xmlns:a16="http://schemas.microsoft.com/office/drawing/2014/main" id="{5312AA3C-9A8F-DFC8-7543-1576D509EBEE}"/>
                </a:ext>
              </a:extLst>
            </p:cNvPr>
            <p:cNvSpPr/>
            <p:nvPr/>
          </p:nvSpPr>
          <p:spPr>
            <a:xfrm>
              <a:off x="5405024" y="4419601"/>
              <a:ext cx="2971659" cy="430439"/>
            </a:xfrm>
            <a:prstGeom prst="parallelogram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571466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CE1017-C65A-47EC-6155-3B85AD4E1B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ECA17-0653-6D8D-69E6-5CD2B52D8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Example if statement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37BC394-8FFC-EA0E-DB50-AD9368CE28E7}"/>
              </a:ext>
            </a:extLst>
          </p:cNvPr>
          <p:cNvSpPr txBox="1">
            <a:spLocks/>
          </p:cNvSpPr>
          <p:nvPr/>
        </p:nvSpPr>
        <p:spPr>
          <a:xfrm>
            <a:off x="478970" y="1828800"/>
            <a:ext cx="8207829" cy="2239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if (num1 &gt; 10 ) {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err="1"/>
              <a:t>printf</a:t>
            </a:r>
            <a:r>
              <a:rPr lang="en-US" sz="2800" dirty="0"/>
              <a:t>(“I can’t count that high on my fingers!\n”);</a:t>
            </a:r>
          </a:p>
          <a:p>
            <a:pPr marL="0" indent="0">
              <a:buNone/>
            </a:pPr>
            <a:r>
              <a:rPr lang="en-US" sz="2800" dirty="0"/>
              <a:t>	</a:t>
            </a:r>
          </a:p>
          <a:p>
            <a:pPr marL="0" indent="0">
              <a:buNone/>
            </a:pPr>
            <a:r>
              <a:rPr lang="en-US" sz="2800" dirty="0"/>
              <a:t>}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30B3CF-A556-9064-478C-80E41A40FC51}"/>
              </a:ext>
            </a:extLst>
          </p:cNvPr>
          <p:cNvSpPr txBox="1">
            <a:spLocks/>
          </p:cNvSpPr>
          <p:nvPr/>
        </p:nvSpPr>
        <p:spPr>
          <a:xfrm>
            <a:off x="478971" y="2839043"/>
            <a:ext cx="8001000" cy="6223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err="1"/>
              <a:t>printf</a:t>
            </a:r>
            <a:r>
              <a:rPr lang="en-US" sz="2800" dirty="0"/>
              <a:t>(“Maybe I will use my toes also.\n”);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F06AF42-B011-D401-01C3-0D4B9E1DB42C}"/>
              </a:ext>
            </a:extLst>
          </p:cNvPr>
          <p:cNvSpPr txBox="1">
            <a:spLocks/>
          </p:cNvSpPr>
          <p:nvPr/>
        </p:nvSpPr>
        <p:spPr>
          <a:xfrm>
            <a:off x="478971" y="4093927"/>
            <a:ext cx="7162800" cy="6223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 err="1">
                <a:solidFill>
                  <a:srgbClr val="3333FF"/>
                </a:solidFill>
              </a:rPr>
              <a:t>printf</a:t>
            </a:r>
            <a:r>
              <a:rPr lang="en-US" sz="2800" dirty="0">
                <a:solidFill>
                  <a:srgbClr val="3333FF"/>
                </a:solidFill>
              </a:rPr>
              <a:t>(“Thank you for the number.\n”);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2CAAE68-BC32-6896-C112-C4D8D80D9ED5}"/>
              </a:ext>
            </a:extLst>
          </p:cNvPr>
          <p:cNvSpPr txBox="1">
            <a:spLocks/>
          </p:cNvSpPr>
          <p:nvPr/>
        </p:nvSpPr>
        <p:spPr>
          <a:xfrm>
            <a:off x="3200400" y="4875872"/>
            <a:ext cx="5200650" cy="11439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This statement is executed regardless of the value of num1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3EC21F6-F9FD-C4FD-5F6A-4BBBE7207EF0}"/>
              </a:ext>
            </a:extLst>
          </p:cNvPr>
          <p:cNvCxnSpPr>
            <a:cxnSpLocks/>
          </p:cNvCxnSpPr>
          <p:nvPr/>
        </p:nvCxnSpPr>
        <p:spPr>
          <a:xfrm flipH="1" flipV="1">
            <a:off x="2514600" y="4678958"/>
            <a:ext cx="533400" cy="274042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8707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A0D1E9-6E22-06CB-302B-656AEC85F9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01EE7-6DC5-D7A7-B2E5-AF8914F8A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8089"/>
          </a:xfrm>
        </p:spPr>
        <p:txBody>
          <a:bodyPr>
            <a:noAutofit/>
          </a:bodyPr>
          <a:lstStyle/>
          <a:p>
            <a:r>
              <a:rPr lang="en-US" sz="3600" dirty="0"/>
              <a:t>Flowchart for Program With Branching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EA3A3D77-5D75-0ADF-C612-0564D42D8F15}"/>
              </a:ext>
            </a:extLst>
          </p:cNvPr>
          <p:cNvGrpSpPr/>
          <p:nvPr/>
        </p:nvGrpSpPr>
        <p:grpSpPr>
          <a:xfrm>
            <a:off x="1752600" y="1143000"/>
            <a:ext cx="1295399" cy="487362"/>
            <a:chOff x="2590800" y="1417638"/>
            <a:chExt cx="1600200" cy="868362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4B792EA3-A712-3D91-E8AF-3C08379010F2}"/>
                </a:ext>
              </a:extLst>
            </p:cNvPr>
            <p:cNvSpPr/>
            <p:nvPr/>
          </p:nvSpPr>
          <p:spPr>
            <a:xfrm>
              <a:off x="2590800" y="1417638"/>
              <a:ext cx="1600200" cy="86836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Content Placeholder 2">
              <a:extLst>
                <a:ext uri="{FF2B5EF4-FFF2-40B4-BE49-F238E27FC236}">
                  <a16:creationId xmlns:a16="http://schemas.microsoft.com/office/drawing/2014/main" id="{309C00B8-8780-9CF1-2B0B-23A4B173AC65}"/>
                </a:ext>
              </a:extLst>
            </p:cNvPr>
            <p:cNvSpPr txBox="1">
              <a:spLocks/>
            </p:cNvSpPr>
            <p:nvPr/>
          </p:nvSpPr>
          <p:spPr>
            <a:xfrm>
              <a:off x="3054335" y="1486033"/>
              <a:ext cx="1003250" cy="684921"/>
            </a:xfrm>
            <a:prstGeom prst="rect">
              <a:avLst/>
            </a:prstGeom>
          </p:spPr>
          <p:txBody>
            <a:bodyPr vert="horz" lIns="0" tIns="0" rIns="0" bIns="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400" dirty="0"/>
                <a:t>start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7F630D10-3E4E-B666-FAEE-FFB1A9CBAD87}"/>
              </a:ext>
            </a:extLst>
          </p:cNvPr>
          <p:cNvGrpSpPr/>
          <p:nvPr/>
        </p:nvGrpSpPr>
        <p:grpSpPr>
          <a:xfrm>
            <a:off x="1746297" y="5950097"/>
            <a:ext cx="1308003" cy="573603"/>
            <a:chOff x="2895602" y="1417638"/>
            <a:chExt cx="1308003" cy="573603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4ADFCE4-1597-E4B7-DF77-78CEDF6BC400}"/>
                </a:ext>
              </a:extLst>
            </p:cNvPr>
            <p:cNvSpPr/>
            <p:nvPr/>
          </p:nvSpPr>
          <p:spPr>
            <a:xfrm>
              <a:off x="2895602" y="1417638"/>
              <a:ext cx="1295398" cy="573603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Content Placeholder 2">
              <a:extLst>
                <a:ext uri="{FF2B5EF4-FFF2-40B4-BE49-F238E27FC236}">
                  <a16:creationId xmlns:a16="http://schemas.microsoft.com/office/drawing/2014/main" id="{C38148E5-D81D-06FF-284E-D8A9DA40CB87}"/>
                </a:ext>
              </a:extLst>
            </p:cNvPr>
            <p:cNvSpPr txBox="1">
              <a:spLocks/>
            </p:cNvSpPr>
            <p:nvPr/>
          </p:nvSpPr>
          <p:spPr>
            <a:xfrm>
              <a:off x="3174905" y="1460758"/>
              <a:ext cx="1028700" cy="48736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400" dirty="0"/>
                <a:t>stop</a:t>
              </a:r>
            </a:p>
          </p:txBody>
        </p:sp>
      </p:grp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DF8B575-5C9F-F37A-558C-3FDF9E01F9C9}"/>
              </a:ext>
            </a:extLst>
          </p:cNvPr>
          <p:cNvCxnSpPr>
            <a:cxnSpLocks/>
            <a:stCxn id="7" idx="4"/>
          </p:cNvCxnSpPr>
          <p:nvPr/>
        </p:nvCxnSpPr>
        <p:spPr>
          <a:xfrm>
            <a:off x="2400300" y="1630362"/>
            <a:ext cx="0" cy="393137"/>
          </a:xfrm>
          <a:prstGeom prst="straightConnector1">
            <a:avLst/>
          </a:prstGeom>
          <a:ln w="19050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709E0A1-2317-A8BB-097C-68185971C5F2}"/>
              </a:ext>
            </a:extLst>
          </p:cNvPr>
          <p:cNvCxnSpPr>
            <a:cxnSpLocks/>
            <a:stCxn id="35" idx="3"/>
            <a:endCxn id="3" idx="0"/>
          </p:cNvCxnSpPr>
          <p:nvPr/>
        </p:nvCxnSpPr>
        <p:spPr>
          <a:xfrm>
            <a:off x="2388227" y="2463896"/>
            <a:ext cx="12072" cy="362121"/>
          </a:xfrm>
          <a:prstGeom prst="straightConnector1">
            <a:avLst/>
          </a:prstGeom>
          <a:ln w="19050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1C2A037-E871-56FF-1DCB-5443C9469B83}"/>
              </a:ext>
            </a:extLst>
          </p:cNvPr>
          <p:cNvCxnSpPr>
            <a:cxnSpLocks/>
          </p:cNvCxnSpPr>
          <p:nvPr/>
        </p:nvCxnSpPr>
        <p:spPr>
          <a:xfrm>
            <a:off x="6258019" y="3450251"/>
            <a:ext cx="0" cy="312830"/>
          </a:xfrm>
          <a:prstGeom prst="straightConnector1">
            <a:avLst/>
          </a:prstGeom>
          <a:ln w="19050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2CF3EBAE-4CB3-DF7B-4611-9B9170D6A206}"/>
              </a:ext>
            </a:extLst>
          </p:cNvPr>
          <p:cNvCxnSpPr>
            <a:cxnSpLocks/>
          </p:cNvCxnSpPr>
          <p:nvPr/>
        </p:nvCxnSpPr>
        <p:spPr>
          <a:xfrm flipH="1">
            <a:off x="2393996" y="4072549"/>
            <a:ext cx="0" cy="1280160"/>
          </a:xfrm>
          <a:prstGeom prst="straightConnector1">
            <a:avLst/>
          </a:prstGeom>
          <a:ln w="19050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932E863-905D-0A38-0DC1-A6F1437A8361}"/>
              </a:ext>
            </a:extLst>
          </p:cNvPr>
          <p:cNvGrpSpPr/>
          <p:nvPr/>
        </p:nvGrpSpPr>
        <p:grpSpPr>
          <a:xfrm>
            <a:off x="1295402" y="2826017"/>
            <a:ext cx="2209794" cy="1292012"/>
            <a:chOff x="762000" y="3463559"/>
            <a:chExt cx="2405741" cy="1292012"/>
          </a:xfrm>
        </p:grpSpPr>
        <p:sp>
          <p:nvSpPr>
            <p:cNvPr id="5" name="Content Placeholder 2">
              <a:extLst>
                <a:ext uri="{FF2B5EF4-FFF2-40B4-BE49-F238E27FC236}">
                  <a16:creationId xmlns:a16="http://schemas.microsoft.com/office/drawing/2014/main" id="{0C6BE341-B085-A8DE-C9E4-9261154B0073}"/>
                </a:ext>
              </a:extLst>
            </p:cNvPr>
            <p:cNvSpPr txBox="1">
              <a:spLocks/>
            </p:cNvSpPr>
            <p:nvPr/>
          </p:nvSpPr>
          <p:spPr>
            <a:xfrm>
              <a:off x="1231445" y="3712114"/>
              <a:ext cx="1466850" cy="941991"/>
            </a:xfrm>
            <a:prstGeom prst="rect">
              <a:avLst/>
            </a:prstGeom>
            <a:ln w="19050">
              <a:noFill/>
            </a:ln>
          </p:spPr>
          <p:txBody>
            <a:bodyPr vert="horz" lIns="91440" tIns="45720" rIns="91440" bIns="45720" rtlCol="0">
              <a:normAutofit fontScale="55000" lnSpcReduction="2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3600" dirty="0"/>
                <a:t>Is number greater than 10?</a:t>
              </a:r>
            </a:p>
          </p:txBody>
        </p:sp>
        <p:sp>
          <p:nvSpPr>
            <p:cNvPr id="3" name="Diamond 2">
              <a:extLst>
                <a:ext uri="{FF2B5EF4-FFF2-40B4-BE49-F238E27FC236}">
                  <a16:creationId xmlns:a16="http://schemas.microsoft.com/office/drawing/2014/main" id="{A2295C99-A9BF-20EC-2744-D680F4F4147A}"/>
                </a:ext>
              </a:extLst>
            </p:cNvPr>
            <p:cNvSpPr/>
            <p:nvPr/>
          </p:nvSpPr>
          <p:spPr>
            <a:xfrm>
              <a:off x="762000" y="3463559"/>
              <a:ext cx="2405741" cy="1292012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CE65B53-3971-276F-7B9E-7663664632AC}"/>
              </a:ext>
            </a:extLst>
          </p:cNvPr>
          <p:cNvCxnSpPr>
            <a:cxnSpLocks/>
            <a:stCxn id="3" idx="3"/>
          </p:cNvCxnSpPr>
          <p:nvPr/>
        </p:nvCxnSpPr>
        <p:spPr>
          <a:xfrm>
            <a:off x="3505196" y="3472023"/>
            <a:ext cx="2750757" cy="0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2FEF8A3C-C621-E46B-88B1-32B40ADCE6A8}"/>
              </a:ext>
            </a:extLst>
          </p:cNvPr>
          <p:cNvSpPr txBox="1">
            <a:spLocks/>
          </p:cNvSpPr>
          <p:nvPr/>
        </p:nvSpPr>
        <p:spPr>
          <a:xfrm>
            <a:off x="3503129" y="3023445"/>
            <a:ext cx="593229" cy="487362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/>
              <a:t>yes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1BEDE229-D293-0E87-D8E9-400E7A64DB59}"/>
              </a:ext>
            </a:extLst>
          </p:cNvPr>
          <p:cNvSpPr txBox="1">
            <a:spLocks/>
          </p:cNvSpPr>
          <p:nvPr/>
        </p:nvSpPr>
        <p:spPr>
          <a:xfrm>
            <a:off x="2409628" y="4091878"/>
            <a:ext cx="530365" cy="382602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/>
              <a:t>no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F0FF466E-3ED8-6CB3-AFB5-78488A53B43D}"/>
              </a:ext>
            </a:extLst>
          </p:cNvPr>
          <p:cNvCxnSpPr>
            <a:cxnSpLocks/>
          </p:cNvCxnSpPr>
          <p:nvPr/>
        </p:nvCxnSpPr>
        <p:spPr>
          <a:xfrm>
            <a:off x="6255953" y="4856121"/>
            <a:ext cx="0" cy="309197"/>
          </a:xfrm>
          <a:prstGeom prst="straightConnector1">
            <a:avLst/>
          </a:prstGeom>
          <a:ln w="19050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Group 26">
            <a:extLst>
              <a:ext uri="{FF2B5EF4-FFF2-40B4-BE49-F238E27FC236}">
                <a16:creationId xmlns:a16="http://schemas.microsoft.com/office/drawing/2014/main" id="{D29179BC-9A09-17B2-32D9-F3B1ADD60654}"/>
              </a:ext>
            </a:extLst>
          </p:cNvPr>
          <p:cNvGrpSpPr/>
          <p:nvPr/>
        </p:nvGrpSpPr>
        <p:grpSpPr>
          <a:xfrm>
            <a:off x="4572004" y="3781221"/>
            <a:ext cx="4114796" cy="448579"/>
            <a:chOff x="5405024" y="4419601"/>
            <a:chExt cx="2971661" cy="448579"/>
          </a:xfrm>
        </p:grpSpPr>
        <p:sp>
          <p:nvSpPr>
            <p:cNvPr id="6" name="Content Placeholder 2">
              <a:extLst>
                <a:ext uri="{FF2B5EF4-FFF2-40B4-BE49-F238E27FC236}">
                  <a16:creationId xmlns:a16="http://schemas.microsoft.com/office/drawing/2014/main" id="{B6820ED1-8D92-D3B6-EC8E-5D0101523396}"/>
                </a:ext>
              </a:extLst>
            </p:cNvPr>
            <p:cNvSpPr txBox="1">
              <a:spLocks/>
            </p:cNvSpPr>
            <p:nvPr/>
          </p:nvSpPr>
          <p:spPr>
            <a:xfrm>
              <a:off x="5645601" y="4468734"/>
              <a:ext cx="2731084" cy="399446"/>
            </a:xfrm>
            <a:prstGeom prst="rect">
              <a:avLst/>
            </a:prstGeom>
            <a:ln w="19050">
              <a:noFill/>
            </a:ln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600" dirty="0"/>
                <a:t>print “I can’t count that high on my fingers”</a:t>
              </a:r>
            </a:p>
          </p:txBody>
        </p:sp>
        <p:sp>
          <p:nvSpPr>
            <p:cNvPr id="25" name="Parallelogram 24">
              <a:extLst>
                <a:ext uri="{FF2B5EF4-FFF2-40B4-BE49-F238E27FC236}">
                  <a16:creationId xmlns:a16="http://schemas.microsoft.com/office/drawing/2014/main" id="{9B9C776D-3C48-B3EA-C9C4-2E604FB6973F}"/>
                </a:ext>
              </a:extLst>
            </p:cNvPr>
            <p:cNvSpPr/>
            <p:nvPr/>
          </p:nvSpPr>
          <p:spPr>
            <a:xfrm>
              <a:off x="5405024" y="4419601"/>
              <a:ext cx="2971659" cy="430439"/>
            </a:xfrm>
            <a:prstGeom prst="parallelogram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B79248B-D517-5DAC-61E0-C14487396DE4}"/>
              </a:ext>
            </a:extLst>
          </p:cNvPr>
          <p:cNvCxnSpPr>
            <a:cxnSpLocks/>
          </p:cNvCxnSpPr>
          <p:nvPr/>
        </p:nvCxnSpPr>
        <p:spPr>
          <a:xfrm>
            <a:off x="2378364" y="5165318"/>
            <a:ext cx="3877589" cy="0"/>
          </a:xfrm>
          <a:prstGeom prst="line">
            <a:avLst/>
          </a:prstGeom>
          <a:ln w="25400">
            <a:solidFill>
              <a:srgbClr val="00206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D661DF68-89C7-1965-572A-61F3A8F7D696}"/>
              </a:ext>
            </a:extLst>
          </p:cNvPr>
          <p:cNvCxnSpPr>
            <a:cxnSpLocks/>
          </p:cNvCxnSpPr>
          <p:nvPr/>
        </p:nvCxnSpPr>
        <p:spPr>
          <a:xfrm>
            <a:off x="6256387" y="4229800"/>
            <a:ext cx="0" cy="182880"/>
          </a:xfrm>
          <a:prstGeom prst="straightConnector1">
            <a:avLst/>
          </a:prstGeom>
          <a:ln w="19050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>
            <a:extLst>
              <a:ext uri="{FF2B5EF4-FFF2-40B4-BE49-F238E27FC236}">
                <a16:creationId xmlns:a16="http://schemas.microsoft.com/office/drawing/2014/main" id="{82BD17D5-A26F-1914-7B5B-174975A32AB1}"/>
              </a:ext>
            </a:extLst>
          </p:cNvPr>
          <p:cNvGrpSpPr/>
          <p:nvPr/>
        </p:nvGrpSpPr>
        <p:grpSpPr>
          <a:xfrm>
            <a:off x="4572001" y="4425682"/>
            <a:ext cx="4114796" cy="448579"/>
            <a:chOff x="5405024" y="4419601"/>
            <a:chExt cx="2971661" cy="448579"/>
          </a:xfrm>
        </p:grpSpPr>
        <p:sp>
          <p:nvSpPr>
            <p:cNvPr id="32" name="Content Placeholder 2">
              <a:extLst>
                <a:ext uri="{FF2B5EF4-FFF2-40B4-BE49-F238E27FC236}">
                  <a16:creationId xmlns:a16="http://schemas.microsoft.com/office/drawing/2014/main" id="{DF46C111-1B7D-7F09-BF87-16ED7881D774}"/>
                </a:ext>
              </a:extLst>
            </p:cNvPr>
            <p:cNvSpPr txBox="1">
              <a:spLocks/>
            </p:cNvSpPr>
            <p:nvPr/>
          </p:nvSpPr>
          <p:spPr>
            <a:xfrm>
              <a:off x="5645601" y="4468734"/>
              <a:ext cx="2731084" cy="399446"/>
            </a:xfrm>
            <a:prstGeom prst="rect">
              <a:avLst/>
            </a:prstGeom>
            <a:ln w="19050">
              <a:noFill/>
            </a:ln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600" dirty="0"/>
                <a:t>print “Maybe I will use my toes also”</a:t>
              </a:r>
            </a:p>
          </p:txBody>
        </p:sp>
        <p:sp>
          <p:nvSpPr>
            <p:cNvPr id="33" name="Parallelogram 32">
              <a:extLst>
                <a:ext uri="{FF2B5EF4-FFF2-40B4-BE49-F238E27FC236}">
                  <a16:creationId xmlns:a16="http://schemas.microsoft.com/office/drawing/2014/main" id="{3B0B22C7-CD03-BC47-7357-D52CEB5D7F54}"/>
                </a:ext>
              </a:extLst>
            </p:cNvPr>
            <p:cNvSpPr/>
            <p:nvPr/>
          </p:nvSpPr>
          <p:spPr>
            <a:xfrm>
              <a:off x="5405024" y="4419601"/>
              <a:ext cx="2971659" cy="430439"/>
            </a:xfrm>
            <a:prstGeom prst="parallelogram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C4D779A-8781-C494-CE40-569D03730A5A}"/>
              </a:ext>
            </a:extLst>
          </p:cNvPr>
          <p:cNvGrpSpPr/>
          <p:nvPr/>
        </p:nvGrpSpPr>
        <p:grpSpPr>
          <a:xfrm>
            <a:off x="476521" y="5354978"/>
            <a:ext cx="4114796" cy="448579"/>
            <a:chOff x="5405024" y="4419601"/>
            <a:chExt cx="2971661" cy="448579"/>
          </a:xfrm>
        </p:grpSpPr>
        <p:sp>
          <p:nvSpPr>
            <p:cNvPr id="19" name="Content Placeholder 2">
              <a:extLst>
                <a:ext uri="{FF2B5EF4-FFF2-40B4-BE49-F238E27FC236}">
                  <a16:creationId xmlns:a16="http://schemas.microsoft.com/office/drawing/2014/main" id="{FB217C55-7033-7515-CA2D-671E8347FAA3}"/>
                </a:ext>
              </a:extLst>
            </p:cNvPr>
            <p:cNvSpPr txBox="1">
              <a:spLocks/>
            </p:cNvSpPr>
            <p:nvPr/>
          </p:nvSpPr>
          <p:spPr>
            <a:xfrm>
              <a:off x="5645601" y="4468734"/>
              <a:ext cx="2731084" cy="399446"/>
            </a:xfrm>
            <a:prstGeom prst="rect">
              <a:avLst/>
            </a:prstGeom>
            <a:ln w="19050">
              <a:noFill/>
            </a:ln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600" dirty="0"/>
                <a:t>print “Thank you for the number”</a:t>
              </a:r>
            </a:p>
          </p:txBody>
        </p:sp>
        <p:sp>
          <p:nvSpPr>
            <p:cNvPr id="21" name="Parallelogram 20">
              <a:extLst>
                <a:ext uri="{FF2B5EF4-FFF2-40B4-BE49-F238E27FC236}">
                  <a16:creationId xmlns:a16="http://schemas.microsoft.com/office/drawing/2014/main" id="{0FCFC98F-A48E-65FC-0F8F-2F445964E2C1}"/>
                </a:ext>
              </a:extLst>
            </p:cNvPr>
            <p:cNvSpPr/>
            <p:nvPr/>
          </p:nvSpPr>
          <p:spPr>
            <a:xfrm>
              <a:off x="5405024" y="4419601"/>
              <a:ext cx="2971659" cy="430439"/>
            </a:xfrm>
            <a:prstGeom prst="parallelogram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CB36358F-8BD5-347A-9325-B99A73A9B026}"/>
              </a:ext>
            </a:extLst>
          </p:cNvPr>
          <p:cNvCxnSpPr>
            <a:cxnSpLocks/>
          </p:cNvCxnSpPr>
          <p:nvPr/>
        </p:nvCxnSpPr>
        <p:spPr>
          <a:xfrm>
            <a:off x="2374475" y="5803557"/>
            <a:ext cx="0" cy="182880"/>
          </a:xfrm>
          <a:prstGeom prst="straightConnector1">
            <a:avLst/>
          </a:prstGeom>
          <a:ln w="19050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>
            <a:extLst>
              <a:ext uri="{FF2B5EF4-FFF2-40B4-BE49-F238E27FC236}">
                <a16:creationId xmlns:a16="http://schemas.microsoft.com/office/drawing/2014/main" id="{578AA895-EC31-B99A-16E1-D53CEF1D2286}"/>
              </a:ext>
            </a:extLst>
          </p:cNvPr>
          <p:cNvGrpSpPr/>
          <p:nvPr/>
        </p:nvGrpSpPr>
        <p:grpSpPr>
          <a:xfrm>
            <a:off x="1438311" y="2033457"/>
            <a:ext cx="2007442" cy="448579"/>
            <a:chOff x="5405024" y="4419601"/>
            <a:chExt cx="2971659" cy="448579"/>
          </a:xfrm>
        </p:grpSpPr>
        <p:sp>
          <p:nvSpPr>
            <p:cNvPr id="29" name="Content Placeholder 2">
              <a:extLst>
                <a:ext uri="{FF2B5EF4-FFF2-40B4-BE49-F238E27FC236}">
                  <a16:creationId xmlns:a16="http://schemas.microsoft.com/office/drawing/2014/main" id="{7B4DA716-5C8B-744F-4903-75D9FF834755}"/>
                </a:ext>
              </a:extLst>
            </p:cNvPr>
            <p:cNvSpPr txBox="1">
              <a:spLocks/>
            </p:cNvSpPr>
            <p:nvPr/>
          </p:nvSpPr>
          <p:spPr>
            <a:xfrm>
              <a:off x="6029314" y="4468734"/>
              <a:ext cx="2347365" cy="399446"/>
            </a:xfrm>
            <a:prstGeom prst="rect">
              <a:avLst/>
            </a:prstGeom>
            <a:ln w="19050">
              <a:noFill/>
            </a:ln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600" dirty="0"/>
                <a:t>get an integer</a:t>
              </a:r>
            </a:p>
          </p:txBody>
        </p:sp>
        <p:sp>
          <p:nvSpPr>
            <p:cNvPr id="35" name="Parallelogram 34">
              <a:extLst>
                <a:ext uri="{FF2B5EF4-FFF2-40B4-BE49-F238E27FC236}">
                  <a16:creationId xmlns:a16="http://schemas.microsoft.com/office/drawing/2014/main" id="{782507BE-3E50-66D7-081D-A408DAA23559}"/>
                </a:ext>
              </a:extLst>
            </p:cNvPr>
            <p:cNvSpPr/>
            <p:nvPr/>
          </p:nvSpPr>
          <p:spPr>
            <a:xfrm>
              <a:off x="5405024" y="4419601"/>
              <a:ext cx="2971659" cy="430439"/>
            </a:xfrm>
            <a:prstGeom prst="parallelogram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131482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192012-3552-92BA-6726-8F8A5197F9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A6232-A87B-0C29-E09F-CBDC45AD5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if statement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26144E-6655-6EA0-E054-013C2713A80C}"/>
              </a:ext>
            </a:extLst>
          </p:cNvPr>
          <p:cNvSpPr txBox="1">
            <a:spLocks/>
          </p:cNvSpPr>
          <p:nvPr/>
        </p:nvSpPr>
        <p:spPr>
          <a:xfrm>
            <a:off x="685800" y="2971801"/>
            <a:ext cx="8001000" cy="14039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002060"/>
                </a:solidFill>
              </a:rPr>
              <a:t>How can we provide a different message if the number is less than or equal to 10?</a:t>
            </a:r>
          </a:p>
        </p:txBody>
      </p:sp>
    </p:spTree>
    <p:extLst>
      <p:ext uri="{BB962C8B-B14F-4D97-AF65-F5344CB8AC3E}">
        <p14:creationId xmlns:p14="http://schemas.microsoft.com/office/powerpoint/2010/main" val="4560304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00B33E-0CC7-5113-CA33-1CA038366D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16B8A-1609-C5D4-F79C-D7D127F11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8089"/>
          </a:xfrm>
        </p:spPr>
        <p:txBody>
          <a:bodyPr>
            <a:noAutofit/>
          </a:bodyPr>
          <a:lstStyle/>
          <a:p>
            <a:r>
              <a:rPr lang="en-US" sz="3600" dirty="0"/>
              <a:t>Flowchart for Program With Branching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C66F50A-4B37-211C-2049-C6E54117755B}"/>
              </a:ext>
            </a:extLst>
          </p:cNvPr>
          <p:cNvGrpSpPr/>
          <p:nvPr/>
        </p:nvGrpSpPr>
        <p:grpSpPr>
          <a:xfrm>
            <a:off x="231744" y="1185018"/>
            <a:ext cx="1295399" cy="487362"/>
            <a:chOff x="2590800" y="1417638"/>
            <a:chExt cx="1600200" cy="868362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D95E768C-CCA7-7ED3-B8CD-EA226DDE84A8}"/>
                </a:ext>
              </a:extLst>
            </p:cNvPr>
            <p:cNvSpPr/>
            <p:nvPr/>
          </p:nvSpPr>
          <p:spPr>
            <a:xfrm>
              <a:off x="2590800" y="1417638"/>
              <a:ext cx="1600200" cy="86836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Content Placeholder 2">
              <a:extLst>
                <a:ext uri="{FF2B5EF4-FFF2-40B4-BE49-F238E27FC236}">
                  <a16:creationId xmlns:a16="http://schemas.microsoft.com/office/drawing/2014/main" id="{E572E61C-BB94-5E79-1418-6A46DBEC6ABA}"/>
                </a:ext>
              </a:extLst>
            </p:cNvPr>
            <p:cNvSpPr txBox="1">
              <a:spLocks/>
            </p:cNvSpPr>
            <p:nvPr/>
          </p:nvSpPr>
          <p:spPr>
            <a:xfrm>
              <a:off x="3054335" y="1486033"/>
              <a:ext cx="1003250" cy="684921"/>
            </a:xfrm>
            <a:prstGeom prst="rect">
              <a:avLst/>
            </a:prstGeom>
          </p:spPr>
          <p:txBody>
            <a:bodyPr vert="horz" lIns="0" tIns="0" rIns="0" bIns="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400" dirty="0"/>
                <a:t>start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6E4A0390-EF06-2561-B4D9-9EEC97D58675}"/>
              </a:ext>
            </a:extLst>
          </p:cNvPr>
          <p:cNvGrpSpPr/>
          <p:nvPr/>
        </p:nvGrpSpPr>
        <p:grpSpPr>
          <a:xfrm>
            <a:off x="2077365" y="5979597"/>
            <a:ext cx="1308003" cy="573603"/>
            <a:chOff x="2895602" y="1417638"/>
            <a:chExt cx="1308003" cy="573603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D69593AD-D0B2-0652-C379-1E16D2A5446C}"/>
                </a:ext>
              </a:extLst>
            </p:cNvPr>
            <p:cNvSpPr/>
            <p:nvPr/>
          </p:nvSpPr>
          <p:spPr>
            <a:xfrm>
              <a:off x="2895602" y="1417638"/>
              <a:ext cx="1295398" cy="573603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Content Placeholder 2">
              <a:extLst>
                <a:ext uri="{FF2B5EF4-FFF2-40B4-BE49-F238E27FC236}">
                  <a16:creationId xmlns:a16="http://schemas.microsoft.com/office/drawing/2014/main" id="{4F70310D-059E-F6B1-9BE6-C2321A769C3C}"/>
                </a:ext>
              </a:extLst>
            </p:cNvPr>
            <p:cNvSpPr txBox="1">
              <a:spLocks/>
            </p:cNvSpPr>
            <p:nvPr/>
          </p:nvSpPr>
          <p:spPr>
            <a:xfrm>
              <a:off x="3174905" y="1460758"/>
              <a:ext cx="1028700" cy="48736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400" dirty="0"/>
                <a:t>stop</a:t>
              </a:r>
            </a:p>
          </p:txBody>
        </p:sp>
      </p:grp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E515769-04C8-F30C-BB50-1C75AAC9A68B}"/>
              </a:ext>
            </a:extLst>
          </p:cNvPr>
          <p:cNvCxnSpPr>
            <a:cxnSpLocks/>
            <a:stCxn id="7" idx="6"/>
            <a:endCxn id="35" idx="5"/>
          </p:cNvCxnSpPr>
          <p:nvPr/>
        </p:nvCxnSpPr>
        <p:spPr>
          <a:xfrm flipV="1">
            <a:off x="1527143" y="1421526"/>
            <a:ext cx="317900" cy="7173"/>
          </a:xfrm>
          <a:prstGeom prst="straightConnector1">
            <a:avLst/>
          </a:prstGeom>
          <a:ln w="19050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B254A43-F499-E198-C463-3BCE80539A15}"/>
              </a:ext>
            </a:extLst>
          </p:cNvPr>
          <p:cNvCxnSpPr>
            <a:cxnSpLocks/>
            <a:stCxn id="35" idx="3"/>
            <a:endCxn id="3" idx="0"/>
          </p:cNvCxnSpPr>
          <p:nvPr/>
        </p:nvCxnSpPr>
        <p:spPr>
          <a:xfrm>
            <a:off x="2741154" y="1636745"/>
            <a:ext cx="11559" cy="309198"/>
          </a:xfrm>
          <a:prstGeom prst="straightConnector1">
            <a:avLst/>
          </a:prstGeom>
          <a:ln w="19050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806DAD2-3DCA-3D0C-7AB2-CA4E79796A24}"/>
              </a:ext>
            </a:extLst>
          </p:cNvPr>
          <p:cNvCxnSpPr>
            <a:cxnSpLocks/>
          </p:cNvCxnSpPr>
          <p:nvPr/>
        </p:nvCxnSpPr>
        <p:spPr>
          <a:xfrm>
            <a:off x="6599951" y="2314800"/>
            <a:ext cx="0" cy="274320"/>
          </a:xfrm>
          <a:prstGeom prst="straightConnector1">
            <a:avLst/>
          </a:prstGeom>
          <a:ln w="19050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5124EA8D-AA06-E471-6C78-B930450FC7E4}"/>
              </a:ext>
            </a:extLst>
          </p:cNvPr>
          <p:cNvCxnSpPr>
            <a:cxnSpLocks/>
          </p:cNvCxnSpPr>
          <p:nvPr/>
        </p:nvCxnSpPr>
        <p:spPr>
          <a:xfrm flipH="1">
            <a:off x="2752712" y="2683657"/>
            <a:ext cx="0" cy="1280160"/>
          </a:xfrm>
          <a:prstGeom prst="straightConnector1">
            <a:avLst/>
          </a:prstGeom>
          <a:ln w="19050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EF30EA6-7B73-4B81-9D9B-B705E3DAD683}"/>
              </a:ext>
            </a:extLst>
          </p:cNvPr>
          <p:cNvGrpSpPr/>
          <p:nvPr/>
        </p:nvGrpSpPr>
        <p:grpSpPr>
          <a:xfrm>
            <a:off x="2195600" y="1945943"/>
            <a:ext cx="1114227" cy="737714"/>
            <a:chOff x="1463837" y="3428775"/>
            <a:chExt cx="1213027" cy="737714"/>
          </a:xfrm>
        </p:grpSpPr>
        <p:sp>
          <p:nvSpPr>
            <p:cNvPr id="5" name="Content Placeholder 2">
              <a:extLst>
                <a:ext uri="{FF2B5EF4-FFF2-40B4-BE49-F238E27FC236}">
                  <a16:creationId xmlns:a16="http://schemas.microsoft.com/office/drawing/2014/main" id="{77069683-639A-1CF1-C2E7-F7960A1FE948}"/>
                </a:ext>
              </a:extLst>
            </p:cNvPr>
            <p:cNvSpPr txBox="1">
              <a:spLocks/>
            </p:cNvSpPr>
            <p:nvPr/>
          </p:nvSpPr>
          <p:spPr>
            <a:xfrm>
              <a:off x="1510046" y="3590933"/>
              <a:ext cx="1141349" cy="552105"/>
            </a:xfrm>
            <a:prstGeom prst="rect">
              <a:avLst/>
            </a:prstGeom>
            <a:ln w="19050">
              <a:noFill/>
            </a:ln>
          </p:spPr>
          <p:txBody>
            <a:bodyPr vert="horz" lIns="91440" tIns="45720" rIns="91440" bIns="45720" rtlCol="0">
              <a:normAutofit fontScale="85000" lnSpcReduction="2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000" dirty="0"/>
                <a:t>num &gt; 10?</a:t>
              </a:r>
            </a:p>
          </p:txBody>
        </p:sp>
        <p:sp>
          <p:nvSpPr>
            <p:cNvPr id="3" name="Diamond 2">
              <a:extLst>
                <a:ext uri="{FF2B5EF4-FFF2-40B4-BE49-F238E27FC236}">
                  <a16:creationId xmlns:a16="http://schemas.microsoft.com/office/drawing/2014/main" id="{C682B8A2-CE10-7591-945D-447E2DE86C4C}"/>
                </a:ext>
              </a:extLst>
            </p:cNvPr>
            <p:cNvSpPr/>
            <p:nvPr/>
          </p:nvSpPr>
          <p:spPr>
            <a:xfrm>
              <a:off x="1463837" y="3428775"/>
              <a:ext cx="1213027" cy="737714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AE2C3C2-469F-0095-97A5-CBA98FDF72D0}"/>
              </a:ext>
            </a:extLst>
          </p:cNvPr>
          <p:cNvCxnSpPr>
            <a:cxnSpLocks/>
          </p:cNvCxnSpPr>
          <p:nvPr/>
        </p:nvCxnSpPr>
        <p:spPr>
          <a:xfrm flipV="1">
            <a:off x="3309827" y="2314800"/>
            <a:ext cx="3299054" cy="0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4B8168B-8A54-01BD-D085-0A2C49C6BDB9}"/>
              </a:ext>
            </a:extLst>
          </p:cNvPr>
          <p:cNvSpPr txBox="1">
            <a:spLocks/>
          </p:cNvSpPr>
          <p:nvPr/>
        </p:nvSpPr>
        <p:spPr>
          <a:xfrm>
            <a:off x="3333996" y="4021428"/>
            <a:ext cx="593229" cy="487362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/>
              <a:t>yes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2FFE4D12-C86C-BF39-FC50-61DBD5126DAE}"/>
              </a:ext>
            </a:extLst>
          </p:cNvPr>
          <p:cNvSpPr txBox="1">
            <a:spLocks/>
          </p:cNvSpPr>
          <p:nvPr/>
        </p:nvSpPr>
        <p:spPr>
          <a:xfrm>
            <a:off x="2725064" y="2664667"/>
            <a:ext cx="530365" cy="382602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/>
              <a:t>no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3CA0EA62-2E28-5EE6-2BAB-957958FCB622}"/>
              </a:ext>
            </a:extLst>
          </p:cNvPr>
          <p:cNvCxnSpPr>
            <a:cxnSpLocks/>
          </p:cNvCxnSpPr>
          <p:nvPr/>
        </p:nvCxnSpPr>
        <p:spPr>
          <a:xfrm>
            <a:off x="6608881" y="3624520"/>
            <a:ext cx="0" cy="182880"/>
          </a:xfrm>
          <a:prstGeom prst="straightConnector1">
            <a:avLst/>
          </a:prstGeom>
          <a:ln w="19050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Group 26">
            <a:extLst>
              <a:ext uri="{FF2B5EF4-FFF2-40B4-BE49-F238E27FC236}">
                <a16:creationId xmlns:a16="http://schemas.microsoft.com/office/drawing/2014/main" id="{146DA535-6E2C-89ED-0501-EC5E0A1ACC44}"/>
              </a:ext>
            </a:extLst>
          </p:cNvPr>
          <p:cNvGrpSpPr/>
          <p:nvPr/>
        </p:nvGrpSpPr>
        <p:grpSpPr>
          <a:xfrm>
            <a:off x="4924928" y="2581751"/>
            <a:ext cx="4114796" cy="448579"/>
            <a:chOff x="5405024" y="4419601"/>
            <a:chExt cx="2971661" cy="448579"/>
          </a:xfrm>
        </p:grpSpPr>
        <p:sp>
          <p:nvSpPr>
            <p:cNvPr id="6" name="Content Placeholder 2">
              <a:extLst>
                <a:ext uri="{FF2B5EF4-FFF2-40B4-BE49-F238E27FC236}">
                  <a16:creationId xmlns:a16="http://schemas.microsoft.com/office/drawing/2014/main" id="{0F79F19B-E351-35B1-BFA2-4D180788FD06}"/>
                </a:ext>
              </a:extLst>
            </p:cNvPr>
            <p:cNvSpPr txBox="1">
              <a:spLocks/>
            </p:cNvSpPr>
            <p:nvPr/>
          </p:nvSpPr>
          <p:spPr>
            <a:xfrm>
              <a:off x="5645601" y="4468734"/>
              <a:ext cx="2731084" cy="399446"/>
            </a:xfrm>
            <a:prstGeom prst="rect">
              <a:avLst/>
            </a:prstGeom>
            <a:ln w="19050">
              <a:noFill/>
            </a:ln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600" dirty="0"/>
                <a:t>print “I can’t count that high on my fingers”</a:t>
              </a:r>
            </a:p>
          </p:txBody>
        </p:sp>
        <p:sp>
          <p:nvSpPr>
            <p:cNvPr id="25" name="Parallelogram 24">
              <a:extLst>
                <a:ext uri="{FF2B5EF4-FFF2-40B4-BE49-F238E27FC236}">
                  <a16:creationId xmlns:a16="http://schemas.microsoft.com/office/drawing/2014/main" id="{94ABEB27-FBEA-B945-D43E-AA4D5D29B521}"/>
                </a:ext>
              </a:extLst>
            </p:cNvPr>
            <p:cNvSpPr/>
            <p:nvPr/>
          </p:nvSpPr>
          <p:spPr>
            <a:xfrm>
              <a:off x="5405024" y="4419601"/>
              <a:ext cx="2971659" cy="430439"/>
            </a:xfrm>
            <a:prstGeom prst="parallelogram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634D2CA4-D688-E847-0991-A11AB74DADE8}"/>
              </a:ext>
            </a:extLst>
          </p:cNvPr>
          <p:cNvCxnSpPr>
            <a:cxnSpLocks/>
          </p:cNvCxnSpPr>
          <p:nvPr/>
        </p:nvCxnSpPr>
        <p:spPr>
          <a:xfrm>
            <a:off x="2741154" y="3779118"/>
            <a:ext cx="3877589" cy="0"/>
          </a:xfrm>
          <a:prstGeom prst="line">
            <a:avLst/>
          </a:prstGeom>
          <a:ln w="25400">
            <a:solidFill>
              <a:srgbClr val="00206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712AFD6C-892A-7100-88E9-E46E2C8ABBF7}"/>
              </a:ext>
            </a:extLst>
          </p:cNvPr>
          <p:cNvCxnSpPr>
            <a:cxnSpLocks/>
          </p:cNvCxnSpPr>
          <p:nvPr/>
        </p:nvCxnSpPr>
        <p:spPr>
          <a:xfrm>
            <a:off x="6609314" y="3017520"/>
            <a:ext cx="0" cy="182880"/>
          </a:xfrm>
          <a:prstGeom prst="straightConnector1">
            <a:avLst/>
          </a:prstGeom>
          <a:ln w="19050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>
            <a:extLst>
              <a:ext uri="{FF2B5EF4-FFF2-40B4-BE49-F238E27FC236}">
                <a16:creationId xmlns:a16="http://schemas.microsoft.com/office/drawing/2014/main" id="{B2034A66-B6D8-8D9E-7C6B-BCA3757960CC}"/>
              </a:ext>
            </a:extLst>
          </p:cNvPr>
          <p:cNvGrpSpPr/>
          <p:nvPr/>
        </p:nvGrpSpPr>
        <p:grpSpPr>
          <a:xfrm>
            <a:off x="4891965" y="3198750"/>
            <a:ext cx="4114796" cy="448579"/>
            <a:chOff x="5405024" y="4419601"/>
            <a:chExt cx="2971661" cy="448579"/>
          </a:xfrm>
        </p:grpSpPr>
        <p:sp>
          <p:nvSpPr>
            <p:cNvPr id="32" name="Content Placeholder 2">
              <a:extLst>
                <a:ext uri="{FF2B5EF4-FFF2-40B4-BE49-F238E27FC236}">
                  <a16:creationId xmlns:a16="http://schemas.microsoft.com/office/drawing/2014/main" id="{3BB7F750-2C3E-9786-3498-3E47C86DDF52}"/>
                </a:ext>
              </a:extLst>
            </p:cNvPr>
            <p:cNvSpPr txBox="1">
              <a:spLocks/>
            </p:cNvSpPr>
            <p:nvPr/>
          </p:nvSpPr>
          <p:spPr>
            <a:xfrm>
              <a:off x="5645601" y="4468734"/>
              <a:ext cx="2731084" cy="399446"/>
            </a:xfrm>
            <a:prstGeom prst="rect">
              <a:avLst/>
            </a:prstGeom>
            <a:ln w="19050">
              <a:noFill/>
            </a:ln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600" dirty="0"/>
                <a:t>print “Maybe I will use my toes also”</a:t>
              </a:r>
            </a:p>
          </p:txBody>
        </p:sp>
        <p:sp>
          <p:nvSpPr>
            <p:cNvPr id="33" name="Parallelogram 32">
              <a:extLst>
                <a:ext uri="{FF2B5EF4-FFF2-40B4-BE49-F238E27FC236}">
                  <a16:creationId xmlns:a16="http://schemas.microsoft.com/office/drawing/2014/main" id="{7D55F0E6-1881-80AA-DD66-466CCF429688}"/>
                </a:ext>
              </a:extLst>
            </p:cNvPr>
            <p:cNvSpPr/>
            <p:nvPr/>
          </p:nvSpPr>
          <p:spPr>
            <a:xfrm>
              <a:off x="5405024" y="4419601"/>
              <a:ext cx="2971659" cy="430439"/>
            </a:xfrm>
            <a:prstGeom prst="parallelogram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03EC43C7-566E-C0C0-A78A-D7F2DD39AB75}"/>
              </a:ext>
            </a:extLst>
          </p:cNvPr>
          <p:cNvGrpSpPr/>
          <p:nvPr/>
        </p:nvGrpSpPr>
        <p:grpSpPr>
          <a:xfrm>
            <a:off x="807589" y="5384478"/>
            <a:ext cx="4114796" cy="448579"/>
            <a:chOff x="5405024" y="4419601"/>
            <a:chExt cx="2971661" cy="448579"/>
          </a:xfrm>
        </p:grpSpPr>
        <p:sp>
          <p:nvSpPr>
            <p:cNvPr id="19" name="Content Placeholder 2">
              <a:extLst>
                <a:ext uri="{FF2B5EF4-FFF2-40B4-BE49-F238E27FC236}">
                  <a16:creationId xmlns:a16="http://schemas.microsoft.com/office/drawing/2014/main" id="{F53B1AF8-D306-97AC-67C0-47255C5A6345}"/>
                </a:ext>
              </a:extLst>
            </p:cNvPr>
            <p:cNvSpPr txBox="1">
              <a:spLocks/>
            </p:cNvSpPr>
            <p:nvPr/>
          </p:nvSpPr>
          <p:spPr>
            <a:xfrm>
              <a:off x="5645601" y="4468734"/>
              <a:ext cx="2731084" cy="399446"/>
            </a:xfrm>
            <a:prstGeom prst="rect">
              <a:avLst/>
            </a:prstGeom>
            <a:ln w="19050">
              <a:noFill/>
            </a:ln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600" dirty="0"/>
                <a:t>print “Thank you for the number”</a:t>
              </a:r>
            </a:p>
          </p:txBody>
        </p:sp>
        <p:sp>
          <p:nvSpPr>
            <p:cNvPr id="21" name="Parallelogram 20">
              <a:extLst>
                <a:ext uri="{FF2B5EF4-FFF2-40B4-BE49-F238E27FC236}">
                  <a16:creationId xmlns:a16="http://schemas.microsoft.com/office/drawing/2014/main" id="{C71E7460-9FA2-E61F-9EEE-CE58AC207B33}"/>
                </a:ext>
              </a:extLst>
            </p:cNvPr>
            <p:cNvSpPr/>
            <p:nvPr/>
          </p:nvSpPr>
          <p:spPr>
            <a:xfrm>
              <a:off x="5405024" y="4419601"/>
              <a:ext cx="2971659" cy="430439"/>
            </a:xfrm>
            <a:prstGeom prst="parallelogram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144040B9-99D4-5DD5-C462-F5B46D57FEF9}"/>
              </a:ext>
            </a:extLst>
          </p:cNvPr>
          <p:cNvCxnSpPr>
            <a:cxnSpLocks/>
          </p:cNvCxnSpPr>
          <p:nvPr/>
        </p:nvCxnSpPr>
        <p:spPr>
          <a:xfrm>
            <a:off x="2727402" y="5826249"/>
            <a:ext cx="0" cy="182880"/>
          </a:xfrm>
          <a:prstGeom prst="straightConnector1">
            <a:avLst/>
          </a:prstGeom>
          <a:ln w="19050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>
            <a:extLst>
              <a:ext uri="{FF2B5EF4-FFF2-40B4-BE49-F238E27FC236}">
                <a16:creationId xmlns:a16="http://schemas.microsoft.com/office/drawing/2014/main" id="{20D11BB7-0368-C7B9-CFB1-A56E4D3DAE9C}"/>
              </a:ext>
            </a:extLst>
          </p:cNvPr>
          <p:cNvGrpSpPr/>
          <p:nvPr/>
        </p:nvGrpSpPr>
        <p:grpSpPr>
          <a:xfrm>
            <a:off x="1791238" y="1206306"/>
            <a:ext cx="2007442" cy="448579"/>
            <a:chOff x="5405024" y="4419601"/>
            <a:chExt cx="2971659" cy="448579"/>
          </a:xfrm>
        </p:grpSpPr>
        <p:sp>
          <p:nvSpPr>
            <p:cNvPr id="29" name="Content Placeholder 2">
              <a:extLst>
                <a:ext uri="{FF2B5EF4-FFF2-40B4-BE49-F238E27FC236}">
                  <a16:creationId xmlns:a16="http://schemas.microsoft.com/office/drawing/2014/main" id="{A8278EC8-8FBA-943C-5DB2-D115F4D75EF8}"/>
                </a:ext>
              </a:extLst>
            </p:cNvPr>
            <p:cNvSpPr txBox="1">
              <a:spLocks/>
            </p:cNvSpPr>
            <p:nvPr/>
          </p:nvSpPr>
          <p:spPr>
            <a:xfrm>
              <a:off x="6029314" y="4468734"/>
              <a:ext cx="2347365" cy="399446"/>
            </a:xfrm>
            <a:prstGeom prst="rect">
              <a:avLst/>
            </a:prstGeom>
            <a:ln w="19050">
              <a:noFill/>
            </a:ln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600" dirty="0"/>
                <a:t>get an integer</a:t>
              </a:r>
            </a:p>
          </p:txBody>
        </p:sp>
        <p:sp>
          <p:nvSpPr>
            <p:cNvPr id="35" name="Parallelogram 34">
              <a:extLst>
                <a:ext uri="{FF2B5EF4-FFF2-40B4-BE49-F238E27FC236}">
                  <a16:creationId xmlns:a16="http://schemas.microsoft.com/office/drawing/2014/main" id="{FDA68E57-4F72-3861-61B2-C1ECFBF216AC}"/>
                </a:ext>
              </a:extLst>
            </p:cNvPr>
            <p:cNvSpPr/>
            <p:nvPr/>
          </p:nvSpPr>
          <p:spPr>
            <a:xfrm>
              <a:off x="5405024" y="4419601"/>
              <a:ext cx="2971659" cy="430439"/>
            </a:xfrm>
            <a:prstGeom prst="parallelogram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08D22489-4ABA-1290-28BD-CB9C38535A97}"/>
              </a:ext>
            </a:extLst>
          </p:cNvPr>
          <p:cNvGrpSpPr/>
          <p:nvPr/>
        </p:nvGrpSpPr>
        <p:grpSpPr>
          <a:xfrm>
            <a:off x="4978188" y="4561852"/>
            <a:ext cx="2884653" cy="445602"/>
            <a:chOff x="5405025" y="4419601"/>
            <a:chExt cx="2210705" cy="445602"/>
          </a:xfrm>
        </p:grpSpPr>
        <p:sp>
          <p:nvSpPr>
            <p:cNvPr id="36" name="Content Placeholder 2">
              <a:extLst>
                <a:ext uri="{FF2B5EF4-FFF2-40B4-BE49-F238E27FC236}">
                  <a16:creationId xmlns:a16="http://schemas.microsoft.com/office/drawing/2014/main" id="{BA0A4B57-A714-9C8C-5CA6-BE729CE57769}"/>
                </a:ext>
              </a:extLst>
            </p:cNvPr>
            <p:cNvSpPr txBox="1">
              <a:spLocks/>
            </p:cNvSpPr>
            <p:nvPr/>
          </p:nvSpPr>
          <p:spPr>
            <a:xfrm>
              <a:off x="5579470" y="4465757"/>
              <a:ext cx="2034129" cy="399446"/>
            </a:xfrm>
            <a:prstGeom prst="rect">
              <a:avLst/>
            </a:prstGeom>
            <a:ln w="19050">
              <a:noFill/>
            </a:ln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600" dirty="0"/>
                <a:t>print “Good a small number”</a:t>
              </a:r>
            </a:p>
          </p:txBody>
        </p:sp>
        <p:sp>
          <p:nvSpPr>
            <p:cNvPr id="37" name="Parallelogram 36">
              <a:extLst>
                <a:ext uri="{FF2B5EF4-FFF2-40B4-BE49-F238E27FC236}">
                  <a16:creationId xmlns:a16="http://schemas.microsoft.com/office/drawing/2014/main" id="{07232305-3783-F21F-7F36-78547E28170D}"/>
                </a:ext>
              </a:extLst>
            </p:cNvPr>
            <p:cNvSpPr/>
            <p:nvPr/>
          </p:nvSpPr>
          <p:spPr>
            <a:xfrm>
              <a:off x="5405025" y="4419601"/>
              <a:ext cx="2210705" cy="430439"/>
            </a:xfrm>
            <a:prstGeom prst="parallelogram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2E46F76A-D4AB-CC03-18D7-AD5766BC3241}"/>
              </a:ext>
            </a:extLst>
          </p:cNvPr>
          <p:cNvGrpSpPr/>
          <p:nvPr/>
        </p:nvGrpSpPr>
        <p:grpSpPr>
          <a:xfrm>
            <a:off x="2185726" y="3983681"/>
            <a:ext cx="1114227" cy="737714"/>
            <a:chOff x="1463837" y="3428775"/>
            <a:chExt cx="1213027" cy="737714"/>
          </a:xfrm>
        </p:grpSpPr>
        <p:sp>
          <p:nvSpPr>
            <p:cNvPr id="48" name="Content Placeholder 2">
              <a:extLst>
                <a:ext uri="{FF2B5EF4-FFF2-40B4-BE49-F238E27FC236}">
                  <a16:creationId xmlns:a16="http://schemas.microsoft.com/office/drawing/2014/main" id="{2C0652A0-80E6-EC6F-0F50-79849E5CB159}"/>
                </a:ext>
              </a:extLst>
            </p:cNvPr>
            <p:cNvSpPr txBox="1">
              <a:spLocks/>
            </p:cNvSpPr>
            <p:nvPr/>
          </p:nvSpPr>
          <p:spPr>
            <a:xfrm>
              <a:off x="1510046" y="3590933"/>
              <a:ext cx="1141349" cy="552105"/>
            </a:xfrm>
            <a:prstGeom prst="rect">
              <a:avLst/>
            </a:prstGeom>
            <a:ln w="19050">
              <a:noFill/>
            </a:ln>
          </p:spPr>
          <p:txBody>
            <a:bodyPr vert="horz" lIns="91440" tIns="45720" rIns="91440" bIns="45720" rtlCol="0">
              <a:normAutofit fontScale="85000" lnSpcReduction="2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000" dirty="0"/>
                <a:t>num &lt;= 10?</a:t>
              </a:r>
            </a:p>
          </p:txBody>
        </p:sp>
        <p:sp>
          <p:nvSpPr>
            <p:cNvPr id="49" name="Diamond 48">
              <a:extLst>
                <a:ext uri="{FF2B5EF4-FFF2-40B4-BE49-F238E27FC236}">
                  <a16:creationId xmlns:a16="http://schemas.microsoft.com/office/drawing/2014/main" id="{E86DF11B-77A5-58B2-57E0-AD50BCD04894}"/>
                </a:ext>
              </a:extLst>
            </p:cNvPr>
            <p:cNvSpPr/>
            <p:nvPr/>
          </p:nvSpPr>
          <p:spPr>
            <a:xfrm>
              <a:off x="1463837" y="3428775"/>
              <a:ext cx="1213027" cy="737714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CB6395DE-8B0E-9B34-B379-28ECD3AD7D05}"/>
              </a:ext>
            </a:extLst>
          </p:cNvPr>
          <p:cNvCxnSpPr>
            <a:cxnSpLocks/>
          </p:cNvCxnSpPr>
          <p:nvPr/>
        </p:nvCxnSpPr>
        <p:spPr>
          <a:xfrm>
            <a:off x="6581159" y="4361931"/>
            <a:ext cx="0" cy="182880"/>
          </a:xfrm>
          <a:prstGeom prst="straightConnector1">
            <a:avLst/>
          </a:prstGeom>
          <a:ln w="19050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40A47B76-97B8-C101-F853-142C6E41663A}"/>
              </a:ext>
            </a:extLst>
          </p:cNvPr>
          <p:cNvCxnSpPr>
            <a:cxnSpLocks/>
          </p:cNvCxnSpPr>
          <p:nvPr/>
        </p:nvCxnSpPr>
        <p:spPr>
          <a:xfrm flipH="1">
            <a:off x="2733920" y="4730788"/>
            <a:ext cx="0" cy="640080"/>
          </a:xfrm>
          <a:prstGeom prst="straightConnector1">
            <a:avLst/>
          </a:prstGeom>
          <a:ln w="19050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873E92AB-BD71-31CA-8AAE-40D94286552E}"/>
              </a:ext>
            </a:extLst>
          </p:cNvPr>
          <p:cNvCxnSpPr>
            <a:cxnSpLocks/>
          </p:cNvCxnSpPr>
          <p:nvPr/>
        </p:nvCxnSpPr>
        <p:spPr>
          <a:xfrm flipV="1">
            <a:off x="3291035" y="4361931"/>
            <a:ext cx="3299054" cy="0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6DA94A7-65E6-DDF8-D238-1AB7847C2C16}"/>
              </a:ext>
            </a:extLst>
          </p:cNvPr>
          <p:cNvCxnSpPr>
            <a:cxnSpLocks/>
          </p:cNvCxnSpPr>
          <p:nvPr/>
        </p:nvCxnSpPr>
        <p:spPr>
          <a:xfrm>
            <a:off x="2722023" y="5200650"/>
            <a:ext cx="3877589" cy="0"/>
          </a:xfrm>
          <a:prstGeom prst="line">
            <a:avLst/>
          </a:prstGeom>
          <a:ln w="25400">
            <a:solidFill>
              <a:srgbClr val="00206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EB824212-853B-EE41-E82B-70C79F3A230F}"/>
              </a:ext>
            </a:extLst>
          </p:cNvPr>
          <p:cNvCxnSpPr>
            <a:cxnSpLocks/>
          </p:cNvCxnSpPr>
          <p:nvPr/>
        </p:nvCxnSpPr>
        <p:spPr>
          <a:xfrm>
            <a:off x="6591780" y="4989195"/>
            <a:ext cx="0" cy="219456"/>
          </a:xfrm>
          <a:prstGeom prst="straightConnector1">
            <a:avLst/>
          </a:prstGeom>
          <a:ln w="19050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0CD7A6E4-B8AE-8F19-43B1-A833CD5A4BE7}"/>
              </a:ext>
            </a:extLst>
          </p:cNvPr>
          <p:cNvSpPr txBox="1">
            <a:spLocks/>
          </p:cNvSpPr>
          <p:nvPr/>
        </p:nvSpPr>
        <p:spPr>
          <a:xfrm>
            <a:off x="3276558" y="1917662"/>
            <a:ext cx="593229" cy="487362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/>
              <a:t>yes</a:t>
            </a:r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658964F9-BC85-C3BC-CD66-48DE6C20B2FB}"/>
              </a:ext>
            </a:extLst>
          </p:cNvPr>
          <p:cNvSpPr txBox="1">
            <a:spLocks/>
          </p:cNvSpPr>
          <p:nvPr/>
        </p:nvSpPr>
        <p:spPr>
          <a:xfrm>
            <a:off x="2640743" y="4645441"/>
            <a:ext cx="530365" cy="382602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/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17212720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65DC9B-F0B0-49EE-473E-15C0945D46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466D1-CBE3-7782-713B-7FC75A04B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Example if statement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31915E4-56D7-F8E8-F8C0-7553380BAC85}"/>
              </a:ext>
            </a:extLst>
          </p:cNvPr>
          <p:cNvSpPr txBox="1">
            <a:spLocks/>
          </p:cNvSpPr>
          <p:nvPr/>
        </p:nvSpPr>
        <p:spPr>
          <a:xfrm>
            <a:off x="478971" y="1266025"/>
            <a:ext cx="8186058" cy="2239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if (num1 &gt; 10 ) {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err="1"/>
              <a:t>printf</a:t>
            </a:r>
            <a:r>
              <a:rPr lang="en-US" sz="2800" dirty="0"/>
              <a:t>(“I can’t count that high on my fingers!\n”);</a:t>
            </a:r>
          </a:p>
          <a:p>
            <a:pPr marL="0" indent="0">
              <a:buNone/>
            </a:pPr>
            <a:r>
              <a:rPr lang="en-US" sz="2800" dirty="0"/>
              <a:t>	</a:t>
            </a:r>
          </a:p>
          <a:p>
            <a:pPr marL="0" indent="0">
              <a:buNone/>
            </a:pPr>
            <a:r>
              <a:rPr lang="en-US" sz="2800" dirty="0"/>
              <a:t>}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120A7E-23F9-D806-D967-D9B400D1A5F0}"/>
              </a:ext>
            </a:extLst>
          </p:cNvPr>
          <p:cNvSpPr txBox="1">
            <a:spLocks/>
          </p:cNvSpPr>
          <p:nvPr/>
        </p:nvSpPr>
        <p:spPr>
          <a:xfrm>
            <a:off x="478971" y="2214964"/>
            <a:ext cx="8001000" cy="6223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err="1"/>
              <a:t>printf</a:t>
            </a:r>
            <a:r>
              <a:rPr lang="en-US" sz="2800" dirty="0"/>
              <a:t>(“Maybe I will use my toes also.\n”);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58A3C97-FEC2-BE4E-83AC-7ADC344F9D79}"/>
              </a:ext>
            </a:extLst>
          </p:cNvPr>
          <p:cNvSpPr txBox="1">
            <a:spLocks/>
          </p:cNvSpPr>
          <p:nvPr/>
        </p:nvSpPr>
        <p:spPr>
          <a:xfrm>
            <a:off x="506361" y="3207873"/>
            <a:ext cx="8001000" cy="16689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if (num1 &lt;= 10 ) {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err="1"/>
              <a:t>printf</a:t>
            </a:r>
            <a:r>
              <a:rPr lang="en-US" sz="2800" dirty="0"/>
              <a:t>(“Good, a small number!\n”);</a:t>
            </a:r>
          </a:p>
          <a:p>
            <a:pPr marL="0" indent="0">
              <a:buNone/>
            </a:pPr>
            <a:r>
              <a:rPr lang="en-US" sz="2800" dirty="0"/>
              <a:t>}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E031CC9-82F5-A14A-90C6-97FCC6C59CBB}"/>
              </a:ext>
            </a:extLst>
          </p:cNvPr>
          <p:cNvSpPr txBox="1">
            <a:spLocks/>
          </p:cNvSpPr>
          <p:nvPr/>
        </p:nvSpPr>
        <p:spPr>
          <a:xfrm>
            <a:off x="478971" y="4876800"/>
            <a:ext cx="7162800" cy="6223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 err="1"/>
              <a:t>printf</a:t>
            </a:r>
            <a:r>
              <a:rPr lang="en-US" sz="2800" dirty="0"/>
              <a:t>(“Thank you for the number.\n”);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EDF9273-C775-8D1D-4EF2-C2009501E8F5}"/>
              </a:ext>
            </a:extLst>
          </p:cNvPr>
          <p:cNvSpPr txBox="1">
            <a:spLocks/>
          </p:cNvSpPr>
          <p:nvPr/>
        </p:nvSpPr>
        <p:spPr>
          <a:xfrm>
            <a:off x="3581400" y="2752897"/>
            <a:ext cx="5415116" cy="6223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One of these is true and the other is false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85A30D2-609C-65A1-0612-5556E27C1692}"/>
              </a:ext>
            </a:extLst>
          </p:cNvPr>
          <p:cNvCxnSpPr>
            <a:cxnSpLocks/>
          </p:cNvCxnSpPr>
          <p:nvPr/>
        </p:nvCxnSpPr>
        <p:spPr>
          <a:xfrm flipH="1" flipV="1">
            <a:off x="2514600" y="1752382"/>
            <a:ext cx="1066800" cy="116916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EA3120F-5FBC-3E1B-4D50-908E1D2326B9}"/>
              </a:ext>
            </a:extLst>
          </p:cNvPr>
          <p:cNvCxnSpPr>
            <a:cxnSpLocks/>
          </p:cNvCxnSpPr>
          <p:nvPr/>
        </p:nvCxnSpPr>
        <p:spPr>
          <a:xfrm flipH="1">
            <a:off x="2307771" y="3038141"/>
            <a:ext cx="1273629" cy="253957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0E468697-5BB8-75A6-EE90-DC63D8C4D6A8}"/>
              </a:ext>
            </a:extLst>
          </p:cNvPr>
          <p:cNvSpPr txBox="1">
            <a:spLocks/>
          </p:cNvSpPr>
          <p:nvPr/>
        </p:nvSpPr>
        <p:spPr>
          <a:xfrm>
            <a:off x="2819400" y="5410200"/>
            <a:ext cx="5415116" cy="5152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An “else” statement can simplify the code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48C549D-D186-5FE8-02E8-E8622AC6CD31}"/>
              </a:ext>
            </a:extLst>
          </p:cNvPr>
          <p:cNvSpPr txBox="1">
            <a:spLocks/>
          </p:cNvSpPr>
          <p:nvPr/>
        </p:nvSpPr>
        <p:spPr>
          <a:xfrm>
            <a:off x="2814320" y="5925478"/>
            <a:ext cx="5415116" cy="5152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Only one comparison is made</a:t>
            </a:r>
          </a:p>
        </p:txBody>
      </p:sp>
    </p:spTree>
    <p:extLst>
      <p:ext uri="{BB962C8B-B14F-4D97-AF65-F5344CB8AC3E}">
        <p14:creationId xmlns:p14="http://schemas.microsoft.com/office/powerpoint/2010/main" val="1941502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5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CDE206-D91B-3284-9846-479527A2A3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597A8-949C-27AE-6B4A-863FE068C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8089"/>
          </a:xfrm>
        </p:spPr>
        <p:txBody>
          <a:bodyPr>
            <a:noAutofit/>
          </a:bodyPr>
          <a:lstStyle/>
          <a:p>
            <a:r>
              <a:rPr lang="en-US" sz="3600" dirty="0"/>
              <a:t>Flowchart for Program With Branching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EBB447F7-526B-3CCB-516D-E2153C52EC85}"/>
              </a:ext>
            </a:extLst>
          </p:cNvPr>
          <p:cNvGrpSpPr/>
          <p:nvPr/>
        </p:nvGrpSpPr>
        <p:grpSpPr>
          <a:xfrm>
            <a:off x="1752600" y="1143000"/>
            <a:ext cx="1295399" cy="487362"/>
            <a:chOff x="2590800" y="1417638"/>
            <a:chExt cx="1600200" cy="868362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19838873-168B-CCD5-E8AD-D8F58091D65C}"/>
                </a:ext>
              </a:extLst>
            </p:cNvPr>
            <p:cNvSpPr/>
            <p:nvPr/>
          </p:nvSpPr>
          <p:spPr>
            <a:xfrm>
              <a:off x="2590800" y="1417638"/>
              <a:ext cx="1600200" cy="86836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Content Placeholder 2">
              <a:extLst>
                <a:ext uri="{FF2B5EF4-FFF2-40B4-BE49-F238E27FC236}">
                  <a16:creationId xmlns:a16="http://schemas.microsoft.com/office/drawing/2014/main" id="{91F572C7-6318-AD51-E8E4-CDCAE3BC4A76}"/>
                </a:ext>
              </a:extLst>
            </p:cNvPr>
            <p:cNvSpPr txBox="1">
              <a:spLocks/>
            </p:cNvSpPr>
            <p:nvPr/>
          </p:nvSpPr>
          <p:spPr>
            <a:xfrm>
              <a:off x="3054335" y="1486033"/>
              <a:ext cx="1003250" cy="684921"/>
            </a:xfrm>
            <a:prstGeom prst="rect">
              <a:avLst/>
            </a:prstGeom>
          </p:spPr>
          <p:txBody>
            <a:bodyPr vert="horz" lIns="0" tIns="0" rIns="0" bIns="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400" dirty="0"/>
                <a:t>start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9771BE-8F9C-4F51-87D6-3204EB8988BB}"/>
              </a:ext>
            </a:extLst>
          </p:cNvPr>
          <p:cNvGrpSpPr/>
          <p:nvPr/>
        </p:nvGrpSpPr>
        <p:grpSpPr>
          <a:xfrm>
            <a:off x="1746297" y="5950097"/>
            <a:ext cx="1308003" cy="573603"/>
            <a:chOff x="2895602" y="1417638"/>
            <a:chExt cx="1308003" cy="573603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7D3C48C0-022F-B297-616F-C1FE18D467F9}"/>
                </a:ext>
              </a:extLst>
            </p:cNvPr>
            <p:cNvSpPr/>
            <p:nvPr/>
          </p:nvSpPr>
          <p:spPr>
            <a:xfrm>
              <a:off x="2895602" y="1417638"/>
              <a:ext cx="1295398" cy="573603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Content Placeholder 2">
              <a:extLst>
                <a:ext uri="{FF2B5EF4-FFF2-40B4-BE49-F238E27FC236}">
                  <a16:creationId xmlns:a16="http://schemas.microsoft.com/office/drawing/2014/main" id="{95A84EFA-5B4E-1419-60E0-99DC858985E8}"/>
                </a:ext>
              </a:extLst>
            </p:cNvPr>
            <p:cNvSpPr txBox="1">
              <a:spLocks/>
            </p:cNvSpPr>
            <p:nvPr/>
          </p:nvSpPr>
          <p:spPr>
            <a:xfrm>
              <a:off x="3174905" y="1460758"/>
              <a:ext cx="1028700" cy="48736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400" dirty="0"/>
                <a:t>stop</a:t>
              </a:r>
            </a:p>
          </p:txBody>
        </p:sp>
      </p:grp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C9753B5B-CDAB-90DB-9756-1E8FAB1D4523}"/>
              </a:ext>
            </a:extLst>
          </p:cNvPr>
          <p:cNvCxnSpPr>
            <a:cxnSpLocks/>
            <a:stCxn id="7" idx="4"/>
          </p:cNvCxnSpPr>
          <p:nvPr/>
        </p:nvCxnSpPr>
        <p:spPr>
          <a:xfrm>
            <a:off x="2400300" y="1630362"/>
            <a:ext cx="0" cy="393137"/>
          </a:xfrm>
          <a:prstGeom prst="straightConnector1">
            <a:avLst/>
          </a:prstGeom>
          <a:ln w="19050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3ADD30C8-D19C-17B8-6661-0846970DFBCE}"/>
              </a:ext>
            </a:extLst>
          </p:cNvPr>
          <p:cNvCxnSpPr>
            <a:cxnSpLocks/>
            <a:stCxn id="35" idx="3"/>
            <a:endCxn id="3" idx="0"/>
          </p:cNvCxnSpPr>
          <p:nvPr/>
        </p:nvCxnSpPr>
        <p:spPr>
          <a:xfrm>
            <a:off x="2388227" y="2463896"/>
            <a:ext cx="12072" cy="362121"/>
          </a:xfrm>
          <a:prstGeom prst="straightConnector1">
            <a:avLst/>
          </a:prstGeom>
          <a:ln w="19050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10C6CD71-029C-335D-6252-CF1F8C227483}"/>
              </a:ext>
            </a:extLst>
          </p:cNvPr>
          <p:cNvCxnSpPr>
            <a:cxnSpLocks/>
          </p:cNvCxnSpPr>
          <p:nvPr/>
        </p:nvCxnSpPr>
        <p:spPr>
          <a:xfrm>
            <a:off x="6258019" y="3450251"/>
            <a:ext cx="0" cy="312830"/>
          </a:xfrm>
          <a:prstGeom prst="straightConnector1">
            <a:avLst/>
          </a:prstGeom>
          <a:ln w="19050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94C619BA-2923-FAB3-11DB-44891232E77B}"/>
              </a:ext>
            </a:extLst>
          </p:cNvPr>
          <p:cNvCxnSpPr>
            <a:cxnSpLocks/>
          </p:cNvCxnSpPr>
          <p:nvPr/>
        </p:nvCxnSpPr>
        <p:spPr>
          <a:xfrm flipH="1">
            <a:off x="2393996" y="4072549"/>
            <a:ext cx="0" cy="365760"/>
          </a:xfrm>
          <a:prstGeom prst="straightConnector1">
            <a:avLst/>
          </a:prstGeom>
          <a:ln w="19050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25CB058-A193-8C95-C9EC-7A9D1B16CE6A}"/>
              </a:ext>
            </a:extLst>
          </p:cNvPr>
          <p:cNvGrpSpPr/>
          <p:nvPr/>
        </p:nvGrpSpPr>
        <p:grpSpPr>
          <a:xfrm>
            <a:off x="1295402" y="2826017"/>
            <a:ext cx="2209794" cy="1292012"/>
            <a:chOff x="762000" y="3463559"/>
            <a:chExt cx="2405741" cy="1292012"/>
          </a:xfrm>
        </p:grpSpPr>
        <p:sp>
          <p:nvSpPr>
            <p:cNvPr id="5" name="Content Placeholder 2">
              <a:extLst>
                <a:ext uri="{FF2B5EF4-FFF2-40B4-BE49-F238E27FC236}">
                  <a16:creationId xmlns:a16="http://schemas.microsoft.com/office/drawing/2014/main" id="{792A2ECA-C950-6C44-1D86-262125055023}"/>
                </a:ext>
              </a:extLst>
            </p:cNvPr>
            <p:cNvSpPr txBox="1">
              <a:spLocks/>
            </p:cNvSpPr>
            <p:nvPr/>
          </p:nvSpPr>
          <p:spPr>
            <a:xfrm>
              <a:off x="1231445" y="3712114"/>
              <a:ext cx="1466850" cy="941991"/>
            </a:xfrm>
            <a:prstGeom prst="rect">
              <a:avLst/>
            </a:prstGeom>
            <a:ln w="19050">
              <a:noFill/>
            </a:ln>
          </p:spPr>
          <p:txBody>
            <a:bodyPr vert="horz" lIns="91440" tIns="45720" rIns="91440" bIns="45720" rtlCol="0">
              <a:normAutofit fontScale="55000" lnSpcReduction="2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3600" dirty="0"/>
                <a:t>Is number greater than 10?</a:t>
              </a:r>
            </a:p>
          </p:txBody>
        </p:sp>
        <p:sp>
          <p:nvSpPr>
            <p:cNvPr id="3" name="Diamond 2">
              <a:extLst>
                <a:ext uri="{FF2B5EF4-FFF2-40B4-BE49-F238E27FC236}">
                  <a16:creationId xmlns:a16="http://schemas.microsoft.com/office/drawing/2014/main" id="{4EDA46C9-2CFC-FCC1-6296-95EB40FD28AB}"/>
                </a:ext>
              </a:extLst>
            </p:cNvPr>
            <p:cNvSpPr/>
            <p:nvPr/>
          </p:nvSpPr>
          <p:spPr>
            <a:xfrm>
              <a:off x="762000" y="3463559"/>
              <a:ext cx="2405741" cy="1292012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827531D-063B-2131-9D47-3C1BEC0F8252}"/>
              </a:ext>
            </a:extLst>
          </p:cNvPr>
          <p:cNvCxnSpPr>
            <a:cxnSpLocks/>
            <a:stCxn id="3" idx="3"/>
          </p:cNvCxnSpPr>
          <p:nvPr/>
        </p:nvCxnSpPr>
        <p:spPr>
          <a:xfrm>
            <a:off x="3505196" y="3472023"/>
            <a:ext cx="2750757" cy="0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92BA3135-0B03-06C5-65DF-4F9C6DDF2633}"/>
              </a:ext>
            </a:extLst>
          </p:cNvPr>
          <p:cNvSpPr txBox="1">
            <a:spLocks/>
          </p:cNvSpPr>
          <p:nvPr/>
        </p:nvSpPr>
        <p:spPr>
          <a:xfrm>
            <a:off x="3503129" y="3023445"/>
            <a:ext cx="593229" cy="487362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/>
              <a:t>yes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7F40C153-63E0-6F69-8954-67EA6927E4E3}"/>
              </a:ext>
            </a:extLst>
          </p:cNvPr>
          <p:cNvSpPr txBox="1">
            <a:spLocks/>
          </p:cNvSpPr>
          <p:nvPr/>
        </p:nvSpPr>
        <p:spPr>
          <a:xfrm>
            <a:off x="2409628" y="4091878"/>
            <a:ext cx="530365" cy="382602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/>
              <a:t>no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09986C44-3AB2-5F3A-0635-753224DC1F1A}"/>
              </a:ext>
            </a:extLst>
          </p:cNvPr>
          <p:cNvCxnSpPr>
            <a:cxnSpLocks/>
          </p:cNvCxnSpPr>
          <p:nvPr/>
        </p:nvCxnSpPr>
        <p:spPr>
          <a:xfrm>
            <a:off x="6255953" y="4856121"/>
            <a:ext cx="0" cy="309197"/>
          </a:xfrm>
          <a:prstGeom prst="straightConnector1">
            <a:avLst/>
          </a:prstGeom>
          <a:ln w="19050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Group 26">
            <a:extLst>
              <a:ext uri="{FF2B5EF4-FFF2-40B4-BE49-F238E27FC236}">
                <a16:creationId xmlns:a16="http://schemas.microsoft.com/office/drawing/2014/main" id="{A298F02F-6CC2-A81D-594C-E7B89D78414F}"/>
              </a:ext>
            </a:extLst>
          </p:cNvPr>
          <p:cNvGrpSpPr/>
          <p:nvPr/>
        </p:nvGrpSpPr>
        <p:grpSpPr>
          <a:xfrm>
            <a:off x="4572004" y="3781221"/>
            <a:ext cx="4114796" cy="448579"/>
            <a:chOff x="5405024" y="4419601"/>
            <a:chExt cx="2971661" cy="448579"/>
          </a:xfrm>
        </p:grpSpPr>
        <p:sp>
          <p:nvSpPr>
            <p:cNvPr id="6" name="Content Placeholder 2">
              <a:extLst>
                <a:ext uri="{FF2B5EF4-FFF2-40B4-BE49-F238E27FC236}">
                  <a16:creationId xmlns:a16="http://schemas.microsoft.com/office/drawing/2014/main" id="{23859A02-65CB-777B-17C8-825681A7F202}"/>
                </a:ext>
              </a:extLst>
            </p:cNvPr>
            <p:cNvSpPr txBox="1">
              <a:spLocks/>
            </p:cNvSpPr>
            <p:nvPr/>
          </p:nvSpPr>
          <p:spPr>
            <a:xfrm>
              <a:off x="5645601" y="4468734"/>
              <a:ext cx="2731084" cy="399446"/>
            </a:xfrm>
            <a:prstGeom prst="rect">
              <a:avLst/>
            </a:prstGeom>
            <a:ln w="19050">
              <a:noFill/>
            </a:ln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600" dirty="0"/>
                <a:t>print “I can’t count that high on my fingers”</a:t>
              </a:r>
            </a:p>
          </p:txBody>
        </p:sp>
        <p:sp>
          <p:nvSpPr>
            <p:cNvPr id="25" name="Parallelogram 24">
              <a:extLst>
                <a:ext uri="{FF2B5EF4-FFF2-40B4-BE49-F238E27FC236}">
                  <a16:creationId xmlns:a16="http://schemas.microsoft.com/office/drawing/2014/main" id="{757EAAD4-A014-7078-5153-9388886E300D}"/>
                </a:ext>
              </a:extLst>
            </p:cNvPr>
            <p:cNvSpPr/>
            <p:nvPr/>
          </p:nvSpPr>
          <p:spPr>
            <a:xfrm>
              <a:off x="5405024" y="4419601"/>
              <a:ext cx="2971659" cy="430439"/>
            </a:xfrm>
            <a:prstGeom prst="parallelogram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04CEC332-3115-25D7-66F1-35011CB1BF88}"/>
              </a:ext>
            </a:extLst>
          </p:cNvPr>
          <p:cNvCxnSpPr>
            <a:cxnSpLocks/>
          </p:cNvCxnSpPr>
          <p:nvPr/>
        </p:nvCxnSpPr>
        <p:spPr>
          <a:xfrm>
            <a:off x="2378364" y="5165318"/>
            <a:ext cx="3877589" cy="0"/>
          </a:xfrm>
          <a:prstGeom prst="line">
            <a:avLst/>
          </a:prstGeom>
          <a:ln w="25400">
            <a:solidFill>
              <a:srgbClr val="00206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DB4FEA96-020B-B65C-69AB-19E75A751CB6}"/>
              </a:ext>
            </a:extLst>
          </p:cNvPr>
          <p:cNvCxnSpPr>
            <a:cxnSpLocks/>
          </p:cNvCxnSpPr>
          <p:nvPr/>
        </p:nvCxnSpPr>
        <p:spPr>
          <a:xfrm>
            <a:off x="6256387" y="4229800"/>
            <a:ext cx="0" cy="182880"/>
          </a:xfrm>
          <a:prstGeom prst="straightConnector1">
            <a:avLst/>
          </a:prstGeom>
          <a:ln w="19050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>
            <a:extLst>
              <a:ext uri="{FF2B5EF4-FFF2-40B4-BE49-F238E27FC236}">
                <a16:creationId xmlns:a16="http://schemas.microsoft.com/office/drawing/2014/main" id="{5E1DCBB5-98FA-F3BD-AE01-D2449C4A1464}"/>
              </a:ext>
            </a:extLst>
          </p:cNvPr>
          <p:cNvGrpSpPr/>
          <p:nvPr/>
        </p:nvGrpSpPr>
        <p:grpSpPr>
          <a:xfrm>
            <a:off x="4572001" y="4425682"/>
            <a:ext cx="4114796" cy="448579"/>
            <a:chOff x="5405024" y="4419601"/>
            <a:chExt cx="2971661" cy="448579"/>
          </a:xfrm>
        </p:grpSpPr>
        <p:sp>
          <p:nvSpPr>
            <p:cNvPr id="32" name="Content Placeholder 2">
              <a:extLst>
                <a:ext uri="{FF2B5EF4-FFF2-40B4-BE49-F238E27FC236}">
                  <a16:creationId xmlns:a16="http://schemas.microsoft.com/office/drawing/2014/main" id="{DC3D3BA2-AFA2-E969-2BB4-3E1F9A3110A6}"/>
                </a:ext>
              </a:extLst>
            </p:cNvPr>
            <p:cNvSpPr txBox="1">
              <a:spLocks/>
            </p:cNvSpPr>
            <p:nvPr/>
          </p:nvSpPr>
          <p:spPr>
            <a:xfrm>
              <a:off x="5645601" y="4468734"/>
              <a:ext cx="2731084" cy="399446"/>
            </a:xfrm>
            <a:prstGeom prst="rect">
              <a:avLst/>
            </a:prstGeom>
            <a:ln w="19050">
              <a:noFill/>
            </a:ln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600" dirty="0"/>
                <a:t>print “Maybe I will use my toes also”</a:t>
              </a:r>
            </a:p>
          </p:txBody>
        </p:sp>
        <p:sp>
          <p:nvSpPr>
            <p:cNvPr id="33" name="Parallelogram 32">
              <a:extLst>
                <a:ext uri="{FF2B5EF4-FFF2-40B4-BE49-F238E27FC236}">
                  <a16:creationId xmlns:a16="http://schemas.microsoft.com/office/drawing/2014/main" id="{EF2FB55D-DCCC-6FC3-2251-0B46220F0FDE}"/>
                </a:ext>
              </a:extLst>
            </p:cNvPr>
            <p:cNvSpPr/>
            <p:nvPr/>
          </p:nvSpPr>
          <p:spPr>
            <a:xfrm>
              <a:off x="5405024" y="4419601"/>
              <a:ext cx="2971659" cy="430439"/>
            </a:xfrm>
            <a:prstGeom prst="parallelogram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CD992A2-1F17-1D67-C57D-F424FE74DA9E}"/>
              </a:ext>
            </a:extLst>
          </p:cNvPr>
          <p:cNvGrpSpPr/>
          <p:nvPr/>
        </p:nvGrpSpPr>
        <p:grpSpPr>
          <a:xfrm>
            <a:off x="476521" y="5354978"/>
            <a:ext cx="4114796" cy="448579"/>
            <a:chOff x="5405024" y="4419601"/>
            <a:chExt cx="2971661" cy="448579"/>
          </a:xfrm>
        </p:grpSpPr>
        <p:sp>
          <p:nvSpPr>
            <p:cNvPr id="19" name="Content Placeholder 2">
              <a:extLst>
                <a:ext uri="{FF2B5EF4-FFF2-40B4-BE49-F238E27FC236}">
                  <a16:creationId xmlns:a16="http://schemas.microsoft.com/office/drawing/2014/main" id="{58D8D28D-8802-CCA8-0209-1BC580EAD8E9}"/>
                </a:ext>
              </a:extLst>
            </p:cNvPr>
            <p:cNvSpPr txBox="1">
              <a:spLocks/>
            </p:cNvSpPr>
            <p:nvPr/>
          </p:nvSpPr>
          <p:spPr>
            <a:xfrm>
              <a:off x="5645601" y="4468734"/>
              <a:ext cx="2731084" cy="399446"/>
            </a:xfrm>
            <a:prstGeom prst="rect">
              <a:avLst/>
            </a:prstGeom>
            <a:ln w="19050">
              <a:noFill/>
            </a:ln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600" dirty="0"/>
                <a:t>print “Thank you for the number”</a:t>
              </a:r>
            </a:p>
          </p:txBody>
        </p:sp>
        <p:sp>
          <p:nvSpPr>
            <p:cNvPr id="21" name="Parallelogram 20">
              <a:extLst>
                <a:ext uri="{FF2B5EF4-FFF2-40B4-BE49-F238E27FC236}">
                  <a16:creationId xmlns:a16="http://schemas.microsoft.com/office/drawing/2014/main" id="{C585BED9-E424-A3EB-48C9-DDDC7EC7B5C0}"/>
                </a:ext>
              </a:extLst>
            </p:cNvPr>
            <p:cNvSpPr/>
            <p:nvPr/>
          </p:nvSpPr>
          <p:spPr>
            <a:xfrm>
              <a:off x="5405024" y="4419601"/>
              <a:ext cx="2971659" cy="430439"/>
            </a:xfrm>
            <a:prstGeom prst="parallelogram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DA88DA9C-AE59-206D-C1AC-9A41BB0A9590}"/>
              </a:ext>
            </a:extLst>
          </p:cNvPr>
          <p:cNvCxnSpPr>
            <a:cxnSpLocks/>
          </p:cNvCxnSpPr>
          <p:nvPr/>
        </p:nvCxnSpPr>
        <p:spPr>
          <a:xfrm>
            <a:off x="2374475" y="5803557"/>
            <a:ext cx="0" cy="182880"/>
          </a:xfrm>
          <a:prstGeom prst="straightConnector1">
            <a:avLst/>
          </a:prstGeom>
          <a:ln w="19050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>
            <a:extLst>
              <a:ext uri="{FF2B5EF4-FFF2-40B4-BE49-F238E27FC236}">
                <a16:creationId xmlns:a16="http://schemas.microsoft.com/office/drawing/2014/main" id="{7511D9AD-45FF-E1DE-07A1-2C27FF5EF8B2}"/>
              </a:ext>
            </a:extLst>
          </p:cNvPr>
          <p:cNvGrpSpPr/>
          <p:nvPr/>
        </p:nvGrpSpPr>
        <p:grpSpPr>
          <a:xfrm>
            <a:off x="1438311" y="2033457"/>
            <a:ext cx="2007442" cy="448579"/>
            <a:chOff x="5405024" y="4419601"/>
            <a:chExt cx="2971659" cy="448579"/>
          </a:xfrm>
        </p:grpSpPr>
        <p:sp>
          <p:nvSpPr>
            <p:cNvPr id="29" name="Content Placeholder 2">
              <a:extLst>
                <a:ext uri="{FF2B5EF4-FFF2-40B4-BE49-F238E27FC236}">
                  <a16:creationId xmlns:a16="http://schemas.microsoft.com/office/drawing/2014/main" id="{4DA09315-FC44-B2E6-99D6-E4D15179233C}"/>
                </a:ext>
              </a:extLst>
            </p:cNvPr>
            <p:cNvSpPr txBox="1">
              <a:spLocks/>
            </p:cNvSpPr>
            <p:nvPr/>
          </p:nvSpPr>
          <p:spPr>
            <a:xfrm>
              <a:off x="6029314" y="4468734"/>
              <a:ext cx="2347365" cy="399446"/>
            </a:xfrm>
            <a:prstGeom prst="rect">
              <a:avLst/>
            </a:prstGeom>
            <a:ln w="19050">
              <a:noFill/>
            </a:ln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600" dirty="0"/>
                <a:t>get an integer</a:t>
              </a:r>
            </a:p>
          </p:txBody>
        </p:sp>
        <p:sp>
          <p:nvSpPr>
            <p:cNvPr id="35" name="Parallelogram 34">
              <a:extLst>
                <a:ext uri="{FF2B5EF4-FFF2-40B4-BE49-F238E27FC236}">
                  <a16:creationId xmlns:a16="http://schemas.microsoft.com/office/drawing/2014/main" id="{4DE409BD-B664-1B75-16F3-8B432D7ED9EE}"/>
                </a:ext>
              </a:extLst>
            </p:cNvPr>
            <p:cNvSpPr/>
            <p:nvPr/>
          </p:nvSpPr>
          <p:spPr>
            <a:xfrm>
              <a:off x="5405024" y="4419601"/>
              <a:ext cx="2971659" cy="430439"/>
            </a:xfrm>
            <a:prstGeom prst="parallelogram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AB8A741D-3045-A48F-24DC-3D735729D418}"/>
              </a:ext>
            </a:extLst>
          </p:cNvPr>
          <p:cNvGrpSpPr/>
          <p:nvPr/>
        </p:nvGrpSpPr>
        <p:grpSpPr>
          <a:xfrm>
            <a:off x="1031953" y="4463504"/>
            <a:ext cx="2884653" cy="445602"/>
            <a:chOff x="5405025" y="4419601"/>
            <a:chExt cx="2210705" cy="445602"/>
          </a:xfrm>
        </p:grpSpPr>
        <p:sp>
          <p:nvSpPr>
            <p:cNvPr id="36" name="Content Placeholder 2">
              <a:extLst>
                <a:ext uri="{FF2B5EF4-FFF2-40B4-BE49-F238E27FC236}">
                  <a16:creationId xmlns:a16="http://schemas.microsoft.com/office/drawing/2014/main" id="{21B76CCF-8469-611B-E912-75929B3DC357}"/>
                </a:ext>
              </a:extLst>
            </p:cNvPr>
            <p:cNvSpPr txBox="1">
              <a:spLocks/>
            </p:cNvSpPr>
            <p:nvPr/>
          </p:nvSpPr>
          <p:spPr>
            <a:xfrm>
              <a:off x="5579470" y="4465757"/>
              <a:ext cx="2034129" cy="399446"/>
            </a:xfrm>
            <a:prstGeom prst="rect">
              <a:avLst/>
            </a:prstGeom>
            <a:ln w="19050">
              <a:noFill/>
            </a:ln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600" dirty="0"/>
                <a:t>print “Good a small number”</a:t>
              </a:r>
            </a:p>
          </p:txBody>
        </p:sp>
        <p:sp>
          <p:nvSpPr>
            <p:cNvPr id="37" name="Parallelogram 36">
              <a:extLst>
                <a:ext uri="{FF2B5EF4-FFF2-40B4-BE49-F238E27FC236}">
                  <a16:creationId xmlns:a16="http://schemas.microsoft.com/office/drawing/2014/main" id="{405FD1EC-9F0B-C083-3D55-2060C26F7908}"/>
                </a:ext>
              </a:extLst>
            </p:cNvPr>
            <p:cNvSpPr/>
            <p:nvPr/>
          </p:nvSpPr>
          <p:spPr>
            <a:xfrm>
              <a:off x="5405025" y="4419601"/>
              <a:ext cx="2210705" cy="430439"/>
            </a:xfrm>
            <a:prstGeom prst="parallelogram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C6AD0759-2878-B0F0-0C70-4787E9CAFB68}"/>
              </a:ext>
            </a:extLst>
          </p:cNvPr>
          <p:cNvCxnSpPr>
            <a:cxnSpLocks/>
          </p:cNvCxnSpPr>
          <p:nvPr/>
        </p:nvCxnSpPr>
        <p:spPr>
          <a:xfrm flipH="1">
            <a:off x="2374475" y="4909106"/>
            <a:ext cx="0" cy="457200"/>
          </a:xfrm>
          <a:prstGeom prst="straightConnector1">
            <a:avLst/>
          </a:prstGeom>
          <a:ln w="19050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02198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A1660A-5EB4-307B-32FE-AF64660EE6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0C68E-7F49-38EB-A6AA-A413AAE40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Example if-else statement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33172CB-5A10-D9B6-F6D8-7619B4530EB7}"/>
              </a:ext>
            </a:extLst>
          </p:cNvPr>
          <p:cNvSpPr txBox="1">
            <a:spLocks/>
          </p:cNvSpPr>
          <p:nvPr/>
        </p:nvSpPr>
        <p:spPr>
          <a:xfrm>
            <a:off x="478971" y="1266025"/>
            <a:ext cx="8158668" cy="2239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if (num1 &gt; 10 ) {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err="1"/>
              <a:t>printf</a:t>
            </a:r>
            <a:r>
              <a:rPr lang="en-US" sz="2800" dirty="0"/>
              <a:t>(“I can’t count that high on my fingers!\n”);</a:t>
            </a:r>
          </a:p>
          <a:p>
            <a:pPr marL="0" indent="0">
              <a:buNone/>
            </a:pPr>
            <a:r>
              <a:rPr lang="en-US" sz="2800" dirty="0"/>
              <a:t>	</a:t>
            </a:r>
          </a:p>
          <a:p>
            <a:pPr marL="0" indent="0">
              <a:buNone/>
            </a:pPr>
            <a:r>
              <a:rPr lang="en-US" sz="2800" dirty="0"/>
              <a:t>}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6CFFEA-FBD2-85D4-1456-70C5F6376835}"/>
              </a:ext>
            </a:extLst>
          </p:cNvPr>
          <p:cNvSpPr txBox="1">
            <a:spLocks/>
          </p:cNvSpPr>
          <p:nvPr/>
        </p:nvSpPr>
        <p:spPr>
          <a:xfrm>
            <a:off x="478971" y="2214964"/>
            <a:ext cx="8001000" cy="6223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err="1"/>
              <a:t>printf</a:t>
            </a:r>
            <a:r>
              <a:rPr lang="en-US" sz="2800" dirty="0"/>
              <a:t>(“Maybe I will use my toes also.\n”);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12FCBB5-E559-2347-4262-AF8AD430368F}"/>
              </a:ext>
            </a:extLst>
          </p:cNvPr>
          <p:cNvSpPr txBox="1">
            <a:spLocks/>
          </p:cNvSpPr>
          <p:nvPr/>
        </p:nvSpPr>
        <p:spPr>
          <a:xfrm>
            <a:off x="506361" y="3207873"/>
            <a:ext cx="8001000" cy="16689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else{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err="1"/>
              <a:t>printf</a:t>
            </a:r>
            <a:r>
              <a:rPr lang="en-US" sz="2800" dirty="0"/>
              <a:t>(“Good, a small number!\n”);</a:t>
            </a:r>
          </a:p>
          <a:p>
            <a:pPr marL="0" indent="0">
              <a:buNone/>
            </a:pPr>
            <a:r>
              <a:rPr lang="en-US" sz="2800" dirty="0"/>
              <a:t>}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0480419-FB33-0917-432D-CE588F8BFC81}"/>
              </a:ext>
            </a:extLst>
          </p:cNvPr>
          <p:cNvSpPr txBox="1">
            <a:spLocks/>
          </p:cNvSpPr>
          <p:nvPr/>
        </p:nvSpPr>
        <p:spPr>
          <a:xfrm>
            <a:off x="478971" y="4876800"/>
            <a:ext cx="7162800" cy="6223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 err="1"/>
              <a:t>printf</a:t>
            </a:r>
            <a:r>
              <a:rPr lang="en-US" sz="2800" dirty="0"/>
              <a:t>(“Thank you for the number.\n”);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14F3876-D236-AA50-5311-66837EECD2BF}"/>
              </a:ext>
            </a:extLst>
          </p:cNvPr>
          <p:cNvSpPr txBox="1">
            <a:spLocks/>
          </p:cNvSpPr>
          <p:nvPr/>
        </p:nvSpPr>
        <p:spPr>
          <a:xfrm>
            <a:off x="3581400" y="2752897"/>
            <a:ext cx="5415116" cy="6223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This happens if the expression is true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1F599357-098F-AD5A-3013-C2D0909282AD}"/>
              </a:ext>
            </a:extLst>
          </p:cNvPr>
          <p:cNvCxnSpPr>
            <a:cxnSpLocks/>
          </p:cNvCxnSpPr>
          <p:nvPr/>
        </p:nvCxnSpPr>
        <p:spPr>
          <a:xfrm flipH="1" flipV="1">
            <a:off x="2667000" y="2752897"/>
            <a:ext cx="914400" cy="168645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80EAD14-D4E9-3DDC-BF9E-1F8E56C19B8C}"/>
              </a:ext>
            </a:extLst>
          </p:cNvPr>
          <p:cNvCxnSpPr>
            <a:cxnSpLocks/>
          </p:cNvCxnSpPr>
          <p:nvPr/>
        </p:nvCxnSpPr>
        <p:spPr>
          <a:xfrm flipH="1" flipV="1">
            <a:off x="3200400" y="4191000"/>
            <a:ext cx="609600" cy="7620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EE5EDE95-5553-AFDE-4D44-7424D0BE1A24}"/>
              </a:ext>
            </a:extLst>
          </p:cNvPr>
          <p:cNvSpPr txBox="1">
            <a:spLocks/>
          </p:cNvSpPr>
          <p:nvPr/>
        </p:nvSpPr>
        <p:spPr>
          <a:xfrm>
            <a:off x="2819400" y="5410200"/>
            <a:ext cx="5415116" cy="5152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This statement is executed regardless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3DA5A69B-004F-D7A5-8134-24E49E186EA0}"/>
              </a:ext>
            </a:extLst>
          </p:cNvPr>
          <p:cNvSpPr txBox="1">
            <a:spLocks/>
          </p:cNvSpPr>
          <p:nvPr/>
        </p:nvSpPr>
        <p:spPr>
          <a:xfrm>
            <a:off x="3962400" y="4134657"/>
            <a:ext cx="5034116" cy="6223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This happens if the expression is false</a:t>
            </a:r>
          </a:p>
        </p:txBody>
      </p:sp>
    </p:spTree>
    <p:extLst>
      <p:ext uri="{BB962C8B-B14F-4D97-AF65-F5344CB8AC3E}">
        <p14:creationId xmlns:p14="http://schemas.microsoft.com/office/powerpoint/2010/main" val="2588321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5" grpId="0"/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359880-95BB-20DE-D4CC-BA4DAA07CA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DFB8A-75FA-4805-AF1E-DE71AFF19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Nested if statements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6942932-9E4D-A9AE-E1E6-92586EB91554}"/>
              </a:ext>
            </a:extLst>
          </p:cNvPr>
          <p:cNvSpPr txBox="1">
            <a:spLocks/>
          </p:cNvSpPr>
          <p:nvPr/>
        </p:nvSpPr>
        <p:spPr>
          <a:xfrm>
            <a:off x="478970" y="1266025"/>
            <a:ext cx="8517545" cy="2239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if (conditional expression) {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400" dirty="0"/>
              <a:t>statements to be executed if the conditional is true</a:t>
            </a:r>
          </a:p>
          <a:p>
            <a:pPr marL="0" indent="0">
              <a:buNone/>
            </a:pPr>
            <a:r>
              <a:rPr lang="en-US" sz="2800" dirty="0"/>
              <a:t>	</a:t>
            </a:r>
          </a:p>
          <a:p>
            <a:pPr marL="0" indent="0">
              <a:buNone/>
            </a:pPr>
            <a:r>
              <a:rPr lang="en-US" sz="2800" dirty="0"/>
              <a:t>}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8530405-A8D2-A595-1674-718810422006}"/>
              </a:ext>
            </a:extLst>
          </p:cNvPr>
          <p:cNvSpPr txBox="1">
            <a:spLocks/>
          </p:cNvSpPr>
          <p:nvPr/>
        </p:nvSpPr>
        <p:spPr>
          <a:xfrm>
            <a:off x="506360" y="3207873"/>
            <a:ext cx="8409039" cy="16689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else{</a:t>
            </a:r>
          </a:p>
          <a:p>
            <a:pPr marL="0" indent="0">
              <a:buNone/>
            </a:pPr>
            <a:r>
              <a:rPr lang="en-US" sz="2400" dirty="0"/>
              <a:t>	 statements to be executed if the conditional is false</a:t>
            </a:r>
          </a:p>
          <a:p>
            <a:pPr marL="0" indent="0">
              <a:buNone/>
            </a:pPr>
            <a:r>
              <a:rPr lang="en-US" sz="2800" dirty="0"/>
              <a:t>}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2E5FAAC-49AD-94F7-141B-EB3CA9B8FBF0}"/>
              </a:ext>
            </a:extLst>
          </p:cNvPr>
          <p:cNvSpPr txBox="1">
            <a:spLocks/>
          </p:cNvSpPr>
          <p:nvPr/>
        </p:nvSpPr>
        <p:spPr>
          <a:xfrm>
            <a:off x="3581400" y="2752897"/>
            <a:ext cx="5415116" cy="6223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Either of these groups of statements can contain another if statement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5443A2F-E61A-20A9-49C6-1F9E3E20656E}"/>
              </a:ext>
            </a:extLst>
          </p:cNvPr>
          <p:cNvCxnSpPr>
            <a:cxnSpLocks/>
          </p:cNvCxnSpPr>
          <p:nvPr/>
        </p:nvCxnSpPr>
        <p:spPr>
          <a:xfrm flipH="1" flipV="1">
            <a:off x="2514600" y="2314970"/>
            <a:ext cx="838200" cy="495523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0FD38B7-4948-6787-6088-7ECDFA463B24}"/>
              </a:ext>
            </a:extLst>
          </p:cNvPr>
          <p:cNvCxnSpPr>
            <a:cxnSpLocks/>
          </p:cNvCxnSpPr>
          <p:nvPr/>
        </p:nvCxnSpPr>
        <p:spPr>
          <a:xfrm flipH="1">
            <a:off x="2667000" y="3375250"/>
            <a:ext cx="685800" cy="26718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F8F79F7-F391-0359-A73B-D81E2EEFE616}"/>
              </a:ext>
            </a:extLst>
          </p:cNvPr>
          <p:cNvSpPr txBox="1">
            <a:spLocks/>
          </p:cNvSpPr>
          <p:nvPr/>
        </p:nvSpPr>
        <p:spPr>
          <a:xfrm>
            <a:off x="2667000" y="4948489"/>
            <a:ext cx="5034116" cy="6223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These are called </a:t>
            </a:r>
            <a:r>
              <a:rPr lang="en-US" sz="2400" i="1" dirty="0">
                <a:solidFill>
                  <a:srgbClr val="FF0000"/>
                </a:solidFill>
              </a:rPr>
              <a:t>nested</a:t>
            </a:r>
            <a:r>
              <a:rPr lang="en-US" sz="2400" dirty="0">
                <a:solidFill>
                  <a:srgbClr val="FF0000"/>
                </a:solidFill>
              </a:rPr>
              <a:t> if statements</a:t>
            </a:r>
          </a:p>
        </p:txBody>
      </p:sp>
    </p:spTree>
    <p:extLst>
      <p:ext uri="{BB962C8B-B14F-4D97-AF65-F5344CB8AC3E}">
        <p14:creationId xmlns:p14="http://schemas.microsoft.com/office/powerpoint/2010/main" val="4061820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7E2C1-07C6-D034-CE7E-F660A711F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8089"/>
          </a:xfrm>
        </p:spPr>
        <p:txBody>
          <a:bodyPr>
            <a:noAutofit/>
          </a:bodyPr>
          <a:lstStyle/>
          <a:p>
            <a:r>
              <a:rPr lang="en-US" sz="3600" dirty="0"/>
              <a:t>Flowchart for Program Without Branching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ACC391-CF30-FCC3-1E7E-6FE4FB278621}"/>
              </a:ext>
            </a:extLst>
          </p:cNvPr>
          <p:cNvSpPr txBox="1">
            <a:spLocks/>
          </p:cNvSpPr>
          <p:nvPr/>
        </p:nvSpPr>
        <p:spPr>
          <a:xfrm>
            <a:off x="2743200" y="3277609"/>
            <a:ext cx="2209800" cy="487362"/>
          </a:xfrm>
          <a:prstGeom prst="rect">
            <a:avLst/>
          </a:prstGeom>
          <a:ln w="19050">
            <a:solidFill>
              <a:schemeClr val="accent1">
                <a:shade val="15000"/>
              </a:schemeClr>
            </a:solidFill>
          </a:ln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find product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3FD8A59-E92E-0DE2-1D71-C32C59A52C35}"/>
              </a:ext>
            </a:extLst>
          </p:cNvPr>
          <p:cNvGrpSpPr/>
          <p:nvPr/>
        </p:nvGrpSpPr>
        <p:grpSpPr>
          <a:xfrm>
            <a:off x="3048000" y="1295400"/>
            <a:ext cx="1600200" cy="868362"/>
            <a:chOff x="2590800" y="1417638"/>
            <a:chExt cx="1600200" cy="868362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89AD13D8-9346-96B6-A333-79C72FC644B9}"/>
                </a:ext>
              </a:extLst>
            </p:cNvPr>
            <p:cNvSpPr/>
            <p:nvPr/>
          </p:nvSpPr>
          <p:spPr>
            <a:xfrm>
              <a:off x="2590800" y="1417638"/>
              <a:ext cx="1600200" cy="86836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Content Placeholder 2">
              <a:extLst>
                <a:ext uri="{FF2B5EF4-FFF2-40B4-BE49-F238E27FC236}">
                  <a16:creationId xmlns:a16="http://schemas.microsoft.com/office/drawing/2014/main" id="{90B1C1C6-3873-4244-0740-77C71CD6D018}"/>
                </a:ext>
              </a:extLst>
            </p:cNvPr>
            <p:cNvSpPr txBox="1">
              <a:spLocks/>
            </p:cNvSpPr>
            <p:nvPr/>
          </p:nvSpPr>
          <p:spPr>
            <a:xfrm>
              <a:off x="2941866" y="1620473"/>
              <a:ext cx="1028700" cy="48736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85000" lnSpcReduction="2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3600" dirty="0"/>
                <a:t>start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14B272C2-1145-0EAC-991C-AF882E5F88BB}"/>
              </a:ext>
            </a:extLst>
          </p:cNvPr>
          <p:cNvGrpSpPr/>
          <p:nvPr/>
        </p:nvGrpSpPr>
        <p:grpSpPr>
          <a:xfrm>
            <a:off x="3048000" y="5294971"/>
            <a:ext cx="1600200" cy="868362"/>
            <a:chOff x="2590800" y="1417638"/>
            <a:chExt cx="1600200" cy="868362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1F724F3-4469-CCF6-A9CD-1ECDA4EBA014}"/>
                </a:ext>
              </a:extLst>
            </p:cNvPr>
            <p:cNvSpPr/>
            <p:nvPr/>
          </p:nvSpPr>
          <p:spPr>
            <a:xfrm>
              <a:off x="2590800" y="1417638"/>
              <a:ext cx="1600200" cy="86836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Content Placeholder 2">
              <a:extLst>
                <a:ext uri="{FF2B5EF4-FFF2-40B4-BE49-F238E27FC236}">
                  <a16:creationId xmlns:a16="http://schemas.microsoft.com/office/drawing/2014/main" id="{991074EB-F84B-5A2D-A54C-EB02285103C7}"/>
                </a:ext>
              </a:extLst>
            </p:cNvPr>
            <p:cNvSpPr txBox="1">
              <a:spLocks/>
            </p:cNvSpPr>
            <p:nvPr/>
          </p:nvSpPr>
          <p:spPr>
            <a:xfrm>
              <a:off x="3009900" y="1608138"/>
              <a:ext cx="1028700" cy="48736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85000" lnSpcReduction="2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3600" dirty="0"/>
                <a:t>stop</a:t>
              </a:r>
            </a:p>
          </p:txBody>
        </p:sp>
      </p:grp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442ADE7-B245-1BCC-9148-D55388C72FDE}"/>
              </a:ext>
            </a:extLst>
          </p:cNvPr>
          <p:cNvCxnSpPr>
            <a:cxnSpLocks/>
            <a:stCxn id="7" idx="4"/>
          </p:cNvCxnSpPr>
          <p:nvPr/>
        </p:nvCxnSpPr>
        <p:spPr>
          <a:xfrm>
            <a:off x="3848100" y="2163762"/>
            <a:ext cx="0" cy="309197"/>
          </a:xfrm>
          <a:prstGeom prst="straightConnector1">
            <a:avLst/>
          </a:prstGeom>
          <a:ln w="19050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364C09A4-F278-7696-C39E-AB572C8AD14D}"/>
              </a:ext>
            </a:extLst>
          </p:cNvPr>
          <p:cNvCxnSpPr/>
          <p:nvPr/>
        </p:nvCxnSpPr>
        <p:spPr>
          <a:xfrm>
            <a:off x="3848100" y="2960321"/>
            <a:ext cx="0" cy="309197"/>
          </a:xfrm>
          <a:prstGeom prst="straightConnector1">
            <a:avLst/>
          </a:prstGeom>
          <a:ln w="19050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0DF1B49-8E02-C314-CC07-1CD7281984A5}"/>
              </a:ext>
            </a:extLst>
          </p:cNvPr>
          <p:cNvCxnSpPr/>
          <p:nvPr/>
        </p:nvCxnSpPr>
        <p:spPr>
          <a:xfrm>
            <a:off x="3848100" y="3764971"/>
            <a:ext cx="0" cy="309197"/>
          </a:xfrm>
          <a:prstGeom prst="straightConnector1">
            <a:avLst/>
          </a:prstGeom>
          <a:ln w="19050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AE32DFF-5096-BDD0-4784-41A7971F9CF2}"/>
              </a:ext>
            </a:extLst>
          </p:cNvPr>
          <p:cNvCxnSpPr/>
          <p:nvPr/>
        </p:nvCxnSpPr>
        <p:spPr>
          <a:xfrm>
            <a:off x="3848100" y="4985658"/>
            <a:ext cx="0" cy="309197"/>
          </a:xfrm>
          <a:prstGeom prst="straightConnector1">
            <a:avLst/>
          </a:prstGeom>
          <a:ln w="19050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D06DD0ED-96CE-0E47-A536-DD9F26CF1EED}"/>
              </a:ext>
            </a:extLst>
          </p:cNvPr>
          <p:cNvGrpSpPr/>
          <p:nvPr/>
        </p:nvGrpSpPr>
        <p:grpSpPr>
          <a:xfrm>
            <a:off x="2540723" y="4088170"/>
            <a:ext cx="2755178" cy="1061259"/>
            <a:chOff x="5405025" y="4419600"/>
            <a:chExt cx="2755178" cy="870643"/>
          </a:xfrm>
        </p:grpSpPr>
        <p:sp>
          <p:nvSpPr>
            <p:cNvPr id="19" name="Content Placeholder 2">
              <a:extLst>
                <a:ext uri="{FF2B5EF4-FFF2-40B4-BE49-F238E27FC236}">
                  <a16:creationId xmlns:a16="http://schemas.microsoft.com/office/drawing/2014/main" id="{AD322752-6EC7-F238-1B1B-086ABA7D8389}"/>
                </a:ext>
              </a:extLst>
            </p:cNvPr>
            <p:cNvSpPr txBox="1">
              <a:spLocks/>
            </p:cNvSpPr>
            <p:nvPr/>
          </p:nvSpPr>
          <p:spPr>
            <a:xfrm>
              <a:off x="5645601" y="4421882"/>
              <a:ext cx="2514601" cy="868361"/>
            </a:xfrm>
            <a:prstGeom prst="rect">
              <a:avLst/>
            </a:prstGeom>
            <a:ln w="19050">
              <a:noFill/>
            </a:ln>
          </p:spPr>
          <p:txBody>
            <a:bodyPr vert="horz" lIns="91440" tIns="45720" rIns="91440" bIns="45720" rtlCol="0">
              <a:normAutofit fontScale="92500" lnSpcReduction="1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3600" dirty="0"/>
                <a:t>print integers and product</a:t>
              </a:r>
            </a:p>
          </p:txBody>
        </p:sp>
        <p:sp>
          <p:nvSpPr>
            <p:cNvPr id="20" name="Parallelogram 19">
              <a:extLst>
                <a:ext uri="{FF2B5EF4-FFF2-40B4-BE49-F238E27FC236}">
                  <a16:creationId xmlns:a16="http://schemas.microsoft.com/office/drawing/2014/main" id="{B06E4F34-0513-34A4-C91A-61F1F87E1EB9}"/>
                </a:ext>
              </a:extLst>
            </p:cNvPr>
            <p:cNvSpPr/>
            <p:nvPr/>
          </p:nvSpPr>
          <p:spPr>
            <a:xfrm>
              <a:off x="5405025" y="4419600"/>
              <a:ext cx="2755178" cy="732911"/>
            </a:xfrm>
            <a:prstGeom prst="parallelogram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32602EDA-B35E-06E2-20E7-BAD97FC6A319}"/>
              </a:ext>
            </a:extLst>
          </p:cNvPr>
          <p:cNvGrpSpPr/>
          <p:nvPr/>
        </p:nvGrpSpPr>
        <p:grpSpPr>
          <a:xfrm>
            <a:off x="2844379" y="2483241"/>
            <a:ext cx="2007442" cy="430439"/>
            <a:chOff x="5405024" y="4419601"/>
            <a:chExt cx="2971659" cy="430439"/>
          </a:xfrm>
        </p:grpSpPr>
        <p:sp>
          <p:nvSpPr>
            <p:cNvPr id="28" name="Content Placeholder 2">
              <a:extLst>
                <a:ext uri="{FF2B5EF4-FFF2-40B4-BE49-F238E27FC236}">
                  <a16:creationId xmlns:a16="http://schemas.microsoft.com/office/drawing/2014/main" id="{D9AF7CDA-25D2-9EB8-2713-A74E2800AC60}"/>
                </a:ext>
              </a:extLst>
            </p:cNvPr>
            <p:cNvSpPr txBox="1">
              <a:spLocks/>
            </p:cNvSpPr>
            <p:nvPr/>
          </p:nvSpPr>
          <p:spPr>
            <a:xfrm>
              <a:off x="5514372" y="4441573"/>
              <a:ext cx="2749593" cy="399446"/>
            </a:xfrm>
            <a:prstGeom prst="rect">
              <a:avLst/>
            </a:prstGeom>
            <a:ln w="19050">
              <a:noFill/>
            </a:ln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800" dirty="0"/>
                <a:t>get two integers</a:t>
              </a:r>
            </a:p>
          </p:txBody>
        </p:sp>
        <p:sp>
          <p:nvSpPr>
            <p:cNvPr id="29" name="Parallelogram 28">
              <a:extLst>
                <a:ext uri="{FF2B5EF4-FFF2-40B4-BE49-F238E27FC236}">
                  <a16:creationId xmlns:a16="http://schemas.microsoft.com/office/drawing/2014/main" id="{B5618D9F-6FBF-32D2-28C9-9E51B3C011B3}"/>
                </a:ext>
              </a:extLst>
            </p:cNvPr>
            <p:cNvSpPr/>
            <p:nvPr/>
          </p:nvSpPr>
          <p:spPr>
            <a:xfrm>
              <a:off x="5405024" y="4419601"/>
              <a:ext cx="2971659" cy="430439"/>
            </a:xfrm>
            <a:prstGeom prst="parallelogram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552382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C1B72B-1173-DEC5-C72A-3A8FAAF1BF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1F5E2D-5C19-9860-E022-33389E6EE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Example nested if statements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5D99466-498D-FD40-DC43-C558D70BEE9C}"/>
              </a:ext>
            </a:extLst>
          </p:cNvPr>
          <p:cNvSpPr txBox="1">
            <a:spLocks/>
          </p:cNvSpPr>
          <p:nvPr/>
        </p:nvSpPr>
        <p:spPr>
          <a:xfrm>
            <a:off x="478971" y="1266025"/>
            <a:ext cx="8001000" cy="2239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if (num1 &gt; 10 ) {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err="1"/>
              <a:t>printf</a:t>
            </a:r>
            <a:r>
              <a:rPr lang="en-US" sz="2000" dirty="0"/>
              <a:t>(“I can’t count that high on my fingers!\n”);</a:t>
            </a:r>
          </a:p>
          <a:p>
            <a:pPr marL="0" indent="0">
              <a:buNone/>
            </a:pPr>
            <a:r>
              <a:rPr lang="en-US" sz="2000" dirty="0"/>
              <a:t>	</a:t>
            </a:r>
          </a:p>
          <a:p>
            <a:pPr marL="0" indent="0">
              <a:buNone/>
            </a:pPr>
            <a:r>
              <a:rPr lang="en-US" sz="2000" dirty="0"/>
              <a:t>}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14143B-91DD-B7BF-A06D-90E93E1F55DF}"/>
              </a:ext>
            </a:extLst>
          </p:cNvPr>
          <p:cNvSpPr txBox="1">
            <a:spLocks/>
          </p:cNvSpPr>
          <p:nvPr/>
        </p:nvSpPr>
        <p:spPr>
          <a:xfrm>
            <a:off x="478971" y="1961435"/>
            <a:ext cx="8001000" cy="6223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err="1"/>
              <a:t>printf</a:t>
            </a:r>
            <a:r>
              <a:rPr lang="en-US" sz="2000" dirty="0"/>
              <a:t>(“Maybe I will use my toes also.\n”);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9B09F91-A10B-6731-11F9-2AF3EA19E8A8}"/>
              </a:ext>
            </a:extLst>
          </p:cNvPr>
          <p:cNvSpPr txBox="1">
            <a:spLocks/>
          </p:cNvSpPr>
          <p:nvPr/>
        </p:nvSpPr>
        <p:spPr>
          <a:xfrm>
            <a:off x="505822" y="2744532"/>
            <a:ext cx="8470374" cy="30058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else{</a:t>
            </a:r>
          </a:p>
          <a:p>
            <a:pPr marL="0" indent="0">
              <a:buNone/>
            </a:pPr>
            <a:r>
              <a:rPr lang="en-US" sz="2000" dirty="0"/>
              <a:t>	if (num1 &lt; 0){</a:t>
            </a:r>
          </a:p>
          <a:p>
            <a:pPr marL="0" indent="0">
              <a:buNone/>
            </a:pPr>
            <a:r>
              <a:rPr lang="en-US" sz="2000" dirty="0"/>
              <a:t>		</a:t>
            </a:r>
            <a:r>
              <a:rPr lang="en-US" sz="2000" dirty="0" err="1"/>
              <a:t>printf</a:t>
            </a:r>
            <a:r>
              <a:rPr lang="en-US" sz="2000" dirty="0"/>
              <a:t>(“I think negative numbers can be hard.\n”);</a:t>
            </a:r>
          </a:p>
          <a:p>
            <a:pPr marL="0" indent="0">
              <a:buNone/>
            </a:pPr>
            <a:r>
              <a:rPr lang="en-US" sz="2000" dirty="0"/>
              <a:t>	}</a:t>
            </a:r>
          </a:p>
          <a:p>
            <a:pPr marL="0" indent="0">
              <a:buNone/>
            </a:pPr>
            <a:r>
              <a:rPr lang="en-US" sz="2000" dirty="0"/>
              <a:t>	else{</a:t>
            </a:r>
          </a:p>
          <a:p>
            <a:pPr marL="0" indent="0">
              <a:buNone/>
            </a:pPr>
            <a:r>
              <a:rPr lang="en-US" sz="2000" dirty="0"/>
              <a:t>		</a:t>
            </a:r>
            <a:r>
              <a:rPr lang="en-US" sz="2000" dirty="0" err="1"/>
              <a:t>printf</a:t>
            </a:r>
            <a:r>
              <a:rPr lang="en-US" sz="2000" dirty="0"/>
              <a:t>(“Good, a small non-negative number!\n”);</a:t>
            </a:r>
          </a:p>
          <a:p>
            <a:pPr marL="0" indent="0">
              <a:buNone/>
            </a:pPr>
            <a:r>
              <a:rPr lang="en-US" sz="2000" dirty="0"/>
              <a:t>	}</a:t>
            </a:r>
          </a:p>
          <a:p>
            <a:pPr marL="0" indent="0">
              <a:buNone/>
            </a:pPr>
            <a:r>
              <a:rPr lang="en-US" sz="2000" dirty="0"/>
              <a:t>}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C3D84B3-C1E4-C637-CB38-DDF985B68859}"/>
              </a:ext>
            </a:extLst>
          </p:cNvPr>
          <p:cNvSpPr txBox="1">
            <a:spLocks/>
          </p:cNvSpPr>
          <p:nvPr/>
        </p:nvSpPr>
        <p:spPr>
          <a:xfrm>
            <a:off x="520980" y="5853121"/>
            <a:ext cx="7162800" cy="6223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/>
              <a:t>printf</a:t>
            </a:r>
            <a:r>
              <a:rPr lang="en-US" sz="2000" dirty="0"/>
              <a:t>(“Thank you for the number.\n”);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3E46D30-4690-A3CA-9AED-B1EBC56E31F3}"/>
              </a:ext>
            </a:extLst>
          </p:cNvPr>
          <p:cNvSpPr txBox="1">
            <a:spLocks/>
          </p:cNvSpPr>
          <p:nvPr/>
        </p:nvSpPr>
        <p:spPr>
          <a:xfrm>
            <a:off x="3556000" y="2386006"/>
            <a:ext cx="5415116" cy="6223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This happens if num1 &gt; 10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C8C757B-3E44-C836-A11A-0AB1216CF53F}"/>
              </a:ext>
            </a:extLst>
          </p:cNvPr>
          <p:cNvCxnSpPr>
            <a:cxnSpLocks/>
          </p:cNvCxnSpPr>
          <p:nvPr/>
        </p:nvCxnSpPr>
        <p:spPr>
          <a:xfrm flipH="1" flipV="1">
            <a:off x="2438400" y="2343555"/>
            <a:ext cx="914400" cy="168645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C6C2AC5-48F9-15E0-60E8-523D93ABFA10}"/>
              </a:ext>
            </a:extLst>
          </p:cNvPr>
          <p:cNvCxnSpPr>
            <a:cxnSpLocks/>
          </p:cNvCxnSpPr>
          <p:nvPr/>
        </p:nvCxnSpPr>
        <p:spPr>
          <a:xfrm flipH="1" flipV="1">
            <a:off x="3048000" y="3864514"/>
            <a:ext cx="457200" cy="156778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9FCE2F1-6D6A-433E-71FB-66F7096F3725}"/>
              </a:ext>
            </a:extLst>
          </p:cNvPr>
          <p:cNvSpPr txBox="1">
            <a:spLocks/>
          </p:cNvSpPr>
          <p:nvPr/>
        </p:nvSpPr>
        <p:spPr>
          <a:xfrm>
            <a:off x="3441700" y="4990744"/>
            <a:ext cx="5643716" cy="5152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This happens if num1 is between 0 and 10 inclusive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6F24C88-BDA8-8AC8-02A0-6D45D5717583}"/>
              </a:ext>
            </a:extLst>
          </p:cNvPr>
          <p:cNvSpPr txBox="1">
            <a:spLocks/>
          </p:cNvSpPr>
          <p:nvPr/>
        </p:nvSpPr>
        <p:spPr>
          <a:xfrm>
            <a:off x="3634542" y="3761499"/>
            <a:ext cx="5034116" cy="6223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This happens if num1 &lt; 0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4B61C175-6C35-E216-0616-B325B1F5F2FB}"/>
              </a:ext>
            </a:extLst>
          </p:cNvPr>
          <p:cNvCxnSpPr>
            <a:cxnSpLocks/>
          </p:cNvCxnSpPr>
          <p:nvPr/>
        </p:nvCxnSpPr>
        <p:spPr>
          <a:xfrm flipH="1" flipV="1">
            <a:off x="2895600" y="4990744"/>
            <a:ext cx="457200" cy="156778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2862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5" grpId="0"/>
      <p:bldP spid="1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6C91B2-0892-4EF3-EB14-27092DBBCE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A5936-5441-AEDD-52B6-DCBF396A8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Example nested if statements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CC9287E-F76D-AB47-96C8-825D8619FBC5}"/>
              </a:ext>
            </a:extLst>
          </p:cNvPr>
          <p:cNvSpPr txBox="1">
            <a:spLocks/>
          </p:cNvSpPr>
          <p:nvPr/>
        </p:nvSpPr>
        <p:spPr>
          <a:xfrm>
            <a:off x="478971" y="1266025"/>
            <a:ext cx="8001000" cy="2239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if (num1 &gt; 10 ) {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err="1"/>
              <a:t>printf</a:t>
            </a:r>
            <a:r>
              <a:rPr lang="en-US" sz="2000" dirty="0"/>
              <a:t>(“I can’t count that high on my fingers!\n”);</a:t>
            </a:r>
          </a:p>
          <a:p>
            <a:pPr marL="0" indent="0">
              <a:buNone/>
            </a:pPr>
            <a:r>
              <a:rPr lang="en-US" sz="2000" dirty="0"/>
              <a:t>	</a:t>
            </a:r>
          </a:p>
          <a:p>
            <a:pPr marL="0" indent="0">
              <a:buNone/>
            </a:pPr>
            <a:r>
              <a:rPr lang="en-US" sz="2000" dirty="0"/>
              <a:t>}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53E3AE-5897-C394-7520-25B216967F36}"/>
              </a:ext>
            </a:extLst>
          </p:cNvPr>
          <p:cNvSpPr txBox="1">
            <a:spLocks/>
          </p:cNvSpPr>
          <p:nvPr/>
        </p:nvSpPr>
        <p:spPr>
          <a:xfrm>
            <a:off x="478971" y="1961435"/>
            <a:ext cx="8001000" cy="6223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err="1"/>
              <a:t>printf</a:t>
            </a:r>
            <a:r>
              <a:rPr lang="en-US" sz="2000" dirty="0"/>
              <a:t>(“Maybe I will use my toes also.\n”);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E31EBB2-21E9-805E-898C-1F4C8A754192}"/>
              </a:ext>
            </a:extLst>
          </p:cNvPr>
          <p:cNvSpPr txBox="1">
            <a:spLocks/>
          </p:cNvSpPr>
          <p:nvPr/>
        </p:nvSpPr>
        <p:spPr>
          <a:xfrm>
            <a:off x="505822" y="2744532"/>
            <a:ext cx="8470374" cy="30058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else{</a:t>
            </a:r>
          </a:p>
          <a:p>
            <a:pPr marL="0" indent="0">
              <a:buNone/>
            </a:pPr>
            <a:r>
              <a:rPr lang="en-US" sz="2000" dirty="0"/>
              <a:t>	if (num1 &lt; 0){</a:t>
            </a:r>
          </a:p>
          <a:p>
            <a:pPr marL="0" indent="0">
              <a:buNone/>
            </a:pPr>
            <a:r>
              <a:rPr lang="en-US" sz="2000" dirty="0"/>
              <a:t>		</a:t>
            </a:r>
            <a:r>
              <a:rPr lang="en-US" sz="2000" dirty="0" err="1"/>
              <a:t>printf</a:t>
            </a:r>
            <a:r>
              <a:rPr lang="en-US" sz="2000" dirty="0"/>
              <a:t>(“I think negative numbers can be hard.\n”);</a:t>
            </a:r>
          </a:p>
          <a:p>
            <a:pPr marL="0" indent="0">
              <a:buNone/>
            </a:pPr>
            <a:r>
              <a:rPr lang="en-US" sz="2000" dirty="0"/>
              <a:t>	}</a:t>
            </a:r>
          </a:p>
          <a:p>
            <a:pPr marL="0" indent="0">
              <a:buNone/>
            </a:pPr>
            <a:r>
              <a:rPr lang="en-US" sz="2000" dirty="0"/>
              <a:t>	else{</a:t>
            </a:r>
          </a:p>
          <a:p>
            <a:pPr marL="0" indent="0">
              <a:buNone/>
            </a:pPr>
            <a:r>
              <a:rPr lang="en-US" sz="2000" dirty="0"/>
              <a:t>		</a:t>
            </a:r>
            <a:r>
              <a:rPr lang="en-US" sz="2000" dirty="0" err="1"/>
              <a:t>printf</a:t>
            </a:r>
            <a:r>
              <a:rPr lang="en-US" sz="2000" dirty="0"/>
              <a:t>(“Good, a small non-negative number!\n”);</a:t>
            </a:r>
          </a:p>
          <a:p>
            <a:pPr marL="0" indent="0">
              <a:buNone/>
            </a:pPr>
            <a:r>
              <a:rPr lang="en-US" sz="2000" dirty="0"/>
              <a:t>	}</a:t>
            </a:r>
          </a:p>
          <a:p>
            <a:pPr marL="0" indent="0">
              <a:buNone/>
            </a:pPr>
            <a:r>
              <a:rPr lang="en-US" sz="2000" dirty="0"/>
              <a:t>}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BD74BC8-C733-ADF6-BABA-D96DCE77DF94}"/>
              </a:ext>
            </a:extLst>
          </p:cNvPr>
          <p:cNvSpPr txBox="1">
            <a:spLocks/>
          </p:cNvSpPr>
          <p:nvPr/>
        </p:nvSpPr>
        <p:spPr>
          <a:xfrm>
            <a:off x="520980" y="5853121"/>
            <a:ext cx="7162800" cy="6223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/>
              <a:t>printf</a:t>
            </a:r>
            <a:r>
              <a:rPr lang="en-US" sz="2000" dirty="0"/>
              <a:t>(“Thank you for the number.\n”);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2803E92-0429-0B8F-D291-704AA4DE8CEF}"/>
              </a:ext>
            </a:extLst>
          </p:cNvPr>
          <p:cNvSpPr txBox="1">
            <a:spLocks/>
          </p:cNvSpPr>
          <p:nvPr/>
        </p:nvSpPr>
        <p:spPr>
          <a:xfrm>
            <a:off x="5857240" y="3023915"/>
            <a:ext cx="2827465" cy="5163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This is a single statement.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83AD934-B38E-0E99-4861-C42D1429B34A}"/>
              </a:ext>
            </a:extLst>
          </p:cNvPr>
          <p:cNvCxnSpPr>
            <a:cxnSpLocks/>
          </p:cNvCxnSpPr>
          <p:nvPr/>
        </p:nvCxnSpPr>
        <p:spPr>
          <a:xfrm flipH="1">
            <a:off x="5334000" y="3275002"/>
            <a:ext cx="533400" cy="256322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2782FDF-041B-1548-5FCD-FF64D1EB5676}"/>
              </a:ext>
            </a:extLst>
          </p:cNvPr>
          <p:cNvCxnSpPr>
            <a:cxnSpLocks/>
          </p:cNvCxnSpPr>
          <p:nvPr/>
        </p:nvCxnSpPr>
        <p:spPr>
          <a:xfrm flipV="1">
            <a:off x="2351315" y="3478091"/>
            <a:ext cx="436318" cy="130663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9FA3AEB6-FB5E-3AE1-6403-F871A9476F8F}"/>
              </a:ext>
            </a:extLst>
          </p:cNvPr>
          <p:cNvSpPr txBox="1">
            <a:spLocks/>
          </p:cNvSpPr>
          <p:nvPr/>
        </p:nvSpPr>
        <p:spPr>
          <a:xfrm>
            <a:off x="3441700" y="4990744"/>
            <a:ext cx="3340100" cy="5152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This also is a single statement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F9DD75E-6A13-A900-6685-21C2CDCCAD2A}"/>
              </a:ext>
            </a:extLst>
          </p:cNvPr>
          <p:cNvSpPr txBox="1">
            <a:spLocks/>
          </p:cNvSpPr>
          <p:nvPr/>
        </p:nvSpPr>
        <p:spPr>
          <a:xfrm>
            <a:off x="129738" y="3382260"/>
            <a:ext cx="2308662" cy="6675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These curly brackets aren’t essential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FA4FB77-C168-1049-E9FD-66E6E64C65DA}"/>
              </a:ext>
            </a:extLst>
          </p:cNvPr>
          <p:cNvCxnSpPr>
            <a:cxnSpLocks/>
          </p:cNvCxnSpPr>
          <p:nvPr/>
        </p:nvCxnSpPr>
        <p:spPr>
          <a:xfrm flipH="1" flipV="1">
            <a:off x="2895600" y="4990744"/>
            <a:ext cx="457200" cy="156778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3E072862-9BED-8DC0-C6B9-9B6CB8253B85}"/>
              </a:ext>
            </a:extLst>
          </p:cNvPr>
          <p:cNvCxnSpPr>
            <a:cxnSpLocks/>
          </p:cNvCxnSpPr>
          <p:nvPr/>
        </p:nvCxnSpPr>
        <p:spPr>
          <a:xfrm>
            <a:off x="1066800" y="4012282"/>
            <a:ext cx="381000" cy="118872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FCD1FB62-B054-5A67-D1F5-FAC60EB484EE}"/>
              </a:ext>
            </a:extLst>
          </p:cNvPr>
          <p:cNvSpPr/>
          <p:nvPr/>
        </p:nvSpPr>
        <p:spPr>
          <a:xfrm>
            <a:off x="2838632" y="3137656"/>
            <a:ext cx="137160" cy="381000"/>
          </a:xfrm>
          <a:prstGeom prst="rect">
            <a:avLst/>
          </a:prstGeom>
          <a:solidFill>
            <a:srgbClr val="00CC5C">
              <a:alpha val="32941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31CA405-5636-8B21-345C-7ECE1A135318}"/>
              </a:ext>
            </a:extLst>
          </p:cNvPr>
          <p:cNvSpPr/>
          <p:nvPr/>
        </p:nvSpPr>
        <p:spPr>
          <a:xfrm>
            <a:off x="1510756" y="3940654"/>
            <a:ext cx="137160" cy="274320"/>
          </a:xfrm>
          <a:prstGeom prst="rect">
            <a:avLst/>
          </a:prstGeom>
          <a:solidFill>
            <a:srgbClr val="00CC5C">
              <a:alpha val="32941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84C82B0-17F6-A405-4433-BF138FA87CED}"/>
              </a:ext>
            </a:extLst>
          </p:cNvPr>
          <p:cNvSpPr/>
          <p:nvPr/>
        </p:nvSpPr>
        <p:spPr>
          <a:xfrm>
            <a:off x="1950992" y="4217956"/>
            <a:ext cx="137160" cy="381000"/>
          </a:xfrm>
          <a:prstGeom prst="rect">
            <a:avLst/>
          </a:prstGeom>
          <a:solidFill>
            <a:srgbClr val="00CC5C">
              <a:alpha val="32941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EF20623-1CB1-3E52-EB3B-A5F13C56908A}"/>
              </a:ext>
            </a:extLst>
          </p:cNvPr>
          <p:cNvSpPr/>
          <p:nvPr/>
        </p:nvSpPr>
        <p:spPr>
          <a:xfrm>
            <a:off x="1460120" y="5022185"/>
            <a:ext cx="137160" cy="274320"/>
          </a:xfrm>
          <a:prstGeom prst="rect">
            <a:avLst/>
          </a:prstGeom>
          <a:solidFill>
            <a:srgbClr val="00CC5C">
              <a:alpha val="32941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29DF9F3C-75EF-91E2-7FC1-C3FB71681A2C}"/>
              </a:ext>
            </a:extLst>
          </p:cNvPr>
          <p:cNvSpPr txBox="1">
            <a:spLocks/>
          </p:cNvSpPr>
          <p:nvPr/>
        </p:nvSpPr>
        <p:spPr>
          <a:xfrm>
            <a:off x="167804" y="4542040"/>
            <a:ext cx="1584796" cy="42482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not </a:t>
            </a:r>
            <a:r>
              <a:rPr lang="en-US" sz="2000" dirty="0">
                <a:solidFill>
                  <a:srgbClr val="FF0000"/>
                </a:solidFill>
              </a:rPr>
              <a:t>required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8FFE182-E5D2-DC23-A1A5-48262E26C76E}"/>
              </a:ext>
            </a:extLst>
          </p:cNvPr>
          <p:cNvCxnSpPr>
            <a:cxnSpLocks/>
          </p:cNvCxnSpPr>
          <p:nvPr/>
        </p:nvCxnSpPr>
        <p:spPr>
          <a:xfrm flipV="1">
            <a:off x="1597280" y="4543176"/>
            <a:ext cx="299158" cy="106464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5042D36D-A491-6DE8-7124-8DD62A1365F8}"/>
              </a:ext>
            </a:extLst>
          </p:cNvPr>
          <p:cNvCxnSpPr>
            <a:cxnSpLocks/>
          </p:cNvCxnSpPr>
          <p:nvPr/>
        </p:nvCxnSpPr>
        <p:spPr>
          <a:xfrm>
            <a:off x="1145778" y="4884451"/>
            <a:ext cx="269892" cy="220145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9294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5" grpId="0"/>
      <p:bldP spid="11" grpId="0"/>
      <p:bldP spid="20" grpId="0" animBg="1"/>
      <p:bldP spid="21" grpId="0" animBg="1"/>
      <p:bldP spid="22" grpId="0" animBg="1"/>
      <p:bldP spid="23" grpId="0" animBg="1"/>
      <p:bldP spid="2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EA5C8E-3A5B-1954-F704-2417B9A46C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23CA2A-29F5-580E-0EE6-5BB9560A2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Example nested if statements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06ECDFD-BA4C-7BA7-B277-4D0DEFC94DDC}"/>
              </a:ext>
            </a:extLst>
          </p:cNvPr>
          <p:cNvSpPr txBox="1">
            <a:spLocks/>
          </p:cNvSpPr>
          <p:nvPr/>
        </p:nvSpPr>
        <p:spPr>
          <a:xfrm>
            <a:off x="478971" y="1266025"/>
            <a:ext cx="8001000" cy="2239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if (num1 &gt; 10 ) {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err="1"/>
              <a:t>printf</a:t>
            </a:r>
            <a:r>
              <a:rPr lang="en-US" sz="2000" dirty="0"/>
              <a:t>(“I can’t count that high on my fingers!\n”);</a:t>
            </a:r>
          </a:p>
          <a:p>
            <a:pPr marL="0" indent="0">
              <a:buNone/>
            </a:pPr>
            <a:r>
              <a:rPr lang="en-US" sz="2000" dirty="0"/>
              <a:t>	</a:t>
            </a:r>
          </a:p>
          <a:p>
            <a:pPr marL="0" indent="0">
              <a:buNone/>
            </a:pPr>
            <a:r>
              <a:rPr lang="en-US" sz="2000" dirty="0"/>
              <a:t>}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AB9A06-A5E6-5185-EB73-C4B1AB7D3DB3}"/>
              </a:ext>
            </a:extLst>
          </p:cNvPr>
          <p:cNvSpPr txBox="1">
            <a:spLocks/>
          </p:cNvSpPr>
          <p:nvPr/>
        </p:nvSpPr>
        <p:spPr>
          <a:xfrm>
            <a:off x="478971" y="1961435"/>
            <a:ext cx="8001000" cy="6223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err="1"/>
              <a:t>printf</a:t>
            </a:r>
            <a:r>
              <a:rPr lang="en-US" sz="2000" dirty="0"/>
              <a:t>(“Maybe I will use my toes also.\n”);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4011E68-7839-5DD5-C758-6D409095F414}"/>
              </a:ext>
            </a:extLst>
          </p:cNvPr>
          <p:cNvSpPr txBox="1">
            <a:spLocks/>
          </p:cNvSpPr>
          <p:nvPr/>
        </p:nvSpPr>
        <p:spPr>
          <a:xfrm>
            <a:off x="505822" y="2744532"/>
            <a:ext cx="8470374" cy="30058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else{</a:t>
            </a:r>
          </a:p>
          <a:p>
            <a:pPr marL="0" indent="0">
              <a:buNone/>
            </a:pPr>
            <a:r>
              <a:rPr lang="en-US" sz="2000" dirty="0"/>
              <a:t>	if (num1 &lt; 0)</a:t>
            </a:r>
          </a:p>
          <a:p>
            <a:pPr marL="0" indent="0">
              <a:buNone/>
            </a:pPr>
            <a:r>
              <a:rPr lang="en-US" sz="2000" dirty="0"/>
              <a:t>		</a:t>
            </a:r>
            <a:r>
              <a:rPr lang="en-US" sz="2000" dirty="0" err="1"/>
              <a:t>printf</a:t>
            </a:r>
            <a:r>
              <a:rPr lang="en-US" sz="2000" dirty="0"/>
              <a:t>(“I think negative numbers can be hard.\n”);</a:t>
            </a:r>
          </a:p>
          <a:p>
            <a:pPr marL="0" indent="0">
              <a:buNone/>
            </a:pPr>
            <a:r>
              <a:rPr lang="en-US" sz="2000" dirty="0"/>
              <a:t>	</a:t>
            </a:r>
          </a:p>
          <a:p>
            <a:pPr marL="0" indent="0">
              <a:buNone/>
            </a:pPr>
            <a:r>
              <a:rPr lang="en-US" sz="2000" dirty="0"/>
              <a:t>	else</a:t>
            </a:r>
          </a:p>
          <a:p>
            <a:pPr marL="0" indent="0">
              <a:buNone/>
            </a:pPr>
            <a:r>
              <a:rPr lang="en-US" sz="2000" dirty="0"/>
              <a:t>		</a:t>
            </a:r>
            <a:r>
              <a:rPr lang="en-US" sz="2000" dirty="0" err="1"/>
              <a:t>printf</a:t>
            </a:r>
            <a:r>
              <a:rPr lang="en-US" sz="2000" dirty="0"/>
              <a:t>(“Good, a small non-negative number!\n”);</a:t>
            </a:r>
          </a:p>
          <a:p>
            <a:pPr marL="0" indent="0">
              <a:buNone/>
            </a:pPr>
            <a:r>
              <a:rPr lang="en-US" sz="2000" dirty="0"/>
              <a:t>	</a:t>
            </a:r>
          </a:p>
          <a:p>
            <a:pPr marL="0" indent="0">
              <a:buNone/>
            </a:pPr>
            <a:r>
              <a:rPr lang="en-US" sz="2000" dirty="0"/>
              <a:t>}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0BB2B3D-D21D-4D9F-4E02-E54EB03E2F96}"/>
              </a:ext>
            </a:extLst>
          </p:cNvPr>
          <p:cNvSpPr txBox="1">
            <a:spLocks/>
          </p:cNvSpPr>
          <p:nvPr/>
        </p:nvSpPr>
        <p:spPr>
          <a:xfrm>
            <a:off x="520980" y="5853121"/>
            <a:ext cx="7162800" cy="6223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/>
              <a:t>printf</a:t>
            </a:r>
            <a:r>
              <a:rPr lang="en-US" sz="2000" dirty="0"/>
              <a:t>(“Thank you for the number.\n”);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41324F-628E-5682-9C64-E00B2D159BEB}"/>
              </a:ext>
            </a:extLst>
          </p:cNvPr>
          <p:cNvSpPr txBox="1">
            <a:spLocks/>
          </p:cNvSpPr>
          <p:nvPr/>
        </p:nvSpPr>
        <p:spPr>
          <a:xfrm>
            <a:off x="2511814" y="2617064"/>
            <a:ext cx="6417655" cy="5163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The if-else construct is also considered  a single statement.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40932B54-04A2-1DD6-CEE3-391A5526B00E}"/>
              </a:ext>
            </a:extLst>
          </p:cNvPr>
          <p:cNvCxnSpPr>
            <a:cxnSpLocks/>
          </p:cNvCxnSpPr>
          <p:nvPr/>
        </p:nvCxnSpPr>
        <p:spPr>
          <a:xfrm flipV="1">
            <a:off x="990600" y="3189079"/>
            <a:ext cx="55880" cy="259084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E184371-4CA8-4048-56D0-270AD453B2A3}"/>
              </a:ext>
            </a:extLst>
          </p:cNvPr>
          <p:cNvSpPr txBox="1">
            <a:spLocks/>
          </p:cNvSpPr>
          <p:nvPr/>
        </p:nvSpPr>
        <p:spPr>
          <a:xfrm>
            <a:off x="129738" y="3382260"/>
            <a:ext cx="2308662" cy="6675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These curly brackets aren’t essential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A1C3E0E-A48C-9772-58B6-B7540DBAC1B6}"/>
              </a:ext>
            </a:extLst>
          </p:cNvPr>
          <p:cNvCxnSpPr>
            <a:cxnSpLocks/>
          </p:cNvCxnSpPr>
          <p:nvPr/>
        </p:nvCxnSpPr>
        <p:spPr>
          <a:xfrm flipH="1">
            <a:off x="645160" y="4113726"/>
            <a:ext cx="345440" cy="1150838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A4290D8B-84E3-E8D1-DD6C-D477A3E48B7A}"/>
              </a:ext>
            </a:extLst>
          </p:cNvPr>
          <p:cNvSpPr/>
          <p:nvPr/>
        </p:nvSpPr>
        <p:spPr>
          <a:xfrm>
            <a:off x="1046480" y="2780874"/>
            <a:ext cx="137160" cy="381000"/>
          </a:xfrm>
          <a:prstGeom prst="rect">
            <a:avLst/>
          </a:prstGeom>
          <a:solidFill>
            <a:srgbClr val="00CC5C">
              <a:alpha val="32941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05A7F0-610E-5C76-3E93-2200BCAF83A1}"/>
              </a:ext>
            </a:extLst>
          </p:cNvPr>
          <p:cNvSpPr/>
          <p:nvPr/>
        </p:nvSpPr>
        <p:spPr>
          <a:xfrm>
            <a:off x="609600" y="5391030"/>
            <a:ext cx="137160" cy="274320"/>
          </a:xfrm>
          <a:prstGeom prst="rect">
            <a:avLst/>
          </a:prstGeom>
          <a:solidFill>
            <a:srgbClr val="00CC5C">
              <a:alpha val="32941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026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0" grpId="0" animBg="1"/>
      <p:bldP spid="2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D7DBFB-CE54-8467-DB11-443DC159AE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20B24F6-6D4F-9A22-0ACA-3C8A6E132550}"/>
              </a:ext>
            </a:extLst>
          </p:cNvPr>
          <p:cNvSpPr txBox="1">
            <a:spLocks/>
          </p:cNvSpPr>
          <p:nvPr/>
        </p:nvSpPr>
        <p:spPr>
          <a:xfrm>
            <a:off x="505822" y="2744532"/>
            <a:ext cx="8470374" cy="30058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else{</a:t>
            </a:r>
          </a:p>
          <a:p>
            <a:pPr marL="0" indent="0">
              <a:buNone/>
            </a:pPr>
            <a:r>
              <a:rPr lang="en-US" sz="2000" dirty="0"/>
              <a:t>	if (num1 &lt; 0){</a:t>
            </a:r>
          </a:p>
          <a:p>
            <a:pPr marL="0" indent="0">
              <a:buNone/>
            </a:pPr>
            <a:r>
              <a:rPr lang="en-US" sz="2000" dirty="0"/>
              <a:t>		</a:t>
            </a:r>
            <a:r>
              <a:rPr lang="en-US" sz="2000" dirty="0" err="1"/>
              <a:t>printf</a:t>
            </a:r>
            <a:r>
              <a:rPr lang="en-US" sz="2000" dirty="0"/>
              <a:t>(“I think negative numbers can be hard.\n”);</a:t>
            </a:r>
          </a:p>
          <a:p>
            <a:pPr marL="0" indent="0">
              <a:buNone/>
            </a:pPr>
            <a:r>
              <a:rPr lang="en-US" sz="2000" dirty="0"/>
              <a:t>	}</a:t>
            </a:r>
          </a:p>
          <a:p>
            <a:pPr marL="0" indent="0">
              <a:buNone/>
            </a:pPr>
            <a:r>
              <a:rPr lang="en-US" sz="2000" dirty="0"/>
              <a:t>	else {</a:t>
            </a:r>
          </a:p>
          <a:p>
            <a:pPr marL="0" indent="0">
              <a:buNone/>
            </a:pPr>
            <a:r>
              <a:rPr lang="en-US" sz="2000" dirty="0"/>
              <a:t>		</a:t>
            </a:r>
            <a:r>
              <a:rPr lang="en-US" sz="2000" dirty="0" err="1"/>
              <a:t>printf</a:t>
            </a:r>
            <a:r>
              <a:rPr lang="en-US" sz="2000" dirty="0"/>
              <a:t>(“Good, a small non-negative number!\n”);</a:t>
            </a:r>
          </a:p>
          <a:p>
            <a:pPr marL="0" indent="0">
              <a:buNone/>
            </a:pPr>
            <a:r>
              <a:rPr lang="en-US" sz="2000" dirty="0"/>
              <a:t>	}</a:t>
            </a:r>
          </a:p>
          <a:p>
            <a:pPr marL="0" indent="0">
              <a:buNone/>
            </a:pPr>
            <a:r>
              <a:rPr lang="en-US" sz="2000" dirty="0"/>
              <a:t>}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AB14DE-AC09-90C3-68F0-446C2BB96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Example nested if statements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657ACC3-E467-03B7-03C5-CD6C8D419F90}"/>
              </a:ext>
            </a:extLst>
          </p:cNvPr>
          <p:cNvSpPr txBox="1">
            <a:spLocks/>
          </p:cNvSpPr>
          <p:nvPr/>
        </p:nvSpPr>
        <p:spPr>
          <a:xfrm>
            <a:off x="478971" y="1266025"/>
            <a:ext cx="8001000" cy="2239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if (num1 &gt; 10 ) {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err="1"/>
              <a:t>printf</a:t>
            </a:r>
            <a:r>
              <a:rPr lang="en-US" sz="2000" dirty="0"/>
              <a:t>(“I can’t count that high on my fingers!\n”);</a:t>
            </a:r>
          </a:p>
          <a:p>
            <a:pPr marL="0" indent="0">
              <a:buNone/>
            </a:pPr>
            <a:r>
              <a:rPr lang="en-US" sz="2000" dirty="0"/>
              <a:t>	</a:t>
            </a:r>
          </a:p>
          <a:p>
            <a:pPr marL="0" indent="0">
              <a:buNone/>
            </a:pPr>
            <a:r>
              <a:rPr lang="en-US" sz="2000" dirty="0"/>
              <a:t>}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F103BD-C40A-ED2C-92BE-3300C722139A}"/>
              </a:ext>
            </a:extLst>
          </p:cNvPr>
          <p:cNvSpPr txBox="1">
            <a:spLocks/>
          </p:cNvSpPr>
          <p:nvPr/>
        </p:nvSpPr>
        <p:spPr>
          <a:xfrm>
            <a:off x="478971" y="1961435"/>
            <a:ext cx="8001000" cy="6223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err="1"/>
              <a:t>printf</a:t>
            </a:r>
            <a:r>
              <a:rPr lang="en-US" sz="2000" dirty="0"/>
              <a:t>(“Maybe I will use my toes also.\n”);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073378B-D0E6-8D57-B5A7-F388C421C245}"/>
              </a:ext>
            </a:extLst>
          </p:cNvPr>
          <p:cNvSpPr txBox="1">
            <a:spLocks/>
          </p:cNvSpPr>
          <p:nvPr/>
        </p:nvSpPr>
        <p:spPr>
          <a:xfrm>
            <a:off x="520980" y="5853121"/>
            <a:ext cx="7162800" cy="6223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/>
              <a:t>printf</a:t>
            </a:r>
            <a:r>
              <a:rPr lang="en-US" sz="2000" dirty="0"/>
              <a:t>(“Thank you for the number.\n”);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ACF30CC-33AB-2F7C-C3FB-37014D4D2FA3}"/>
              </a:ext>
            </a:extLst>
          </p:cNvPr>
          <p:cNvSpPr txBox="1">
            <a:spLocks/>
          </p:cNvSpPr>
          <p:nvPr/>
        </p:nvSpPr>
        <p:spPr>
          <a:xfrm>
            <a:off x="2220523" y="2376977"/>
            <a:ext cx="6417655" cy="5163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This code would compile and run like the other code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28F1346-F1FF-1C93-D814-46705F94DAF9}"/>
              </a:ext>
            </a:extLst>
          </p:cNvPr>
          <p:cNvSpPr/>
          <p:nvPr/>
        </p:nvSpPr>
        <p:spPr>
          <a:xfrm>
            <a:off x="1026160" y="2780874"/>
            <a:ext cx="13716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205BF66-F114-E1D4-A2ED-0CE3D3B64D45}"/>
              </a:ext>
            </a:extLst>
          </p:cNvPr>
          <p:cNvSpPr/>
          <p:nvPr/>
        </p:nvSpPr>
        <p:spPr>
          <a:xfrm>
            <a:off x="609600" y="5391030"/>
            <a:ext cx="137160" cy="274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144F4D0-10A8-5289-1DEA-7E1BA7C4E815}"/>
              </a:ext>
            </a:extLst>
          </p:cNvPr>
          <p:cNvSpPr/>
          <p:nvPr/>
        </p:nvSpPr>
        <p:spPr>
          <a:xfrm>
            <a:off x="1478280" y="5029200"/>
            <a:ext cx="137160" cy="274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139B597-C7B0-73DF-21A6-674EFAC7956D}"/>
              </a:ext>
            </a:extLst>
          </p:cNvPr>
          <p:cNvSpPr/>
          <p:nvPr/>
        </p:nvSpPr>
        <p:spPr>
          <a:xfrm>
            <a:off x="1955800" y="4301189"/>
            <a:ext cx="137160" cy="274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BF05D3-92DC-C05D-DC94-58D3CB186DE6}"/>
              </a:ext>
            </a:extLst>
          </p:cNvPr>
          <p:cNvSpPr/>
          <p:nvPr/>
        </p:nvSpPr>
        <p:spPr>
          <a:xfrm>
            <a:off x="1478280" y="3914183"/>
            <a:ext cx="137160" cy="274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129F4B3-73A0-8EC9-2658-C73BC7EBF37D}"/>
              </a:ext>
            </a:extLst>
          </p:cNvPr>
          <p:cNvSpPr/>
          <p:nvPr/>
        </p:nvSpPr>
        <p:spPr>
          <a:xfrm>
            <a:off x="2819400" y="3197910"/>
            <a:ext cx="137160" cy="274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1B71B70-B147-36E6-2F16-4C7DC648E0D0}"/>
              </a:ext>
            </a:extLst>
          </p:cNvPr>
          <p:cNvSpPr txBox="1">
            <a:spLocks/>
          </p:cNvSpPr>
          <p:nvPr/>
        </p:nvSpPr>
        <p:spPr>
          <a:xfrm>
            <a:off x="2362200" y="5386979"/>
            <a:ext cx="6417655" cy="5163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But I recommend that you include the curly brackets</a:t>
            </a:r>
          </a:p>
        </p:txBody>
      </p:sp>
    </p:spTree>
    <p:extLst>
      <p:ext uri="{BB962C8B-B14F-4D97-AF65-F5344CB8AC3E}">
        <p14:creationId xmlns:p14="http://schemas.microsoft.com/office/powerpoint/2010/main" val="1924726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8" grpId="0" animBg="1"/>
      <p:bldP spid="9" grpId="0" animBg="1"/>
      <p:bldP spid="10" grpId="0" animBg="1"/>
      <p:bldP spid="13" grpId="0" animBg="1"/>
      <p:bldP spid="1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EF2928-52A7-543E-CDE7-F6E98EE7BE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A284D-C67F-56A6-960C-6EA97C2F2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Example if statement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F371936-E87B-1149-2561-CB73D5A86E22}"/>
              </a:ext>
            </a:extLst>
          </p:cNvPr>
          <p:cNvSpPr txBox="1">
            <a:spLocks/>
          </p:cNvSpPr>
          <p:nvPr/>
        </p:nvSpPr>
        <p:spPr>
          <a:xfrm>
            <a:off x="878840" y="2796379"/>
            <a:ext cx="8001000" cy="17827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if (</a:t>
            </a:r>
            <a:r>
              <a:rPr lang="en-US" sz="2800" dirty="0" err="1">
                <a:solidFill>
                  <a:srgbClr val="3333FF"/>
                </a:solidFill>
              </a:rPr>
              <a:t>YourScore</a:t>
            </a:r>
            <a:r>
              <a:rPr lang="en-US" sz="2800" dirty="0">
                <a:solidFill>
                  <a:srgbClr val="3333FF"/>
                </a:solidFill>
              </a:rPr>
              <a:t> &gt; 9.8 </a:t>
            </a:r>
            <a:r>
              <a:rPr lang="en-US" sz="2800" dirty="0"/>
              <a:t>) {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err="1"/>
              <a:t>printf</a:t>
            </a:r>
            <a:r>
              <a:rPr lang="en-US" sz="2800" dirty="0"/>
              <a:t>(“You almost had a perfect 10!\n”);</a:t>
            </a:r>
          </a:p>
          <a:p>
            <a:pPr marL="0" indent="0">
              <a:buNone/>
            </a:pPr>
            <a:r>
              <a:rPr lang="en-US" sz="2800" dirty="0"/>
              <a:t>}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7B50B8F-3F3F-A1C0-8403-C380AFFA5B18}"/>
              </a:ext>
            </a:extLst>
          </p:cNvPr>
          <p:cNvSpPr txBox="1">
            <a:spLocks/>
          </p:cNvSpPr>
          <p:nvPr/>
        </p:nvSpPr>
        <p:spPr>
          <a:xfrm>
            <a:off x="1066800" y="1295400"/>
            <a:ext cx="7086600" cy="13715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We have been using the comparison operators with integers, but they also work with floating-point numbers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2BB2548-C4D9-5EA4-1137-280543FA2E83}"/>
              </a:ext>
            </a:extLst>
          </p:cNvPr>
          <p:cNvSpPr txBox="1">
            <a:spLocks/>
          </p:cNvSpPr>
          <p:nvPr/>
        </p:nvSpPr>
        <p:spPr>
          <a:xfrm>
            <a:off x="1295400" y="4419600"/>
            <a:ext cx="7086600" cy="10366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Warning: Don’t use “==“ operator with floating-point numbers 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8E13B8F-2D4C-1A37-ECAF-0928F71FB260}"/>
              </a:ext>
            </a:extLst>
          </p:cNvPr>
          <p:cNvSpPr txBox="1">
            <a:spLocks/>
          </p:cNvSpPr>
          <p:nvPr/>
        </p:nvSpPr>
        <p:spPr>
          <a:xfrm>
            <a:off x="1356360" y="5546726"/>
            <a:ext cx="7086600" cy="5492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Round-off can cause unexpected results</a:t>
            </a:r>
          </a:p>
        </p:txBody>
      </p:sp>
    </p:spTree>
    <p:extLst>
      <p:ext uri="{BB962C8B-B14F-4D97-AF65-F5344CB8AC3E}">
        <p14:creationId xmlns:p14="http://schemas.microsoft.com/office/powerpoint/2010/main" val="3105671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A186A0-885B-DAA2-B439-9E881949CC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E04FB-BC9E-8B42-A708-27CBC07B0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Example if statement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4B87BC3-866D-AD2F-FFFE-21BD7AA252C2}"/>
              </a:ext>
            </a:extLst>
          </p:cNvPr>
          <p:cNvSpPr txBox="1">
            <a:spLocks/>
          </p:cNvSpPr>
          <p:nvPr/>
        </p:nvSpPr>
        <p:spPr>
          <a:xfrm>
            <a:off x="914400" y="2773360"/>
            <a:ext cx="8001000" cy="17827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if (</a:t>
            </a:r>
            <a:r>
              <a:rPr lang="en-US" sz="2800" dirty="0" err="1">
                <a:solidFill>
                  <a:srgbClr val="3333FF"/>
                </a:solidFill>
              </a:rPr>
              <a:t>YourScore</a:t>
            </a:r>
            <a:r>
              <a:rPr lang="en-US" sz="2800" dirty="0"/>
              <a:t>) {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err="1"/>
              <a:t>printf</a:t>
            </a:r>
            <a:r>
              <a:rPr lang="en-US" sz="2800" dirty="0"/>
              <a:t>(“At least you didn’t score zero!\n”);</a:t>
            </a:r>
          </a:p>
          <a:p>
            <a:pPr marL="0" indent="0">
              <a:buNone/>
            </a:pPr>
            <a:r>
              <a:rPr lang="en-US" sz="2800" dirty="0"/>
              <a:t>}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C67F5A9-3015-6240-BDC4-3F84B88160F4}"/>
              </a:ext>
            </a:extLst>
          </p:cNvPr>
          <p:cNvSpPr txBox="1">
            <a:spLocks/>
          </p:cNvSpPr>
          <p:nvPr/>
        </p:nvSpPr>
        <p:spPr>
          <a:xfrm>
            <a:off x="1066800" y="1295401"/>
            <a:ext cx="7086600" cy="914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The conditional does not need to use a comparison operator.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8B2DC6-94FD-C4B5-AEA9-3F6BFFF7B960}"/>
              </a:ext>
            </a:extLst>
          </p:cNvPr>
          <p:cNvSpPr txBox="1">
            <a:spLocks/>
          </p:cNvSpPr>
          <p:nvPr/>
        </p:nvSpPr>
        <p:spPr>
          <a:xfrm>
            <a:off x="4724400" y="2362200"/>
            <a:ext cx="4114800" cy="7449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This will print as long as </a:t>
            </a:r>
            <a:r>
              <a:rPr lang="en-US" sz="2000" dirty="0" err="1">
                <a:solidFill>
                  <a:srgbClr val="FF0000"/>
                </a:solidFill>
              </a:rPr>
              <a:t>YourScore</a:t>
            </a:r>
            <a:r>
              <a:rPr lang="en-US" sz="2000" dirty="0">
                <a:solidFill>
                  <a:srgbClr val="FF0000"/>
                </a:solidFill>
              </a:rPr>
              <a:t> does not equal to zero.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E10B8CE-9C60-76F8-9EA8-6C1AFDA35EF8}"/>
              </a:ext>
            </a:extLst>
          </p:cNvPr>
          <p:cNvCxnSpPr>
            <a:cxnSpLocks/>
          </p:cNvCxnSpPr>
          <p:nvPr/>
        </p:nvCxnSpPr>
        <p:spPr>
          <a:xfrm flipH="1">
            <a:off x="4152901" y="2924033"/>
            <a:ext cx="533400" cy="36631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51182C7-8A68-065E-BABA-97685B277271}"/>
              </a:ext>
            </a:extLst>
          </p:cNvPr>
          <p:cNvSpPr txBox="1">
            <a:spLocks/>
          </p:cNvSpPr>
          <p:nvPr/>
        </p:nvSpPr>
        <p:spPr>
          <a:xfrm>
            <a:off x="914400" y="4462910"/>
            <a:ext cx="8001000" cy="17827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if (</a:t>
            </a:r>
            <a:r>
              <a:rPr lang="en-US" sz="2800" dirty="0" err="1">
                <a:solidFill>
                  <a:srgbClr val="3333FF"/>
                </a:solidFill>
              </a:rPr>
              <a:t>MyScore</a:t>
            </a:r>
            <a:r>
              <a:rPr lang="en-US" sz="2800" dirty="0">
                <a:solidFill>
                  <a:srgbClr val="3333FF"/>
                </a:solidFill>
              </a:rPr>
              <a:t> – </a:t>
            </a:r>
            <a:r>
              <a:rPr lang="en-US" sz="2800" dirty="0" err="1">
                <a:solidFill>
                  <a:srgbClr val="3333FF"/>
                </a:solidFill>
              </a:rPr>
              <a:t>YourScore</a:t>
            </a:r>
            <a:r>
              <a:rPr lang="en-US" sz="2800" dirty="0"/>
              <a:t>) {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err="1"/>
              <a:t>printf</a:t>
            </a:r>
            <a:r>
              <a:rPr lang="en-US" sz="2800" dirty="0"/>
              <a:t>(“Our scores were different.\n”);</a:t>
            </a:r>
          </a:p>
          <a:p>
            <a:pPr marL="0" indent="0">
              <a:buNone/>
            </a:pPr>
            <a:r>
              <a:rPr lang="en-US" sz="28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371263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1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34F9DB0-87B1-5806-1354-DF56E95911EF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292689"/>
          <a:ext cx="7315200" cy="62726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47602">
                  <a:extLst>
                    <a:ext uri="{9D8B030D-6E8A-4147-A177-3AD203B41FA5}">
                      <a16:colId xmlns:a16="http://schemas.microsoft.com/office/drawing/2014/main" val="3539068629"/>
                    </a:ext>
                  </a:extLst>
                </a:gridCol>
                <a:gridCol w="4167598">
                  <a:extLst>
                    <a:ext uri="{9D8B030D-6E8A-4147-A177-3AD203B41FA5}">
                      <a16:colId xmlns:a16="http://schemas.microsoft.com/office/drawing/2014/main" val="1162336428"/>
                    </a:ext>
                  </a:extLst>
                </a:gridCol>
              </a:tblGrid>
              <a:tr h="349162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Operator Precedence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3121689"/>
                  </a:ext>
                </a:extLst>
              </a:tr>
              <a:tr h="3491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Parentheses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Postfix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( )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expr++    expr--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25642058"/>
                  </a:ext>
                </a:extLst>
              </a:tr>
              <a:tr h="71733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Unary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++expr    --expr    +expr    -expr  ~   !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66688874"/>
                  </a:ext>
                </a:extLst>
              </a:tr>
              <a:tr h="3491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Multiplicative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*     /      %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70794290"/>
                  </a:ext>
                </a:extLst>
              </a:tr>
              <a:tr h="3491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Additive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+     -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34498826"/>
                  </a:ext>
                </a:extLst>
              </a:tr>
              <a:tr h="3491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Shift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&lt;&lt;     &gt;&gt;       &gt;&gt;&gt;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12149033"/>
                  </a:ext>
                </a:extLst>
              </a:tr>
              <a:tr h="3491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Relational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&lt;      &gt;     &lt;=       &gt;=    </a:t>
                      </a:r>
                      <a:r>
                        <a:rPr lang="en-US" sz="1600" kern="100" dirty="0" err="1">
                          <a:effectLst/>
                        </a:rPr>
                        <a:t>instanceof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14709545"/>
                  </a:ext>
                </a:extLst>
              </a:tr>
              <a:tr h="3491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Equality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 ==      !=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57432618"/>
                  </a:ext>
                </a:extLst>
              </a:tr>
              <a:tr h="3491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Bitwise AND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&amp;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38547265"/>
                  </a:ext>
                </a:extLst>
              </a:tr>
              <a:tr h="3491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Bitwise exclusive OR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^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88391146"/>
                  </a:ext>
                </a:extLst>
              </a:tr>
              <a:tr h="3491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Bitwise inclusive OR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|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91651782"/>
                  </a:ext>
                </a:extLst>
              </a:tr>
              <a:tr h="3491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Logical AND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&amp;&amp;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01119368"/>
                  </a:ext>
                </a:extLst>
              </a:tr>
              <a:tr h="3491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Logical OR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||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82993690"/>
                  </a:ext>
                </a:extLst>
              </a:tr>
              <a:tr h="3491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Ternary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?  :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6072421"/>
                  </a:ext>
                </a:extLst>
              </a:tr>
              <a:tr h="71733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Assignment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=  +=  -=  *=  /=  %=  &amp;=  ^=   |=   &lt;&lt;=  &gt;&gt;=   &gt;&gt;&gt;=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03702639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4F269663-F44E-217F-F2F7-9EE60E280BDA}"/>
              </a:ext>
            </a:extLst>
          </p:cNvPr>
          <p:cNvSpPr/>
          <p:nvPr/>
        </p:nvSpPr>
        <p:spPr>
          <a:xfrm>
            <a:off x="1600200" y="948009"/>
            <a:ext cx="5181600" cy="1097280"/>
          </a:xfrm>
          <a:prstGeom prst="rect">
            <a:avLst/>
          </a:prstGeom>
          <a:solidFill>
            <a:schemeClr val="bg1">
              <a:lumMod val="95000"/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FB2290E-556D-FF26-9E0F-E2A96C3D15FD}"/>
              </a:ext>
            </a:extLst>
          </p:cNvPr>
          <p:cNvSpPr/>
          <p:nvPr/>
        </p:nvSpPr>
        <p:spPr>
          <a:xfrm>
            <a:off x="838200" y="3382340"/>
            <a:ext cx="7315200" cy="1430372"/>
          </a:xfrm>
          <a:prstGeom prst="rect">
            <a:avLst/>
          </a:prstGeom>
          <a:solidFill>
            <a:schemeClr val="bg1">
              <a:lumMod val="95000"/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3E78EFA-5575-A126-D77F-3D0ACF84C561}"/>
              </a:ext>
            </a:extLst>
          </p:cNvPr>
          <p:cNvSpPr/>
          <p:nvPr/>
        </p:nvSpPr>
        <p:spPr>
          <a:xfrm>
            <a:off x="4245428" y="5909990"/>
            <a:ext cx="3886200" cy="611777"/>
          </a:xfrm>
          <a:prstGeom prst="rect">
            <a:avLst/>
          </a:prstGeom>
          <a:solidFill>
            <a:schemeClr val="bg1">
              <a:lumMod val="95000"/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B3B92219-5730-8A72-CF5B-FEF6747704BA}"/>
              </a:ext>
            </a:extLst>
          </p:cNvPr>
          <p:cNvSpPr txBox="1">
            <a:spLocks/>
          </p:cNvSpPr>
          <p:nvPr/>
        </p:nvSpPr>
        <p:spPr>
          <a:xfrm>
            <a:off x="7481147" y="1276538"/>
            <a:ext cx="596053" cy="37113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not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22BC967-DC32-FA9C-F151-863998136E73}"/>
              </a:ext>
            </a:extLst>
          </p:cNvPr>
          <p:cNvCxnSpPr>
            <a:cxnSpLocks/>
          </p:cNvCxnSpPr>
          <p:nvPr/>
        </p:nvCxnSpPr>
        <p:spPr>
          <a:xfrm flipH="1">
            <a:off x="7051860" y="1496649"/>
            <a:ext cx="415739" cy="165615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581D655-C6E5-E87F-3699-7A20D8DF84BC}"/>
              </a:ext>
            </a:extLst>
          </p:cNvPr>
          <p:cNvCxnSpPr>
            <a:cxnSpLocks/>
          </p:cNvCxnSpPr>
          <p:nvPr/>
        </p:nvCxnSpPr>
        <p:spPr>
          <a:xfrm>
            <a:off x="228600" y="4967561"/>
            <a:ext cx="480824" cy="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5B222416-52FC-9559-6EF4-AD4D16089E2B}"/>
              </a:ext>
            </a:extLst>
          </p:cNvPr>
          <p:cNvCxnSpPr>
            <a:cxnSpLocks/>
          </p:cNvCxnSpPr>
          <p:nvPr/>
        </p:nvCxnSpPr>
        <p:spPr>
          <a:xfrm>
            <a:off x="228600" y="5334000"/>
            <a:ext cx="480824" cy="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3179626E-D268-274A-B9F6-B1ED4EFB2360}"/>
              </a:ext>
            </a:extLst>
          </p:cNvPr>
          <p:cNvSpPr/>
          <p:nvPr/>
        </p:nvSpPr>
        <p:spPr>
          <a:xfrm>
            <a:off x="849306" y="5488850"/>
            <a:ext cx="7315200" cy="352797"/>
          </a:xfrm>
          <a:prstGeom prst="rect">
            <a:avLst/>
          </a:prstGeom>
          <a:solidFill>
            <a:schemeClr val="bg1">
              <a:lumMod val="95000"/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5CA2BA2-A2D9-F965-F268-8E7EFAFD6705}"/>
              </a:ext>
            </a:extLst>
          </p:cNvPr>
          <p:cNvSpPr/>
          <p:nvPr/>
        </p:nvSpPr>
        <p:spPr>
          <a:xfrm>
            <a:off x="838200" y="2683690"/>
            <a:ext cx="7315200" cy="352797"/>
          </a:xfrm>
          <a:prstGeom prst="rect">
            <a:avLst/>
          </a:prstGeom>
          <a:solidFill>
            <a:schemeClr val="bg1">
              <a:lumMod val="95000"/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AC31ABA-1BC6-8F50-986D-842CEFDB1551}"/>
              </a:ext>
            </a:extLst>
          </p:cNvPr>
          <p:cNvSpPr/>
          <p:nvPr/>
        </p:nvSpPr>
        <p:spPr>
          <a:xfrm>
            <a:off x="5638800" y="3053102"/>
            <a:ext cx="2482668" cy="352797"/>
          </a:xfrm>
          <a:prstGeom prst="rect">
            <a:avLst/>
          </a:prstGeom>
          <a:solidFill>
            <a:schemeClr val="bg1">
              <a:lumMod val="95000"/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FB0DE87F-86AF-5F4F-4CCC-D80502222D42}"/>
              </a:ext>
            </a:extLst>
          </p:cNvPr>
          <p:cNvCxnSpPr>
            <a:cxnSpLocks/>
          </p:cNvCxnSpPr>
          <p:nvPr/>
        </p:nvCxnSpPr>
        <p:spPr>
          <a:xfrm>
            <a:off x="220092" y="3229500"/>
            <a:ext cx="480824" cy="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4614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/>
      <p:bldP spid="2" grpId="0" animBg="1"/>
      <p:bldP spid="5" grpId="0" animBg="1"/>
      <p:bldP spid="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A41FE2-F0CE-A908-8FE0-1ACCA5A00F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855D7-E171-E700-E225-EAA3E5736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Compound Conditional Operators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A75CA0D-77E0-ABDA-F852-A3835E775DDA}"/>
              </a:ext>
            </a:extLst>
          </p:cNvPr>
          <p:cNvSpPr txBox="1">
            <a:spLocks/>
          </p:cNvSpPr>
          <p:nvPr/>
        </p:nvSpPr>
        <p:spPr>
          <a:xfrm>
            <a:off x="914400" y="2444974"/>
            <a:ext cx="8001000" cy="22032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/>
              <a:t>printf</a:t>
            </a:r>
            <a:r>
              <a:rPr lang="en-US" sz="2400" dirty="0"/>
              <a:t>(“Please enter an even, positive, single-digit integer!\n”);</a:t>
            </a:r>
          </a:p>
          <a:p>
            <a:pPr marL="0" indent="0">
              <a:buNone/>
            </a:pPr>
            <a:r>
              <a:rPr lang="en-US" sz="2400" dirty="0" err="1"/>
              <a:t>scanf_s</a:t>
            </a:r>
            <a:r>
              <a:rPr lang="en-US" sz="2400" dirty="0"/>
              <a:t>(“%d”, &amp;</a:t>
            </a:r>
            <a:r>
              <a:rPr lang="en-US" sz="2400" dirty="0">
                <a:solidFill>
                  <a:srgbClr val="3333FF"/>
                </a:solidFill>
              </a:rPr>
              <a:t>num1</a:t>
            </a:r>
            <a:r>
              <a:rPr lang="en-US" sz="2400" dirty="0"/>
              <a:t>);</a:t>
            </a:r>
          </a:p>
          <a:p>
            <a:pPr marL="0" indent="0">
              <a:buNone/>
            </a:pPr>
            <a:r>
              <a:rPr lang="en-US" sz="2400" dirty="0"/>
              <a:t>if (  </a:t>
            </a:r>
            <a:r>
              <a:rPr lang="en-US" sz="2400" dirty="0">
                <a:solidFill>
                  <a:srgbClr val="3333FF"/>
                </a:solidFill>
              </a:rPr>
              <a:t>num1 &gt; 8   ||   num1 &lt; 2   </a:t>
            </a:r>
            <a:r>
              <a:rPr lang="en-US" sz="2400" dirty="0"/>
              <a:t>) {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err="1"/>
              <a:t>printf</a:t>
            </a:r>
            <a:r>
              <a:rPr lang="en-US" sz="2400" dirty="0"/>
              <a:t>(“That was outside of the range!\n”);</a:t>
            </a:r>
          </a:p>
          <a:p>
            <a:pPr marL="0" indent="0">
              <a:buNone/>
            </a:pPr>
            <a:r>
              <a:rPr lang="en-US" sz="2400" dirty="0"/>
              <a:t>}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8F2CB3A-0E8A-6D9B-12B8-8BFBF0B850B2}"/>
              </a:ext>
            </a:extLst>
          </p:cNvPr>
          <p:cNvSpPr txBox="1">
            <a:spLocks/>
          </p:cNvSpPr>
          <p:nvPr/>
        </p:nvSpPr>
        <p:spPr>
          <a:xfrm>
            <a:off x="3276600" y="1295401"/>
            <a:ext cx="3276602" cy="914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||             	 OR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&amp;&amp;            	AND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8156B-1F97-9188-3141-21D689B22D67}"/>
              </a:ext>
            </a:extLst>
          </p:cNvPr>
          <p:cNvSpPr txBox="1">
            <a:spLocks/>
          </p:cNvSpPr>
          <p:nvPr/>
        </p:nvSpPr>
        <p:spPr>
          <a:xfrm>
            <a:off x="609600" y="1547021"/>
            <a:ext cx="19812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Two vertical bars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A87924D8-94BC-56E4-1883-8E7177C15653}"/>
              </a:ext>
            </a:extLst>
          </p:cNvPr>
          <p:cNvCxnSpPr>
            <a:cxnSpLocks/>
          </p:cNvCxnSpPr>
          <p:nvPr/>
        </p:nvCxnSpPr>
        <p:spPr>
          <a:xfrm flipV="1">
            <a:off x="2590800" y="1583398"/>
            <a:ext cx="533400" cy="13675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7B0E95A-7506-FE1C-568B-98BF21786ACD}"/>
              </a:ext>
            </a:extLst>
          </p:cNvPr>
          <p:cNvSpPr txBox="1">
            <a:spLocks/>
          </p:cNvSpPr>
          <p:nvPr/>
        </p:nvSpPr>
        <p:spPr>
          <a:xfrm>
            <a:off x="1295400" y="3310527"/>
            <a:ext cx="3048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(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0C73232-33A0-95C0-D105-2926782193C6}"/>
              </a:ext>
            </a:extLst>
          </p:cNvPr>
          <p:cNvSpPr txBox="1">
            <a:spLocks/>
          </p:cNvSpPr>
          <p:nvPr/>
        </p:nvSpPr>
        <p:spPr>
          <a:xfrm>
            <a:off x="3124200" y="3310527"/>
            <a:ext cx="3048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(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6CED58D-D3C2-6317-DA19-CBC18C3E06C3}"/>
              </a:ext>
            </a:extLst>
          </p:cNvPr>
          <p:cNvSpPr txBox="1">
            <a:spLocks/>
          </p:cNvSpPr>
          <p:nvPr/>
        </p:nvSpPr>
        <p:spPr>
          <a:xfrm>
            <a:off x="2598420" y="3310527"/>
            <a:ext cx="3048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BCB420D9-78C9-9E61-48F8-501FF9993D6A}"/>
              </a:ext>
            </a:extLst>
          </p:cNvPr>
          <p:cNvSpPr txBox="1">
            <a:spLocks/>
          </p:cNvSpPr>
          <p:nvPr/>
        </p:nvSpPr>
        <p:spPr>
          <a:xfrm>
            <a:off x="4419600" y="3310527"/>
            <a:ext cx="3048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37471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9" grpId="0"/>
      <p:bldP spid="11" grpId="0"/>
      <p:bldP spid="12" grpId="0"/>
      <p:bldP spid="1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6DAC8A-5A5A-18EC-AFAC-3E318A88D6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BB0AF-E892-98FF-2963-7F136FAF7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Compound Conditional Operators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1E4A13F-F0DC-D87E-2F70-2223E19B5C4E}"/>
              </a:ext>
            </a:extLst>
          </p:cNvPr>
          <p:cNvSpPr txBox="1">
            <a:spLocks/>
          </p:cNvSpPr>
          <p:nvPr/>
        </p:nvSpPr>
        <p:spPr>
          <a:xfrm>
            <a:off x="914400" y="2444973"/>
            <a:ext cx="8001000" cy="34224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/>
              <a:t>printf</a:t>
            </a:r>
            <a:r>
              <a:rPr lang="en-US" sz="2400" dirty="0"/>
              <a:t>(“Please enter an even, positive, single-digit integer!\n”);</a:t>
            </a:r>
          </a:p>
          <a:p>
            <a:pPr marL="0" indent="0">
              <a:buNone/>
            </a:pPr>
            <a:r>
              <a:rPr lang="en-US" sz="2400" dirty="0" err="1"/>
              <a:t>scanf_s</a:t>
            </a:r>
            <a:r>
              <a:rPr lang="en-US" sz="2400" dirty="0"/>
              <a:t>(“%d”, &amp;</a:t>
            </a:r>
            <a:r>
              <a:rPr lang="en-US" sz="2400" dirty="0">
                <a:solidFill>
                  <a:srgbClr val="3333FF"/>
                </a:solidFill>
              </a:rPr>
              <a:t>num1</a:t>
            </a:r>
            <a:r>
              <a:rPr lang="en-US" sz="2400" dirty="0"/>
              <a:t>);</a:t>
            </a:r>
          </a:p>
          <a:p>
            <a:pPr marL="0" indent="0">
              <a:buNone/>
            </a:pPr>
            <a:r>
              <a:rPr lang="en-US" sz="2400" dirty="0"/>
              <a:t>if (  </a:t>
            </a:r>
            <a:r>
              <a:rPr lang="en-US" sz="2400" dirty="0">
                <a:solidFill>
                  <a:srgbClr val="FF0000"/>
                </a:solidFill>
              </a:rPr>
              <a:t>!(</a:t>
            </a:r>
            <a:r>
              <a:rPr lang="en-US" sz="2400" dirty="0">
                <a:solidFill>
                  <a:srgbClr val="3333FF"/>
                </a:solidFill>
              </a:rPr>
              <a:t>(num1 &gt; 8 )  ||  ( num1 &lt; 2  ) </a:t>
            </a:r>
            <a:r>
              <a:rPr lang="en-US" sz="2400" dirty="0">
                <a:solidFill>
                  <a:srgbClr val="FF0000"/>
                </a:solidFill>
              </a:rPr>
              <a:t>) &amp;&amp; ! (</a:t>
            </a:r>
            <a:r>
              <a:rPr lang="en-US" sz="2400" dirty="0">
                <a:solidFill>
                  <a:srgbClr val="3333FF"/>
                </a:solidFill>
              </a:rPr>
              <a:t>num1 % 2 </a:t>
            </a:r>
            <a:r>
              <a:rPr lang="en-US" sz="2400" dirty="0">
                <a:solidFill>
                  <a:srgbClr val="FF0000"/>
                </a:solidFill>
              </a:rPr>
              <a:t>) </a:t>
            </a:r>
            <a:r>
              <a:rPr lang="en-US" sz="2400" dirty="0"/>
              <a:t>) {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1000" dirty="0"/>
              <a:t>	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err="1"/>
              <a:t>printf</a:t>
            </a:r>
            <a:r>
              <a:rPr lang="en-US" sz="2400" dirty="0"/>
              <a:t>(“That was a good entry!\n”);</a:t>
            </a:r>
          </a:p>
          <a:p>
            <a:pPr marL="0" indent="0">
              <a:buNone/>
            </a:pPr>
            <a:r>
              <a:rPr lang="en-US" sz="2400" dirty="0"/>
              <a:t>}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087843F-EB7F-DE38-6A3C-78B1BB28C000}"/>
              </a:ext>
            </a:extLst>
          </p:cNvPr>
          <p:cNvSpPr txBox="1">
            <a:spLocks/>
          </p:cNvSpPr>
          <p:nvPr/>
        </p:nvSpPr>
        <p:spPr>
          <a:xfrm>
            <a:off x="3276600" y="1295401"/>
            <a:ext cx="3276602" cy="914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||             	 OR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&amp;&amp;            	AND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EF4EC2-FF73-4117-ED94-151D6CA04C65}"/>
              </a:ext>
            </a:extLst>
          </p:cNvPr>
          <p:cNvSpPr txBox="1">
            <a:spLocks/>
          </p:cNvSpPr>
          <p:nvPr/>
        </p:nvSpPr>
        <p:spPr>
          <a:xfrm>
            <a:off x="609600" y="1547021"/>
            <a:ext cx="19812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Two vertical bars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6FCAC66E-DF08-F2B1-7C06-0FDB1967057B}"/>
              </a:ext>
            </a:extLst>
          </p:cNvPr>
          <p:cNvCxnSpPr>
            <a:cxnSpLocks/>
          </p:cNvCxnSpPr>
          <p:nvPr/>
        </p:nvCxnSpPr>
        <p:spPr>
          <a:xfrm flipV="1">
            <a:off x="2590800" y="1583398"/>
            <a:ext cx="533400" cy="13675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ight Brace 5">
            <a:extLst>
              <a:ext uri="{FF2B5EF4-FFF2-40B4-BE49-F238E27FC236}">
                <a16:creationId xmlns:a16="http://schemas.microsoft.com/office/drawing/2014/main" id="{0F184FA7-7E11-354F-C027-C439EED32AEC}"/>
              </a:ext>
            </a:extLst>
          </p:cNvPr>
          <p:cNvSpPr/>
          <p:nvPr/>
        </p:nvSpPr>
        <p:spPr>
          <a:xfrm rot="5400000">
            <a:off x="3345180" y="2049780"/>
            <a:ext cx="152400" cy="3520440"/>
          </a:xfrm>
          <a:prstGeom prst="rightBrace">
            <a:avLst/>
          </a:prstGeom>
          <a:ln w="25400">
            <a:solidFill>
              <a:srgbClr val="33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FE2D6BF-3578-0E51-CA30-EEC79D0DBD4B}"/>
              </a:ext>
            </a:extLst>
          </p:cNvPr>
          <p:cNvSpPr txBox="1">
            <a:spLocks/>
          </p:cNvSpPr>
          <p:nvPr/>
        </p:nvSpPr>
        <p:spPr>
          <a:xfrm>
            <a:off x="2057400" y="3860800"/>
            <a:ext cx="31242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true if out of correct range</a:t>
            </a:r>
          </a:p>
        </p:txBody>
      </p:sp>
      <p:sp>
        <p:nvSpPr>
          <p:cNvPr id="10" name="Right Brace 9">
            <a:extLst>
              <a:ext uri="{FF2B5EF4-FFF2-40B4-BE49-F238E27FC236}">
                <a16:creationId xmlns:a16="http://schemas.microsoft.com/office/drawing/2014/main" id="{197C65E9-7004-0B93-BE83-EACF8258DFB7}"/>
              </a:ext>
            </a:extLst>
          </p:cNvPr>
          <p:cNvSpPr/>
          <p:nvPr/>
        </p:nvSpPr>
        <p:spPr>
          <a:xfrm rot="5400000">
            <a:off x="3251200" y="2371152"/>
            <a:ext cx="127000" cy="3733800"/>
          </a:xfrm>
          <a:prstGeom prst="righ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FBE88BED-9ABC-31E6-8014-B94EBAACF8E8}"/>
              </a:ext>
            </a:extLst>
          </p:cNvPr>
          <p:cNvSpPr txBox="1">
            <a:spLocks/>
          </p:cNvSpPr>
          <p:nvPr/>
        </p:nvSpPr>
        <p:spPr>
          <a:xfrm>
            <a:off x="2057400" y="4280343"/>
            <a:ext cx="312420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true if in correct range</a:t>
            </a:r>
          </a:p>
        </p:txBody>
      </p:sp>
      <p:sp>
        <p:nvSpPr>
          <p:cNvPr id="15" name="Right Brace 14">
            <a:extLst>
              <a:ext uri="{FF2B5EF4-FFF2-40B4-BE49-F238E27FC236}">
                <a16:creationId xmlns:a16="http://schemas.microsoft.com/office/drawing/2014/main" id="{6321DE2B-071E-7834-0229-0A98179C66A5}"/>
              </a:ext>
            </a:extLst>
          </p:cNvPr>
          <p:cNvSpPr/>
          <p:nvPr/>
        </p:nvSpPr>
        <p:spPr>
          <a:xfrm rot="5400000">
            <a:off x="6729809" y="3224611"/>
            <a:ext cx="103982" cy="1219200"/>
          </a:xfrm>
          <a:prstGeom prst="rightBrace">
            <a:avLst/>
          </a:prstGeom>
          <a:ln w="25400">
            <a:solidFill>
              <a:srgbClr val="33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777C48D-00A5-C669-5D25-874077F51522}"/>
              </a:ext>
            </a:extLst>
          </p:cNvPr>
          <p:cNvSpPr txBox="1">
            <a:spLocks/>
          </p:cNvSpPr>
          <p:nvPr/>
        </p:nvSpPr>
        <p:spPr>
          <a:xfrm>
            <a:off x="6172200" y="3909219"/>
            <a:ext cx="2971800" cy="3711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3333FF"/>
                </a:solidFill>
              </a:rPr>
              <a:t>zero (false) if an even number</a:t>
            </a:r>
          </a:p>
        </p:txBody>
      </p:sp>
      <p:sp>
        <p:nvSpPr>
          <p:cNvPr id="17" name="Right Brace 16">
            <a:extLst>
              <a:ext uri="{FF2B5EF4-FFF2-40B4-BE49-F238E27FC236}">
                <a16:creationId xmlns:a16="http://schemas.microsoft.com/office/drawing/2014/main" id="{DBBF6971-F6C6-9146-F076-A5752B9BF338}"/>
              </a:ext>
            </a:extLst>
          </p:cNvPr>
          <p:cNvSpPr/>
          <p:nvPr/>
        </p:nvSpPr>
        <p:spPr>
          <a:xfrm rot="5400000">
            <a:off x="6647180" y="3618895"/>
            <a:ext cx="182879" cy="1610360"/>
          </a:xfrm>
          <a:prstGeom prst="righ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B9D6633B-BE2B-3B28-924A-49667CFB9076}"/>
              </a:ext>
            </a:extLst>
          </p:cNvPr>
          <p:cNvSpPr txBox="1">
            <a:spLocks/>
          </p:cNvSpPr>
          <p:nvPr/>
        </p:nvSpPr>
        <p:spPr>
          <a:xfrm>
            <a:off x="6167120" y="4479030"/>
            <a:ext cx="2748280" cy="411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true if an even number</a:t>
            </a:r>
          </a:p>
        </p:txBody>
      </p:sp>
    </p:spTree>
    <p:extLst>
      <p:ext uri="{BB962C8B-B14F-4D97-AF65-F5344CB8AC3E}">
        <p14:creationId xmlns:p14="http://schemas.microsoft.com/office/powerpoint/2010/main" val="3320395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6" grpId="0" animBg="1"/>
      <p:bldP spid="8" grpId="0"/>
      <p:bldP spid="10" grpId="0" animBg="1"/>
      <p:bldP spid="14" grpId="0"/>
      <p:bldP spid="15" grpId="0" animBg="1"/>
      <p:bldP spid="16" grpId="0"/>
      <p:bldP spid="17" grpId="0" animBg="1"/>
      <p:bldP spid="1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87C67D-E707-B061-1BB4-C6A522AA87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AB8FC-2D1A-268B-188B-3FD815433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928019"/>
            <a:ext cx="8229600" cy="3001962"/>
          </a:xfrm>
        </p:spPr>
        <p:txBody>
          <a:bodyPr>
            <a:noAutofit/>
          </a:bodyPr>
          <a:lstStyle/>
          <a:p>
            <a:r>
              <a:rPr lang="en-US" sz="3600" dirty="0"/>
              <a:t>Sometimes we might want to do different things depending upon the value of a number</a:t>
            </a:r>
          </a:p>
        </p:txBody>
      </p:sp>
    </p:spTree>
    <p:extLst>
      <p:ext uri="{BB962C8B-B14F-4D97-AF65-F5344CB8AC3E}">
        <p14:creationId xmlns:p14="http://schemas.microsoft.com/office/powerpoint/2010/main" val="88328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F3557B-0265-8B79-9505-7DC0867380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788CE-DFD7-5D00-4064-78B491F34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Simple Program with a Branch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E41B2E0-F72A-55B4-4AE8-B285DB0F8F5C}"/>
              </a:ext>
            </a:extLst>
          </p:cNvPr>
          <p:cNvSpPr txBox="1">
            <a:spLocks/>
          </p:cNvSpPr>
          <p:nvPr/>
        </p:nvSpPr>
        <p:spPr>
          <a:xfrm>
            <a:off x="1828800" y="2073276"/>
            <a:ext cx="5943600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get an integer from the user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C49D9C2-9C92-4DF7-926E-42E801BCF90A}"/>
              </a:ext>
            </a:extLst>
          </p:cNvPr>
          <p:cNvSpPr txBox="1">
            <a:spLocks/>
          </p:cNvSpPr>
          <p:nvPr/>
        </p:nvSpPr>
        <p:spPr>
          <a:xfrm>
            <a:off x="1828800" y="2972595"/>
            <a:ext cx="7086600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check to see if the integer is greater than ten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E734629-9D96-A120-C8D1-BE288013AB78}"/>
              </a:ext>
            </a:extLst>
          </p:cNvPr>
          <p:cNvSpPr txBox="1">
            <a:spLocks/>
          </p:cNvSpPr>
          <p:nvPr/>
        </p:nvSpPr>
        <p:spPr>
          <a:xfrm>
            <a:off x="1828800" y="3685210"/>
            <a:ext cx="7086600" cy="868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if the integer is greater than ten print a message “I can’t count that high on my fingers”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151A5F0-A5C5-DDDB-744F-E23FFDE0AEB4}"/>
              </a:ext>
            </a:extLst>
          </p:cNvPr>
          <p:cNvSpPr txBox="1">
            <a:spLocks/>
          </p:cNvSpPr>
          <p:nvPr/>
        </p:nvSpPr>
        <p:spPr>
          <a:xfrm>
            <a:off x="3581400" y="4800596"/>
            <a:ext cx="5334000" cy="129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This step might be done or might not be done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FABE09B-B540-96FB-D304-4AE5E11A0287}"/>
              </a:ext>
            </a:extLst>
          </p:cNvPr>
          <p:cNvCxnSpPr>
            <a:cxnSpLocks/>
          </p:cNvCxnSpPr>
          <p:nvPr/>
        </p:nvCxnSpPr>
        <p:spPr>
          <a:xfrm flipH="1" flipV="1">
            <a:off x="2743200" y="4522609"/>
            <a:ext cx="685800" cy="461342"/>
          </a:xfrm>
          <a:prstGeom prst="straightConnector1">
            <a:avLst/>
          </a:prstGeom>
          <a:ln w="2540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9153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DAE52C-3B06-42E6-EE2A-A849548298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5630E1D0-F3F7-7BA7-70E4-FFD6AF4BE0C5}"/>
              </a:ext>
            </a:extLst>
          </p:cNvPr>
          <p:cNvGrpSpPr/>
          <p:nvPr/>
        </p:nvGrpSpPr>
        <p:grpSpPr>
          <a:xfrm>
            <a:off x="231744" y="1185018"/>
            <a:ext cx="1295399" cy="487362"/>
            <a:chOff x="2590800" y="1417638"/>
            <a:chExt cx="1600200" cy="868362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534DF475-A1F2-B51C-1041-004CF7AAA9AD}"/>
                </a:ext>
              </a:extLst>
            </p:cNvPr>
            <p:cNvSpPr/>
            <p:nvPr/>
          </p:nvSpPr>
          <p:spPr>
            <a:xfrm>
              <a:off x="2590800" y="1417638"/>
              <a:ext cx="1600200" cy="86836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Content Placeholder 2">
              <a:extLst>
                <a:ext uri="{FF2B5EF4-FFF2-40B4-BE49-F238E27FC236}">
                  <a16:creationId xmlns:a16="http://schemas.microsoft.com/office/drawing/2014/main" id="{DD76FCCF-4ABE-45F6-ECE2-2E037B90FEE4}"/>
                </a:ext>
              </a:extLst>
            </p:cNvPr>
            <p:cNvSpPr txBox="1">
              <a:spLocks/>
            </p:cNvSpPr>
            <p:nvPr/>
          </p:nvSpPr>
          <p:spPr>
            <a:xfrm>
              <a:off x="3054335" y="1486033"/>
              <a:ext cx="1003250" cy="684921"/>
            </a:xfrm>
            <a:prstGeom prst="rect">
              <a:avLst/>
            </a:prstGeom>
          </p:spPr>
          <p:txBody>
            <a:bodyPr vert="horz" lIns="0" tIns="0" rIns="0" bIns="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400" dirty="0"/>
                <a:t>start</a:t>
              </a:r>
            </a:p>
          </p:txBody>
        </p:sp>
      </p:grp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DD5C993-80D3-53BB-B779-EA1C20F97C93}"/>
              </a:ext>
            </a:extLst>
          </p:cNvPr>
          <p:cNvCxnSpPr>
            <a:cxnSpLocks/>
            <a:stCxn id="7" idx="6"/>
            <a:endCxn id="35" idx="5"/>
          </p:cNvCxnSpPr>
          <p:nvPr/>
        </p:nvCxnSpPr>
        <p:spPr>
          <a:xfrm flipV="1">
            <a:off x="1527143" y="1421526"/>
            <a:ext cx="317900" cy="7173"/>
          </a:xfrm>
          <a:prstGeom prst="straightConnector1">
            <a:avLst/>
          </a:prstGeom>
          <a:ln w="19050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0754280-7748-8BCD-B723-628B085FE7B9}"/>
              </a:ext>
            </a:extLst>
          </p:cNvPr>
          <p:cNvCxnSpPr>
            <a:cxnSpLocks/>
            <a:stCxn id="35" idx="3"/>
            <a:endCxn id="3" idx="0"/>
          </p:cNvCxnSpPr>
          <p:nvPr/>
        </p:nvCxnSpPr>
        <p:spPr>
          <a:xfrm>
            <a:off x="3013514" y="1636745"/>
            <a:ext cx="11998" cy="314378"/>
          </a:xfrm>
          <a:prstGeom prst="straightConnector1">
            <a:avLst/>
          </a:prstGeom>
          <a:ln w="19050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A9BDFAFA-2A0D-9CA2-47AC-24F1ACFE6D29}"/>
              </a:ext>
            </a:extLst>
          </p:cNvPr>
          <p:cNvCxnSpPr>
            <a:cxnSpLocks/>
          </p:cNvCxnSpPr>
          <p:nvPr/>
        </p:nvCxnSpPr>
        <p:spPr>
          <a:xfrm>
            <a:off x="7970519" y="2299025"/>
            <a:ext cx="0" cy="3840480"/>
          </a:xfrm>
          <a:prstGeom prst="straightConnector1">
            <a:avLst/>
          </a:prstGeom>
          <a:ln w="25400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9B12F9F-5F43-E75A-DACA-4A6FCB892088}"/>
              </a:ext>
            </a:extLst>
          </p:cNvPr>
          <p:cNvCxnSpPr>
            <a:cxnSpLocks/>
          </p:cNvCxnSpPr>
          <p:nvPr/>
        </p:nvCxnSpPr>
        <p:spPr>
          <a:xfrm flipH="1">
            <a:off x="3025510" y="2688837"/>
            <a:ext cx="0" cy="274320"/>
          </a:xfrm>
          <a:prstGeom prst="straightConnector1">
            <a:avLst/>
          </a:prstGeom>
          <a:ln w="19050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A92721E-BC9C-9274-8177-3E3291E04959}"/>
              </a:ext>
            </a:extLst>
          </p:cNvPr>
          <p:cNvGrpSpPr/>
          <p:nvPr/>
        </p:nvGrpSpPr>
        <p:grpSpPr>
          <a:xfrm>
            <a:off x="2468398" y="1951123"/>
            <a:ext cx="1114227" cy="737714"/>
            <a:chOff x="1463837" y="3428775"/>
            <a:chExt cx="1213027" cy="737714"/>
          </a:xfrm>
        </p:grpSpPr>
        <p:sp>
          <p:nvSpPr>
            <p:cNvPr id="5" name="Content Placeholder 2">
              <a:extLst>
                <a:ext uri="{FF2B5EF4-FFF2-40B4-BE49-F238E27FC236}">
                  <a16:creationId xmlns:a16="http://schemas.microsoft.com/office/drawing/2014/main" id="{3E067C4C-4B4C-7DD7-0AD1-32869F607E7D}"/>
                </a:ext>
              </a:extLst>
            </p:cNvPr>
            <p:cNvSpPr txBox="1">
              <a:spLocks/>
            </p:cNvSpPr>
            <p:nvPr/>
          </p:nvSpPr>
          <p:spPr>
            <a:xfrm>
              <a:off x="1510046" y="3590933"/>
              <a:ext cx="1141349" cy="552105"/>
            </a:xfrm>
            <a:prstGeom prst="rect">
              <a:avLst/>
            </a:prstGeom>
            <a:ln w="19050">
              <a:noFill/>
            </a:ln>
          </p:spPr>
          <p:txBody>
            <a:bodyPr vert="horz" lIns="91440" tIns="45720" rIns="91440" bIns="45720" rtlCol="0">
              <a:normAutofit fontScale="85000" lnSpcReduction="2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000" dirty="0"/>
                <a:t>num == 10?</a:t>
              </a:r>
            </a:p>
          </p:txBody>
        </p:sp>
        <p:sp>
          <p:nvSpPr>
            <p:cNvPr id="3" name="Diamond 2">
              <a:extLst>
                <a:ext uri="{FF2B5EF4-FFF2-40B4-BE49-F238E27FC236}">
                  <a16:creationId xmlns:a16="http://schemas.microsoft.com/office/drawing/2014/main" id="{728E187E-3C3E-5AA1-148E-7BEF82E12EAF}"/>
                </a:ext>
              </a:extLst>
            </p:cNvPr>
            <p:cNvSpPr/>
            <p:nvPr/>
          </p:nvSpPr>
          <p:spPr>
            <a:xfrm>
              <a:off x="1463837" y="3428775"/>
              <a:ext cx="1213027" cy="737714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B2EBE36-9E6A-7AA8-A987-8F1729C11C69}"/>
              </a:ext>
            </a:extLst>
          </p:cNvPr>
          <p:cNvCxnSpPr>
            <a:cxnSpLocks/>
          </p:cNvCxnSpPr>
          <p:nvPr/>
        </p:nvCxnSpPr>
        <p:spPr>
          <a:xfrm flipV="1">
            <a:off x="3582625" y="2319980"/>
            <a:ext cx="2103120" cy="0"/>
          </a:xfrm>
          <a:prstGeom prst="line">
            <a:avLst/>
          </a:prstGeom>
          <a:ln w="25400">
            <a:solidFill>
              <a:srgbClr val="00206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BD26CC2A-55D1-ED24-5720-251111B02EDC}"/>
              </a:ext>
            </a:extLst>
          </p:cNvPr>
          <p:cNvSpPr txBox="1">
            <a:spLocks/>
          </p:cNvSpPr>
          <p:nvPr/>
        </p:nvSpPr>
        <p:spPr>
          <a:xfrm>
            <a:off x="3606794" y="4026608"/>
            <a:ext cx="593229" cy="487362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/>
              <a:t>yes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75BA7D69-B6F6-A832-25A0-257867DB70EE}"/>
              </a:ext>
            </a:extLst>
          </p:cNvPr>
          <p:cNvSpPr txBox="1">
            <a:spLocks/>
          </p:cNvSpPr>
          <p:nvPr/>
        </p:nvSpPr>
        <p:spPr>
          <a:xfrm>
            <a:off x="2997862" y="2669847"/>
            <a:ext cx="530365" cy="382602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/>
              <a:t>no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85190543-B187-4F46-D9DF-EA7BC6CACE47}"/>
              </a:ext>
            </a:extLst>
          </p:cNvPr>
          <p:cNvCxnSpPr>
            <a:cxnSpLocks/>
          </p:cNvCxnSpPr>
          <p:nvPr/>
        </p:nvCxnSpPr>
        <p:spPr>
          <a:xfrm>
            <a:off x="3006717" y="5764231"/>
            <a:ext cx="0" cy="182880"/>
          </a:xfrm>
          <a:prstGeom prst="straightConnector1">
            <a:avLst/>
          </a:prstGeom>
          <a:ln w="19050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>
            <a:extLst>
              <a:ext uri="{FF2B5EF4-FFF2-40B4-BE49-F238E27FC236}">
                <a16:creationId xmlns:a16="http://schemas.microsoft.com/office/drawing/2014/main" id="{EF2F4555-52AF-6682-5244-70CF1709E665}"/>
              </a:ext>
            </a:extLst>
          </p:cNvPr>
          <p:cNvGrpSpPr/>
          <p:nvPr/>
        </p:nvGrpSpPr>
        <p:grpSpPr>
          <a:xfrm>
            <a:off x="1791238" y="1206306"/>
            <a:ext cx="2552162" cy="448579"/>
            <a:chOff x="5405024" y="4419601"/>
            <a:chExt cx="2971659" cy="448579"/>
          </a:xfrm>
        </p:grpSpPr>
        <p:sp>
          <p:nvSpPr>
            <p:cNvPr id="29" name="Content Placeholder 2">
              <a:extLst>
                <a:ext uri="{FF2B5EF4-FFF2-40B4-BE49-F238E27FC236}">
                  <a16:creationId xmlns:a16="http://schemas.microsoft.com/office/drawing/2014/main" id="{B97CFA15-23CB-FC57-1975-41352136AB6E}"/>
                </a:ext>
              </a:extLst>
            </p:cNvPr>
            <p:cNvSpPr txBox="1">
              <a:spLocks/>
            </p:cNvSpPr>
            <p:nvPr/>
          </p:nvSpPr>
          <p:spPr>
            <a:xfrm>
              <a:off x="5569559" y="4468734"/>
              <a:ext cx="2807121" cy="399446"/>
            </a:xfrm>
            <a:prstGeom prst="rect">
              <a:avLst/>
            </a:prstGeom>
            <a:ln w="19050">
              <a:noFill/>
            </a:ln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800" dirty="0"/>
                <a:t>get a single digit integer</a:t>
              </a:r>
            </a:p>
          </p:txBody>
        </p:sp>
        <p:sp>
          <p:nvSpPr>
            <p:cNvPr id="35" name="Parallelogram 34">
              <a:extLst>
                <a:ext uri="{FF2B5EF4-FFF2-40B4-BE49-F238E27FC236}">
                  <a16:creationId xmlns:a16="http://schemas.microsoft.com/office/drawing/2014/main" id="{944A16D4-5544-8678-9174-583F354170F8}"/>
                </a:ext>
              </a:extLst>
            </p:cNvPr>
            <p:cNvSpPr/>
            <p:nvPr/>
          </p:nvSpPr>
          <p:spPr>
            <a:xfrm>
              <a:off x="5405024" y="4419601"/>
              <a:ext cx="2971659" cy="430439"/>
            </a:xfrm>
            <a:prstGeom prst="parallelogram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A6E2A4A8-4017-AAA7-C71B-8E8AD727A9F1}"/>
              </a:ext>
            </a:extLst>
          </p:cNvPr>
          <p:cNvGrpSpPr/>
          <p:nvPr/>
        </p:nvGrpSpPr>
        <p:grpSpPr>
          <a:xfrm>
            <a:off x="2458524" y="3988861"/>
            <a:ext cx="1114227" cy="737714"/>
            <a:chOff x="1463837" y="3428775"/>
            <a:chExt cx="1213027" cy="737714"/>
          </a:xfrm>
        </p:grpSpPr>
        <p:sp>
          <p:nvSpPr>
            <p:cNvPr id="48" name="Content Placeholder 2">
              <a:extLst>
                <a:ext uri="{FF2B5EF4-FFF2-40B4-BE49-F238E27FC236}">
                  <a16:creationId xmlns:a16="http://schemas.microsoft.com/office/drawing/2014/main" id="{E6D54839-87E5-8FD6-C44C-807FE9875D7A}"/>
                </a:ext>
              </a:extLst>
            </p:cNvPr>
            <p:cNvSpPr txBox="1">
              <a:spLocks/>
            </p:cNvSpPr>
            <p:nvPr/>
          </p:nvSpPr>
          <p:spPr>
            <a:xfrm>
              <a:off x="1510046" y="3590933"/>
              <a:ext cx="1141349" cy="552105"/>
            </a:xfrm>
            <a:prstGeom prst="rect">
              <a:avLst/>
            </a:prstGeom>
            <a:ln w="19050">
              <a:noFill/>
            </a:ln>
          </p:spPr>
          <p:txBody>
            <a:bodyPr vert="horz" lIns="91440" tIns="45720" rIns="91440" bIns="45720" rtlCol="0">
              <a:normAutofit fontScale="85000" lnSpcReduction="2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000" dirty="0"/>
                <a:t>num == 6?</a:t>
              </a:r>
            </a:p>
          </p:txBody>
        </p:sp>
        <p:sp>
          <p:nvSpPr>
            <p:cNvPr id="49" name="Diamond 48">
              <a:extLst>
                <a:ext uri="{FF2B5EF4-FFF2-40B4-BE49-F238E27FC236}">
                  <a16:creationId xmlns:a16="http://schemas.microsoft.com/office/drawing/2014/main" id="{656CB87B-B4A0-39F9-269F-548BBE96FABB}"/>
                </a:ext>
              </a:extLst>
            </p:cNvPr>
            <p:cNvSpPr/>
            <p:nvPr/>
          </p:nvSpPr>
          <p:spPr>
            <a:xfrm>
              <a:off x="1463837" y="3428775"/>
              <a:ext cx="1213027" cy="737714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C21CB0B6-B8F6-1AC4-88FE-EAC230350106}"/>
              </a:ext>
            </a:extLst>
          </p:cNvPr>
          <p:cNvCxnSpPr>
            <a:cxnSpLocks/>
          </p:cNvCxnSpPr>
          <p:nvPr/>
        </p:nvCxnSpPr>
        <p:spPr>
          <a:xfrm flipH="1">
            <a:off x="3006718" y="4735968"/>
            <a:ext cx="0" cy="274320"/>
          </a:xfrm>
          <a:prstGeom prst="straightConnector1">
            <a:avLst/>
          </a:prstGeom>
          <a:ln w="19050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780DCEEE-6752-96CE-41ED-46919AB2169F}"/>
              </a:ext>
            </a:extLst>
          </p:cNvPr>
          <p:cNvCxnSpPr>
            <a:cxnSpLocks/>
          </p:cNvCxnSpPr>
          <p:nvPr/>
        </p:nvCxnSpPr>
        <p:spPr>
          <a:xfrm>
            <a:off x="3559230" y="6139505"/>
            <a:ext cx="4422781" cy="0"/>
          </a:xfrm>
          <a:prstGeom prst="line">
            <a:avLst/>
          </a:prstGeom>
          <a:ln w="25400">
            <a:solidFill>
              <a:srgbClr val="00206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21905673-4233-8A49-305D-08DE192CD6CB}"/>
              </a:ext>
            </a:extLst>
          </p:cNvPr>
          <p:cNvSpPr txBox="1">
            <a:spLocks/>
          </p:cNvSpPr>
          <p:nvPr/>
        </p:nvSpPr>
        <p:spPr>
          <a:xfrm>
            <a:off x="3549356" y="1922842"/>
            <a:ext cx="593229" cy="487362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/>
              <a:t>yes</a:t>
            </a:r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6E2269B4-EE82-30EF-0463-CE7BC845B627}"/>
              </a:ext>
            </a:extLst>
          </p:cNvPr>
          <p:cNvSpPr txBox="1">
            <a:spLocks/>
          </p:cNvSpPr>
          <p:nvPr/>
        </p:nvSpPr>
        <p:spPr>
          <a:xfrm>
            <a:off x="2913541" y="4650621"/>
            <a:ext cx="530365" cy="382602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/>
              <a:t>no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50956379-5CE4-D7BA-06CC-A546175D4E2C}"/>
              </a:ext>
            </a:extLst>
          </p:cNvPr>
          <p:cNvGrpSpPr/>
          <p:nvPr/>
        </p:nvGrpSpPr>
        <p:grpSpPr>
          <a:xfrm>
            <a:off x="2472228" y="2969992"/>
            <a:ext cx="1114227" cy="737714"/>
            <a:chOff x="1463837" y="3428775"/>
            <a:chExt cx="1213027" cy="737714"/>
          </a:xfrm>
        </p:grpSpPr>
        <p:sp>
          <p:nvSpPr>
            <p:cNvPr id="41" name="Content Placeholder 2">
              <a:extLst>
                <a:ext uri="{FF2B5EF4-FFF2-40B4-BE49-F238E27FC236}">
                  <a16:creationId xmlns:a16="http://schemas.microsoft.com/office/drawing/2014/main" id="{B6246FA3-AF39-2CC1-0A6E-B82CE4AB817C}"/>
                </a:ext>
              </a:extLst>
            </p:cNvPr>
            <p:cNvSpPr txBox="1">
              <a:spLocks/>
            </p:cNvSpPr>
            <p:nvPr/>
          </p:nvSpPr>
          <p:spPr>
            <a:xfrm>
              <a:off x="1510046" y="3590933"/>
              <a:ext cx="1141349" cy="552105"/>
            </a:xfrm>
            <a:prstGeom prst="rect">
              <a:avLst/>
            </a:prstGeom>
            <a:ln w="19050">
              <a:noFill/>
            </a:ln>
          </p:spPr>
          <p:txBody>
            <a:bodyPr vert="horz" lIns="91440" tIns="45720" rIns="91440" bIns="45720" rtlCol="0">
              <a:normAutofit fontScale="85000" lnSpcReduction="2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000" dirty="0"/>
                <a:t>num == 8?</a:t>
              </a:r>
            </a:p>
          </p:txBody>
        </p:sp>
        <p:sp>
          <p:nvSpPr>
            <p:cNvPr id="42" name="Diamond 41">
              <a:extLst>
                <a:ext uri="{FF2B5EF4-FFF2-40B4-BE49-F238E27FC236}">
                  <a16:creationId xmlns:a16="http://schemas.microsoft.com/office/drawing/2014/main" id="{AF869FE0-6515-D0D6-7129-C020340FF892}"/>
                </a:ext>
              </a:extLst>
            </p:cNvPr>
            <p:cNvSpPr/>
            <p:nvPr/>
          </p:nvSpPr>
          <p:spPr>
            <a:xfrm>
              <a:off x="1463837" y="3428775"/>
              <a:ext cx="1213027" cy="737714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848B2E71-7F28-4134-19AA-4F6F914161C2}"/>
              </a:ext>
            </a:extLst>
          </p:cNvPr>
          <p:cNvGrpSpPr/>
          <p:nvPr/>
        </p:nvGrpSpPr>
        <p:grpSpPr>
          <a:xfrm>
            <a:off x="2449604" y="5026517"/>
            <a:ext cx="1114227" cy="737714"/>
            <a:chOff x="1463837" y="3428775"/>
            <a:chExt cx="1213027" cy="737714"/>
          </a:xfrm>
        </p:grpSpPr>
        <p:sp>
          <p:nvSpPr>
            <p:cNvPr id="44" name="Content Placeholder 2">
              <a:extLst>
                <a:ext uri="{FF2B5EF4-FFF2-40B4-BE49-F238E27FC236}">
                  <a16:creationId xmlns:a16="http://schemas.microsoft.com/office/drawing/2014/main" id="{574B9A82-A354-0436-99D8-69773FB3BCAD}"/>
                </a:ext>
              </a:extLst>
            </p:cNvPr>
            <p:cNvSpPr txBox="1">
              <a:spLocks/>
            </p:cNvSpPr>
            <p:nvPr/>
          </p:nvSpPr>
          <p:spPr>
            <a:xfrm>
              <a:off x="1510046" y="3590933"/>
              <a:ext cx="1141349" cy="552105"/>
            </a:xfrm>
            <a:prstGeom prst="rect">
              <a:avLst/>
            </a:prstGeom>
            <a:ln w="19050">
              <a:noFill/>
            </a:ln>
          </p:spPr>
          <p:txBody>
            <a:bodyPr vert="horz" lIns="91440" tIns="45720" rIns="91440" bIns="45720" rtlCol="0">
              <a:normAutofit fontScale="85000" lnSpcReduction="2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000" dirty="0"/>
                <a:t>num == 4?</a:t>
              </a:r>
            </a:p>
          </p:txBody>
        </p:sp>
        <p:sp>
          <p:nvSpPr>
            <p:cNvPr id="45" name="Diamond 44">
              <a:extLst>
                <a:ext uri="{FF2B5EF4-FFF2-40B4-BE49-F238E27FC236}">
                  <a16:creationId xmlns:a16="http://schemas.microsoft.com/office/drawing/2014/main" id="{C54744C2-E17C-28C3-B7BD-80624514E68B}"/>
                </a:ext>
              </a:extLst>
            </p:cNvPr>
            <p:cNvSpPr/>
            <p:nvPr/>
          </p:nvSpPr>
          <p:spPr>
            <a:xfrm>
              <a:off x="1463837" y="3428775"/>
              <a:ext cx="1213027" cy="737714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6495F1A2-FD23-3FD1-C736-22C2A8D1C2EF}"/>
              </a:ext>
            </a:extLst>
          </p:cNvPr>
          <p:cNvCxnSpPr>
            <a:cxnSpLocks/>
          </p:cNvCxnSpPr>
          <p:nvPr/>
        </p:nvCxnSpPr>
        <p:spPr>
          <a:xfrm flipH="1">
            <a:off x="3022469" y="3708185"/>
            <a:ext cx="0" cy="274320"/>
          </a:xfrm>
          <a:prstGeom prst="straightConnector1">
            <a:avLst/>
          </a:prstGeom>
          <a:ln w="19050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Content Placeholder 2">
            <a:extLst>
              <a:ext uri="{FF2B5EF4-FFF2-40B4-BE49-F238E27FC236}">
                <a16:creationId xmlns:a16="http://schemas.microsoft.com/office/drawing/2014/main" id="{9BE50530-878D-B61D-9BB5-490735922085}"/>
              </a:ext>
            </a:extLst>
          </p:cNvPr>
          <p:cNvSpPr txBox="1">
            <a:spLocks/>
          </p:cNvSpPr>
          <p:nvPr/>
        </p:nvSpPr>
        <p:spPr>
          <a:xfrm>
            <a:off x="2994821" y="3689195"/>
            <a:ext cx="530365" cy="382602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/>
              <a:t>no</a:t>
            </a:r>
          </a:p>
        </p:txBody>
      </p:sp>
      <p:sp>
        <p:nvSpPr>
          <p:cNvPr id="56" name="Content Placeholder 2">
            <a:extLst>
              <a:ext uri="{FF2B5EF4-FFF2-40B4-BE49-F238E27FC236}">
                <a16:creationId xmlns:a16="http://schemas.microsoft.com/office/drawing/2014/main" id="{6BD332E2-6ADA-A4CD-84E0-056D87EEE50F}"/>
              </a:ext>
            </a:extLst>
          </p:cNvPr>
          <p:cNvSpPr txBox="1">
            <a:spLocks/>
          </p:cNvSpPr>
          <p:nvPr/>
        </p:nvSpPr>
        <p:spPr>
          <a:xfrm>
            <a:off x="3010071" y="5639333"/>
            <a:ext cx="530365" cy="382602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/>
              <a:t>no</a:t>
            </a:r>
          </a:p>
        </p:txBody>
      </p:sp>
      <p:sp>
        <p:nvSpPr>
          <p:cNvPr id="58" name="Content Placeholder 2">
            <a:extLst>
              <a:ext uri="{FF2B5EF4-FFF2-40B4-BE49-F238E27FC236}">
                <a16:creationId xmlns:a16="http://schemas.microsoft.com/office/drawing/2014/main" id="{9201FF05-D638-F377-FDCE-2AD482BBBB32}"/>
              </a:ext>
            </a:extLst>
          </p:cNvPr>
          <p:cNvSpPr txBox="1">
            <a:spLocks/>
          </p:cNvSpPr>
          <p:nvPr/>
        </p:nvSpPr>
        <p:spPr>
          <a:xfrm>
            <a:off x="2492049" y="5963341"/>
            <a:ext cx="1081731" cy="399446"/>
          </a:xfrm>
          <a:prstGeom prst="rect">
            <a:avLst/>
          </a:prstGeom>
          <a:ln w="25400">
            <a:solidFill>
              <a:srgbClr val="00206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/>
              <a:t>Continue</a:t>
            </a:r>
          </a:p>
        </p:txBody>
      </p: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C4E92572-A4F0-ED53-D207-649FC04C66FD}"/>
              </a:ext>
            </a:extLst>
          </p:cNvPr>
          <p:cNvSpPr txBox="1">
            <a:spLocks/>
          </p:cNvSpPr>
          <p:nvPr/>
        </p:nvSpPr>
        <p:spPr>
          <a:xfrm>
            <a:off x="5685745" y="2091443"/>
            <a:ext cx="1553254" cy="399446"/>
          </a:xfrm>
          <a:prstGeom prst="rect">
            <a:avLst/>
          </a:prstGeom>
          <a:ln w="25400">
            <a:solidFill>
              <a:srgbClr val="00206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/>
              <a:t>Do something</a:t>
            </a:r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3D899EF5-2062-D141-94CD-57769B58F75D}"/>
              </a:ext>
            </a:extLst>
          </p:cNvPr>
          <p:cNvCxnSpPr>
            <a:cxnSpLocks/>
          </p:cNvCxnSpPr>
          <p:nvPr/>
        </p:nvCxnSpPr>
        <p:spPr>
          <a:xfrm flipV="1">
            <a:off x="3582625" y="3338849"/>
            <a:ext cx="1554480" cy="0"/>
          </a:xfrm>
          <a:prstGeom prst="line">
            <a:avLst/>
          </a:prstGeom>
          <a:ln w="25400">
            <a:solidFill>
              <a:srgbClr val="00206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Content Placeholder 2">
            <a:extLst>
              <a:ext uri="{FF2B5EF4-FFF2-40B4-BE49-F238E27FC236}">
                <a16:creationId xmlns:a16="http://schemas.microsoft.com/office/drawing/2014/main" id="{ACDBFC21-D396-FBB3-C8B0-5FD5D08F7B43}"/>
              </a:ext>
            </a:extLst>
          </p:cNvPr>
          <p:cNvSpPr txBox="1">
            <a:spLocks/>
          </p:cNvSpPr>
          <p:nvPr/>
        </p:nvSpPr>
        <p:spPr>
          <a:xfrm>
            <a:off x="5155484" y="3097297"/>
            <a:ext cx="2074187" cy="399446"/>
          </a:xfrm>
          <a:prstGeom prst="rect">
            <a:avLst/>
          </a:prstGeom>
          <a:ln w="25400">
            <a:solidFill>
              <a:srgbClr val="002060"/>
            </a:solidFill>
          </a:ln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/>
              <a:t>Do something different</a:t>
            </a:r>
          </a:p>
        </p:txBody>
      </p:sp>
      <p:sp>
        <p:nvSpPr>
          <p:cNvPr id="67" name="Content Placeholder 2">
            <a:extLst>
              <a:ext uri="{FF2B5EF4-FFF2-40B4-BE49-F238E27FC236}">
                <a16:creationId xmlns:a16="http://schemas.microsoft.com/office/drawing/2014/main" id="{51CB60A8-D55A-91CB-7423-56BA063A05E2}"/>
              </a:ext>
            </a:extLst>
          </p:cNvPr>
          <p:cNvSpPr txBox="1">
            <a:spLocks/>
          </p:cNvSpPr>
          <p:nvPr/>
        </p:nvSpPr>
        <p:spPr>
          <a:xfrm>
            <a:off x="3582625" y="5025378"/>
            <a:ext cx="593229" cy="487362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/>
              <a:t>yes</a:t>
            </a:r>
          </a:p>
        </p:txBody>
      </p:sp>
      <p:sp>
        <p:nvSpPr>
          <p:cNvPr id="68" name="Content Placeholder 2">
            <a:extLst>
              <a:ext uri="{FF2B5EF4-FFF2-40B4-BE49-F238E27FC236}">
                <a16:creationId xmlns:a16="http://schemas.microsoft.com/office/drawing/2014/main" id="{FE3FDB8A-B9A2-FA68-85E3-8D8FB8E4EA75}"/>
              </a:ext>
            </a:extLst>
          </p:cNvPr>
          <p:cNvSpPr txBox="1">
            <a:spLocks/>
          </p:cNvSpPr>
          <p:nvPr/>
        </p:nvSpPr>
        <p:spPr>
          <a:xfrm>
            <a:off x="3538464" y="2950037"/>
            <a:ext cx="593229" cy="487362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/>
              <a:t>yes</a:t>
            </a:r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4D00D7C6-530A-D8B3-B869-BFBD15D2EED5}"/>
              </a:ext>
            </a:extLst>
          </p:cNvPr>
          <p:cNvCxnSpPr>
            <a:cxnSpLocks/>
          </p:cNvCxnSpPr>
          <p:nvPr/>
        </p:nvCxnSpPr>
        <p:spPr>
          <a:xfrm flipV="1">
            <a:off x="7238999" y="2299025"/>
            <a:ext cx="731520" cy="0"/>
          </a:xfrm>
          <a:prstGeom prst="line">
            <a:avLst/>
          </a:prstGeom>
          <a:ln w="25400">
            <a:solidFill>
              <a:srgbClr val="00206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289AA815-5642-0CC9-73DF-87FD3026B552}"/>
              </a:ext>
            </a:extLst>
          </p:cNvPr>
          <p:cNvCxnSpPr>
            <a:cxnSpLocks/>
          </p:cNvCxnSpPr>
          <p:nvPr/>
        </p:nvCxnSpPr>
        <p:spPr>
          <a:xfrm flipV="1">
            <a:off x="7229671" y="3289105"/>
            <a:ext cx="731520" cy="0"/>
          </a:xfrm>
          <a:prstGeom prst="line">
            <a:avLst/>
          </a:prstGeom>
          <a:ln w="25400">
            <a:solidFill>
              <a:srgbClr val="00206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4F4456C6-C3AF-0351-2F70-1F9460ED3375}"/>
              </a:ext>
            </a:extLst>
          </p:cNvPr>
          <p:cNvCxnSpPr>
            <a:cxnSpLocks/>
          </p:cNvCxnSpPr>
          <p:nvPr/>
        </p:nvCxnSpPr>
        <p:spPr>
          <a:xfrm flipV="1">
            <a:off x="7229671" y="4362661"/>
            <a:ext cx="731520" cy="0"/>
          </a:xfrm>
          <a:prstGeom prst="line">
            <a:avLst/>
          </a:prstGeom>
          <a:ln w="25400">
            <a:solidFill>
              <a:srgbClr val="00206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01F7500F-2011-96E2-1196-C120980804A3}"/>
              </a:ext>
            </a:extLst>
          </p:cNvPr>
          <p:cNvCxnSpPr>
            <a:cxnSpLocks/>
          </p:cNvCxnSpPr>
          <p:nvPr/>
        </p:nvCxnSpPr>
        <p:spPr>
          <a:xfrm flipV="1">
            <a:off x="3582625" y="4356076"/>
            <a:ext cx="1554480" cy="0"/>
          </a:xfrm>
          <a:prstGeom prst="line">
            <a:avLst/>
          </a:prstGeom>
          <a:ln w="25400">
            <a:solidFill>
              <a:srgbClr val="00206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Content Placeholder 2">
            <a:extLst>
              <a:ext uri="{FF2B5EF4-FFF2-40B4-BE49-F238E27FC236}">
                <a16:creationId xmlns:a16="http://schemas.microsoft.com/office/drawing/2014/main" id="{3C846F14-8C9C-37A6-6A9C-EAE4E14A9A28}"/>
              </a:ext>
            </a:extLst>
          </p:cNvPr>
          <p:cNvSpPr txBox="1">
            <a:spLocks/>
          </p:cNvSpPr>
          <p:nvPr/>
        </p:nvSpPr>
        <p:spPr>
          <a:xfrm>
            <a:off x="5155484" y="4114524"/>
            <a:ext cx="2074187" cy="399446"/>
          </a:xfrm>
          <a:prstGeom prst="rect">
            <a:avLst/>
          </a:prstGeom>
          <a:ln w="25400">
            <a:solidFill>
              <a:srgbClr val="002060"/>
            </a:solidFill>
          </a:ln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/>
              <a:t>Do something different</a:t>
            </a:r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9820D7D5-EF7E-10FA-C82B-3BBD6825C3C4}"/>
              </a:ext>
            </a:extLst>
          </p:cNvPr>
          <p:cNvCxnSpPr>
            <a:cxnSpLocks/>
          </p:cNvCxnSpPr>
          <p:nvPr/>
        </p:nvCxnSpPr>
        <p:spPr>
          <a:xfrm flipV="1">
            <a:off x="3564246" y="5394883"/>
            <a:ext cx="1554480" cy="0"/>
          </a:xfrm>
          <a:prstGeom prst="line">
            <a:avLst/>
          </a:prstGeom>
          <a:ln w="25400">
            <a:solidFill>
              <a:srgbClr val="00206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Content Placeholder 2">
            <a:extLst>
              <a:ext uri="{FF2B5EF4-FFF2-40B4-BE49-F238E27FC236}">
                <a16:creationId xmlns:a16="http://schemas.microsoft.com/office/drawing/2014/main" id="{10D3FEDD-207B-3969-8BC8-FEEBA2F57F15}"/>
              </a:ext>
            </a:extLst>
          </p:cNvPr>
          <p:cNvSpPr txBox="1">
            <a:spLocks/>
          </p:cNvSpPr>
          <p:nvPr/>
        </p:nvSpPr>
        <p:spPr>
          <a:xfrm>
            <a:off x="5137105" y="5153331"/>
            <a:ext cx="2074187" cy="399446"/>
          </a:xfrm>
          <a:prstGeom prst="rect">
            <a:avLst/>
          </a:prstGeom>
          <a:ln w="25400">
            <a:solidFill>
              <a:srgbClr val="002060"/>
            </a:solidFill>
          </a:ln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/>
              <a:t>Do something different</a:t>
            </a:r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3AC4A843-95AC-9E0D-BE6B-166DBA984511}"/>
              </a:ext>
            </a:extLst>
          </p:cNvPr>
          <p:cNvCxnSpPr>
            <a:cxnSpLocks/>
          </p:cNvCxnSpPr>
          <p:nvPr/>
        </p:nvCxnSpPr>
        <p:spPr>
          <a:xfrm flipV="1">
            <a:off x="7211292" y="5257800"/>
            <a:ext cx="731520" cy="0"/>
          </a:xfrm>
          <a:prstGeom prst="line">
            <a:avLst/>
          </a:prstGeom>
          <a:ln w="25400">
            <a:solidFill>
              <a:srgbClr val="00206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878138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C25EC2-A69F-0D91-64F9-87B3A1D60E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658D7-3F69-EBC5-F3A9-A353B7332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The switch case statement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9CD8182-83F2-5A30-A77F-AFD615B867C3}"/>
              </a:ext>
            </a:extLst>
          </p:cNvPr>
          <p:cNvSpPr txBox="1">
            <a:spLocks/>
          </p:cNvSpPr>
          <p:nvPr/>
        </p:nvSpPr>
        <p:spPr>
          <a:xfrm>
            <a:off x="685800" y="2307264"/>
            <a:ext cx="8001000" cy="39208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switch (</a:t>
            </a:r>
            <a:r>
              <a:rPr lang="en-US" sz="2800" dirty="0">
                <a:solidFill>
                  <a:srgbClr val="3333FF"/>
                </a:solidFill>
              </a:rPr>
              <a:t>expression</a:t>
            </a:r>
            <a:r>
              <a:rPr lang="en-US" sz="2800" dirty="0"/>
              <a:t>) {</a:t>
            </a:r>
          </a:p>
          <a:p>
            <a:pPr marL="0" indent="0">
              <a:buNone/>
            </a:pPr>
            <a:r>
              <a:rPr lang="en-US" sz="2800" dirty="0"/>
              <a:t>	case value1:   statements for value1</a:t>
            </a:r>
          </a:p>
          <a:p>
            <a:pPr marL="0" indent="0">
              <a:buNone/>
            </a:pPr>
            <a:r>
              <a:rPr lang="en-US" sz="2800" dirty="0"/>
              <a:t>			break;</a:t>
            </a:r>
          </a:p>
          <a:p>
            <a:pPr marL="0" indent="0">
              <a:buNone/>
            </a:pPr>
            <a:r>
              <a:rPr lang="en-US" sz="2800" dirty="0"/>
              <a:t>	case value2:   statements for value2</a:t>
            </a:r>
          </a:p>
          <a:p>
            <a:pPr marL="0" indent="0">
              <a:buNone/>
            </a:pPr>
            <a:r>
              <a:rPr lang="en-US" sz="2800" dirty="0"/>
              <a:t>			break;</a:t>
            </a:r>
          </a:p>
          <a:p>
            <a:pPr marL="0" indent="0">
              <a:buNone/>
            </a:pPr>
            <a:r>
              <a:rPr lang="en-US" sz="2800" dirty="0"/>
              <a:t>	default:	 statements for default</a:t>
            </a:r>
          </a:p>
          <a:p>
            <a:pPr marL="0" indent="0">
              <a:buNone/>
            </a:pPr>
            <a:r>
              <a:rPr lang="en-US" sz="2800" dirty="0"/>
              <a:t>			break;</a:t>
            </a:r>
          </a:p>
          <a:p>
            <a:pPr marL="0" indent="0">
              <a:buNone/>
            </a:pPr>
            <a:r>
              <a:rPr lang="en-US" sz="2800" dirty="0"/>
              <a:t>}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7ECC728-1932-7BDC-D8DA-D218B1281483}"/>
              </a:ext>
            </a:extLst>
          </p:cNvPr>
          <p:cNvSpPr txBox="1">
            <a:spLocks/>
          </p:cNvSpPr>
          <p:nvPr/>
        </p:nvSpPr>
        <p:spPr>
          <a:xfrm>
            <a:off x="2514600" y="1141562"/>
            <a:ext cx="4343400" cy="6063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Only works for integer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77E21-4CCC-188C-AD76-905B248A37C4}"/>
              </a:ext>
            </a:extLst>
          </p:cNvPr>
          <p:cNvSpPr txBox="1">
            <a:spLocks/>
          </p:cNvSpPr>
          <p:nvPr/>
        </p:nvSpPr>
        <p:spPr>
          <a:xfrm>
            <a:off x="4518660" y="1960007"/>
            <a:ext cx="3101340" cy="3791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The expression is evaluated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78FB3F15-37DC-363E-4388-1BF68BCFE007}"/>
              </a:ext>
            </a:extLst>
          </p:cNvPr>
          <p:cNvCxnSpPr>
            <a:cxnSpLocks/>
          </p:cNvCxnSpPr>
          <p:nvPr/>
        </p:nvCxnSpPr>
        <p:spPr>
          <a:xfrm flipH="1">
            <a:off x="3436620" y="2211217"/>
            <a:ext cx="754380" cy="234308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79D24A1-BE0C-50B0-119C-52B7EC8ABFCB}"/>
              </a:ext>
            </a:extLst>
          </p:cNvPr>
          <p:cNvSpPr txBox="1">
            <a:spLocks/>
          </p:cNvSpPr>
          <p:nvPr/>
        </p:nvSpPr>
        <p:spPr>
          <a:xfrm>
            <a:off x="1981200" y="1537284"/>
            <a:ext cx="5867400" cy="5542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(including char and enumerated types)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20D014A-4138-00F5-1C1D-40DA9FF20719}"/>
              </a:ext>
            </a:extLst>
          </p:cNvPr>
          <p:cNvSpPr txBox="1">
            <a:spLocks/>
          </p:cNvSpPr>
          <p:nvPr/>
        </p:nvSpPr>
        <p:spPr>
          <a:xfrm>
            <a:off x="76200" y="3124200"/>
            <a:ext cx="2009140" cy="14707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If the expression evaluates to one of these values, then those statements are executed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A9F6E5A-D63F-82A7-1BC4-065CFD15F8CB}"/>
              </a:ext>
            </a:extLst>
          </p:cNvPr>
          <p:cNvCxnSpPr>
            <a:cxnSpLocks/>
          </p:cNvCxnSpPr>
          <p:nvPr/>
        </p:nvCxnSpPr>
        <p:spPr>
          <a:xfrm flipV="1">
            <a:off x="2085340" y="3276600"/>
            <a:ext cx="838200" cy="30480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CF38C5BF-1A69-0706-E7FC-515948819267}"/>
              </a:ext>
            </a:extLst>
          </p:cNvPr>
          <p:cNvCxnSpPr>
            <a:cxnSpLocks/>
          </p:cNvCxnSpPr>
          <p:nvPr/>
        </p:nvCxnSpPr>
        <p:spPr>
          <a:xfrm>
            <a:off x="2085340" y="3733800"/>
            <a:ext cx="838200" cy="21709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8E5F3C6F-78E1-35DF-6066-ACB9DA6B5E07}"/>
              </a:ext>
            </a:extLst>
          </p:cNvPr>
          <p:cNvSpPr txBox="1">
            <a:spLocks/>
          </p:cNvSpPr>
          <p:nvPr/>
        </p:nvSpPr>
        <p:spPr>
          <a:xfrm>
            <a:off x="4724400" y="3442507"/>
            <a:ext cx="1267460" cy="3791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(optional)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542903A-00C1-77FA-E43C-ED5F43E3C0E7}"/>
              </a:ext>
            </a:extLst>
          </p:cNvPr>
          <p:cNvSpPr txBox="1">
            <a:spLocks/>
          </p:cNvSpPr>
          <p:nvPr/>
        </p:nvSpPr>
        <p:spPr>
          <a:xfrm>
            <a:off x="6997382" y="2568362"/>
            <a:ext cx="2070418" cy="12739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causes execution to go to the next statement outside of the code block</a:t>
            </a: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55606149-326F-79B6-6DE0-2243E09328BA}"/>
              </a:ext>
            </a:extLst>
          </p:cNvPr>
          <p:cNvSpPr/>
          <p:nvPr/>
        </p:nvSpPr>
        <p:spPr>
          <a:xfrm>
            <a:off x="833120" y="3688080"/>
            <a:ext cx="6569087" cy="2801098"/>
          </a:xfrm>
          <a:custGeom>
            <a:avLst/>
            <a:gdLst>
              <a:gd name="connsiteX0" fmla="*/ 5212080 w 6569087"/>
              <a:gd name="connsiteY0" fmla="*/ 0 h 2540000"/>
              <a:gd name="connsiteX1" fmla="*/ 5730240 w 6569087"/>
              <a:gd name="connsiteY1" fmla="*/ 91440 h 2540000"/>
              <a:gd name="connsiteX2" fmla="*/ 6187440 w 6569087"/>
              <a:gd name="connsiteY2" fmla="*/ 406400 h 2540000"/>
              <a:gd name="connsiteX3" fmla="*/ 6522720 w 6569087"/>
              <a:gd name="connsiteY3" fmla="*/ 1036320 h 2540000"/>
              <a:gd name="connsiteX4" fmla="*/ 6471920 w 6569087"/>
              <a:gd name="connsiteY4" fmla="*/ 1686560 h 2540000"/>
              <a:gd name="connsiteX5" fmla="*/ 5659120 w 6569087"/>
              <a:gd name="connsiteY5" fmla="*/ 2174240 h 2540000"/>
              <a:gd name="connsiteX6" fmla="*/ 4318000 w 6569087"/>
              <a:gd name="connsiteY6" fmla="*/ 2397760 h 2540000"/>
              <a:gd name="connsiteX7" fmla="*/ 0 w 6569087"/>
              <a:gd name="connsiteY7" fmla="*/ 2540000 h 25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569087" h="2540000">
                <a:moveTo>
                  <a:pt x="5212080" y="0"/>
                </a:moveTo>
                <a:cubicBezTo>
                  <a:pt x="5389880" y="11853"/>
                  <a:pt x="5567680" y="23707"/>
                  <a:pt x="5730240" y="91440"/>
                </a:cubicBezTo>
                <a:cubicBezTo>
                  <a:pt x="5892800" y="159173"/>
                  <a:pt x="6055360" y="248920"/>
                  <a:pt x="6187440" y="406400"/>
                </a:cubicBezTo>
                <a:cubicBezTo>
                  <a:pt x="6319520" y="563880"/>
                  <a:pt x="6475307" y="822960"/>
                  <a:pt x="6522720" y="1036320"/>
                </a:cubicBezTo>
                <a:cubicBezTo>
                  <a:pt x="6570133" y="1249680"/>
                  <a:pt x="6615853" y="1496907"/>
                  <a:pt x="6471920" y="1686560"/>
                </a:cubicBezTo>
                <a:cubicBezTo>
                  <a:pt x="6327987" y="1876213"/>
                  <a:pt x="6018107" y="2055707"/>
                  <a:pt x="5659120" y="2174240"/>
                </a:cubicBezTo>
                <a:cubicBezTo>
                  <a:pt x="5300133" y="2292773"/>
                  <a:pt x="5261187" y="2336800"/>
                  <a:pt x="4318000" y="2397760"/>
                </a:cubicBezTo>
                <a:cubicBezTo>
                  <a:pt x="3374813" y="2458720"/>
                  <a:pt x="1687406" y="2499360"/>
                  <a:pt x="0" y="254000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AFD81A75-383D-6821-2939-2D1F3A463487}"/>
              </a:ext>
            </a:extLst>
          </p:cNvPr>
          <p:cNvSpPr txBox="1">
            <a:spLocks/>
          </p:cNvSpPr>
          <p:nvPr/>
        </p:nvSpPr>
        <p:spPr>
          <a:xfrm>
            <a:off x="2083911" y="5222267"/>
            <a:ext cx="1267460" cy="3791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(optional)</a:t>
            </a:r>
          </a:p>
        </p:txBody>
      </p:sp>
    </p:spTree>
    <p:extLst>
      <p:ext uri="{BB962C8B-B14F-4D97-AF65-F5344CB8AC3E}">
        <p14:creationId xmlns:p14="http://schemas.microsoft.com/office/powerpoint/2010/main" val="4121347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9" grpId="0"/>
      <p:bldP spid="18" grpId="0"/>
      <p:bldP spid="19" grpId="0"/>
      <p:bldP spid="20" grpId="0" animBg="1"/>
      <p:bldP spid="21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43B014-BB25-30FF-6370-06EE0D65D9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6969E-20AA-27DB-7B35-A67A739B1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sz="4400" dirty="0"/>
              <a:t>The switch case statement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C4B6DE8-64C7-796C-989F-FCB184B8068B}"/>
              </a:ext>
            </a:extLst>
          </p:cNvPr>
          <p:cNvSpPr txBox="1">
            <a:spLocks/>
          </p:cNvSpPr>
          <p:nvPr/>
        </p:nvSpPr>
        <p:spPr>
          <a:xfrm>
            <a:off x="685800" y="1143000"/>
            <a:ext cx="8229600" cy="5638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 err="1"/>
              <a:t>printf</a:t>
            </a:r>
            <a:r>
              <a:rPr lang="en-US" sz="1600" dirty="0"/>
              <a:t>(“Please enter an even, positive, single-digit integer!\n”);</a:t>
            </a:r>
          </a:p>
          <a:p>
            <a:pPr marL="0" indent="0">
              <a:buNone/>
            </a:pPr>
            <a:r>
              <a:rPr lang="en-US" sz="1600" dirty="0" err="1"/>
              <a:t>scanf_s</a:t>
            </a:r>
            <a:r>
              <a:rPr lang="en-US" sz="1600" dirty="0"/>
              <a:t>(“%d”, &amp;</a:t>
            </a:r>
            <a:r>
              <a:rPr lang="en-US" sz="1600" dirty="0">
                <a:solidFill>
                  <a:srgbClr val="3333FF"/>
                </a:solidFill>
              </a:rPr>
              <a:t>num1</a:t>
            </a:r>
            <a:r>
              <a:rPr lang="en-US" sz="1600" dirty="0"/>
              <a:t>);</a:t>
            </a:r>
          </a:p>
          <a:p>
            <a:pPr marL="0" indent="0">
              <a:buNone/>
            </a:pPr>
            <a:r>
              <a:rPr lang="en-US" sz="1600" dirty="0"/>
              <a:t>switch (</a:t>
            </a:r>
            <a:r>
              <a:rPr lang="en-US" sz="1600" dirty="0">
                <a:solidFill>
                  <a:srgbClr val="3333FF"/>
                </a:solidFill>
              </a:rPr>
              <a:t>num1</a:t>
            </a:r>
            <a:r>
              <a:rPr lang="en-US" sz="1600" dirty="0"/>
              <a:t>) {</a:t>
            </a:r>
          </a:p>
          <a:p>
            <a:pPr marL="0" indent="0">
              <a:buNone/>
            </a:pPr>
            <a:r>
              <a:rPr lang="en-US" sz="1600" dirty="0"/>
              <a:t>	case 8:</a:t>
            </a:r>
          </a:p>
          <a:p>
            <a:pPr marL="0" indent="0">
              <a:buNone/>
            </a:pPr>
            <a:r>
              <a:rPr lang="en-US" sz="1600" dirty="0"/>
              <a:t>		</a:t>
            </a:r>
            <a:r>
              <a:rPr lang="en-US" sz="1600" dirty="0" err="1"/>
              <a:t>printf</a:t>
            </a:r>
            <a:r>
              <a:rPr lang="en-US" sz="1600" dirty="0"/>
              <a:t>(“You entered 8\n”);</a:t>
            </a:r>
          </a:p>
          <a:p>
            <a:pPr marL="0" indent="0">
              <a:buNone/>
            </a:pPr>
            <a:r>
              <a:rPr lang="en-US" sz="1600" dirty="0"/>
              <a:t>		break;</a:t>
            </a:r>
          </a:p>
          <a:p>
            <a:pPr marL="0" indent="0">
              <a:buNone/>
            </a:pPr>
            <a:r>
              <a:rPr lang="en-US" sz="1600" dirty="0"/>
              <a:t>	case 6:</a:t>
            </a:r>
          </a:p>
          <a:p>
            <a:pPr marL="0" indent="0">
              <a:buNone/>
            </a:pPr>
            <a:r>
              <a:rPr lang="en-US" sz="1600" dirty="0"/>
              <a:t>		</a:t>
            </a:r>
            <a:r>
              <a:rPr lang="en-US" sz="1600" dirty="0" err="1"/>
              <a:t>printf</a:t>
            </a:r>
            <a:r>
              <a:rPr lang="en-US" sz="1600" dirty="0"/>
              <a:t>(“You entered 6\n”);</a:t>
            </a:r>
          </a:p>
          <a:p>
            <a:pPr marL="0" indent="0">
              <a:buNone/>
            </a:pPr>
            <a:r>
              <a:rPr lang="en-US" sz="1600" dirty="0"/>
              <a:t>		break;</a:t>
            </a:r>
          </a:p>
          <a:p>
            <a:pPr marL="0" indent="0">
              <a:buNone/>
            </a:pPr>
            <a:r>
              <a:rPr lang="en-US" sz="1600" dirty="0"/>
              <a:t>	case 4:</a:t>
            </a:r>
          </a:p>
          <a:p>
            <a:pPr marL="0" indent="0">
              <a:buNone/>
            </a:pPr>
            <a:r>
              <a:rPr lang="en-US" sz="1600" dirty="0"/>
              <a:t>		</a:t>
            </a:r>
            <a:r>
              <a:rPr lang="en-US" sz="1600" dirty="0" err="1"/>
              <a:t>printf</a:t>
            </a:r>
            <a:r>
              <a:rPr lang="en-US" sz="1600" dirty="0"/>
              <a:t>(“You entered 4\n”);</a:t>
            </a:r>
          </a:p>
          <a:p>
            <a:pPr marL="0" indent="0">
              <a:buNone/>
            </a:pPr>
            <a:r>
              <a:rPr lang="en-US" sz="1600" dirty="0"/>
              <a:t>		break;</a:t>
            </a:r>
          </a:p>
          <a:p>
            <a:pPr marL="0" indent="0">
              <a:buNone/>
            </a:pPr>
            <a:r>
              <a:rPr lang="en-US" sz="1600" dirty="0"/>
              <a:t>	case 2:</a:t>
            </a:r>
          </a:p>
          <a:p>
            <a:pPr marL="0" indent="0">
              <a:buNone/>
            </a:pPr>
            <a:r>
              <a:rPr lang="en-US" sz="1600" dirty="0"/>
              <a:t>		</a:t>
            </a:r>
            <a:r>
              <a:rPr lang="en-US" sz="1600" dirty="0" err="1"/>
              <a:t>printf</a:t>
            </a:r>
            <a:r>
              <a:rPr lang="en-US" sz="1600" dirty="0"/>
              <a:t>(“You entered 2\n”);</a:t>
            </a:r>
          </a:p>
          <a:p>
            <a:pPr marL="0" indent="0">
              <a:buNone/>
            </a:pPr>
            <a:r>
              <a:rPr lang="en-US" sz="1600" dirty="0"/>
              <a:t>		break;</a:t>
            </a:r>
          </a:p>
          <a:p>
            <a:pPr marL="0" indent="0">
              <a:buNone/>
            </a:pPr>
            <a:r>
              <a:rPr lang="en-US" sz="1600" dirty="0"/>
              <a:t>	default:</a:t>
            </a:r>
          </a:p>
          <a:p>
            <a:pPr marL="0" indent="0">
              <a:buNone/>
            </a:pPr>
            <a:r>
              <a:rPr lang="en-US" sz="1600" dirty="0"/>
              <a:t>		</a:t>
            </a:r>
            <a:r>
              <a:rPr lang="en-US" sz="1600" dirty="0" err="1"/>
              <a:t>printf</a:t>
            </a:r>
            <a:r>
              <a:rPr lang="en-US" sz="1600" dirty="0"/>
              <a:t>(“You entered %d which is invalid\n”, num1);</a:t>
            </a:r>
          </a:p>
          <a:p>
            <a:pPr marL="0" indent="0">
              <a:buNone/>
            </a:pPr>
            <a:r>
              <a:rPr lang="en-US" sz="1600" dirty="0"/>
              <a:t>		break;</a:t>
            </a:r>
          </a:p>
          <a:p>
            <a:pPr marL="0" indent="0">
              <a:buNone/>
            </a:pPr>
            <a:r>
              <a:rPr lang="en-US" sz="16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6663069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7495FE-50C6-5D38-1E23-AF70231D80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98510-DF01-5D9B-F2B1-73801CCE62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sz="4400" dirty="0"/>
              <a:t>The switch case statement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DB8E097-2993-2A68-7CD7-0138D0D4693E}"/>
              </a:ext>
            </a:extLst>
          </p:cNvPr>
          <p:cNvSpPr txBox="1">
            <a:spLocks/>
          </p:cNvSpPr>
          <p:nvPr/>
        </p:nvSpPr>
        <p:spPr>
          <a:xfrm>
            <a:off x="685800" y="1143000"/>
            <a:ext cx="8229600" cy="5638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 err="1"/>
              <a:t>printf</a:t>
            </a:r>
            <a:r>
              <a:rPr lang="en-US" sz="1600" dirty="0"/>
              <a:t>(“Please enter an even, positive, single-digit integer!\n”);</a:t>
            </a:r>
          </a:p>
          <a:p>
            <a:pPr marL="0" indent="0">
              <a:buNone/>
            </a:pPr>
            <a:r>
              <a:rPr lang="en-US" sz="1600" dirty="0" err="1"/>
              <a:t>scanf_s</a:t>
            </a:r>
            <a:r>
              <a:rPr lang="en-US" sz="1600" dirty="0"/>
              <a:t>(“%d”, &amp;</a:t>
            </a:r>
            <a:r>
              <a:rPr lang="en-US" sz="1600" dirty="0">
                <a:solidFill>
                  <a:srgbClr val="3333FF"/>
                </a:solidFill>
              </a:rPr>
              <a:t>num1</a:t>
            </a:r>
            <a:r>
              <a:rPr lang="en-US" sz="1600" dirty="0"/>
              <a:t>);</a:t>
            </a:r>
          </a:p>
          <a:p>
            <a:pPr marL="0" indent="0">
              <a:buNone/>
            </a:pPr>
            <a:r>
              <a:rPr lang="en-US" sz="1600" dirty="0"/>
              <a:t>switch (</a:t>
            </a:r>
            <a:r>
              <a:rPr lang="en-US" sz="1600" dirty="0">
                <a:solidFill>
                  <a:srgbClr val="3333FF"/>
                </a:solidFill>
              </a:rPr>
              <a:t>num1</a:t>
            </a:r>
            <a:r>
              <a:rPr lang="en-US" sz="1600" dirty="0"/>
              <a:t>) {</a:t>
            </a:r>
          </a:p>
          <a:p>
            <a:pPr marL="0" indent="0">
              <a:buNone/>
            </a:pPr>
            <a:r>
              <a:rPr lang="en-US" sz="1600" dirty="0"/>
              <a:t>	case 8:</a:t>
            </a:r>
          </a:p>
          <a:p>
            <a:pPr marL="0" indent="0">
              <a:buNone/>
            </a:pPr>
            <a:r>
              <a:rPr lang="en-US" sz="1600" dirty="0"/>
              <a:t>	case 6:</a:t>
            </a:r>
          </a:p>
          <a:p>
            <a:pPr marL="0" indent="0">
              <a:buNone/>
            </a:pPr>
            <a:r>
              <a:rPr lang="en-US" sz="1600" dirty="0"/>
              <a:t>		</a:t>
            </a:r>
            <a:r>
              <a:rPr lang="en-US" sz="1600" dirty="0" err="1"/>
              <a:t>printf</a:t>
            </a:r>
            <a:r>
              <a:rPr lang="en-US" sz="1600" dirty="0"/>
              <a:t>(“You entered either a 6 or an 8.\n”);</a:t>
            </a:r>
          </a:p>
          <a:p>
            <a:pPr marL="0" indent="0">
              <a:buNone/>
            </a:pPr>
            <a:r>
              <a:rPr lang="en-US" sz="1600" dirty="0"/>
              <a:t>		break;</a:t>
            </a:r>
          </a:p>
          <a:p>
            <a:pPr marL="0" indent="0">
              <a:buNone/>
            </a:pPr>
            <a:r>
              <a:rPr lang="en-US" sz="1600" dirty="0"/>
              <a:t>	default:</a:t>
            </a:r>
          </a:p>
          <a:p>
            <a:pPr marL="0" indent="0">
              <a:buNone/>
            </a:pPr>
            <a:r>
              <a:rPr lang="en-US" sz="1600" dirty="0"/>
              <a:t>		</a:t>
            </a:r>
            <a:r>
              <a:rPr lang="en-US" sz="1600" dirty="0" err="1"/>
              <a:t>printf</a:t>
            </a:r>
            <a:r>
              <a:rPr lang="en-US" sz="1600" dirty="0"/>
              <a:t>(“You entered %d which is invalid\n”, num1);</a:t>
            </a:r>
          </a:p>
          <a:p>
            <a:pPr marL="0" indent="0">
              <a:buNone/>
            </a:pPr>
            <a:r>
              <a:rPr lang="en-US" sz="1600" dirty="0"/>
              <a:t>		break;</a:t>
            </a:r>
          </a:p>
          <a:p>
            <a:pPr marL="0" indent="0">
              <a:buNone/>
            </a:pPr>
            <a:r>
              <a:rPr lang="en-US" sz="1600" dirty="0"/>
              <a:t>	case 2:</a:t>
            </a:r>
          </a:p>
          <a:p>
            <a:pPr marL="0" indent="0">
              <a:buNone/>
            </a:pPr>
            <a:r>
              <a:rPr lang="en-US" sz="1600" dirty="0"/>
              <a:t>		</a:t>
            </a:r>
            <a:r>
              <a:rPr lang="en-US" sz="1600" dirty="0" err="1"/>
              <a:t>printf</a:t>
            </a:r>
            <a:r>
              <a:rPr lang="en-US" sz="1600" dirty="0"/>
              <a:t>(“You entered 2\n”);</a:t>
            </a:r>
          </a:p>
          <a:p>
            <a:pPr marL="0" indent="0">
              <a:buNone/>
            </a:pPr>
            <a:r>
              <a:rPr lang="en-US" sz="1600" dirty="0"/>
              <a:t>		break;</a:t>
            </a:r>
          </a:p>
          <a:p>
            <a:pPr marL="0" indent="0">
              <a:buNone/>
            </a:pPr>
            <a:r>
              <a:rPr lang="en-US" sz="1600" dirty="0"/>
              <a:t>	case 4:</a:t>
            </a:r>
          </a:p>
          <a:p>
            <a:pPr marL="0" indent="0">
              <a:buNone/>
            </a:pPr>
            <a:r>
              <a:rPr lang="en-US" sz="1600" dirty="0"/>
              <a:t>		</a:t>
            </a:r>
            <a:r>
              <a:rPr lang="en-US" sz="1600" dirty="0" err="1"/>
              <a:t>printf</a:t>
            </a:r>
            <a:r>
              <a:rPr lang="en-US" sz="1600" dirty="0"/>
              <a:t>(“You entered 4\n”);</a:t>
            </a:r>
          </a:p>
          <a:p>
            <a:pPr marL="0" indent="0">
              <a:buNone/>
            </a:pPr>
            <a:r>
              <a:rPr lang="en-US" sz="1600" dirty="0"/>
              <a:t>		break;</a:t>
            </a:r>
          </a:p>
          <a:p>
            <a:pPr marL="0" indent="0">
              <a:buNone/>
            </a:pPr>
            <a:r>
              <a:rPr lang="en-US" sz="1600" dirty="0"/>
              <a:t>}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676ACD-75EE-2A0F-0BEC-98CDC78B8764}"/>
              </a:ext>
            </a:extLst>
          </p:cNvPr>
          <p:cNvSpPr txBox="1">
            <a:spLocks/>
          </p:cNvSpPr>
          <p:nvPr/>
        </p:nvSpPr>
        <p:spPr>
          <a:xfrm>
            <a:off x="3596640" y="1806190"/>
            <a:ext cx="5318760" cy="3791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Multiple cases may have the same entry point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6BEC5E34-9475-C2AF-734F-B7684462C546}"/>
              </a:ext>
            </a:extLst>
          </p:cNvPr>
          <p:cNvCxnSpPr>
            <a:cxnSpLocks/>
          </p:cNvCxnSpPr>
          <p:nvPr/>
        </p:nvCxnSpPr>
        <p:spPr>
          <a:xfrm flipH="1">
            <a:off x="2514600" y="2057400"/>
            <a:ext cx="754380" cy="234308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52F26CA-05FA-FE6B-C04B-4C819FDC4D1F}"/>
              </a:ext>
            </a:extLst>
          </p:cNvPr>
          <p:cNvSpPr txBox="1">
            <a:spLocks/>
          </p:cNvSpPr>
          <p:nvPr/>
        </p:nvSpPr>
        <p:spPr>
          <a:xfrm>
            <a:off x="254000" y="6097825"/>
            <a:ext cx="3352800" cy="3791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The cases can be in any order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B7A1CF4-A289-8FB7-031C-BF8289BCF218}"/>
              </a:ext>
            </a:extLst>
          </p:cNvPr>
          <p:cNvCxnSpPr>
            <a:cxnSpLocks/>
          </p:cNvCxnSpPr>
          <p:nvPr/>
        </p:nvCxnSpPr>
        <p:spPr>
          <a:xfrm flipV="1">
            <a:off x="422910" y="4495800"/>
            <a:ext cx="1024890" cy="1602025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9013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3D0C25-C4AF-11A1-2F1A-47EC3A7A41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9C2C5-09EF-DF1B-42E5-9FE2B7F21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sz="4400" dirty="0"/>
              <a:t>The switch case statement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E04B122-A5FD-9EBF-1DF3-70001EF9664A}"/>
              </a:ext>
            </a:extLst>
          </p:cNvPr>
          <p:cNvSpPr txBox="1">
            <a:spLocks/>
          </p:cNvSpPr>
          <p:nvPr/>
        </p:nvSpPr>
        <p:spPr>
          <a:xfrm>
            <a:off x="685800" y="1143000"/>
            <a:ext cx="8229600" cy="5638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 err="1"/>
              <a:t>printf</a:t>
            </a:r>
            <a:r>
              <a:rPr lang="en-US" sz="1600" dirty="0"/>
              <a:t>(“Please enter an even, positive, single-digit integer!\n”);</a:t>
            </a:r>
          </a:p>
          <a:p>
            <a:pPr marL="0" indent="0">
              <a:buNone/>
            </a:pPr>
            <a:r>
              <a:rPr lang="en-US" sz="1600" dirty="0" err="1"/>
              <a:t>scanf_s</a:t>
            </a:r>
            <a:r>
              <a:rPr lang="en-US" sz="1600" dirty="0"/>
              <a:t>(“%d”, &amp;</a:t>
            </a:r>
            <a:r>
              <a:rPr lang="en-US" sz="1600" dirty="0">
                <a:solidFill>
                  <a:srgbClr val="3333FF"/>
                </a:solidFill>
              </a:rPr>
              <a:t>num1</a:t>
            </a:r>
            <a:r>
              <a:rPr lang="en-US" sz="1600" dirty="0"/>
              <a:t>);</a:t>
            </a:r>
          </a:p>
          <a:p>
            <a:pPr marL="0" indent="0">
              <a:buNone/>
            </a:pPr>
            <a:r>
              <a:rPr lang="en-US" sz="1600" dirty="0"/>
              <a:t>switch (</a:t>
            </a:r>
            <a:r>
              <a:rPr lang="en-US" sz="1600" dirty="0">
                <a:solidFill>
                  <a:srgbClr val="3333FF"/>
                </a:solidFill>
              </a:rPr>
              <a:t>num1</a:t>
            </a:r>
            <a:r>
              <a:rPr lang="en-US" sz="1600" dirty="0"/>
              <a:t>) {</a:t>
            </a:r>
          </a:p>
          <a:p>
            <a:pPr marL="0" indent="0">
              <a:buNone/>
            </a:pPr>
            <a:r>
              <a:rPr lang="en-US" sz="1600" dirty="0"/>
              <a:t>	case 8:</a:t>
            </a:r>
          </a:p>
          <a:p>
            <a:pPr marL="0" indent="0">
              <a:buNone/>
            </a:pPr>
            <a:r>
              <a:rPr lang="en-US" sz="1600" dirty="0"/>
              <a:t>	case 6:</a:t>
            </a:r>
          </a:p>
          <a:p>
            <a:pPr marL="0" indent="0">
              <a:buNone/>
            </a:pPr>
            <a:r>
              <a:rPr lang="en-US" sz="1600" dirty="0"/>
              <a:t>		</a:t>
            </a:r>
            <a:r>
              <a:rPr lang="en-US" sz="1600" dirty="0" err="1"/>
              <a:t>printf</a:t>
            </a:r>
            <a:r>
              <a:rPr lang="en-US" sz="1600" dirty="0"/>
              <a:t>(“You entered either a 6 or an 8.\n”);</a:t>
            </a:r>
          </a:p>
          <a:p>
            <a:pPr marL="0" indent="0">
              <a:buNone/>
            </a:pPr>
            <a:r>
              <a:rPr lang="en-US" sz="1600" dirty="0"/>
              <a:t>		break;</a:t>
            </a:r>
          </a:p>
          <a:p>
            <a:pPr marL="0" indent="0">
              <a:buNone/>
            </a:pPr>
            <a:r>
              <a:rPr lang="en-US" sz="1600" dirty="0"/>
              <a:t>	default:</a:t>
            </a:r>
          </a:p>
          <a:p>
            <a:pPr marL="0" indent="0">
              <a:buNone/>
            </a:pPr>
            <a:r>
              <a:rPr lang="en-US" sz="1600" dirty="0"/>
              <a:t>		</a:t>
            </a:r>
            <a:r>
              <a:rPr lang="en-US" sz="1600" dirty="0" err="1"/>
              <a:t>printf</a:t>
            </a:r>
            <a:r>
              <a:rPr lang="en-US" sz="1600" dirty="0"/>
              <a:t>(“You entered %d which is invalid\n”, num1);</a:t>
            </a:r>
          </a:p>
          <a:p>
            <a:pPr marL="0" indent="0">
              <a:buNone/>
            </a:pPr>
            <a:r>
              <a:rPr lang="en-US" sz="1600" dirty="0"/>
              <a:t>		break;</a:t>
            </a:r>
          </a:p>
          <a:p>
            <a:pPr marL="0" indent="0">
              <a:buNone/>
            </a:pPr>
            <a:r>
              <a:rPr lang="en-US" sz="1600" dirty="0"/>
              <a:t>	case 2:</a:t>
            </a:r>
          </a:p>
          <a:p>
            <a:pPr marL="0" indent="0">
              <a:buNone/>
            </a:pPr>
            <a:r>
              <a:rPr lang="en-US" sz="1600" dirty="0"/>
              <a:t>		</a:t>
            </a:r>
            <a:r>
              <a:rPr lang="en-US" sz="1600" dirty="0" err="1"/>
              <a:t>printf</a:t>
            </a:r>
            <a:r>
              <a:rPr lang="en-US" sz="1600" dirty="0"/>
              <a:t>(“You entered 2\n”);</a:t>
            </a:r>
          </a:p>
          <a:p>
            <a:pPr marL="0" indent="0">
              <a:buNone/>
            </a:pPr>
            <a:r>
              <a:rPr lang="en-US" sz="1600" dirty="0"/>
              <a:t>		break;</a:t>
            </a:r>
          </a:p>
          <a:p>
            <a:pPr marL="0" indent="0">
              <a:buNone/>
            </a:pPr>
            <a:r>
              <a:rPr lang="en-US" sz="1600" dirty="0"/>
              <a:t>	case 4:</a:t>
            </a:r>
          </a:p>
          <a:p>
            <a:pPr marL="0" indent="0">
              <a:buNone/>
            </a:pPr>
            <a:r>
              <a:rPr lang="en-US" sz="1600" dirty="0"/>
              <a:t>		</a:t>
            </a:r>
            <a:r>
              <a:rPr lang="en-US" sz="1600" dirty="0" err="1"/>
              <a:t>printf</a:t>
            </a:r>
            <a:r>
              <a:rPr lang="en-US" sz="1600" dirty="0"/>
              <a:t>(“You entered 4\n”);</a:t>
            </a:r>
          </a:p>
          <a:p>
            <a:pPr marL="0" indent="0">
              <a:buNone/>
            </a:pPr>
            <a:r>
              <a:rPr lang="en-US" sz="1600" dirty="0"/>
              <a:t>		break;</a:t>
            </a:r>
          </a:p>
          <a:p>
            <a:pPr marL="0" indent="0">
              <a:buNone/>
            </a:pPr>
            <a:r>
              <a:rPr lang="en-US" sz="1600" dirty="0"/>
              <a:t>}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CD20AF-DEEA-7F79-169E-92A6A12A8D0E}"/>
              </a:ext>
            </a:extLst>
          </p:cNvPr>
          <p:cNvSpPr txBox="1">
            <a:spLocks/>
          </p:cNvSpPr>
          <p:nvPr/>
        </p:nvSpPr>
        <p:spPr>
          <a:xfrm>
            <a:off x="5242560" y="4278871"/>
            <a:ext cx="3738880" cy="6741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If you omit the “break” statement, one case “falls into” the next case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60504AE3-4541-C0D2-D3A8-CC19D29B9F7C}"/>
              </a:ext>
            </a:extLst>
          </p:cNvPr>
          <p:cNvCxnSpPr>
            <a:cxnSpLocks/>
          </p:cNvCxnSpPr>
          <p:nvPr/>
        </p:nvCxnSpPr>
        <p:spPr>
          <a:xfrm flipH="1">
            <a:off x="3596640" y="4672636"/>
            <a:ext cx="1645920" cy="127964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9762879-6493-133A-41FA-A9B2523FC570}"/>
              </a:ext>
            </a:extLst>
          </p:cNvPr>
          <p:cNvSpPr txBox="1">
            <a:spLocks/>
          </p:cNvSpPr>
          <p:nvPr/>
        </p:nvSpPr>
        <p:spPr>
          <a:xfrm>
            <a:off x="5105400" y="5831764"/>
            <a:ext cx="3810000" cy="6741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Now if num1 equals 2, both of these messages will be printed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F989845-9B47-DE59-AC9A-3E4BDC0A5E0A}"/>
              </a:ext>
            </a:extLst>
          </p:cNvPr>
          <p:cNvSpPr/>
          <p:nvPr/>
        </p:nvSpPr>
        <p:spPr>
          <a:xfrm>
            <a:off x="2567940" y="4678680"/>
            <a:ext cx="708660" cy="274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E03C5B0-8148-26C8-7C4B-3305792D1DA0}"/>
              </a:ext>
            </a:extLst>
          </p:cNvPr>
          <p:cNvCxnSpPr>
            <a:cxnSpLocks/>
          </p:cNvCxnSpPr>
          <p:nvPr/>
        </p:nvCxnSpPr>
        <p:spPr>
          <a:xfrm flipH="1" flipV="1">
            <a:off x="4572000" y="4816236"/>
            <a:ext cx="706120" cy="906469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60766F4-CBE9-DD47-6357-C9AF96449AC4}"/>
              </a:ext>
            </a:extLst>
          </p:cNvPr>
          <p:cNvCxnSpPr>
            <a:cxnSpLocks/>
          </p:cNvCxnSpPr>
          <p:nvPr/>
        </p:nvCxnSpPr>
        <p:spPr>
          <a:xfrm flipH="1" flipV="1">
            <a:off x="4183380" y="5596231"/>
            <a:ext cx="922020" cy="347369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3156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D31045-3649-6B1F-0D19-6BA46B6FE0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26189-6C20-F2A8-2CAA-AB33DCB5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4244181"/>
          </a:xfrm>
        </p:spPr>
        <p:txBody>
          <a:bodyPr>
            <a:noAutofit/>
          </a:bodyPr>
          <a:lstStyle/>
          <a:p>
            <a:r>
              <a:rPr lang="en-US" sz="3600" dirty="0"/>
              <a:t>Write a program that prompts the user to input an integer that is between 29 and 91 and that is a multiple of 3.</a:t>
            </a:r>
            <a:br>
              <a:rPr lang="en-US" sz="3600" dirty="0"/>
            </a:br>
            <a:br>
              <a:rPr lang="en-US" sz="3600" dirty="0"/>
            </a:br>
            <a:r>
              <a:rPr lang="en-US" sz="3600" dirty="0"/>
              <a:t>Use </a:t>
            </a:r>
            <a:r>
              <a:rPr lang="en-US" sz="3600" dirty="0" err="1"/>
              <a:t>scanf</a:t>
            </a:r>
            <a:r>
              <a:rPr lang="en-US" sz="3600" dirty="0"/>
              <a:t>() to get the input from the user and then test to verify that the input satisfies the requirements</a:t>
            </a:r>
          </a:p>
        </p:txBody>
      </p:sp>
    </p:spTree>
    <p:extLst>
      <p:ext uri="{BB962C8B-B14F-4D97-AF65-F5344CB8AC3E}">
        <p14:creationId xmlns:p14="http://schemas.microsoft.com/office/powerpoint/2010/main" val="104830016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C404CC-05FC-9E0A-1FD8-29E311C735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D6179-A9AF-3D10-AF58-29EA379563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4244181"/>
          </a:xfrm>
        </p:spPr>
        <p:txBody>
          <a:bodyPr>
            <a:noAutofit/>
          </a:bodyPr>
          <a:lstStyle/>
          <a:p>
            <a:pPr algn="l"/>
            <a:r>
              <a:rPr lang="en-US" sz="3600" dirty="0"/>
              <a:t>#include &lt;</a:t>
            </a:r>
            <a:r>
              <a:rPr lang="en-US" sz="3600" dirty="0" err="1"/>
              <a:t>stdio.h</a:t>
            </a:r>
            <a:r>
              <a:rPr lang="en-US" sz="3600" dirty="0"/>
              <a:t>&gt;</a:t>
            </a:r>
            <a:br>
              <a:rPr lang="en-US" sz="3600" dirty="0"/>
            </a:br>
            <a:br>
              <a:rPr lang="en-US" sz="3600" dirty="0"/>
            </a:br>
            <a:r>
              <a:rPr lang="en-US" sz="3600" dirty="0"/>
              <a:t>int main(int </a:t>
            </a:r>
            <a:r>
              <a:rPr lang="en-US" sz="3600" dirty="0" err="1"/>
              <a:t>argc</a:t>
            </a:r>
            <a:r>
              <a:rPr lang="en-US" sz="3600" dirty="0"/>
              <a:t>, char * </a:t>
            </a:r>
            <a:r>
              <a:rPr lang="en-US" sz="3600" dirty="0" err="1"/>
              <a:t>argv</a:t>
            </a:r>
            <a:r>
              <a:rPr lang="en-US" sz="3600" dirty="0"/>
              <a:t>[]){</a:t>
            </a:r>
            <a:br>
              <a:rPr lang="en-US" sz="3600" dirty="0"/>
            </a:br>
            <a:br>
              <a:rPr lang="en-US" sz="3600" dirty="0"/>
            </a:br>
            <a:br>
              <a:rPr lang="en-US" sz="3600" dirty="0"/>
            </a:br>
            <a:br>
              <a:rPr lang="en-US" sz="3600" dirty="0"/>
            </a:br>
            <a:r>
              <a:rPr lang="en-US" sz="36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27956153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A7C9C7-DCCA-6067-FA79-E7C4EE38E0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D73E2-ADAB-E364-70F7-0F539AEB4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90600"/>
          </a:xfrm>
        </p:spPr>
        <p:txBody>
          <a:bodyPr>
            <a:noAutofit/>
          </a:bodyPr>
          <a:lstStyle/>
          <a:p>
            <a:r>
              <a:rPr lang="en-US" sz="3600" dirty="0"/>
              <a:t>Write a menu system for company.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070B16-3A0C-736B-693D-62BBE1BAF898}"/>
              </a:ext>
            </a:extLst>
          </p:cNvPr>
          <p:cNvSpPr txBox="1">
            <a:spLocks/>
          </p:cNvSpPr>
          <p:nvPr/>
        </p:nvSpPr>
        <p:spPr>
          <a:xfrm>
            <a:off x="533400" y="1600200"/>
            <a:ext cx="3505200" cy="6063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The menu choices are: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329CD5F-0BF4-8642-FD44-C2A29555E114}"/>
              </a:ext>
            </a:extLst>
          </p:cNvPr>
          <p:cNvSpPr txBox="1">
            <a:spLocks/>
          </p:cNvSpPr>
          <p:nvPr/>
        </p:nvSpPr>
        <p:spPr>
          <a:xfrm>
            <a:off x="1447800" y="2206530"/>
            <a:ext cx="3505200" cy="6063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1. Place an order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4A664A2-2625-14B3-60BF-B4ABF2B2C369}"/>
              </a:ext>
            </a:extLst>
          </p:cNvPr>
          <p:cNvSpPr txBox="1">
            <a:spLocks/>
          </p:cNvSpPr>
          <p:nvPr/>
        </p:nvSpPr>
        <p:spPr>
          <a:xfrm>
            <a:off x="1447800" y="2831370"/>
            <a:ext cx="5410200" cy="6063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2. Check the status of an order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10171F0-0A45-60EF-180D-951441249826}"/>
              </a:ext>
            </a:extLst>
          </p:cNvPr>
          <p:cNvSpPr txBox="1">
            <a:spLocks/>
          </p:cNvSpPr>
          <p:nvPr/>
        </p:nvSpPr>
        <p:spPr>
          <a:xfrm>
            <a:off x="1480820" y="4085225"/>
            <a:ext cx="5410200" cy="6063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4. Pay your bill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E313590-E1A9-B377-804A-D443D8D16F1D}"/>
              </a:ext>
            </a:extLst>
          </p:cNvPr>
          <p:cNvSpPr txBox="1">
            <a:spLocks/>
          </p:cNvSpPr>
          <p:nvPr/>
        </p:nvSpPr>
        <p:spPr>
          <a:xfrm>
            <a:off x="1485900" y="3446050"/>
            <a:ext cx="6172200" cy="6063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3. Inquire about your account balance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AB7BBAB-E30F-76A3-B9C2-5E13E27C186D}"/>
              </a:ext>
            </a:extLst>
          </p:cNvPr>
          <p:cNvSpPr txBox="1">
            <a:spLocks/>
          </p:cNvSpPr>
          <p:nvPr/>
        </p:nvSpPr>
        <p:spPr>
          <a:xfrm>
            <a:off x="1485900" y="4724400"/>
            <a:ext cx="5143500" cy="6063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5. Speak to a representative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580D190-3CB5-06E6-615E-05EE34D1185E}"/>
              </a:ext>
            </a:extLst>
          </p:cNvPr>
          <p:cNvSpPr txBox="1">
            <a:spLocks/>
          </p:cNvSpPr>
          <p:nvPr/>
        </p:nvSpPr>
        <p:spPr>
          <a:xfrm>
            <a:off x="1485900" y="5367750"/>
            <a:ext cx="5143500" cy="6063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6. Exit</a:t>
            </a:r>
          </a:p>
        </p:txBody>
      </p:sp>
    </p:spTree>
    <p:extLst>
      <p:ext uri="{BB962C8B-B14F-4D97-AF65-F5344CB8AC3E}">
        <p14:creationId xmlns:p14="http://schemas.microsoft.com/office/powerpoint/2010/main" val="300415597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61CE92-D6CE-B7DB-C063-8C14C9220C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1E5F2-4D6B-1A2E-91A6-46B4878CC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90600"/>
          </a:xfrm>
        </p:spPr>
        <p:txBody>
          <a:bodyPr>
            <a:noAutofit/>
          </a:bodyPr>
          <a:lstStyle/>
          <a:p>
            <a:r>
              <a:rPr lang="en-US" sz="3600" dirty="0"/>
              <a:t>Write a menu system for company.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EDA6D0-FC0F-B924-CE18-0779C072E6CD}"/>
              </a:ext>
            </a:extLst>
          </p:cNvPr>
          <p:cNvSpPr txBox="1">
            <a:spLocks/>
          </p:cNvSpPr>
          <p:nvPr/>
        </p:nvSpPr>
        <p:spPr>
          <a:xfrm>
            <a:off x="533400" y="1600200"/>
            <a:ext cx="3505200" cy="6063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Your program should: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8E9DC52-6D9F-42FF-29CB-F824CA3DF90B}"/>
              </a:ext>
            </a:extLst>
          </p:cNvPr>
          <p:cNvSpPr txBox="1">
            <a:spLocks/>
          </p:cNvSpPr>
          <p:nvPr/>
        </p:nvSpPr>
        <p:spPr>
          <a:xfrm>
            <a:off x="1447800" y="2206530"/>
            <a:ext cx="3505200" cy="6063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List the menu options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8F9262C-9A6C-AED5-0CF2-76B91DEBFC8F}"/>
              </a:ext>
            </a:extLst>
          </p:cNvPr>
          <p:cNvSpPr txBox="1">
            <a:spLocks/>
          </p:cNvSpPr>
          <p:nvPr/>
        </p:nvSpPr>
        <p:spPr>
          <a:xfrm>
            <a:off x="1447800" y="2831370"/>
            <a:ext cx="6705600" cy="6063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Use </a:t>
            </a:r>
            <a:r>
              <a:rPr lang="en-US" sz="2800" dirty="0" err="1">
                <a:solidFill>
                  <a:srgbClr val="002060"/>
                </a:solidFill>
              </a:rPr>
              <a:t>scanf</a:t>
            </a:r>
            <a:r>
              <a:rPr lang="en-US" sz="2800" dirty="0">
                <a:solidFill>
                  <a:srgbClr val="002060"/>
                </a:solidFill>
              </a:rPr>
              <a:t>() to get an integer from the user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7DD61AD-66E4-8E57-C482-C7C0BB95A644}"/>
              </a:ext>
            </a:extLst>
          </p:cNvPr>
          <p:cNvSpPr txBox="1">
            <a:spLocks/>
          </p:cNvSpPr>
          <p:nvPr/>
        </p:nvSpPr>
        <p:spPr>
          <a:xfrm>
            <a:off x="1447800" y="3456210"/>
            <a:ext cx="7543800" cy="6063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Use a switch statement to select the correct choice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18ACEFA-5F10-87A5-A273-0193665F9DE8}"/>
              </a:ext>
            </a:extLst>
          </p:cNvPr>
          <p:cNvSpPr txBox="1">
            <a:spLocks/>
          </p:cNvSpPr>
          <p:nvPr/>
        </p:nvSpPr>
        <p:spPr>
          <a:xfrm>
            <a:off x="2476500" y="4129485"/>
            <a:ext cx="4953000" cy="13835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Use the list on the following page as responses to be printed out for the matching choice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5CF80726-9476-488F-585A-2C3B6E4CB055}"/>
              </a:ext>
            </a:extLst>
          </p:cNvPr>
          <p:cNvSpPr txBox="1">
            <a:spLocks/>
          </p:cNvSpPr>
          <p:nvPr/>
        </p:nvSpPr>
        <p:spPr>
          <a:xfrm>
            <a:off x="609600" y="5580000"/>
            <a:ext cx="8153400" cy="10493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Your program should only print the listed responses.  It does not need to get any more input from the user.</a:t>
            </a:r>
          </a:p>
        </p:txBody>
      </p:sp>
    </p:spTree>
    <p:extLst>
      <p:ext uri="{BB962C8B-B14F-4D97-AF65-F5344CB8AC3E}">
        <p14:creationId xmlns:p14="http://schemas.microsoft.com/office/powerpoint/2010/main" val="153999395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F500E4-CBF1-9F99-739A-65BF8EBA68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9E044-05D8-25FE-E377-76E6498A4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" y="457200"/>
            <a:ext cx="8907780" cy="990600"/>
          </a:xfrm>
        </p:spPr>
        <p:txBody>
          <a:bodyPr>
            <a:noAutofit/>
          </a:bodyPr>
          <a:lstStyle/>
          <a:p>
            <a:r>
              <a:rPr lang="en-US" sz="3600" dirty="0"/>
              <a:t>Responses to be Printed for the Menu System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3160127-233F-9C32-DCD4-7E5CFEDC8D0D}"/>
              </a:ext>
            </a:extLst>
          </p:cNvPr>
          <p:cNvSpPr txBox="1">
            <a:spLocks/>
          </p:cNvSpPr>
          <p:nvPr/>
        </p:nvSpPr>
        <p:spPr>
          <a:xfrm>
            <a:off x="1252220" y="1453785"/>
            <a:ext cx="6705600" cy="990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indent="-914400">
              <a:buNone/>
            </a:pPr>
            <a:r>
              <a:rPr lang="en-US" sz="2800" dirty="0">
                <a:solidFill>
                  <a:srgbClr val="002060"/>
                </a:solidFill>
              </a:rPr>
              <a:t>“Please enter the item number that you would like to order.”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39F1679-385E-6D09-A9E0-9F8EDAF02765}"/>
              </a:ext>
            </a:extLst>
          </p:cNvPr>
          <p:cNvSpPr txBox="1">
            <a:spLocks/>
          </p:cNvSpPr>
          <p:nvPr/>
        </p:nvSpPr>
        <p:spPr>
          <a:xfrm>
            <a:off x="1216660" y="3121763"/>
            <a:ext cx="5562600" cy="6063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“Please enter your account number.”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165DA15-472C-F2AA-84E9-CDF1750007F8}"/>
              </a:ext>
            </a:extLst>
          </p:cNvPr>
          <p:cNvSpPr txBox="1">
            <a:spLocks/>
          </p:cNvSpPr>
          <p:nvPr/>
        </p:nvSpPr>
        <p:spPr>
          <a:xfrm>
            <a:off x="1216660" y="3907249"/>
            <a:ext cx="7924800" cy="7556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chemeClr val="accent2">
                    <a:lumMod val="50000"/>
                  </a:schemeClr>
                </a:solidFill>
              </a:rPr>
              <a:t>“Please enter the amount that you would like to pay.”</a:t>
            </a:r>
          </a:p>
          <a:p>
            <a:pPr marL="0" indent="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chemeClr val="accent2">
                    <a:lumMod val="50000"/>
                  </a:schemeClr>
                </a:solidFill>
              </a:rPr>
              <a:t>“Please enter your account number.”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D364710-DCB1-6864-C784-64447FD5E12B}"/>
              </a:ext>
            </a:extLst>
          </p:cNvPr>
          <p:cNvSpPr txBox="1">
            <a:spLocks/>
          </p:cNvSpPr>
          <p:nvPr/>
        </p:nvSpPr>
        <p:spPr>
          <a:xfrm>
            <a:off x="1216660" y="4860377"/>
            <a:ext cx="7696200" cy="6063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“Please hold for the next available representative.”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DF449F6-EA8B-181D-9DC6-50A07BA69501}"/>
              </a:ext>
            </a:extLst>
          </p:cNvPr>
          <p:cNvSpPr txBox="1">
            <a:spLocks/>
          </p:cNvSpPr>
          <p:nvPr/>
        </p:nvSpPr>
        <p:spPr>
          <a:xfrm>
            <a:off x="1216660" y="2496995"/>
            <a:ext cx="6477000" cy="7556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chemeClr val="accent2">
                    <a:lumMod val="50000"/>
                  </a:schemeClr>
                </a:solidFill>
              </a:rPr>
              <a:t>“Please enter the order number.”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D379C49-8ECA-91AE-7E46-A93246B5B4B5}"/>
              </a:ext>
            </a:extLst>
          </p:cNvPr>
          <p:cNvSpPr txBox="1">
            <a:spLocks/>
          </p:cNvSpPr>
          <p:nvPr/>
        </p:nvSpPr>
        <p:spPr>
          <a:xfrm>
            <a:off x="1287780" y="5552995"/>
            <a:ext cx="7696200" cy="6063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chemeClr val="accent2">
                    <a:lumMod val="50000"/>
                  </a:schemeClr>
                </a:solidFill>
              </a:rPr>
              <a:t>“Goodbye.”</a:t>
            </a:r>
          </a:p>
        </p:txBody>
      </p:sp>
    </p:spTree>
    <p:extLst>
      <p:ext uri="{BB962C8B-B14F-4D97-AF65-F5344CB8AC3E}">
        <p14:creationId xmlns:p14="http://schemas.microsoft.com/office/powerpoint/2010/main" val="2290838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CC71D-68BF-09A3-13A4-E3BA03D7B4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24AA8-DF44-A0CA-4B81-0EE22396B7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8089"/>
          </a:xfrm>
        </p:spPr>
        <p:txBody>
          <a:bodyPr>
            <a:noAutofit/>
          </a:bodyPr>
          <a:lstStyle/>
          <a:p>
            <a:r>
              <a:rPr lang="en-US" sz="3600" dirty="0"/>
              <a:t>Flowchart for Program With Branching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ABEF303-2A3B-A3ED-8C5C-65D745537B49}"/>
              </a:ext>
            </a:extLst>
          </p:cNvPr>
          <p:cNvGrpSpPr/>
          <p:nvPr/>
        </p:nvGrpSpPr>
        <p:grpSpPr>
          <a:xfrm>
            <a:off x="2945166" y="1261841"/>
            <a:ext cx="1600200" cy="868362"/>
            <a:chOff x="2590800" y="1417638"/>
            <a:chExt cx="1600200" cy="868362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7849F019-08E8-BA55-9269-37B934FA9FDB}"/>
                </a:ext>
              </a:extLst>
            </p:cNvPr>
            <p:cNvSpPr/>
            <p:nvPr/>
          </p:nvSpPr>
          <p:spPr>
            <a:xfrm>
              <a:off x="2590800" y="1417638"/>
              <a:ext cx="1600200" cy="86836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Content Placeholder 2">
              <a:extLst>
                <a:ext uri="{FF2B5EF4-FFF2-40B4-BE49-F238E27FC236}">
                  <a16:creationId xmlns:a16="http://schemas.microsoft.com/office/drawing/2014/main" id="{50A9A91D-9C24-39EA-720D-FEAB4B0CCAA0}"/>
                </a:ext>
              </a:extLst>
            </p:cNvPr>
            <p:cNvSpPr txBox="1">
              <a:spLocks/>
            </p:cNvSpPr>
            <p:nvPr/>
          </p:nvSpPr>
          <p:spPr>
            <a:xfrm>
              <a:off x="2941866" y="1620473"/>
              <a:ext cx="1028700" cy="48736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85000" lnSpcReduction="2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3600" dirty="0"/>
                <a:t>start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ACA4D317-1D89-38F5-95C9-0366CF4E2170}"/>
              </a:ext>
            </a:extLst>
          </p:cNvPr>
          <p:cNvGrpSpPr/>
          <p:nvPr/>
        </p:nvGrpSpPr>
        <p:grpSpPr>
          <a:xfrm>
            <a:off x="2971798" y="5522396"/>
            <a:ext cx="1600200" cy="868362"/>
            <a:chOff x="2590800" y="1417638"/>
            <a:chExt cx="1600200" cy="868362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E54BC11B-B600-2163-C3C2-94F0D11679BB}"/>
                </a:ext>
              </a:extLst>
            </p:cNvPr>
            <p:cNvSpPr/>
            <p:nvPr/>
          </p:nvSpPr>
          <p:spPr>
            <a:xfrm>
              <a:off x="2590800" y="1417638"/>
              <a:ext cx="1600200" cy="86836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Content Placeholder 2">
              <a:extLst>
                <a:ext uri="{FF2B5EF4-FFF2-40B4-BE49-F238E27FC236}">
                  <a16:creationId xmlns:a16="http://schemas.microsoft.com/office/drawing/2014/main" id="{BA1EC8FE-9CB7-3FB3-F6F0-11A7C65A59A4}"/>
                </a:ext>
              </a:extLst>
            </p:cNvPr>
            <p:cNvSpPr txBox="1">
              <a:spLocks/>
            </p:cNvSpPr>
            <p:nvPr/>
          </p:nvSpPr>
          <p:spPr>
            <a:xfrm>
              <a:off x="3009900" y="1608138"/>
              <a:ext cx="1028700" cy="48736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85000" lnSpcReduction="2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3600" dirty="0"/>
                <a:t>stop</a:t>
              </a:r>
            </a:p>
          </p:txBody>
        </p:sp>
      </p:grp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095376FB-D519-967A-B869-16C137479367}"/>
              </a:ext>
            </a:extLst>
          </p:cNvPr>
          <p:cNvCxnSpPr>
            <a:cxnSpLocks/>
            <a:stCxn id="7" idx="4"/>
            <a:endCxn id="38" idx="1"/>
          </p:cNvCxnSpPr>
          <p:nvPr/>
        </p:nvCxnSpPr>
        <p:spPr>
          <a:xfrm>
            <a:off x="3745266" y="2130203"/>
            <a:ext cx="3753" cy="357723"/>
          </a:xfrm>
          <a:prstGeom prst="straightConnector1">
            <a:avLst/>
          </a:prstGeom>
          <a:ln w="19050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B1CE4DF7-7D6B-2919-51D1-FA6699D8B6B6}"/>
              </a:ext>
            </a:extLst>
          </p:cNvPr>
          <p:cNvCxnSpPr/>
          <p:nvPr/>
        </p:nvCxnSpPr>
        <p:spPr>
          <a:xfrm>
            <a:off x="3771900" y="2926762"/>
            <a:ext cx="0" cy="309197"/>
          </a:xfrm>
          <a:prstGeom prst="straightConnector1">
            <a:avLst/>
          </a:prstGeom>
          <a:ln w="19050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2DB7543-8B26-7EEC-A882-1F9A0DEF3461}"/>
              </a:ext>
            </a:extLst>
          </p:cNvPr>
          <p:cNvCxnSpPr>
            <a:cxnSpLocks/>
          </p:cNvCxnSpPr>
          <p:nvPr/>
        </p:nvCxnSpPr>
        <p:spPr>
          <a:xfrm>
            <a:off x="6477000" y="3879170"/>
            <a:ext cx="0" cy="312830"/>
          </a:xfrm>
          <a:prstGeom prst="straightConnector1">
            <a:avLst/>
          </a:prstGeom>
          <a:ln w="19050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0714FAE8-AB64-E621-792D-8E23AC5685B5}"/>
              </a:ext>
            </a:extLst>
          </p:cNvPr>
          <p:cNvCxnSpPr/>
          <p:nvPr/>
        </p:nvCxnSpPr>
        <p:spPr>
          <a:xfrm>
            <a:off x="3771900" y="4527970"/>
            <a:ext cx="0" cy="1005840"/>
          </a:xfrm>
          <a:prstGeom prst="straightConnector1">
            <a:avLst/>
          </a:prstGeom>
          <a:ln w="19050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81F3B89-43C1-D702-230C-4F840250CB0B}"/>
              </a:ext>
            </a:extLst>
          </p:cNvPr>
          <p:cNvGrpSpPr/>
          <p:nvPr/>
        </p:nvGrpSpPr>
        <p:grpSpPr>
          <a:xfrm>
            <a:off x="2691493" y="3233164"/>
            <a:ext cx="2209794" cy="1292012"/>
            <a:chOff x="762000" y="3463559"/>
            <a:chExt cx="2405741" cy="1292012"/>
          </a:xfrm>
        </p:grpSpPr>
        <p:sp>
          <p:nvSpPr>
            <p:cNvPr id="5" name="Content Placeholder 2">
              <a:extLst>
                <a:ext uri="{FF2B5EF4-FFF2-40B4-BE49-F238E27FC236}">
                  <a16:creationId xmlns:a16="http://schemas.microsoft.com/office/drawing/2014/main" id="{53DE1974-85BE-C311-D04D-146BE8188B08}"/>
                </a:ext>
              </a:extLst>
            </p:cNvPr>
            <p:cNvSpPr txBox="1">
              <a:spLocks/>
            </p:cNvSpPr>
            <p:nvPr/>
          </p:nvSpPr>
          <p:spPr>
            <a:xfrm>
              <a:off x="1231445" y="3712114"/>
              <a:ext cx="1466850" cy="941991"/>
            </a:xfrm>
            <a:prstGeom prst="rect">
              <a:avLst/>
            </a:prstGeom>
            <a:ln w="19050">
              <a:noFill/>
            </a:ln>
          </p:spPr>
          <p:txBody>
            <a:bodyPr vert="horz" lIns="91440" tIns="45720" rIns="91440" bIns="45720" rtlCol="0">
              <a:normAutofit fontScale="55000" lnSpcReduction="2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3600" dirty="0"/>
                <a:t>Is number greater than 10?</a:t>
              </a:r>
            </a:p>
          </p:txBody>
        </p:sp>
        <p:sp>
          <p:nvSpPr>
            <p:cNvPr id="3" name="Diamond 2">
              <a:extLst>
                <a:ext uri="{FF2B5EF4-FFF2-40B4-BE49-F238E27FC236}">
                  <a16:creationId xmlns:a16="http://schemas.microsoft.com/office/drawing/2014/main" id="{E0F778E1-87C5-CB1D-2FDD-F7113A0D402B}"/>
                </a:ext>
              </a:extLst>
            </p:cNvPr>
            <p:cNvSpPr/>
            <p:nvPr/>
          </p:nvSpPr>
          <p:spPr>
            <a:xfrm>
              <a:off x="762000" y="3463559"/>
              <a:ext cx="2405741" cy="1292012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04D2590-C536-5CD7-CDD8-00AD36FCBC83}"/>
              </a:ext>
            </a:extLst>
          </p:cNvPr>
          <p:cNvCxnSpPr>
            <a:stCxn id="3" idx="3"/>
          </p:cNvCxnSpPr>
          <p:nvPr/>
        </p:nvCxnSpPr>
        <p:spPr>
          <a:xfrm>
            <a:off x="4901287" y="3879170"/>
            <a:ext cx="1575713" cy="0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70A945BF-2DD9-1974-DF08-D4E026D44EF4}"/>
              </a:ext>
            </a:extLst>
          </p:cNvPr>
          <p:cNvSpPr txBox="1">
            <a:spLocks/>
          </p:cNvSpPr>
          <p:nvPr/>
        </p:nvSpPr>
        <p:spPr>
          <a:xfrm>
            <a:off x="5023890" y="3438175"/>
            <a:ext cx="691240" cy="487363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/>
              <a:t>yes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549A6DA7-AA1D-276F-FC21-5F6C6B71D4F9}"/>
              </a:ext>
            </a:extLst>
          </p:cNvPr>
          <p:cNvSpPr txBox="1">
            <a:spLocks/>
          </p:cNvSpPr>
          <p:nvPr/>
        </p:nvSpPr>
        <p:spPr>
          <a:xfrm>
            <a:off x="3753119" y="4384782"/>
            <a:ext cx="514080" cy="487363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/>
              <a:t>no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63A76A80-B0A5-3A25-8FFE-2948972907A3}"/>
              </a:ext>
            </a:extLst>
          </p:cNvPr>
          <p:cNvCxnSpPr/>
          <p:nvPr/>
        </p:nvCxnSpPr>
        <p:spPr>
          <a:xfrm>
            <a:off x="6482443" y="4924911"/>
            <a:ext cx="0" cy="309197"/>
          </a:xfrm>
          <a:prstGeom prst="straightConnector1">
            <a:avLst/>
          </a:prstGeom>
          <a:ln w="19050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Group 26">
            <a:extLst>
              <a:ext uri="{FF2B5EF4-FFF2-40B4-BE49-F238E27FC236}">
                <a16:creationId xmlns:a16="http://schemas.microsoft.com/office/drawing/2014/main" id="{C91AE0D5-68EE-2402-02C5-9DD7C0931B74}"/>
              </a:ext>
            </a:extLst>
          </p:cNvPr>
          <p:cNvGrpSpPr/>
          <p:nvPr/>
        </p:nvGrpSpPr>
        <p:grpSpPr>
          <a:xfrm>
            <a:off x="5328824" y="4192001"/>
            <a:ext cx="2971661" cy="870642"/>
            <a:chOff x="5405024" y="4419601"/>
            <a:chExt cx="2971661" cy="870642"/>
          </a:xfrm>
        </p:grpSpPr>
        <p:sp>
          <p:nvSpPr>
            <p:cNvPr id="6" name="Content Placeholder 2">
              <a:extLst>
                <a:ext uri="{FF2B5EF4-FFF2-40B4-BE49-F238E27FC236}">
                  <a16:creationId xmlns:a16="http://schemas.microsoft.com/office/drawing/2014/main" id="{5E2F2E08-DD42-FE30-4703-CF36B3A1D844}"/>
                </a:ext>
              </a:extLst>
            </p:cNvPr>
            <p:cNvSpPr txBox="1">
              <a:spLocks/>
            </p:cNvSpPr>
            <p:nvPr/>
          </p:nvSpPr>
          <p:spPr>
            <a:xfrm>
              <a:off x="5645601" y="4468734"/>
              <a:ext cx="2731084" cy="821509"/>
            </a:xfrm>
            <a:prstGeom prst="rect">
              <a:avLst/>
            </a:prstGeom>
            <a:ln w="19050">
              <a:noFill/>
            </a:ln>
          </p:spPr>
          <p:txBody>
            <a:bodyPr vert="horz" lIns="91440" tIns="45720" rIns="91440" bIns="45720" rtlCol="0">
              <a:normAutofit fontScale="55000" lnSpcReduction="2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3600" dirty="0"/>
                <a:t>print “I can’t count that high on my fingers”</a:t>
              </a:r>
            </a:p>
          </p:txBody>
        </p:sp>
        <p:sp>
          <p:nvSpPr>
            <p:cNvPr id="25" name="Parallelogram 24">
              <a:extLst>
                <a:ext uri="{FF2B5EF4-FFF2-40B4-BE49-F238E27FC236}">
                  <a16:creationId xmlns:a16="http://schemas.microsoft.com/office/drawing/2014/main" id="{245F5DFF-17A9-139A-AE66-858FDC9B5924}"/>
                </a:ext>
              </a:extLst>
            </p:cNvPr>
            <p:cNvSpPr/>
            <p:nvPr/>
          </p:nvSpPr>
          <p:spPr>
            <a:xfrm>
              <a:off x="5405024" y="4419601"/>
              <a:ext cx="2971659" cy="732910"/>
            </a:xfrm>
            <a:prstGeom prst="parallelogram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88C5BE1B-4766-38AF-A5E9-E36AA8A96427}"/>
              </a:ext>
            </a:extLst>
          </p:cNvPr>
          <p:cNvCxnSpPr>
            <a:cxnSpLocks/>
          </p:cNvCxnSpPr>
          <p:nvPr/>
        </p:nvCxnSpPr>
        <p:spPr>
          <a:xfrm>
            <a:off x="3771900" y="5234108"/>
            <a:ext cx="2731086" cy="0"/>
          </a:xfrm>
          <a:prstGeom prst="line">
            <a:avLst/>
          </a:prstGeom>
          <a:ln w="25400">
            <a:solidFill>
              <a:srgbClr val="00206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Group 35">
            <a:extLst>
              <a:ext uri="{FF2B5EF4-FFF2-40B4-BE49-F238E27FC236}">
                <a16:creationId xmlns:a16="http://schemas.microsoft.com/office/drawing/2014/main" id="{292EA2A7-DA42-9A1F-DBBE-A9D2F7B4B860}"/>
              </a:ext>
            </a:extLst>
          </p:cNvPr>
          <p:cNvGrpSpPr/>
          <p:nvPr/>
        </p:nvGrpSpPr>
        <p:grpSpPr>
          <a:xfrm>
            <a:off x="2691493" y="2487926"/>
            <a:ext cx="2007442" cy="430439"/>
            <a:chOff x="5405024" y="4419601"/>
            <a:chExt cx="2971659" cy="430439"/>
          </a:xfrm>
        </p:grpSpPr>
        <p:sp>
          <p:nvSpPr>
            <p:cNvPr id="37" name="Content Placeholder 2">
              <a:extLst>
                <a:ext uri="{FF2B5EF4-FFF2-40B4-BE49-F238E27FC236}">
                  <a16:creationId xmlns:a16="http://schemas.microsoft.com/office/drawing/2014/main" id="{13D8595C-BAE3-6612-A23A-56AD7C4179BB}"/>
                </a:ext>
              </a:extLst>
            </p:cNvPr>
            <p:cNvSpPr txBox="1">
              <a:spLocks/>
            </p:cNvSpPr>
            <p:nvPr/>
          </p:nvSpPr>
          <p:spPr>
            <a:xfrm>
              <a:off x="5916599" y="4441573"/>
              <a:ext cx="2347365" cy="399446"/>
            </a:xfrm>
            <a:prstGeom prst="rect">
              <a:avLst/>
            </a:prstGeom>
            <a:ln w="19050">
              <a:noFill/>
            </a:ln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800" dirty="0"/>
                <a:t>get an integer</a:t>
              </a:r>
            </a:p>
          </p:txBody>
        </p:sp>
        <p:sp>
          <p:nvSpPr>
            <p:cNvPr id="38" name="Parallelogram 37">
              <a:extLst>
                <a:ext uri="{FF2B5EF4-FFF2-40B4-BE49-F238E27FC236}">
                  <a16:creationId xmlns:a16="http://schemas.microsoft.com/office/drawing/2014/main" id="{6B02106A-8645-B409-9328-AFD4D8E8A285}"/>
                </a:ext>
              </a:extLst>
            </p:cNvPr>
            <p:cNvSpPr/>
            <p:nvPr/>
          </p:nvSpPr>
          <p:spPr>
            <a:xfrm>
              <a:off x="5405024" y="4419601"/>
              <a:ext cx="2971659" cy="430439"/>
            </a:xfrm>
            <a:prstGeom prst="parallelogram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4727759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327B0-A964-1FEF-B0A6-0248C7F12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717DC-959E-7692-493E-17160CF397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006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EBDB85-8427-7D87-D893-169CAF4BA1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F786F-DBC8-B85E-3602-3CE8E91C3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Relational Operators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9FAB7DF-F4CF-98F3-D1E8-B0EB929A83E6}"/>
              </a:ext>
            </a:extLst>
          </p:cNvPr>
          <p:cNvSpPr txBox="1">
            <a:spLocks/>
          </p:cNvSpPr>
          <p:nvPr/>
        </p:nvSpPr>
        <p:spPr>
          <a:xfrm>
            <a:off x="1828800" y="2073276"/>
            <a:ext cx="5943600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&gt;   		greater than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3A0FA9F-8511-F1EE-DD71-89D65AD015D5}"/>
              </a:ext>
            </a:extLst>
          </p:cNvPr>
          <p:cNvSpPr txBox="1">
            <a:spLocks/>
          </p:cNvSpPr>
          <p:nvPr/>
        </p:nvSpPr>
        <p:spPr>
          <a:xfrm>
            <a:off x="1817914" y="2675334"/>
            <a:ext cx="6858000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&lt;		less than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FCAAC17-C2B0-A316-CEB5-DDD3CC101A46}"/>
              </a:ext>
            </a:extLst>
          </p:cNvPr>
          <p:cNvSpPr txBox="1">
            <a:spLocks/>
          </p:cNvSpPr>
          <p:nvPr/>
        </p:nvSpPr>
        <p:spPr>
          <a:xfrm>
            <a:off x="1828800" y="3195356"/>
            <a:ext cx="6629400" cy="6556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==		equal to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1813EE-288B-B743-5421-EC7A52E9BC54}"/>
              </a:ext>
            </a:extLst>
          </p:cNvPr>
          <p:cNvSpPr txBox="1">
            <a:spLocks/>
          </p:cNvSpPr>
          <p:nvPr/>
        </p:nvSpPr>
        <p:spPr>
          <a:xfrm>
            <a:off x="1817914" y="3764748"/>
            <a:ext cx="5943600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&gt;=   		greater than or equal to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52C320D-2F4E-5635-35F5-8CD998061DB5}"/>
              </a:ext>
            </a:extLst>
          </p:cNvPr>
          <p:cNvSpPr txBox="1">
            <a:spLocks/>
          </p:cNvSpPr>
          <p:nvPr/>
        </p:nvSpPr>
        <p:spPr>
          <a:xfrm>
            <a:off x="1850571" y="4420392"/>
            <a:ext cx="6858000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&lt;=		less than or equal to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A276810-65CB-6232-2007-D4DBD7704437}"/>
              </a:ext>
            </a:extLst>
          </p:cNvPr>
          <p:cNvSpPr txBox="1">
            <a:spLocks/>
          </p:cNvSpPr>
          <p:nvPr/>
        </p:nvSpPr>
        <p:spPr>
          <a:xfrm>
            <a:off x="1828800" y="5076036"/>
            <a:ext cx="6629400" cy="6347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!=		not equal to</a:t>
            </a:r>
          </a:p>
        </p:txBody>
      </p:sp>
    </p:spTree>
    <p:extLst>
      <p:ext uri="{BB962C8B-B14F-4D97-AF65-F5344CB8AC3E}">
        <p14:creationId xmlns:p14="http://schemas.microsoft.com/office/powerpoint/2010/main" val="1751865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A94F43-CF84-EDE4-0F74-18BBB93A57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34DF6-16EF-BF2D-F815-19BF70B29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Relational Operators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51DCB08-6FFE-72C6-1E7F-D01D24EA96FC}"/>
              </a:ext>
            </a:extLst>
          </p:cNvPr>
          <p:cNvSpPr txBox="1">
            <a:spLocks/>
          </p:cNvSpPr>
          <p:nvPr/>
        </p:nvSpPr>
        <p:spPr>
          <a:xfrm>
            <a:off x="1143000" y="1510333"/>
            <a:ext cx="5943600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Compare two expressions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725897F-04B3-B4B6-21FE-571997717C50}"/>
              </a:ext>
            </a:extLst>
          </p:cNvPr>
          <p:cNvSpPr txBox="1">
            <a:spLocks/>
          </p:cNvSpPr>
          <p:nvPr/>
        </p:nvSpPr>
        <p:spPr>
          <a:xfrm>
            <a:off x="1143000" y="2577940"/>
            <a:ext cx="4038600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Evaluate to </a:t>
            </a:r>
            <a:r>
              <a:rPr lang="en-US" sz="2800" dirty="0">
                <a:solidFill>
                  <a:srgbClr val="FF0000"/>
                </a:solidFill>
              </a:rPr>
              <a:t>true</a:t>
            </a:r>
            <a:r>
              <a:rPr lang="en-US" sz="2800" dirty="0"/>
              <a:t> or </a:t>
            </a:r>
            <a:r>
              <a:rPr lang="en-US" sz="2800" dirty="0">
                <a:solidFill>
                  <a:srgbClr val="FF0000"/>
                </a:solidFill>
              </a:rPr>
              <a:t>false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8985902-E668-6868-E5F6-4CBE0456670E}"/>
              </a:ext>
            </a:extLst>
          </p:cNvPr>
          <p:cNvSpPr txBox="1">
            <a:spLocks/>
          </p:cNvSpPr>
          <p:nvPr/>
        </p:nvSpPr>
        <p:spPr>
          <a:xfrm>
            <a:off x="4191000" y="2223394"/>
            <a:ext cx="609600" cy="6556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306917-C6A5-7BC5-1F3E-8BDE23A9384E}"/>
              </a:ext>
            </a:extLst>
          </p:cNvPr>
          <p:cNvSpPr txBox="1">
            <a:spLocks/>
          </p:cNvSpPr>
          <p:nvPr/>
        </p:nvSpPr>
        <p:spPr>
          <a:xfrm>
            <a:off x="4904015" y="2915098"/>
            <a:ext cx="4049488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nonzero is considered true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C818F43-C966-8659-4188-EE9A9527F0F2}"/>
              </a:ext>
            </a:extLst>
          </p:cNvPr>
          <p:cNvSpPr txBox="1">
            <a:spLocks/>
          </p:cNvSpPr>
          <p:nvPr/>
        </p:nvSpPr>
        <p:spPr>
          <a:xfrm>
            <a:off x="3243942" y="3516926"/>
            <a:ext cx="4082145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7 &gt; 4				</a:t>
            </a:r>
            <a:r>
              <a:rPr lang="en-US" sz="2800" dirty="0">
                <a:solidFill>
                  <a:srgbClr val="3333FF"/>
                </a:solidFill>
              </a:rPr>
              <a:t>1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964FECD-85A9-A3CF-879D-AF023BC7DC7D}"/>
              </a:ext>
            </a:extLst>
          </p:cNvPr>
          <p:cNvSpPr txBox="1">
            <a:spLocks/>
          </p:cNvSpPr>
          <p:nvPr/>
        </p:nvSpPr>
        <p:spPr>
          <a:xfrm>
            <a:off x="3276600" y="4230351"/>
            <a:ext cx="4191000" cy="6347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7 &lt; 4				</a:t>
            </a:r>
            <a:r>
              <a:rPr lang="en-US" sz="2800" dirty="0">
                <a:solidFill>
                  <a:srgbClr val="3333FF"/>
                </a:solidFill>
              </a:rPr>
              <a:t>0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E0596C7-7B65-B0A4-7175-4FB2276E12E6}"/>
              </a:ext>
            </a:extLst>
          </p:cNvPr>
          <p:cNvSpPr txBox="1">
            <a:spLocks/>
          </p:cNvSpPr>
          <p:nvPr/>
        </p:nvSpPr>
        <p:spPr>
          <a:xfrm>
            <a:off x="2971800" y="2250121"/>
            <a:ext cx="609600" cy="6556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1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89B3C2C-106C-6B0B-81B7-A5AA304EDA92}"/>
              </a:ext>
            </a:extLst>
          </p:cNvPr>
          <p:cNvSpPr txBox="1">
            <a:spLocks/>
          </p:cNvSpPr>
          <p:nvPr/>
        </p:nvSpPr>
        <p:spPr>
          <a:xfrm>
            <a:off x="3276600" y="4936151"/>
            <a:ext cx="4049488" cy="63471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7 * 4 /5 == 590/100		</a:t>
            </a:r>
            <a:r>
              <a:rPr lang="en-US" sz="2800" dirty="0">
                <a:solidFill>
                  <a:srgbClr val="3333FF"/>
                </a:solidFill>
              </a:rPr>
              <a:t>1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6D0A33-10C5-CA5A-4180-A38CA52863D5}"/>
              </a:ext>
            </a:extLst>
          </p:cNvPr>
          <p:cNvSpPr txBox="1">
            <a:spLocks/>
          </p:cNvSpPr>
          <p:nvPr/>
        </p:nvSpPr>
        <p:spPr>
          <a:xfrm>
            <a:off x="3276600" y="5570869"/>
            <a:ext cx="4495800" cy="6347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num * 2 != 10		</a:t>
            </a:r>
            <a:r>
              <a:rPr lang="en-US" sz="2800" dirty="0">
                <a:solidFill>
                  <a:srgbClr val="3333FF"/>
                </a:solidFill>
              </a:rPr>
              <a:t>?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87C1A2F7-EE03-A656-A0B9-C32D9694B41A}"/>
              </a:ext>
            </a:extLst>
          </p:cNvPr>
          <p:cNvSpPr txBox="1">
            <a:spLocks/>
          </p:cNvSpPr>
          <p:nvPr/>
        </p:nvSpPr>
        <p:spPr>
          <a:xfrm>
            <a:off x="1055912" y="3354049"/>
            <a:ext cx="1915888" cy="5808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Examples:</a:t>
            </a:r>
          </a:p>
        </p:txBody>
      </p:sp>
    </p:spTree>
    <p:extLst>
      <p:ext uri="{BB962C8B-B14F-4D97-AF65-F5344CB8AC3E}">
        <p14:creationId xmlns:p14="http://schemas.microsoft.com/office/powerpoint/2010/main" val="2931124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B1F68-F097-88D4-6B02-7543252A1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865C90-B13A-CEBF-F3A5-677603C7A7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604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0C6E39-EFC8-B699-62BD-5FBF985358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0D533-D2B5-2E79-5FAE-BBA40D3BA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if statement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9573101-A022-7659-EB50-B8D5E551E774}"/>
              </a:ext>
            </a:extLst>
          </p:cNvPr>
          <p:cNvSpPr txBox="1">
            <a:spLocks/>
          </p:cNvSpPr>
          <p:nvPr/>
        </p:nvSpPr>
        <p:spPr>
          <a:xfrm>
            <a:off x="990600" y="2743200"/>
            <a:ext cx="7696200" cy="15549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if (</a:t>
            </a:r>
            <a:r>
              <a:rPr lang="en-US" sz="2800" dirty="0">
                <a:solidFill>
                  <a:srgbClr val="3333FF"/>
                </a:solidFill>
              </a:rPr>
              <a:t>expression</a:t>
            </a:r>
            <a:r>
              <a:rPr lang="en-US" sz="2800" dirty="0"/>
              <a:t>) {</a:t>
            </a:r>
          </a:p>
          <a:p>
            <a:pPr marL="0" indent="0">
              <a:buNone/>
            </a:pPr>
            <a:r>
              <a:rPr lang="en-US" sz="2800" dirty="0"/>
              <a:t>	statement(s) to be done if expression is </a:t>
            </a:r>
            <a:r>
              <a:rPr lang="en-US" sz="2800" dirty="0">
                <a:solidFill>
                  <a:srgbClr val="FF0000"/>
                </a:solidFill>
              </a:rPr>
              <a:t>true</a:t>
            </a:r>
          </a:p>
          <a:p>
            <a:pPr marL="0" indent="0">
              <a:buNone/>
            </a:pPr>
            <a:r>
              <a:rPr lang="en-US" sz="2800" dirty="0"/>
              <a:t>}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E62D60DE-280B-FD01-A64F-E68B6135EE4E}"/>
              </a:ext>
            </a:extLst>
          </p:cNvPr>
          <p:cNvSpPr txBox="1">
            <a:spLocks/>
          </p:cNvSpPr>
          <p:nvPr/>
        </p:nvSpPr>
        <p:spPr>
          <a:xfrm>
            <a:off x="2209800" y="1417638"/>
            <a:ext cx="3848100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evaluated as </a:t>
            </a:r>
            <a:r>
              <a:rPr lang="en-US" sz="2800" dirty="0">
                <a:solidFill>
                  <a:srgbClr val="FF0000"/>
                </a:solidFill>
              </a:rPr>
              <a:t>true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3333FF"/>
                </a:solidFill>
              </a:rPr>
              <a:t>or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false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43B45538-06FA-ADEE-8931-47B5F06F1D83}"/>
              </a:ext>
            </a:extLst>
          </p:cNvPr>
          <p:cNvCxnSpPr>
            <a:cxnSpLocks/>
          </p:cNvCxnSpPr>
          <p:nvPr/>
        </p:nvCxnSpPr>
        <p:spPr>
          <a:xfrm flipH="1">
            <a:off x="2188029" y="2006290"/>
            <a:ext cx="631371" cy="732768"/>
          </a:xfrm>
          <a:prstGeom prst="straightConnector1">
            <a:avLst/>
          </a:prstGeom>
          <a:ln w="2540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1542DCC-DB06-8FB9-349F-49490DCC4FFE}"/>
              </a:ext>
            </a:extLst>
          </p:cNvPr>
          <p:cNvSpPr txBox="1">
            <a:spLocks/>
          </p:cNvSpPr>
          <p:nvPr/>
        </p:nvSpPr>
        <p:spPr>
          <a:xfrm>
            <a:off x="3495675" y="1915474"/>
            <a:ext cx="1504950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nonzero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A8276897-C4BF-AF64-9E58-D851B13C53DD}"/>
              </a:ext>
            </a:extLst>
          </p:cNvPr>
          <p:cNvCxnSpPr>
            <a:cxnSpLocks/>
          </p:cNvCxnSpPr>
          <p:nvPr/>
        </p:nvCxnSpPr>
        <p:spPr>
          <a:xfrm flipV="1">
            <a:off x="4343400" y="1840140"/>
            <a:ext cx="128587" cy="22860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CBBC49B0-E136-F96F-1401-695CF7B121FA}"/>
              </a:ext>
            </a:extLst>
          </p:cNvPr>
          <p:cNvSpPr txBox="1">
            <a:spLocks/>
          </p:cNvSpPr>
          <p:nvPr/>
        </p:nvSpPr>
        <p:spPr>
          <a:xfrm>
            <a:off x="5946576" y="1057586"/>
            <a:ext cx="914400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zero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386FF2E5-B8E9-B876-8FFD-350DAA1E7DE3}"/>
              </a:ext>
            </a:extLst>
          </p:cNvPr>
          <p:cNvCxnSpPr>
            <a:cxnSpLocks/>
          </p:cNvCxnSpPr>
          <p:nvPr/>
        </p:nvCxnSpPr>
        <p:spPr>
          <a:xfrm flipH="1">
            <a:off x="5785246" y="1369981"/>
            <a:ext cx="164307" cy="14440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C99CC75E-2A12-2071-CDFA-F5A1D88CD1C3}"/>
              </a:ext>
            </a:extLst>
          </p:cNvPr>
          <p:cNvSpPr txBox="1">
            <a:spLocks/>
          </p:cNvSpPr>
          <p:nvPr/>
        </p:nvSpPr>
        <p:spPr>
          <a:xfrm>
            <a:off x="4038599" y="2512529"/>
            <a:ext cx="1828800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9644"/>
                </a:solidFill>
              </a:rPr>
              <a:t>code block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07C15477-7A8D-C6E6-2FD6-425B0C6E65EC}"/>
              </a:ext>
            </a:extLst>
          </p:cNvPr>
          <p:cNvCxnSpPr>
            <a:cxnSpLocks/>
            <a:stCxn id="24" idx="1"/>
          </p:cNvCxnSpPr>
          <p:nvPr/>
        </p:nvCxnSpPr>
        <p:spPr>
          <a:xfrm flipH="1">
            <a:off x="3341073" y="2741129"/>
            <a:ext cx="697526" cy="183192"/>
          </a:xfrm>
          <a:prstGeom prst="straightConnector1">
            <a:avLst/>
          </a:prstGeom>
          <a:ln w="25400">
            <a:solidFill>
              <a:srgbClr val="00964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B8C56CD9-044E-6345-6870-6B540B10923C}"/>
              </a:ext>
            </a:extLst>
          </p:cNvPr>
          <p:cNvSpPr/>
          <p:nvPr/>
        </p:nvSpPr>
        <p:spPr>
          <a:xfrm>
            <a:off x="3130402" y="2807903"/>
            <a:ext cx="228600" cy="381000"/>
          </a:xfrm>
          <a:prstGeom prst="rect">
            <a:avLst/>
          </a:prstGeom>
          <a:solidFill>
            <a:srgbClr val="00CC5C">
              <a:alpha val="32941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B47ADAA-860F-CCC0-E93E-75B9574DB0D6}"/>
              </a:ext>
            </a:extLst>
          </p:cNvPr>
          <p:cNvSpPr/>
          <p:nvPr/>
        </p:nvSpPr>
        <p:spPr>
          <a:xfrm>
            <a:off x="990600" y="3810000"/>
            <a:ext cx="228600" cy="381000"/>
          </a:xfrm>
          <a:prstGeom prst="rect">
            <a:avLst/>
          </a:prstGeom>
          <a:solidFill>
            <a:srgbClr val="00CC5C">
              <a:alpha val="32941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102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7" grpId="0"/>
      <p:bldP spid="21" grpId="0"/>
      <p:bldP spid="24" grpId="0"/>
      <p:bldP spid="27" grpId="0" animBg="1"/>
      <p:bldP spid="2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F4AF79-0C15-017A-CBEC-487C67F996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200AC-E2C6-9F3B-60BA-359586DE0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Example if statement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52DB4E4-B6AF-8F77-E7D2-93D7FC85C664}"/>
              </a:ext>
            </a:extLst>
          </p:cNvPr>
          <p:cNvSpPr txBox="1">
            <a:spLocks/>
          </p:cNvSpPr>
          <p:nvPr/>
        </p:nvSpPr>
        <p:spPr>
          <a:xfrm>
            <a:off x="685800" y="2743200"/>
            <a:ext cx="8229600" cy="2239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if (</a:t>
            </a:r>
            <a:r>
              <a:rPr lang="en-US" sz="2800" dirty="0">
                <a:solidFill>
                  <a:srgbClr val="3333FF"/>
                </a:solidFill>
              </a:rPr>
              <a:t>num1 &gt; 10 </a:t>
            </a:r>
            <a:r>
              <a:rPr lang="en-US" sz="2800" dirty="0"/>
              <a:t>) {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err="1"/>
              <a:t>printf</a:t>
            </a:r>
            <a:r>
              <a:rPr lang="en-US" sz="2800" dirty="0"/>
              <a:t>(“I can’t count that high on my fingers!\n”);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err="1"/>
              <a:t>printf</a:t>
            </a:r>
            <a:r>
              <a:rPr lang="en-US" sz="2800" dirty="0"/>
              <a:t>(“Maybe I will use my toes also.\n”);</a:t>
            </a:r>
          </a:p>
          <a:p>
            <a:pPr marL="0" indent="0">
              <a:buNone/>
            </a:pPr>
            <a:r>
              <a:rPr lang="en-US" sz="2800" dirty="0"/>
              <a:t>}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F740F26-ACA6-62F9-3204-5039CC6F5453}"/>
              </a:ext>
            </a:extLst>
          </p:cNvPr>
          <p:cNvSpPr txBox="1">
            <a:spLocks/>
          </p:cNvSpPr>
          <p:nvPr/>
        </p:nvSpPr>
        <p:spPr>
          <a:xfrm>
            <a:off x="2209800" y="1417638"/>
            <a:ext cx="3848100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evaluated as </a:t>
            </a:r>
            <a:r>
              <a:rPr lang="en-US" sz="2800" dirty="0">
                <a:solidFill>
                  <a:srgbClr val="FF0000"/>
                </a:solidFill>
              </a:rPr>
              <a:t>true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3333FF"/>
                </a:solidFill>
              </a:rPr>
              <a:t>or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false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A0385E9-140D-F9C6-8908-B0F83441FD9B}"/>
              </a:ext>
            </a:extLst>
          </p:cNvPr>
          <p:cNvCxnSpPr>
            <a:cxnSpLocks/>
          </p:cNvCxnSpPr>
          <p:nvPr/>
        </p:nvCxnSpPr>
        <p:spPr>
          <a:xfrm flipH="1">
            <a:off x="2188029" y="2006290"/>
            <a:ext cx="631371" cy="732768"/>
          </a:xfrm>
          <a:prstGeom prst="straightConnector1">
            <a:avLst/>
          </a:prstGeom>
          <a:ln w="2540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FFB12F10-6173-57FE-0A85-5CFFB5DB810E}"/>
              </a:ext>
            </a:extLst>
          </p:cNvPr>
          <p:cNvSpPr txBox="1">
            <a:spLocks/>
          </p:cNvSpPr>
          <p:nvPr/>
        </p:nvSpPr>
        <p:spPr>
          <a:xfrm>
            <a:off x="3495675" y="1915474"/>
            <a:ext cx="1504950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nonzero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EBD28C91-D299-16B9-1020-9F29E7889857}"/>
              </a:ext>
            </a:extLst>
          </p:cNvPr>
          <p:cNvCxnSpPr>
            <a:cxnSpLocks/>
          </p:cNvCxnSpPr>
          <p:nvPr/>
        </p:nvCxnSpPr>
        <p:spPr>
          <a:xfrm flipV="1">
            <a:off x="4343400" y="1840140"/>
            <a:ext cx="128587" cy="22860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C1F72657-CDD7-50C5-E0D9-6DD2573DF3B3}"/>
              </a:ext>
            </a:extLst>
          </p:cNvPr>
          <p:cNvSpPr txBox="1">
            <a:spLocks/>
          </p:cNvSpPr>
          <p:nvPr/>
        </p:nvSpPr>
        <p:spPr>
          <a:xfrm>
            <a:off x="5946576" y="1057586"/>
            <a:ext cx="914400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zero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7978F37D-8267-9909-EE29-D8EDEF5F4A9C}"/>
              </a:ext>
            </a:extLst>
          </p:cNvPr>
          <p:cNvCxnSpPr>
            <a:cxnSpLocks/>
          </p:cNvCxnSpPr>
          <p:nvPr/>
        </p:nvCxnSpPr>
        <p:spPr>
          <a:xfrm flipH="1">
            <a:off x="5785246" y="1369981"/>
            <a:ext cx="164307" cy="14440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37BF2E47-AEFA-0058-0A86-AD93765C0773}"/>
              </a:ext>
            </a:extLst>
          </p:cNvPr>
          <p:cNvSpPr txBox="1">
            <a:spLocks/>
          </p:cNvSpPr>
          <p:nvPr/>
        </p:nvSpPr>
        <p:spPr>
          <a:xfrm>
            <a:off x="4038599" y="2512529"/>
            <a:ext cx="1828800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9644"/>
                </a:solidFill>
              </a:rPr>
              <a:t>code block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EBFDEDFE-DDED-9405-81E8-1E8EE0746B77}"/>
              </a:ext>
            </a:extLst>
          </p:cNvPr>
          <p:cNvCxnSpPr>
            <a:cxnSpLocks/>
            <a:stCxn id="24" idx="1"/>
          </p:cNvCxnSpPr>
          <p:nvPr/>
        </p:nvCxnSpPr>
        <p:spPr>
          <a:xfrm flipH="1">
            <a:off x="3341073" y="2741129"/>
            <a:ext cx="697526" cy="183192"/>
          </a:xfrm>
          <a:prstGeom prst="straightConnector1">
            <a:avLst/>
          </a:prstGeom>
          <a:ln w="25400">
            <a:solidFill>
              <a:srgbClr val="00964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4512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7" grpId="0"/>
      <p:bldP spid="21" grpId="0"/>
      <p:bldP spid="2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101436</TotalTime>
  <Words>2439</Words>
  <Application>Microsoft Office PowerPoint</Application>
  <PresentationFormat>On-screen Show (4:3)</PresentationFormat>
  <Paragraphs>422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4" baseType="lpstr">
      <vt:lpstr>Aptos</vt:lpstr>
      <vt:lpstr>Arial</vt:lpstr>
      <vt:lpstr>Calibri</vt:lpstr>
      <vt:lpstr>Office Theme</vt:lpstr>
      <vt:lpstr>Basis of Software</vt:lpstr>
      <vt:lpstr>Flowchart for Program Without Branching</vt:lpstr>
      <vt:lpstr>A Simple Program with a Branch</vt:lpstr>
      <vt:lpstr>Flowchart for Program With Branching</vt:lpstr>
      <vt:lpstr>Relational Operators</vt:lpstr>
      <vt:lpstr>Relational Operators</vt:lpstr>
      <vt:lpstr>PowerPoint Presentation</vt:lpstr>
      <vt:lpstr>if statement</vt:lpstr>
      <vt:lpstr>Example if statement</vt:lpstr>
      <vt:lpstr>Example if statement</vt:lpstr>
      <vt:lpstr>Flowchart for Program With Branching</vt:lpstr>
      <vt:lpstr>Example if statement</vt:lpstr>
      <vt:lpstr>Flowchart for Program With Branching</vt:lpstr>
      <vt:lpstr>if statement</vt:lpstr>
      <vt:lpstr>Flowchart for Program With Branching</vt:lpstr>
      <vt:lpstr>Example if statement</vt:lpstr>
      <vt:lpstr>Flowchart for Program With Branching</vt:lpstr>
      <vt:lpstr>Example if-else statement</vt:lpstr>
      <vt:lpstr>Nested if statements</vt:lpstr>
      <vt:lpstr>Example nested if statements</vt:lpstr>
      <vt:lpstr>Example nested if statements</vt:lpstr>
      <vt:lpstr>Example nested if statements</vt:lpstr>
      <vt:lpstr>Example nested if statements</vt:lpstr>
      <vt:lpstr>Example if statement</vt:lpstr>
      <vt:lpstr>Example if statement</vt:lpstr>
      <vt:lpstr>PowerPoint Presentation</vt:lpstr>
      <vt:lpstr>Compound Conditional Operators</vt:lpstr>
      <vt:lpstr>Compound Conditional Operators</vt:lpstr>
      <vt:lpstr>Sometimes we might want to do different things depending upon the value of a number</vt:lpstr>
      <vt:lpstr>PowerPoint Presentation</vt:lpstr>
      <vt:lpstr>The switch case statement</vt:lpstr>
      <vt:lpstr>The switch case statement</vt:lpstr>
      <vt:lpstr>The switch case statement</vt:lpstr>
      <vt:lpstr>The switch case statement</vt:lpstr>
      <vt:lpstr>Write a program that prompts the user to input an integer that is between 29 and 91 and that is a multiple of 3.  Use scanf() to get the input from the user and then test to verify that the input satisfies the requirements</vt:lpstr>
      <vt:lpstr>#include &lt;stdio.h&gt;  int main(int argc, char * argv[]){    }</vt:lpstr>
      <vt:lpstr>Write a menu system for company.</vt:lpstr>
      <vt:lpstr>Write a menu system for company.</vt:lpstr>
      <vt:lpstr>Responses to be Printed for the Menu System</vt:lpstr>
      <vt:lpstr>PowerPoint Presentation</vt:lpstr>
    </vt:vector>
  </TitlesOfParts>
  <Company>Kirkwood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Engineering 2</dc:title>
  <dc:creator>Windows User</dc:creator>
  <cp:lastModifiedBy>Kendall Stephenson</cp:lastModifiedBy>
  <cp:revision>754</cp:revision>
  <cp:lastPrinted>2020-04-08T20:37:48Z</cp:lastPrinted>
  <dcterms:created xsi:type="dcterms:W3CDTF">2016-08-24T18:09:17Z</dcterms:created>
  <dcterms:modified xsi:type="dcterms:W3CDTF">2025-05-17T23:26:46Z</dcterms:modified>
</cp:coreProperties>
</file>