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668" r:id="rId3"/>
    <p:sldId id="677" r:id="rId4"/>
    <p:sldId id="648" r:id="rId5"/>
    <p:sldId id="684" r:id="rId6"/>
    <p:sldId id="685" r:id="rId7"/>
    <p:sldId id="679" r:id="rId8"/>
    <p:sldId id="681" r:id="rId9"/>
    <p:sldId id="682" r:id="rId10"/>
    <p:sldId id="683" r:id="rId11"/>
    <p:sldId id="686" r:id="rId12"/>
    <p:sldId id="676" r:id="rId13"/>
    <p:sldId id="678" r:id="rId14"/>
    <p:sldId id="680" r:id="rId15"/>
    <p:sldId id="671" r:id="rId16"/>
    <p:sldId id="672" r:id="rId17"/>
    <p:sldId id="673" r:id="rId18"/>
    <p:sldId id="656" r:id="rId19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9644"/>
    <a:srgbClr val="00CC5C"/>
    <a:srgbClr val="3399FF"/>
    <a:srgbClr val="66CCFF"/>
    <a:srgbClr val="85EB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474" autoAdjust="0"/>
    <p:restoredTop sz="94660"/>
  </p:normalViewPr>
  <p:slideViewPr>
    <p:cSldViewPr>
      <p:cViewPr>
        <p:scale>
          <a:sx n="90" d="100"/>
          <a:sy n="90" d="100"/>
        </p:scale>
        <p:origin x="53" y="-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Branching &amp; Relational </a:t>
            </a:r>
            <a:r>
              <a:rPr lang="en-US" sz="3100"/>
              <a:t>Operators </a:t>
            </a:r>
          </a:p>
          <a:p>
            <a:r>
              <a:rPr lang="en-US" sz="3100"/>
              <a:t>Problem Solutions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D3F8C-1E45-368D-0CBC-A4A0F7878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0D0CA-70A9-F3B1-3217-C3369C007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6. 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36E4954-87EA-9DF6-C623-CBE8DDD754DE}"/>
              </a:ext>
            </a:extLst>
          </p:cNvPr>
          <p:cNvSpPr txBox="1">
            <a:spLocks/>
          </p:cNvSpPr>
          <p:nvPr/>
        </p:nvSpPr>
        <p:spPr>
          <a:xfrm>
            <a:off x="492666" y="990600"/>
            <a:ext cx="8158668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int x = 10, y = 3, z = 4;</a:t>
            </a:r>
          </a:p>
          <a:p>
            <a:pPr marL="0" indent="0">
              <a:buNone/>
            </a:pPr>
            <a:r>
              <a:rPr lang="en-US" sz="1800" dirty="0"/>
              <a:t>switch ( x + z  - y *z ) {</a:t>
            </a:r>
          </a:p>
          <a:p>
            <a:pPr marL="0" indent="0">
              <a:buNone/>
            </a:pPr>
            <a:r>
              <a:rPr lang="en-US" sz="1800" dirty="0"/>
              <a:t>      case 3: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A executed!\n”);</a:t>
            </a:r>
          </a:p>
          <a:p>
            <a:pPr marL="0" indent="0">
              <a:buNone/>
            </a:pPr>
            <a:r>
              <a:rPr lang="en-US" sz="1800" dirty="0"/>
              <a:t>	break;</a:t>
            </a:r>
          </a:p>
          <a:p>
            <a:pPr marL="0" indent="0">
              <a:buNone/>
            </a:pPr>
            <a:r>
              <a:rPr lang="en-US" sz="1800" dirty="0"/>
              <a:t>      default: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B executed!\n”);</a:t>
            </a:r>
          </a:p>
          <a:p>
            <a:pPr marL="0" indent="0">
              <a:buNone/>
            </a:pPr>
            <a:r>
              <a:rPr lang="en-US" sz="1800" dirty="0"/>
              <a:t>      case 1: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C executed!\n”);</a:t>
            </a:r>
          </a:p>
          <a:p>
            <a:pPr marL="0" indent="0">
              <a:buNone/>
            </a:pPr>
            <a:r>
              <a:rPr lang="en-US" sz="1800" dirty="0"/>
              <a:t>	break;</a:t>
            </a:r>
          </a:p>
          <a:p>
            <a:pPr marL="0" indent="0">
              <a:buNone/>
            </a:pPr>
            <a:r>
              <a:rPr lang="en-US" sz="1800" dirty="0"/>
              <a:t>      case 2: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D executed!\n”);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7F1D4-5DE3-E695-FC89-CC80CBE951DA}"/>
              </a:ext>
            </a:extLst>
          </p:cNvPr>
          <p:cNvSpPr txBox="1">
            <a:spLocks/>
          </p:cNvSpPr>
          <p:nvPr/>
        </p:nvSpPr>
        <p:spPr>
          <a:xfrm>
            <a:off x="2971800" y="1273606"/>
            <a:ext cx="1295400" cy="288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3333FF"/>
                </a:solidFill>
              </a:rPr>
              <a:t>10 + 4 – 3 * 4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77C20C-2885-E589-B993-520ABD21315D}"/>
              </a:ext>
            </a:extLst>
          </p:cNvPr>
          <p:cNvSpPr txBox="1">
            <a:spLocks/>
          </p:cNvSpPr>
          <p:nvPr/>
        </p:nvSpPr>
        <p:spPr>
          <a:xfrm>
            <a:off x="3318164" y="1524000"/>
            <a:ext cx="949866" cy="288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3333FF"/>
                </a:solidFill>
              </a:rPr>
              <a:t>14 – 12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7797352-6DFB-4026-04FB-2198F7239F9A}"/>
              </a:ext>
            </a:extLst>
          </p:cNvPr>
          <p:cNvSpPr txBox="1">
            <a:spLocks/>
          </p:cNvSpPr>
          <p:nvPr/>
        </p:nvSpPr>
        <p:spPr>
          <a:xfrm>
            <a:off x="3516006" y="1760539"/>
            <a:ext cx="304800" cy="288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3333FF"/>
                </a:solidFill>
              </a:rPr>
              <a:t>2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4A00A7B-D76A-2CDF-68FB-5F2D6AFC1843}"/>
              </a:ext>
            </a:extLst>
          </p:cNvPr>
          <p:cNvSpPr/>
          <p:nvPr/>
        </p:nvSpPr>
        <p:spPr>
          <a:xfrm>
            <a:off x="381000" y="1596735"/>
            <a:ext cx="609600" cy="2899063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DFAAFF4-16B4-FAB2-719E-594A02230C4A}"/>
              </a:ext>
            </a:extLst>
          </p:cNvPr>
          <p:cNvCxnSpPr>
            <a:cxnSpLocks/>
          </p:cNvCxnSpPr>
          <p:nvPr/>
        </p:nvCxnSpPr>
        <p:spPr>
          <a:xfrm>
            <a:off x="2133600" y="3962400"/>
            <a:ext cx="21336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0F9DE52-3B52-0F9E-2E42-C7980F5EA62E}"/>
              </a:ext>
            </a:extLst>
          </p:cNvPr>
          <p:cNvSpPr/>
          <p:nvPr/>
        </p:nvSpPr>
        <p:spPr>
          <a:xfrm>
            <a:off x="369862" y="4953000"/>
            <a:ext cx="1055078" cy="381000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  <a:gd name="connsiteX0" fmla="*/ 555155 w 555155"/>
              <a:gd name="connsiteY0" fmla="*/ 0 h 1617049"/>
              <a:gd name="connsiteX1" fmla="*/ 43785 w 555155"/>
              <a:gd name="connsiteY1" fmla="*/ 316569 h 1617049"/>
              <a:gd name="connsiteX2" fmla="*/ 53945 w 555155"/>
              <a:gd name="connsiteY2" fmla="*/ 1342729 h 1617049"/>
              <a:gd name="connsiteX3" fmla="*/ 277465 w 555155"/>
              <a:gd name="connsiteY3" fmla="*/ 1617049 h 1617049"/>
              <a:gd name="connsiteX0" fmla="*/ 515363 w 515363"/>
              <a:gd name="connsiteY0" fmla="*/ 0 h 1617049"/>
              <a:gd name="connsiteX1" fmla="*/ 103921 w 515363"/>
              <a:gd name="connsiteY1" fmla="*/ 403549 h 1617049"/>
              <a:gd name="connsiteX2" fmla="*/ 14153 w 515363"/>
              <a:gd name="connsiteY2" fmla="*/ 1342729 h 1617049"/>
              <a:gd name="connsiteX3" fmla="*/ 237673 w 515363"/>
              <a:gd name="connsiteY3" fmla="*/ 1617049 h 1617049"/>
              <a:gd name="connsiteX0" fmla="*/ 492393 w 492393"/>
              <a:gd name="connsiteY0" fmla="*/ 0 h 1617049"/>
              <a:gd name="connsiteX1" fmla="*/ 80951 w 492393"/>
              <a:gd name="connsiteY1" fmla="*/ 403549 h 1617049"/>
              <a:gd name="connsiteX2" fmla="*/ 18749 w 492393"/>
              <a:gd name="connsiteY2" fmla="*/ 1064392 h 1617049"/>
              <a:gd name="connsiteX3" fmla="*/ 214703 w 492393"/>
              <a:gd name="connsiteY3" fmla="*/ 1617049 h 1617049"/>
              <a:gd name="connsiteX0" fmla="*/ 477110 w 477110"/>
              <a:gd name="connsiteY0" fmla="*/ 0 h 1617049"/>
              <a:gd name="connsiteX1" fmla="*/ 65668 w 477110"/>
              <a:gd name="connsiteY1" fmla="*/ 403549 h 1617049"/>
              <a:gd name="connsiteX2" fmla="*/ 3466 w 477110"/>
              <a:gd name="connsiteY2" fmla="*/ 1064392 h 1617049"/>
              <a:gd name="connsiteX3" fmla="*/ 199420 w 477110"/>
              <a:gd name="connsiteY3" fmla="*/ 1617049 h 1617049"/>
              <a:gd name="connsiteX0" fmla="*/ 477110 w 477110"/>
              <a:gd name="connsiteY0" fmla="*/ 0 h 1416994"/>
              <a:gd name="connsiteX1" fmla="*/ 65668 w 477110"/>
              <a:gd name="connsiteY1" fmla="*/ 403549 h 1416994"/>
              <a:gd name="connsiteX2" fmla="*/ 3466 w 477110"/>
              <a:gd name="connsiteY2" fmla="*/ 1064392 h 1416994"/>
              <a:gd name="connsiteX3" fmla="*/ 140842 w 477110"/>
              <a:gd name="connsiteY3" fmla="*/ 1416994 h 1416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7110" h="1416994">
                <a:moveTo>
                  <a:pt x="477110" y="0"/>
                </a:moveTo>
                <a:cubicBezTo>
                  <a:pt x="345030" y="100753"/>
                  <a:pt x="144609" y="226150"/>
                  <a:pt x="65668" y="403549"/>
                </a:cubicBezTo>
                <a:cubicBezTo>
                  <a:pt x="-13273" y="580948"/>
                  <a:pt x="-1023" y="847645"/>
                  <a:pt x="3466" y="1064392"/>
                </a:cubicBezTo>
                <a:cubicBezTo>
                  <a:pt x="42413" y="1281139"/>
                  <a:pt x="48555" y="1388207"/>
                  <a:pt x="140842" y="1416994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8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A07B2-A15F-66A9-E1C2-F79E72338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32E2E-FB89-6379-0622-A122A88AE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7. 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E08E32D-744D-768B-283C-3D7632890F26}"/>
              </a:ext>
            </a:extLst>
          </p:cNvPr>
          <p:cNvSpPr txBox="1">
            <a:spLocks/>
          </p:cNvSpPr>
          <p:nvPr/>
        </p:nvSpPr>
        <p:spPr>
          <a:xfrm>
            <a:off x="492666" y="990600"/>
            <a:ext cx="8158668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int x = 10, y = 3, z = 4;</a:t>
            </a:r>
          </a:p>
          <a:p>
            <a:pPr marL="0" indent="0">
              <a:buNone/>
            </a:pPr>
            <a:r>
              <a:rPr lang="en-US" sz="1800" dirty="0"/>
              <a:t>switch ( x + y  - y *z ) {</a:t>
            </a:r>
          </a:p>
          <a:p>
            <a:pPr marL="0" indent="0">
              <a:buNone/>
            </a:pPr>
            <a:r>
              <a:rPr lang="en-US" sz="1800" dirty="0"/>
              <a:t>      case 3: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A executed!\n”);</a:t>
            </a:r>
          </a:p>
          <a:p>
            <a:pPr marL="0" indent="0">
              <a:buNone/>
            </a:pPr>
            <a:r>
              <a:rPr lang="en-US" sz="1800" dirty="0"/>
              <a:t>	break;</a:t>
            </a:r>
          </a:p>
          <a:p>
            <a:pPr marL="0" indent="0">
              <a:buNone/>
            </a:pPr>
            <a:r>
              <a:rPr lang="en-US" sz="1800" dirty="0"/>
              <a:t>      default: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B executed!\n”);</a:t>
            </a:r>
          </a:p>
          <a:p>
            <a:pPr marL="0" indent="0">
              <a:buNone/>
            </a:pPr>
            <a:r>
              <a:rPr lang="en-US" sz="1800" dirty="0"/>
              <a:t>      case 1: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C executed!\n”);</a:t>
            </a:r>
          </a:p>
          <a:p>
            <a:pPr marL="0" indent="0">
              <a:buNone/>
            </a:pPr>
            <a:r>
              <a:rPr lang="en-US" sz="1800" dirty="0"/>
              <a:t>	break;</a:t>
            </a:r>
          </a:p>
          <a:p>
            <a:pPr marL="0" indent="0">
              <a:buNone/>
            </a:pPr>
            <a:r>
              <a:rPr lang="en-US" sz="1800" dirty="0"/>
              <a:t>      case 2: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D executed!\n”);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58231-0E47-8ACA-1B7A-822D837BC710}"/>
              </a:ext>
            </a:extLst>
          </p:cNvPr>
          <p:cNvSpPr txBox="1">
            <a:spLocks/>
          </p:cNvSpPr>
          <p:nvPr/>
        </p:nvSpPr>
        <p:spPr>
          <a:xfrm>
            <a:off x="2971800" y="1273606"/>
            <a:ext cx="1295400" cy="288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3333FF"/>
                </a:solidFill>
              </a:rPr>
              <a:t>10 + 3 – 3 * 4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4A6FE4-441C-AC63-051C-1A10405CBD0A}"/>
              </a:ext>
            </a:extLst>
          </p:cNvPr>
          <p:cNvSpPr txBox="1">
            <a:spLocks/>
          </p:cNvSpPr>
          <p:nvPr/>
        </p:nvSpPr>
        <p:spPr>
          <a:xfrm>
            <a:off x="3318164" y="1524000"/>
            <a:ext cx="949866" cy="288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3333FF"/>
                </a:solidFill>
              </a:rPr>
              <a:t>13 – 12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A478B31-CFBD-BD2F-D079-79F5804DF755}"/>
              </a:ext>
            </a:extLst>
          </p:cNvPr>
          <p:cNvSpPr txBox="1">
            <a:spLocks/>
          </p:cNvSpPr>
          <p:nvPr/>
        </p:nvSpPr>
        <p:spPr>
          <a:xfrm>
            <a:off x="3516006" y="1760539"/>
            <a:ext cx="304800" cy="288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3333FF"/>
                </a:solidFill>
              </a:rPr>
              <a:t>1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FAE8114-CD48-C634-ADA2-B11582875071}"/>
              </a:ext>
            </a:extLst>
          </p:cNvPr>
          <p:cNvSpPr/>
          <p:nvPr/>
        </p:nvSpPr>
        <p:spPr>
          <a:xfrm>
            <a:off x="381000" y="1596735"/>
            <a:ext cx="609600" cy="1908465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929066-E707-7EC5-F78A-45683E0D037A}"/>
              </a:ext>
            </a:extLst>
          </p:cNvPr>
          <p:cNvCxnSpPr>
            <a:cxnSpLocks/>
          </p:cNvCxnSpPr>
          <p:nvPr/>
        </p:nvCxnSpPr>
        <p:spPr>
          <a:xfrm>
            <a:off x="2133600" y="3962400"/>
            <a:ext cx="21336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BFB2421-70D8-90EA-969F-9F0A508DFC16}"/>
              </a:ext>
            </a:extLst>
          </p:cNvPr>
          <p:cNvSpPr/>
          <p:nvPr/>
        </p:nvSpPr>
        <p:spPr>
          <a:xfrm>
            <a:off x="369862" y="4210395"/>
            <a:ext cx="1055078" cy="1241370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  <a:gd name="connsiteX0" fmla="*/ 555155 w 555155"/>
              <a:gd name="connsiteY0" fmla="*/ 0 h 1617049"/>
              <a:gd name="connsiteX1" fmla="*/ 43785 w 555155"/>
              <a:gd name="connsiteY1" fmla="*/ 316569 h 1617049"/>
              <a:gd name="connsiteX2" fmla="*/ 53945 w 555155"/>
              <a:gd name="connsiteY2" fmla="*/ 1342729 h 1617049"/>
              <a:gd name="connsiteX3" fmla="*/ 277465 w 555155"/>
              <a:gd name="connsiteY3" fmla="*/ 1617049 h 1617049"/>
              <a:gd name="connsiteX0" fmla="*/ 515363 w 515363"/>
              <a:gd name="connsiteY0" fmla="*/ 0 h 1617049"/>
              <a:gd name="connsiteX1" fmla="*/ 103921 w 515363"/>
              <a:gd name="connsiteY1" fmla="*/ 403549 h 1617049"/>
              <a:gd name="connsiteX2" fmla="*/ 14153 w 515363"/>
              <a:gd name="connsiteY2" fmla="*/ 1342729 h 1617049"/>
              <a:gd name="connsiteX3" fmla="*/ 237673 w 515363"/>
              <a:gd name="connsiteY3" fmla="*/ 1617049 h 1617049"/>
              <a:gd name="connsiteX0" fmla="*/ 492393 w 492393"/>
              <a:gd name="connsiteY0" fmla="*/ 0 h 1617049"/>
              <a:gd name="connsiteX1" fmla="*/ 80951 w 492393"/>
              <a:gd name="connsiteY1" fmla="*/ 403549 h 1617049"/>
              <a:gd name="connsiteX2" fmla="*/ 18749 w 492393"/>
              <a:gd name="connsiteY2" fmla="*/ 1064392 h 1617049"/>
              <a:gd name="connsiteX3" fmla="*/ 214703 w 492393"/>
              <a:gd name="connsiteY3" fmla="*/ 1617049 h 1617049"/>
              <a:gd name="connsiteX0" fmla="*/ 477110 w 477110"/>
              <a:gd name="connsiteY0" fmla="*/ 0 h 1617049"/>
              <a:gd name="connsiteX1" fmla="*/ 65668 w 477110"/>
              <a:gd name="connsiteY1" fmla="*/ 403549 h 1617049"/>
              <a:gd name="connsiteX2" fmla="*/ 3466 w 477110"/>
              <a:gd name="connsiteY2" fmla="*/ 1064392 h 1617049"/>
              <a:gd name="connsiteX3" fmla="*/ 199420 w 477110"/>
              <a:gd name="connsiteY3" fmla="*/ 1617049 h 1617049"/>
              <a:gd name="connsiteX0" fmla="*/ 477110 w 477110"/>
              <a:gd name="connsiteY0" fmla="*/ 0 h 1416994"/>
              <a:gd name="connsiteX1" fmla="*/ 65668 w 477110"/>
              <a:gd name="connsiteY1" fmla="*/ 403549 h 1416994"/>
              <a:gd name="connsiteX2" fmla="*/ 3466 w 477110"/>
              <a:gd name="connsiteY2" fmla="*/ 1064392 h 1416994"/>
              <a:gd name="connsiteX3" fmla="*/ 140842 w 477110"/>
              <a:gd name="connsiteY3" fmla="*/ 1416994 h 1416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7110" h="1416994">
                <a:moveTo>
                  <a:pt x="477110" y="0"/>
                </a:moveTo>
                <a:cubicBezTo>
                  <a:pt x="345030" y="100753"/>
                  <a:pt x="144609" y="226150"/>
                  <a:pt x="65668" y="403549"/>
                </a:cubicBezTo>
                <a:cubicBezTo>
                  <a:pt x="-13273" y="580948"/>
                  <a:pt x="-1023" y="847645"/>
                  <a:pt x="3466" y="1064392"/>
                </a:cubicBezTo>
                <a:cubicBezTo>
                  <a:pt x="42413" y="1281139"/>
                  <a:pt x="48555" y="1388207"/>
                  <a:pt x="140842" y="1416994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7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9B5DE-F192-C48A-5B28-77ED82A37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F9BB0-109C-69AF-D8A2-947C08D29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233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18E69-2210-1EDD-3C5B-8F4A3F070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0BCFF-58D3-2683-5D65-C6C0B4C22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7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9C530-B3AF-57C9-DE13-395B179D5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0E76D-C767-81C6-E3F8-198A56E7C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47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7C9C7-DCCA-6067-FA79-E7C4EE38E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D73E2-ADAB-E364-70F7-0F539AEB4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>
            <a:noAutofit/>
          </a:bodyPr>
          <a:lstStyle/>
          <a:p>
            <a:r>
              <a:rPr lang="en-US" sz="3600" dirty="0"/>
              <a:t>Write a menu system for company.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70B16-3A0C-736B-693D-62BBE1BAF898}"/>
              </a:ext>
            </a:extLst>
          </p:cNvPr>
          <p:cNvSpPr txBox="1">
            <a:spLocks/>
          </p:cNvSpPr>
          <p:nvPr/>
        </p:nvSpPr>
        <p:spPr>
          <a:xfrm>
            <a:off x="533400" y="1600200"/>
            <a:ext cx="3505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The menu choices are: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329CD5F-0BF4-8642-FD44-C2A29555E114}"/>
              </a:ext>
            </a:extLst>
          </p:cNvPr>
          <p:cNvSpPr txBox="1">
            <a:spLocks/>
          </p:cNvSpPr>
          <p:nvPr/>
        </p:nvSpPr>
        <p:spPr>
          <a:xfrm>
            <a:off x="1447800" y="2206530"/>
            <a:ext cx="3505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1. Place an order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4A664A2-2625-14B3-60BF-B4ABF2B2C369}"/>
              </a:ext>
            </a:extLst>
          </p:cNvPr>
          <p:cNvSpPr txBox="1">
            <a:spLocks/>
          </p:cNvSpPr>
          <p:nvPr/>
        </p:nvSpPr>
        <p:spPr>
          <a:xfrm>
            <a:off x="1447800" y="2831370"/>
            <a:ext cx="5410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2. Check the status of an order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10171F0-0A45-60EF-180D-951441249826}"/>
              </a:ext>
            </a:extLst>
          </p:cNvPr>
          <p:cNvSpPr txBox="1">
            <a:spLocks/>
          </p:cNvSpPr>
          <p:nvPr/>
        </p:nvSpPr>
        <p:spPr>
          <a:xfrm>
            <a:off x="1480820" y="4085225"/>
            <a:ext cx="5410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4. Pay your bill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E313590-E1A9-B377-804A-D443D8D16F1D}"/>
              </a:ext>
            </a:extLst>
          </p:cNvPr>
          <p:cNvSpPr txBox="1">
            <a:spLocks/>
          </p:cNvSpPr>
          <p:nvPr/>
        </p:nvSpPr>
        <p:spPr>
          <a:xfrm>
            <a:off x="1485900" y="3446050"/>
            <a:ext cx="6172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3. Inquire about your account balance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AB7BBAB-E30F-76A3-B9C2-5E13E27C186D}"/>
              </a:ext>
            </a:extLst>
          </p:cNvPr>
          <p:cNvSpPr txBox="1">
            <a:spLocks/>
          </p:cNvSpPr>
          <p:nvPr/>
        </p:nvSpPr>
        <p:spPr>
          <a:xfrm>
            <a:off x="1485900" y="4724400"/>
            <a:ext cx="51435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5. Speak to a representative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580D190-3CB5-06E6-615E-05EE34D1185E}"/>
              </a:ext>
            </a:extLst>
          </p:cNvPr>
          <p:cNvSpPr txBox="1">
            <a:spLocks/>
          </p:cNvSpPr>
          <p:nvPr/>
        </p:nvSpPr>
        <p:spPr>
          <a:xfrm>
            <a:off x="1485900" y="5367750"/>
            <a:ext cx="51435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6. Exit</a:t>
            </a:r>
          </a:p>
        </p:txBody>
      </p:sp>
    </p:spTree>
    <p:extLst>
      <p:ext uri="{BB962C8B-B14F-4D97-AF65-F5344CB8AC3E}">
        <p14:creationId xmlns:p14="http://schemas.microsoft.com/office/powerpoint/2010/main" val="3004155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1CE92-D6CE-B7DB-C063-8C14C9220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1E5F2-4D6B-1A2E-91A6-46B4878CC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>
            <a:noAutofit/>
          </a:bodyPr>
          <a:lstStyle/>
          <a:p>
            <a:r>
              <a:rPr lang="en-US" sz="3600" dirty="0"/>
              <a:t>Write a menu system for company.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DA6D0-FC0F-B924-CE18-0779C072E6CD}"/>
              </a:ext>
            </a:extLst>
          </p:cNvPr>
          <p:cNvSpPr txBox="1">
            <a:spLocks/>
          </p:cNvSpPr>
          <p:nvPr/>
        </p:nvSpPr>
        <p:spPr>
          <a:xfrm>
            <a:off x="533400" y="1600200"/>
            <a:ext cx="3505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Your program should: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8E9DC52-6D9F-42FF-29CB-F824CA3DF90B}"/>
              </a:ext>
            </a:extLst>
          </p:cNvPr>
          <p:cNvSpPr txBox="1">
            <a:spLocks/>
          </p:cNvSpPr>
          <p:nvPr/>
        </p:nvSpPr>
        <p:spPr>
          <a:xfrm>
            <a:off x="1447800" y="2206530"/>
            <a:ext cx="3505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List the menu options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8F9262C-9A6C-AED5-0CF2-76B91DEBFC8F}"/>
              </a:ext>
            </a:extLst>
          </p:cNvPr>
          <p:cNvSpPr txBox="1">
            <a:spLocks/>
          </p:cNvSpPr>
          <p:nvPr/>
        </p:nvSpPr>
        <p:spPr>
          <a:xfrm>
            <a:off x="1447800" y="2831370"/>
            <a:ext cx="67056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Use </a:t>
            </a:r>
            <a:r>
              <a:rPr lang="en-US" sz="2800" dirty="0" err="1">
                <a:solidFill>
                  <a:srgbClr val="002060"/>
                </a:solidFill>
              </a:rPr>
              <a:t>scanf_s</a:t>
            </a:r>
            <a:r>
              <a:rPr lang="en-US" sz="2800" dirty="0">
                <a:solidFill>
                  <a:srgbClr val="002060"/>
                </a:solidFill>
              </a:rPr>
              <a:t>() to get an integer from the user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7DD61AD-66E4-8E57-C482-C7C0BB95A644}"/>
              </a:ext>
            </a:extLst>
          </p:cNvPr>
          <p:cNvSpPr txBox="1">
            <a:spLocks/>
          </p:cNvSpPr>
          <p:nvPr/>
        </p:nvSpPr>
        <p:spPr>
          <a:xfrm>
            <a:off x="1447800" y="3456210"/>
            <a:ext cx="75438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Use a switch statement to select the correct choice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18ACEFA-5F10-87A5-A273-0193665F9DE8}"/>
              </a:ext>
            </a:extLst>
          </p:cNvPr>
          <p:cNvSpPr txBox="1">
            <a:spLocks/>
          </p:cNvSpPr>
          <p:nvPr/>
        </p:nvSpPr>
        <p:spPr>
          <a:xfrm>
            <a:off x="2476500" y="4129485"/>
            <a:ext cx="4953000" cy="13835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Use the list on the following page as responses to be printed out for the matching choice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CF80726-9476-488F-585A-2C3B6E4CB055}"/>
              </a:ext>
            </a:extLst>
          </p:cNvPr>
          <p:cNvSpPr txBox="1">
            <a:spLocks/>
          </p:cNvSpPr>
          <p:nvPr/>
        </p:nvSpPr>
        <p:spPr>
          <a:xfrm>
            <a:off x="609600" y="5580000"/>
            <a:ext cx="8153400" cy="10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Your program should only print the listed responses.  It does not need to get any more input from the user.</a:t>
            </a:r>
          </a:p>
        </p:txBody>
      </p:sp>
    </p:spTree>
    <p:extLst>
      <p:ext uri="{BB962C8B-B14F-4D97-AF65-F5344CB8AC3E}">
        <p14:creationId xmlns:p14="http://schemas.microsoft.com/office/powerpoint/2010/main" val="1539993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500E4-CBF1-9F99-739A-65BF8EBA6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9E044-05D8-25FE-E377-76E6498A4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457200"/>
            <a:ext cx="8907780" cy="990600"/>
          </a:xfrm>
        </p:spPr>
        <p:txBody>
          <a:bodyPr>
            <a:noAutofit/>
          </a:bodyPr>
          <a:lstStyle/>
          <a:p>
            <a:r>
              <a:rPr lang="en-US" sz="3600" dirty="0"/>
              <a:t>Responses to be Printed for the Menu System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3160127-233F-9C32-DCD4-7E5CFEDC8D0D}"/>
              </a:ext>
            </a:extLst>
          </p:cNvPr>
          <p:cNvSpPr txBox="1">
            <a:spLocks/>
          </p:cNvSpPr>
          <p:nvPr/>
        </p:nvSpPr>
        <p:spPr>
          <a:xfrm>
            <a:off x="1252220" y="1453785"/>
            <a:ext cx="67056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2800" dirty="0">
                <a:solidFill>
                  <a:srgbClr val="002060"/>
                </a:solidFill>
              </a:rPr>
              <a:t>“Please enter the item number that you would like to order.”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39F1679-385E-6D09-A9E0-9F8EDAF02765}"/>
              </a:ext>
            </a:extLst>
          </p:cNvPr>
          <p:cNvSpPr txBox="1">
            <a:spLocks/>
          </p:cNvSpPr>
          <p:nvPr/>
        </p:nvSpPr>
        <p:spPr>
          <a:xfrm>
            <a:off x="1216660" y="3121763"/>
            <a:ext cx="55626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“Please enter your account number.”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165DA15-472C-F2AA-84E9-CDF1750007F8}"/>
              </a:ext>
            </a:extLst>
          </p:cNvPr>
          <p:cNvSpPr txBox="1">
            <a:spLocks/>
          </p:cNvSpPr>
          <p:nvPr/>
        </p:nvSpPr>
        <p:spPr>
          <a:xfrm>
            <a:off x="1216660" y="3907249"/>
            <a:ext cx="7924800" cy="7556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“Please enter the amount that you would like to pay.”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“Please enter your account number.”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D364710-DCB1-6864-C784-64447FD5E12B}"/>
              </a:ext>
            </a:extLst>
          </p:cNvPr>
          <p:cNvSpPr txBox="1">
            <a:spLocks/>
          </p:cNvSpPr>
          <p:nvPr/>
        </p:nvSpPr>
        <p:spPr>
          <a:xfrm>
            <a:off x="1216660" y="4860377"/>
            <a:ext cx="7696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“Please hold for the next available representative.”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DF449F6-EA8B-181D-9DC6-50A07BA69501}"/>
              </a:ext>
            </a:extLst>
          </p:cNvPr>
          <p:cNvSpPr txBox="1">
            <a:spLocks/>
          </p:cNvSpPr>
          <p:nvPr/>
        </p:nvSpPr>
        <p:spPr>
          <a:xfrm>
            <a:off x="1216660" y="2496995"/>
            <a:ext cx="6477000" cy="7556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“Please enter the order number.”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D379C49-8ECA-91AE-7E46-A93246B5B4B5}"/>
              </a:ext>
            </a:extLst>
          </p:cNvPr>
          <p:cNvSpPr txBox="1">
            <a:spLocks/>
          </p:cNvSpPr>
          <p:nvPr/>
        </p:nvSpPr>
        <p:spPr>
          <a:xfrm>
            <a:off x="1287780" y="5552995"/>
            <a:ext cx="7696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“Goodbye.”</a:t>
            </a:r>
          </a:p>
        </p:txBody>
      </p:sp>
    </p:spTree>
    <p:extLst>
      <p:ext uri="{BB962C8B-B14F-4D97-AF65-F5344CB8AC3E}">
        <p14:creationId xmlns:p14="http://schemas.microsoft.com/office/powerpoint/2010/main" val="2290838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27B0-A964-1FEF-B0A6-0248C7F12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17DC-959E-7692-493E-17160CF39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06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DAC8A-5A5A-18EC-AFAC-3E318A88D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BB0AF-E892-98FF-2963-7F136FAF7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/*    Program to get input from user and check requirements     */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E4A13F-F0DC-D87E-2F70-2223E19B5C4E}"/>
              </a:ext>
            </a:extLst>
          </p:cNvPr>
          <p:cNvSpPr txBox="1">
            <a:spLocks/>
          </p:cNvSpPr>
          <p:nvPr/>
        </p:nvSpPr>
        <p:spPr>
          <a:xfrm>
            <a:off x="571500" y="1295400"/>
            <a:ext cx="8001000" cy="5287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#include &lt;</a:t>
            </a:r>
            <a:r>
              <a:rPr lang="en-US" sz="2400" dirty="0" err="1"/>
              <a:t>stdio.h</a:t>
            </a:r>
            <a:r>
              <a:rPr lang="en-US" sz="2400" dirty="0"/>
              <a:t>&gt;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400" dirty="0"/>
              <a:t>int main(int </a:t>
            </a:r>
            <a:r>
              <a:rPr lang="en-US" sz="2400" dirty="0" err="1"/>
              <a:t>argc</a:t>
            </a:r>
            <a:r>
              <a:rPr lang="en-US" sz="2400" dirty="0"/>
              <a:t>, char * </a:t>
            </a:r>
            <a:r>
              <a:rPr lang="en-US" sz="2400" dirty="0" err="1"/>
              <a:t>argv</a:t>
            </a:r>
            <a:r>
              <a:rPr lang="en-US" sz="2400" dirty="0"/>
              <a:t>[]){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/>
              <a:t>}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C473304-8AEB-5BFA-B9D3-D9635621438A}"/>
              </a:ext>
            </a:extLst>
          </p:cNvPr>
          <p:cNvSpPr txBox="1">
            <a:spLocks/>
          </p:cNvSpPr>
          <p:nvPr/>
        </p:nvSpPr>
        <p:spPr>
          <a:xfrm>
            <a:off x="1163320" y="2514600"/>
            <a:ext cx="8001000" cy="34224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(“Please enter an integer that is between 29 and 91\n”);</a:t>
            </a:r>
          </a:p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(“and that is a multiple of three\n”);</a:t>
            </a:r>
          </a:p>
          <a:p>
            <a:pPr marL="0" indent="0">
              <a:buNone/>
            </a:pPr>
            <a:r>
              <a:rPr lang="en-US" sz="2400" dirty="0"/>
              <a:t>int num1;			</a:t>
            </a:r>
          </a:p>
          <a:p>
            <a:pPr marL="0" indent="0">
              <a:buNone/>
            </a:pPr>
            <a:r>
              <a:rPr lang="en-US" sz="2400" dirty="0" err="1"/>
              <a:t>scanf_s</a:t>
            </a:r>
            <a:r>
              <a:rPr lang="en-US" sz="2400" dirty="0"/>
              <a:t>(“%d”, &amp;</a:t>
            </a:r>
            <a:r>
              <a:rPr lang="en-US" sz="2400" dirty="0">
                <a:solidFill>
                  <a:srgbClr val="3333FF"/>
                </a:solidFill>
              </a:rPr>
              <a:t>num1</a:t>
            </a:r>
            <a:r>
              <a:rPr lang="en-US" sz="2400" dirty="0"/>
              <a:t>);</a:t>
            </a:r>
          </a:p>
          <a:p>
            <a:pPr marL="0" indent="0">
              <a:buNone/>
            </a:pPr>
            <a:r>
              <a:rPr lang="en-US" sz="2400" dirty="0"/>
              <a:t>if (  </a:t>
            </a:r>
            <a:r>
              <a:rPr lang="en-US" sz="2400" dirty="0">
                <a:solidFill>
                  <a:srgbClr val="3333FF"/>
                </a:solidFill>
              </a:rPr>
              <a:t>(num1 &gt; 29 )  &amp;&amp;  ( num1 &lt; 91  ) </a:t>
            </a:r>
            <a:r>
              <a:rPr lang="en-US" sz="2400" dirty="0">
                <a:solidFill>
                  <a:srgbClr val="FF0000"/>
                </a:solidFill>
              </a:rPr>
              <a:t> &amp;&amp; ! (</a:t>
            </a:r>
            <a:r>
              <a:rPr lang="en-US" sz="2400" dirty="0">
                <a:solidFill>
                  <a:srgbClr val="3333FF"/>
                </a:solidFill>
              </a:rPr>
              <a:t>num1 % 3 </a:t>
            </a:r>
            <a:r>
              <a:rPr lang="en-US" sz="2400" dirty="0">
                <a:solidFill>
                  <a:srgbClr val="FF0000"/>
                </a:solidFill>
              </a:rPr>
              <a:t>) </a:t>
            </a:r>
            <a:r>
              <a:rPr lang="en-US" sz="2400" dirty="0"/>
              <a:t>) {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105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printf</a:t>
            </a:r>
            <a:r>
              <a:rPr lang="en-US" sz="2400" dirty="0"/>
              <a:t>(“That was a good entry!\n”);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/>
              <a:t>}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D7E8955-741C-D450-80BB-2CCB0E41FC07}"/>
              </a:ext>
            </a:extLst>
          </p:cNvPr>
          <p:cNvSpPr txBox="1">
            <a:spLocks/>
          </p:cNvSpPr>
          <p:nvPr/>
        </p:nvSpPr>
        <p:spPr>
          <a:xfrm>
            <a:off x="5257800" y="3337719"/>
            <a:ext cx="3733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variable to hold the input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6712E03-5A59-B699-C756-E095EA801361}"/>
              </a:ext>
            </a:extLst>
          </p:cNvPr>
          <p:cNvSpPr txBox="1">
            <a:spLocks/>
          </p:cNvSpPr>
          <p:nvPr/>
        </p:nvSpPr>
        <p:spPr>
          <a:xfrm>
            <a:off x="5257800" y="3810000"/>
            <a:ext cx="3733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get the input from user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C573A9EA-4989-2D8B-22DE-4E615DA321E0}"/>
              </a:ext>
            </a:extLst>
          </p:cNvPr>
          <p:cNvSpPr/>
          <p:nvPr/>
        </p:nvSpPr>
        <p:spPr>
          <a:xfrm rot="5400000">
            <a:off x="3642804" y="2834514"/>
            <a:ext cx="105791" cy="38862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77A18D9-2857-C648-010F-EF70BF19775C}"/>
              </a:ext>
            </a:extLst>
          </p:cNvPr>
          <p:cNvSpPr txBox="1">
            <a:spLocks/>
          </p:cNvSpPr>
          <p:nvPr/>
        </p:nvSpPr>
        <p:spPr>
          <a:xfrm>
            <a:off x="2362200" y="4830509"/>
            <a:ext cx="3124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true if in correct range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6E3DC834-A3A2-E18D-1608-0F0F1D6AC677}"/>
              </a:ext>
            </a:extLst>
          </p:cNvPr>
          <p:cNvSpPr/>
          <p:nvPr/>
        </p:nvSpPr>
        <p:spPr>
          <a:xfrm rot="5400000">
            <a:off x="7156530" y="4160995"/>
            <a:ext cx="103982" cy="1219200"/>
          </a:xfrm>
          <a:prstGeom prst="rightBrace">
            <a:avLst/>
          </a:prstGeom>
          <a:ln w="254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ED1165B-C883-514F-BDD7-BD56D761F2EC}"/>
              </a:ext>
            </a:extLst>
          </p:cNvPr>
          <p:cNvSpPr txBox="1">
            <a:spLocks/>
          </p:cNvSpPr>
          <p:nvPr/>
        </p:nvSpPr>
        <p:spPr>
          <a:xfrm>
            <a:off x="6532881" y="4815681"/>
            <a:ext cx="2519679" cy="371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3333FF"/>
                </a:solidFill>
              </a:rPr>
              <a:t>zero (false) if a multiple of 3</a:t>
            </a:r>
          </a:p>
        </p:txBody>
      </p:sp>
      <p:sp>
        <p:nvSpPr>
          <p:cNvPr id="22" name="Right Brace 21">
            <a:extLst>
              <a:ext uri="{FF2B5EF4-FFF2-40B4-BE49-F238E27FC236}">
                <a16:creationId xmlns:a16="http://schemas.microsoft.com/office/drawing/2014/main" id="{D5348E25-CB1A-C434-7DEF-6C12F4F9074E}"/>
              </a:ext>
            </a:extLst>
          </p:cNvPr>
          <p:cNvSpPr/>
          <p:nvPr/>
        </p:nvSpPr>
        <p:spPr>
          <a:xfrm rot="5400000">
            <a:off x="7054851" y="4346318"/>
            <a:ext cx="182879" cy="161036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BE846405-1063-18C1-36A3-29F55C3FDF4D}"/>
              </a:ext>
            </a:extLst>
          </p:cNvPr>
          <p:cNvSpPr txBox="1">
            <a:spLocks/>
          </p:cNvSpPr>
          <p:nvPr/>
        </p:nvSpPr>
        <p:spPr>
          <a:xfrm>
            <a:off x="6543041" y="5231145"/>
            <a:ext cx="2519679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true if a multiple of 3</a:t>
            </a:r>
          </a:p>
        </p:txBody>
      </p:sp>
    </p:spTree>
    <p:extLst>
      <p:ext uri="{BB962C8B-B14F-4D97-AF65-F5344CB8AC3E}">
        <p14:creationId xmlns:p14="http://schemas.microsoft.com/office/powerpoint/2010/main" val="230518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12" grpId="0"/>
      <p:bldP spid="13" grpId="0" animBg="1"/>
      <p:bldP spid="19" grpId="0"/>
      <p:bldP spid="20" grpId="0" animBg="1"/>
      <p:bldP spid="21" grpId="0"/>
      <p:bldP spid="22" grpId="0" animBg="1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BD9E014-70C1-ED55-D72C-8EDF2F11D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E2534-0890-B2F5-BF9B-FA189BD6E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/*    Program to get input from user and check requirements     */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2BFFDCE-8029-1E5D-3AEE-1003A6443402}"/>
              </a:ext>
            </a:extLst>
          </p:cNvPr>
          <p:cNvSpPr txBox="1">
            <a:spLocks/>
          </p:cNvSpPr>
          <p:nvPr/>
        </p:nvSpPr>
        <p:spPr>
          <a:xfrm>
            <a:off x="571500" y="1295400"/>
            <a:ext cx="8001000" cy="5287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#include &lt;</a:t>
            </a:r>
            <a:r>
              <a:rPr lang="en-US" sz="2400" dirty="0" err="1"/>
              <a:t>stdio.h</a:t>
            </a:r>
            <a:r>
              <a:rPr lang="en-US" sz="2400" dirty="0"/>
              <a:t>&gt;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400" dirty="0"/>
              <a:t>int main(int </a:t>
            </a:r>
            <a:r>
              <a:rPr lang="en-US" sz="2400" dirty="0" err="1"/>
              <a:t>argc</a:t>
            </a:r>
            <a:r>
              <a:rPr lang="en-US" sz="2400" dirty="0"/>
              <a:t>, char * </a:t>
            </a:r>
            <a:r>
              <a:rPr lang="en-US" sz="2400" dirty="0" err="1"/>
              <a:t>argv</a:t>
            </a:r>
            <a:r>
              <a:rPr lang="en-US" sz="2400" dirty="0"/>
              <a:t>[]){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/>
              <a:t>}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2E5AC52-43FC-EA1C-229B-505E0ED6B07F}"/>
              </a:ext>
            </a:extLst>
          </p:cNvPr>
          <p:cNvSpPr txBox="1">
            <a:spLocks/>
          </p:cNvSpPr>
          <p:nvPr/>
        </p:nvSpPr>
        <p:spPr>
          <a:xfrm>
            <a:off x="1163320" y="2514600"/>
            <a:ext cx="8001000" cy="8960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(“Please enter an integer that is between 29 and 91\n”);</a:t>
            </a:r>
          </a:p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(“and that is a multiple of three\n”);</a:t>
            </a:r>
          </a:p>
          <a:p>
            <a:pPr marL="0" indent="0">
              <a:spcBef>
                <a:spcPts val="300"/>
              </a:spcBef>
              <a:buNone/>
            </a:pP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CECFA-B3FF-3B31-C537-D6B089CAFCE2}"/>
              </a:ext>
            </a:extLst>
          </p:cNvPr>
          <p:cNvSpPr txBox="1">
            <a:spLocks/>
          </p:cNvSpPr>
          <p:nvPr/>
        </p:nvSpPr>
        <p:spPr>
          <a:xfrm>
            <a:off x="6875780" y="2962616"/>
            <a:ext cx="2209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request input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5B22DA-2007-F7DE-225A-992EB6350E6A}"/>
              </a:ext>
            </a:extLst>
          </p:cNvPr>
          <p:cNvSpPr txBox="1">
            <a:spLocks/>
          </p:cNvSpPr>
          <p:nvPr/>
        </p:nvSpPr>
        <p:spPr>
          <a:xfrm>
            <a:off x="1163320" y="3385233"/>
            <a:ext cx="1503680" cy="457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int num1;			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0C6EF-07E1-2EBF-4751-60708A5A6C65}"/>
              </a:ext>
            </a:extLst>
          </p:cNvPr>
          <p:cNvSpPr txBox="1">
            <a:spLocks/>
          </p:cNvSpPr>
          <p:nvPr/>
        </p:nvSpPr>
        <p:spPr>
          <a:xfrm>
            <a:off x="5199380" y="3427892"/>
            <a:ext cx="3733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variable to hold the input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39E728D-9077-31AF-3CE1-7E916848B917}"/>
              </a:ext>
            </a:extLst>
          </p:cNvPr>
          <p:cNvSpPr txBox="1">
            <a:spLocks/>
          </p:cNvSpPr>
          <p:nvPr/>
        </p:nvSpPr>
        <p:spPr>
          <a:xfrm>
            <a:off x="1163320" y="3818926"/>
            <a:ext cx="3543300" cy="513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scanf_s</a:t>
            </a:r>
            <a:r>
              <a:rPr lang="en-US" sz="2400" dirty="0"/>
              <a:t>(“%d”, &amp;</a:t>
            </a:r>
            <a:r>
              <a:rPr lang="en-US" sz="2400" dirty="0">
                <a:solidFill>
                  <a:srgbClr val="3333FF"/>
                </a:solidFill>
              </a:rPr>
              <a:t>num1</a:t>
            </a:r>
            <a:r>
              <a:rPr lang="en-US" sz="2400" dirty="0"/>
              <a:t>);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3992337-6219-F5D2-596B-8AED172F3054}"/>
              </a:ext>
            </a:extLst>
          </p:cNvPr>
          <p:cNvSpPr txBox="1">
            <a:spLocks/>
          </p:cNvSpPr>
          <p:nvPr/>
        </p:nvSpPr>
        <p:spPr>
          <a:xfrm>
            <a:off x="5217160" y="3810000"/>
            <a:ext cx="3733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get the input from user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3D6A154-FCDF-D966-1EBC-49C6D3F5322C}"/>
              </a:ext>
            </a:extLst>
          </p:cNvPr>
          <p:cNvSpPr txBox="1">
            <a:spLocks/>
          </p:cNvSpPr>
          <p:nvPr/>
        </p:nvSpPr>
        <p:spPr>
          <a:xfrm>
            <a:off x="1186180" y="4250792"/>
            <a:ext cx="7734300" cy="21455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if (  </a:t>
            </a:r>
            <a:r>
              <a:rPr lang="en-US" sz="2400" dirty="0">
                <a:solidFill>
                  <a:srgbClr val="3333FF"/>
                </a:solidFill>
              </a:rPr>
              <a:t>(num1 &gt; 29 )  &amp;&amp;  ( num1 &lt; 91  ) </a:t>
            </a:r>
            <a:r>
              <a:rPr lang="en-US" sz="2400" dirty="0">
                <a:solidFill>
                  <a:srgbClr val="FF0000"/>
                </a:solidFill>
              </a:rPr>
              <a:t> &amp;&amp; ! (</a:t>
            </a:r>
            <a:r>
              <a:rPr lang="en-US" sz="2400" dirty="0">
                <a:solidFill>
                  <a:srgbClr val="3333FF"/>
                </a:solidFill>
              </a:rPr>
              <a:t>num1 % 3 </a:t>
            </a:r>
            <a:r>
              <a:rPr lang="en-US" sz="2400" dirty="0">
                <a:solidFill>
                  <a:srgbClr val="FF0000"/>
                </a:solidFill>
              </a:rPr>
              <a:t>) </a:t>
            </a:r>
            <a:r>
              <a:rPr lang="en-US" sz="2400" dirty="0"/>
              <a:t>) {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105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printf</a:t>
            </a:r>
            <a:r>
              <a:rPr lang="en-US" sz="2400" dirty="0"/>
              <a:t>(“That was a good entry!\n”);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/>
              <a:t>}</a:t>
            </a:r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F3633AE5-B3EC-DC7E-9DA1-48D352973BF5}"/>
              </a:ext>
            </a:extLst>
          </p:cNvPr>
          <p:cNvSpPr/>
          <p:nvPr/>
        </p:nvSpPr>
        <p:spPr>
          <a:xfrm rot="5400000">
            <a:off x="3642804" y="2834514"/>
            <a:ext cx="105791" cy="3886200"/>
          </a:xfrm>
          <a:prstGeom prst="rightBrace">
            <a:avLst/>
          </a:prstGeom>
          <a:ln w="254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1B27CE-2695-FE8E-1F6A-816CF1EFF3A0}"/>
              </a:ext>
            </a:extLst>
          </p:cNvPr>
          <p:cNvSpPr txBox="1">
            <a:spLocks/>
          </p:cNvSpPr>
          <p:nvPr/>
        </p:nvSpPr>
        <p:spPr>
          <a:xfrm>
            <a:off x="3124200" y="4851216"/>
            <a:ext cx="3124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true if in correct range</a:t>
            </a:r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680570C4-8844-073A-49D6-0446332E30BA}"/>
              </a:ext>
            </a:extLst>
          </p:cNvPr>
          <p:cNvSpPr/>
          <p:nvPr/>
        </p:nvSpPr>
        <p:spPr>
          <a:xfrm rot="5400000">
            <a:off x="7156530" y="4160995"/>
            <a:ext cx="103982" cy="1219200"/>
          </a:xfrm>
          <a:prstGeom prst="rightBrace">
            <a:avLst/>
          </a:prstGeom>
          <a:ln w="254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D47DB78-6FD0-5389-9BDC-5CB5F2FA919B}"/>
              </a:ext>
            </a:extLst>
          </p:cNvPr>
          <p:cNvSpPr txBox="1">
            <a:spLocks/>
          </p:cNvSpPr>
          <p:nvPr/>
        </p:nvSpPr>
        <p:spPr>
          <a:xfrm>
            <a:off x="6532881" y="4815681"/>
            <a:ext cx="2519679" cy="371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3333FF"/>
                </a:solidFill>
              </a:rPr>
              <a:t>zero (false) if a multiple of 3</a:t>
            </a: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7999E83C-394B-52E7-3711-441315A0CD68}"/>
              </a:ext>
            </a:extLst>
          </p:cNvPr>
          <p:cNvSpPr/>
          <p:nvPr/>
        </p:nvSpPr>
        <p:spPr>
          <a:xfrm rot="5400000">
            <a:off x="7054851" y="4346318"/>
            <a:ext cx="182879" cy="161036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2F5DCFC-A843-D62B-0A35-B7CE3723D66A}"/>
              </a:ext>
            </a:extLst>
          </p:cNvPr>
          <p:cNvSpPr txBox="1">
            <a:spLocks/>
          </p:cNvSpPr>
          <p:nvPr/>
        </p:nvSpPr>
        <p:spPr>
          <a:xfrm>
            <a:off x="6543041" y="5231145"/>
            <a:ext cx="2519679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true if a multiple of 3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FA6C0A4-3D9A-DE2D-697C-9B2C0377241F}"/>
              </a:ext>
            </a:extLst>
          </p:cNvPr>
          <p:cNvSpPr txBox="1">
            <a:spLocks/>
          </p:cNvSpPr>
          <p:nvPr/>
        </p:nvSpPr>
        <p:spPr>
          <a:xfrm>
            <a:off x="604521" y="4888661"/>
            <a:ext cx="2519679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check the input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561B79C-DBD8-EC87-19DB-64685591C85B}"/>
              </a:ext>
            </a:extLst>
          </p:cNvPr>
          <p:cNvSpPr/>
          <p:nvPr/>
        </p:nvSpPr>
        <p:spPr>
          <a:xfrm>
            <a:off x="5867400" y="2563248"/>
            <a:ext cx="2438400" cy="355027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FAE25E7-37DB-11E3-90D8-349AD6DC7485}"/>
              </a:ext>
            </a:extLst>
          </p:cNvPr>
          <p:cNvSpPr/>
          <p:nvPr/>
        </p:nvSpPr>
        <p:spPr>
          <a:xfrm>
            <a:off x="3467100" y="3022843"/>
            <a:ext cx="2400300" cy="355027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0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3" grpId="0"/>
      <p:bldP spid="5" grpId="0"/>
      <p:bldP spid="6" grpId="0"/>
      <p:bldP spid="7" grpId="0"/>
      <p:bldP spid="8" grpId="0"/>
      <p:bldP spid="10" grpId="0"/>
      <p:bldP spid="14" grpId="0" animBg="1"/>
      <p:bldP spid="15" grpId="0"/>
      <p:bldP spid="16" grpId="0" animBg="1"/>
      <p:bldP spid="17" grpId="0"/>
      <p:bldP spid="18" grpId="0" animBg="1"/>
      <p:bldP spid="24" grpId="0"/>
      <p:bldP spid="25" grpId="0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2A1660A-5EB4-307B-32FE-AF64660EE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0C68E-7F49-38EB-A6AA-A413AAE40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1.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33172CB-5A10-D9B6-F6D8-7619B4530EB7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8158668" cy="510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x = 12, y = 9, z = 4;</a:t>
            </a:r>
          </a:p>
          <a:p>
            <a:pPr marL="0" indent="0">
              <a:buNone/>
            </a:pPr>
            <a:r>
              <a:rPr lang="en-US" sz="2800" dirty="0"/>
              <a:t>if (3 * z &gt; y 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(“Code part A executed!\n”);</a:t>
            </a:r>
          </a:p>
          <a:p>
            <a:pPr marL="0" indent="0">
              <a:buNone/>
            </a:pPr>
            <a:r>
              <a:rPr lang="en-US" sz="2800" dirty="0"/>
              <a:t>	x = x – 2;</a:t>
            </a:r>
          </a:p>
          <a:p>
            <a:pPr marL="0" indent="0">
              <a:buNone/>
            </a:pPr>
            <a:r>
              <a:rPr lang="en-US" sz="2800" dirty="0"/>
              <a:t>} </a:t>
            </a:r>
          </a:p>
          <a:p>
            <a:pPr marL="0" indent="0">
              <a:buNone/>
            </a:pPr>
            <a:r>
              <a:rPr lang="en-US" sz="2800" dirty="0"/>
              <a:t>if (x &lt; 10 )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(“Code part B executed!\n”);</a:t>
            </a:r>
          </a:p>
          <a:p>
            <a:pPr marL="0" indent="0">
              <a:buNone/>
            </a:pPr>
            <a:r>
              <a:rPr lang="en-US" sz="2800" dirty="0"/>
              <a:t>	if (y &gt; 6)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(“Code part C executed!\n”);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21B14-894F-5409-B5C1-BFE16401394E}"/>
              </a:ext>
            </a:extLst>
          </p:cNvPr>
          <p:cNvSpPr txBox="1">
            <a:spLocks/>
          </p:cNvSpPr>
          <p:nvPr/>
        </p:nvSpPr>
        <p:spPr>
          <a:xfrm>
            <a:off x="1143000" y="1981200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86B44DE-B759-B51C-6567-62E352FA5812}"/>
              </a:ext>
            </a:extLst>
          </p:cNvPr>
          <p:cNvSpPr txBox="1">
            <a:spLocks/>
          </p:cNvSpPr>
          <p:nvPr/>
        </p:nvSpPr>
        <p:spPr>
          <a:xfrm>
            <a:off x="1828800" y="1981200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9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174FB66-3A69-C16A-5D39-0FF1993A746F}"/>
              </a:ext>
            </a:extLst>
          </p:cNvPr>
          <p:cNvCxnSpPr/>
          <p:nvPr/>
        </p:nvCxnSpPr>
        <p:spPr>
          <a:xfrm>
            <a:off x="2514600" y="2555240"/>
            <a:ext cx="32004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3FE91D9-D3AE-EFE6-B009-743F5187CB9C}"/>
              </a:ext>
            </a:extLst>
          </p:cNvPr>
          <p:cNvSpPr txBox="1">
            <a:spLocks/>
          </p:cNvSpPr>
          <p:nvPr/>
        </p:nvSpPr>
        <p:spPr>
          <a:xfrm>
            <a:off x="1452880" y="823120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10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8E97936-0E6F-57CF-01BF-B88FB8B5EF5E}"/>
              </a:ext>
            </a:extLst>
          </p:cNvPr>
          <p:cNvGrpSpPr/>
          <p:nvPr/>
        </p:nvGrpSpPr>
        <p:grpSpPr>
          <a:xfrm>
            <a:off x="1524000" y="1211660"/>
            <a:ext cx="304800" cy="316110"/>
            <a:chOff x="1524000" y="1211660"/>
            <a:chExt cx="304800" cy="31611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2D892F8-C18C-8ED4-0D9A-F54774DD744E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3681D9D-75B7-9569-DA09-6D744BE005FC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BC387FB-B684-0147-1D9C-ADC6CB8242EB}"/>
              </a:ext>
            </a:extLst>
          </p:cNvPr>
          <p:cNvSpPr/>
          <p:nvPr/>
        </p:nvSpPr>
        <p:spPr>
          <a:xfrm>
            <a:off x="234541" y="4114800"/>
            <a:ext cx="344579" cy="1747520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5938EF5-70DB-DD36-817A-72DC59DB1DDC}"/>
              </a:ext>
            </a:extLst>
          </p:cNvPr>
          <p:cNvSpPr txBox="1">
            <a:spLocks/>
          </p:cNvSpPr>
          <p:nvPr/>
        </p:nvSpPr>
        <p:spPr>
          <a:xfrm>
            <a:off x="833120" y="3962400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58832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13" grpId="0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EC17D-08D8-AA7D-B4C0-EF8D3FBBE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0371B-BCC4-B8AB-4385-5F20394C6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1 b.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924B1C8-8507-EF22-463E-B36F3D2F848F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8158668" cy="510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x = 12, y = 9, z = 4;</a:t>
            </a:r>
          </a:p>
          <a:p>
            <a:pPr marL="0" indent="0">
              <a:buNone/>
            </a:pPr>
            <a:r>
              <a:rPr lang="en-US" sz="2800" dirty="0"/>
              <a:t>if (3 * z &gt; y 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(“Code part A executed!\n”);</a:t>
            </a:r>
          </a:p>
          <a:p>
            <a:pPr marL="0" indent="0">
              <a:buNone/>
            </a:pPr>
            <a:r>
              <a:rPr lang="en-US" sz="2800" dirty="0"/>
              <a:t>	x = x – 2;</a:t>
            </a:r>
          </a:p>
          <a:p>
            <a:pPr marL="0" indent="0">
              <a:buNone/>
            </a:pPr>
            <a:r>
              <a:rPr lang="en-US" sz="2800" dirty="0"/>
              <a:t>} </a:t>
            </a:r>
          </a:p>
          <a:p>
            <a:pPr marL="0" indent="0">
              <a:buNone/>
            </a:pPr>
            <a:r>
              <a:rPr lang="en-US" sz="2800" dirty="0"/>
              <a:t>if (x &gt; 10 )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(“Code part B executed!\n”);</a:t>
            </a:r>
          </a:p>
          <a:p>
            <a:pPr marL="0" indent="0">
              <a:buNone/>
            </a:pPr>
            <a:r>
              <a:rPr lang="en-US" sz="2800" dirty="0"/>
              <a:t>	if (y &gt; 6)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(“Code part C executed!\n”);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BC40F-D232-27E8-ADE8-8EE880AE8E5A}"/>
              </a:ext>
            </a:extLst>
          </p:cNvPr>
          <p:cNvSpPr txBox="1">
            <a:spLocks/>
          </p:cNvSpPr>
          <p:nvPr/>
        </p:nvSpPr>
        <p:spPr>
          <a:xfrm>
            <a:off x="1143000" y="1981200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4F7AFC9-0E2D-19A8-8298-2A867F3FD7DC}"/>
              </a:ext>
            </a:extLst>
          </p:cNvPr>
          <p:cNvSpPr txBox="1">
            <a:spLocks/>
          </p:cNvSpPr>
          <p:nvPr/>
        </p:nvSpPr>
        <p:spPr>
          <a:xfrm>
            <a:off x="1828800" y="1981200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9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6DB5A9-D879-6E60-D9C6-C9FA32171268}"/>
              </a:ext>
            </a:extLst>
          </p:cNvPr>
          <p:cNvCxnSpPr/>
          <p:nvPr/>
        </p:nvCxnSpPr>
        <p:spPr>
          <a:xfrm>
            <a:off x="2514600" y="2555240"/>
            <a:ext cx="32004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5C319DB-C5E4-2C1D-FD5C-1B7D13D17B29}"/>
              </a:ext>
            </a:extLst>
          </p:cNvPr>
          <p:cNvSpPr txBox="1">
            <a:spLocks/>
          </p:cNvSpPr>
          <p:nvPr/>
        </p:nvSpPr>
        <p:spPr>
          <a:xfrm>
            <a:off x="1452880" y="823120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10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6022CE0-C8F9-B168-B4A3-2AEC382A7B61}"/>
              </a:ext>
            </a:extLst>
          </p:cNvPr>
          <p:cNvGrpSpPr/>
          <p:nvPr/>
        </p:nvGrpSpPr>
        <p:grpSpPr>
          <a:xfrm>
            <a:off x="1524000" y="1211660"/>
            <a:ext cx="304800" cy="316110"/>
            <a:chOff x="1524000" y="1211660"/>
            <a:chExt cx="304800" cy="31611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586AC4F-FF98-A857-BA07-F8E6D055892B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181BEF-B432-07CB-2DDC-89A05372E5E8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FBCE71A-C24D-2A0C-73D7-564276F6802C}"/>
              </a:ext>
            </a:extLst>
          </p:cNvPr>
          <p:cNvSpPr/>
          <p:nvPr/>
        </p:nvSpPr>
        <p:spPr>
          <a:xfrm>
            <a:off x="234541" y="4114800"/>
            <a:ext cx="344579" cy="1747520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4AB46BD-B79F-ADF0-4CC2-28BE1BC97CE6}"/>
              </a:ext>
            </a:extLst>
          </p:cNvPr>
          <p:cNvSpPr txBox="1">
            <a:spLocks/>
          </p:cNvSpPr>
          <p:nvPr/>
        </p:nvSpPr>
        <p:spPr>
          <a:xfrm>
            <a:off x="833120" y="3962400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170376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6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DDDF5-F99E-8386-D561-303EE3BA5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EC911-0932-83CA-8313-6781FA67E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2.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A5E7DBC-E5AA-D72F-5AEB-D45C53FEFD31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8158668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int x = 12, y = 9, z = 4;</a:t>
            </a:r>
          </a:p>
          <a:p>
            <a:pPr marL="0" indent="0">
              <a:buNone/>
            </a:pPr>
            <a:r>
              <a:rPr lang="en-US" sz="2400" dirty="0"/>
              <a:t>if (3 * z &gt; y ) {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printf</a:t>
            </a:r>
            <a:r>
              <a:rPr lang="en-US" sz="2400" dirty="0"/>
              <a:t>(“Code part A executed!\n”);</a:t>
            </a:r>
          </a:p>
          <a:p>
            <a:pPr marL="0" indent="0">
              <a:buNone/>
            </a:pPr>
            <a:r>
              <a:rPr lang="en-US" sz="2400" dirty="0"/>
              <a:t>	x = x – 4;</a:t>
            </a:r>
          </a:p>
          <a:p>
            <a:pPr marL="0" indent="0">
              <a:buNone/>
            </a:pPr>
            <a:r>
              <a:rPr lang="en-US" sz="2400" dirty="0"/>
              <a:t>} </a:t>
            </a:r>
          </a:p>
          <a:p>
            <a:pPr marL="0" indent="0">
              <a:buNone/>
            </a:pPr>
            <a:r>
              <a:rPr lang="en-US" sz="2400" dirty="0"/>
              <a:t>if (x &lt; 10 ) {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printf</a:t>
            </a:r>
            <a:r>
              <a:rPr lang="en-US" sz="2400" dirty="0"/>
              <a:t>(“Code part B executed!\n”);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dirty="0"/>
              <a:t>else{</a:t>
            </a:r>
          </a:p>
          <a:p>
            <a:pPr marL="0" indent="0">
              <a:buNone/>
            </a:pPr>
            <a:r>
              <a:rPr lang="en-US" sz="2400" dirty="0"/>
              <a:t>	if (y &gt; 6) {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printf</a:t>
            </a:r>
            <a:r>
              <a:rPr lang="en-US" sz="2400" dirty="0"/>
              <a:t>(“Code part C executed!\n”);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13E22-81FF-3EA8-CD2C-E281F619C7FA}"/>
              </a:ext>
            </a:extLst>
          </p:cNvPr>
          <p:cNvSpPr txBox="1">
            <a:spLocks/>
          </p:cNvSpPr>
          <p:nvPr/>
        </p:nvSpPr>
        <p:spPr>
          <a:xfrm>
            <a:off x="904240" y="1805780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C7A3CBD-64C5-DC3A-EAEF-5CA25CB8EE44}"/>
              </a:ext>
            </a:extLst>
          </p:cNvPr>
          <p:cNvSpPr txBox="1">
            <a:spLocks/>
          </p:cNvSpPr>
          <p:nvPr/>
        </p:nvSpPr>
        <p:spPr>
          <a:xfrm>
            <a:off x="1711960" y="1767522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9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57CAAF0-094B-2EF5-88D3-1C71FC3DF0C1}"/>
              </a:ext>
            </a:extLst>
          </p:cNvPr>
          <p:cNvCxnSpPr/>
          <p:nvPr/>
        </p:nvCxnSpPr>
        <p:spPr>
          <a:xfrm>
            <a:off x="2438400" y="2362200"/>
            <a:ext cx="32004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69B46C-E729-6790-F302-7FFDB02F79D3}"/>
              </a:ext>
            </a:extLst>
          </p:cNvPr>
          <p:cNvSpPr txBox="1">
            <a:spLocks/>
          </p:cNvSpPr>
          <p:nvPr/>
        </p:nvSpPr>
        <p:spPr>
          <a:xfrm>
            <a:off x="1452880" y="823120"/>
            <a:ext cx="61976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8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D97B241-BBB6-60A0-F71A-F01DE911F35D}"/>
              </a:ext>
            </a:extLst>
          </p:cNvPr>
          <p:cNvGrpSpPr/>
          <p:nvPr/>
        </p:nvGrpSpPr>
        <p:grpSpPr>
          <a:xfrm>
            <a:off x="1371600" y="1165662"/>
            <a:ext cx="304800" cy="316110"/>
            <a:chOff x="1524000" y="1211660"/>
            <a:chExt cx="304800" cy="31611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312D7F7-AC6F-9872-FF50-FE26D096D7CE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21973C4-39C1-D621-9DDF-4C5609444D9C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0F3C88C-EF8F-DF63-B85E-C586DB55EB68}"/>
              </a:ext>
            </a:extLst>
          </p:cNvPr>
          <p:cNvSpPr/>
          <p:nvPr/>
        </p:nvSpPr>
        <p:spPr>
          <a:xfrm>
            <a:off x="183553" y="4724400"/>
            <a:ext cx="344579" cy="1290320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C5E507C-7E0B-2C85-F50A-7A69BF9B6B4F}"/>
              </a:ext>
            </a:extLst>
          </p:cNvPr>
          <p:cNvSpPr txBox="1">
            <a:spLocks/>
          </p:cNvSpPr>
          <p:nvPr/>
        </p:nvSpPr>
        <p:spPr>
          <a:xfrm>
            <a:off x="782750" y="3581400"/>
            <a:ext cx="344579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8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E524038-9D1A-C3C9-DF11-DBA6A359008D}"/>
              </a:ext>
            </a:extLst>
          </p:cNvPr>
          <p:cNvCxnSpPr/>
          <p:nvPr/>
        </p:nvCxnSpPr>
        <p:spPr>
          <a:xfrm>
            <a:off x="2331720" y="4119880"/>
            <a:ext cx="32004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5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6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E376E-B966-20A3-7051-30D3039E4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19047-AE1A-C34B-06F1-FD9944C70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3.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D1CC9F9-CFAD-68EA-D5A2-64556EAC2D92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8158668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int x = 12, y = 9, z = 4;</a:t>
            </a:r>
          </a:p>
          <a:p>
            <a:pPr marL="0" indent="0">
              <a:buNone/>
            </a:pPr>
            <a:r>
              <a:rPr lang="en-US" sz="2000" dirty="0"/>
              <a:t>if (x /3 &gt; z ) {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(“Code part A executed!\n”);</a:t>
            </a:r>
          </a:p>
          <a:p>
            <a:pPr marL="0" indent="0">
              <a:buNone/>
            </a:pPr>
            <a:r>
              <a:rPr lang="en-US" sz="2000" dirty="0"/>
              <a:t>	x = x – 2;</a:t>
            </a:r>
          </a:p>
          <a:p>
            <a:pPr marL="0" indent="0">
              <a:buNone/>
            </a:pPr>
            <a:r>
              <a:rPr lang="en-US" sz="2000" dirty="0"/>
              <a:t>} </a:t>
            </a:r>
          </a:p>
          <a:p>
            <a:pPr marL="0" indent="0">
              <a:buNone/>
            </a:pPr>
            <a:r>
              <a:rPr lang="en-US" sz="2000" dirty="0"/>
              <a:t>else{</a:t>
            </a:r>
          </a:p>
          <a:p>
            <a:pPr marL="0" indent="0">
              <a:buNone/>
            </a:pPr>
            <a:r>
              <a:rPr lang="en-US" sz="2000" dirty="0"/>
              <a:t>	if (x &lt; 11 ) {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printf</a:t>
            </a:r>
            <a:r>
              <a:rPr lang="en-US" sz="2000" dirty="0"/>
              <a:t>(“Code part B executed!\n”);</a:t>
            </a:r>
          </a:p>
          <a:p>
            <a:pPr marL="0" indent="0">
              <a:buNone/>
            </a:pPr>
            <a:r>
              <a:rPr lang="en-US" sz="2000" dirty="0"/>
              <a:t>	}</a:t>
            </a:r>
          </a:p>
          <a:p>
            <a:pPr marL="0" indent="0">
              <a:buNone/>
            </a:pPr>
            <a:r>
              <a:rPr lang="en-US" sz="2000" dirty="0"/>
              <a:t>	else {</a:t>
            </a:r>
          </a:p>
          <a:p>
            <a:pPr marL="0" indent="0">
              <a:buNone/>
            </a:pPr>
            <a:r>
              <a:rPr lang="en-US" sz="2000" dirty="0"/>
              <a:t>		if (y &gt; 6) {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printf</a:t>
            </a:r>
            <a:r>
              <a:rPr lang="en-US" sz="2000" dirty="0"/>
              <a:t>(“Code part C executed!\n”);</a:t>
            </a:r>
          </a:p>
          <a:p>
            <a:pPr marL="0" indent="0">
              <a:buNone/>
            </a:pPr>
            <a:r>
              <a:rPr lang="en-US" sz="2000" dirty="0"/>
              <a:t>	}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11157-0AFD-CB04-38DF-F41072AFD919}"/>
              </a:ext>
            </a:extLst>
          </p:cNvPr>
          <p:cNvSpPr txBox="1">
            <a:spLocks/>
          </p:cNvSpPr>
          <p:nvPr/>
        </p:nvSpPr>
        <p:spPr>
          <a:xfrm>
            <a:off x="685800" y="1752600"/>
            <a:ext cx="457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4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5243399-319A-BDA5-B979-889C1A34387F}"/>
              </a:ext>
            </a:extLst>
          </p:cNvPr>
          <p:cNvSpPr txBox="1">
            <a:spLocks/>
          </p:cNvSpPr>
          <p:nvPr/>
        </p:nvSpPr>
        <p:spPr>
          <a:xfrm>
            <a:off x="1219200" y="1676400"/>
            <a:ext cx="457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4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AC0023E-2198-15B6-6E39-7F4CF9B31B48}"/>
              </a:ext>
            </a:extLst>
          </p:cNvPr>
          <p:cNvSpPr/>
          <p:nvPr/>
        </p:nvSpPr>
        <p:spPr>
          <a:xfrm>
            <a:off x="178473" y="1752600"/>
            <a:ext cx="344579" cy="1524000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CBDAFB5-E23A-5981-3909-0B8B392256D0}"/>
              </a:ext>
            </a:extLst>
          </p:cNvPr>
          <p:cNvSpPr txBox="1">
            <a:spLocks/>
          </p:cNvSpPr>
          <p:nvPr/>
        </p:nvSpPr>
        <p:spPr>
          <a:xfrm>
            <a:off x="1600200" y="3490120"/>
            <a:ext cx="457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12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0E716CB-5FF2-D254-0C03-BD27990DD387}"/>
              </a:ext>
            </a:extLst>
          </p:cNvPr>
          <p:cNvSpPr/>
          <p:nvPr/>
        </p:nvSpPr>
        <p:spPr>
          <a:xfrm>
            <a:off x="1046910" y="3490120"/>
            <a:ext cx="344579" cy="1280321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A83AA63-0CF8-CBD1-C483-4BD18009D337}"/>
              </a:ext>
            </a:extLst>
          </p:cNvPr>
          <p:cNvSpPr txBox="1">
            <a:spLocks/>
          </p:cNvSpPr>
          <p:nvPr/>
        </p:nvSpPr>
        <p:spPr>
          <a:xfrm>
            <a:off x="2362200" y="4876800"/>
            <a:ext cx="3810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9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54E1656-CDEF-76B5-D574-A989C1652787}"/>
              </a:ext>
            </a:extLst>
          </p:cNvPr>
          <p:cNvCxnSpPr/>
          <p:nvPr/>
        </p:nvCxnSpPr>
        <p:spPr>
          <a:xfrm>
            <a:off x="3124200" y="5455920"/>
            <a:ext cx="237744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596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7" grpId="0"/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1C605-C0E6-19E5-F0B9-73CA45961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1D33-7D4C-5A10-675C-4D98DADBF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4. 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7FCE465-EDF3-A80B-83FE-663132E0C180}"/>
              </a:ext>
            </a:extLst>
          </p:cNvPr>
          <p:cNvSpPr txBox="1">
            <a:spLocks/>
          </p:cNvSpPr>
          <p:nvPr/>
        </p:nvSpPr>
        <p:spPr>
          <a:xfrm>
            <a:off x="492666" y="990600"/>
            <a:ext cx="8158668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int x = 16, y = 9, z = 4;</a:t>
            </a:r>
          </a:p>
          <a:p>
            <a:pPr marL="0" indent="0">
              <a:buNone/>
            </a:pPr>
            <a:r>
              <a:rPr lang="en-US" sz="1800" dirty="0"/>
              <a:t>if ( x / z  – y / 2 ) {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A executed!\n”);</a:t>
            </a:r>
          </a:p>
          <a:p>
            <a:pPr marL="0" indent="0">
              <a:buNone/>
            </a:pPr>
            <a:r>
              <a:rPr lang="en-US" sz="1800" dirty="0"/>
              <a:t>	x = x / 2;</a:t>
            </a:r>
          </a:p>
          <a:p>
            <a:pPr marL="0" indent="0">
              <a:buNone/>
            </a:pPr>
            <a:r>
              <a:rPr lang="en-US" sz="1800" dirty="0"/>
              <a:t>} </a:t>
            </a:r>
          </a:p>
          <a:p>
            <a:pPr marL="0" indent="0">
              <a:buNone/>
            </a:pPr>
            <a:r>
              <a:rPr lang="en-US" sz="1800" dirty="0"/>
              <a:t>if (x &lt; 11 ) {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B executed!\n”);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  <a:p>
            <a:pPr marL="0" indent="0">
              <a:buNone/>
            </a:pPr>
            <a:r>
              <a:rPr lang="en-US" sz="1800" dirty="0"/>
              <a:t>else {</a:t>
            </a:r>
          </a:p>
          <a:p>
            <a:pPr marL="0" indent="0">
              <a:buNone/>
            </a:pPr>
            <a:r>
              <a:rPr lang="en-US" sz="1800" dirty="0"/>
              <a:t>	if (y &gt; 6) {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dirty="0" err="1"/>
              <a:t>printf</a:t>
            </a:r>
            <a:r>
              <a:rPr lang="en-US" sz="1800" dirty="0"/>
              <a:t>(“Code part C executed!\n”);</a:t>
            </a:r>
          </a:p>
          <a:p>
            <a:pPr marL="0" indent="0">
              <a:buNone/>
            </a:pPr>
            <a:r>
              <a:rPr lang="en-US" sz="1800" dirty="0"/>
              <a:t>	}</a:t>
            </a:r>
          </a:p>
          <a:p>
            <a:pPr marL="0" indent="0">
              <a:buNone/>
            </a:pPr>
            <a:r>
              <a:rPr lang="en-US" sz="1800" dirty="0"/>
              <a:t>	else {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dirty="0" err="1"/>
              <a:t>printf</a:t>
            </a:r>
            <a:r>
              <a:rPr lang="en-US" sz="1800" dirty="0"/>
              <a:t>(“Code part D executed!\n”);</a:t>
            </a:r>
          </a:p>
          <a:p>
            <a:pPr marL="0" indent="0">
              <a:buNone/>
            </a:pPr>
            <a:r>
              <a:rPr lang="en-US" sz="1800" dirty="0"/>
              <a:t>	}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39750-54AF-66C1-BDCD-2018A9BADEA4}"/>
              </a:ext>
            </a:extLst>
          </p:cNvPr>
          <p:cNvSpPr txBox="1">
            <a:spLocks/>
          </p:cNvSpPr>
          <p:nvPr/>
        </p:nvSpPr>
        <p:spPr>
          <a:xfrm>
            <a:off x="5948680" y="1013620"/>
            <a:ext cx="1582467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x / z  – y / 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9A9EB82-1C32-0566-47A1-B6C55167BF43}"/>
              </a:ext>
            </a:extLst>
          </p:cNvPr>
          <p:cNvSpPr txBox="1">
            <a:spLocks/>
          </p:cNvSpPr>
          <p:nvPr/>
        </p:nvSpPr>
        <p:spPr>
          <a:xfrm>
            <a:off x="5948680" y="1452880"/>
            <a:ext cx="6858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16/4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2BBA5E7-C32A-0842-D214-28BCB8E67BD6}"/>
              </a:ext>
            </a:extLst>
          </p:cNvPr>
          <p:cNvSpPr txBox="1">
            <a:spLocks/>
          </p:cNvSpPr>
          <p:nvPr/>
        </p:nvSpPr>
        <p:spPr>
          <a:xfrm>
            <a:off x="6583774" y="1452880"/>
            <a:ext cx="45212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–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557206E-391F-D524-2FE1-2EC5DF098441}"/>
              </a:ext>
            </a:extLst>
          </p:cNvPr>
          <p:cNvSpPr txBox="1">
            <a:spLocks/>
          </p:cNvSpPr>
          <p:nvPr/>
        </p:nvSpPr>
        <p:spPr>
          <a:xfrm>
            <a:off x="6845347" y="1452880"/>
            <a:ext cx="6858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9/4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C0EB5CD-00C8-77AC-53AB-A7A4060527F8}"/>
              </a:ext>
            </a:extLst>
          </p:cNvPr>
          <p:cNvSpPr txBox="1">
            <a:spLocks/>
          </p:cNvSpPr>
          <p:nvPr/>
        </p:nvSpPr>
        <p:spPr>
          <a:xfrm>
            <a:off x="6195154" y="1864040"/>
            <a:ext cx="38862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4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2B2064-B13E-629F-85B3-6A1A6F862B47}"/>
              </a:ext>
            </a:extLst>
          </p:cNvPr>
          <p:cNvSpPr txBox="1">
            <a:spLocks/>
          </p:cNvSpPr>
          <p:nvPr/>
        </p:nvSpPr>
        <p:spPr>
          <a:xfrm>
            <a:off x="6605340" y="1864040"/>
            <a:ext cx="45212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–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84B64D6-B76A-FB63-E8FD-A85981792810}"/>
              </a:ext>
            </a:extLst>
          </p:cNvPr>
          <p:cNvSpPr txBox="1">
            <a:spLocks/>
          </p:cNvSpPr>
          <p:nvPr/>
        </p:nvSpPr>
        <p:spPr>
          <a:xfrm>
            <a:off x="6972394" y="1864040"/>
            <a:ext cx="38862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4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7A50064-0B15-D2E0-875F-28D8C97AC685}"/>
              </a:ext>
            </a:extLst>
          </p:cNvPr>
          <p:cNvSpPr txBox="1">
            <a:spLocks/>
          </p:cNvSpPr>
          <p:nvPr/>
        </p:nvSpPr>
        <p:spPr>
          <a:xfrm>
            <a:off x="6607951" y="2244720"/>
            <a:ext cx="38862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0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535C8A6-EDE3-38C1-216F-EF320A5C3697}"/>
              </a:ext>
            </a:extLst>
          </p:cNvPr>
          <p:cNvSpPr txBox="1">
            <a:spLocks/>
          </p:cNvSpPr>
          <p:nvPr/>
        </p:nvSpPr>
        <p:spPr>
          <a:xfrm>
            <a:off x="6473284" y="2655880"/>
            <a:ext cx="744126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false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B80C4A5-42BD-23B1-E542-D3EB938DD387}"/>
              </a:ext>
            </a:extLst>
          </p:cNvPr>
          <p:cNvSpPr/>
          <p:nvPr/>
        </p:nvSpPr>
        <p:spPr>
          <a:xfrm>
            <a:off x="284910" y="1635039"/>
            <a:ext cx="344579" cy="1108161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C5032CD-6EA0-546C-C939-DDEFAE58B429}"/>
              </a:ext>
            </a:extLst>
          </p:cNvPr>
          <p:cNvSpPr txBox="1">
            <a:spLocks/>
          </p:cNvSpPr>
          <p:nvPr/>
        </p:nvSpPr>
        <p:spPr>
          <a:xfrm>
            <a:off x="629489" y="2861460"/>
            <a:ext cx="6858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16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A7134DF-D708-D80F-33DC-D26D3A7E50C8}"/>
              </a:ext>
            </a:extLst>
          </p:cNvPr>
          <p:cNvSpPr/>
          <p:nvPr/>
        </p:nvSpPr>
        <p:spPr>
          <a:xfrm>
            <a:off x="218964" y="2874919"/>
            <a:ext cx="410525" cy="1108161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AAA2FC5-942A-F474-2BF9-AB6AD456EF87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3048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9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0259F7E-AF80-1806-A56F-954296C51543}"/>
              </a:ext>
            </a:extLst>
          </p:cNvPr>
          <p:cNvCxnSpPr/>
          <p:nvPr/>
        </p:nvCxnSpPr>
        <p:spPr>
          <a:xfrm>
            <a:off x="3048000" y="4612320"/>
            <a:ext cx="237744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AF6C7F3-619D-8B59-4284-1C96BB57EF63}"/>
              </a:ext>
            </a:extLst>
          </p:cNvPr>
          <p:cNvSpPr/>
          <p:nvPr/>
        </p:nvSpPr>
        <p:spPr>
          <a:xfrm>
            <a:off x="1110026" y="4941389"/>
            <a:ext cx="410525" cy="1108161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86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15" grpId="0" animBg="1"/>
      <p:bldP spid="16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08D5C-68DD-7B57-A5F5-ADA81FF32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F7555-2C9F-B7F7-441A-D0FA4433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5.    What is the output of the following piece of code?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59848AA-23B5-AD9E-0322-5AEF59884428}"/>
              </a:ext>
            </a:extLst>
          </p:cNvPr>
          <p:cNvSpPr txBox="1">
            <a:spLocks/>
          </p:cNvSpPr>
          <p:nvPr/>
        </p:nvSpPr>
        <p:spPr>
          <a:xfrm>
            <a:off x="492666" y="990600"/>
            <a:ext cx="8158668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int x = 16, y = 9, z = 4;</a:t>
            </a:r>
          </a:p>
          <a:p>
            <a:pPr marL="0" indent="0">
              <a:buNone/>
            </a:pPr>
            <a:r>
              <a:rPr lang="en-US" sz="1800" dirty="0"/>
              <a:t>if ( x + y  &lt; y *z ) {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A executed!\n”);</a:t>
            </a:r>
          </a:p>
          <a:p>
            <a:pPr marL="0" indent="0">
              <a:buNone/>
            </a:pPr>
            <a:r>
              <a:rPr lang="en-US" sz="1800" dirty="0"/>
              <a:t>	y = y – z;</a:t>
            </a:r>
          </a:p>
          <a:p>
            <a:pPr marL="0" indent="0">
              <a:buNone/>
            </a:pPr>
            <a:r>
              <a:rPr lang="en-US" sz="1800" dirty="0"/>
              <a:t>} </a:t>
            </a:r>
          </a:p>
          <a:p>
            <a:pPr marL="0" indent="0">
              <a:buNone/>
            </a:pPr>
            <a:r>
              <a:rPr lang="en-US" sz="1800" dirty="0"/>
              <a:t>if (x + y  &lt; y *z ) {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(“Code part B executed!\n”);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  <a:p>
            <a:pPr marL="0" indent="0">
              <a:buNone/>
            </a:pPr>
            <a:r>
              <a:rPr lang="en-US" sz="1800" dirty="0"/>
              <a:t>else {</a:t>
            </a:r>
          </a:p>
          <a:p>
            <a:pPr marL="0" indent="0">
              <a:buNone/>
            </a:pPr>
            <a:r>
              <a:rPr lang="en-US" sz="1800" dirty="0"/>
              <a:t>	if (y &gt; z) {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dirty="0" err="1"/>
              <a:t>printf</a:t>
            </a:r>
            <a:r>
              <a:rPr lang="en-US" sz="1800" dirty="0"/>
              <a:t>(“Code part C executed!\n”);</a:t>
            </a:r>
          </a:p>
          <a:p>
            <a:pPr marL="0" indent="0">
              <a:buNone/>
            </a:pPr>
            <a:r>
              <a:rPr lang="en-US" sz="1800" dirty="0"/>
              <a:t>	}</a:t>
            </a:r>
          </a:p>
          <a:p>
            <a:pPr marL="0" indent="0">
              <a:buNone/>
            </a:pPr>
            <a:r>
              <a:rPr lang="en-US" sz="1800" dirty="0"/>
              <a:t>	else {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dirty="0" err="1"/>
              <a:t>printf</a:t>
            </a:r>
            <a:r>
              <a:rPr lang="en-US" sz="1800" dirty="0"/>
              <a:t>(“Code part D executed!\n”);</a:t>
            </a:r>
          </a:p>
          <a:p>
            <a:pPr marL="0" indent="0">
              <a:buNone/>
            </a:pPr>
            <a:r>
              <a:rPr lang="en-US" sz="1800" dirty="0"/>
              <a:t>	}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CCF1D-AF33-6E25-13C6-4DF5A37A8778}"/>
              </a:ext>
            </a:extLst>
          </p:cNvPr>
          <p:cNvSpPr txBox="1">
            <a:spLocks/>
          </p:cNvSpPr>
          <p:nvPr/>
        </p:nvSpPr>
        <p:spPr>
          <a:xfrm>
            <a:off x="751934" y="1531462"/>
            <a:ext cx="457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25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58C97FE-7DDA-A60E-B701-4C527FAD7337}"/>
              </a:ext>
            </a:extLst>
          </p:cNvPr>
          <p:cNvSpPr txBox="1">
            <a:spLocks/>
          </p:cNvSpPr>
          <p:nvPr/>
        </p:nvSpPr>
        <p:spPr>
          <a:xfrm>
            <a:off x="1498882" y="1500982"/>
            <a:ext cx="457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36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28CA37E-3254-F660-2B23-D3268B7B2FAF}"/>
              </a:ext>
            </a:extLst>
          </p:cNvPr>
          <p:cNvCxnSpPr>
            <a:cxnSpLocks/>
          </p:cNvCxnSpPr>
          <p:nvPr/>
        </p:nvCxnSpPr>
        <p:spPr>
          <a:xfrm>
            <a:off x="2133600" y="1952462"/>
            <a:ext cx="21336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C193511-6789-AB87-4468-5E6524C1A9B9}"/>
              </a:ext>
            </a:extLst>
          </p:cNvPr>
          <p:cNvSpPr txBox="1">
            <a:spLocks/>
          </p:cNvSpPr>
          <p:nvPr/>
        </p:nvSpPr>
        <p:spPr>
          <a:xfrm>
            <a:off x="1732562" y="657566"/>
            <a:ext cx="3048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5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C2CD868-92E8-C891-7A9C-5B1D16FB1772}"/>
              </a:ext>
            </a:extLst>
          </p:cNvPr>
          <p:cNvGrpSpPr/>
          <p:nvPr/>
        </p:nvGrpSpPr>
        <p:grpSpPr>
          <a:xfrm>
            <a:off x="1849684" y="1046106"/>
            <a:ext cx="152400" cy="277528"/>
            <a:chOff x="1524000" y="1211660"/>
            <a:chExt cx="304800" cy="31611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55EB5CF-55D2-1670-1C21-AB28605FBA76}"/>
                </a:ext>
              </a:extLst>
            </p:cNvPr>
            <p:cNvCxnSpPr/>
            <p:nvPr/>
          </p:nvCxnSpPr>
          <p:spPr>
            <a:xfrm flipV="1">
              <a:off x="1524000" y="1211660"/>
              <a:ext cx="304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6C963EE-13C2-E0F1-4D5A-DF8A3E085B28}"/>
                </a:ext>
              </a:extLst>
            </p:cNvPr>
            <p:cNvCxnSpPr>
              <a:cxnSpLocks/>
            </p:cNvCxnSpPr>
            <p:nvPr/>
          </p:nvCxnSpPr>
          <p:spPr>
            <a:xfrm>
              <a:off x="1524000" y="1222970"/>
              <a:ext cx="304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7B5DE31-47B9-8779-06BF-D6C6968A400A}"/>
              </a:ext>
            </a:extLst>
          </p:cNvPr>
          <p:cNvSpPr txBox="1">
            <a:spLocks/>
          </p:cNvSpPr>
          <p:nvPr/>
        </p:nvSpPr>
        <p:spPr>
          <a:xfrm>
            <a:off x="751934" y="2937909"/>
            <a:ext cx="457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21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E2AC2B4-8F38-A85E-7320-2F3DE6D52BE2}"/>
              </a:ext>
            </a:extLst>
          </p:cNvPr>
          <p:cNvSpPr txBox="1">
            <a:spLocks/>
          </p:cNvSpPr>
          <p:nvPr/>
        </p:nvSpPr>
        <p:spPr>
          <a:xfrm>
            <a:off x="1468684" y="2821003"/>
            <a:ext cx="457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20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93877E4-848F-5CF4-215C-3164FCFBA733}"/>
              </a:ext>
            </a:extLst>
          </p:cNvPr>
          <p:cNvSpPr/>
          <p:nvPr/>
        </p:nvSpPr>
        <p:spPr>
          <a:xfrm>
            <a:off x="218964" y="2874919"/>
            <a:ext cx="410525" cy="1108161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C8718DC-73EC-FF1E-95D9-A864815B0124}"/>
              </a:ext>
            </a:extLst>
          </p:cNvPr>
          <p:cNvSpPr txBox="1">
            <a:spLocks/>
          </p:cNvSpPr>
          <p:nvPr/>
        </p:nvSpPr>
        <p:spPr>
          <a:xfrm>
            <a:off x="1555326" y="4252620"/>
            <a:ext cx="294358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5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AD38E23-D213-451D-0A45-C90299B29DD8}"/>
              </a:ext>
            </a:extLst>
          </p:cNvPr>
          <p:cNvSpPr txBox="1">
            <a:spLocks/>
          </p:cNvSpPr>
          <p:nvPr/>
        </p:nvSpPr>
        <p:spPr>
          <a:xfrm>
            <a:off x="1956364" y="4227450"/>
            <a:ext cx="3048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4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F694156-AE26-71D5-8387-3CD6C9E81929}"/>
              </a:ext>
            </a:extLst>
          </p:cNvPr>
          <p:cNvCxnSpPr>
            <a:cxnSpLocks/>
          </p:cNvCxnSpPr>
          <p:nvPr/>
        </p:nvCxnSpPr>
        <p:spPr>
          <a:xfrm>
            <a:off x="3124200" y="4638610"/>
            <a:ext cx="21336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18F74C7-107C-6DCF-4D8A-16657FE1206C}"/>
              </a:ext>
            </a:extLst>
          </p:cNvPr>
          <p:cNvSpPr/>
          <p:nvPr/>
        </p:nvSpPr>
        <p:spPr>
          <a:xfrm>
            <a:off x="1058159" y="4915379"/>
            <a:ext cx="497167" cy="1104421"/>
          </a:xfrm>
          <a:custGeom>
            <a:avLst/>
            <a:gdLst>
              <a:gd name="connsiteX0" fmla="*/ 344579 w 344579"/>
              <a:gd name="connsiteY0" fmla="*/ 0 h 1747520"/>
              <a:gd name="connsiteX1" fmla="*/ 29619 w 344579"/>
              <a:gd name="connsiteY1" fmla="*/ 447040 h 1747520"/>
              <a:gd name="connsiteX2" fmla="*/ 39779 w 344579"/>
              <a:gd name="connsiteY2" fmla="*/ 1473200 h 1747520"/>
              <a:gd name="connsiteX3" fmla="*/ 263299 w 344579"/>
              <a:gd name="connsiteY3" fmla="*/ 1747520 h 174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579" h="1747520">
                <a:moveTo>
                  <a:pt x="344579" y="0"/>
                </a:moveTo>
                <a:cubicBezTo>
                  <a:pt x="212499" y="100753"/>
                  <a:pt x="80419" y="201507"/>
                  <a:pt x="29619" y="447040"/>
                </a:cubicBezTo>
                <a:cubicBezTo>
                  <a:pt x="-21181" y="692573"/>
                  <a:pt x="832" y="1256453"/>
                  <a:pt x="39779" y="1473200"/>
                </a:cubicBezTo>
                <a:cubicBezTo>
                  <a:pt x="78726" y="1689947"/>
                  <a:pt x="171012" y="1718733"/>
                  <a:pt x="263299" y="17475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3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12" grpId="0"/>
      <p:bldP spid="13" grpId="0"/>
      <p:bldP spid="14" grpId="0" animBg="1"/>
      <p:bldP spid="15" grpId="0"/>
      <p:bldP spid="16" grpId="0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104197</TotalTime>
  <Words>1344</Words>
  <Application>Microsoft Office PowerPoint</Application>
  <PresentationFormat>On-screen Show (4:3)</PresentationFormat>
  <Paragraphs>235</Paragraphs>
  <Slides>18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Basis of Software</vt:lpstr>
      <vt:lpstr>/*    Program to get input from user and check requirements     */</vt:lpstr>
      <vt:lpstr>/*    Program to get input from user and check requirements     */</vt:lpstr>
      <vt:lpstr>1.   What is the output of the following piece of code?</vt:lpstr>
      <vt:lpstr>1 b.   What is the output of the following piece of code?</vt:lpstr>
      <vt:lpstr>2.   What is the output of the following piece of code?</vt:lpstr>
      <vt:lpstr>3.   What is the output of the following piece of code?</vt:lpstr>
      <vt:lpstr>4.    What is the output of the following piece of code?</vt:lpstr>
      <vt:lpstr>5.    What is the output of the following piece of code?</vt:lpstr>
      <vt:lpstr>6.    What is the output of the following piece of code?</vt:lpstr>
      <vt:lpstr>7.    What is the output of the following piece of code?</vt:lpstr>
      <vt:lpstr>PowerPoint Presentation</vt:lpstr>
      <vt:lpstr>PowerPoint Presentation</vt:lpstr>
      <vt:lpstr>PowerPoint Presentation</vt:lpstr>
      <vt:lpstr>Write a menu system for company.</vt:lpstr>
      <vt:lpstr>Write a menu system for company.</vt:lpstr>
      <vt:lpstr>Responses to be Printed for the Menu System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777</cp:revision>
  <cp:lastPrinted>2020-04-08T20:37:48Z</cp:lastPrinted>
  <dcterms:created xsi:type="dcterms:W3CDTF">2016-08-24T18:09:17Z</dcterms:created>
  <dcterms:modified xsi:type="dcterms:W3CDTF">2025-05-21T03:32:53Z</dcterms:modified>
</cp:coreProperties>
</file>