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632" r:id="rId3"/>
    <p:sldId id="633" r:id="rId4"/>
    <p:sldId id="674" r:id="rId5"/>
    <p:sldId id="677" r:id="rId6"/>
    <p:sldId id="679" r:id="rId7"/>
    <p:sldId id="678" r:id="rId8"/>
    <p:sldId id="537" r:id="rId9"/>
    <p:sldId id="680" r:id="rId10"/>
    <p:sldId id="681" r:id="rId11"/>
    <p:sldId id="695" r:id="rId12"/>
    <p:sldId id="682" r:id="rId13"/>
    <p:sldId id="683" r:id="rId14"/>
    <p:sldId id="684" r:id="rId15"/>
    <p:sldId id="685" r:id="rId16"/>
    <p:sldId id="687" r:id="rId17"/>
    <p:sldId id="688" r:id="rId18"/>
    <p:sldId id="689" r:id="rId19"/>
    <p:sldId id="690" r:id="rId20"/>
    <p:sldId id="692" r:id="rId21"/>
    <p:sldId id="691" r:id="rId22"/>
    <p:sldId id="676" r:id="rId23"/>
    <p:sldId id="693" r:id="rId24"/>
    <p:sldId id="694" r:id="rId25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33ACBB-9B43-FB2E-A9AA-213D69AA6D8D}" name="Kendall Stephenson" initials="KS" userId="S::KStephenson@cornellcollege.edu::5b821848-39b7-4c1b-9fc1-53417b386e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4"/>
    <a:srgbClr val="3333FF"/>
    <a:srgbClr val="00CC5C"/>
    <a:srgbClr val="3399FF"/>
    <a:srgbClr val="66CCFF"/>
    <a:srgbClr val="85EBFF"/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710" autoAdjust="0"/>
    <p:restoredTop sz="94660"/>
  </p:normalViewPr>
  <p:slideViewPr>
    <p:cSldViewPr>
      <p:cViewPr>
        <p:scale>
          <a:sx n="73" d="100"/>
          <a:sy n="73" d="100"/>
        </p:scale>
        <p:origin x="504" y="1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67"/>
    </p:cViewPr>
  </p:sorterViewPr>
  <p:notesViewPr>
    <p:cSldViewPr>
      <p:cViewPr varScale="1">
        <p:scale>
          <a:sx n="44" d="100"/>
          <a:sy n="44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86339-C11E-4A10-86BE-291AC3009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BA5BB-4045-4E54-ABE9-F1C24DC871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598245-D6C2-4843-9F2D-EBF2A357BCD5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EA437-369A-49D2-BDB1-8BFE7EB0B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5A5E7-375E-4418-B815-B9F0EFD869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857A64-2646-41F7-9795-705FA07FE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6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100" dirty="0"/>
              <a:t>Basis of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68774"/>
            <a:ext cx="6400800" cy="1470026"/>
          </a:xfrm>
        </p:spPr>
        <p:txBody>
          <a:bodyPr/>
          <a:lstStyle/>
          <a:p>
            <a:r>
              <a:rPr lang="en-US" sz="2400" dirty="0"/>
              <a:t>Spring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1C8521-1B90-C30A-614C-E42E379E8878}"/>
              </a:ext>
            </a:extLst>
          </p:cNvPr>
          <p:cNvSpPr txBox="1">
            <a:spLocks/>
          </p:cNvSpPr>
          <p:nvPr/>
        </p:nvSpPr>
        <p:spPr>
          <a:xfrm>
            <a:off x="685800" y="26783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/>
              <a:t>Loops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5E278-E847-11EF-3D7C-FFAB03BAC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850E6-B4F7-0099-A27F-86F7839C2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</a:t>
            </a:r>
            <a:r>
              <a:rPr lang="en-US" sz="4400" dirty="0">
                <a:solidFill>
                  <a:srgbClr val="3333FF"/>
                </a:solidFill>
              </a:rPr>
              <a:t>while</a:t>
            </a:r>
            <a:r>
              <a:rPr lang="en-US" sz="4400" dirty="0"/>
              <a:t> </a:t>
            </a:r>
            <a:r>
              <a:rPr lang="en-US" dirty="0"/>
              <a:t>loop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9AF2297-364D-6A8A-313E-49ACBDF18C7A}"/>
              </a:ext>
            </a:extLst>
          </p:cNvPr>
          <p:cNvSpPr txBox="1">
            <a:spLocks/>
          </p:cNvSpPr>
          <p:nvPr/>
        </p:nvSpPr>
        <p:spPr>
          <a:xfrm>
            <a:off x="571500" y="1828800"/>
            <a:ext cx="66294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int n, sum ;</a:t>
            </a:r>
          </a:p>
          <a:p>
            <a:pPr marL="0" indent="0">
              <a:buNone/>
            </a:pPr>
            <a:r>
              <a:rPr lang="en-US" sz="2800" dirty="0"/>
              <a:t>sum = 0;	</a:t>
            </a:r>
            <a:r>
              <a:rPr lang="en-US" sz="2800" dirty="0">
                <a:solidFill>
                  <a:srgbClr val="009644"/>
                </a:solidFill>
              </a:rPr>
              <a:t>// initialize sum</a:t>
            </a:r>
          </a:p>
          <a:p>
            <a:pPr marL="0" indent="0">
              <a:buNone/>
            </a:pPr>
            <a:r>
              <a:rPr lang="en-US" sz="2800" dirty="0"/>
              <a:t>n = 1;		</a:t>
            </a:r>
            <a:r>
              <a:rPr lang="en-US" sz="2800" dirty="0">
                <a:solidFill>
                  <a:srgbClr val="009644"/>
                </a:solidFill>
              </a:rPr>
              <a:t>// initialize n</a:t>
            </a:r>
          </a:p>
          <a:p>
            <a:pPr marL="0" indent="0">
              <a:buNone/>
            </a:pPr>
            <a:r>
              <a:rPr lang="en-US" sz="2800" dirty="0"/>
              <a:t>while ( </a:t>
            </a:r>
            <a:r>
              <a:rPr lang="en-US" sz="2800" dirty="0">
                <a:solidFill>
                  <a:srgbClr val="3333FF"/>
                </a:solidFill>
              </a:rPr>
              <a:t>n &lt; 10 </a:t>
            </a:r>
            <a:r>
              <a:rPr lang="en-US" sz="2800" dirty="0"/>
              <a:t>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sum = sum + n;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	n = n + 1;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(“The sum is %d\n”, sum );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E65DF8D-A240-EBD5-2A28-266280B8600C}"/>
              </a:ext>
            </a:extLst>
          </p:cNvPr>
          <p:cNvSpPr txBox="1">
            <a:spLocks/>
          </p:cNvSpPr>
          <p:nvPr/>
        </p:nvSpPr>
        <p:spPr>
          <a:xfrm>
            <a:off x="2286000" y="1280319"/>
            <a:ext cx="48006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Add the numbers from 1 to 9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074D-CA56-CC88-71EB-4F5CC34ABC16}"/>
              </a:ext>
            </a:extLst>
          </p:cNvPr>
          <p:cNvSpPr txBox="1">
            <a:spLocks/>
          </p:cNvSpPr>
          <p:nvPr/>
        </p:nvSpPr>
        <p:spPr>
          <a:xfrm>
            <a:off x="1508926" y="4419601"/>
            <a:ext cx="2102618" cy="6096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n++;	</a:t>
            </a:r>
            <a:endParaRPr lang="en-US" sz="2800" dirty="0">
              <a:solidFill>
                <a:srgbClr val="009644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FB5AFF-194A-7EF9-52B2-4C9973B0FAC8}"/>
              </a:ext>
            </a:extLst>
          </p:cNvPr>
          <p:cNvSpPr txBox="1">
            <a:spLocks/>
          </p:cNvSpPr>
          <p:nvPr/>
        </p:nvSpPr>
        <p:spPr>
          <a:xfrm>
            <a:off x="3611544" y="4495800"/>
            <a:ext cx="2971800" cy="533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We can use n++ here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CEB6231-059C-4260-1D7D-2580D1EAB919}"/>
              </a:ext>
            </a:extLst>
          </p:cNvPr>
          <p:cNvCxnSpPr>
            <a:cxnSpLocks/>
            <a:stCxn id="3" idx="3"/>
          </p:cNvCxnSpPr>
          <p:nvPr/>
        </p:nvCxnSpPr>
        <p:spPr>
          <a:xfrm flipH="1">
            <a:off x="2971800" y="4724401"/>
            <a:ext cx="639744" cy="0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DEF004C-A5A4-ECB8-9C2E-7A9688EC4EFF}"/>
              </a:ext>
            </a:extLst>
          </p:cNvPr>
          <p:cNvSpPr txBox="1">
            <a:spLocks/>
          </p:cNvSpPr>
          <p:nvPr/>
        </p:nvSpPr>
        <p:spPr>
          <a:xfrm>
            <a:off x="3615730" y="4853781"/>
            <a:ext cx="5070231" cy="533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We could have used ++n instead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BC548AC-4437-288E-3096-3F52CCA8A86E}"/>
              </a:ext>
            </a:extLst>
          </p:cNvPr>
          <p:cNvSpPr txBox="1">
            <a:spLocks/>
          </p:cNvSpPr>
          <p:nvPr/>
        </p:nvSpPr>
        <p:spPr>
          <a:xfrm>
            <a:off x="4724400" y="3200400"/>
            <a:ext cx="4114800" cy="10207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We can also recognize this as a place where we could use the operator +=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F516B58-8842-B707-4D06-0F822F4957A2}"/>
              </a:ext>
            </a:extLst>
          </p:cNvPr>
          <p:cNvCxnSpPr>
            <a:cxnSpLocks/>
          </p:cNvCxnSpPr>
          <p:nvPr/>
        </p:nvCxnSpPr>
        <p:spPr>
          <a:xfrm flipH="1">
            <a:off x="3810000" y="3886200"/>
            <a:ext cx="914400" cy="228600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6038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13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67730-0E47-654A-5B7A-981202AAE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7EC58-21ED-3482-2AB7-17FE6FA0F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</a:t>
            </a:r>
            <a:r>
              <a:rPr lang="en-US" sz="4400" dirty="0">
                <a:solidFill>
                  <a:srgbClr val="3333FF"/>
                </a:solidFill>
              </a:rPr>
              <a:t>while</a:t>
            </a:r>
            <a:r>
              <a:rPr lang="en-US" sz="4400" dirty="0"/>
              <a:t> </a:t>
            </a:r>
            <a:r>
              <a:rPr lang="en-US" dirty="0"/>
              <a:t>loop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3D94A12-F635-CB0F-DCC8-0AB8D719DEC5}"/>
              </a:ext>
            </a:extLst>
          </p:cNvPr>
          <p:cNvSpPr txBox="1">
            <a:spLocks/>
          </p:cNvSpPr>
          <p:nvPr/>
        </p:nvSpPr>
        <p:spPr>
          <a:xfrm>
            <a:off x="571500" y="1828800"/>
            <a:ext cx="66294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int n, sum ;</a:t>
            </a:r>
          </a:p>
          <a:p>
            <a:pPr marL="0" indent="0">
              <a:buNone/>
            </a:pPr>
            <a:r>
              <a:rPr lang="en-US" sz="2800" dirty="0"/>
              <a:t>sum = 0;	</a:t>
            </a:r>
            <a:r>
              <a:rPr lang="en-US" sz="2800" dirty="0">
                <a:solidFill>
                  <a:srgbClr val="009644"/>
                </a:solidFill>
              </a:rPr>
              <a:t>// initialize sum</a:t>
            </a:r>
          </a:p>
          <a:p>
            <a:pPr marL="0" indent="0">
              <a:buNone/>
            </a:pPr>
            <a:r>
              <a:rPr lang="en-US" sz="2800" dirty="0"/>
              <a:t>n = 1;		</a:t>
            </a:r>
            <a:r>
              <a:rPr lang="en-US" sz="2800" dirty="0">
                <a:solidFill>
                  <a:srgbClr val="009644"/>
                </a:solidFill>
              </a:rPr>
              <a:t>// initialize n</a:t>
            </a:r>
          </a:p>
          <a:p>
            <a:pPr marL="0" indent="0">
              <a:buNone/>
            </a:pPr>
            <a:r>
              <a:rPr lang="en-US" sz="2800" dirty="0"/>
              <a:t>while ( </a:t>
            </a:r>
            <a:r>
              <a:rPr lang="en-US" sz="2800" dirty="0">
                <a:solidFill>
                  <a:srgbClr val="3333FF"/>
                </a:solidFill>
              </a:rPr>
              <a:t>n &lt; 10 </a:t>
            </a:r>
            <a:r>
              <a:rPr lang="en-US" sz="2800" dirty="0"/>
              <a:t>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sum +=  n;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	n = n + 1;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(“The sum is %d\n”, sum );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BD367DB-78EB-9035-001B-E21F721F0715}"/>
              </a:ext>
            </a:extLst>
          </p:cNvPr>
          <p:cNvSpPr txBox="1">
            <a:spLocks/>
          </p:cNvSpPr>
          <p:nvPr/>
        </p:nvSpPr>
        <p:spPr>
          <a:xfrm>
            <a:off x="2286000" y="1280319"/>
            <a:ext cx="48006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Add the numbers from 1 to 9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6EB86-59A2-B6BA-F521-8EFE76E1EEC9}"/>
              </a:ext>
            </a:extLst>
          </p:cNvPr>
          <p:cNvSpPr txBox="1">
            <a:spLocks/>
          </p:cNvSpPr>
          <p:nvPr/>
        </p:nvSpPr>
        <p:spPr>
          <a:xfrm>
            <a:off x="1508926" y="4419601"/>
            <a:ext cx="2102618" cy="6096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n++;	</a:t>
            </a:r>
            <a:endParaRPr lang="en-US" sz="2800" dirty="0">
              <a:solidFill>
                <a:srgbClr val="009644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0F0B33A-A5B9-2A0C-4A17-8CFC3D40F3A2}"/>
              </a:ext>
            </a:extLst>
          </p:cNvPr>
          <p:cNvCxnSpPr>
            <a:cxnSpLocks/>
          </p:cNvCxnSpPr>
          <p:nvPr/>
        </p:nvCxnSpPr>
        <p:spPr>
          <a:xfrm flipH="1">
            <a:off x="2971800" y="4572000"/>
            <a:ext cx="1600200" cy="152401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7D2D7E5-FC22-BAEB-BA04-DB5B24FB9AE9}"/>
              </a:ext>
            </a:extLst>
          </p:cNvPr>
          <p:cNvSpPr txBox="1">
            <a:spLocks/>
          </p:cNvSpPr>
          <p:nvPr/>
        </p:nvSpPr>
        <p:spPr>
          <a:xfrm>
            <a:off x="4686300" y="3945321"/>
            <a:ext cx="3352800" cy="10207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We can combine these into one statement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005578F-103C-2707-14DE-0BA4D617406A}"/>
              </a:ext>
            </a:extLst>
          </p:cNvPr>
          <p:cNvCxnSpPr>
            <a:cxnSpLocks/>
          </p:cNvCxnSpPr>
          <p:nvPr/>
        </p:nvCxnSpPr>
        <p:spPr>
          <a:xfrm flipH="1" flipV="1">
            <a:off x="3390900" y="4173921"/>
            <a:ext cx="1181100" cy="85740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066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95D6CC-9389-6AE3-3525-C811278C9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A3925-0B25-AC7D-F6B9-A249271E6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</a:t>
            </a:r>
            <a:r>
              <a:rPr lang="en-US" sz="4400" dirty="0">
                <a:solidFill>
                  <a:srgbClr val="3333FF"/>
                </a:solidFill>
              </a:rPr>
              <a:t>while</a:t>
            </a:r>
            <a:r>
              <a:rPr lang="en-US" sz="4400" dirty="0"/>
              <a:t> </a:t>
            </a:r>
            <a:r>
              <a:rPr lang="en-US" dirty="0"/>
              <a:t>loop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E652CB1-E458-C59B-A234-6BD1336CEE24}"/>
              </a:ext>
            </a:extLst>
          </p:cNvPr>
          <p:cNvSpPr txBox="1">
            <a:spLocks/>
          </p:cNvSpPr>
          <p:nvPr/>
        </p:nvSpPr>
        <p:spPr>
          <a:xfrm>
            <a:off x="571500" y="1828800"/>
            <a:ext cx="66294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int n, sum ;</a:t>
            </a:r>
          </a:p>
          <a:p>
            <a:pPr marL="0" indent="0">
              <a:buNone/>
            </a:pPr>
            <a:r>
              <a:rPr lang="en-US" sz="2800" dirty="0"/>
              <a:t>sum = 0;	</a:t>
            </a:r>
            <a:r>
              <a:rPr lang="en-US" sz="2800" dirty="0">
                <a:solidFill>
                  <a:srgbClr val="009644"/>
                </a:solidFill>
              </a:rPr>
              <a:t>// initialize sum</a:t>
            </a:r>
          </a:p>
          <a:p>
            <a:pPr marL="0" indent="0">
              <a:buNone/>
            </a:pPr>
            <a:r>
              <a:rPr lang="en-US" sz="2800" dirty="0"/>
              <a:t>n = 1;		</a:t>
            </a:r>
            <a:r>
              <a:rPr lang="en-US" sz="2800" dirty="0">
                <a:solidFill>
                  <a:srgbClr val="009644"/>
                </a:solidFill>
              </a:rPr>
              <a:t>// initialize n</a:t>
            </a:r>
          </a:p>
          <a:p>
            <a:pPr marL="0" indent="0">
              <a:buNone/>
            </a:pPr>
            <a:r>
              <a:rPr lang="en-US" sz="2800" dirty="0"/>
              <a:t>while ( </a:t>
            </a:r>
            <a:r>
              <a:rPr lang="en-US" sz="2800" dirty="0">
                <a:solidFill>
                  <a:srgbClr val="3333FF"/>
                </a:solidFill>
              </a:rPr>
              <a:t>n &lt; 10 </a:t>
            </a:r>
            <a:r>
              <a:rPr lang="en-US" sz="2800" dirty="0"/>
              <a:t>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 sum += n++;    </a:t>
            </a:r>
            <a:r>
              <a:rPr lang="en-US" sz="2800" dirty="0">
                <a:solidFill>
                  <a:srgbClr val="009644"/>
                </a:solidFill>
              </a:rPr>
              <a:t>// but not sum += ++n;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	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(“The sum is %d\n”, sum );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0840BF5-F5D4-C715-5723-2FE4A5AA11CE}"/>
              </a:ext>
            </a:extLst>
          </p:cNvPr>
          <p:cNvSpPr txBox="1">
            <a:spLocks/>
          </p:cNvSpPr>
          <p:nvPr/>
        </p:nvSpPr>
        <p:spPr>
          <a:xfrm>
            <a:off x="2286000" y="1280319"/>
            <a:ext cx="48006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Add the numbers from 1 to 9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B1097D7-AC91-BFA9-8C92-1A5D9D640380}"/>
              </a:ext>
            </a:extLst>
          </p:cNvPr>
          <p:cNvSpPr txBox="1">
            <a:spLocks/>
          </p:cNvSpPr>
          <p:nvPr/>
        </p:nvSpPr>
        <p:spPr>
          <a:xfrm>
            <a:off x="1828800" y="4343400"/>
            <a:ext cx="5486400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Unless we also changed the initialization and the conditional expression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796F70C-8E29-F1CE-FBDB-88D705C8E2C7}"/>
              </a:ext>
            </a:extLst>
          </p:cNvPr>
          <p:cNvSpPr/>
          <p:nvPr/>
        </p:nvSpPr>
        <p:spPr>
          <a:xfrm>
            <a:off x="1457011" y="3858567"/>
            <a:ext cx="331596" cy="713433"/>
          </a:xfrm>
          <a:custGeom>
            <a:avLst/>
            <a:gdLst>
              <a:gd name="connsiteX0" fmla="*/ 331596 w 331596"/>
              <a:gd name="connsiteY0" fmla="*/ 713433 h 713433"/>
              <a:gd name="connsiteX1" fmla="*/ 90435 w 331596"/>
              <a:gd name="connsiteY1" fmla="*/ 653143 h 713433"/>
              <a:gd name="connsiteX2" fmla="*/ 0 w 331596"/>
              <a:gd name="connsiteY2" fmla="*/ 391886 h 713433"/>
              <a:gd name="connsiteX3" fmla="*/ 90435 w 331596"/>
              <a:gd name="connsiteY3" fmla="*/ 130629 h 713433"/>
              <a:gd name="connsiteX4" fmla="*/ 281354 w 331596"/>
              <a:gd name="connsiteY4" fmla="*/ 0 h 713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596" h="713433">
                <a:moveTo>
                  <a:pt x="331596" y="713433"/>
                </a:moveTo>
                <a:cubicBezTo>
                  <a:pt x="238648" y="710083"/>
                  <a:pt x="145701" y="706734"/>
                  <a:pt x="90435" y="653143"/>
                </a:cubicBezTo>
                <a:cubicBezTo>
                  <a:pt x="35169" y="599552"/>
                  <a:pt x="0" y="478972"/>
                  <a:pt x="0" y="391886"/>
                </a:cubicBezTo>
                <a:cubicBezTo>
                  <a:pt x="0" y="304800"/>
                  <a:pt x="43543" y="195943"/>
                  <a:pt x="90435" y="130629"/>
                </a:cubicBezTo>
                <a:cubicBezTo>
                  <a:pt x="137327" y="65315"/>
                  <a:pt x="209340" y="32657"/>
                  <a:pt x="281354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36165C6-C007-86D8-B0D7-8F98E42DE523}"/>
              </a:ext>
            </a:extLst>
          </p:cNvPr>
          <p:cNvSpPr/>
          <p:nvPr/>
        </p:nvSpPr>
        <p:spPr>
          <a:xfrm>
            <a:off x="449512" y="3257654"/>
            <a:ext cx="1339096" cy="1466748"/>
          </a:xfrm>
          <a:custGeom>
            <a:avLst/>
            <a:gdLst>
              <a:gd name="connsiteX0" fmla="*/ 331596 w 331596"/>
              <a:gd name="connsiteY0" fmla="*/ 713433 h 713433"/>
              <a:gd name="connsiteX1" fmla="*/ 90435 w 331596"/>
              <a:gd name="connsiteY1" fmla="*/ 653143 h 713433"/>
              <a:gd name="connsiteX2" fmla="*/ 0 w 331596"/>
              <a:gd name="connsiteY2" fmla="*/ 391886 h 713433"/>
              <a:gd name="connsiteX3" fmla="*/ 90435 w 331596"/>
              <a:gd name="connsiteY3" fmla="*/ 130629 h 713433"/>
              <a:gd name="connsiteX4" fmla="*/ 281354 w 331596"/>
              <a:gd name="connsiteY4" fmla="*/ 0 h 713433"/>
              <a:gd name="connsiteX0" fmla="*/ 331596 w 331596"/>
              <a:gd name="connsiteY0" fmla="*/ 685209 h 685209"/>
              <a:gd name="connsiteX1" fmla="*/ 90435 w 331596"/>
              <a:gd name="connsiteY1" fmla="*/ 624919 h 685209"/>
              <a:gd name="connsiteX2" fmla="*/ 0 w 331596"/>
              <a:gd name="connsiteY2" fmla="*/ 363662 h 685209"/>
              <a:gd name="connsiteX3" fmla="*/ 90435 w 331596"/>
              <a:gd name="connsiteY3" fmla="*/ 102405 h 685209"/>
              <a:gd name="connsiteX4" fmla="*/ 91156 w 331596"/>
              <a:gd name="connsiteY4" fmla="*/ 0 h 685209"/>
              <a:gd name="connsiteX0" fmla="*/ 342141 w 342141"/>
              <a:gd name="connsiteY0" fmla="*/ 685209 h 685209"/>
              <a:gd name="connsiteX1" fmla="*/ 100980 w 342141"/>
              <a:gd name="connsiteY1" fmla="*/ 624919 h 685209"/>
              <a:gd name="connsiteX2" fmla="*/ 10545 w 342141"/>
              <a:gd name="connsiteY2" fmla="*/ 363662 h 685209"/>
              <a:gd name="connsiteX3" fmla="*/ 33409 w 342141"/>
              <a:gd name="connsiteY3" fmla="*/ 172964 h 685209"/>
              <a:gd name="connsiteX4" fmla="*/ 101701 w 342141"/>
              <a:gd name="connsiteY4" fmla="*/ 0 h 685209"/>
              <a:gd name="connsiteX0" fmla="*/ 342141 w 342141"/>
              <a:gd name="connsiteY0" fmla="*/ 685209 h 685209"/>
              <a:gd name="connsiteX1" fmla="*/ 100980 w 342141"/>
              <a:gd name="connsiteY1" fmla="*/ 624919 h 685209"/>
              <a:gd name="connsiteX2" fmla="*/ 10545 w 342141"/>
              <a:gd name="connsiteY2" fmla="*/ 363662 h 685209"/>
              <a:gd name="connsiteX3" fmla="*/ 33409 w 342141"/>
              <a:gd name="connsiteY3" fmla="*/ 172964 h 685209"/>
              <a:gd name="connsiteX4" fmla="*/ 101701 w 342141"/>
              <a:gd name="connsiteY4" fmla="*/ 0 h 685209"/>
              <a:gd name="connsiteX0" fmla="*/ 335196 w 335196"/>
              <a:gd name="connsiteY0" fmla="*/ 685209 h 685209"/>
              <a:gd name="connsiteX1" fmla="*/ 94035 w 335196"/>
              <a:gd name="connsiteY1" fmla="*/ 624919 h 685209"/>
              <a:gd name="connsiteX2" fmla="*/ 3600 w 335196"/>
              <a:gd name="connsiteY2" fmla="*/ 363662 h 685209"/>
              <a:gd name="connsiteX3" fmla="*/ 26464 w 335196"/>
              <a:gd name="connsiteY3" fmla="*/ 172964 h 685209"/>
              <a:gd name="connsiteX4" fmla="*/ 94756 w 335196"/>
              <a:gd name="connsiteY4" fmla="*/ 0 h 685209"/>
              <a:gd name="connsiteX0" fmla="*/ 335196 w 335196"/>
              <a:gd name="connsiteY0" fmla="*/ 685209 h 685209"/>
              <a:gd name="connsiteX1" fmla="*/ 94035 w 335196"/>
              <a:gd name="connsiteY1" fmla="*/ 624919 h 685209"/>
              <a:gd name="connsiteX2" fmla="*/ 3600 w 335196"/>
              <a:gd name="connsiteY2" fmla="*/ 363662 h 685209"/>
              <a:gd name="connsiteX3" fmla="*/ 26464 w 335196"/>
              <a:gd name="connsiteY3" fmla="*/ 172964 h 685209"/>
              <a:gd name="connsiteX4" fmla="*/ 94756 w 335196"/>
              <a:gd name="connsiteY4" fmla="*/ 0 h 685209"/>
              <a:gd name="connsiteX0" fmla="*/ 335196 w 335196"/>
              <a:gd name="connsiteY0" fmla="*/ 686631 h 686631"/>
              <a:gd name="connsiteX1" fmla="*/ 94035 w 335196"/>
              <a:gd name="connsiteY1" fmla="*/ 626341 h 686631"/>
              <a:gd name="connsiteX2" fmla="*/ 3600 w 335196"/>
              <a:gd name="connsiteY2" fmla="*/ 365084 h 686631"/>
              <a:gd name="connsiteX3" fmla="*/ 26464 w 335196"/>
              <a:gd name="connsiteY3" fmla="*/ 174386 h 686631"/>
              <a:gd name="connsiteX4" fmla="*/ 75085 w 335196"/>
              <a:gd name="connsiteY4" fmla="*/ 0 h 686631"/>
              <a:gd name="connsiteX0" fmla="*/ 335196 w 335196"/>
              <a:gd name="connsiteY0" fmla="*/ 686631 h 686631"/>
              <a:gd name="connsiteX1" fmla="*/ 94035 w 335196"/>
              <a:gd name="connsiteY1" fmla="*/ 626341 h 686631"/>
              <a:gd name="connsiteX2" fmla="*/ 3600 w 335196"/>
              <a:gd name="connsiteY2" fmla="*/ 365084 h 686631"/>
              <a:gd name="connsiteX3" fmla="*/ 26464 w 335196"/>
              <a:gd name="connsiteY3" fmla="*/ 174386 h 686631"/>
              <a:gd name="connsiteX4" fmla="*/ 75085 w 335196"/>
              <a:gd name="connsiteY4" fmla="*/ 0 h 686631"/>
              <a:gd name="connsiteX0" fmla="*/ 336380 w 336380"/>
              <a:gd name="connsiteY0" fmla="*/ 686631 h 686631"/>
              <a:gd name="connsiteX1" fmla="*/ 95219 w 336380"/>
              <a:gd name="connsiteY1" fmla="*/ 626341 h 686631"/>
              <a:gd name="connsiteX2" fmla="*/ 4784 w 336380"/>
              <a:gd name="connsiteY2" fmla="*/ 365084 h 686631"/>
              <a:gd name="connsiteX3" fmla="*/ 22352 w 336380"/>
              <a:gd name="connsiteY3" fmla="*/ 175808 h 686631"/>
              <a:gd name="connsiteX4" fmla="*/ 76269 w 336380"/>
              <a:gd name="connsiteY4" fmla="*/ 0 h 686631"/>
              <a:gd name="connsiteX0" fmla="*/ 335619 w 335619"/>
              <a:gd name="connsiteY0" fmla="*/ 686631 h 686631"/>
              <a:gd name="connsiteX1" fmla="*/ 94458 w 335619"/>
              <a:gd name="connsiteY1" fmla="*/ 626341 h 686631"/>
              <a:gd name="connsiteX2" fmla="*/ 4023 w 335619"/>
              <a:gd name="connsiteY2" fmla="*/ 365084 h 686631"/>
              <a:gd name="connsiteX3" fmla="*/ 21591 w 335619"/>
              <a:gd name="connsiteY3" fmla="*/ 175808 h 686631"/>
              <a:gd name="connsiteX4" fmla="*/ 75508 w 335619"/>
              <a:gd name="connsiteY4" fmla="*/ 0 h 686631"/>
              <a:gd name="connsiteX0" fmla="*/ 333511 w 333511"/>
              <a:gd name="connsiteY0" fmla="*/ 686631 h 686631"/>
              <a:gd name="connsiteX1" fmla="*/ 92350 w 333511"/>
              <a:gd name="connsiteY1" fmla="*/ 626341 h 686631"/>
              <a:gd name="connsiteX2" fmla="*/ 1915 w 333511"/>
              <a:gd name="connsiteY2" fmla="*/ 365084 h 686631"/>
              <a:gd name="connsiteX3" fmla="*/ 19483 w 333511"/>
              <a:gd name="connsiteY3" fmla="*/ 175808 h 686631"/>
              <a:gd name="connsiteX4" fmla="*/ 73400 w 333511"/>
              <a:gd name="connsiteY4" fmla="*/ 0 h 686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3511" h="686631">
                <a:moveTo>
                  <a:pt x="333511" y="686631"/>
                </a:moveTo>
                <a:cubicBezTo>
                  <a:pt x="240563" y="683281"/>
                  <a:pt x="147616" y="679932"/>
                  <a:pt x="92350" y="626341"/>
                </a:cubicBezTo>
                <a:cubicBezTo>
                  <a:pt x="37084" y="572750"/>
                  <a:pt x="8764" y="445861"/>
                  <a:pt x="1915" y="365084"/>
                </a:cubicBezTo>
                <a:cubicBezTo>
                  <a:pt x="-4934" y="284307"/>
                  <a:pt x="7918" y="223072"/>
                  <a:pt x="19483" y="175808"/>
                </a:cubicBezTo>
                <a:cubicBezTo>
                  <a:pt x="41349" y="82270"/>
                  <a:pt x="42999" y="92387"/>
                  <a:pt x="73400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05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66F690-2579-3AFF-9F73-083594933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B03A4-D762-FAC1-A05E-D26DF3E59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</a:t>
            </a:r>
            <a:r>
              <a:rPr lang="en-US" sz="4400" dirty="0">
                <a:solidFill>
                  <a:srgbClr val="3333FF"/>
                </a:solidFill>
              </a:rPr>
              <a:t>while</a:t>
            </a:r>
            <a:r>
              <a:rPr lang="en-US" sz="4400" dirty="0"/>
              <a:t> </a:t>
            </a:r>
            <a:r>
              <a:rPr lang="en-US" dirty="0"/>
              <a:t>loop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131FBC5-E570-3768-F9A4-9E94BCC5768A}"/>
              </a:ext>
            </a:extLst>
          </p:cNvPr>
          <p:cNvSpPr txBox="1">
            <a:spLocks/>
          </p:cNvSpPr>
          <p:nvPr/>
        </p:nvSpPr>
        <p:spPr>
          <a:xfrm>
            <a:off x="571500" y="1828800"/>
            <a:ext cx="66294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int n, sum ;</a:t>
            </a:r>
          </a:p>
          <a:p>
            <a:pPr marL="0" indent="0">
              <a:buNone/>
            </a:pPr>
            <a:r>
              <a:rPr lang="en-US" sz="2800" dirty="0"/>
              <a:t>sum = 0;	</a:t>
            </a:r>
            <a:r>
              <a:rPr lang="en-US" sz="2800" dirty="0">
                <a:solidFill>
                  <a:srgbClr val="009644"/>
                </a:solidFill>
              </a:rPr>
              <a:t>// initialize sum</a:t>
            </a:r>
          </a:p>
          <a:p>
            <a:pPr marL="0" indent="0">
              <a:buNone/>
            </a:pPr>
            <a:r>
              <a:rPr lang="en-US" sz="2800" dirty="0"/>
              <a:t>n = 1;		</a:t>
            </a:r>
            <a:r>
              <a:rPr lang="en-US" sz="2800" dirty="0">
                <a:solidFill>
                  <a:srgbClr val="009644"/>
                </a:solidFill>
              </a:rPr>
              <a:t>// initialize n</a:t>
            </a:r>
          </a:p>
          <a:p>
            <a:pPr marL="0" indent="0">
              <a:buNone/>
            </a:pPr>
            <a:r>
              <a:rPr lang="en-US" sz="2800" dirty="0"/>
              <a:t>while ( </a:t>
            </a:r>
            <a:r>
              <a:rPr lang="en-US" sz="2800" dirty="0">
                <a:solidFill>
                  <a:srgbClr val="3333FF"/>
                </a:solidFill>
              </a:rPr>
              <a:t>n &lt; 10 </a:t>
            </a:r>
            <a:r>
              <a:rPr lang="en-US" sz="2800" dirty="0"/>
              <a:t>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sum = sum + n;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	n++;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(“The sum is %d\n”, sum );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BA0E039-8C9A-663F-28F5-A653E7955BC5}"/>
              </a:ext>
            </a:extLst>
          </p:cNvPr>
          <p:cNvSpPr txBox="1">
            <a:spLocks/>
          </p:cNvSpPr>
          <p:nvPr/>
        </p:nvSpPr>
        <p:spPr>
          <a:xfrm>
            <a:off x="2286000" y="1280319"/>
            <a:ext cx="48006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Add the numbers from 1 to 9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A3F7185-8B4F-88DB-574F-0F2C5E29C36D}"/>
              </a:ext>
            </a:extLst>
          </p:cNvPr>
          <p:cNvSpPr txBox="1">
            <a:spLocks/>
          </p:cNvSpPr>
          <p:nvPr/>
        </p:nvSpPr>
        <p:spPr>
          <a:xfrm>
            <a:off x="5410200" y="2488007"/>
            <a:ext cx="3048000" cy="8266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Before the loop we have initialization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0910D2C-70E9-1912-4492-12CED030AC92}"/>
              </a:ext>
            </a:extLst>
          </p:cNvPr>
          <p:cNvCxnSpPr>
            <a:cxnSpLocks/>
          </p:cNvCxnSpPr>
          <p:nvPr/>
        </p:nvCxnSpPr>
        <p:spPr>
          <a:xfrm flipH="1">
            <a:off x="2438400" y="4724400"/>
            <a:ext cx="639744" cy="0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56880AF-79DB-E560-1470-8CC983635B44}"/>
              </a:ext>
            </a:extLst>
          </p:cNvPr>
          <p:cNvSpPr txBox="1">
            <a:spLocks/>
          </p:cNvSpPr>
          <p:nvPr/>
        </p:nvSpPr>
        <p:spPr>
          <a:xfrm>
            <a:off x="3078144" y="4385068"/>
            <a:ext cx="5913456" cy="8266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At the end of the loop we modify the variable that affects the conditional expression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E0274E5C-892E-0157-C4C7-E5CCD48ECBA8}"/>
              </a:ext>
            </a:extLst>
          </p:cNvPr>
          <p:cNvSpPr/>
          <p:nvPr/>
        </p:nvSpPr>
        <p:spPr>
          <a:xfrm>
            <a:off x="4884640" y="2446887"/>
            <a:ext cx="296960" cy="829714"/>
          </a:xfrm>
          <a:prstGeom prst="rightBrace">
            <a:avLst/>
          </a:prstGeom>
          <a:ln w="254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EE4FB5A-CB16-12A9-9FFD-006B406F29A5}"/>
              </a:ext>
            </a:extLst>
          </p:cNvPr>
          <p:cNvSpPr txBox="1">
            <a:spLocks/>
          </p:cNvSpPr>
          <p:nvPr/>
        </p:nvSpPr>
        <p:spPr>
          <a:xfrm>
            <a:off x="762000" y="6019800"/>
            <a:ext cx="8001000" cy="6904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The for loop makes these part of the control structure</a:t>
            </a:r>
          </a:p>
        </p:txBody>
      </p:sp>
    </p:spTree>
    <p:extLst>
      <p:ext uri="{BB962C8B-B14F-4D97-AF65-F5344CB8AC3E}">
        <p14:creationId xmlns:p14="http://schemas.microsoft.com/office/powerpoint/2010/main" val="712907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7" grpId="0" animBg="1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25BF7-07B9-0B7F-1549-93BFE201E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101FE-E025-2FCF-0796-2AA2752C3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Format of </a:t>
            </a:r>
            <a:r>
              <a:rPr lang="en-US" sz="4400" dirty="0">
                <a:solidFill>
                  <a:srgbClr val="3333FF"/>
                </a:solidFill>
              </a:rPr>
              <a:t>for</a:t>
            </a:r>
            <a:r>
              <a:rPr lang="en-US" sz="4400" dirty="0"/>
              <a:t> </a:t>
            </a:r>
            <a:r>
              <a:rPr lang="en-US" dirty="0"/>
              <a:t>Loops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B9D818A-1F83-CB9B-3958-1E8ECA856D3E}"/>
              </a:ext>
            </a:extLst>
          </p:cNvPr>
          <p:cNvSpPr txBox="1">
            <a:spLocks/>
          </p:cNvSpPr>
          <p:nvPr/>
        </p:nvSpPr>
        <p:spPr>
          <a:xfrm>
            <a:off x="517070" y="2585850"/>
            <a:ext cx="8534400" cy="1916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for (</a:t>
            </a:r>
            <a:r>
              <a:rPr lang="en-US" sz="2400" dirty="0">
                <a:solidFill>
                  <a:srgbClr val="0070C0"/>
                </a:solidFill>
              </a:rPr>
              <a:t>initial expressions </a:t>
            </a:r>
            <a:r>
              <a:rPr lang="en-US" sz="2800" b="1" dirty="0"/>
              <a:t>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3333FF"/>
                </a:solidFill>
              </a:rPr>
              <a:t>conditional expression </a:t>
            </a:r>
            <a:r>
              <a:rPr lang="en-US" sz="2400" b="1" dirty="0"/>
              <a:t>;</a:t>
            </a:r>
            <a:r>
              <a:rPr lang="en-US" sz="2400" dirty="0">
                <a:solidFill>
                  <a:srgbClr val="3333FF"/>
                </a:solidFill>
              </a:rPr>
              <a:t>  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final expressions</a:t>
            </a:r>
            <a:r>
              <a:rPr lang="en-US" sz="2400" dirty="0"/>
              <a:t>) {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statements to be executed if expression is tr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ue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2936628-8B9E-DC28-5284-FD10264178B2}"/>
              </a:ext>
            </a:extLst>
          </p:cNvPr>
          <p:cNvSpPr txBox="1">
            <a:spLocks/>
          </p:cNvSpPr>
          <p:nvPr/>
        </p:nvSpPr>
        <p:spPr>
          <a:xfrm>
            <a:off x="3175842" y="1369577"/>
            <a:ext cx="3377358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evaluated as </a:t>
            </a:r>
            <a:r>
              <a:rPr lang="en-US" sz="2400" dirty="0">
                <a:solidFill>
                  <a:srgbClr val="FF0000"/>
                </a:solidFill>
              </a:rPr>
              <a:t>true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3333FF"/>
                </a:solidFill>
              </a:rPr>
              <a:t>or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false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7061C65-B18B-5501-AF04-28247761B37B}"/>
              </a:ext>
            </a:extLst>
          </p:cNvPr>
          <p:cNvCxnSpPr>
            <a:cxnSpLocks/>
          </p:cNvCxnSpPr>
          <p:nvPr/>
        </p:nvCxnSpPr>
        <p:spPr>
          <a:xfrm>
            <a:off x="4312394" y="1823576"/>
            <a:ext cx="19068" cy="853587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BFF0235-7E79-BE0D-4A7E-663F02E5178C}"/>
              </a:ext>
            </a:extLst>
          </p:cNvPr>
          <p:cNvSpPr txBox="1">
            <a:spLocks/>
          </p:cNvSpPr>
          <p:nvPr/>
        </p:nvSpPr>
        <p:spPr>
          <a:xfrm>
            <a:off x="4448464" y="1928205"/>
            <a:ext cx="1152198" cy="401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nonzero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20E9AE5-77D5-9069-3815-2A8AFA5FB9BE}"/>
              </a:ext>
            </a:extLst>
          </p:cNvPr>
          <p:cNvCxnSpPr>
            <a:cxnSpLocks/>
          </p:cNvCxnSpPr>
          <p:nvPr/>
        </p:nvCxnSpPr>
        <p:spPr>
          <a:xfrm flipV="1">
            <a:off x="4885147" y="1765986"/>
            <a:ext cx="128587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AA96C48-359B-3DA1-2CCA-35ECE7018377}"/>
              </a:ext>
            </a:extLst>
          </p:cNvPr>
          <p:cNvSpPr txBox="1">
            <a:spLocks/>
          </p:cNvSpPr>
          <p:nvPr/>
        </p:nvSpPr>
        <p:spPr>
          <a:xfrm>
            <a:off x="5172461" y="1012587"/>
            <a:ext cx="762000" cy="3600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zero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B5BD787-C775-0F07-3629-4537C0E5800A}"/>
              </a:ext>
            </a:extLst>
          </p:cNvPr>
          <p:cNvCxnSpPr>
            <a:cxnSpLocks/>
          </p:cNvCxnSpPr>
          <p:nvPr/>
        </p:nvCxnSpPr>
        <p:spPr>
          <a:xfrm>
            <a:off x="5826976" y="1295741"/>
            <a:ext cx="246305" cy="15254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8B41F2F-2F4E-8916-EFFD-74FF3EE72EE7}"/>
              </a:ext>
            </a:extLst>
          </p:cNvPr>
          <p:cNvSpPr txBox="1">
            <a:spLocks/>
          </p:cNvSpPr>
          <p:nvPr/>
        </p:nvSpPr>
        <p:spPr>
          <a:xfrm>
            <a:off x="8462380" y="1403994"/>
            <a:ext cx="830682" cy="743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9644"/>
                </a:solidFill>
              </a:rPr>
              <a:t>code block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51B50EE-E163-D8B9-709D-E9F27F1A5ABA}"/>
              </a:ext>
            </a:extLst>
          </p:cNvPr>
          <p:cNvCxnSpPr>
            <a:cxnSpLocks/>
          </p:cNvCxnSpPr>
          <p:nvPr/>
        </p:nvCxnSpPr>
        <p:spPr>
          <a:xfrm>
            <a:off x="8763421" y="2081374"/>
            <a:ext cx="46991" cy="501204"/>
          </a:xfrm>
          <a:prstGeom prst="straightConnector1">
            <a:avLst/>
          </a:prstGeom>
          <a:ln w="25400"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1E57C076-F7EE-F33D-0329-5592D6B25CE1}"/>
              </a:ext>
            </a:extLst>
          </p:cNvPr>
          <p:cNvSpPr/>
          <p:nvPr/>
        </p:nvSpPr>
        <p:spPr>
          <a:xfrm>
            <a:off x="8763421" y="2624699"/>
            <a:ext cx="228600" cy="381000"/>
          </a:xfrm>
          <a:prstGeom prst="rect">
            <a:avLst/>
          </a:prstGeom>
          <a:solidFill>
            <a:srgbClr val="00CC5C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2A1A88E-7321-617A-B462-646320B79442}"/>
              </a:ext>
            </a:extLst>
          </p:cNvPr>
          <p:cNvSpPr/>
          <p:nvPr/>
        </p:nvSpPr>
        <p:spPr>
          <a:xfrm>
            <a:off x="549164" y="4017729"/>
            <a:ext cx="228600" cy="381000"/>
          </a:xfrm>
          <a:prstGeom prst="rect">
            <a:avLst/>
          </a:prstGeom>
          <a:solidFill>
            <a:srgbClr val="00CC5C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555D43E3-4242-05D4-F3B7-73EC9F2AF32B}"/>
              </a:ext>
            </a:extLst>
          </p:cNvPr>
          <p:cNvSpPr txBox="1">
            <a:spLocks/>
          </p:cNvSpPr>
          <p:nvPr/>
        </p:nvSpPr>
        <p:spPr>
          <a:xfrm>
            <a:off x="301214" y="1004837"/>
            <a:ext cx="2365786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can be zero, one, or more initial expressions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FF0D5BD-AEC4-AC74-9921-9CFF83FB2D69}"/>
              </a:ext>
            </a:extLst>
          </p:cNvPr>
          <p:cNvCxnSpPr>
            <a:cxnSpLocks/>
          </p:cNvCxnSpPr>
          <p:nvPr/>
        </p:nvCxnSpPr>
        <p:spPr>
          <a:xfrm>
            <a:off x="1174880" y="2125369"/>
            <a:ext cx="272920" cy="49933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64C5BCF-C2DE-AE1C-EA06-DC6EC1563E2A}"/>
              </a:ext>
            </a:extLst>
          </p:cNvPr>
          <p:cNvSpPr txBox="1">
            <a:spLocks/>
          </p:cNvSpPr>
          <p:nvPr/>
        </p:nvSpPr>
        <p:spPr>
          <a:xfrm>
            <a:off x="6832119" y="729363"/>
            <a:ext cx="1812743" cy="15354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can be zero, one, or more final expressions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B5438EB-F5B1-CFEC-356E-A14B1E35811A}"/>
              </a:ext>
            </a:extLst>
          </p:cNvPr>
          <p:cNvCxnSpPr>
            <a:cxnSpLocks/>
          </p:cNvCxnSpPr>
          <p:nvPr/>
        </p:nvCxnSpPr>
        <p:spPr>
          <a:xfrm>
            <a:off x="7582014" y="2210780"/>
            <a:ext cx="107738" cy="444829"/>
          </a:xfrm>
          <a:prstGeom prst="straightConnector1">
            <a:avLst/>
          </a:prstGeom>
          <a:ln w="254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3933A0FF-E7CE-8BEA-51AA-92E8DEAAB35D}"/>
              </a:ext>
            </a:extLst>
          </p:cNvPr>
          <p:cNvSpPr txBox="1">
            <a:spLocks/>
          </p:cNvSpPr>
          <p:nvPr/>
        </p:nvSpPr>
        <p:spPr>
          <a:xfrm>
            <a:off x="2440021" y="1689657"/>
            <a:ext cx="1746955" cy="7834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semicolons separate parts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792BB71-5F0A-4CF9-2602-0924DAEEA317}"/>
              </a:ext>
            </a:extLst>
          </p:cNvPr>
          <p:cNvCxnSpPr>
            <a:cxnSpLocks/>
          </p:cNvCxnSpPr>
          <p:nvPr/>
        </p:nvCxnSpPr>
        <p:spPr>
          <a:xfrm>
            <a:off x="3455320" y="2375034"/>
            <a:ext cx="0" cy="31817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22A031B-592A-8900-0576-8213EC87E0DA}"/>
              </a:ext>
            </a:extLst>
          </p:cNvPr>
          <p:cNvCxnSpPr>
            <a:cxnSpLocks/>
          </p:cNvCxnSpPr>
          <p:nvPr/>
        </p:nvCxnSpPr>
        <p:spPr>
          <a:xfrm>
            <a:off x="4186976" y="2264790"/>
            <a:ext cx="2163581" cy="49309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720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4" grpId="0" animBg="1"/>
      <p:bldP spid="15" grpId="0" animBg="1"/>
      <p:bldP spid="19" grpId="0"/>
      <p:bldP spid="24" grpId="0"/>
      <p:bldP spid="28" grpId="0"/>
      <p:bldP spid="28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A8C8D-F0AA-1292-EF95-64DCD2B93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32192-41C7-6418-6112-C25A0F769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Execution of </a:t>
            </a:r>
            <a:r>
              <a:rPr lang="en-US" sz="4000" dirty="0">
                <a:solidFill>
                  <a:srgbClr val="3333FF"/>
                </a:solidFill>
              </a:rPr>
              <a:t>for</a:t>
            </a:r>
            <a:r>
              <a:rPr lang="en-US" sz="4000" dirty="0"/>
              <a:t> Loops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472B6A4-C667-4ACD-85D0-BBBFBC327613}"/>
              </a:ext>
            </a:extLst>
          </p:cNvPr>
          <p:cNvSpPr txBox="1">
            <a:spLocks/>
          </p:cNvSpPr>
          <p:nvPr/>
        </p:nvSpPr>
        <p:spPr>
          <a:xfrm>
            <a:off x="517070" y="2585850"/>
            <a:ext cx="8534400" cy="1916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for (</a:t>
            </a:r>
            <a:r>
              <a:rPr lang="en-US" sz="2400" dirty="0">
                <a:solidFill>
                  <a:srgbClr val="0070C0"/>
                </a:solidFill>
              </a:rPr>
              <a:t>initial expressions </a:t>
            </a:r>
            <a:r>
              <a:rPr lang="en-US" sz="2800" b="1" dirty="0"/>
              <a:t>;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3333FF"/>
                </a:solidFill>
              </a:rPr>
              <a:t>conditional expression </a:t>
            </a:r>
            <a:r>
              <a:rPr lang="en-US" sz="2400" b="1" dirty="0"/>
              <a:t>;</a:t>
            </a:r>
            <a:r>
              <a:rPr lang="en-US" sz="2400" dirty="0">
                <a:solidFill>
                  <a:srgbClr val="3333FF"/>
                </a:solidFill>
              </a:rPr>
              <a:t>  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final expressions</a:t>
            </a:r>
            <a:r>
              <a:rPr lang="en-US" sz="2400" dirty="0"/>
              <a:t>) {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statements to be executed if expression is tr</a:t>
            </a: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ue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DBA76C1-1E9A-597C-AE06-E642B9A6644E}"/>
              </a:ext>
            </a:extLst>
          </p:cNvPr>
          <p:cNvSpPr txBox="1">
            <a:spLocks/>
          </p:cNvSpPr>
          <p:nvPr/>
        </p:nvSpPr>
        <p:spPr>
          <a:xfrm>
            <a:off x="3175842" y="1369577"/>
            <a:ext cx="3377358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Next the conditional expression is evaluated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01490A8-CF67-FDB5-620B-3EAF9825A299}"/>
              </a:ext>
            </a:extLst>
          </p:cNvPr>
          <p:cNvCxnSpPr>
            <a:cxnSpLocks/>
          </p:cNvCxnSpPr>
          <p:nvPr/>
        </p:nvCxnSpPr>
        <p:spPr>
          <a:xfrm>
            <a:off x="4331462" y="2204576"/>
            <a:ext cx="0" cy="472587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9CF882EE-BF88-0807-0604-0822339B6D4D}"/>
              </a:ext>
            </a:extLst>
          </p:cNvPr>
          <p:cNvSpPr txBox="1">
            <a:spLocks/>
          </p:cNvSpPr>
          <p:nvPr/>
        </p:nvSpPr>
        <p:spPr>
          <a:xfrm>
            <a:off x="3665761" y="4086498"/>
            <a:ext cx="4640023" cy="7372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If the </a:t>
            </a:r>
            <a:r>
              <a:rPr lang="en-US" sz="2000" dirty="0">
                <a:solidFill>
                  <a:srgbClr val="3333FF"/>
                </a:solidFill>
              </a:rPr>
              <a:t>conditional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rgbClr val="3333FF"/>
                </a:solidFill>
              </a:rPr>
              <a:t>expression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 is true, all of the statements in the block are executed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7E7601F-DC1B-95B2-B425-248554140BF8}"/>
              </a:ext>
            </a:extLst>
          </p:cNvPr>
          <p:cNvCxnSpPr>
            <a:cxnSpLocks/>
          </p:cNvCxnSpPr>
          <p:nvPr/>
        </p:nvCxnSpPr>
        <p:spPr>
          <a:xfrm flipH="1" flipV="1">
            <a:off x="2667000" y="3925246"/>
            <a:ext cx="914187" cy="414560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5C4C4A95-C910-BC75-870D-6FB3BB105A04}"/>
              </a:ext>
            </a:extLst>
          </p:cNvPr>
          <p:cNvSpPr/>
          <p:nvPr/>
        </p:nvSpPr>
        <p:spPr>
          <a:xfrm>
            <a:off x="783772" y="3158220"/>
            <a:ext cx="7798328" cy="1785852"/>
          </a:xfrm>
          <a:custGeom>
            <a:avLst/>
            <a:gdLst>
              <a:gd name="connsiteX0" fmla="*/ 0 w 374982"/>
              <a:gd name="connsiteY0" fmla="*/ 838200 h 871719"/>
              <a:gd name="connsiteX1" fmla="*/ 239486 w 374982"/>
              <a:gd name="connsiteY1" fmla="*/ 838200 h 871719"/>
              <a:gd name="connsiteX2" fmla="*/ 359229 w 374982"/>
              <a:gd name="connsiteY2" fmla="*/ 489857 h 871719"/>
              <a:gd name="connsiteX3" fmla="*/ 370115 w 374982"/>
              <a:gd name="connsiteY3" fmla="*/ 0 h 871719"/>
              <a:gd name="connsiteX0" fmla="*/ 0 w 5846994"/>
              <a:gd name="connsiteY0" fmla="*/ 819150 h 852669"/>
              <a:gd name="connsiteX1" fmla="*/ 239486 w 5846994"/>
              <a:gd name="connsiteY1" fmla="*/ 819150 h 852669"/>
              <a:gd name="connsiteX2" fmla="*/ 359229 w 5846994"/>
              <a:gd name="connsiteY2" fmla="*/ 470807 h 852669"/>
              <a:gd name="connsiteX3" fmla="*/ 5846990 w 5846994"/>
              <a:gd name="connsiteY3" fmla="*/ 0 h 852669"/>
              <a:gd name="connsiteX0" fmla="*/ 35763 w 5882760"/>
              <a:gd name="connsiteY0" fmla="*/ 819150 h 873258"/>
              <a:gd name="connsiteX1" fmla="*/ 275249 w 5882760"/>
              <a:gd name="connsiteY1" fmla="*/ 819150 h 873258"/>
              <a:gd name="connsiteX2" fmla="*/ 3023892 w 5882760"/>
              <a:gd name="connsiteY2" fmla="*/ 185057 h 873258"/>
              <a:gd name="connsiteX3" fmla="*/ 5882753 w 5882760"/>
              <a:gd name="connsiteY3" fmla="*/ 0 h 873258"/>
              <a:gd name="connsiteX0" fmla="*/ 35763 w 5882760"/>
              <a:gd name="connsiteY0" fmla="*/ 819150 h 873258"/>
              <a:gd name="connsiteX1" fmla="*/ 275249 w 5882760"/>
              <a:gd name="connsiteY1" fmla="*/ 819150 h 873258"/>
              <a:gd name="connsiteX2" fmla="*/ 3023892 w 5882760"/>
              <a:gd name="connsiteY2" fmla="*/ 185057 h 873258"/>
              <a:gd name="connsiteX3" fmla="*/ 5882753 w 5882760"/>
              <a:gd name="connsiteY3" fmla="*/ 0 h 873258"/>
              <a:gd name="connsiteX0" fmla="*/ 35763 w 5882762"/>
              <a:gd name="connsiteY0" fmla="*/ 819150 h 873258"/>
              <a:gd name="connsiteX1" fmla="*/ 275249 w 5882762"/>
              <a:gd name="connsiteY1" fmla="*/ 819150 h 873258"/>
              <a:gd name="connsiteX2" fmla="*/ 3023892 w 5882762"/>
              <a:gd name="connsiteY2" fmla="*/ 185057 h 873258"/>
              <a:gd name="connsiteX3" fmla="*/ 5882753 w 5882762"/>
              <a:gd name="connsiteY3" fmla="*/ 0 h 873258"/>
              <a:gd name="connsiteX0" fmla="*/ 24877 w 5871876"/>
              <a:gd name="connsiteY0" fmla="*/ 819150 h 821347"/>
              <a:gd name="connsiteX1" fmla="*/ 283413 w 5871876"/>
              <a:gd name="connsiteY1" fmla="*/ 476250 h 821347"/>
              <a:gd name="connsiteX2" fmla="*/ 3013006 w 5871876"/>
              <a:gd name="connsiteY2" fmla="*/ 185057 h 821347"/>
              <a:gd name="connsiteX3" fmla="*/ 5871867 w 5871876"/>
              <a:gd name="connsiteY3" fmla="*/ 0 h 821347"/>
              <a:gd name="connsiteX0" fmla="*/ 0 w 6037499"/>
              <a:gd name="connsiteY0" fmla="*/ 876300 h 878186"/>
              <a:gd name="connsiteX1" fmla="*/ 449036 w 6037499"/>
              <a:gd name="connsiteY1" fmla="*/ 476250 h 878186"/>
              <a:gd name="connsiteX2" fmla="*/ 3178629 w 6037499"/>
              <a:gd name="connsiteY2" fmla="*/ 185057 h 878186"/>
              <a:gd name="connsiteX3" fmla="*/ 6037490 w 6037499"/>
              <a:gd name="connsiteY3" fmla="*/ 0 h 878186"/>
              <a:gd name="connsiteX0" fmla="*/ 0 w 6037499"/>
              <a:gd name="connsiteY0" fmla="*/ 876300 h 878033"/>
              <a:gd name="connsiteX1" fmla="*/ 449036 w 6037499"/>
              <a:gd name="connsiteY1" fmla="*/ 476250 h 878033"/>
              <a:gd name="connsiteX2" fmla="*/ 3321504 w 6037499"/>
              <a:gd name="connsiteY2" fmla="*/ 366032 h 878033"/>
              <a:gd name="connsiteX3" fmla="*/ 6037490 w 6037499"/>
              <a:gd name="connsiteY3" fmla="*/ 0 h 878033"/>
              <a:gd name="connsiteX0" fmla="*/ 0 w 6037500"/>
              <a:gd name="connsiteY0" fmla="*/ 876300 h 878033"/>
              <a:gd name="connsiteX1" fmla="*/ 449036 w 6037500"/>
              <a:gd name="connsiteY1" fmla="*/ 476250 h 878033"/>
              <a:gd name="connsiteX2" fmla="*/ 3321504 w 6037500"/>
              <a:gd name="connsiteY2" fmla="*/ 366032 h 878033"/>
              <a:gd name="connsiteX3" fmla="*/ 6037490 w 6037500"/>
              <a:gd name="connsiteY3" fmla="*/ 0 h 878033"/>
              <a:gd name="connsiteX0" fmla="*/ 0 w 6704247"/>
              <a:gd name="connsiteY0" fmla="*/ 857250 h 858983"/>
              <a:gd name="connsiteX1" fmla="*/ 449036 w 6704247"/>
              <a:gd name="connsiteY1" fmla="*/ 457200 h 858983"/>
              <a:gd name="connsiteX2" fmla="*/ 3321504 w 6704247"/>
              <a:gd name="connsiteY2" fmla="*/ 346982 h 858983"/>
              <a:gd name="connsiteX3" fmla="*/ 6704240 w 6704247"/>
              <a:gd name="connsiteY3" fmla="*/ 0 h 858983"/>
              <a:gd name="connsiteX0" fmla="*/ 35800 w 6740055"/>
              <a:gd name="connsiteY0" fmla="*/ 857250 h 1804699"/>
              <a:gd name="connsiteX1" fmla="*/ 484836 w 6740055"/>
              <a:gd name="connsiteY1" fmla="*/ 457200 h 1804699"/>
              <a:gd name="connsiteX2" fmla="*/ 4738429 w 6740055"/>
              <a:gd name="connsiteY2" fmla="*/ 1804307 h 1804699"/>
              <a:gd name="connsiteX3" fmla="*/ 6740040 w 6740055"/>
              <a:gd name="connsiteY3" fmla="*/ 0 h 1804699"/>
              <a:gd name="connsiteX0" fmla="*/ 0 w 6704255"/>
              <a:gd name="connsiteY0" fmla="*/ 857250 h 1808540"/>
              <a:gd name="connsiteX1" fmla="*/ 1525361 w 6704255"/>
              <a:gd name="connsiteY1" fmla="*/ 1581150 h 1808540"/>
              <a:gd name="connsiteX2" fmla="*/ 4702629 w 6704255"/>
              <a:gd name="connsiteY2" fmla="*/ 1804307 h 1808540"/>
              <a:gd name="connsiteX3" fmla="*/ 6704240 w 6704255"/>
              <a:gd name="connsiteY3" fmla="*/ 0 h 1808540"/>
              <a:gd name="connsiteX0" fmla="*/ 0 w 6589955"/>
              <a:gd name="connsiteY0" fmla="*/ 1162050 h 1807301"/>
              <a:gd name="connsiteX1" fmla="*/ 1411061 w 6589955"/>
              <a:gd name="connsiteY1" fmla="*/ 1581150 h 1807301"/>
              <a:gd name="connsiteX2" fmla="*/ 4588329 w 6589955"/>
              <a:gd name="connsiteY2" fmla="*/ 1804307 h 1807301"/>
              <a:gd name="connsiteX3" fmla="*/ 6589940 w 6589955"/>
              <a:gd name="connsiteY3" fmla="*/ 0 h 1807301"/>
              <a:gd name="connsiteX0" fmla="*/ 0 w 7555112"/>
              <a:gd name="connsiteY0" fmla="*/ 1162050 h 1830394"/>
              <a:gd name="connsiteX1" fmla="*/ 1411061 w 7555112"/>
              <a:gd name="connsiteY1" fmla="*/ 1581150 h 1830394"/>
              <a:gd name="connsiteX2" fmla="*/ 4588329 w 7555112"/>
              <a:gd name="connsiteY2" fmla="*/ 1804307 h 1830394"/>
              <a:gd name="connsiteX3" fmla="*/ 7502979 w 7555112"/>
              <a:gd name="connsiteY3" fmla="*/ 1642382 h 1830394"/>
              <a:gd name="connsiteX4" fmla="*/ 6589940 w 7555112"/>
              <a:gd name="connsiteY4" fmla="*/ 0 h 1830394"/>
              <a:gd name="connsiteX0" fmla="*/ 0 w 7555112"/>
              <a:gd name="connsiteY0" fmla="*/ 1162050 h 1841543"/>
              <a:gd name="connsiteX1" fmla="*/ 1411061 w 7555112"/>
              <a:gd name="connsiteY1" fmla="*/ 1581150 h 1841543"/>
              <a:gd name="connsiteX2" fmla="*/ 4588329 w 7555112"/>
              <a:gd name="connsiteY2" fmla="*/ 1804307 h 1841543"/>
              <a:gd name="connsiteX3" fmla="*/ 7502979 w 7555112"/>
              <a:gd name="connsiteY3" fmla="*/ 1642382 h 1841543"/>
              <a:gd name="connsiteX4" fmla="*/ 6589940 w 7555112"/>
              <a:gd name="connsiteY4" fmla="*/ 0 h 1841543"/>
              <a:gd name="connsiteX0" fmla="*/ 0 w 7555112"/>
              <a:gd name="connsiteY0" fmla="*/ 1162050 h 1841543"/>
              <a:gd name="connsiteX1" fmla="*/ 1411061 w 7555112"/>
              <a:gd name="connsiteY1" fmla="*/ 1581150 h 1841543"/>
              <a:gd name="connsiteX2" fmla="*/ 4588329 w 7555112"/>
              <a:gd name="connsiteY2" fmla="*/ 1804307 h 1841543"/>
              <a:gd name="connsiteX3" fmla="*/ 7502979 w 7555112"/>
              <a:gd name="connsiteY3" fmla="*/ 1642382 h 1841543"/>
              <a:gd name="connsiteX4" fmla="*/ 6589940 w 7555112"/>
              <a:gd name="connsiteY4" fmla="*/ 0 h 1841543"/>
              <a:gd name="connsiteX0" fmla="*/ 0 w 7555112"/>
              <a:gd name="connsiteY0" fmla="*/ 1162050 h 1814427"/>
              <a:gd name="connsiteX1" fmla="*/ 1411061 w 7555112"/>
              <a:gd name="connsiteY1" fmla="*/ 1581150 h 1814427"/>
              <a:gd name="connsiteX2" fmla="*/ 4588329 w 7555112"/>
              <a:gd name="connsiteY2" fmla="*/ 1804307 h 1814427"/>
              <a:gd name="connsiteX3" fmla="*/ 7502979 w 7555112"/>
              <a:gd name="connsiteY3" fmla="*/ 1642382 h 1814427"/>
              <a:gd name="connsiteX4" fmla="*/ 6589940 w 7555112"/>
              <a:gd name="connsiteY4" fmla="*/ 0 h 1814427"/>
              <a:gd name="connsiteX0" fmla="*/ 0 w 7555112"/>
              <a:gd name="connsiteY0" fmla="*/ 1162050 h 1814427"/>
              <a:gd name="connsiteX1" fmla="*/ 1411061 w 7555112"/>
              <a:gd name="connsiteY1" fmla="*/ 1581150 h 1814427"/>
              <a:gd name="connsiteX2" fmla="*/ 4588329 w 7555112"/>
              <a:gd name="connsiteY2" fmla="*/ 1804307 h 1814427"/>
              <a:gd name="connsiteX3" fmla="*/ 7502979 w 7555112"/>
              <a:gd name="connsiteY3" fmla="*/ 1585232 h 1814427"/>
              <a:gd name="connsiteX4" fmla="*/ 6589940 w 7555112"/>
              <a:gd name="connsiteY4" fmla="*/ 0 h 1814427"/>
              <a:gd name="connsiteX0" fmla="*/ 0 w 7555112"/>
              <a:gd name="connsiteY0" fmla="*/ 1162050 h 1814427"/>
              <a:gd name="connsiteX1" fmla="*/ 1411061 w 7555112"/>
              <a:gd name="connsiteY1" fmla="*/ 1581150 h 1814427"/>
              <a:gd name="connsiteX2" fmla="*/ 4588329 w 7555112"/>
              <a:gd name="connsiteY2" fmla="*/ 1804307 h 1814427"/>
              <a:gd name="connsiteX3" fmla="*/ 7502979 w 7555112"/>
              <a:gd name="connsiteY3" fmla="*/ 1585232 h 1814427"/>
              <a:gd name="connsiteX4" fmla="*/ 6589940 w 7555112"/>
              <a:gd name="connsiteY4" fmla="*/ 0 h 1814427"/>
              <a:gd name="connsiteX0" fmla="*/ 0 w 7631168"/>
              <a:gd name="connsiteY0" fmla="*/ 1133475 h 1785852"/>
              <a:gd name="connsiteX1" fmla="*/ 1411061 w 7631168"/>
              <a:gd name="connsiteY1" fmla="*/ 1552575 h 1785852"/>
              <a:gd name="connsiteX2" fmla="*/ 4588329 w 7631168"/>
              <a:gd name="connsiteY2" fmla="*/ 1775732 h 1785852"/>
              <a:gd name="connsiteX3" fmla="*/ 7502979 w 7631168"/>
              <a:gd name="connsiteY3" fmla="*/ 1556657 h 1785852"/>
              <a:gd name="connsiteX4" fmla="*/ 7532915 w 7631168"/>
              <a:gd name="connsiteY4" fmla="*/ 0 h 1785852"/>
              <a:gd name="connsiteX0" fmla="*/ 0 w 7690314"/>
              <a:gd name="connsiteY0" fmla="*/ 1133475 h 1785852"/>
              <a:gd name="connsiteX1" fmla="*/ 1411061 w 7690314"/>
              <a:gd name="connsiteY1" fmla="*/ 1552575 h 1785852"/>
              <a:gd name="connsiteX2" fmla="*/ 4588329 w 7690314"/>
              <a:gd name="connsiteY2" fmla="*/ 1775732 h 1785852"/>
              <a:gd name="connsiteX3" fmla="*/ 7502979 w 7690314"/>
              <a:gd name="connsiteY3" fmla="*/ 1556657 h 1785852"/>
              <a:gd name="connsiteX4" fmla="*/ 7532915 w 7690314"/>
              <a:gd name="connsiteY4" fmla="*/ 0 h 1785852"/>
              <a:gd name="connsiteX0" fmla="*/ 0 w 7843703"/>
              <a:gd name="connsiteY0" fmla="*/ 1133475 h 1785852"/>
              <a:gd name="connsiteX1" fmla="*/ 1411061 w 7843703"/>
              <a:gd name="connsiteY1" fmla="*/ 1552575 h 1785852"/>
              <a:gd name="connsiteX2" fmla="*/ 4588329 w 7843703"/>
              <a:gd name="connsiteY2" fmla="*/ 1775732 h 1785852"/>
              <a:gd name="connsiteX3" fmla="*/ 7502979 w 7843703"/>
              <a:gd name="connsiteY3" fmla="*/ 1556657 h 1785852"/>
              <a:gd name="connsiteX4" fmla="*/ 7798253 w 7843703"/>
              <a:gd name="connsiteY4" fmla="*/ 794655 h 1785852"/>
              <a:gd name="connsiteX5" fmla="*/ 7532915 w 7843703"/>
              <a:gd name="connsiteY5" fmla="*/ 0 h 1785852"/>
              <a:gd name="connsiteX0" fmla="*/ 0 w 7798328"/>
              <a:gd name="connsiteY0" fmla="*/ 1133475 h 1785852"/>
              <a:gd name="connsiteX1" fmla="*/ 1411061 w 7798328"/>
              <a:gd name="connsiteY1" fmla="*/ 1552575 h 1785852"/>
              <a:gd name="connsiteX2" fmla="*/ 4588329 w 7798328"/>
              <a:gd name="connsiteY2" fmla="*/ 1775732 h 1785852"/>
              <a:gd name="connsiteX3" fmla="*/ 7502979 w 7798328"/>
              <a:gd name="connsiteY3" fmla="*/ 1556657 h 1785852"/>
              <a:gd name="connsiteX4" fmla="*/ 7798253 w 7798328"/>
              <a:gd name="connsiteY4" fmla="*/ 794655 h 1785852"/>
              <a:gd name="connsiteX5" fmla="*/ 7532915 w 7798328"/>
              <a:gd name="connsiteY5" fmla="*/ 0 h 1785852"/>
              <a:gd name="connsiteX0" fmla="*/ 0 w 7798328"/>
              <a:gd name="connsiteY0" fmla="*/ 1133475 h 1785852"/>
              <a:gd name="connsiteX1" fmla="*/ 1411061 w 7798328"/>
              <a:gd name="connsiteY1" fmla="*/ 1552575 h 1785852"/>
              <a:gd name="connsiteX2" fmla="*/ 4588329 w 7798328"/>
              <a:gd name="connsiteY2" fmla="*/ 1775732 h 1785852"/>
              <a:gd name="connsiteX3" fmla="*/ 7502979 w 7798328"/>
              <a:gd name="connsiteY3" fmla="*/ 1556657 h 1785852"/>
              <a:gd name="connsiteX4" fmla="*/ 7798253 w 7798328"/>
              <a:gd name="connsiteY4" fmla="*/ 794655 h 1785852"/>
              <a:gd name="connsiteX5" fmla="*/ 7532915 w 7798328"/>
              <a:gd name="connsiteY5" fmla="*/ 0 h 1785852"/>
              <a:gd name="connsiteX0" fmla="*/ 0 w 7798328"/>
              <a:gd name="connsiteY0" fmla="*/ 1133475 h 1785852"/>
              <a:gd name="connsiteX1" fmla="*/ 1411061 w 7798328"/>
              <a:gd name="connsiteY1" fmla="*/ 1552575 h 1785852"/>
              <a:gd name="connsiteX2" fmla="*/ 4588329 w 7798328"/>
              <a:gd name="connsiteY2" fmla="*/ 1775732 h 1785852"/>
              <a:gd name="connsiteX3" fmla="*/ 7502979 w 7798328"/>
              <a:gd name="connsiteY3" fmla="*/ 1556657 h 1785852"/>
              <a:gd name="connsiteX4" fmla="*/ 7798253 w 7798328"/>
              <a:gd name="connsiteY4" fmla="*/ 794655 h 1785852"/>
              <a:gd name="connsiteX5" fmla="*/ 7532915 w 7798328"/>
              <a:gd name="connsiteY5" fmla="*/ 0 h 1785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98328" h="1785852">
                <a:moveTo>
                  <a:pt x="0" y="1133475"/>
                </a:moveTo>
                <a:cubicBezTo>
                  <a:pt x="89807" y="1162503"/>
                  <a:pt x="646340" y="1445532"/>
                  <a:pt x="1411061" y="1552575"/>
                </a:cubicBezTo>
                <a:cubicBezTo>
                  <a:pt x="2175783" y="1659618"/>
                  <a:pt x="3812722" y="1829027"/>
                  <a:pt x="4588329" y="1775732"/>
                </a:cubicBezTo>
                <a:cubicBezTo>
                  <a:pt x="5559879" y="1702707"/>
                  <a:pt x="7007679" y="1677307"/>
                  <a:pt x="7502979" y="1556657"/>
                </a:cubicBezTo>
                <a:cubicBezTo>
                  <a:pt x="7839529" y="1337582"/>
                  <a:pt x="7793264" y="1054098"/>
                  <a:pt x="7798253" y="794655"/>
                </a:cubicBezTo>
                <a:cubicBezTo>
                  <a:pt x="7803242" y="535212"/>
                  <a:pt x="7559676" y="134030"/>
                  <a:pt x="7532915" y="0"/>
                </a:cubicBezTo>
              </a:path>
            </a:pathLst>
          </a:custGeom>
          <a:noFill/>
          <a:ln>
            <a:solidFill>
              <a:srgbClr val="7030A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DAA19C4D-8467-E529-63BA-AEDC6E93EC84}"/>
              </a:ext>
            </a:extLst>
          </p:cNvPr>
          <p:cNvSpPr txBox="1">
            <a:spLocks/>
          </p:cNvSpPr>
          <p:nvPr/>
        </p:nvSpPr>
        <p:spPr>
          <a:xfrm>
            <a:off x="457200" y="5114989"/>
            <a:ext cx="5358558" cy="7468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If the code block was executed</a:t>
            </a:r>
            <a:r>
              <a:rPr lang="en-US" sz="2000" dirty="0">
                <a:solidFill>
                  <a:srgbClr val="7030A0"/>
                </a:solidFill>
              </a:rPr>
              <a:t>, at the end of the code block the final expressions  are executed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DA80CF03-7F73-6105-8A45-C6BB93F47A93}"/>
              </a:ext>
            </a:extLst>
          </p:cNvPr>
          <p:cNvSpPr txBox="1">
            <a:spLocks/>
          </p:cNvSpPr>
          <p:nvPr/>
        </p:nvSpPr>
        <p:spPr>
          <a:xfrm>
            <a:off x="301214" y="274638"/>
            <a:ext cx="2365786" cy="1873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Before the loop is started, any initialization expressions are executed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73A8EB1-DBCE-9938-F4CE-A701DEA2D204}"/>
              </a:ext>
            </a:extLst>
          </p:cNvPr>
          <p:cNvCxnSpPr>
            <a:cxnSpLocks/>
          </p:cNvCxnSpPr>
          <p:nvPr/>
        </p:nvCxnSpPr>
        <p:spPr>
          <a:xfrm>
            <a:off x="1174880" y="2125369"/>
            <a:ext cx="272920" cy="49933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FAF072E1-0597-3198-8FAB-5D1E37EACC9F}"/>
              </a:ext>
            </a:extLst>
          </p:cNvPr>
          <p:cNvSpPr txBox="1">
            <a:spLocks/>
          </p:cNvSpPr>
          <p:nvPr/>
        </p:nvSpPr>
        <p:spPr>
          <a:xfrm>
            <a:off x="4489573" y="3015224"/>
            <a:ext cx="749895" cy="4898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true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5F917A7-084D-0395-DB10-1D5225C2284A}"/>
              </a:ext>
            </a:extLst>
          </p:cNvPr>
          <p:cNvCxnSpPr>
            <a:cxnSpLocks/>
          </p:cNvCxnSpPr>
          <p:nvPr/>
        </p:nvCxnSpPr>
        <p:spPr>
          <a:xfrm>
            <a:off x="4397718" y="3047748"/>
            <a:ext cx="34982" cy="395429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0F29380-9B1B-EF4D-E640-771A3CEEBC2C}"/>
              </a:ext>
            </a:extLst>
          </p:cNvPr>
          <p:cNvSpPr/>
          <p:nvPr/>
        </p:nvSpPr>
        <p:spPr>
          <a:xfrm>
            <a:off x="127646" y="3038475"/>
            <a:ext cx="3806179" cy="1737414"/>
          </a:xfrm>
          <a:custGeom>
            <a:avLst/>
            <a:gdLst>
              <a:gd name="connsiteX0" fmla="*/ 3606154 w 3647979"/>
              <a:gd name="connsiteY0" fmla="*/ 0 h 1727889"/>
              <a:gd name="connsiteX1" fmla="*/ 3491854 w 3647979"/>
              <a:gd name="connsiteY1" fmla="*/ 238125 h 1727889"/>
              <a:gd name="connsiteX2" fmla="*/ 2339329 w 3647979"/>
              <a:gd name="connsiteY2" fmla="*/ 371475 h 1727889"/>
              <a:gd name="connsiteX3" fmla="*/ 415279 w 3647979"/>
              <a:gd name="connsiteY3" fmla="*/ 733425 h 1727889"/>
              <a:gd name="connsiteX4" fmla="*/ 5704 w 3647979"/>
              <a:gd name="connsiteY4" fmla="*/ 1181100 h 1727889"/>
              <a:gd name="connsiteX5" fmla="*/ 196204 w 3647979"/>
              <a:gd name="connsiteY5" fmla="*/ 1647825 h 1727889"/>
              <a:gd name="connsiteX6" fmla="*/ 481954 w 3647979"/>
              <a:gd name="connsiteY6" fmla="*/ 1724025 h 1727889"/>
              <a:gd name="connsiteX0" fmla="*/ 3806179 w 3816854"/>
              <a:gd name="connsiteY0" fmla="*/ 0 h 1737414"/>
              <a:gd name="connsiteX1" fmla="*/ 3491854 w 3816854"/>
              <a:gd name="connsiteY1" fmla="*/ 247650 h 1737414"/>
              <a:gd name="connsiteX2" fmla="*/ 2339329 w 3816854"/>
              <a:gd name="connsiteY2" fmla="*/ 381000 h 1737414"/>
              <a:gd name="connsiteX3" fmla="*/ 415279 w 3816854"/>
              <a:gd name="connsiteY3" fmla="*/ 742950 h 1737414"/>
              <a:gd name="connsiteX4" fmla="*/ 5704 w 3816854"/>
              <a:gd name="connsiteY4" fmla="*/ 1190625 h 1737414"/>
              <a:gd name="connsiteX5" fmla="*/ 196204 w 3816854"/>
              <a:gd name="connsiteY5" fmla="*/ 1657350 h 1737414"/>
              <a:gd name="connsiteX6" fmla="*/ 481954 w 3816854"/>
              <a:gd name="connsiteY6" fmla="*/ 1733550 h 1737414"/>
              <a:gd name="connsiteX0" fmla="*/ 3806179 w 3806179"/>
              <a:gd name="connsiteY0" fmla="*/ 0 h 1737414"/>
              <a:gd name="connsiteX1" fmla="*/ 3491854 w 3806179"/>
              <a:gd name="connsiteY1" fmla="*/ 247650 h 1737414"/>
              <a:gd name="connsiteX2" fmla="*/ 2339329 w 3806179"/>
              <a:gd name="connsiteY2" fmla="*/ 381000 h 1737414"/>
              <a:gd name="connsiteX3" fmla="*/ 415279 w 3806179"/>
              <a:gd name="connsiteY3" fmla="*/ 742950 h 1737414"/>
              <a:gd name="connsiteX4" fmla="*/ 5704 w 3806179"/>
              <a:gd name="connsiteY4" fmla="*/ 1190625 h 1737414"/>
              <a:gd name="connsiteX5" fmla="*/ 196204 w 3806179"/>
              <a:gd name="connsiteY5" fmla="*/ 1657350 h 1737414"/>
              <a:gd name="connsiteX6" fmla="*/ 481954 w 3806179"/>
              <a:gd name="connsiteY6" fmla="*/ 1733550 h 173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06179" h="1737414">
                <a:moveTo>
                  <a:pt x="3806179" y="0"/>
                </a:moveTo>
                <a:cubicBezTo>
                  <a:pt x="3730773" y="154781"/>
                  <a:pt x="3736329" y="184150"/>
                  <a:pt x="3491854" y="247650"/>
                </a:cubicBezTo>
                <a:cubicBezTo>
                  <a:pt x="3247379" y="311150"/>
                  <a:pt x="2852091" y="298450"/>
                  <a:pt x="2339329" y="381000"/>
                </a:cubicBezTo>
                <a:cubicBezTo>
                  <a:pt x="1826567" y="463550"/>
                  <a:pt x="804216" y="608013"/>
                  <a:pt x="415279" y="742950"/>
                </a:cubicBezTo>
                <a:cubicBezTo>
                  <a:pt x="26342" y="877887"/>
                  <a:pt x="42216" y="1038225"/>
                  <a:pt x="5704" y="1190625"/>
                </a:cubicBezTo>
                <a:cubicBezTo>
                  <a:pt x="-30808" y="1343025"/>
                  <a:pt x="116829" y="1566863"/>
                  <a:pt x="196204" y="1657350"/>
                </a:cubicBezTo>
                <a:cubicBezTo>
                  <a:pt x="275579" y="1747837"/>
                  <a:pt x="378766" y="1740693"/>
                  <a:pt x="481954" y="1733550"/>
                </a:cubicBezTo>
              </a:path>
            </a:pathLst>
          </a:custGeom>
          <a:noFill/>
          <a:ln>
            <a:solidFill>
              <a:srgbClr val="3333FF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CAD55FC2-8B09-31C4-1AA8-20F6F10B0D46}"/>
              </a:ext>
            </a:extLst>
          </p:cNvPr>
          <p:cNvSpPr txBox="1">
            <a:spLocks/>
          </p:cNvSpPr>
          <p:nvPr/>
        </p:nvSpPr>
        <p:spPr>
          <a:xfrm>
            <a:off x="2819401" y="2921716"/>
            <a:ext cx="806940" cy="4898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false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D6C79A06-15BA-3B36-202E-91F3547DC948}"/>
              </a:ext>
            </a:extLst>
          </p:cNvPr>
          <p:cNvSpPr txBox="1">
            <a:spLocks/>
          </p:cNvSpPr>
          <p:nvPr/>
        </p:nvSpPr>
        <p:spPr>
          <a:xfrm>
            <a:off x="6838951" y="212166"/>
            <a:ext cx="2212519" cy="22027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chemeClr val="accent4">
                    <a:lumMod val="50000"/>
                  </a:schemeClr>
                </a:solidFill>
              </a:rPr>
              <a:t>After any final expressions are executed, the conditional expression is again evaluated</a:t>
            </a:r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id="{41EB58F2-D367-A7E4-01BB-14460291F33E}"/>
              </a:ext>
            </a:extLst>
          </p:cNvPr>
          <p:cNvSpPr/>
          <p:nvPr/>
        </p:nvSpPr>
        <p:spPr>
          <a:xfrm>
            <a:off x="6102700" y="2462050"/>
            <a:ext cx="685790" cy="575800"/>
          </a:xfrm>
          <a:prstGeom prst="arc">
            <a:avLst>
              <a:gd name="adj1" fmla="val 11571773"/>
              <a:gd name="adj2" fmla="val 20330305"/>
            </a:avLst>
          </a:prstGeom>
          <a:ln w="25400">
            <a:solidFill>
              <a:schemeClr val="accent4">
                <a:lumMod val="50000"/>
              </a:schemeClr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34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22" grpId="0" animBg="1"/>
      <p:bldP spid="23" grpId="0"/>
      <p:bldP spid="19" grpId="0"/>
      <p:bldP spid="24" grpId="0"/>
      <p:bldP spid="21" grpId="0" animBg="1"/>
      <p:bldP spid="26" grpId="0"/>
      <p:bldP spid="27" grpId="0"/>
      <p:bldP spid="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35B96-A1E8-0848-4811-C3EA0F8E7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8F5E85D-C144-1358-EB84-7DB0A8854CF8}"/>
              </a:ext>
            </a:extLst>
          </p:cNvPr>
          <p:cNvSpPr txBox="1">
            <a:spLocks/>
          </p:cNvSpPr>
          <p:nvPr/>
        </p:nvSpPr>
        <p:spPr>
          <a:xfrm>
            <a:off x="2133600" y="2057400"/>
            <a:ext cx="5638800" cy="2514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dirty="0"/>
              <a:t>In its most simple form, the </a:t>
            </a:r>
            <a:r>
              <a:rPr lang="en-US" sz="4000" dirty="0">
                <a:solidFill>
                  <a:srgbClr val="3333FF"/>
                </a:solidFill>
              </a:rPr>
              <a:t>for</a:t>
            </a:r>
            <a:r>
              <a:rPr lang="en-US" sz="4000" dirty="0"/>
              <a:t> loop is identical to the </a:t>
            </a:r>
            <a:r>
              <a:rPr lang="en-US" sz="4000" dirty="0">
                <a:solidFill>
                  <a:srgbClr val="3333FF"/>
                </a:solidFill>
              </a:rPr>
              <a:t>while</a:t>
            </a:r>
            <a:r>
              <a:rPr lang="en-US" sz="4000" dirty="0"/>
              <a:t> loop</a:t>
            </a:r>
          </a:p>
        </p:txBody>
      </p:sp>
    </p:spTree>
    <p:extLst>
      <p:ext uri="{BB962C8B-B14F-4D97-AF65-F5344CB8AC3E}">
        <p14:creationId xmlns:p14="http://schemas.microsoft.com/office/powerpoint/2010/main" val="35298620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CB676-9853-B0F3-6126-0F83B837A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8D4F8-355A-6371-DD87-14CD728F7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</a:t>
            </a:r>
            <a:r>
              <a:rPr lang="en-US" sz="4400" dirty="0">
                <a:solidFill>
                  <a:srgbClr val="3333FF"/>
                </a:solidFill>
              </a:rPr>
              <a:t>while</a:t>
            </a:r>
            <a:r>
              <a:rPr lang="en-US" sz="4400" dirty="0"/>
              <a:t> </a:t>
            </a:r>
            <a:r>
              <a:rPr lang="en-US" dirty="0"/>
              <a:t>loop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1DC7B32-B6AA-CDBD-1531-6D0C6295464D}"/>
              </a:ext>
            </a:extLst>
          </p:cNvPr>
          <p:cNvSpPr txBox="1">
            <a:spLocks/>
          </p:cNvSpPr>
          <p:nvPr/>
        </p:nvSpPr>
        <p:spPr>
          <a:xfrm>
            <a:off x="571500" y="1828800"/>
            <a:ext cx="66294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int n, sum ;</a:t>
            </a:r>
          </a:p>
          <a:p>
            <a:pPr marL="0" indent="0">
              <a:buNone/>
            </a:pPr>
            <a:r>
              <a:rPr lang="en-US" sz="2800" dirty="0"/>
              <a:t>sum = 0;	</a:t>
            </a:r>
            <a:r>
              <a:rPr lang="en-US" sz="2800" dirty="0">
                <a:solidFill>
                  <a:srgbClr val="009644"/>
                </a:solidFill>
              </a:rPr>
              <a:t>// initialize sum</a:t>
            </a:r>
          </a:p>
          <a:p>
            <a:pPr marL="0" indent="0">
              <a:buNone/>
            </a:pPr>
            <a:r>
              <a:rPr lang="en-US" sz="2800" dirty="0"/>
              <a:t>n = 1;		</a:t>
            </a:r>
            <a:r>
              <a:rPr lang="en-US" sz="2800" dirty="0">
                <a:solidFill>
                  <a:srgbClr val="009644"/>
                </a:solidFill>
              </a:rPr>
              <a:t>// initialize n</a:t>
            </a:r>
          </a:p>
          <a:p>
            <a:pPr marL="0" indent="0">
              <a:buNone/>
            </a:pPr>
            <a:r>
              <a:rPr lang="en-US" sz="2800" dirty="0"/>
              <a:t>while ( </a:t>
            </a:r>
            <a:r>
              <a:rPr lang="en-US" sz="2800" dirty="0">
                <a:solidFill>
                  <a:srgbClr val="3333FF"/>
                </a:solidFill>
              </a:rPr>
              <a:t>n &lt; 10 </a:t>
            </a:r>
            <a:r>
              <a:rPr lang="en-US" sz="2800" dirty="0"/>
              <a:t>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sum +=  n;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	n++;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(“The sum is %d\n”, sum );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455ADF-A11E-717B-C640-449BCF7E5E88}"/>
              </a:ext>
            </a:extLst>
          </p:cNvPr>
          <p:cNvSpPr txBox="1">
            <a:spLocks/>
          </p:cNvSpPr>
          <p:nvPr/>
        </p:nvSpPr>
        <p:spPr>
          <a:xfrm>
            <a:off x="2286000" y="1280319"/>
            <a:ext cx="48006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Add the numbers from 1 to 9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F1DE42-C999-099F-7851-359CA4DB5E43}"/>
              </a:ext>
            </a:extLst>
          </p:cNvPr>
          <p:cNvSpPr txBox="1">
            <a:spLocks/>
          </p:cNvSpPr>
          <p:nvPr/>
        </p:nvSpPr>
        <p:spPr>
          <a:xfrm>
            <a:off x="5410200" y="2488007"/>
            <a:ext cx="3048000" cy="8266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Before the loop we have initialization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8548373-9ABA-22C6-C6F3-97EB333324AD}"/>
              </a:ext>
            </a:extLst>
          </p:cNvPr>
          <p:cNvCxnSpPr>
            <a:cxnSpLocks/>
          </p:cNvCxnSpPr>
          <p:nvPr/>
        </p:nvCxnSpPr>
        <p:spPr>
          <a:xfrm flipH="1">
            <a:off x="2438400" y="4724400"/>
            <a:ext cx="639744" cy="0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EEF4D17-AEC6-46E8-BD40-E9922F3FFD2C}"/>
              </a:ext>
            </a:extLst>
          </p:cNvPr>
          <p:cNvSpPr txBox="1">
            <a:spLocks/>
          </p:cNvSpPr>
          <p:nvPr/>
        </p:nvSpPr>
        <p:spPr>
          <a:xfrm>
            <a:off x="3078144" y="4385068"/>
            <a:ext cx="5913456" cy="8266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At the end of the loop we modify the variable that affects the conditional expression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D780CC1D-D48F-405C-C8AB-30B56D0F0D2A}"/>
              </a:ext>
            </a:extLst>
          </p:cNvPr>
          <p:cNvSpPr/>
          <p:nvPr/>
        </p:nvSpPr>
        <p:spPr>
          <a:xfrm>
            <a:off x="4884640" y="2446887"/>
            <a:ext cx="296960" cy="829714"/>
          </a:xfrm>
          <a:prstGeom prst="rightBrace">
            <a:avLst/>
          </a:prstGeom>
          <a:ln w="254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4D440AE-BABE-F83B-2761-46C0B2876743}"/>
              </a:ext>
            </a:extLst>
          </p:cNvPr>
          <p:cNvGrpSpPr/>
          <p:nvPr/>
        </p:nvGrpSpPr>
        <p:grpSpPr>
          <a:xfrm>
            <a:off x="4419600" y="638175"/>
            <a:ext cx="1219200" cy="457200"/>
            <a:chOff x="2599842" y="1884336"/>
            <a:chExt cx="185832" cy="292866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F557C9E-AC90-CB6B-B887-D2C42A6DFB4A}"/>
                </a:ext>
              </a:extLst>
            </p:cNvPr>
            <p:cNvCxnSpPr/>
            <p:nvPr/>
          </p:nvCxnSpPr>
          <p:spPr>
            <a:xfrm>
              <a:off x="2602794" y="1902882"/>
              <a:ext cx="182880" cy="27432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EE27035-8765-3970-34E0-12A918299B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99842" y="1884336"/>
              <a:ext cx="182880" cy="27432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F11444D3-38BC-4D7C-7B9F-EFE20A6752D2}"/>
              </a:ext>
            </a:extLst>
          </p:cNvPr>
          <p:cNvSpPr txBox="1">
            <a:spLocks/>
          </p:cNvSpPr>
          <p:nvPr/>
        </p:nvSpPr>
        <p:spPr>
          <a:xfrm>
            <a:off x="4575920" y="104586"/>
            <a:ext cx="914400" cy="639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3333FF"/>
                </a:solidFill>
              </a:rPr>
              <a:t>for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23F798D-F729-859B-E131-7C3C610E88F0}"/>
              </a:ext>
            </a:extLst>
          </p:cNvPr>
          <p:cNvSpPr txBox="1">
            <a:spLocks/>
          </p:cNvSpPr>
          <p:nvPr/>
        </p:nvSpPr>
        <p:spPr>
          <a:xfrm>
            <a:off x="571500" y="3360772"/>
            <a:ext cx="7543800" cy="55759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for ( 			; </a:t>
            </a:r>
            <a:r>
              <a:rPr lang="en-US" sz="2800" dirty="0">
                <a:solidFill>
                  <a:srgbClr val="3333FF"/>
                </a:solidFill>
              </a:rPr>
              <a:t>n &lt; 10   ;			</a:t>
            </a:r>
            <a:r>
              <a:rPr lang="en-US" sz="2800" dirty="0"/>
              <a:t>) {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3C037CB-F937-ABF7-3A4E-B527177C558C}"/>
              </a:ext>
            </a:extLst>
          </p:cNvPr>
          <p:cNvGrpSpPr/>
          <p:nvPr/>
        </p:nvGrpSpPr>
        <p:grpSpPr>
          <a:xfrm>
            <a:off x="381000" y="2362200"/>
            <a:ext cx="1828800" cy="1679523"/>
            <a:chOff x="381000" y="2362200"/>
            <a:chExt cx="1828800" cy="1679523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842BC9D-7ED4-3EE6-551E-0B5231A61B0F}"/>
                </a:ext>
              </a:extLst>
            </p:cNvPr>
            <p:cNvSpPr/>
            <p:nvPr/>
          </p:nvSpPr>
          <p:spPr>
            <a:xfrm>
              <a:off x="381000" y="2362200"/>
              <a:ext cx="1828800" cy="99857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B9FABD2E-6981-7E63-AD33-A78A35A26433}"/>
                </a:ext>
              </a:extLst>
            </p:cNvPr>
            <p:cNvSpPr/>
            <p:nvPr/>
          </p:nvSpPr>
          <p:spPr>
            <a:xfrm>
              <a:off x="1047750" y="2952734"/>
              <a:ext cx="1104900" cy="1088989"/>
            </a:xfrm>
            <a:prstGeom prst="arc">
              <a:avLst>
                <a:gd name="adj1" fmla="val 19226816"/>
                <a:gd name="adj2" fmla="val 0"/>
              </a:avLst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C2D4331-B374-D5F6-7137-9801E565E6B5}"/>
              </a:ext>
            </a:extLst>
          </p:cNvPr>
          <p:cNvGrpSpPr/>
          <p:nvPr/>
        </p:nvGrpSpPr>
        <p:grpSpPr>
          <a:xfrm>
            <a:off x="1523999" y="3778775"/>
            <a:ext cx="3886201" cy="1261517"/>
            <a:chOff x="1523999" y="3778775"/>
            <a:chExt cx="3886201" cy="1261517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FF321D32-A701-A586-3FCB-1E9545CAEB55}"/>
                </a:ext>
              </a:extLst>
            </p:cNvPr>
            <p:cNvSpPr/>
            <p:nvPr/>
          </p:nvSpPr>
          <p:spPr>
            <a:xfrm>
              <a:off x="1523999" y="4339736"/>
              <a:ext cx="762001" cy="70055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BD11982F-71DE-3BDC-570A-67262BF855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64635" y="3778775"/>
              <a:ext cx="3145565" cy="793051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36888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7" grpId="0" animBg="1"/>
      <p:bldP spid="12" grpId="0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D1FB5-EC10-2D77-1178-3610E6A3B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BE38A-51E8-2DB8-3BD8-D34EA51B5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</a:t>
            </a:r>
            <a:r>
              <a:rPr lang="en-US" sz="4400" dirty="0">
                <a:solidFill>
                  <a:srgbClr val="3333FF"/>
                </a:solidFill>
              </a:rPr>
              <a:t>for</a:t>
            </a:r>
            <a:r>
              <a:rPr lang="en-US" sz="4400" dirty="0"/>
              <a:t> </a:t>
            </a:r>
            <a:r>
              <a:rPr lang="en-US" dirty="0"/>
              <a:t>loop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92FE4F3-A061-1784-67E6-FE7F4E76DDCB}"/>
              </a:ext>
            </a:extLst>
          </p:cNvPr>
          <p:cNvSpPr txBox="1">
            <a:spLocks/>
          </p:cNvSpPr>
          <p:nvPr/>
        </p:nvSpPr>
        <p:spPr>
          <a:xfrm>
            <a:off x="571500" y="1828800"/>
            <a:ext cx="78867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int n, sum ;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for ( sum = 0 , n = 1   ; </a:t>
            </a:r>
            <a:r>
              <a:rPr lang="en-US" sz="2800" dirty="0">
                <a:solidFill>
                  <a:srgbClr val="3333FF"/>
                </a:solidFill>
              </a:rPr>
              <a:t>n &lt; 10   ;	</a:t>
            </a:r>
            <a:r>
              <a:rPr lang="en-US" sz="2800" dirty="0">
                <a:solidFill>
                  <a:srgbClr val="002060"/>
                </a:solidFill>
              </a:rPr>
              <a:t>n++	</a:t>
            </a:r>
            <a:r>
              <a:rPr lang="en-US" sz="2800" dirty="0"/>
              <a:t>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sum +=  n;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	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(“The sum is %d\n”, sum );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F484381-CF48-8479-6EE1-B97D489BC6D4}"/>
              </a:ext>
            </a:extLst>
          </p:cNvPr>
          <p:cNvSpPr txBox="1">
            <a:spLocks/>
          </p:cNvSpPr>
          <p:nvPr/>
        </p:nvSpPr>
        <p:spPr>
          <a:xfrm>
            <a:off x="2286000" y="1280319"/>
            <a:ext cx="48006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Add the numbers from 1 to 9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A71374E-CC9B-D2D6-030F-1C064D89BBFF}"/>
              </a:ext>
            </a:extLst>
          </p:cNvPr>
          <p:cNvSpPr txBox="1">
            <a:spLocks/>
          </p:cNvSpPr>
          <p:nvPr/>
        </p:nvSpPr>
        <p:spPr>
          <a:xfrm>
            <a:off x="304800" y="2318224"/>
            <a:ext cx="2518299" cy="826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Initialization now part of the loop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CB024CC-1433-E741-A281-767C76F468AD}"/>
              </a:ext>
            </a:extLst>
          </p:cNvPr>
          <p:cNvSpPr txBox="1">
            <a:spLocks/>
          </p:cNvSpPr>
          <p:nvPr/>
        </p:nvSpPr>
        <p:spPr>
          <a:xfrm>
            <a:off x="5486400" y="2360393"/>
            <a:ext cx="2895600" cy="8266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The increment of n now appears here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5DEEA28-5233-0835-A892-645E082BF261}"/>
              </a:ext>
            </a:extLst>
          </p:cNvPr>
          <p:cNvCxnSpPr>
            <a:cxnSpLocks/>
          </p:cNvCxnSpPr>
          <p:nvPr/>
        </p:nvCxnSpPr>
        <p:spPr>
          <a:xfrm flipH="1">
            <a:off x="5715000" y="3144904"/>
            <a:ext cx="304800" cy="360296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B28523C-3995-83AD-E2C2-2DCD763C16C8}"/>
              </a:ext>
            </a:extLst>
          </p:cNvPr>
          <p:cNvCxnSpPr>
            <a:cxnSpLocks/>
          </p:cNvCxnSpPr>
          <p:nvPr/>
        </p:nvCxnSpPr>
        <p:spPr>
          <a:xfrm>
            <a:off x="1752600" y="3059826"/>
            <a:ext cx="228600" cy="369174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B25EEF33-7879-9A47-13B0-BDCCB7CE1701}"/>
              </a:ext>
            </a:extLst>
          </p:cNvPr>
          <p:cNvSpPr txBox="1">
            <a:spLocks/>
          </p:cNvSpPr>
          <p:nvPr/>
        </p:nvSpPr>
        <p:spPr>
          <a:xfrm>
            <a:off x="2895602" y="1699403"/>
            <a:ext cx="1997106" cy="11433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A comma separates the statements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F535409-7E8C-AA07-7C1F-4E29E2AAFA8B}"/>
              </a:ext>
            </a:extLst>
          </p:cNvPr>
          <p:cNvCxnSpPr>
            <a:cxnSpLocks/>
          </p:cNvCxnSpPr>
          <p:nvPr/>
        </p:nvCxnSpPr>
        <p:spPr>
          <a:xfrm flipH="1">
            <a:off x="2600415" y="2842709"/>
            <a:ext cx="561885" cy="713357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521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AA7BCB-1C04-3C75-D53B-D2CF7DA2D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CE4C5-A1B5-14DF-8EA5-215CFC2E3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Format of </a:t>
            </a:r>
            <a:r>
              <a:rPr lang="en-US" sz="4400" dirty="0">
                <a:solidFill>
                  <a:srgbClr val="3333FF"/>
                </a:solidFill>
              </a:rPr>
              <a:t>do-while</a:t>
            </a:r>
            <a:r>
              <a:rPr lang="en-US" sz="4400" dirty="0"/>
              <a:t> </a:t>
            </a:r>
            <a:r>
              <a:rPr lang="en-US" dirty="0"/>
              <a:t>Loops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6BFEE98-F8F9-463A-286E-FC34967DD57E}"/>
              </a:ext>
            </a:extLst>
          </p:cNvPr>
          <p:cNvSpPr txBox="1">
            <a:spLocks/>
          </p:cNvSpPr>
          <p:nvPr/>
        </p:nvSpPr>
        <p:spPr>
          <a:xfrm>
            <a:off x="447675" y="1512208"/>
            <a:ext cx="8534400" cy="1916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do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statements to be executed while expression is tr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ue</a:t>
            </a:r>
          </a:p>
          <a:p>
            <a:pPr marL="0" indent="0">
              <a:buNone/>
            </a:pPr>
            <a:r>
              <a:rPr lang="en-US" sz="2800" dirty="0"/>
              <a:t>} while (</a:t>
            </a:r>
            <a:r>
              <a:rPr lang="en-US" sz="2800" dirty="0">
                <a:solidFill>
                  <a:srgbClr val="3333FF"/>
                </a:solidFill>
              </a:rPr>
              <a:t>expression</a:t>
            </a:r>
            <a:r>
              <a:rPr lang="en-US" sz="2800" dirty="0"/>
              <a:t>) 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055BD8A-C69C-231D-4CB7-C0BF80B637C0}"/>
              </a:ext>
            </a:extLst>
          </p:cNvPr>
          <p:cNvSpPr txBox="1">
            <a:spLocks/>
          </p:cNvSpPr>
          <p:nvPr/>
        </p:nvSpPr>
        <p:spPr>
          <a:xfrm>
            <a:off x="2276475" y="4296140"/>
            <a:ext cx="6096000" cy="922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If the </a:t>
            </a:r>
            <a:r>
              <a:rPr lang="en-US" sz="2800" dirty="0">
                <a:solidFill>
                  <a:srgbClr val="3333FF"/>
                </a:solidFill>
              </a:rPr>
              <a:t>expression </a:t>
            </a:r>
            <a:r>
              <a:rPr lang="en-US" sz="2800" dirty="0"/>
              <a:t>is</a:t>
            </a:r>
            <a:r>
              <a:rPr lang="en-US" sz="2800" dirty="0">
                <a:solidFill>
                  <a:srgbClr val="3333FF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true</a:t>
            </a:r>
            <a:r>
              <a:rPr lang="en-US" sz="2800" dirty="0"/>
              <a:t> then the code block is repeated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73B6897-B47F-A9A9-42AF-52602D6B3CDF}"/>
              </a:ext>
            </a:extLst>
          </p:cNvPr>
          <p:cNvCxnSpPr>
            <a:cxnSpLocks/>
          </p:cNvCxnSpPr>
          <p:nvPr/>
        </p:nvCxnSpPr>
        <p:spPr>
          <a:xfrm flipH="1" flipV="1">
            <a:off x="2388086" y="3041158"/>
            <a:ext cx="408193" cy="1263824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FB27449-5EEE-21E5-2709-42D13E8042F6}"/>
              </a:ext>
            </a:extLst>
          </p:cNvPr>
          <p:cNvSpPr txBox="1">
            <a:spLocks/>
          </p:cNvSpPr>
          <p:nvPr/>
        </p:nvSpPr>
        <p:spPr>
          <a:xfrm>
            <a:off x="2044484" y="1208256"/>
            <a:ext cx="18288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9644"/>
                </a:solidFill>
              </a:rPr>
              <a:t>code block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424D2DF-4094-CDC2-2066-21072C453FAE}"/>
              </a:ext>
            </a:extLst>
          </p:cNvPr>
          <p:cNvCxnSpPr>
            <a:cxnSpLocks/>
          </p:cNvCxnSpPr>
          <p:nvPr/>
        </p:nvCxnSpPr>
        <p:spPr>
          <a:xfrm flipH="1">
            <a:off x="1290999" y="1512208"/>
            <a:ext cx="740908" cy="117948"/>
          </a:xfrm>
          <a:prstGeom prst="straightConnector1">
            <a:avLst/>
          </a:prstGeom>
          <a:ln w="25400"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F5D7E12D-DA3A-A071-FE95-438A77663C5C}"/>
              </a:ext>
            </a:extLst>
          </p:cNvPr>
          <p:cNvSpPr/>
          <p:nvPr/>
        </p:nvSpPr>
        <p:spPr>
          <a:xfrm>
            <a:off x="1012018" y="1603528"/>
            <a:ext cx="228600" cy="381000"/>
          </a:xfrm>
          <a:prstGeom prst="rect">
            <a:avLst/>
          </a:prstGeom>
          <a:solidFill>
            <a:srgbClr val="00CC5C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8E730B7-E4DB-5058-6D75-08B9836EBDCE}"/>
              </a:ext>
            </a:extLst>
          </p:cNvPr>
          <p:cNvSpPr/>
          <p:nvPr/>
        </p:nvSpPr>
        <p:spPr>
          <a:xfrm>
            <a:off x="464005" y="2660158"/>
            <a:ext cx="228600" cy="381000"/>
          </a:xfrm>
          <a:prstGeom prst="rect">
            <a:avLst/>
          </a:prstGeom>
          <a:solidFill>
            <a:srgbClr val="00CC5C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A4DA8DD-3556-0558-8C8E-7D1F609320BA}"/>
              </a:ext>
            </a:extLst>
          </p:cNvPr>
          <p:cNvSpPr txBox="1">
            <a:spLocks/>
          </p:cNvSpPr>
          <p:nvPr/>
        </p:nvSpPr>
        <p:spPr>
          <a:xfrm>
            <a:off x="3724276" y="2942536"/>
            <a:ext cx="5181600" cy="13624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statements in the code block are executed </a:t>
            </a:r>
            <a:r>
              <a:rPr lang="en-US" sz="2800" dirty="0">
                <a:solidFill>
                  <a:srgbClr val="FF0000"/>
                </a:solidFill>
              </a:rPr>
              <a:t>before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 the </a:t>
            </a:r>
            <a:r>
              <a:rPr lang="en-US" sz="2800" dirty="0">
                <a:solidFill>
                  <a:srgbClr val="3333FF"/>
                </a:solidFill>
              </a:rPr>
              <a:t>expression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 is evaluated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CAF778E-8D1F-9D69-DE00-334ED877BD99}"/>
              </a:ext>
            </a:extLst>
          </p:cNvPr>
          <p:cNvCxnSpPr>
            <a:cxnSpLocks/>
          </p:cNvCxnSpPr>
          <p:nvPr/>
        </p:nvCxnSpPr>
        <p:spPr>
          <a:xfrm flipH="1" flipV="1">
            <a:off x="3864247" y="2532596"/>
            <a:ext cx="914187" cy="414560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E37DC4E-F601-A3D6-C916-642B9821DC1F}"/>
              </a:ext>
            </a:extLst>
          </p:cNvPr>
          <p:cNvSpPr txBox="1">
            <a:spLocks/>
          </p:cNvSpPr>
          <p:nvPr/>
        </p:nvSpPr>
        <p:spPr>
          <a:xfrm>
            <a:off x="578305" y="5273819"/>
            <a:ext cx="7924800" cy="9229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 code block statements will always be executed at least once</a:t>
            </a:r>
          </a:p>
        </p:txBody>
      </p:sp>
    </p:spTree>
    <p:extLst>
      <p:ext uri="{BB962C8B-B14F-4D97-AF65-F5344CB8AC3E}">
        <p14:creationId xmlns:p14="http://schemas.microsoft.com/office/powerpoint/2010/main" val="92388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4" grpId="0" animBg="1"/>
      <p:bldP spid="15" grpId="0" animBg="1"/>
      <p:bldP spid="17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3557B-0265-8B79-9505-7DC086738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788CE-DFD7-5D00-4064-78B491F34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E41B2E0-F72A-55B4-4AE8-B285DB0F8F5C}"/>
              </a:ext>
            </a:extLst>
          </p:cNvPr>
          <p:cNvSpPr txBox="1">
            <a:spLocks/>
          </p:cNvSpPr>
          <p:nvPr/>
        </p:nvSpPr>
        <p:spPr>
          <a:xfrm>
            <a:off x="1828800" y="2073276"/>
            <a:ext cx="6019800" cy="166052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A loop allows us to repeat an action until a specified condition is met</a:t>
            </a:r>
          </a:p>
        </p:txBody>
      </p:sp>
    </p:spTree>
    <p:extLst>
      <p:ext uri="{BB962C8B-B14F-4D97-AF65-F5344CB8AC3E}">
        <p14:creationId xmlns:p14="http://schemas.microsoft.com/office/powerpoint/2010/main" val="24791538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67DC45-553D-5D6E-ACBD-862B3D3A3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63A8C-3E30-133E-EA90-7E3C7E3D1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</a:t>
            </a:r>
            <a:r>
              <a:rPr lang="en-US" sz="4400" dirty="0">
                <a:solidFill>
                  <a:srgbClr val="3333FF"/>
                </a:solidFill>
              </a:rPr>
              <a:t>do while</a:t>
            </a:r>
            <a:r>
              <a:rPr lang="en-US" sz="4400" dirty="0"/>
              <a:t> </a:t>
            </a:r>
            <a:r>
              <a:rPr lang="en-US" dirty="0"/>
              <a:t>loop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D77D4BF-46C2-594E-82A2-B380483CC1EC}"/>
              </a:ext>
            </a:extLst>
          </p:cNvPr>
          <p:cNvSpPr txBox="1">
            <a:spLocks/>
          </p:cNvSpPr>
          <p:nvPr/>
        </p:nvSpPr>
        <p:spPr>
          <a:xfrm>
            <a:off x="571500" y="1828800"/>
            <a:ext cx="80010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int n, sum ;</a:t>
            </a:r>
          </a:p>
          <a:p>
            <a:pPr marL="0" indent="0">
              <a:buNone/>
            </a:pPr>
            <a:r>
              <a:rPr lang="en-US" sz="2800" dirty="0"/>
              <a:t>sum = 0;	</a:t>
            </a:r>
            <a:r>
              <a:rPr lang="en-US" sz="2800" dirty="0">
                <a:solidFill>
                  <a:srgbClr val="009644"/>
                </a:solidFill>
              </a:rPr>
              <a:t>// initialize sum</a:t>
            </a:r>
          </a:p>
          <a:p>
            <a:pPr marL="0" indent="0">
              <a:buNone/>
            </a:pPr>
            <a:r>
              <a:rPr lang="en-US" sz="2800" dirty="0"/>
              <a:t>n = 1;		</a:t>
            </a:r>
            <a:r>
              <a:rPr lang="en-US" sz="2800" dirty="0">
                <a:solidFill>
                  <a:srgbClr val="009644"/>
                </a:solidFill>
              </a:rPr>
              <a:t>// initialize n</a:t>
            </a:r>
          </a:p>
          <a:p>
            <a:pPr marL="0" indent="0">
              <a:buNone/>
            </a:pPr>
            <a:r>
              <a:rPr lang="en-US" sz="2800" dirty="0"/>
              <a:t>do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sum +=  n;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	n++;</a:t>
            </a:r>
          </a:p>
          <a:p>
            <a:pPr marL="0" indent="0">
              <a:buNone/>
            </a:pPr>
            <a:r>
              <a:rPr lang="en-US" sz="2800" dirty="0"/>
              <a:t>} while (  </a:t>
            </a:r>
            <a:r>
              <a:rPr lang="en-US" sz="2800" dirty="0">
                <a:solidFill>
                  <a:srgbClr val="3333FF"/>
                </a:solidFill>
              </a:rPr>
              <a:t>n &lt; 10   </a:t>
            </a:r>
            <a:r>
              <a:rPr lang="en-US" sz="2800" dirty="0"/>
              <a:t>) ;</a:t>
            </a:r>
          </a:p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(“The sum is %d\n”, sum );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6EAA086-5FB1-926A-25A4-E070274A2FDB}"/>
              </a:ext>
            </a:extLst>
          </p:cNvPr>
          <p:cNvSpPr txBox="1">
            <a:spLocks/>
          </p:cNvSpPr>
          <p:nvPr/>
        </p:nvSpPr>
        <p:spPr>
          <a:xfrm>
            <a:off x="2286000" y="1280319"/>
            <a:ext cx="48006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Add the numbers from 1 to 9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8836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29EBB-DFCA-9CFF-8260-035A343A1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C206198-BAFA-593B-D4E2-E650FEA16BF2}"/>
              </a:ext>
            </a:extLst>
          </p:cNvPr>
          <p:cNvSpPr txBox="1">
            <a:spLocks/>
          </p:cNvSpPr>
          <p:nvPr/>
        </p:nvSpPr>
        <p:spPr>
          <a:xfrm>
            <a:off x="2133600" y="2057400"/>
            <a:ext cx="56388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dirty="0"/>
              <a:t>Loops can be </a:t>
            </a:r>
            <a:r>
              <a:rPr lang="en-US" sz="4000" dirty="0">
                <a:solidFill>
                  <a:srgbClr val="FF0000"/>
                </a:solidFill>
              </a:rPr>
              <a:t>nested</a:t>
            </a:r>
            <a:endParaRPr lang="en-US" sz="4000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7552D66-B466-CCDA-A3BC-9B8652F898D0}"/>
              </a:ext>
            </a:extLst>
          </p:cNvPr>
          <p:cNvSpPr txBox="1">
            <a:spLocks/>
          </p:cNvSpPr>
          <p:nvPr/>
        </p:nvSpPr>
        <p:spPr>
          <a:xfrm>
            <a:off x="1981200" y="3200400"/>
            <a:ext cx="61722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dirty="0">
                <a:solidFill>
                  <a:srgbClr val="FF0000"/>
                </a:solidFill>
              </a:rPr>
              <a:t>(one loop inside of the code block of another loop)</a:t>
            </a:r>
          </a:p>
        </p:txBody>
      </p:sp>
    </p:spTree>
    <p:extLst>
      <p:ext uri="{BB962C8B-B14F-4D97-AF65-F5344CB8AC3E}">
        <p14:creationId xmlns:p14="http://schemas.microsoft.com/office/powerpoint/2010/main" val="28223046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A752C-8FF6-EE4E-96C3-E7147B30E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5BC34-261C-CF72-6433-B0635E7CE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838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681E1-8A32-2175-0B1B-C0B679639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B79A-7BB3-C8D9-B65C-E2E21F261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3333FF"/>
                </a:solidFill>
              </a:rPr>
              <a:t>break</a:t>
            </a:r>
            <a:r>
              <a:rPr lang="en-US" sz="3600" dirty="0"/>
              <a:t> statement and </a:t>
            </a:r>
            <a:r>
              <a:rPr lang="en-US" sz="3600" dirty="0">
                <a:solidFill>
                  <a:srgbClr val="3333FF"/>
                </a:solidFill>
              </a:rPr>
              <a:t>continue</a:t>
            </a:r>
            <a:r>
              <a:rPr lang="en-US" sz="3600" dirty="0"/>
              <a:t> statement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44AAE1A-7CA0-D6DE-FD8C-BFCA70AD5C16}"/>
              </a:ext>
            </a:extLst>
          </p:cNvPr>
          <p:cNvSpPr txBox="1">
            <a:spLocks/>
          </p:cNvSpPr>
          <p:nvPr/>
        </p:nvSpPr>
        <p:spPr>
          <a:xfrm>
            <a:off x="571500" y="1295400"/>
            <a:ext cx="78867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int n, m , value = 0;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for (n = 1   ; n &lt; 6   ;  n++) {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002060"/>
                </a:solidFill>
              </a:rPr>
              <a:t>for (m = n + 4   ; m &lt; 10   ;  m++) {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value += n*m;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>
                <a:solidFill>
                  <a:schemeClr val="accent2">
                    <a:lumMod val="50000"/>
                  </a:schemeClr>
                </a:solidFill>
              </a:rPr>
              <a:t>printf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(“value = %d”, value);</a:t>
            </a:r>
          </a:p>
          <a:p>
            <a:pPr marL="0" indent="0">
              <a:buNone/>
            </a:pPr>
            <a:r>
              <a:rPr lang="en-US" sz="1600" dirty="0"/>
              <a:t>		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en-US" sz="1600" dirty="0"/>
              <a:t>		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		value -= n*n;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>
                <a:solidFill>
                  <a:schemeClr val="accent2">
                    <a:lumMod val="50000"/>
                  </a:schemeClr>
                </a:solidFill>
              </a:rPr>
              <a:t>printf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(“value = %d”, value);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accent4">
                    <a:lumMod val="50000"/>
                  </a:schemeClr>
                </a:solidFill>
              </a:rPr>
              <a:t>	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002060"/>
                </a:solidFill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2060"/>
                </a:solidFill>
              </a:rPr>
              <a:t>	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2060"/>
                </a:solidFill>
              </a:rPr>
              <a:t>	</a:t>
            </a:r>
            <a:r>
              <a:rPr lang="en-US" sz="1600" dirty="0" err="1">
                <a:solidFill>
                  <a:srgbClr val="002060"/>
                </a:solidFill>
              </a:rPr>
              <a:t>printf</a:t>
            </a:r>
            <a:r>
              <a:rPr lang="en-US" sz="1600" dirty="0">
                <a:solidFill>
                  <a:srgbClr val="002060"/>
                </a:solidFill>
              </a:rPr>
              <a:t>(“value = %d”, value);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2060"/>
                </a:solidFill>
              </a:rPr>
              <a:t>		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2060"/>
                </a:solidFill>
              </a:rPr>
              <a:t>	</a:t>
            </a:r>
            <a:r>
              <a:rPr lang="en-US" sz="1600" dirty="0" err="1">
                <a:solidFill>
                  <a:srgbClr val="002060"/>
                </a:solidFill>
              </a:rPr>
              <a:t>printf</a:t>
            </a:r>
            <a:r>
              <a:rPr lang="en-US" sz="1600" dirty="0">
                <a:solidFill>
                  <a:srgbClr val="002060"/>
                </a:solidFill>
              </a:rPr>
              <a:t>(“n = %d”, n );</a:t>
            </a:r>
          </a:p>
          <a:p>
            <a:pPr marL="0" indent="0">
              <a:buNone/>
            </a:pPr>
            <a:endParaRPr lang="en-US" sz="16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16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4230F-1EC2-CBCA-A83A-457C2FD495D1}"/>
              </a:ext>
            </a:extLst>
          </p:cNvPr>
          <p:cNvSpPr txBox="1">
            <a:spLocks/>
          </p:cNvSpPr>
          <p:nvPr/>
        </p:nvSpPr>
        <p:spPr>
          <a:xfrm>
            <a:off x="2438400" y="2819400"/>
            <a:ext cx="17526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if (value &gt; 50)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         break;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F8F4583-20AB-891D-C5F1-C05AB27F7126}"/>
              </a:ext>
            </a:extLst>
          </p:cNvPr>
          <p:cNvSpPr txBox="1">
            <a:spLocks/>
          </p:cNvSpPr>
          <p:nvPr/>
        </p:nvSpPr>
        <p:spPr>
          <a:xfrm>
            <a:off x="1524000" y="99221"/>
            <a:ext cx="5181600" cy="457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only valid in loop or switch code blocks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B337A1C-14D4-B415-881F-F9C20E7FAAE4}"/>
              </a:ext>
            </a:extLst>
          </p:cNvPr>
          <p:cNvSpPr txBox="1">
            <a:spLocks/>
          </p:cNvSpPr>
          <p:nvPr/>
        </p:nvSpPr>
        <p:spPr>
          <a:xfrm>
            <a:off x="5210175" y="2925763"/>
            <a:ext cx="3833028" cy="1295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A break statement causes execution to leave the code block  of the inner-most loop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662C8AF-F14B-4C0F-7ECD-02F9081AEB94}"/>
              </a:ext>
            </a:extLst>
          </p:cNvPr>
          <p:cNvCxnSpPr>
            <a:cxnSpLocks/>
          </p:cNvCxnSpPr>
          <p:nvPr/>
        </p:nvCxnSpPr>
        <p:spPr>
          <a:xfrm flipH="1">
            <a:off x="1232143" y="457200"/>
            <a:ext cx="291857" cy="224481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27C2845-0D00-96A2-0C70-AC85DEB72767}"/>
              </a:ext>
            </a:extLst>
          </p:cNvPr>
          <p:cNvSpPr/>
          <p:nvPr/>
        </p:nvSpPr>
        <p:spPr>
          <a:xfrm>
            <a:off x="1695449" y="3248026"/>
            <a:ext cx="3062901" cy="1464508"/>
          </a:xfrm>
          <a:custGeom>
            <a:avLst/>
            <a:gdLst>
              <a:gd name="connsiteX0" fmla="*/ 1724025 w 3159226"/>
              <a:gd name="connsiteY0" fmla="*/ 20472 h 1484980"/>
              <a:gd name="connsiteX1" fmla="*/ 2133600 w 3159226"/>
              <a:gd name="connsiteY1" fmla="*/ 58572 h 1484980"/>
              <a:gd name="connsiteX2" fmla="*/ 2933700 w 3159226"/>
              <a:gd name="connsiteY2" fmla="*/ 515772 h 1484980"/>
              <a:gd name="connsiteX3" fmla="*/ 3105150 w 3159226"/>
              <a:gd name="connsiteY3" fmla="*/ 1039647 h 1484980"/>
              <a:gd name="connsiteX4" fmla="*/ 2114550 w 3159226"/>
              <a:gd name="connsiteY4" fmla="*/ 1439697 h 1484980"/>
              <a:gd name="connsiteX5" fmla="*/ 0 w 3159226"/>
              <a:gd name="connsiteY5" fmla="*/ 1458747 h 1484980"/>
              <a:gd name="connsiteX0" fmla="*/ 1724025 w 3154739"/>
              <a:gd name="connsiteY0" fmla="*/ 5021 h 1469529"/>
              <a:gd name="connsiteX1" fmla="*/ 2305050 w 3154739"/>
              <a:gd name="connsiteY1" fmla="*/ 119321 h 1469529"/>
              <a:gd name="connsiteX2" fmla="*/ 2933700 w 3154739"/>
              <a:gd name="connsiteY2" fmla="*/ 500321 h 1469529"/>
              <a:gd name="connsiteX3" fmla="*/ 3105150 w 3154739"/>
              <a:gd name="connsiteY3" fmla="*/ 1024196 h 1469529"/>
              <a:gd name="connsiteX4" fmla="*/ 2114550 w 3154739"/>
              <a:gd name="connsiteY4" fmla="*/ 1424246 h 1469529"/>
              <a:gd name="connsiteX5" fmla="*/ 0 w 3154739"/>
              <a:gd name="connsiteY5" fmla="*/ 1443296 h 1469529"/>
              <a:gd name="connsiteX0" fmla="*/ 1724025 w 3154739"/>
              <a:gd name="connsiteY0" fmla="*/ 0 h 1464508"/>
              <a:gd name="connsiteX1" fmla="*/ 2305050 w 3154739"/>
              <a:gd name="connsiteY1" fmla="*/ 114300 h 1464508"/>
              <a:gd name="connsiteX2" fmla="*/ 2933700 w 3154739"/>
              <a:gd name="connsiteY2" fmla="*/ 495300 h 1464508"/>
              <a:gd name="connsiteX3" fmla="*/ 3105150 w 3154739"/>
              <a:gd name="connsiteY3" fmla="*/ 1019175 h 1464508"/>
              <a:gd name="connsiteX4" fmla="*/ 2114550 w 3154739"/>
              <a:gd name="connsiteY4" fmla="*/ 1419225 h 1464508"/>
              <a:gd name="connsiteX5" fmla="*/ 0 w 3154739"/>
              <a:gd name="connsiteY5" fmla="*/ 1438275 h 1464508"/>
              <a:gd name="connsiteX0" fmla="*/ 1724025 w 3062901"/>
              <a:gd name="connsiteY0" fmla="*/ 0 h 1464508"/>
              <a:gd name="connsiteX1" fmla="*/ 2305050 w 3062901"/>
              <a:gd name="connsiteY1" fmla="*/ 114300 h 1464508"/>
              <a:gd name="connsiteX2" fmla="*/ 2933700 w 3062901"/>
              <a:gd name="connsiteY2" fmla="*/ 495300 h 1464508"/>
              <a:gd name="connsiteX3" fmla="*/ 2990850 w 3062901"/>
              <a:gd name="connsiteY3" fmla="*/ 1095375 h 1464508"/>
              <a:gd name="connsiteX4" fmla="*/ 2114550 w 3062901"/>
              <a:gd name="connsiteY4" fmla="*/ 1419225 h 1464508"/>
              <a:gd name="connsiteX5" fmla="*/ 0 w 3062901"/>
              <a:gd name="connsiteY5" fmla="*/ 1438275 h 146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62901" h="1464508">
                <a:moveTo>
                  <a:pt x="1724025" y="0"/>
                </a:moveTo>
                <a:cubicBezTo>
                  <a:pt x="1932781" y="15875"/>
                  <a:pt x="2103438" y="31750"/>
                  <a:pt x="2305050" y="114300"/>
                </a:cubicBezTo>
                <a:cubicBezTo>
                  <a:pt x="2506662" y="196850"/>
                  <a:pt x="2819400" y="331788"/>
                  <a:pt x="2933700" y="495300"/>
                </a:cubicBezTo>
                <a:cubicBezTo>
                  <a:pt x="3048000" y="658812"/>
                  <a:pt x="3127375" y="941387"/>
                  <a:pt x="2990850" y="1095375"/>
                </a:cubicBezTo>
                <a:cubicBezTo>
                  <a:pt x="2854325" y="1249363"/>
                  <a:pt x="2632075" y="1349375"/>
                  <a:pt x="2114550" y="1419225"/>
                </a:cubicBezTo>
                <a:cubicBezTo>
                  <a:pt x="1597025" y="1489075"/>
                  <a:pt x="798512" y="1463675"/>
                  <a:pt x="0" y="1438275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810FCD5-6CC7-33C5-B279-348383A6C601}"/>
              </a:ext>
            </a:extLst>
          </p:cNvPr>
          <p:cNvCxnSpPr>
            <a:cxnSpLocks/>
          </p:cNvCxnSpPr>
          <p:nvPr/>
        </p:nvCxnSpPr>
        <p:spPr>
          <a:xfrm>
            <a:off x="1695449" y="5105400"/>
            <a:ext cx="0" cy="268233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F5007AD-9CAF-2413-0B55-3E810B6A1AE7}"/>
              </a:ext>
            </a:extLst>
          </p:cNvPr>
          <p:cNvCxnSpPr>
            <a:cxnSpLocks/>
          </p:cNvCxnSpPr>
          <p:nvPr/>
        </p:nvCxnSpPr>
        <p:spPr>
          <a:xfrm flipH="1">
            <a:off x="990600" y="5638800"/>
            <a:ext cx="533399" cy="228600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A81FECD-3358-89B4-38A5-819BC9805358}"/>
              </a:ext>
            </a:extLst>
          </p:cNvPr>
          <p:cNvCxnSpPr>
            <a:cxnSpLocks/>
          </p:cNvCxnSpPr>
          <p:nvPr/>
        </p:nvCxnSpPr>
        <p:spPr>
          <a:xfrm flipV="1">
            <a:off x="685800" y="2031357"/>
            <a:ext cx="1600200" cy="3836043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765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88072-097B-3618-9E6E-1A2DCAE60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1A62B-A373-7651-1319-CB13EA013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3333FF"/>
                </a:solidFill>
              </a:rPr>
              <a:t>break</a:t>
            </a:r>
            <a:r>
              <a:rPr lang="en-US" sz="3600" dirty="0"/>
              <a:t> statement and </a:t>
            </a:r>
            <a:r>
              <a:rPr lang="en-US" sz="3600" dirty="0">
                <a:solidFill>
                  <a:srgbClr val="3333FF"/>
                </a:solidFill>
              </a:rPr>
              <a:t>continue</a:t>
            </a:r>
            <a:r>
              <a:rPr lang="en-US" sz="3600" dirty="0"/>
              <a:t> statement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7BFB526-6230-90E9-B63C-F1D4246A5996}"/>
              </a:ext>
            </a:extLst>
          </p:cNvPr>
          <p:cNvSpPr txBox="1">
            <a:spLocks/>
          </p:cNvSpPr>
          <p:nvPr/>
        </p:nvSpPr>
        <p:spPr>
          <a:xfrm>
            <a:off x="571500" y="1295400"/>
            <a:ext cx="78867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int n, m , value = 0;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for (n = 1   ; n &lt; 6   ;  n++) {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002060"/>
                </a:solidFill>
              </a:rPr>
              <a:t>for (m = n + 4   ; m &lt; 10   ;  m++) {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value += n*m;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>
                <a:solidFill>
                  <a:schemeClr val="accent2">
                    <a:lumMod val="50000"/>
                  </a:schemeClr>
                </a:solidFill>
              </a:rPr>
              <a:t>printf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(“value = %d”, value);</a:t>
            </a:r>
          </a:p>
          <a:p>
            <a:pPr marL="0" indent="0">
              <a:buNone/>
            </a:pPr>
            <a:r>
              <a:rPr lang="en-US" sz="1600" dirty="0"/>
              <a:t>		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en-US" sz="1600" dirty="0"/>
              <a:t>		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		value -= n*n;</a:t>
            </a:r>
          </a:p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dirty="0" err="1">
                <a:solidFill>
                  <a:schemeClr val="accent2">
                    <a:lumMod val="50000"/>
                  </a:schemeClr>
                </a:solidFill>
              </a:rPr>
              <a:t>printf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(“value = %d”, value);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accent4">
                    <a:lumMod val="50000"/>
                  </a:schemeClr>
                </a:solidFill>
              </a:rPr>
              <a:t>	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002060"/>
                </a:solidFill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2060"/>
                </a:solidFill>
              </a:rPr>
              <a:t>	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2060"/>
                </a:solidFill>
              </a:rPr>
              <a:t>	</a:t>
            </a:r>
            <a:r>
              <a:rPr lang="en-US" sz="1600" dirty="0" err="1">
                <a:solidFill>
                  <a:srgbClr val="002060"/>
                </a:solidFill>
              </a:rPr>
              <a:t>printf</a:t>
            </a:r>
            <a:r>
              <a:rPr lang="en-US" sz="1600" dirty="0">
                <a:solidFill>
                  <a:srgbClr val="002060"/>
                </a:solidFill>
              </a:rPr>
              <a:t>(“value = %d”, value);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2060"/>
                </a:solidFill>
              </a:rPr>
              <a:t>		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2060"/>
                </a:solidFill>
              </a:rPr>
              <a:t>	</a:t>
            </a:r>
            <a:r>
              <a:rPr lang="en-US" sz="1600" dirty="0" err="1">
                <a:solidFill>
                  <a:srgbClr val="002060"/>
                </a:solidFill>
              </a:rPr>
              <a:t>printf</a:t>
            </a:r>
            <a:r>
              <a:rPr lang="en-US" sz="1600" dirty="0">
                <a:solidFill>
                  <a:srgbClr val="002060"/>
                </a:solidFill>
              </a:rPr>
              <a:t>(“n = %d”, n );</a:t>
            </a:r>
          </a:p>
          <a:p>
            <a:pPr marL="0" indent="0">
              <a:buNone/>
            </a:pPr>
            <a:endParaRPr lang="en-US" sz="1600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16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8FC7A-22E8-4026-7E56-F636374FDE67}"/>
              </a:ext>
            </a:extLst>
          </p:cNvPr>
          <p:cNvSpPr txBox="1">
            <a:spLocks/>
          </p:cNvSpPr>
          <p:nvPr/>
        </p:nvSpPr>
        <p:spPr>
          <a:xfrm>
            <a:off x="2438400" y="2819400"/>
            <a:ext cx="17526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if (value &gt; 50)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         continue;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83B9391-0426-E830-7BC0-EC3BAE70A16E}"/>
              </a:ext>
            </a:extLst>
          </p:cNvPr>
          <p:cNvSpPr txBox="1">
            <a:spLocks/>
          </p:cNvSpPr>
          <p:nvPr/>
        </p:nvSpPr>
        <p:spPr>
          <a:xfrm>
            <a:off x="5181600" y="84138"/>
            <a:ext cx="3962400" cy="457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only valid in loop code blocks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DE2CFDF-0718-DBF8-AD65-3C36C0D9EA63}"/>
              </a:ext>
            </a:extLst>
          </p:cNvPr>
          <p:cNvSpPr txBox="1">
            <a:spLocks/>
          </p:cNvSpPr>
          <p:nvPr/>
        </p:nvSpPr>
        <p:spPr>
          <a:xfrm>
            <a:off x="5210175" y="2925763"/>
            <a:ext cx="3833028" cy="15700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A continue statement causes execution to go to the bottom of the code block that it is in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A8434DC-EF13-43FA-0CC3-764A64827FC5}"/>
              </a:ext>
            </a:extLst>
          </p:cNvPr>
          <p:cNvCxnSpPr>
            <a:cxnSpLocks/>
          </p:cNvCxnSpPr>
          <p:nvPr/>
        </p:nvCxnSpPr>
        <p:spPr>
          <a:xfrm flipH="1">
            <a:off x="4953000" y="427189"/>
            <a:ext cx="257175" cy="245590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5522A9C-B6F4-DAAA-08CE-DE34D4576124}"/>
              </a:ext>
            </a:extLst>
          </p:cNvPr>
          <p:cNvSpPr/>
          <p:nvPr/>
        </p:nvSpPr>
        <p:spPr>
          <a:xfrm>
            <a:off x="1937725" y="3217124"/>
            <a:ext cx="3062901" cy="1130395"/>
          </a:xfrm>
          <a:custGeom>
            <a:avLst/>
            <a:gdLst>
              <a:gd name="connsiteX0" fmla="*/ 1724025 w 3159226"/>
              <a:gd name="connsiteY0" fmla="*/ 20472 h 1484980"/>
              <a:gd name="connsiteX1" fmla="*/ 2133600 w 3159226"/>
              <a:gd name="connsiteY1" fmla="*/ 58572 h 1484980"/>
              <a:gd name="connsiteX2" fmla="*/ 2933700 w 3159226"/>
              <a:gd name="connsiteY2" fmla="*/ 515772 h 1484980"/>
              <a:gd name="connsiteX3" fmla="*/ 3105150 w 3159226"/>
              <a:gd name="connsiteY3" fmla="*/ 1039647 h 1484980"/>
              <a:gd name="connsiteX4" fmla="*/ 2114550 w 3159226"/>
              <a:gd name="connsiteY4" fmla="*/ 1439697 h 1484980"/>
              <a:gd name="connsiteX5" fmla="*/ 0 w 3159226"/>
              <a:gd name="connsiteY5" fmla="*/ 1458747 h 1484980"/>
              <a:gd name="connsiteX0" fmla="*/ 1724025 w 3154739"/>
              <a:gd name="connsiteY0" fmla="*/ 5021 h 1469529"/>
              <a:gd name="connsiteX1" fmla="*/ 2305050 w 3154739"/>
              <a:gd name="connsiteY1" fmla="*/ 119321 h 1469529"/>
              <a:gd name="connsiteX2" fmla="*/ 2933700 w 3154739"/>
              <a:gd name="connsiteY2" fmla="*/ 500321 h 1469529"/>
              <a:gd name="connsiteX3" fmla="*/ 3105150 w 3154739"/>
              <a:gd name="connsiteY3" fmla="*/ 1024196 h 1469529"/>
              <a:gd name="connsiteX4" fmla="*/ 2114550 w 3154739"/>
              <a:gd name="connsiteY4" fmla="*/ 1424246 h 1469529"/>
              <a:gd name="connsiteX5" fmla="*/ 0 w 3154739"/>
              <a:gd name="connsiteY5" fmla="*/ 1443296 h 1469529"/>
              <a:gd name="connsiteX0" fmla="*/ 1724025 w 3154739"/>
              <a:gd name="connsiteY0" fmla="*/ 0 h 1464508"/>
              <a:gd name="connsiteX1" fmla="*/ 2305050 w 3154739"/>
              <a:gd name="connsiteY1" fmla="*/ 114300 h 1464508"/>
              <a:gd name="connsiteX2" fmla="*/ 2933700 w 3154739"/>
              <a:gd name="connsiteY2" fmla="*/ 495300 h 1464508"/>
              <a:gd name="connsiteX3" fmla="*/ 3105150 w 3154739"/>
              <a:gd name="connsiteY3" fmla="*/ 1019175 h 1464508"/>
              <a:gd name="connsiteX4" fmla="*/ 2114550 w 3154739"/>
              <a:gd name="connsiteY4" fmla="*/ 1419225 h 1464508"/>
              <a:gd name="connsiteX5" fmla="*/ 0 w 3154739"/>
              <a:gd name="connsiteY5" fmla="*/ 1438275 h 1464508"/>
              <a:gd name="connsiteX0" fmla="*/ 1724025 w 3062901"/>
              <a:gd name="connsiteY0" fmla="*/ 0 h 1464508"/>
              <a:gd name="connsiteX1" fmla="*/ 2305050 w 3062901"/>
              <a:gd name="connsiteY1" fmla="*/ 114300 h 1464508"/>
              <a:gd name="connsiteX2" fmla="*/ 2933700 w 3062901"/>
              <a:gd name="connsiteY2" fmla="*/ 495300 h 1464508"/>
              <a:gd name="connsiteX3" fmla="*/ 2990850 w 3062901"/>
              <a:gd name="connsiteY3" fmla="*/ 1095375 h 1464508"/>
              <a:gd name="connsiteX4" fmla="*/ 2114550 w 3062901"/>
              <a:gd name="connsiteY4" fmla="*/ 1419225 h 1464508"/>
              <a:gd name="connsiteX5" fmla="*/ 0 w 3062901"/>
              <a:gd name="connsiteY5" fmla="*/ 1438275 h 1464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62901" h="1464508">
                <a:moveTo>
                  <a:pt x="1724025" y="0"/>
                </a:moveTo>
                <a:cubicBezTo>
                  <a:pt x="1932781" y="15875"/>
                  <a:pt x="2103438" y="31750"/>
                  <a:pt x="2305050" y="114300"/>
                </a:cubicBezTo>
                <a:cubicBezTo>
                  <a:pt x="2506662" y="196850"/>
                  <a:pt x="2819400" y="331788"/>
                  <a:pt x="2933700" y="495300"/>
                </a:cubicBezTo>
                <a:cubicBezTo>
                  <a:pt x="3048000" y="658812"/>
                  <a:pt x="3127375" y="941387"/>
                  <a:pt x="2990850" y="1095375"/>
                </a:cubicBezTo>
                <a:cubicBezTo>
                  <a:pt x="2854325" y="1249363"/>
                  <a:pt x="2632075" y="1349375"/>
                  <a:pt x="2114550" y="1419225"/>
                </a:cubicBezTo>
                <a:cubicBezTo>
                  <a:pt x="1597025" y="1489075"/>
                  <a:pt x="798512" y="1463675"/>
                  <a:pt x="0" y="1438275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8DE7489-BFD4-E195-B0E4-EC37285803C0}"/>
              </a:ext>
            </a:extLst>
          </p:cNvPr>
          <p:cNvCxnSpPr>
            <a:cxnSpLocks/>
          </p:cNvCxnSpPr>
          <p:nvPr/>
        </p:nvCxnSpPr>
        <p:spPr>
          <a:xfrm flipV="1">
            <a:off x="1628774" y="2286000"/>
            <a:ext cx="2166939" cy="2091380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521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CC71D-68BF-09A3-13A4-E3BA03D7B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24AA8-DF44-A0CA-4B81-0EE22396B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8089"/>
          </a:xfrm>
        </p:spPr>
        <p:txBody>
          <a:bodyPr>
            <a:noAutofit/>
          </a:bodyPr>
          <a:lstStyle/>
          <a:p>
            <a:r>
              <a:rPr lang="en-US" sz="3600" dirty="0"/>
              <a:t>Flowchart for a “while” Loop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ABEF303-2A3B-A3ED-8C5C-65D745537B49}"/>
              </a:ext>
            </a:extLst>
          </p:cNvPr>
          <p:cNvGrpSpPr/>
          <p:nvPr/>
        </p:nvGrpSpPr>
        <p:grpSpPr>
          <a:xfrm>
            <a:off x="2972462" y="1261841"/>
            <a:ext cx="1600200" cy="868362"/>
            <a:chOff x="2590800" y="1417638"/>
            <a:chExt cx="1600200" cy="868362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849F019-08E8-BA55-9269-37B934FA9FDB}"/>
                </a:ext>
              </a:extLst>
            </p:cNvPr>
            <p:cNvSpPr/>
            <p:nvPr/>
          </p:nvSpPr>
          <p:spPr>
            <a:xfrm>
              <a:off x="2590800" y="1417638"/>
              <a:ext cx="1600200" cy="86836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50A9A91D-9C24-39EA-720D-FEAB4B0CCAA0}"/>
                </a:ext>
              </a:extLst>
            </p:cNvPr>
            <p:cNvSpPr txBox="1">
              <a:spLocks/>
            </p:cNvSpPr>
            <p:nvPr/>
          </p:nvSpPr>
          <p:spPr>
            <a:xfrm>
              <a:off x="2941866" y="1620473"/>
              <a:ext cx="1028700" cy="48736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3600" dirty="0"/>
                <a:t>start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CA4D317-1D89-38F5-95C9-0366CF4E2170}"/>
              </a:ext>
            </a:extLst>
          </p:cNvPr>
          <p:cNvGrpSpPr/>
          <p:nvPr/>
        </p:nvGrpSpPr>
        <p:grpSpPr>
          <a:xfrm>
            <a:off x="2971798" y="5522396"/>
            <a:ext cx="1600200" cy="868362"/>
            <a:chOff x="2590800" y="1417638"/>
            <a:chExt cx="1600200" cy="868362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54BC11B-B600-2163-C3C2-94F0D11679BB}"/>
                </a:ext>
              </a:extLst>
            </p:cNvPr>
            <p:cNvSpPr/>
            <p:nvPr/>
          </p:nvSpPr>
          <p:spPr>
            <a:xfrm>
              <a:off x="2590800" y="1417638"/>
              <a:ext cx="1600200" cy="86836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BA1EC8FE-9CB7-3FB3-F6F0-11A7C65A59A4}"/>
                </a:ext>
              </a:extLst>
            </p:cNvPr>
            <p:cNvSpPr txBox="1">
              <a:spLocks/>
            </p:cNvSpPr>
            <p:nvPr/>
          </p:nvSpPr>
          <p:spPr>
            <a:xfrm>
              <a:off x="3009900" y="1608138"/>
              <a:ext cx="1028700" cy="48736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3600" dirty="0"/>
                <a:t>stop</a:t>
              </a: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95376FB-D519-967A-B869-16C137479367}"/>
              </a:ext>
            </a:extLst>
          </p:cNvPr>
          <p:cNvCxnSpPr>
            <a:cxnSpLocks/>
            <a:stCxn id="7" idx="4"/>
          </p:cNvCxnSpPr>
          <p:nvPr/>
        </p:nvCxnSpPr>
        <p:spPr>
          <a:xfrm>
            <a:off x="3772562" y="2130202"/>
            <a:ext cx="3753" cy="109728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2DB7543-8B26-7EEC-A882-1F9A0DEF3461}"/>
              </a:ext>
            </a:extLst>
          </p:cNvPr>
          <p:cNvCxnSpPr>
            <a:cxnSpLocks/>
          </p:cNvCxnSpPr>
          <p:nvPr/>
        </p:nvCxnSpPr>
        <p:spPr>
          <a:xfrm flipV="1">
            <a:off x="6477000" y="3162412"/>
            <a:ext cx="0" cy="716758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714FAE8-AB64-E621-792D-8E23AC5685B5}"/>
              </a:ext>
            </a:extLst>
          </p:cNvPr>
          <p:cNvCxnSpPr/>
          <p:nvPr/>
        </p:nvCxnSpPr>
        <p:spPr>
          <a:xfrm>
            <a:off x="3771900" y="4527970"/>
            <a:ext cx="0" cy="1005840"/>
          </a:xfrm>
          <a:prstGeom prst="straightConnector1">
            <a:avLst/>
          </a:prstGeom>
          <a:ln w="19050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81F3B89-43C1-D702-230C-4F840250CB0B}"/>
              </a:ext>
            </a:extLst>
          </p:cNvPr>
          <p:cNvGrpSpPr/>
          <p:nvPr/>
        </p:nvGrpSpPr>
        <p:grpSpPr>
          <a:xfrm>
            <a:off x="2691493" y="3233164"/>
            <a:ext cx="2209794" cy="1292012"/>
            <a:chOff x="762000" y="3463559"/>
            <a:chExt cx="2405741" cy="1292012"/>
          </a:xfrm>
        </p:grpSpPr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53DE1974-85BE-C311-D04D-146BE8188B08}"/>
                </a:ext>
              </a:extLst>
            </p:cNvPr>
            <p:cNvSpPr txBox="1">
              <a:spLocks/>
            </p:cNvSpPr>
            <p:nvPr/>
          </p:nvSpPr>
          <p:spPr>
            <a:xfrm>
              <a:off x="1231445" y="3821281"/>
              <a:ext cx="1466850" cy="648797"/>
            </a:xfrm>
            <a:prstGeom prst="rect">
              <a:avLst/>
            </a:prstGeom>
            <a:ln w="19050">
              <a:noFill/>
            </a:ln>
          </p:spPr>
          <p:txBody>
            <a:bodyPr vert="horz" lIns="91440" tIns="45720" rIns="91440" bIns="45720" rtlCol="0">
              <a:normAutofit fontScale="5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3600" dirty="0"/>
                <a:t>Is loop finished?</a:t>
              </a:r>
            </a:p>
          </p:txBody>
        </p:sp>
        <p:sp>
          <p:nvSpPr>
            <p:cNvPr id="3" name="Diamond 2">
              <a:extLst>
                <a:ext uri="{FF2B5EF4-FFF2-40B4-BE49-F238E27FC236}">
                  <a16:creationId xmlns:a16="http://schemas.microsoft.com/office/drawing/2014/main" id="{E0F778E1-87C5-CB1D-2FDD-F7113A0D402B}"/>
                </a:ext>
              </a:extLst>
            </p:cNvPr>
            <p:cNvSpPr/>
            <p:nvPr/>
          </p:nvSpPr>
          <p:spPr>
            <a:xfrm>
              <a:off x="762000" y="3463559"/>
              <a:ext cx="2405741" cy="1292012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04D2590-C536-5CD7-CDD8-00AD36FCBC83}"/>
              </a:ext>
            </a:extLst>
          </p:cNvPr>
          <p:cNvCxnSpPr>
            <a:stCxn id="3" idx="3"/>
          </p:cNvCxnSpPr>
          <p:nvPr/>
        </p:nvCxnSpPr>
        <p:spPr>
          <a:xfrm>
            <a:off x="4901287" y="3879170"/>
            <a:ext cx="1575713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70A945BF-2DD9-1974-DF08-D4E026D44EF4}"/>
              </a:ext>
            </a:extLst>
          </p:cNvPr>
          <p:cNvSpPr txBox="1">
            <a:spLocks/>
          </p:cNvSpPr>
          <p:nvPr/>
        </p:nvSpPr>
        <p:spPr>
          <a:xfrm>
            <a:off x="3796389" y="4696102"/>
            <a:ext cx="691240" cy="487363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yes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549A6DA7-AA1D-276F-FC21-5F6C6B71D4F9}"/>
              </a:ext>
            </a:extLst>
          </p:cNvPr>
          <p:cNvSpPr txBox="1">
            <a:spLocks/>
          </p:cNvSpPr>
          <p:nvPr/>
        </p:nvSpPr>
        <p:spPr>
          <a:xfrm>
            <a:off x="4749172" y="3487712"/>
            <a:ext cx="869081" cy="50057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no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8C5BE1B-4766-38AF-A5E9-E36AA8A96427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3771898" y="2891329"/>
            <a:ext cx="1562102" cy="0"/>
          </a:xfrm>
          <a:prstGeom prst="line">
            <a:avLst/>
          </a:prstGeom>
          <a:ln w="25400">
            <a:solidFill>
              <a:srgbClr val="00206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2F2E08-DD42-FE30-4703-CF36B3A1D844}"/>
              </a:ext>
            </a:extLst>
          </p:cNvPr>
          <p:cNvSpPr txBox="1">
            <a:spLocks/>
          </p:cNvSpPr>
          <p:nvPr/>
        </p:nvSpPr>
        <p:spPr>
          <a:xfrm>
            <a:off x="5334000" y="2620246"/>
            <a:ext cx="2509738" cy="542166"/>
          </a:xfrm>
          <a:prstGeom prst="rect">
            <a:avLst/>
          </a:prstGeom>
          <a:ln w="25400">
            <a:solidFill>
              <a:srgbClr val="00206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Do something</a:t>
            </a:r>
          </a:p>
        </p:txBody>
      </p:sp>
    </p:spTree>
    <p:extLst>
      <p:ext uri="{BB962C8B-B14F-4D97-AF65-F5344CB8AC3E}">
        <p14:creationId xmlns:p14="http://schemas.microsoft.com/office/powerpoint/2010/main" val="847277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D4B85-5E99-5938-C733-C0DB61186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9BEEC-CB14-BC8C-CE67-F51E7F366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E9C550B-7FB1-7C67-2541-5D75F8D2961F}"/>
              </a:ext>
            </a:extLst>
          </p:cNvPr>
          <p:cNvSpPr txBox="1">
            <a:spLocks/>
          </p:cNvSpPr>
          <p:nvPr/>
        </p:nvSpPr>
        <p:spPr>
          <a:xfrm>
            <a:off x="3390900" y="2133600"/>
            <a:ext cx="2362200" cy="746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while</a:t>
            </a:r>
            <a:r>
              <a:rPr lang="en-US" sz="3600" dirty="0"/>
              <a:t>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2CC30-909C-78C3-A8EB-6F43E22B9CD4}"/>
              </a:ext>
            </a:extLst>
          </p:cNvPr>
          <p:cNvSpPr txBox="1">
            <a:spLocks/>
          </p:cNvSpPr>
          <p:nvPr/>
        </p:nvSpPr>
        <p:spPr>
          <a:xfrm>
            <a:off x="3390900" y="3162300"/>
            <a:ext cx="1905000" cy="746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for</a:t>
            </a:r>
            <a:r>
              <a:rPr lang="en-US" sz="3600" dirty="0"/>
              <a:t> loop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41ED733-E5BD-7B72-26EA-B9E4528AF1AD}"/>
              </a:ext>
            </a:extLst>
          </p:cNvPr>
          <p:cNvSpPr txBox="1">
            <a:spLocks/>
          </p:cNvSpPr>
          <p:nvPr/>
        </p:nvSpPr>
        <p:spPr>
          <a:xfrm>
            <a:off x="3390900" y="4327524"/>
            <a:ext cx="3048000" cy="746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do-while</a:t>
            </a:r>
            <a:r>
              <a:rPr lang="en-US" sz="3600" dirty="0"/>
              <a:t> loop</a:t>
            </a:r>
          </a:p>
        </p:txBody>
      </p:sp>
    </p:spTree>
    <p:extLst>
      <p:ext uri="{BB962C8B-B14F-4D97-AF65-F5344CB8AC3E}">
        <p14:creationId xmlns:p14="http://schemas.microsoft.com/office/powerpoint/2010/main" val="948511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A5740-3055-D4E6-6314-1D1FDBA6E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31B6A-6BF4-289C-779F-3BED928FB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Format of </a:t>
            </a:r>
            <a:r>
              <a:rPr lang="en-US" sz="4400" dirty="0">
                <a:solidFill>
                  <a:srgbClr val="3333FF"/>
                </a:solidFill>
              </a:rPr>
              <a:t>while</a:t>
            </a:r>
            <a:r>
              <a:rPr lang="en-US" sz="4400" dirty="0"/>
              <a:t> </a:t>
            </a:r>
            <a:r>
              <a:rPr lang="en-US" dirty="0"/>
              <a:t>Loops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F5733F9-7F56-02EF-31BB-09A0777C7C2F}"/>
              </a:ext>
            </a:extLst>
          </p:cNvPr>
          <p:cNvSpPr txBox="1">
            <a:spLocks/>
          </p:cNvSpPr>
          <p:nvPr/>
        </p:nvSpPr>
        <p:spPr>
          <a:xfrm>
            <a:off x="517070" y="2585850"/>
            <a:ext cx="8534400" cy="1916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while (</a:t>
            </a:r>
            <a:r>
              <a:rPr lang="en-US" sz="2800" dirty="0">
                <a:solidFill>
                  <a:srgbClr val="3333FF"/>
                </a:solidFill>
              </a:rPr>
              <a:t>expression</a:t>
            </a:r>
            <a:r>
              <a:rPr lang="en-US" sz="2800" dirty="0"/>
              <a:t>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statements to be executed while expression is tr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ue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701843-DAD1-C7D6-69B8-087B810CC7FE}"/>
              </a:ext>
            </a:extLst>
          </p:cNvPr>
          <p:cNvSpPr txBox="1">
            <a:spLocks/>
          </p:cNvSpPr>
          <p:nvPr/>
        </p:nvSpPr>
        <p:spPr>
          <a:xfrm>
            <a:off x="2209800" y="1417638"/>
            <a:ext cx="38481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evaluated as </a:t>
            </a:r>
            <a:r>
              <a:rPr lang="en-US" sz="2800" dirty="0">
                <a:solidFill>
                  <a:srgbClr val="FF0000"/>
                </a:solidFill>
              </a:rPr>
              <a:t>true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3333FF"/>
                </a:solidFill>
              </a:rPr>
              <a:t>or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false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CB9525D-2E9D-3C40-61C2-A4D781AEE865}"/>
              </a:ext>
            </a:extLst>
          </p:cNvPr>
          <p:cNvCxnSpPr>
            <a:cxnSpLocks/>
          </p:cNvCxnSpPr>
          <p:nvPr/>
        </p:nvCxnSpPr>
        <p:spPr>
          <a:xfrm flipH="1">
            <a:off x="2188029" y="2006290"/>
            <a:ext cx="631371" cy="732768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4452335-4047-E6B5-F2FD-B358C5A20F45}"/>
              </a:ext>
            </a:extLst>
          </p:cNvPr>
          <p:cNvSpPr txBox="1">
            <a:spLocks/>
          </p:cNvSpPr>
          <p:nvPr/>
        </p:nvSpPr>
        <p:spPr>
          <a:xfrm>
            <a:off x="3495675" y="1915474"/>
            <a:ext cx="150495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nonzero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F2204C5-C397-83A8-5158-DB4753D4D2CD}"/>
              </a:ext>
            </a:extLst>
          </p:cNvPr>
          <p:cNvCxnSpPr>
            <a:cxnSpLocks/>
          </p:cNvCxnSpPr>
          <p:nvPr/>
        </p:nvCxnSpPr>
        <p:spPr>
          <a:xfrm flipV="1">
            <a:off x="4343400" y="1840140"/>
            <a:ext cx="128587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F5CBAC2-5A46-5B6D-C6AA-BF83AAEC5BC0}"/>
              </a:ext>
            </a:extLst>
          </p:cNvPr>
          <p:cNvSpPr txBox="1">
            <a:spLocks/>
          </p:cNvSpPr>
          <p:nvPr/>
        </p:nvSpPr>
        <p:spPr>
          <a:xfrm>
            <a:off x="5946576" y="1057586"/>
            <a:ext cx="9144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zero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81450C0-4597-2F4F-934F-78EC892F3A13}"/>
              </a:ext>
            </a:extLst>
          </p:cNvPr>
          <p:cNvCxnSpPr>
            <a:cxnSpLocks/>
          </p:cNvCxnSpPr>
          <p:nvPr/>
        </p:nvCxnSpPr>
        <p:spPr>
          <a:xfrm flipH="1">
            <a:off x="5785246" y="1369981"/>
            <a:ext cx="164307" cy="14440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B966BEE-D04E-D6D0-2373-B44B1007D34D}"/>
              </a:ext>
            </a:extLst>
          </p:cNvPr>
          <p:cNvSpPr txBox="1">
            <a:spLocks/>
          </p:cNvSpPr>
          <p:nvPr/>
        </p:nvSpPr>
        <p:spPr>
          <a:xfrm>
            <a:off x="4291532" y="2424156"/>
            <a:ext cx="18288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9644"/>
                </a:solidFill>
              </a:rPr>
              <a:t>code block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80E9E19-0568-5C48-19BD-F4825F36FC0B}"/>
              </a:ext>
            </a:extLst>
          </p:cNvPr>
          <p:cNvCxnSpPr>
            <a:cxnSpLocks/>
          </p:cNvCxnSpPr>
          <p:nvPr/>
        </p:nvCxnSpPr>
        <p:spPr>
          <a:xfrm flipH="1">
            <a:off x="3550624" y="2739058"/>
            <a:ext cx="740908" cy="117948"/>
          </a:xfrm>
          <a:prstGeom prst="straightConnector1">
            <a:avLst/>
          </a:prstGeom>
          <a:ln w="25400"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07B45F6C-75F6-143E-6A25-6ECA2B73539C}"/>
              </a:ext>
            </a:extLst>
          </p:cNvPr>
          <p:cNvSpPr/>
          <p:nvPr/>
        </p:nvSpPr>
        <p:spPr>
          <a:xfrm>
            <a:off x="3267075" y="2666506"/>
            <a:ext cx="228600" cy="381000"/>
          </a:xfrm>
          <a:prstGeom prst="rect">
            <a:avLst/>
          </a:prstGeom>
          <a:solidFill>
            <a:srgbClr val="00CC5C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6A266C-C92D-456F-7F58-4A447EA496A8}"/>
              </a:ext>
            </a:extLst>
          </p:cNvPr>
          <p:cNvSpPr/>
          <p:nvPr/>
        </p:nvSpPr>
        <p:spPr>
          <a:xfrm>
            <a:off x="533400" y="3733800"/>
            <a:ext cx="228600" cy="381000"/>
          </a:xfrm>
          <a:prstGeom prst="rect">
            <a:avLst/>
          </a:prstGeom>
          <a:solidFill>
            <a:srgbClr val="00CC5C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E5C77CD9-A98D-2CBF-D1DE-DA4557735AAB}"/>
              </a:ext>
            </a:extLst>
          </p:cNvPr>
          <p:cNvSpPr txBox="1">
            <a:spLocks/>
          </p:cNvSpPr>
          <p:nvPr/>
        </p:nvSpPr>
        <p:spPr>
          <a:xfrm>
            <a:off x="3352587" y="3750790"/>
            <a:ext cx="5572125" cy="10083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If the </a:t>
            </a:r>
            <a:r>
              <a:rPr lang="en-US" sz="2800" dirty="0">
                <a:solidFill>
                  <a:srgbClr val="3333FF"/>
                </a:solidFill>
              </a:rPr>
              <a:t>expression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 was true, all of the statements in the block are executed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A9819F4-D34F-035F-5B4B-30EC0B1CC5D9}"/>
              </a:ext>
            </a:extLst>
          </p:cNvPr>
          <p:cNvCxnSpPr>
            <a:cxnSpLocks/>
          </p:cNvCxnSpPr>
          <p:nvPr/>
        </p:nvCxnSpPr>
        <p:spPr>
          <a:xfrm flipH="1" flipV="1">
            <a:off x="2438400" y="3548702"/>
            <a:ext cx="914187" cy="414560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2DFE381-5C9E-26B7-ED30-841559FA94BC}"/>
              </a:ext>
            </a:extLst>
          </p:cNvPr>
          <p:cNvSpPr/>
          <p:nvPr/>
        </p:nvSpPr>
        <p:spPr>
          <a:xfrm>
            <a:off x="859971" y="3091543"/>
            <a:ext cx="374982" cy="871719"/>
          </a:xfrm>
          <a:custGeom>
            <a:avLst/>
            <a:gdLst>
              <a:gd name="connsiteX0" fmla="*/ 0 w 374982"/>
              <a:gd name="connsiteY0" fmla="*/ 838200 h 871719"/>
              <a:gd name="connsiteX1" fmla="*/ 239486 w 374982"/>
              <a:gd name="connsiteY1" fmla="*/ 838200 h 871719"/>
              <a:gd name="connsiteX2" fmla="*/ 359229 w 374982"/>
              <a:gd name="connsiteY2" fmla="*/ 489857 h 871719"/>
              <a:gd name="connsiteX3" fmla="*/ 370115 w 374982"/>
              <a:gd name="connsiteY3" fmla="*/ 0 h 871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982" h="871719">
                <a:moveTo>
                  <a:pt x="0" y="838200"/>
                </a:moveTo>
                <a:cubicBezTo>
                  <a:pt x="89807" y="867228"/>
                  <a:pt x="179615" y="896257"/>
                  <a:pt x="239486" y="838200"/>
                </a:cubicBezTo>
                <a:cubicBezTo>
                  <a:pt x="299357" y="780143"/>
                  <a:pt x="337458" y="629557"/>
                  <a:pt x="359229" y="489857"/>
                </a:cubicBezTo>
                <a:cubicBezTo>
                  <a:pt x="381000" y="350157"/>
                  <a:pt x="375557" y="175078"/>
                  <a:pt x="370115" y="0"/>
                </a:cubicBezTo>
              </a:path>
            </a:pathLst>
          </a:custGeom>
          <a:noFill/>
          <a:ln>
            <a:solidFill>
              <a:srgbClr val="7030A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05AD4352-FD38-98BE-1020-91F25C020AB8}"/>
              </a:ext>
            </a:extLst>
          </p:cNvPr>
          <p:cNvSpPr txBox="1">
            <a:spLocks/>
          </p:cNvSpPr>
          <p:nvPr/>
        </p:nvSpPr>
        <p:spPr>
          <a:xfrm>
            <a:off x="533400" y="4923986"/>
            <a:ext cx="8396288" cy="14091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Once the code block is executed the program returns to the beginning of the code block, evaluating the expression and determining if the loop will execute again</a:t>
            </a:r>
          </a:p>
        </p:txBody>
      </p:sp>
    </p:spTree>
    <p:extLst>
      <p:ext uri="{BB962C8B-B14F-4D97-AF65-F5344CB8AC3E}">
        <p14:creationId xmlns:p14="http://schemas.microsoft.com/office/powerpoint/2010/main" val="77200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  <p:bldP spid="14" grpId="0" animBg="1"/>
      <p:bldP spid="15" grpId="0" animBg="1"/>
      <p:bldP spid="17" grpId="0"/>
      <p:bldP spid="22" grpId="0" animBg="1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485AC-D0C9-67B5-6052-E741C862D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1D296-E7FB-AA76-AB0A-48985AD2F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Example </a:t>
            </a:r>
            <a:r>
              <a:rPr lang="en-US" sz="4400" dirty="0">
                <a:solidFill>
                  <a:srgbClr val="3333FF"/>
                </a:solidFill>
              </a:rPr>
              <a:t>while</a:t>
            </a:r>
            <a:r>
              <a:rPr lang="en-US" sz="4400" dirty="0"/>
              <a:t> </a:t>
            </a:r>
            <a:r>
              <a:rPr lang="en-US" dirty="0"/>
              <a:t>loop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B32C943-FA65-C5D7-3193-7AF7FFE07555}"/>
              </a:ext>
            </a:extLst>
          </p:cNvPr>
          <p:cNvSpPr txBox="1">
            <a:spLocks/>
          </p:cNvSpPr>
          <p:nvPr/>
        </p:nvSpPr>
        <p:spPr>
          <a:xfrm>
            <a:off x="571500" y="1828800"/>
            <a:ext cx="66294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int n, sum ;</a:t>
            </a:r>
          </a:p>
          <a:p>
            <a:pPr marL="0" indent="0">
              <a:buNone/>
            </a:pPr>
            <a:r>
              <a:rPr lang="en-US" sz="2800" dirty="0"/>
              <a:t>sum = 0;	</a:t>
            </a:r>
            <a:r>
              <a:rPr lang="en-US" sz="2800" dirty="0">
                <a:solidFill>
                  <a:srgbClr val="009644"/>
                </a:solidFill>
              </a:rPr>
              <a:t>// initialize sum</a:t>
            </a:r>
          </a:p>
          <a:p>
            <a:pPr marL="0" indent="0">
              <a:buNone/>
            </a:pPr>
            <a:r>
              <a:rPr lang="en-US" sz="2800" dirty="0"/>
              <a:t>n = 1;		</a:t>
            </a:r>
            <a:r>
              <a:rPr lang="en-US" sz="2800" dirty="0">
                <a:solidFill>
                  <a:srgbClr val="009644"/>
                </a:solidFill>
              </a:rPr>
              <a:t>// initialize n</a:t>
            </a:r>
          </a:p>
          <a:p>
            <a:pPr marL="0" indent="0">
              <a:buNone/>
            </a:pPr>
            <a:r>
              <a:rPr lang="en-US" sz="2800" dirty="0"/>
              <a:t>while ( </a:t>
            </a:r>
            <a:r>
              <a:rPr lang="en-US" sz="2800" dirty="0">
                <a:solidFill>
                  <a:srgbClr val="3333FF"/>
                </a:solidFill>
              </a:rPr>
              <a:t>n &lt; 10 </a:t>
            </a:r>
            <a:r>
              <a:rPr lang="en-US" sz="2800" dirty="0"/>
              <a:t>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sum = sum + n;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	n = n + 1;</a:t>
            </a:r>
          </a:p>
          <a:p>
            <a:pPr marL="0" indent="0">
              <a:buNone/>
            </a:pPr>
            <a:r>
              <a:rPr lang="en-US" sz="2800" dirty="0"/>
              <a:t>}</a:t>
            </a:r>
          </a:p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(“The sum is %d\n”, sum );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3B8053B-7986-79EF-3859-842D065532CF}"/>
              </a:ext>
            </a:extLst>
          </p:cNvPr>
          <p:cNvSpPr txBox="1">
            <a:spLocks/>
          </p:cNvSpPr>
          <p:nvPr/>
        </p:nvSpPr>
        <p:spPr>
          <a:xfrm>
            <a:off x="2286000" y="1280319"/>
            <a:ext cx="48006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Add the numbers from 1 to 9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9934BF8-0ED3-C2B9-C00D-4A5EC031A19C}"/>
              </a:ext>
            </a:extLst>
          </p:cNvPr>
          <p:cNvSpPr/>
          <p:nvPr/>
        </p:nvSpPr>
        <p:spPr>
          <a:xfrm>
            <a:off x="1447800" y="4419600"/>
            <a:ext cx="1600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5F91321-DD19-8C18-CF9A-7C0CB38212F1}"/>
              </a:ext>
            </a:extLst>
          </p:cNvPr>
          <p:cNvSpPr txBox="1">
            <a:spLocks/>
          </p:cNvSpPr>
          <p:nvPr/>
        </p:nvSpPr>
        <p:spPr>
          <a:xfrm>
            <a:off x="4766582" y="4410710"/>
            <a:ext cx="3967843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do not forget to change the loop variable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47720AD-61D5-3FD4-6E5C-87390588F2C4}"/>
              </a:ext>
            </a:extLst>
          </p:cNvPr>
          <p:cNvCxnSpPr>
            <a:cxnSpLocks/>
          </p:cNvCxnSpPr>
          <p:nvPr/>
        </p:nvCxnSpPr>
        <p:spPr>
          <a:xfrm flipH="1">
            <a:off x="3200400" y="4724400"/>
            <a:ext cx="1371600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2C4E3-08FF-54C9-127D-4ADA5684E223}"/>
              </a:ext>
            </a:extLst>
          </p:cNvPr>
          <p:cNvSpPr txBox="1">
            <a:spLocks/>
          </p:cNvSpPr>
          <p:nvPr/>
        </p:nvSpPr>
        <p:spPr>
          <a:xfrm>
            <a:off x="4425044" y="3844131"/>
            <a:ext cx="4650921" cy="5564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Add the number, n, to the sum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D4AF59E-C8C6-0C4A-F62A-E346D4D0CE47}"/>
              </a:ext>
            </a:extLst>
          </p:cNvPr>
          <p:cNvCxnSpPr>
            <a:cxnSpLocks/>
          </p:cNvCxnSpPr>
          <p:nvPr/>
        </p:nvCxnSpPr>
        <p:spPr>
          <a:xfrm flipH="1">
            <a:off x="3848281" y="4114799"/>
            <a:ext cx="495119" cy="4961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8531E31-DC11-D39B-9EF7-FD5111F3C2E7}"/>
              </a:ext>
            </a:extLst>
          </p:cNvPr>
          <p:cNvSpPr txBox="1">
            <a:spLocks/>
          </p:cNvSpPr>
          <p:nvPr/>
        </p:nvSpPr>
        <p:spPr>
          <a:xfrm>
            <a:off x="4766582" y="3265010"/>
            <a:ext cx="3691982" cy="5564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If n is &gt; 9, we are done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4D7EEAE-E9D8-C73A-FFEA-B89367CC65DE}"/>
              </a:ext>
            </a:extLst>
          </p:cNvPr>
          <p:cNvCxnSpPr>
            <a:cxnSpLocks/>
          </p:cNvCxnSpPr>
          <p:nvPr/>
        </p:nvCxnSpPr>
        <p:spPr>
          <a:xfrm flipH="1">
            <a:off x="3233057" y="3543219"/>
            <a:ext cx="1453243" cy="163991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61627AF-053C-FC9D-CF0C-E89472980A57}"/>
              </a:ext>
            </a:extLst>
          </p:cNvPr>
          <p:cNvSpPr txBox="1">
            <a:spLocks/>
          </p:cNvSpPr>
          <p:nvPr/>
        </p:nvSpPr>
        <p:spPr>
          <a:xfrm>
            <a:off x="5240609" y="2332355"/>
            <a:ext cx="3691982" cy="9326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9644"/>
                </a:solidFill>
              </a:rPr>
              <a:t>start with n = 1, continue through n = 9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4297074-EF65-9A9B-D486-791529FD11A5}"/>
              </a:ext>
            </a:extLst>
          </p:cNvPr>
          <p:cNvCxnSpPr>
            <a:cxnSpLocks/>
          </p:cNvCxnSpPr>
          <p:nvPr/>
        </p:nvCxnSpPr>
        <p:spPr>
          <a:xfrm flipH="1">
            <a:off x="4425044" y="3021090"/>
            <a:ext cx="815565" cy="136129"/>
          </a:xfrm>
          <a:prstGeom prst="straightConnector1">
            <a:avLst/>
          </a:prstGeom>
          <a:ln w="25400">
            <a:solidFill>
              <a:srgbClr val="0096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473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3" grpId="0"/>
      <p:bldP spid="12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5C261-371A-0FCB-1031-25879895A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C8719-D343-2610-FD9B-489E99C0A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Shortcut Expressions for n = n + 1;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8AE41F3-6E39-3084-AFFE-371FA3385DEF}"/>
              </a:ext>
            </a:extLst>
          </p:cNvPr>
          <p:cNvSpPr txBox="1">
            <a:spLocks/>
          </p:cNvSpPr>
          <p:nvPr/>
        </p:nvSpPr>
        <p:spPr>
          <a:xfrm>
            <a:off x="571500" y="1828800"/>
            <a:ext cx="1714500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n = n + 1;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4F9461A-0D83-28C7-5469-F9F267C9EE47}"/>
              </a:ext>
            </a:extLst>
          </p:cNvPr>
          <p:cNvSpPr txBox="1">
            <a:spLocks/>
          </p:cNvSpPr>
          <p:nvPr/>
        </p:nvSpPr>
        <p:spPr>
          <a:xfrm>
            <a:off x="3352800" y="1828800"/>
            <a:ext cx="1453243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n +=  1;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993821B1-B843-FDCB-54CE-2268305FC4DD}"/>
              </a:ext>
            </a:extLst>
          </p:cNvPr>
          <p:cNvSpPr txBox="1">
            <a:spLocks/>
          </p:cNvSpPr>
          <p:nvPr/>
        </p:nvSpPr>
        <p:spPr>
          <a:xfrm>
            <a:off x="571500" y="2485520"/>
            <a:ext cx="1714500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n = n + 2;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027A4304-7D09-ED52-10EC-6827B8D7BC89}"/>
              </a:ext>
            </a:extLst>
          </p:cNvPr>
          <p:cNvSpPr txBox="1">
            <a:spLocks/>
          </p:cNvSpPr>
          <p:nvPr/>
        </p:nvSpPr>
        <p:spPr>
          <a:xfrm>
            <a:off x="3352800" y="2485520"/>
            <a:ext cx="1453243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n +=  2;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C8289CD3-8FE7-2C82-4FE9-EB615676F9D6}"/>
              </a:ext>
            </a:extLst>
          </p:cNvPr>
          <p:cNvSpPr txBox="1">
            <a:spLocks/>
          </p:cNvSpPr>
          <p:nvPr/>
        </p:nvSpPr>
        <p:spPr>
          <a:xfrm>
            <a:off x="615043" y="3124201"/>
            <a:ext cx="1714500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n = n + y;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CDD93F99-B0AE-0913-BAED-6D6BCA80BC77}"/>
              </a:ext>
            </a:extLst>
          </p:cNvPr>
          <p:cNvSpPr txBox="1">
            <a:spLocks/>
          </p:cNvSpPr>
          <p:nvPr/>
        </p:nvSpPr>
        <p:spPr>
          <a:xfrm>
            <a:off x="3363686" y="3124201"/>
            <a:ext cx="1453243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n +=  y;</a:t>
            </a: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498A8BAE-E776-F3A7-BDAF-EBCC8DA3D7BF}"/>
              </a:ext>
            </a:extLst>
          </p:cNvPr>
          <p:cNvSpPr/>
          <p:nvPr/>
        </p:nvSpPr>
        <p:spPr>
          <a:xfrm>
            <a:off x="2514600" y="2028561"/>
            <a:ext cx="427264" cy="2228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8AA00333-ACC7-8342-4EE1-26C6B66DAAD8}"/>
              </a:ext>
            </a:extLst>
          </p:cNvPr>
          <p:cNvSpPr/>
          <p:nvPr/>
        </p:nvSpPr>
        <p:spPr>
          <a:xfrm>
            <a:off x="2495550" y="2669259"/>
            <a:ext cx="427264" cy="2228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440746FF-582F-4ACF-BA2C-ADF1A4D3EE47}"/>
              </a:ext>
            </a:extLst>
          </p:cNvPr>
          <p:cNvSpPr/>
          <p:nvPr/>
        </p:nvSpPr>
        <p:spPr>
          <a:xfrm>
            <a:off x="2528207" y="3317578"/>
            <a:ext cx="427264" cy="2228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7BE7E9AD-CEBE-C86B-05B6-7A9F4EEED3B7}"/>
              </a:ext>
            </a:extLst>
          </p:cNvPr>
          <p:cNvSpPr/>
          <p:nvPr/>
        </p:nvSpPr>
        <p:spPr>
          <a:xfrm>
            <a:off x="5003347" y="1996177"/>
            <a:ext cx="427264" cy="2228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03DD5DB2-2962-2B85-0D94-1C44B37035D4}"/>
              </a:ext>
            </a:extLst>
          </p:cNvPr>
          <p:cNvSpPr txBox="1">
            <a:spLocks/>
          </p:cNvSpPr>
          <p:nvPr/>
        </p:nvSpPr>
        <p:spPr>
          <a:xfrm>
            <a:off x="5840187" y="1836706"/>
            <a:ext cx="1017814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n++;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B1E98A2E-9888-3598-1AB1-A7AA858EE3A9}"/>
              </a:ext>
            </a:extLst>
          </p:cNvPr>
          <p:cNvSpPr txBox="1">
            <a:spLocks/>
          </p:cNvSpPr>
          <p:nvPr/>
        </p:nvSpPr>
        <p:spPr>
          <a:xfrm>
            <a:off x="7128785" y="1828799"/>
            <a:ext cx="1017814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++n;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542B3CE6-1E29-62CC-741F-F05D8FA7750C}"/>
              </a:ext>
            </a:extLst>
          </p:cNvPr>
          <p:cNvSpPr txBox="1">
            <a:spLocks/>
          </p:cNvSpPr>
          <p:nvPr/>
        </p:nvSpPr>
        <p:spPr>
          <a:xfrm>
            <a:off x="625929" y="3846544"/>
            <a:ext cx="1714500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n = n - y;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8CECA75F-ADE9-E49F-63C3-2A4D8901BAB5}"/>
              </a:ext>
            </a:extLst>
          </p:cNvPr>
          <p:cNvSpPr txBox="1">
            <a:spLocks/>
          </p:cNvSpPr>
          <p:nvPr/>
        </p:nvSpPr>
        <p:spPr>
          <a:xfrm>
            <a:off x="3374572" y="3846544"/>
            <a:ext cx="1453243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n -=  y;</a:t>
            </a:r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6C13712B-11A3-C5C6-8CD2-BA29D301211D}"/>
              </a:ext>
            </a:extLst>
          </p:cNvPr>
          <p:cNvSpPr/>
          <p:nvPr/>
        </p:nvSpPr>
        <p:spPr>
          <a:xfrm>
            <a:off x="2539093" y="4039921"/>
            <a:ext cx="427264" cy="2228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6E7A7A63-86E5-227E-AC7C-2EAF0855F576}"/>
              </a:ext>
            </a:extLst>
          </p:cNvPr>
          <p:cNvSpPr txBox="1">
            <a:spLocks/>
          </p:cNvSpPr>
          <p:nvPr/>
        </p:nvSpPr>
        <p:spPr>
          <a:xfrm>
            <a:off x="615043" y="4597069"/>
            <a:ext cx="1714500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n = n * y;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F7799AE0-10D8-BCD3-8178-C44A7D78B21B}"/>
              </a:ext>
            </a:extLst>
          </p:cNvPr>
          <p:cNvSpPr txBox="1">
            <a:spLocks/>
          </p:cNvSpPr>
          <p:nvPr/>
        </p:nvSpPr>
        <p:spPr>
          <a:xfrm>
            <a:off x="3363686" y="4597069"/>
            <a:ext cx="1453243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n *=  y;</a:t>
            </a:r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6147B9DE-2CCB-60E3-3435-5D134D8F6970}"/>
              </a:ext>
            </a:extLst>
          </p:cNvPr>
          <p:cNvSpPr/>
          <p:nvPr/>
        </p:nvSpPr>
        <p:spPr>
          <a:xfrm>
            <a:off x="2528207" y="4790446"/>
            <a:ext cx="427264" cy="2228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C5A892E8-F162-2215-0DF8-04D650C6534B}"/>
              </a:ext>
            </a:extLst>
          </p:cNvPr>
          <p:cNvSpPr txBox="1">
            <a:spLocks/>
          </p:cNvSpPr>
          <p:nvPr/>
        </p:nvSpPr>
        <p:spPr>
          <a:xfrm>
            <a:off x="636815" y="5328939"/>
            <a:ext cx="1714500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n = n / y;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CFBD930A-21B7-7301-3309-1E7CDB6010B7}"/>
              </a:ext>
            </a:extLst>
          </p:cNvPr>
          <p:cNvSpPr txBox="1">
            <a:spLocks/>
          </p:cNvSpPr>
          <p:nvPr/>
        </p:nvSpPr>
        <p:spPr>
          <a:xfrm>
            <a:off x="3407229" y="5319412"/>
            <a:ext cx="1453243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n /=  y;</a:t>
            </a:r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BEA84C73-C268-990F-4B35-B9D0F1E0E76E}"/>
              </a:ext>
            </a:extLst>
          </p:cNvPr>
          <p:cNvSpPr/>
          <p:nvPr/>
        </p:nvSpPr>
        <p:spPr>
          <a:xfrm>
            <a:off x="2549979" y="5522316"/>
            <a:ext cx="427264" cy="2228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93B89D09-7DC8-246E-E30C-A728E1F009B7}"/>
              </a:ext>
            </a:extLst>
          </p:cNvPr>
          <p:cNvSpPr txBox="1">
            <a:spLocks/>
          </p:cNvSpPr>
          <p:nvPr/>
        </p:nvSpPr>
        <p:spPr>
          <a:xfrm>
            <a:off x="5328559" y="3970922"/>
            <a:ext cx="1355270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n -=  1;</a:t>
            </a:r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A463CF4B-9802-437D-AFB3-C6F53BF52D76}"/>
              </a:ext>
            </a:extLst>
          </p:cNvPr>
          <p:cNvSpPr/>
          <p:nvPr/>
        </p:nvSpPr>
        <p:spPr>
          <a:xfrm>
            <a:off x="6679749" y="4163051"/>
            <a:ext cx="427264" cy="22284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916FBF0A-B3F1-CE0E-451B-CA97CF03DBC0}"/>
              </a:ext>
            </a:extLst>
          </p:cNvPr>
          <p:cNvSpPr txBox="1">
            <a:spLocks/>
          </p:cNvSpPr>
          <p:nvPr/>
        </p:nvSpPr>
        <p:spPr>
          <a:xfrm>
            <a:off x="7206345" y="3963923"/>
            <a:ext cx="767439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n--;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F5486D47-6B34-C47A-46E5-ED01B7C8A95D}"/>
              </a:ext>
            </a:extLst>
          </p:cNvPr>
          <p:cNvSpPr txBox="1">
            <a:spLocks/>
          </p:cNvSpPr>
          <p:nvPr/>
        </p:nvSpPr>
        <p:spPr>
          <a:xfrm>
            <a:off x="8035019" y="3963922"/>
            <a:ext cx="767440" cy="609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--n;</a:t>
            </a:r>
          </a:p>
        </p:txBody>
      </p:sp>
      <p:sp>
        <p:nvSpPr>
          <p:cNvPr id="47" name="Right Brace 46">
            <a:extLst>
              <a:ext uri="{FF2B5EF4-FFF2-40B4-BE49-F238E27FC236}">
                <a16:creationId xmlns:a16="http://schemas.microsoft.com/office/drawing/2014/main" id="{A54422EE-2178-3DEE-C7E2-E154C147127B}"/>
              </a:ext>
            </a:extLst>
          </p:cNvPr>
          <p:cNvSpPr/>
          <p:nvPr/>
        </p:nvSpPr>
        <p:spPr>
          <a:xfrm rot="5400000">
            <a:off x="6806281" y="1431096"/>
            <a:ext cx="185081" cy="1986645"/>
          </a:xfrm>
          <a:prstGeom prst="rightBrace">
            <a:avLst/>
          </a:prstGeom>
          <a:ln w="254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858918F6-B99B-31A1-A83C-E7FB80844F9E}"/>
              </a:ext>
            </a:extLst>
          </p:cNvPr>
          <p:cNvSpPr txBox="1">
            <a:spLocks/>
          </p:cNvSpPr>
          <p:nvPr/>
        </p:nvSpPr>
        <p:spPr>
          <a:xfrm>
            <a:off x="5562600" y="2579755"/>
            <a:ext cx="3429000" cy="3711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These work the same if used alone</a:t>
            </a: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717B5905-85CF-A4F8-8B85-1524185A3FC4}"/>
              </a:ext>
            </a:extLst>
          </p:cNvPr>
          <p:cNvSpPr txBox="1">
            <a:spLocks/>
          </p:cNvSpPr>
          <p:nvPr/>
        </p:nvSpPr>
        <p:spPr>
          <a:xfrm>
            <a:off x="5562600" y="2919233"/>
            <a:ext cx="3429000" cy="6148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They work differently if part of a larger expression</a:t>
            </a:r>
          </a:p>
        </p:txBody>
      </p:sp>
      <p:sp>
        <p:nvSpPr>
          <p:cNvPr id="50" name="Right Brace 49">
            <a:extLst>
              <a:ext uri="{FF2B5EF4-FFF2-40B4-BE49-F238E27FC236}">
                <a16:creationId xmlns:a16="http://schemas.microsoft.com/office/drawing/2014/main" id="{34BA4720-00A1-5EE8-F4B8-599127AE02D2}"/>
              </a:ext>
            </a:extLst>
          </p:cNvPr>
          <p:cNvSpPr/>
          <p:nvPr/>
        </p:nvSpPr>
        <p:spPr>
          <a:xfrm rot="5400000">
            <a:off x="7814909" y="3821575"/>
            <a:ext cx="249726" cy="1453243"/>
          </a:xfrm>
          <a:prstGeom prst="rightBrace">
            <a:avLst/>
          </a:prstGeom>
          <a:ln w="254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651CF4C2-D176-BF14-9E5F-AC71DC84BB2C}"/>
              </a:ext>
            </a:extLst>
          </p:cNvPr>
          <p:cNvSpPr txBox="1">
            <a:spLocks/>
          </p:cNvSpPr>
          <p:nvPr/>
        </p:nvSpPr>
        <p:spPr>
          <a:xfrm>
            <a:off x="5693228" y="4770237"/>
            <a:ext cx="3429000" cy="3711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These work the same if used alone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AB0F9704-5A06-E47E-9C1A-28C777082066}"/>
              </a:ext>
            </a:extLst>
          </p:cNvPr>
          <p:cNvSpPr txBox="1">
            <a:spLocks/>
          </p:cNvSpPr>
          <p:nvPr/>
        </p:nvSpPr>
        <p:spPr>
          <a:xfrm>
            <a:off x="5715000" y="5130486"/>
            <a:ext cx="3429000" cy="6148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They work differently if part of a larger expression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F2DBB0C-C501-9C2E-7166-254AB7EBA972}"/>
              </a:ext>
            </a:extLst>
          </p:cNvPr>
          <p:cNvSpPr/>
          <p:nvPr/>
        </p:nvSpPr>
        <p:spPr>
          <a:xfrm>
            <a:off x="3637188" y="1934753"/>
            <a:ext cx="541568" cy="3765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32FE532-6016-E815-8761-658FAAE9CCDA}"/>
              </a:ext>
            </a:extLst>
          </p:cNvPr>
          <p:cNvSpPr txBox="1">
            <a:spLocks/>
          </p:cNvSpPr>
          <p:nvPr/>
        </p:nvSpPr>
        <p:spPr>
          <a:xfrm>
            <a:off x="3239863" y="1138839"/>
            <a:ext cx="2475137" cy="5589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a new operator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6C556A9-A4AC-E9B7-AD86-EAAB192E519F}"/>
              </a:ext>
            </a:extLst>
          </p:cNvPr>
          <p:cNvCxnSpPr>
            <a:cxnSpLocks/>
          </p:cNvCxnSpPr>
          <p:nvPr/>
        </p:nvCxnSpPr>
        <p:spPr>
          <a:xfrm flipH="1">
            <a:off x="3978731" y="1597624"/>
            <a:ext cx="200025" cy="24448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C8D7EDFC-DCAD-FC61-B277-88D7C46BBA38}"/>
              </a:ext>
            </a:extLst>
          </p:cNvPr>
          <p:cNvSpPr/>
          <p:nvPr/>
        </p:nvSpPr>
        <p:spPr>
          <a:xfrm>
            <a:off x="3691619" y="3956043"/>
            <a:ext cx="423181" cy="3765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62187C6-0DA4-8135-29D2-1BA2571A5D0F}"/>
              </a:ext>
            </a:extLst>
          </p:cNvPr>
          <p:cNvSpPr/>
          <p:nvPr/>
        </p:nvSpPr>
        <p:spPr>
          <a:xfrm>
            <a:off x="3692798" y="4635454"/>
            <a:ext cx="422002" cy="42218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8108EA1-061A-85D6-2B4A-C3795C3A2742}"/>
              </a:ext>
            </a:extLst>
          </p:cNvPr>
          <p:cNvSpPr/>
          <p:nvPr/>
        </p:nvSpPr>
        <p:spPr>
          <a:xfrm>
            <a:off x="3692798" y="5388235"/>
            <a:ext cx="485958" cy="4616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B572329-4A64-B0C7-D333-F8C30606B51E}"/>
              </a:ext>
            </a:extLst>
          </p:cNvPr>
          <p:cNvSpPr/>
          <p:nvPr/>
        </p:nvSpPr>
        <p:spPr>
          <a:xfrm>
            <a:off x="6078310" y="1923145"/>
            <a:ext cx="417741" cy="3765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3B593C1-4014-022C-6A74-3BA9E399D149}"/>
              </a:ext>
            </a:extLst>
          </p:cNvPr>
          <p:cNvSpPr/>
          <p:nvPr/>
        </p:nvSpPr>
        <p:spPr>
          <a:xfrm>
            <a:off x="7166202" y="1924480"/>
            <a:ext cx="417741" cy="3765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0E5D03B-B4B6-6555-20BC-4AE778E0301E}"/>
              </a:ext>
            </a:extLst>
          </p:cNvPr>
          <p:cNvSpPr/>
          <p:nvPr/>
        </p:nvSpPr>
        <p:spPr>
          <a:xfrm>
            <a:off x="7476823" y="4124573"/>
            <a:ext cx="237744" cy="24972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68B1702-AD23-8968-2ED1-D304FE258ED2}"/>
              </a:ext>
            </a:extLst>
          </p:cNvPr>
          <p:cNvSpPr/>
          <p:nvPr/>
        </p:nvSpPr>
        <p:spPr>
          <a:xfrm>
            <a:off x="8110338" y="4127395"/>
            <a:ext cx="237744" cy="24972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0C2958E-EF1F-9562-4EB2-AEF7C48381C6}"/>
              </a:ext>
            </a:extLst>
          </p:cNvPr>
          <p:cNvSpPr txBox="1">
            <a:spLocks/>
          </p:cNvSpPr>
          <p:nvPr/>
        </p:nvSpPr>
        <p:spPr>
          <a:xfrm>
            <a:off x="5736773" y="944651"/>
            <a:ext cx="1273628" cy="971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postfix increment operator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903DF585-04E6-5978-DC89-3CE1EDE79C80}"/>
              </a:ext>
            </a:extLst>
          </p:cNvPr>
          <p:cNvSpPr txBox="1">
            <a:spLocks/>
          </p:cNvSpPr>
          <p:nvPr/>
        </p:nvSpPr>
        <p:spPr>
          <a:xfrm>
            <a:off x="7516586" y="1045406"/>
            <a:ext cx="1273628" cy="9713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prefix increment operator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75DD839-9E68-766F-83E1-20E387482728}"/>
              </a:ext>
            </a:extLst>
          </p:cNvPr>
          <p:cNvSpPr txBox="1">
            <a:spLocks/>
          </p:cNvSpPr>
          <p:nvPr/>
        </p:nvSpPr>
        <p:spPr>
          <a:xfrm>
            <a:off x="5954487" y="3473047"/>
            <a:ext cx="1937657" cy="6654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postfix decrement operator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AC0BB568-0A40-44F6-F65E-4AB755DB0F5E}"/>
              </a:ext>
            </a:extLst>
          </p:cNvPr>
          <p:cNvSpPr txBox="1">
            <a:spLocks/>
          </p:cNvSpPr>
          <p:nvPr/>
        </p:nvSpPr>
        <p:spPr>
          <a:xfrm>
            <a:off x="7856880" y="3205406"/>
            <a:ext cx="1234052" cy="7545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prefix decrement operator</a:t>
            </a:r>
          </a:p>
        </p:txBody>
      </p:sp>
    </p:spTree>
    <p:extLst>
      <p:ext uri="{BB962C8B-B14F-4D97-AF65-F5344CB8AC3E}">
        <p14:creationId xmlns:p14="http://schemas.microsoft.com/office/powerpoint/2010/main" val="3259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5" grpId="0"/>
      <p:bldP spid="26" grpId="0"/>
      <p:bldP spid="27" grpId="0"/>
      <p:bldP spid="28" grpId="0" animBg="1"/>
      <p:bldP spid="29" grpId="0" animBg="1"/>
      <p:bldP spid="30" grpId="0" animBg="1"/>
      <p:bldP spid="31" grpId="0" animBg="1"/>
      <p:bldP spid="32" grpId="0"/>
      <p:bldP spid="33" grpId="0"/>
      <p:bldP spid="34" grpId="0"/>
      <p:bldP spid="35" grpId="0"/>
      <p:bldP spid="36" grpId="0" animBg="1"/>
      <p:bldP spid="37" grpId="0"/>
      <p:bldP spid="38" grpId="0"/>
      <p:bldP spid="39" grpId="0" animBg="1"/>
      <p:bldP spid="40" grpId="0"/>
      <p:bldP spid="41" grpId="0"/>
      <p:bldP spid="42" grpId="0" animBg="1"/>
      <p:bldP spid="43" grpId="0"/>
      <p:bldP spid="44" grpId="0" animBg="1"/>
      <p:bldP spid="45" grpId="0"/>
      <p:bldP spid="46" grpId="0"/>
      <p:bldP spid="47" grpId="0" animBg="1"/>
      <p:bldP spid="48" grpId="0"/>
      <p:bldP spid="49" grpId="0"/>
      <p:bldP spid="50" grpId="0" animBg="1"/>
      <p:bldP spid="51" grpId="0"/>
      <p:bldP spid="52" grpId="0"/>
      <p:bldP spid="3" grpId="0" animBg="1"/>
      <p:bldP spid="5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34F9DB0-87B1-5806-1354-DF56E95911EF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292689"/>
          <a:ext cx="7315200" cy="62726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7602">
                  <a:extLst>
                    <a:ext uri="{9D8B030D-6E8A-4147-A177-3AD203B41FA5}">
                      <a16:colId xmlns:a16="http://schemas.microsoft.com/office/drawing/2014/main" val="3539068629"/>
                    </a:ext>
                  </a:extLst>
                </a:gridCol>
                <a:gridCol w="4167598">
                  <a:extLst>
                    <a:ext uri="{9D8B030D-6E8A-4147-A177-3AD203B41FA5}">
                      <a16:colId xmlns:a16="http://schemas.microsoft.com/office/drawing/2014/main" val="1162336428"/>
                    </a:ext>
                  </a:extLst>
                </a:gridCol>
              </a:tblGrid>
              <a:tr h="34916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Operator Precedence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121689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Parentheses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Postfix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( 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expr++    expr--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5642058"/>
                  </a:ext>
                </a:extLst>
              </a:tr>
              <a:tr h="7173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Unary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++expr    --expr    +expr    -expr  ~   !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6688874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Multiplicative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*     /      %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70794290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Additive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+     -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4498826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Shift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&lt;&lt;     &gt;&gt;       &gt;&gt;&gt;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12149033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Relational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&lt;      &gt;     &lt;=       &gt;=    </a:t>
                      </a:r>
                      <a:r>
                        <a:rPr lang="en-US" sz="1600" kern="100" dirty="0" err="1">
                          <a:effectLst/>
                        </a:rPr>
                        <a:t>instanceof</a:t>
                      </a:r>
                      <a:r>
                        <a:rPr lang="en-US" sz="1600" kern="100" dirty="0">
                          <a:effectLst/>
                        </a:rPr>
                        <a:t> 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4709545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Equality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 ==      !=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7432618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Bitwise AND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&amp;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8547265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Bitwise exclusive OR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^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88391146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Bitwise inclusive OR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|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91651782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Logical AND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&amp;&amp;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01119368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Logical OR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||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82993690"/>
                  </a:ext>
                </a:extLst>
              </a:tr>
              <a:tr h="349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Ternary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?  :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6072421"/>
                  </a:ext>
                </a:extLst>
              </a:tr>
              <a:tr h="7173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Assignment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</a:rPr>
                        <a:t>=  +=  -=  *=  /=  %=  &amp;=  ^=   |=   &lt;&lt;=  &gt;&gt;=   &gt;&gt;&gt;=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03702639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4F269663-F44E-217F-F2F7-9EE60E280BDA}"/>
              </a:ext>
            </a:extLst>
          </p:cNvPr>
          <p:cNvSpPr/>
          <p:nvPr/>
        </p:nvSpPr>
        <p:spPr>
          <a:xfrm>
            <a:off x="6629400" y="1371599"/>
            <a:ext cx="152400" cy="673689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B2290E-556D-FF26-9E0F-E2A96C3D15FD}"/>
              </a:ext>
            </a:extLst>
          </p:cNvPr>
          <p:cNvSpPr/>
          <p:nvPr/>
        </p:nvSpPr>
        <p:spPr>
          <a:xfrm>
            <a:off x="838200" y="3733800"/>
            <a:ext cx="7315200" cy="1078912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E78EFA-5575-A126-D77F-3D0ACF84C561}"/>
              </a:ext>
            </a:extLst>
          </p:cNvPr>
          <p:cNvSpPr/>
          <p:nvPr/>
        </p:nvSpPr>
        <p:spPr>
          <a:xfrm>
            <a:off x="5377542" y="5909990"/>
            <a:ext cx="2721428" cy="611777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581D655-C6E5-E87F-3699-7A20D8DF84BC}"/>
              </a:ext>
            </a:extLst>
          </p:cNvPr>
          <p:cNvCxnSpPr>
            <a:cxnSpLocks/>
          </p:cNvCxnSpPr>
          <p:nvPr/>
        </p:nvCxnSpPr>
        <p:spPr>
          <a:xfrm>
            <a:off x="228600" y="1676400"/>
            <a:ext cx="480824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B222416-52FC-9559-6EF4-AD4D16089E2B}"/>
              </a:ext>
            </a:extLst>
          </p:cNvPr>
          <p:cNvCxnSpPr>
            <a:cxnSpLocks/>
          </p:cNvCxnSpPr>
          <p:nvPr/>
        </p:nvCxnSpPr>
        <p:spPr>
          <a:xfrm>
            <a:off x="228600" y="6248400"/>
            <a:ext cx="480824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3179626E-D268-274A-B9F6-B1ED4EFB2360}"/>
              </a:ext>
            </a:extLst>
          </p:cNvPr>
          <p:cNvSpPr/>
          <p:nvPr/>
        </p:nvSpPr>
        <p:spPr>
          <a:xfrm>
            <a:off x="849306" y="5488850"/>
            <a:ext cx="7315200" cy="352797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CA2BA2-A2D9-F965-F268-8E7EFAFD6705}"/>
              </a:ext>
            </a:extLst>
          </p:cNvPr>
          <p:cNvSpPr/>
          <p:nvPr/>
        </p:nvSpPr>
        <p:spPr>
          <a:xfrm>
            <a:off x="838200" y="2683690"/>
            <a:ext cx="7315200" cy="352797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C31ABA-1BC6-8F50-986D-842CEFDB1551}"/>
              </a:ext>
            </a:extLst>
          </p:cNvPr>
          <p:cNvSpPr/>
          <p:nvPr/>
        </p:nvSpPr>
        <p:spPr>
          <a:xfrm>
            <a:off x="5638800" y="3053102"/>
            <a:ext cx="2482668" cy="352797"/>
          </a:xfrm>
          <a:prstGeom prst="rect">
            <a:avLst/>
          </a:pr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B0DE87F-86AF-5F4F-4CCC-D80502222D42}"/>
              </a:ext>
            </a:extLst>
          </p:cNvPr>
          <p:cNvCxnSpPr>
            <a:cxnSpLocks/>
          </p:cNvCxnSpPr>
          <p:nvPr/>
        </p:nvCxnSpPr>
        <p:spPr>
          <a:xfrm>
            <a:off x="228600" y="1219200"/>
            <a:ext cx="480824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614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2" grpId="0" animBg="1"/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F5106-E51A-0D44-899D-99A22D95E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4ECE6-2657-CBAF-9C52-8609BD6B1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Difference between n++ and ++n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C3DCDB6-06BF-8240-FC2C-6DBC34368172}"/>
              </a:ext>
            </a:extLst>
          </p:cNvPr>
          <p:cNvSpPr txBox="1">
            <a:spLocks/>
          </p:cNvSpPr>
          <p:nvPr/>
        </p:nvSpPr>
        <p:spPr>
          <a:xfrm>
            <a:off x="1524000" y="1752600"/>
            <a:ext cx="66294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int n = 3, y ;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y = n++ * 2;	</a:t>
            </a:r>
            <a:endParaRPr lang="en-US" sz="2800" dirty="0">
              <a:solidFill>
                <a:srgbClr val="009644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691ACE7-3831-4F66-8979-0291004C268C}"/>
              </a:ext>
            </a:extLst>
          </p:cNvPr>
          <p:cNvSpPr txBox="1">
            <a:spLocks/>
          </p:cNvSpPr>
          <p:nvPr/>
        </p:nvSpPr>
        <p:spPr>
          <a:xfrm>
            <a:off x="457200" y="2282687"/>
            <a:ext cx="19812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n is incremented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14CD196-545E-8D0E-B72C-A4F63C59DD63}"/>
              </a:ext>
            </a:extLst>
          </p:cNvPr>
          <p:cNvSpPr txBox="1">
            <a:spLocks/>
          </p:cNvSpPr>
          <p:nvPr/>
        </p:nvSpPr>
        <p:spPr>
          <a:xfrm>
            <a:off x="3009900" y="2351314"/>
            <a:ext cx="5981700" cy="533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The value of n (3) is put into the expression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0C89CB0-C188-2329-DB87-1D1F41A147BA}"/>
              </a:ext>
            </a:extLst>
          </p:cNvPr>
          <p:cNvCxnSpPr>
            <a:cxnSpLocks/>
          </p:cNvCxnSpPr>
          <p:nvPr/>
        </p:nvCxnSpPr>
        <p:spPr>
          <a:xfrm flipH="1">
            <a:off x="2362200" y="2618014"/>
            <a:ext cx="723900" cy="266701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61DEF3D-F438-4213-3D9C-901C4995A3D6}"/>
              </a:ext>
            </a:extLst>
          </p:cNvPr>
          <p:cNvGrpSpPr/>
          <p:nvPr/>
        </p:nvGrpSpPr>
        <p:grpSpPr>
          <a:xfrm>
            <a:off x="2599842" y="1884336"/>
            <a:ext cx="185832" cy="292866"/>
            <a:chOff x="2599842" y="1884336"/>
            <a:chExt cx="185832" cy="29286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E386CC7-048A-399F-5183-D49C1C60CEBD}"/>
                </a:ext>
              </a:extLst>
            </p:cNvPr>
            <p:cNvCxnSpPr/>
            <p:nvPr/>
          </p:nvCxnSpPr>
          <p:spPr>
            <a:xfrm>
              <a:off x="2602794" y="1902882"/>
              <a:ext cx="182880" cy="27432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CB45D0-A26C-819F-2891-35FFED94F2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99842" y="1884336"/>
              <a:ext cx="182880" cy="27432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126832F-41C2-79BA-550F-00ECF59EBE0C}"/>
              </a:ext>
            </a:extLst>
          </p:cNvPr>
          <p:cNvSpPr txBox="1">
            <a:spLocks/>
          </p:cNvSpPr>
          <p:nvPr/>
        </p:nvSpPr>
        <p:spPr>
          <a:xfrm>
            <a:off x="2514600" y="1462070"/>
            <a:ext cx="268122" cy="403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A5A6659-413B-9EAC-3A8E-DE162854A1A3}"/>
              </a:ext>
            </a:extLst>
          </p:cNvPr>
          <p:cNvSpPr txBox="1">
            <a:spLocks/>
          </p:cNvSpPr>
          <p:nvPr/>
        </p:nvSpPr>
        <p:spPr>
          <a:xfrm>
            <a:off x="1524000" y="4244863"/>
            <a:ext cx="66294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int n = 3, y ;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y = ++n * 2;	</a:t>
            </a:r>
            <a:endParaRPr lang="en-US" sz="2800" dirty="0">
              <a:solidFill>
                <a:srgbClr val="009644"/>
              </a:solidFill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79CB6DB-BD8B-0652-6F9F-096B30980E24}"/>
              </a:ext>
            </a:extLst>
          </p:cNvPr>
          <p:cNvSpPr txBox="1">
            <a:spLocks/>
          </p:cNvSpPr>
          <p:nvPr/>
        </p:nvSpPr>
        <p:spPr>
          <a:xfrm>
            <a:off x="457200" y="4774950"/>
            <a:ext cx="19812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n is incremented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4883BB7-562B-3FB8-43BA-9A7F10A2C300}"/>
              </a:ext>
            </a:extLst>
          </p:cNvPr>
          <p:cNvSpPr txBox="1">
            <a:spLocks/>
          </p:cNvSpPr>
          <p:nvPr/>
        </p:nvSpPr>
        <p:spPr>
          <a:xfrm>
            <a:off x="3009900" y="4843577"/>
            <a:ext cx="5524500" cy="533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The value of n (4) is put into the expression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75D1822-0139-43C2-3A91-2EFA2AA54719}"/>
              </a:ext>
            </a:extLst>
          </p:cNvPr>
          <p:cNvGrpSpPr/>
          <p:nvPr/>
        </p:nvGrpSpPr>
        <p:grpSpPr>
          <a:xfrm>
            <a:off x="2599842" y="4376599"/>
            <a:ext cx="185832" cy="292866"/>
            <a:chOff x="2599842" y="1884336"/>
            <a:chExt cx="185832" cy="292866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7E06564-3CBF-1A26-0007-B652D419A587}"/>
                </a:ext>
              </a:extLst>
            </p:cNvPr>
            <p:cNvCxnSpPr/>
            <p:nvPr/>
          </p:nvCxnSpPr>
          <p:spPr>
            <a:xfrm>
              <a:off x="2602794" y="1902882"/>
              <a:ext cx="182880" cy="27432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3F4E2771-40BA-9033-0C3E-F4D52A5D95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99842" y="1884336"/>
              <a:ext cx="182880" cy="27432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EF524748-D2FE-C795-A773-42E9C372CF5A}"/>
              </a:ext>
            </a:extLst>
          </p:cNvPr>
          <p:cNvSpPr txBox="1">
            <a:spLocks/>
          </p:cNvSpPr>
          <p:nvPr/>
        </p:nvSpPr>
        <p:spPr>
          <a:xfrm>
            <a:off x="2514600" y="3954333"/>
            <a:ext cx="268122" cy="403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F2142-4875-2621-F19B-DBD5CA282CE7}"/>
              </a:ext>
            </a:extLst>
          </p:cNvPr>
          <p:cNvSpPr txBox="1">
            <a:spLocks/>
          </p:cNvSpPr>
          <p:nvPr/>
        </p:nvSpPr>
        <p:spPr>
          <a:xfrm>
            <a:off x="3657600" y="2760001"/>
            <a:ext cx="2246478" cy="607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9644"/>
                </a:solidFill>
              </a:rPr>
              <a:t>// y = 6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424B246-0877-D744-C34C-521D75A86E76}"/>
              </a:ext>
            </a:extLst>
          </p:cNvPr>
          <p:cNvSpPr txBox="1">
            <a:spLocks/>
          </p:cNvSpPr>
          <p:nvPr/>
        </p:nvSpPr>
        <p:spPr>
          <a:xfrm>
            <a:off x="3677920" y="5232150"/>
            <a:ext cx="2246478" cy="607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9644"/>
                </a:solidFill>
              </a:rPr>
              <a:t>// y = 8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50BFBD8-8A29-64B6-D50A-8EA0B22536FF}"/>
              </a:ext>
            </a:extLst>
          </p:cNvPr>
          <p:cNvCxnSpPr/>
          <p:nvPr/>
        </p:nvCxnSpPr>
        <p:spPr>
          <a:xfrm>
            <a:off x="228600" y="3657600"/>
            <a:ext cx="8305800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56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4" grpId="0"/>
      <p:bldP spid="15" grpId="0"/>
      <p:bldP spid="16" grpId="0"/>
      <p:bldP spid="17" grpId="0"/>
      <p:bldP spid="21" grpId="0"/>
      <p:bldP spid="3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106051</TotalTime>
  <Words>1607</Words>
  <Application>Microsoft Office PowerPoint</Application>
  <PresentationFormat>On-screen Show (4:3)</PresentationFormat>
  <Paragraphs>285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Aptos</vt:lpstr>
      <vt:lpstr>Arial</vt:lpstr>
      <vt:lpstr>Calibri</vt:lpstr>
      <vt:lpstr>Office Theme</vt:lpstr>
      <vt:lpstr>Basis of Software</vt:lpstr>
      <vt:lpstr>Loops</vt:lpstr>
      <vt:lpstr>Flowchart for a “while” Loop</vt:lpstr>
      <vt:lpstr>Loops</vt:lpstr>
      <vt:lpstr>Format of while Loops</vt:lpstr>
      <vt:lpstr>Example while loop</vt:lpstr>
      <vt:lpstr>Shortcut Expressions for n = n + 1;</vt:lpstr>
      <vt:lpstr>PowerPoint Presentation</vt:lpstr>
      <vt:lpstr>Difference between n++ and ++n</vt:lpstr>
      <vt:lpstr>Example while loop</vt:lpstr>
      <vt:lpstr>Example while loop</vt:lpstr>
      <vt:lpstr>Example while loop</vt:lpstr>
      <vt:lpstr>Example while loop</vt:lpstr>
      <vt:lpstr>Format of for Loops</vt:lpstr>
      <vt:lpstr>Execution of for Loops</vt:lpstr>
      <vt:lpstr>PowerPoint Presentation</vt:lpstr>
      <vt:lpstr>Example while loop</vt:lpstr>
      <vt:lpstr>Example for loop</vt:lpstr>
      <vt:lpstr>Format of do-while Loops</vt:lpstr>
      <vt:lpstr>Example do while loop</vt:lpstr>
      <vt:lpstr>PowerPoint Presentation</vt:lpstr>
      <vt:lpstr>PowerPoint Presentation</vt:lpstr>
      <vt:lpstr>break statement and continue statement</vt:lpstr>
      <vt:lpstr>break statement and continue statement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776</cp:revision>
  <cp:lastPrinted>2020-04-08T20:37:48Z</cp:lastPrinted>
  <dcterms:created xsi:type="dcterms:W3CDTF">2016-08-24T18:09:17Z</dcterms:created>
  <dcterms:modified xsi:type="dcterms:W3CDTF">2025-05-21T04:37:06Z</dcterms:modified>
</cp:coreProperties>
</file>