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695" r:id="rId3"/>
    <p:sldId id="718" r:id="rId4"/>
    <p:sldId id="719" r:id="rId5"/>
    <p:sldId id="720" r:id="rId6"/>
    <p:sldId id="722" r:id="rId7"/>
    <p:sldId id="723" r:id="rId8"/>
    <p:sldId id="724" r:id="rId9"/>
    <p:sldId id="726" r:id="rId10"/>
    <p:sldId id="725" r:id="rId11"/>
    <p:sldId id="728" r:id="rId12"/>
    <p:sldId id="717" r:id="rId13"/>
    <p:sldId id="716" r:id="rId14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33ACBB-9B43-FB2E-A9AA-213D69AA6D8D}" name="Kendall Stephenson" initials="KS" userId="S::KStephenson@cornellcollege.edu::5b821848-39b7-4c1b-9fc1-53417b386e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85EBFF"/>
    <a:srgbClr val="009644"/>
    <a:srgbClr val="00CC5C"/>
    <a:srgbClr val="3399FF"/>
    <a:srgbClr val="66CCFF"/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1" autoAdjust="0"/>
    <p:restoredTop sz="94660"/>
  </p:normalViewPr>
  <p:slideViewPr>
    <p:cSldViewPr>
      <p:cViewPr>
        <p:scale>
          <a:sx n="90" d="100"/>
          <a:sy n="90" d="100"/>
        </p:scale>
        <p:origin x="370" y="-4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8510"/>
    </p:cViewPr>
  </p:sorterViewPr>
  <p:notesViewPr>
    <p:cSldViewPr>
      <p:cViewPr varScale="1">
        <p:scale>
          <a:sx n="44" d="100"/>
          <a:sy n="44" d="100"/>
        </p:scale>
        <p:origin x="26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686339-C11E-4A10-86BE-291AC3009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BA5BB-4045-4E54-ABE9-F1C24DC871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598245-D6C2-4843-9F2D-EBF2A357BCD5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EA437-369A-49D2-BDB1-8BFE7EB0B5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5A5E7-375E-4418-B815-B9F0EFD869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857A64-2646-41F7-9795-705FA07FE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6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/>
          <a:p>
            <a:r>
              <a:rPr lang="en-US" sz="3100" dirty="0"/>
              <a:t>Basis of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68774"/>
            <a:ext cx="6400800" cy="1470026"/>
          </a:xfrm>
        </p:spPr>
        <p:txBody>
          <a:bodyPr/>
          <a:lstStyle/>
          <a:p>
            <a:r>
              <a:rPr lang="en-US" sz="2400" dirty="0"/>
              <a:t>Spring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1C8521-1B90-C30A-614C-E42E379E8878}"/>
              </a:ext>
            </a:extLst>
          </p:cNvPr>
          <p:cNvSpPr txBox="1">
            <a:spLocks/>
          </p:cNvSpPr>
          <p:nvPr/>
        </p:nvSpPr>
        <p:spPr>
          <a:xfrm>
            <a:off x="685800" y="26783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/>
              <a:t>Multidimensional Arrays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5A4341-CD20-02C5-D625-39C9907F7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11795-D8C9-3C1D-7398-7DCAC3388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of Words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4EE6167-7A05-ED24-92FF-ED8B11578FD0}"/>
              </a:ext>
            </a:extLst>
          </p:cNvPr>
          <p:cNvSpPr txBox="1">
            <a:spLocks/>
          </p:cNvSpPr>
          <p:nvPr/>
        </p:nvSpPr>
        <p:spPr>
          <a:xfrm>
            <a:off x="4038600" y="1392214"/>
            <a:ext cx="2286000" cy="50316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“January”</a:t>
            </a:r>
          </a:p>
          <a:p>
            <a:pPr marL="0" indent="0">
              <a:buNone/>
            </a:pPr>
            <a:r>
              <a:rPr lang="en-US" sz="2400" dirty="0"/>
              <a:t>“February”</a:t>
            </a:r>
          </a:p>
          <a:p>
            <a:pPr marL="0" indent="0">
              <a:buNone/>
            </a:pPr>
            <a:r>
              <a:rPr lang="en-US" sz="2400" dirty="0"/>
              <a:t>“March”</a:t>
            </a:r>
          </a:p>
          <a:p>
            <a:pPr marL="0" indent="0">
              <a:buNone/>
            </a:pPr>
            <a:r>
              <a:rPr lang="en-US" sz="2400" dirty="0"/>
              <a:t>“April”</a:t>
            </a:r>
          </a:p>
          <a:p>
            <a:pPr marL="0" indent="0">
              <a:buNone/>
            </a:pPr>
            <a:r>
              <a:rPr lang="en-US" sz="2400" dirty="0"/>
              <a:t>“May”</a:t>
            </a:r>
          </a:p>
          <a:p>
            <a:pPr marL="0" indent="0">
              <a:buNone/>
            </a:pPr>
            <a:r>
              <a:rPr lang="en-US" sz="2400" dirty="0"/>
              <a:t>“June”</a:t>
            </a:r>
          </a:p>
          <a:p>
            <a:pPr marL="0" indent="0">
              <a:buNone/>
            </a:pPr>
            <a:r>
              <a:rPr lang="en-US" sz="2400" dirty="0"/>
              <a:t>“July”</a:t>
            </a:r>
          </a:p>
          <a:p>
            <a:pPr marL="0" indent="0">
              <a:buNone/>
            </a:pPr>
            <a:r>
              <a:rPr lang="en-US" sz="2400" dirty="0"/>
              <a:t>“August”</a:t>
            </a:r>
          </a:p>
          <a:p>
            <a:pPr marL="0" indent="0">
              <a:buNone/>
            </a:pPr>
            <a:r>
              <a:rPr lang="en-US" sz="2400" dirty="0"/>
              <a:t>“September”</a:t>
            </a:r>
          </a:p>
          <a:p>
            <a:pPr marL="0" indent="0">
              <a:buNone/>
            </a:pPr>
            <a:r>
              <a:rPr lang="en-US" sz="2400" dirty="0"/>
              <a:t>“October”</a:t>
            </a:r>
          </a:p>
          <a:p>
            <a:pPr marL="0" indent="0">
              <a:buNone/>
            </a:pPr>
            <a:r>
              <a:rPr lang="en-US" sz="2400" dirty="0"/>
              <a:t>“November”</a:t>
            </a:r>
          </a:p>
          <a:p>
            <a:pPr marL="0" indent="0">
              <a:buNone/>
            </a:pPr>
            <a:r>
              <a:rPr lang="en-US" sz="2400" dirty="0"/>
              <a:t>“December”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4654356-F818-7F77-8233-2E4ADB5A7919}"/>
              </a:ext>
            </a:extLst>
          </p:cNvPr>
          <p:cNvSpPr txBox="1">
            <a:spLocks/>
          </p:cNvSpPr>
          <p:nvPr/>
        </p:nvSpPr>
        <p:spPr>
          <a:xfrm>
            <a:off x="304801" y="1407478"/>
            <a:ext cx="914399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char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950B2CD-02EF-0417-F2AC-9EAAE8FBE31B}"/>
              </a:ext>
            </a:extLst>
          </p:cNvPr>
          <p:cNvSpPr txBox="1">
            <a:spLocks/>
          </p:cNvSpPr>
          <p:nvPr/>
        </p:nvSpPr>
        <p:spPr>
          <a:xfrm>
            <a:off x="1117600" y="1417638"/>
            <a:ext cx="2438400" cy="47026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months[      ][      ] =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A061BBF-2F2B-1642-AED6-9A574DF0B3B6}"/>
              </a:ext>
            </a:extLst>
          </p:cNvPr>
          <p:cNvSpPr txBox="1">
            <a:spLocks/>
          </p:cNvSpPr>
          <p:nvPr/>
        </p:nvSpPr>
        <p:spPr>
          <a:xfrm>
            <a:off x="2095500" y="1420857"/>
            <a:ext cx="533400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12</a:t>
            </a: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10936CA2-FE60-A4AD-D904-D9D91AE9DAE5}"/>
              </a:ext>
            </a:extLst>
          </p:cNvPr>
          <p:cNvSpPr/>
          <p:nvPr/>
        </p:nvSpPr>
        <p:spPr>
          <a:xfrm>
            <a:off x="3215640" y="4724400"/>
            <a:ext cx="457200" cy="24570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E0419CFC-5C3C-76B5-1099-A6446AB62FFE}"/>
              </a:ext>
            </a:extLst>
          </p:cNvPr>
          <p:cNvSpPr txBox="1">
            <a:spLocks/>
          </p:cNvSpPr>
          <p:nvPr/>
        </p:nvSpPr>
        <p:spPr>
          <a:xfrm>
            <a:off x="6324600" y="4612120"/>
            <a:ext cx="2590800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9 letters + ‘\0’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64B3102-D102-8E13-D9E5-425E5E3651C0}"/>
              </a:ext>
            </a:extLst>
          </p:cNvPr>
          <p:cNvSpPr txBox="1">
            <a:spLocks/>
          </p:cNvSpPr>
          <p:nvPr/>
        </p:nvSpPr>
        <p:spPr>
          <a:xfrm>
            <a:off x="2649220" y="1429156"/>
            <a:ext cx="533400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10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9929C653-D556-8223-FCFD-5912838F9E58}"/>
              </a:ext>
            </a:extLst>
          </p:cNvPr>
          <p:cNvSpPr txBox="1">
            <a:spLocks/>
          </p:cNvSpPr>
          <p:nvPr/>
        </p:nvSpPr>
        <p:spPr>
          <a:xfrm>
            <a:off x="3379470" y="1392214"/>
            <a:ext cx="533400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{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D84D4AC6-AED9-EE92-E5E0-38ADE78E7EAB}"/>
              </a:ext>
            </a:extLst>
          </p:cNvPr>
          <p:cNvSpPr txBox="1">
            <a:spLocks/>
          </p:cNvSpPr>
          <p:nvPr/>
        </p:nvSpPr>
        <p:spPr>
          <a:xfrm>
            <a:off x="3442335" y="6188745"/>
            <a:ext cx="533400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};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7E93B571-2A55-D097-D6A2-DF86EDE4E727}"/>
              </a:ext>
            </a:extLst>
          </p:cNvPr>
          <p:cNvSpPr txBox="1">
            <a:spLocks/>
          </p:cNvSpPr>
          <p:nvPr/>
        </p:nvSpPr>
        <p:spPr>
          <a:xfrm>
            <a:off x="3826034" y="1390305"/>
            <a:ext cx="2050732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{                        }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BE42FA8E-0867-C3CF-CDE0-60EF4DA72065}"/>
              </a:ext>
            </a:extLst>
          </p:cNvPr>
          <p:cNvSpPr txBox="1">
            <a:spLocks/>
          </p:cNvSpPr>
          <p:nvPr/>
        </p:nvSpPr>
        <p:spPr>
          <a:xfrm>
            <a:off x="3852704" y="1752600"/>
            <a:ext cx="2024062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{                        }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41E1EFF3-0925-A6AC-CCFD-C26F2D14E876}"/>
              </a:ext>
            </a:extLst>
          </p:cNvPr>
          <p:cNvSpPr txBox="1">
            <a:spLocks/>
          </p:cNvSpPr>
          <p:nvPr/>
        </p:nvSpPr>
        <p:spPr>
          <a:xfrm>
            <a:off x="3852704" y="2109099"/>
            <a:ext cx="2050732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{                        }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9DB3ECBE-2334-3479-002B-9FA1180B3B03}"/>
              </a:ext>
            </a:extLst>
          </p:cNvPr>
          <p:cNvSpPr txBox="1">
            <a:spLocks/>
          </p:cNvSpPr>
          <p:nvPr/>
        </p:nvSpPr>
        <p:spPr>
          <a:xfrm>
            <a:off x="3826034" y="2544617"/>
            <a:ext cx="2050732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{                        }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9D6CBCDC-FDDE-A420-9D98-414157CE5DD8}"/>
              </a:ext>
            </a:extLst>
          </p:cNvPr>
          <p:cNvSpPr txBox="1">
            <a:spLocks/>
          </p:cNvSpPr>
          <p:nvPr/>
        </p:nvSpPr>
        <p:spPr>
          <a:xfrm>
            <a:off x="3826034" y="2970608"/>
            <a:ext cx="2050732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{                        }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5A547F3E-AF52-E4A0-A1D0-258398BF7B47}"/>
              </a:ext>
            </a:extLst>
          </p:cNvPr>
          <p:cNvSpPr txBox="1">
            <a:spLocks/>
          </p:cNvSpPr>
          <p:nvPr/>
        </p:nvSpPr>
        <p:spPr>
          <a:xfrm>
            <a:off x="3826034" y="3382176"/>
            <a:ext cx="2050732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{                        }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0F973A9B-F93A-CAA1-2D49-951F9613B49B}"/>
              </a:ext>
            </a:extLst>
          </p:cNvPr>
          <p:cNvSpPr txBox="1">
            <a:spLocks/>
          </p:cNvSpPr>
          <p:nvPr/>
        </p:nvSpPr>
        <p:spPr>
          <a:xfrm>
            <a:off x="3826034" y="3798003"/>
            <a:ext cx="2050732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{                        }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5612EF67-D771-2980-F62E-92A3497A1436}"/>
              </a:ext>
            </a:extLst>
          </p:cNvPr>
          <p:cNvSpPr txBox="1">
            <a:spLocks/>
          </p:cNvSpPr>
          <p:nvPr/>
        </p:nvSpPr>
        <p:spPr>
          <a:xfrm>
            <a:off x="3826034" y="4205945"/>
            <a:ext cx="2050732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{                        }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00D4F964-73A7-3BBE-BC01-C655F67DEE0D}"/>
              </a:ext>
            </a:extLst>
          </p:cNvPr>
          <p:cNvSpPr txBox="1">
            <a:spLocks/>
          </p:cNvSpPr>
          <p:nvPr/>
        </p:nvSpPr>
        <p:spPr>
          <a:xfrm>
            <a:off x="3852704" y="4571084"/>
            <a:ext cx="2389822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{                          }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B68328DA-E631-F757-9525-209BD0D52F68}"/>
              </a:ext>
            </a:extLst>
          </p:cNvPr>
          <p:cNvSpPr txBox="1">
            <a:spLocks/>
          </p:cNvSpPr>
          <p:nvPr/>
        </p:nvSpPr>
        <p:spPr>
          <a:xfrm>
            <a:off x="3860800" y="4996811"/>
            <a:ext cx="2050732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{                        }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138BF777-C0CC-8816-07BF-4E99B2B7D091}"/>
              </a:ext>
            </a:extLst>
          </p:cNvPr>
          <p:cNvSpPr txBox="1">
            <a:spLocks/>
          </p:cNvSpPr>
          <p:nvPr/>
        </p:nvSpPr>
        <p:spPr>
          <a:xfrm>
            <a:off x="3860800" y="5374791"/>
            <a:ext cx="2286000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{                          }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1D67296A-6775-9B8F-0AD7-BE8399227116}"/>
              </a:ext>
            </a:extLst>
          </p:cNvPr>
          <p:cNvSpPr txBox="1">
            <a:spLocks/>
          </p:cNvSpPr>
          <p:nvPr/>
        </p:nvSpPr>
        <p:spPr>
          <a:xfrm>
            <a:off x="3862704" y="5759992"/>
            <a:ext cx="2285999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{                          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9ABA-244E-0E2B-F136-B1DD70FE52C8}"/>
              </a:ext>
            </a:extLst>
          </p:cNvPr>
          <p:cNvSpPr txBox="1">
            <a:spLocks/>
          </p:cNvSpPr>
          <p:nvPr/>
        </p:nvSpPr>
        <p:spPr>
          <a:xfrm>
            <a:off x="5700236" y="1410702"/>
            <a:ext cx="240665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,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548D873-1431-ED76-9F45-E1AA8CFFA101}"/>
              </a:ext>
            </a:extLst>
          </p:cNvPr>
          <p:cNvSpPr txBox="1">
            <a:spLocks/>
          </p:cNvSpPr>
          <p:nvPr/>
        </p:nvSpPr>
        <p:spPr>
          <a:xfrm>
            <a:off x="5680789" y="1795903"/>
            <a:ext cx="240665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,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585A18B-DCCD-B805-F868-C166D8C4C699}"/>
              </a:ext>
            </a:extLst>
          </p:cNvPr>
          <p:cNvSpPr txBox="1">
            <a:spLocks/>
          </p:cNvSpPr>
          <p:nvPr/>
        </p:nvSpPr>
        <p:spPr>
          <a:xfrm>
            <a:off x="5661342" y="2161042"/>
            <a:ext cx="240665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,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1653961-EF91-FFED-C7BD-127724E04DA0}"/>
              </a:ext>
            </a:extLst>
          </p:cNvPr>
          <p:cNvSpPr txBox="1">
            <a:spLocks/>
          </p:cNvSpPr>
          <p:nvPr/>
        </p:nvSpPr>
        <p:spPr>
          <a:xfrm>
            <a:off x="5659913" y="2588788"/>
            <a:ext cx="240665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,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C454626-762A-60EC-B8BA-F5CD1700A846}"/>
              </a:ext>
            </a:extLst>
          </p:cNvPr>
          <p:cNvSpPr txBox="1">
            <a:spLocks/>
          </p:cNvSpPr>
          <p:nvPr/>
        </p:nvSpPr>
        <p:spPr>
          <a:xfrm>
            <a:off x="5646975" y="3025335"/>
            <a:ext cx="240665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,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3671D11-D297-5ED2-8EB9-DF1A07DC6C84}"/>
              </a:ext>
            </a:extLst>
          </p:cNvPr>
          <p:cNvSpPr txBox="1">
            <a:spLocks/>
          </p:cNvSpPr>
          <p:nvPr/>
        </p:nvSpPr>
        <p:spPr>
          <a:xfrm>
            <a:off x="5658087" y="3442177"/>
            <a:ext cx="240665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,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04EDF4C-F468-0F4E-26FB-132BE0C174F6}"/>
              </a:ext>
            </a:extLst>
          </p:cNvPr>
          <p:cNvSpPr txBox="1">
            <a:spLocks/>
          </p:cNvSpPr>
          <p:nvPr/>
        </p:nvSpPr>
        <p:spPr>
          <a:xfrm>
            <a:off x="5636101" y="3848492"/>
            <a:ext cx="240665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,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FA28CFB-7236-0B12-5A31-4D891A3A0D8B}"/>
              </a:ext>
            </a:extLst>
          </p:cNvPr>
          <p:cNvSpPr txBox="1">
            <a:spLocks/>
          </p:cNvSpPr>
          <p:nvPr/>
        </p:nvSpPr>
        <p:spPr>
          <a:xfrm>
            <a:off x="5646975" y="4265946"/>
            <a:ext cx="240665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,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CCF6886-ECBA-B7BC-268E-82B15E18D316}"/>
              </a:ext>
            </a:extLst>
          </p:cNvPr>
          <p:cNvSpPr txBox="1">
            <a:spLocks/>
          </p:cNvSpPr>
          <p:nvPr/>
        </p:nvSpPr>
        <p:spPr>
          <a:xfrm>
            <a:off x="5820568" y="4609794"/>
            <a:ext cx="240665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,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62DA3A9-BE6F-3EC7-C970-FCFFA6349072}"/>
              </a:ext>
            </a:extLst>
          </p:cNvPr>
          <p:cNvSpPr txBox="1">
            <a:spLocks/>
          </p:cNvSpPr>
          <p:nvPr/>
        </p:nvSpPr>
        <p:spPr>
          <a:xfrm>
            <a:off x="5700236" y="5056783"/>
            <a:ext cx="240665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,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0109831-5432-4DFE-8DCB-076E02715C77}"/>
              </a:ext>
            </a:extLst>
          </p:cNvPr>
          <p:cNvSpPr txBox="1">
            <a:spLocks/>
          </p:cNvSpPr>
          <p:nvPr/>
        </p:nvSpPr>
        <p:spPr>
          <a:xfrm>
            <a:off x="5822790" y="5454203"/>
            <a:ext cx="240665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73434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 animBg="1"/>
      <p:bldP spid="21" grpId="1" animBg="1"/>
      <p:bldP spid="22" grpId="0"/>
      <p:bldP spid="22" grpId="1"/>
      <p:bldP spid="23" grpId="0"/>
      <p:bldP spid="24" grpId="0"/>
      <p:bldP spid="25" grpId="0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A05BF-D5DD-2F14-2913-9DA14B746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23395-329E-CB71-25CB-4937E279A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of Words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001CE33-B635-E745-F835-C1F68033C1FA}"/>
              </a:ext>
            </a:extLst>
          </p:cNvPr>
          <p:cNvSpPr txBox="1">
            <a:spLocks/>
          </p:cNvSpPr>
          <p:nvPr/>
        </p:nvSpPr>
        <p:spPr>
          <a:xfrm>
            <a:off x="762000" y="1219200"/>
            <a:ext cx="52578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char months[  </a:t>
            </a:r>
            <a:r>
              <a:rPr lang="en-US" sz="1800" dirty="0">
                <a:solidFill>
                  <a:srgbClr val="3333FF"/>
                </a:solidFill>
              </a:rPr>
              <a:t>12</a:t>
            </a:r>
            <a:r>
              <a:rPr lang="en-US" sz="1800" dirty="0"/>
              <a:t>  ][  </a:t>
            </a:r>
            <a:r>
              <a:rPr lang="en-US" sz="1800" dirty="0">
                <a:solidFill>
                  <a:srgbClr val="3333FF"/>
                </a:solidFill>
              </a:rPr>
              <a:t>10</a:t>
            </a:r>
            <a:r>
              <a:rPr lang="en-US" sz="1800" dirty="0"/>
              <a:t>  ] =  </a:t>
            </a:r>
            <a:r>
              <a:rPr lang="en-US" sz="1800" dirty="0">
                <a:solidFill>
                  <a:srgbClr val="3333FF"/>
                </a:solidFill>
              </a:rPr>
              <a:t>{  { </a:t>
            </a:r>
            <a:r>
              <a:rPr lang="en-US" sz="1800" dirty="0"/>
              <a:t>“January”  </a:t>
            </a:r>
            <a:r>
              <a:rPr lang="en-US" sz="1800" dirty="0">
                <a:solidFill>
                  <a:srgbClr val="3333FF"/>
                </a:solidFill>
              </a:rPr>
              <a:t>} , </a:t>
            </a:r>
          </a:p>
          <a:p>
            <a:pPr marL="0" indent="0">
              <a:buNone/>
            </a:pPr>
            <a:r>
              <a:rPr lang="en-US" sz="1800" dirty="0"/>
              <a:t>			</a:t>
            </a:r>
            <a:r>
              <a:rPr lang="en-US" sz="1800" dirty="0">
                <a:solidFill>
                  <a:srgbClr val="3333FF"/>
                </a:solidFill>
              </a:rPr>
              <a:t> { </a:t>
            </a:r>
            <a:r>
              <a:rPr lang="en-US" sz="1800" dirty="0"/>
              <a:t>“February” </a:t>
            </a:r>
            <a:r>
              <a:rPr lang="en-US" sz="1800" dirty="0">
                <a:solidFill>
                  <a:srgbClr val="3333FF"/>
                </a:solidFill>
              </a:rPr>
              <a:t>} ,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			{ </a:t>
            </a:r>
            <a:r>
              <a:rPr lang="en-US" sz="1800" dirty="0"/>
              <a:t>“March” </a:t>
            </a:r>
            <a:r>
              <a:rPr lang="en-US" sz="1800" dirty="0">
                <a:solidFill>
                  <a:srgbClr val="3333FF"/>
                </a:solidFill>
              </a:rPr>
              <a:t>} , 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			{ </a:t>
            </a:r>
            <a:r>
              <a:rPr lang="en-US" sz="1800" dirty="0"/>
              <a:t>“April” </a:t>
            </a:r>
            <a:r>
              <a:rPr lang="en-US" sz="1800" dirty="0">
                <a:solidFill>
                  <a:srgbClr val="3333FF"/>
                </a:solidFill>
              </a:rPr>
              <a:t>} , 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			{ </a:t>
            </a:r>
            <a:r>
              <a:rPr lang="en-US" sz="1800" dirty="0"/>
              <a:t>“May” </a:t>
            </a:r>
            <a:r>
              <a:rPr lang="en-US" sz="1800" dirty="0">
                <a:solidFill>
                  <a:srgbClr val="3333FF"/>
                </a:solidFill>
              </a:rPr>
              <a:t>} , 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			{ </a:t>
            </a:r>
            <a:r>
              <a:rPr lang="en-US" sz="1800" dirty="0"/>
              <a:t>“June” </a:t>
            </a:r>
            <a:r>
              <a:rPr lang="en-US" sz="1800" dirty="0">
                <a:solidFill>
                  <a:srgbClr val="3333FF"/>
                </a:solidFill>
              </a:rPr>
              <a:t>} , 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			{ </a:t>
            </a:r>
            <a:r>
              <a:rPr lang="en-US" sz="1800" dirty="0"/>
              <a:t>“July” </a:t>
            </a:r>
            <a:r>
              <a:rPr lang="en-US" sz="1800" dirty="0">
                <a:solidFill>
                  <a:srgbClr val="3333FF"/>
                </a:solidFill>
              </a:rPr>
              <a:t>} , 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			{ </a:t>
            </a:r>
            <a:r>
              <a:rPr lang="en-US" sz="1800" dirty="0"/>
              <a:t>“August” </a:t>
            </a:r>
            <a:r>
              <a:rPr lang="en-US" sz="1800" dirty="0">
                <a:solidFill>
                  <a:srgbClr val="3333FF"/>
                </a:solidFill>
              </a:rPr>
              <a:t>} , 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			{ </a:t>
            </a:r>
            <a:r>
              <a:rPr lang="en-US" sz="1800" dirty="0"/>
              <a:t>“September” </a:t>
            </a:r>
            <a:r>
              <a:rPr lang="en-US" sz="1800" dirty="0">
                <a:solidFill>
                  <a:srgbClr val="3333FF"/>
                </a:solidFill>
              </a:rPr>
              <a:t>} , 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			{ </a:t>
            </a:r>
            <a:r>
              <a:rPr lang="en-US" sz="1800" dirty="0"/>
              <a:t>“October” </a:t>
            </a:r>
            <a:r>
              <a:rPr lang="en-US" sz="1800" dirty="0">
                <a:solidFill>
                  <a:srgbClr val="3333FF"/>
                </a:solidFill>
              </a:rPr>
              <a:t>} , 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			{ </a:t>
            </a:r>
            <a:r>
              <a:rPr lang="en-US" sz="1800" dirty="0"/>
              <a:t>“November” </a:t>
            </a:r>
            <a:r>
              <a:rPr lang="en-US" sz="1800" dirty="0">
                <a:solidFill>
                  <a:srgbClr val="3333FF"/>
                </a:solidFill>
              </a:rPr>
              <a:t>} , 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			{ </a:t>
            </a:r>
            <a:r>
              <a:rPr lang="en-US" sz="1800" dirty="0"/>
              <a:t>“December” </a:t>
            </a:r>
            <a:r>
              <a:rPr lang="en-US" sz="1800" dirty="0">
                <a:solidFill>
                  <a:srgbClr val="3333FF"/>
                </a:solidFill>
              </a:rPr>
              <a:t>} </a:t>
            </a:r>
          </a:p>
          <a:p>
            <a:pPr marL="0" indent="0">
              <a:buNone/>
            </a:pPr>
            <a:r>
              <a:rPr lang="en-US" sz="1800" dirty="0"/>
              <a:t>			</a:t>
            </a:r>
            <a:r>
              <a:rPr lang="en-US" sz="1800" dirty="0">
                <a:solidFill>
                  <a:srgbClr val="3333FF"/>
                </a:solidFill>
              </a:rPr>
              <a:t>};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2A6A9949-6C31-703C-D2AF-5E17BBAD65D4}"/>
              </a:ext>
            </a:extLst>
          </p:cNvPr>
          <p:cNvSpPr/>
          <p:nvPr/>
        </p:nvSpPr>
        <p:spPr>
          <a:xfrm>
            <a:off x="2667000" y="2819400"/>
            <a:ext cx="457200" cy="24570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5E6C315-261A-37B8-8D59-29A91A3A3F08}"/>
              </a:ext>
            </a:extLst>
          </p:cNvPr>
          <p:cNvSpPr txBox="1">
            <a:spLocks/>
          </p:cNvSpPr>
          <p:nvPr/>
        </p:nvSpPr>
        <p:spPr>
          <a:xfrm>
            <a:off x="5410200" y="1275398"/>
            <a:ext cx="299720" cy="2844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C21C5AF-3DFC-983D-9270-506F2B2B3B9B}"/>
              </a:ext>
            </a:extLst>
          </p:cNvPr>
          <p:cNvSpPr txBox="1">
            <a:spLocks/>
          </p:cNvSpPr>
          <p:nvPr/>
        </p:nvSpPr>
        <p:spPr>
          <a:xfrm>
            <a:off x="5410200" y="1559878"/>
            <a:ext cx="299720" cy="2844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C74733-89C1-7115-942D-FB3D6C138622}"/>
              </a:ext>
            </a:extLst>
          </p:cNvPr>
          <p:cNvSpPr txBox="1">
            <a:spLocks/>
          </p:cNvSpPr>
          <p:nvPr/>
        </p:nvSpPr>
        <p:spPr>
          <a:xfrm>
            <a:off x="5410200" y="1910080"/>
            <a:ext cx="299720" cy="2844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8312A9F-F45F-9EB9-9656-1E7D8687AAB9}"/>
              </a:ext>
            </a:extLst>
          </p:cNvPr>
          <p:cNvSpPr txBox="1">
            <a:spLocks/>
          </p:cNvSpPr>
          <p:nvPr/>
        </p:nvSpPr>
        <p:spPr>
          <a:xfrm>
            <a:off x="5410200" y="2214880"/>
            <a:ext cx="299720" cy="2844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8D535B9-13C1-4DDB-036A-34641F961E73}"/>
              </a:ext>
            </a:extLst>
          </p:cNvPr>
          <p:cNvSpPr txBox="1">
            <a:spLocks/>
          </p:cNvSpPr>
          <p:nvPr/>
        </p:nvSpPr>
        <p:spPr>
          <a:xfrm>
            <a:off x="5410200" y="2489200"/>
            <a:ext cx="299720" cy="2844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7D8B70D-CA60-8793-18C0-2FC12F70B7E7}"/>
              </a:ext>
            </a:extLst>
          </p:cNvPr>
          <p:cNvSpPr txBox="1">
            <a:spLocks/>
          </p:cNvSpPr>
          <p:nvPr/>
        </p:nvSpPr>
        <p:spPr>
          <a:xfrm>
            <a:off x="5410200" y="2773680"/>
            <a:ext cx="299720" cy="2844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DC3DF8F-BD6A-B86C-1254-6E399584AF20}"/>
              </a:ext>
            </a:extLst>
          </p:cNvPr>
          <p:cNvSpPr txBox="1">
            <a:spLocks/>
          </p:cNvSpPr>
          <p:nvPr/>
        </p:nvSpPr>
        <p:spPr>
          <a:xfrm>
            <a:off x="1066800" y="2743200"/>
            <a:ext cx="1447800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months[ </a:t>
            </a:r>
            <a:r>
              <a:rPr lang="en-US" sz="2000" dirty="0">
                <a:solidFill>
                  <a:srgbClr val="3333FF"/>
                </a:solidFill>
              </a:rPr>
              <a:t>5</a:t>
            </a:r>
            <a:r>
              <a:rPr lang="en-US" sz="2000" dirty="0"/>
              <a:t> ]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7CC314-1FE2-90AF-4F8B-0CDA10ED1A6D}"/>
              </a:ext>
            </a:extLst>
          </p:cNvPr>
          <p:cNvSpPr txBox="1">
            <a:spLocks/>
          </p:cNvSpPr>
          <p:nvPr/>
        </p:nvSpPr>
        <p:spPr>
          <a:xfrm>
            <a:off x="787400" y="5240382"/>
            <a:ext cx="3035300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printf</a:t>
            </a:r>
            <a:r>
              <a:rPr lang="en-US" sz="2000" dirty="0"/>
              <a:t>(“%s”, months[ </a:t>
            </a:r>
            <a:r>
              <a:rPr lang="en-US" sz="2000" dirty="0">
                <a:solidFill>
                  <a:srgbClr val="3333FF"/>
                </a:solidFill>
              </a:rPr>
              <a:t>5</a:t>
            </a:r>
            <a:r>
              <a:rPr lang="en-US" sz="2000" dirty="0"/>
              <a:t> ] );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CD06907-86D9-EB3E-1081-218711D91DD4}"/>
              </a:ext>
            </a:extLst>
          </p:cNvPr>
          <p:cNvSpPr txBox="1">
            <a:spLocks/>
          </p:cNvSpPr>
          <p:nvPr/>
        </p:nvSpPr>
        <p:spPr>
          <a:xfrm>
            <a:off x="787400" y="5749108"/>
            <a:ext cx="5105400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printf</a:t>
            </a:r>
            <a:r>
              <a:rPr lang="en-US" sz="2000" dirty="0"/>
              <a:t>(“  %s  %s ”, months[ </a:t>
            </a:r>
            <a:r>
              <a:rPr lang="en-US" sz="2000" dirty="0">
                <a:solidFill>
                  <a:srgbClr val="3333FF"/>
                </a:solidFill>
              </a:rPr>
              <a:t>5</a:t>
            </a:r>
            <a:r>
              <a:rPr lang="en-US" sz="2000" dirty="0"/>
              <a:t> ], months[ </a:t>
            </a:r>
            <a:r>
              <a:rPr lang="en-US" sz="2000" dirty="0">
                <a:solidFill>
                  <a:srgbClr val="3333FF"/>
                </a:solidFill>
              </a:rPr>
              <a:t>6</a:t>
            </a:r>
            <a:r>
              <a:rPr lang="en-US" sz="2000" dirty="0"/>
              <a:t> ]);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034555B-5C68-AFDE-7798-65E830D39AF7}"/>
              </a:ext>
            </a:extLst>
          </p:cNvPr>
          <p:cNvSpPr txBox="1">
            <a:spLocks/>
          </p:cNvSpPr>
          <p:nvPr/>
        </p:nvSpPr>
        <p:spPr>
          <a:xfrm>
            <a:off x="5996306" y="5240381"/>
            <a:ext cx="681988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rgbClr val="3333FF"/>
                </a:solidFill>
              </a:rPr>
              <a:t>June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42A4B28-C12D-1ACE-3DD6-AED0A82B4368}"/>
              </a:ext>
            </a:extLst>
          </p:cNvPr>
          <p:cNvSpPr txBox="1">
            <a:spLocks/>
          </p:cNvSpPr>
          <p:nvPr/>
        </p:nvSpPr>
        <p:spPr>
          <a:xfrm>
            <a:off x="6019800" y="5710642"/>
            <a:ext cx="1208406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rgbClr val="3333FF"/>
                </a:solidFill>
              </a:rPr>
              <a:t>June July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EEB0DE75-4D31-E3C7-328D-07335B983EBE}"/>
              </a:ext>
            </a:extLst>
          </p:cNvPr>
          <p:cNvSpPr/>
          <p:nvPr/>
        </p:nvSpPr>
        <p:spPr>
          <a:xfrm rot="16200000">
            <a:off x="1636392" y="6079569"/>
            <a:ext cx="137160" cy="118872"/>
          </a:xfrm>
          <a:prstGeom prst="leftBrac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80275F3F-9A51-0DD9-9DA2-D9A2C51D11EF}"/>
              </a:ext>
            </a:extLst>
          </p:cNvPr>
          <p:cNvSpPr/>
          <p:nvPr/>
        </p:nvSpPr>
        <p:spPr>
          <a:xfrm rot="16200000">
            <a:off x="2036682" y="6079569"/>
            <a:ext cx="137160" cy="118872"/>
          </a:xfrm>
          <a:prstGeom prst="leftBrac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eft Brace 16">
            <a:extLst>
              <a:ext uri="{FF2B5EF4-FFF2-40B4-BE49-F238E27FC236}">
                <a16:creationId xmlns:a16="http://schemas.microsoft.com/office/drawing/2014/main" id="{0CA05653-8F16-E38D-0AB9-CA50B3737315}"/>
              </a:ext>
            </a:extLst>
          </p:cNvPr>
          <p:cNvSpPr/>
          <p:nvPr/>
        </p:nvSpPr>
        <p:spPr>
          <a:xfrm rot="16200000">
            <a:off x="2400300" y="6093285"/>
            <a:ext cx="137160" cy="91440"/>
          </a:xfrm>
          <a:prstGeom prst="leftBrac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9F1B67A-A2F0-7788-F024-C48F97EC49F9}"/>
              </a:ext>
            </a:extLst>
          </p:cNvPr>
          <p:cNvSpPr txBox="1">
            <a:spLocks/>
          </p:cNvSpPr>
          <p:nvPr/>
        </p:nvSpPr>
        <p:spPr>
          <a:xfrm>
            <a:off x="1447800" y="6246947"/>
            <a:ext cx="3352800" cy="33641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spaces prevent words running together’</a:t>
            </a:r>
          </a:p>
        </p:txBody>
      </p:sp>
    </p:spTree>
    <p:extLst>
      <p:ext uri="{BB962C8B-B14F-4D97-AF65-F5344CB8AC3E}">
        <p14:creationId xmlns:p14="http://schemas.microsoft.com/office/powerpoint/2010/main" val="2048777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4" grpId="0"/>
      <p:bldP spid="14" grpId="0"/>
      <p:bldP spid="15" grpId="0" animBg="1"/>
      <p:bldP spid="16" grpId="0" animBg="1"/>
      <p:bldP spid="17" grpId="0" animBg="1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A2436-E5A1-DC62-3C40-F745601C5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1AF2C-9151-FCBF-D174-358B14B79D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20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F7E8F-B510-2C53-4F60-55FE97888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B1213-6342-3E91-224E-03BCC91CD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Assignment</a:t>
            </a:r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190D1AF-4E61-D987-E1B1-951ADF1C55B2}"/>
              </a:ext>
            </a:extLst>
          </p:cNvPr>
          <p:cNvSpPr txBox="1">
            <a:spLocks/>
          </p:cNvSpPr>
          <p:nvPr/>
        </p:nvSpPr>
        <p:spPr>
          <a:xfrm>
            <a:off x="304800" y="1524000"/>
            <a:ext cx="8686800" cy="6334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Find the high temperatures in Jilin for a three-week period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65BA772-F439-C71D-24EE-1F6AB014C8A6}"/>
              </a:ext>
            </a:extLst>
          </p:cNvPr>
          <p:cNvSpPr txBox="1">
            <a:spLocks/>
          </p:cNvSpPr>
          <p:nvPr/>
        </p:nvSpPr>
        <p:spPr>
          <a:xfrm>
            <a:off x="304800" y="2263764"/>
            <a:ext cx="8686800" cy="6334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Put these temperatures into a 3x8 array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AD43E90-4C82-C82E-8BEE-F4CE31E70A28}"/>
              </a:ext>
            </a:extLst>
          </p:cNvPr>
          <p:cNvSpPr txBox="1">
            <a:spLocks/>
          </p:cNvSpPr>
          <p:nvPr/>
        </p:nvSpPr>
        <p:spPr>
          <a:xfrm>
            <a:off x="3253819" y="2764961"/>
            <a:ext cx="1524000" cy="6334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3 weeks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58CF464-BDBE-B90F-4E61-539440A6B1F9}"/>
              </a:ext>
            </a:extLst>
          </p:cNvPr>
          <p:cNvSpPr txBox="1">
            <a:spLocks/>
          </p:cNvSpPr>
          <p:nvPr/>
        </p:nvSpPr>
        <p:spPr>
          <a:xfrm>
            <a:off x="4800600" y="2795598"/>
            <a:ext cx="4343400" cy="10144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7 days per row with an extra column for the average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1946CFB-ABF4-48D4-EFDC-477E5F761D5B}"/>
              </a:ext>
            </a:extLst>
          </p:cNvPr>
          <p:cNvSpPr txBox="1">
            <a:spLocks/>
          </p:cNvSpPr>
          <p:nvPr/>
        </p:nvSpPr>
        <p:spPr>
          <a:xfrm>
            <a:off x="276520" y="3708431"/>
            <a:ext cx="8686800" cy="1014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Use loops to calculate the average high temperature for each week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14C9DB7-F1BD-627A-89F2-CEE8BA228E98}"/>
              </a:ext>
            </a:extLst>
          </p:cNvPr>
          <p:cNvSpPr txBox="1">
            <a:spLocks/>
          </p:cNvSpPr>
          <p:nvPr/>
        </p:nvSpPr>
        <p:spPr>
          <a:xfrm>
            <a:off x="304800" y="4853829"/>
            <a:ext cx="8686800" cy="6325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Print out the results</a:t>
            </a:r>
          </a:p>
        </p:txBody>
      </p:sp>
    </p:spTree>
    <p:extLst>
      <p:ext uri="{BB962C8B-B14F-4D97-AF65-F5344CB8AC3E}">
        <p14:creationId xmlns:p14="http://schemas.microsoft.com/office/powerpoint/2010/main" val="382361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70C82-8941-7530-8C41-BFB2F037F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Multidimensional Arrays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10FDB70-8D2D-D1D6-26E0-4624C94BABB8}"/>
              </a:ext>
            </a:extLst>
          </p:cNvPr>
          <p:cNvSpPr txBox="1">
            <a:spLocks/>
          </p:cNvSpPr>
          <p:nvPr/>
        </p:nvSpPr>
        <p:spPr>
          <a:xfrm>
            <a:off x="1143000" y="2057400"/>
            <a:ext cx="6248400" cy="6600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int temps[] = { 43, 70, 75, 52, 45, 63, 53} ;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3A611CB-FC62-C715-DD46-8A3C60FD73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85412"/>
              </p:ext>
            </p:extLst>
          </p:nvPr>
        </p:nvGraphicFramePr>
        <p:xfrm>
          <a:off x="1447798" y="3703321"/>
          <a:ext cx="6934200" cy="416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411103599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669943688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810698999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402358684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244822175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144679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917890858"/>
                    </a:ext>
                  </a:extLst>
                </a:gridCol>
              </a:tblGrid>
              <a:tr h="41624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339170"/>
                  </a:ext>
                </a:extLst>
              </a:tr>
            </a:tbl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6258D89-BAF2-7962-FC55-04CC02E452AA}"/>
              </a:ext>
            </a:extLst>
          </p:cNvPr>
          <p:cNvSpPr txBox="1">
            <a:spLocks/>
          </p:cNvSpPr>
          <p:nvPr/>
        </p:nvSpPr>
        <p:spPr>
          <a:xfrm>
            <a:off x="1081086" y="1423998"/>
            <a:ext cx="6829425" cy="6334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We made an array of high temperatures for a week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E4CBB76-6B3A-B7F8-44C6-2409548AF05E}"/>
              </a:ext>
            </a:extLst>
          </p:cNvPr>
          <p:cNvSpPr txBox="1">
            <a:spLocks/>
          </p:cNvSpPr>
          <p:nvPr/>
        </p:nvSpPr>
        <p:spPr>
          <a:xfrm>
            <a:off x="523240" y="2774317"/>
            <a:ext cx="2413000" cy="5076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Memory layout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BCDEEDB-FAD7-0284-9AD4-AAA5DFC3945E}"/>
              </a:ext>
            </a:extLst>
          </p:cNvPr>
          <p:cNvSpPr txBox="1">
            <a:spLocks/>
          </p:cNvSpPr>
          <p:nvPr/>
        </p:nvSpPr>
        <p:spPr>
          <a:xfrm>
            <a:off x="1402077" y="3180398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temps[0]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25B393D-D879-EDD0-7BD0-2C66671C2739}"/>
              </a:ext>
            </a:extLst>
          </p:cNvPr>
          <p:cNvSpPr txBox="1">
            <a:spLocks/>
          </p:cNvSpPr>
          <p:nvPr/>
        </p:nvSpPr>
        <p:spPr>
          <a:xfrm>
            <a:off x="345436" y="3703320"/>
            <a:ext cx="949964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temps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A575BD3-AC19-DDC9-1D4E-98B5C3211B00}"/>
              </a:ext>
            </a:extLst>
          </p:cNvPr>
          <p:cNvSpPr txBox="1">
            <a:spLocks/>
          </p:cNvSpPr>
          <p:nvPr/>
        </p:nvSpPr>
        <p:spPr>
          <a:xfrm>
            <a:off x="2402839" y="3409320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temps[1]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5FE1DEE-F401-F08B-3CDF-77600C46D219}"/>
              </a:ext>
            </a:extLst>
          </p:cNvPr>
          <p:cNvSpPr txBox="1">
            <a:spLocks/>
          </p:cNvSpPr>
          <p:nvPr/>
        </p:nvSpPr>
        <p:spPr>
          <a:xfrm>
            <a:off x="3357880" y="3180398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temps[2]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F35D914-BAD9-4258-D8BC-DD10A6148657}"/>
              </a:ext>
            </a:extLst>
          </p:cNvPr>
          <p:cNvSpPr txBox="1">
            <a:spLocks/>
          </p:cNvSpPr>
          <p:nvPr/>
        </p:nvSpPr>
        <p:spPr>
          <a:xfrm>
            <a:off x="4381497" y="3394381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temps[3]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08D8383F-8A24-F18E-7BF3-380D1BDA0209}"/>
              </a:ext>
            </a:extLst>
          </p:cNvPr>
          <p:cNvSpPr txBox="1">
            <a:spLocks/>
          </p:cNvSpPr>
          <p:nvPr/>
        </p:nvSpPr>
        <p:spPr>
          <a:xfrm>
            <a:off x="5346700" y="3165462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temps[4]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CCB976D-DBC8-6DCF-4019-6E9D78520BC7}"/>
              </a:ext>
            </a:extLst>
          </p:cNvPr>
          <p:cNvSpPr txBox="1">
            <a:spLocks/>
          </p:cNvSpPr>
          <p:nvPr/>
        </p:nvSpPr>
        <p:spPr>
          <a:xfrm>
            <a:off x="6370317" y="3379445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temps[5]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95AEDFDC-71A9-6CFD-E605-FACBC168CE23}"/>
              </a:ext>
            </a:extLst>
          </p:cNvPr>
          <p:cNvSpPr txBox="1">
            <a:spLocks/>
          </p:cNvSpPr>
          <p:nvPr/>
        </p:nvSpPr>
        <p:spPr>
          <a:xfrm>
            <a:off x="7371078" y="3148623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temps[6]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1F768726-DFE1-6531-A892-C95D34F967BA}"/>
              </a:ext>
            </a:extLst>
          </p:cNvPr>
          <p:cNvSpPr txBox="1">
            <a:spLocks/>
          </p:cNvSpPr>
          <p:nvPr/>
        </p:nvSpPr>
        <p:spPr>
          <a:xfrm>
            <a:off x="1828800" y="4638676"/>
            <a:ext cx="6296025" cy="9290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What if we decided that we wanted the high temperatures for two weeks or three weeks?</a:t>
            </a:r>
          </a:p>
        </p:txBody>
      </p:sp>
    </p:spTree>
    <p:extLst>
      <p:ext uri="{BB962C8B-B14F-4D97-AF65-F5344CB8AC3E}">
        <p14:creationId xmlns:p14="http://schemas.microsoft.com/office/powerpoint/2010/main" val="321181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A63469-CE1B-38C8-BEE1-2F2FC5F04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58DBD-2B5A-557C-C8F4-F740EA417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Multidimensional Arrays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5B11A30-4C29-84B0-9113-D25A50C5FAE9}"/>
              </a:ext>
            </a:extLst>
          </p:cNvPr>
          <p:cNvSpPr txBox="1">
            <a:spLocks/>
          </p:cNvSpPr>
          <p:nvPr/>
        </p:nvSpPr>
        <p:spPr>
          <a:xfrm>
            <a:off x="685800" y="2134555"/>
            <a:ext cx="8305800" cy="5829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int temps[] = { 43, 70, 75, 52, 45, 63, 53, </a:t>
            </a:r>
            <a:r>
              <a:rPr lang="en-US" sz="2400" dirty="0">
                <a:solidFill>
                  <a:srgbClr val="3333FF"/>
                </a:solidFill>
              </a:rPr>
              <a:t>49, 52, 55, 59, 64, 82, 74</a:t>
            </a:r>
            <a:r>
              <a:rPr lang="en-US" sz="2400" dirty="0"/>
              <a:t>} ;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74570DE-476D-D17D-61BD-7F89CAED1F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676369"/>
              </p:ext>
            </p:extLst>
          </p:nvPr>
        </p:nvGraphicFramePr>
        <p:xfrm>
          <a:off x="1447798" y="3703321"/>
          <a:ext cx="6934200" cy="416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300">
                  <a:extLst>
                    <a:ext uri="{9D8B030D-6E8A-4147-A177-3AD203B41FA5}">
                      <a16:colId xmlns:a16="http://schemas.microsoft.com/office/drawing/2014/main" val="4111035993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1669943688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1810698999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4023586842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244822175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11446790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917890858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56084777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208306675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184887581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491920314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851716718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422639274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3457168267"/>
                    </a:ext>
                  </a:extLst>
                </a:gridCol>
              </a:tblGrid>
              <a:tr h="41624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339170"/>
                  </a:ext>
                </a:extLst>
              </a:tr>
            </a:tbl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7945CCE-7C8F-638A-C539-FE9483EBD90E}"/>
              </a:ext>
            </a:extLst>
          </p:cNvPr>
          <p:cNvSpPr txBox="1">
            <a:spLocks/>
          </p:cNvSpPr>
          <p:nvPr/>
        </p:nvSpPr>
        <p:spPr>
          <a:xfrm>
            <a:off x="1081086" y="1423998"/>
            <a:ext cx="6829425" cy="6334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We can give the array more elements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06C449B-BED1-A3DF-CD9C-C941A853CDD5}"/>
              </a:ext>
            </a:extLst>
          </p:cNvPr>
          <p:cNvSpPr txBox="1">
            <a:spLocks/>
          </p:cNvSpPr>
          <p:nvPr/>
        </p:nvSpPr>
        <p:spPr>
          <a:xfrm>
            <a:off x="523240" y="2774317"/>
            <a:ext cx="2413000" cy="5076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Memory layout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7EC4175-AF66-1C81-A3F2-48D4884C9569}"/>
              </a:ext>
            </a:extLst>
          </p:cNvPr>
          <p:cNvSpPr txBox="1">
            <a:spLocks/>
          </p:cNvSpPr>
          <p:nvPr/>
        </p:nvSpPr>
        <p:spPr>
          <a:xfrm>
            <a:off x="591816" y="3248659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temps[0]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3E85470-5C1E-C7A7-50D3-7CE5EF124483}"/>
              </a:ext>
            </a:extLst>
          </p:cNvPr>
          <p:cNvSpPr txBox="1">
            <a:spLocks/>
          </p:cNvSpPr>
          <p:nvPr/>
        </p:nvSpPr>
        <p:spPr>
          <a:xfrm>
            <a:off x="345436" y="3703320"/>
            <a:ext cx="949964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temps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040AFC0-2C30-2627-DD49-F898344529E3}"/>
              </a:ext>
            </a:extLst>
          </p:cNvPr>
          <p:cNvSpPr txBox="1">
            <a:spLocks/>
          </p:cNvSpPr>
          <p:nvPr/>
        </p:nvSpPr>
        <p:spPr>
          <a:xfrm>
            <a:off x="4107177" y="3125776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temps[6]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169C9E8-66FE-2BF5-8E44-FC494213C687}"/>
              </a:ext>
            </a:extLst>
          </p:cNvPr>
          <p:cNvSpPr txBox="1">
            <a:spLocks/>
          </p:cNvSpPr>
          <p:nvPr/>
        </p:nvSpPr>
        <p:spPr>
          <a:xfrm>
            <a:off x="4640578" y="4303420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temps[7]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2838BF8-5D7D-CB9B-0AC0-7E6EB1D6EC78}"/>
              </a:ext>
            </a:extLst>
          </p:cNvPr>
          <p:cNvSpPr txBox="1">
            <a:spLocks/>
          </p:cNvSpPr>
          <p:nvPr/>
        </p:nvSpPr>
        <p:spPr>
          <a:xfrm>
            <a:off x="7849551" y="4188144"/>
            <a:ext cx="1181102" cy="370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temps[13]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B8AE4C9E-654E-37B4-56FA-389C59C9AAEF}"/>
              </a:ext>
            </a:extLst>
          </p:cNvPr>
          <p:cNvSpPr/>
          <p:nvPr/>
        </p:nvSpPr>
        <p:spPr>
          <a:xfrm rot="16200000">
            <a:off x="3050703" y="2585240"/>
            <a:ext cx="223194" cy="3429003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A44EA9F-591F-E5BE-8100-6E6E07103D7C}"/>
              </a:ext>
            </a:extLst>
          </p:cNvPr>
          <p:cNvSpPr txBox="1">
            <a:spLocks/>
          </p:cNvSpPr>
          <p:nvPr/>
        </p:nvSpPr>
        <p:spPr>
          <a:xfrm>
            <a:off x="2628899" y="4488840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Week 1</a:t>
            </a: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B60C3BC8-67F5-8A18-4280-18A0A7BB2CD1}"/>
              </a:ext>
            </a:extLst>
          </p:cNvPr>
          <p:cNvSpPr/>
          <p:nvPr/>
        </p:nvSpPr>
        <p:spPr>
          <a:xfrm rot="16200000">
            <a:off x="6540660" y="2591617"/>
            <a:ext cx="223194" cy="3429003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05CEB4F-9658-A0B2-4890-BF8453479456}"/>
              </a:ext>
            </a:extLst>
          </p:cNvPr>
          <p:cNvSpPr txBox="1">
            <a:spLocks/>
          </p:cNvSpPr>
          <p:nvPr/>
        </p:nvSpPr>
        <p:spPr>
          <a:xfrm>
            <a:off x="6118856" y="4495217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Week 2</a:t>
            </a:r>
          </a:p>
        </p:txBody>
      </p:sp>
    </p:spTree>
    <p:extLst>
      <p:ext uri="{BB962C8B-B14F-4D97-AF65-F5344CB8AC3E}">
        <p14:creationId xmlns:p14="http://schemas.microsoft.com/office/powerpoint/2010/main" val="2140727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  <p:bldP spid="13" grpId="0"/>
      <p:bldP spid="17" grpId="0"/>
      <p:bldP spid="18" grpId="0"/>
      <p:bldP spid="3" grpId="0" animBg="1"/>
      <p:bldP spid="4" grpId="0"/>
      <p:bldP spid="5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D1259-26A1-B317-D3BB-748FBDE03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485AC-BDE3-7C83-0AB7-A30525750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Multidimensional Arrays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C3F6D17-33BA-92B5-F0D0-94E407B4CD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996751"/>
              </p:ext>
            </p:extLst>
          </p:nvPr>
        </p:nvGraphicFramePr>
        <p:xfrm>
          <a:off x="1714973" y="2921283"/>
          <a:ext cx="6647179" cy="878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597">
                  <a:extLst>
                    <a:ext uri="{9D8B030D-6E8A-4147-A177-3AD203B41FA5}">
                      <a16:colId xmlns:a16="http://schemas.microsoft.com/office/drawing/2014/main" val="4111035993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669943688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810698999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4023586842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2244822175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1446790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2917890858"/>
                    </a:ext>
                  </a:extLst>
                </a:gridCol>
              </a:tblGrid>
              <a:tr h="43927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339170"/>
                  </a:ext>
                </a:extLst>
              </a:tr>
              <a:tr h="43927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59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82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394793"/>
                  </a:ext>
                </a:extLst>
              </a:tr>
            </a:tbl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31325DD-E9AE-A13D-8FFF-5382F90BFF99}"/>
              </a:ext>
            </a:extLst>
          </p:cNvPr>
          <p:cNvSpPr txBox="1">
            <a:spLocks/>
          </p:cNvSpPr>
          <p:nvPr/>
        </p:nvSpPr>
        <p:spPr>
          <a:xfrm>
            <a:off x="2057400" y="1423998"/>
            <a:ext cx="5853111" cy="6334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Instead, we could add rows to the array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2ACD935-EDFC-F6E4-F101-CEE1D5EB65DA}"/>
              </a:ext>
            </a:extLst>
          </p:cNvPr>
          <p:cNvSpPr txBox="1">
            <a:spLocks/>
          </p:cNvSpPr>
          <p:nvPr/>
        </p:nvSpPr>
        <p:spPr>
          <a:xfrm>
            <a:off x="2215354" y="1987975"/>
            <a:ext cx="5537201" cy="5076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Each column represents a day of the week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E2DE9A5-815A-7A47-A9DF-8A3B95FE6A6A}"/>
              </a:ext>
            </a:extLst>
          </p:cNvPr>
          <p:cNvSpPr txBox="1">
            <a:spLocks/>
          </p:cNvSpPr>
          <p:nvPr/>
        </p:nvSpPr>
        <p:spPr>
          <a:xfrm>
            <a:off x="2611593" y="2571441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Monday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B59C267-7C70-BE0C-F60C-A0FC02F02ADE}"/>
              </a:ext>
            </a:extLst>
          </p:cNvPr>
          <p:cNvSpPr txBox="1">
            <a:spLocks/>
          </p:cNvSpPr>
          <p:nvPr/>
        </p:nvSpPr>
        <p:spPr>
          <a:xfrm>
            <a:off x="1714973" y="2559964"/>
            <a:ext cx="949964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Sunday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717E74F-CBA1-F207-A69C-656231255381}"/>
              </a:ext>
            </a:extLst>
          </p:cNvPr>
          <p:cNvSpPr txBox="1">
            <a:spLocks/>
          </p:cNvSpPr>
          <p:nvPr/>
        </p:nvSpPr>
        <p:spPr>
          <a:xfrm>
            <a:off x="3561557" y="2550442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Tuesday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33F074F-297A-CE23-3D17-2498E7E3A831}"/>
              </a:ext>
            </a:extLst>
          </p:cNvPr>
          <p:cNvSpPr txBox="1">
            <a:spLocks/>
          </p:cNvSpPr>
          <p:nvPr/>
        </p:nvSpPr>
        <p:spPr>
          <a:xfrm>
            <a:off x="4511515" y="2631621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500" dirty="0">
                <a:solidFill>
                  <a:srgbClr val="3333FF"/>
                </a:solidFill>
              </a:rPr>
              <a:t>Wednesday</a:t>
            </a:r>
            <a:endParaRPr lang="en-US" sz="2400" dirty="0">
              <a:solidFill>
                <a:srgbClr val="3333FF"/>
              </a:solidFill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E12D892-4003-1562-DE89-955AE6B06A4B}"/>
              </a:ext>
            </a:extLst>
          </p:cNvPr>
          <p:cNvSpPr txBox="1">
            <a:spLocks/>
          </p:cNvSpPr>
          <p:nvPr/>
        </p:nvSpPr>
        <p:spPr>
          <a:xfrm>
            <a:off x="5429725" y="2569663"/>
            <a:ext cx="1181102" cy="370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Thursday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DEF3F11-A39E-7C35-615E-782DE4DD80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870780"/>
              </p:ext>
            </p:extLst>
          </p:nvPr>
        </p:nvGraphicFramePr>
        <p:xfrm>
          <a:off x="1714973" y="3782058"/>
          <a:ext cx="6647179" cy="439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597">
                  <a:extLst>
                    <a:ext uri="{9D8B030D-6E8A-4147-A177-3AD203B41FA5}">
                      <a16:colId xmlns:a16="http://schemas.microsoft.com/office/drawing/2014/main" val="4111035993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669943688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810698999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4023586842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2244822175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1446790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2917890858"/>
                    </a:ext>
                  </a:extLst>
                </a:gridCol>
              </a:tblGrid>
              <a:tr h="43927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339170"/>
                  </a:ext>
                </a:extLst>
              </a:tr>
            </a:tbl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46882D6-5F8D-498D-C66A-DBE8405522A7}"/>
              </a:ext>
            </a:extLst>
          </p:cNvPr>
          <p:cNvSpPr txBox="1">
            <a:spLocks/>
          </p:cNvSpPr>
          <p:nvPr/>
        </p:nvSpPr>
        <p:spPr>
          <a:xfrm>
            <a:off x="6509235" y="2550441"/>
            <a:ext cx="915666" cy="370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>
                <a:solidFill>
                  <a:srgbClr val="3333FF"/>
                </a:solidFill>
              </a:rPr>
              <a:t>Friday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4DD5DEE-8A5C-2312-002D-B0843AA3C97B}"/>
              </a:ext>
            </a:extLst>
          </p:cNvPr>
          <p:cNvSpPr txBox="1">
            <a:spLocks/>
          </p:cNvSpPr>
          <p:nvPr/>
        </p:nvSpPr>
        <p:spPr>
          <a:xfrm>
            <a:off x="7412193" y="2550440"/>
            <a:ext cx="962666" cy="370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solidFill>
                  <a:srgbClr val="3333FF"/>
                </a:solidFill>
              </a:rPr>
              <a:t>Saturday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DABCB6F-4920-F9C9-4141-78E1847A62D6}"/>
              </a:ext>
            </a:extLst>
          </p:cNvPr>
          <p:cNvSpPr txBox="1">
            <a:spLocks/>
          </p:cNvSpPr>
          <p:nvPr/>
        </p:nvSpPr>
        <p:spPr>
          <a:xfrm>
            <a:off x="378935" y="2905111"/>
            <a:ext cx="1049020" cy="370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solidFill>
                  <a:srgbClr val="3333FF"/>
                </a:solidFill>
              </a:rPr>
              <a:t>First week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C3C1B16-EEED-A3DA-BB51-96B5F5C58A58}"/>
              </a:ext>
            </a:extLst>
          </p:cNvPr>
          <p:cNvSpPr txBox="1">
            <a:spLocks/>
          </p:cNvSpPr>
          <p:nvPr/>
        </p:nvSpPr>
        <p:spPr>
          <a:xfrm>
            <a:off x="387401" y="3360560"/>
            <a:ext cx="1269153" cy="370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solidFill>
                  <a:srgbClr val="3333FF"/>
                </a:solidFill>
              </a:rPr>
              <a:t>Second week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07DA507-3A2F-7957-D0AC-C31EC0A6F37E}"/>
              </a:ext>
            </a:extLst>
          </p:cNvPr>
          <p:cNvSpPr txBox="1">
            <a:spLocks/>
          </p:cNvSpPr>
          <p:nvPr/>
        </p:nvSpPr>
        <p:spPr>
          <a:xfrm>
            <a:off x="268868" y="3850494"/>
            <a:ext cx="1269153" cy="370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solidFill>
                  <a:srgbClr val="3333FF"/>
                </a:solidFill>
              </a:rPr>
              <a:t>Third week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0EDF432-BB1B-695A-E61B-A721DE5A0E7D}"/>
              </a:ext>
            </a:extLst>
          </p:cNvPr>
          <p:cNvSpPr txBox="1">
            <a:spLocks/>
          </p:cNvSpPr>
          <p:nvPr/>
        </p:nvSpPr>
        <p:spPr>
          <a:xfrm>
            <a:off x="387401" y="4461844"/>
            <a:ext cx="5537201" cy="5076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Each row represents a different week</a:t>
            </a:r>
          </a:p>
        </p:txBody>
      </p:sp>
    </p:spTree>
    <p:extLst>
      <p:ext uri="{BB962C8B-B14F-4D97-AF65-F5344CB8AC3E}">
        <p14:creationId xmlns:p14="http://schemas.microsoft.com/office/powerpoint/2010/main" val="36897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7" grpId="0"/>
      <p:bldP spid="18" grpId="0"/>
      <p:bldP spid="4" grpId="0"/>
      <p:bldP spid="5" grpId="0"/>
      <p:bldP spid="7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77B99B-229C-837A-19D3-22711CAFD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5387F-81DA-7FDF-C5AC-95F075C96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Declaring Multidimensional Arrays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5DB3C99-F733-1CA8-A947-E86AA2315FFC}"/>
              </a:ext>
            </a:extLst>
          </p:cNvPr>
          <p:cNvSpPr txBox="1">
            <a:spLocks/>
          </p:cNvSpPr>
          <p:nvPr/>
        </p:nvSpPr>
        <p:spPr>
          <a:xfrm>
            <a:off x="685800" y="2134555"/>
            <a:ext cx="8458200" cy="582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int temps[2] [7];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8A82D6A-A399-EF8F-2B4D-617E015760BE}"/>
              </a:ext>
            </a:extLst>
          </p:cNvPr>
          <p:cNvSpPr txBox="1">
            <a:spLocks/>
          </p:cNvSpPr>
          <p:nvPr/>
        </p:nvSpPr>
        <p:spPr>
          <a:xfrm>
            <a:off x="152400" y="1417638"/>
            <a:ext cx="2347914" cy="4711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number of rows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CE3F7EC-4D01-981E-C2A1-0F18D71C70C4}"/>
              </a:ext>
            </a:extLst>
          </p:cNvPr>
          <p:cNvSpPr txBox="1">
            <a:spLocks/>
          </p:cNvSpPr>
          <p:nvPr/>
        </p:nvSpPr>
        <p:spPr>
          <a:xfrm>
            <a:off x="3992613" y="2519261"/>
            <a:ext cx="2413000" cy="5076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Array layout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BE514BC-39B6-546F-A7DD-84AB0F721A30}"/>
              </a:ext>
            </a:extLst>
          </p:cNvPr>
          <p:cNvSpPr txBox="1">
            <a:spLocks/>
          </p:cNvSpPr>
          <p:nvPr/>
        </p:nvSpPr>
        <p:spPr>
          <a:xfrm>
            <a:off x="771525" y="2933453"/>
            <a:ext cx="13716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temps[0][0]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07DC19A-5B46-C4C4-5073-CB3C15CDD470}"/>
              </a:ext>
            </a:extLst>
          </p:cNvPr>
          <p:cNvSpPr txBox="1">
            <a:spLocks/>
          </p:cNvSpPr>
          <p:nvPr/>
        </p:nvSpPr>
        <p:spPr>
          <a:xfrm>
            <a:off x="2550321" y="2818078"/>
            <a:ext cx="1122687" cy="33882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temps[0][1]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ABF48FF-5CD5-99DC-1DDF-1AD2DCD8B7BE}"/>
              </a:ext>
            </a:extLst>
          </p:cNvPr>
          <p:cNvSpPr txBox="1">
            <a:spLocks/>
          </p:cNvSpPr>
          <p:nvPr/>
        </p:nvSpPr>
        <p:spPr>
          <a:xfrm>
            <a:off x="4868760" y="4385655"/>
            <a:ext cx="1066802" cy="255565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temps[1][4]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D01CA36-7BCC-E7A0-AF0B-A086FD279CD1}"/>
              </a:ext>
            </a:extLst>
          </p:cNvPr>
          <p:cNvSpPr txBox="1">
            <a:spLocks/>
          </p:cNvSpPr>
          <p:nvPr/>
        </p:nvSpPr>
        <p:spPr>
          <a:xfrm>
            <a:off x="7924796" y="4356058"/>
            <a:ext cx="1219204" cy="370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3333FF"/>
                </a:solidFill>
              </a:rPr>
              <a:t>temps[1][6]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6354596-A781-B1CB-3A51-088122E819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025199"/>
              </p:ext>
            </p:extLst>
          </p:nvPr>
        </p:nvGraphicFramePr>
        <p:xfrm>
          <a:off x="1658618" y="3449463"/>
          <a:ext cx="6647179" cy="878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597">
                  <a:extLst>
                    <a:ext uri="{9D8B030D-6E8A-4147-A177-3AD203B41FA5}">
                      <a16:colId xmlns:a16="http://schemas.microsoft.com/office/drawing/2014/main" val="4111035993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669943688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810698999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4023586842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2244822175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1446790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2917890858"/>
                    </a:ext>
                  </a:extLst>
                </a:gridCol>
              </a:tblGrid>
              <a:tr h="43927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339170"/>
                  </a:ext>
                </a:extLst>
              </a:tr>
              <a:tr h="43927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59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82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394793"/>
                  </a:ext>
                </a:extLst>
              </a:tr>
            </a:tbl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35B7BDA-251E-1155-76DB-320589382215}"/>
              </a:ext>
            </a:extLst>
          </p:cNvPr>
          <p:cNvSpPr txBox="1">
            <a:spLocks/>
          </p:cNvSpPr>
          <p:nvPr/>
        </p:nvSpPr>
        <p:spPr>
          <a:xfrm>
            <a:off x="762000" y="4378328"/>
            <a:ext cx="13716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temps[1][0]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28A61E1-814B-6611-AF3E-DB2F2CE3D40E}"/>
              </a:ext>
            </a:extLst>
          </p:cNvPr>
          <p:cNvSpPr txBox="1">
            <a:spLocks/>
          </p:cNvSpPr>
          <p:nvPr/>
        </p:nvSpPr>
        <p:spPr>
          <a:xfrm>
            <a:off x="2651226" y="1340250"/>
            <a:ext cx="2682774" cy="4711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number of columns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F51C770-C1DC-CD05-A879-14F4158F0908}"/>
              </a:ext>
            </a:extLst>
          </p:cNvPr>
          <p:cNvSpPr txBox="1">
            <a:spLocks/>
          </p:cNvSpPr>
          <p:nvPr/>
        </p:nvSpPr>
        <p:spPr>
          <a:xfrm>
            <a:off x="76199" y="3475284"/>
            <a:ext cx="13716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temps[0]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36D1E9-34BA-428E-4966-94A6545420E0}"/>
              </a:ext>
            </a:extLst>
          </p:cNvPr>
          <p:cNvSpPr/>
          <p:nvPr/>
        </p:nvSpPr>
        <p:spPr>
          <a:xfrm>
            <a:off x="1676398" y="3440996"/>
            <a:ext cx="6647179" cy="43941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9A8ED05-2799-E057-BC64-C828E90FBDC9}"/>
              </a:ext>
            </a:extLst>
          </p:cNvPr>
          <p:cNvSpPr txBox="1">
            <a:spLocks/>
          </p:cNvSpPr>
          <p:nvPr/>
        </p:nvSpPr>
        <p:spPr>
          <a:xfrm>
            <a:off x="76199" y="3941135"/>
            <a:ext cx="13716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temps[1]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1EFF061-9AD8-F9FD-0CAE-FB515924DA72}"/>
              </a:ext>
            </a:extLst>
          </p:cNvPr>
          <p:cNvSpPr/>
          <p:nvPr/>
        </p:nvSpPr>
        <p:spPr>
          <a:xfrm>
            <a:off x="1667508" y="3880415"/>
            <a:ext cx="6647179" cy="43941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580F95D1-F6A5-1BF4-EF7D-403907309E0B}"/>
              </a:ext>
            </a:extLst>
          </p:cNvPr>
          <p:cNvSpPr txBox="1">
            <a:spLocks/>
          </p:cNvSpPr>
          <p:nvPr/>
        </p:nvSpPr>
        <p:spPr>
          <a:xfrm>
            <a:off x="1532418" y="5393868"/>
            <a:ext cx="2810982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each row is an array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C83937E3-9DA7-24D1-721A-26F11437AC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645271"/>
              </p:ext>
            </p:extLst>
          </p:nvPr>
        </p:nvGraphicFramePr>
        <p:xfrm>
          <a:off x="1667507" y="4722174"/>
          <a:ext cx="6647179" cy="439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597">
                  <a:extLst>
                    <a:ext uri="{9D8B030D-6E8A-4147-A177-3AD203B41FA5}">
                      <a16:colId xmlns:a16="http://schemas.microsoft.com/office/drawing/2014/main" val="4111035993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669943688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810698999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4023586842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2244822175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1446790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2917890858"/>
                    </a:ext>
                  </a:extLst>
                </a:gridCol>
              </a:tblGrid>
              <a:tr h="43927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339170"/>
                  </a:ext>
                </a:extLst>
              </a:tr>
            </a:tbl>
          </a:graphicData>
        </a:graphic>
      </p:graphicFrame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334886E1-6C4B-41AE-1886-30C10EC38400}"/>
              </a:ext>
            </a:extLst>
          </p:cNvPr>
          <p:cNvSpPr txBox="1">
            <a:spLocks/>
          </p:cNvSpPr>
          <p:nvPr/>
        </p:nvSpPr>
        <p:spPr>
          <a:xfrm>
            <a:off x="295906" y="4796333"/>
            <a:ext cx="13716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temps[2]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F9C0CFD-A276-F9E2-74CE-3650354A1866}"/>
              </a:ext>
            </a:extLst>
          </p:cNvPr>
          <p:cNvCxnSpPr>
            <a:cxnSpLocks/>
          </p:cNvCxnSpPr>
          <p:nvPr/>
        </p:nvCxnSpPr>
        <p:spPr>
          <a:xfrm>
            <a:off x="1752600" y="1811377"/>
            <a:ext cx="304800" cy="398423"/>
          </a:xfrm>
          <a:prstGeom prst="straightConnector1">
            <a:avLst/>
          </a:prstGeom>
          <a:ln w="19050">
            <a:solidFill>
              <a:srgbClr val="3333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8E4DFEB4-5A1E-D1F7-A139-227C6859C917}"/>
              </a:ext>
            </a:extLst>
          </p:cNvPr>
          <p:cNvCxnSpPr>
            <a:cxnSpLocks/>
          </p:cNvCxnSpPr>
          <p:nvPr/>
        </p:nvCxnSpPr>
        <p:spPr>
          <a:xfrm flipH="1">
            <a:off x="2569371" y="1742694"/>
            <a:ext cx="386331" cy="433103"/>
          </a:xfrm>
          <a:prstGeom prst="straightConnector1">
            <a:avLst/>
          </a:prstGeom>
          <a:ln w="19050">
            <a:solidFill>
              <a:srgbClr val="3333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0171CDF0-3D37-C7F8-FFAF-93C20D73ADC1}"/>
              </a:ext>
            </a:extLst>
          </p:cNvPr>
          <p:cNvCxnSpPr>
            <a:cxnSpLocks/>
          </p:cNvCxnSpPr>
          <p:nvPr/>
        </p:nvCxnSpPr>
        <p:spPr>
          <a:xfrm>
            <a:off x="2133602" y="3181329"/>
            <a:ext cx="184560" cy="185492"/>
          </a:xfrm>
          <a:prstGeom prst="straightConnector1">
            <a:avLst/>
          </a:prstGeom>
          <a:ln w="19050">
            <a:solidFill>
              <a:srgbClr val="3333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0BC236E-732D-6D3F-C997-1F13BD7225B5}"/>
              </a:ext>
            </a:extLst>
          </p:cNvPr>
          <p:cNvCxnSpPr>
            <a:cxnSpLocks/>
          </p:cNvCxnSpPr>
          <p:nvPr/>
        </p:nvCxnSpPr>
        <p:spPr>
          <a:xfrm>
            <a:off x="3019384" y="3096958"/>
            <a:ext cx="92280" cy="235646"/>
          </a:xfrm>
          <a:prstGeom prst="straightConnector1">
            <a:avLst/>
          </a:prstGeom>
          <a:ln w="19050">
            <a:solidFill>
              <a:srgbClr val="3333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2B4B80A-67AB-F90D-5D53-0F7EBEC9E7F0}"/>
              </a:ext>
            </a:extLst>
          </p:cNvPr>
          <p:cNvCxnSpPr>
            <a:cxnSpLocks/>
          </p:cNvCxnSpPr>
          <p:nvPr/>
        </p:nvCxnSpPr>
        <p:spPr>
          <a:xfrm flipV="1">
            <a:off x="5821688" y="4242619"/>
            <a:ext cx="234527" cy="226688"/>
          </a:xfrm>
          <a:prstGeom prst="straightConnector1">
            <a:avLst/>
          </a:prstGeom>
          <a:ln w="19050">
            <a:solidFill>
              <a:srgbClr val="3333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939C1A15-A9CC-5B42-9975-0A705BA19F43}"/>
              </a:ext>
            </a:extLst>
          </p:cNvPr>
          <p:cNvCxnSpPr>
            <a:cxnSpLocks/>
          </p:cNvCxnSpPr>
          <p:nvPr/>
        </p:nvCxnSpPr>
        <p:spPr>
          <a:xfrm flipV="1">
            <a:off x="7915192" y="4356058"/>
            <a:ext cx="0" cy="159624"/>
          </a:xfrm>
          <a:prstGeom prst="straightConnector1">
            <a:avLst/>
          </a:prstGeom>
          <a:ln w="19050">
            <a:solidFill>
              <a:srgbClr val="3333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718791FA-9733-19E0-601D-2ECCA2269B52}"/>
              </a:ext>
            </a:extLst>
          </p:cNvPr>
          <p:cNvCxnSpPr>
            <a:cxnSpLocks/>
          </p:cNvCxnSpPr>
          <p:nvPr/>
        </p:nvCxnSpPr>
        <p:spPr>
          <a:xfrm flipV="1">
            <a:off x="2045691" y="4238255"/>
            <a:ext cx="234527" cy="226688"/>
          </a:xfrm>
          <a:prstGeom prst="straightConnector1">
            <a:avLst/>
          </a:prstGeom>
          <a:ln w="19050">
            <a:solidFill>
              <a:srgbClr val="3333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D1F85EC0-A68F-D80E-E6B8-673A84104195}"/>
              </a:ext>
            </a:extLst>
          </p:cNvPr>
          <p:cNvSpPr txBox="1">
            <a:spLocks/>
          </p:cNvSpPr>
          <p:nvPr/>
        </p:nvSpPr>
        <p:spPr>
          <a:xfrm>
            <a:off x="1938862" y="2246272"/>
            <a:ext cx="329184" cy="33223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[3]</a:t>
            </a:r>
          </a:p>
        </p:txBody>
      </p:sp>
    </p:spTree>
    <p:extLst>
      <p:ext uri="{BB962C8B-B14F-4D97-AF65-F5344CB8AC3E}">
        <p14:creationId xmlns:p14="http://schemas.microsoft.com/office/powerpoint/2010/main" val="1973046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3" grpId="0"/>
      <p:bldP spid="17" grpId="0"/>
      <p:bldP spid="18" grpId="0"/>
      <p:bldP spid="4" grpId="0"/>
      <p:bldP spid="5" grpId="0"/>
      <p:bldP spid="7" grpId="0"/>
      <p:bldP spid="14" grpId="0" animBg="1"/>
      <p:bldP spid="15" grpId="0"/>
      <p:bldP spid="16" grpId="0" animBg="1"/>
      <p:bldP spid="19" grpId="0"/>
      <p:bldP spid="21" grpId="0"/>
      <p:bldP spid="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7AF6A-EDBA-8B6B-0E20-D4ECF4C45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98B82-1DDD-C6D5-59E0-540A17FAD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Initializing Multidimensional Arrays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7808049-1706-87F4-A055-F0F6321FFDD9}"/>
              </a:ext>
            </a:extLst>
          </p:cNvPr>
          <p:cNvSpPr txBox="1">
            <a:spLocks/>
          </p:cNvSpPr>
          <p:nvPr/>
        </p:nvSpPr>
        <p:spPr>
          <a:xfrm>
            <a:off x="685800" y="2134555"/>
            <a:ext cx="8458200" cy="582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/>
              <a:t>int temps[2] [7]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8A573A0-4B71-2987-FAA5-01127C85118E}"/>
              </a:ext>
            </a:extLst>
          </p:cNvPr>
          <p:cNvSpPr txBox="1">
            <a:spLocks/>
          </p:cNvSpPr>
          <p:nvPr/>
        </p:nvSpPr>
        <p:spPr>
          <a:xfrm>
            <a:off x="152400" y="1417638"/>
            <a:ext cx="2347914" cy="4711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number of rows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3320659-28FD-B873-A7E2-5930FFF32A11}"/>
              </a:ext>
            </a:extLst>
          </p:cNvPr>
          <p:cNvGraphicFramePr>
            <a:graphicFrameLocks noGrp="1"/>
          </p:cNvGraphicFramePr>
          <p:nvPr/>
        </p:nvGraphicFramePr>
        <p:xfrm>
          <a:off x="1658618" y="3449463"/>
          <a:ext cx="6647179" cy="878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597">
                  <a:extLst>
                    <a:ext uri="{9D8B030D-6E8A-4147-A177-3AD203B41FA5}">
                      <a16:colId xmlns:a16="http://schemas.microsoft.com/office/drawing/2014/main" val="4111035993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669943688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810698999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4023586842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2244822175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1446790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2917890858"/>
                    </a:ext>
                  </a:extLst>
                </a:gridCol>
              </a:tblGrid>
              <a:tr h="43927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339170"/>
                  </a:ext>
                </a:extLst>
              </a:tr>
              <a:tr h="43927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59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82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394793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695D81C-CB50-493D-A7AD-FE7B95CA2B70}"/>
              </a:ext>
            </a:extLst>
          </p:cNvPr>
          <p:cNvSpPr txBox="1">
            <a:spLocks/>
          </p:cNvSpPr>
          <p:nvPr/>
        </p:nvSpPr>
        <p:spPr>
          <a:xfrm>
            <a:off x="2651226" y="1340250"/>
            <a:ext cx="2682774" cy="4711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number of columns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751AB22-2929-FCDC-4F06-778006DCBAFD}"/>
              </a:ext>
            </a:extLst>
          </p:cNvPr>
          <p:cNvSpPr txBox="1">
            <a:spLocks/>
          </p:cNvSpPr>
          <p:nvPr/>
        </p:nvSpPr>
        <p:spPr>
          <a:xfrm>
            <a:off x="2546759" y="2203891"/>
            <a:ext cx="6187974" cy="58292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= { 43, 70, 75, 52, 45, 63, 53, </a:t>
            </a:r>
            <a:r>
              <a:rPr lang="en-US" sz="2400" dirty="0">
                <a:solidFill>
                  <a:srgbClr val="3333FF"/>
                </a:solidFill>
              </a:rPr>
              <a:t>49, 52, 55, 59, 64, 82, 74  </a:t>
            </a:r>
            <a:r>
              <a:rPr lang="en-US" sz="2400" dirty="0"/>
              <a:t>} ;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1157B70-FB8F-56A2-D7D3-00CCF9BB94AE}"/>
              </a:ext>
            </a:extLst>
          </p:cNvPr>
          <p:cNvSpPr/>
          <p:nvPr/>
        </p:nvSpPr>
        <p:spPr>
          <a:xfrm>
            <a:off x="7380891" y="2203891"/>
            <a:ext cx="838200" cy="386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B5310A4-8DC6-6826-958A-DBBC7B86D827}"/>
              </a:ext>
            </a:extLst>
          </p:cNvPr>
          <p:cNvSpPr/>
          <p:nvPr/>
        </p:nvSpPr>
        <p:spPr>
          <a:xfrm>
            <a:off x="6477000" y="3926487"/>
            <a:ext cx="838200" cy="386909"/>
          </a:xfrm>
          <a:prstGeom prst="rect">
            <a:avLst/>
          </a:prstGeom>
          <a:solidFill>
            <a:srgbClr val="85EB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8489E80-D7A6-D7BA-5CFC-31CCFE8D3B86}"/>
              </a:ext>
            </a:extLst>
          </p:cNvPr>
          <p:cNvSpPr/>
          <p:nvPr/>
        </p:nvSpPr>
        <p:spPr>
          <a:xfrm>
            <a:off x="7394026" y="3918957"/>
            <a:ext cx="838200" cy="386909"/>
          </a:xfrm>
          <a:prstGeom prst="rect">
            <a:avLst/>
          </a:prstGeom>
          <a:solidFill>
            <a:srgbClr val="85EB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935A1E3-6910-D251-223D-565DD163177D}"/>
              </a:ext>
            </a:extLst>
          </p:cNvPr>
          <p:cNvSpPr txBox="1"/>
          <p:nvPr/>
        </p:nvSpPr>
        <p:spPr>
          <a:xfrm>
            <a:off x="6737128" y="3895403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772F7C8-04EF-7210-2195-F66A6FED6770}"/>
              </a:ext>
            </a:extLst>
          </p:cNvPr>
          <p:cNvSpPr txBox="1"/>
          <p:nvPr/>
        </p:nvSpPr>
        <p:spPr>
          <a:xfrm>
            <a:off x="7689626" y="3883647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0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76AD2FA-2AF1-7652-92B0-9F15356783F6}"/>
              </a:ext>
            </a:extLst>
          </p:cNvPr>
          <p:cNvCxnSpPr>
            <a:cxnSpLocks/>
          </p:cNvCxnSpPr>
          <p:nvPr/>
        </p:nvCxnSpPr>
        <p:spPr>
          <a:xfrm>
            <a:off x="1752600" y="1811377"/>
            <a:ext cx="304800" cy="398423"/>
          </a:xfrm>
          <a:prstGeom prst="straightConnector1">
            <a:avLst/>
          </a:prstGeom>
          <a:ln w="19050">
            <a:solidFill>
              <a:srgbClr val="3333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20CA0B9-DCF1-0507-47F3-45DF216ADDE1}"/>
              </a:ext>
            </a:extLst>
          </p:cNvPr>
          <p:cNvCxnSpPr>
            <a:cxnSpLocks/>
          </p:cNvCxnSpPr>
          <p:nvPr/>
        </p:nvCxnSpPr>
        <p:spPr>
          <a:xfrm flipH="1">
            <a:off x="2458060" y="1756415"/>
            <a:ext cx="386331" cy="433103"/>
          </a:xfrm>
          <a:prstGeom prst="straightConnector1">
            <a:avLst/>
          </a:prstGeom>
          <a:ln w="19050">
            <a:solidFill>
              <a:srgbClr val="3333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595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 animBg="1"/>
      <p:bldP spid="23" grpId="0" animBg="1"/>
      <p:bldP spid="24" grpId="0" animBg="1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B3E5C-BD65-2108-0C8B-1A6BF6FD7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41679-BF13-7500-4371-20B790B99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Initializing Multidimensional Arrays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B036D6A-4CE3-EC44-34CB-CE3C4C7AB85C}"/>
              </a:ext>
            </a:extLst>
          </p:cNvPr>
          <p:cNvSpPr txBox="1">
            <a:spLocks/>
          </p:cNvSpPr>
          <p:nvPr/>
        </p:nvSpPr>
        <p:spPr>
          <a:xfrm>
            <a:off x="685800" y="2134555"/>
            <a:ext cx="8458200" cy="582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/>
              <a:t>int temps[3] [7]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6636497-3CC9-9594-8C72-D672A33E96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651771"/>
              </p:ext>
            </p:extLst>
          </p:nvPr>
        </p:nvGraphicFramePr>
        <p:xfrm>
          <a:off x="1066800" y="3886200"/>
          <a:ext cx="6647179" cy="1317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597">
                  <a:extLst>
                    <a:ext uri="{9D8B030D-6E8A-4147-A177-3AD203B41FA5}">
                      <a16:colId xmlns:a16="http://schemas.microsoft.com/office/drawing/2014/main" val="4111035993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669943688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810698999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4023586842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2244822175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1446790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2917890858"/>
                    </a:ext>
                  </a:extLst>
                </a:gridCol>
              </a:tblGrid>
              <a:tr h="43927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339170"/>
                  </a:ext>
                </a:extLst>
              </a:tr>
              <a:tr h="43927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59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82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394793"/>
                  </a:ext>
                </a:extLst>
              </a:tr>
              <a:tr h="439277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63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52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50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67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56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57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395679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C27C303-B2C1-28EC-8DDE-5C0B1F4653FD}"/>
              </a:ext>
            </a:extLst>
          </p:cNvPr>
          <p:cNvSpPr txBox="1">
            <a:spLocks/>
          </p:cNvSpPr>
          <p:nvPr/>
        </p:nvSpPr>
        <p:spPr>
          <a:xfrm>
            <a:off x="2517711" y="2152652"/>
            <a:ext cx="4568889" cy="15049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= {  	{ 43, 70, 75, 52, 45, 63, 53 },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	{ 49, 52, 55, 59, 64, 82, 74  },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	</a:t>
            </a:r>
            <a:r>
              <a:rPr lang="en-US" sz="2400" dirty="0">
                <a:solidFill>
                  <a:srgbClr val="002060"/>
                </a:solidFill>
              </a:rPr>
              <a:t>{ 63, 52, 50, 67, 56, 57, 52  }</a:t>
            </a:r>
          </a:p>
          <a:p>
            <a:pPr marL="0" indent="0">
              <a:buNone/>
            </a:pPr>
            <a:r>
              <a:rPr lang="en-US" sz="2400" dirty="0"/>
              <a:t>     } ; 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ACDC78F9-E5F0-7C83-C042-E840A4250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847634"/>
              </p:ext>
            </p:extLst>
          </p:nvPr>
        </p:nvGraphicFramePr>
        <p:xfrm>
          <a:off x="7713979" y="3886200"/>
          <a:ext cx="949597" cy="1317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597">
                  <a:extLst>
                    <a:ext uri="{9D8B030D-6E8A-4147-A177-3AD203B41FA5}">
                      <a16:colId xmlns:a16="http://schemas.microsoft.com/office/drawing/2014/main" val="4111035993"/>
                    </a:ext>
                  </a:extLst>
                </a:gridCol>
              </a:tblGrid>
              <a:tr h="43927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339170"/>
                  </a:ext>
                </a:extLst>
              </a:tr>
              <a:tr h="43927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85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394793"/>
                  </a:ext>
                </a:extLst>
              </a:tr>
              <a:tr h="439277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395679"/>
                  </a:ext>
                </a:extLst>
              </a:tr>
            </a:tbl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DAC62AD-797D-D365-D992-99F9FE244A75}"/>
              </a:ext>
            </a:extLst>
          </p:cNvPr>
          <p:cNvSpPr txBox="1">
            <a:spLocks/>
          </p:cNvSpPr>
          <p:nvPr/>
        </p:nvSpPr>
        <p:spPr>
          <a:xfrm>
            <a:off x="7678473" y="3200400"/>
            <a:ext cx="1066800" cy="7640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Weekly Average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1E92524-DCAB-F366-24DB-49AC036B7AA5}"/>
              </a:ext>
            </a:extLst>
          </p:cNvPr>
          <p:cNvCxnSpPr>
            <a:cxnSpLocks/>
          </p:cNvCxnSpPr>
          <p:nvPr/>
        </p:nvCxnSpPr>
        <p:spPr>
          <a:xfrm>
            <a:off x="6019800" y="1782565"/>
            <a:ext cx="457349" cy="389498"/>
          </a:xfrm>
          <a:prstGeom prst="straightConnector1">
            <a:avLst/>
          </a:prstGeom>
          <a:ln w="19050">
            <a:solidFill>
              <a:srgbClr val="3333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58059E7-91B7-FC23-18FB-345F106372F2}"/>
              </a:ext>
            </a:extLst>
          </p:cNvPr>
          <p:cNvCxnSpPr>
            <a:cxnSpLocks/>
          </p:cNvCxnSpPr>
          <p:nvPr/>
        </p:nvCxnSpPr>
        <p:spPr>
          <a:xfrm flipH="1">
            <a:off x="3657600" y="1782565"/>
            <a:ext cx="381000" cy="351990"/>
          </a:xfrm>
          <a:prstGeom prst="straightConnector1">
            <a:avLst/>
          </a:prstGeom>
          <a:ln w="19050">
            <a:solidFill>
              <a:srgbClr val="3333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2E084994-7222-C5B0-4B92-F8DC1FFFD922}"/>
              </a:ext>
            </a:extLst>
          </p:cNvPr>
          <p:cNvSpPr txBox="1">
            <a:spLocks/>
          </p:cNvSpPr>
          <p:nvPr/>
        </p:nvSpPr>
        <p:spPr>
          <a:xfrm>
            <a:off x="4020846" y="1186255"/>
            <a:ext cx="2498051" cy="7640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each row is enclosed in curly brackets</a:t>
            </a:r>
          </a:p>
        </p:txBody>
      </p:sp>
    </p:spTree>
    <p:extLst>
      <p:ext uri="{BB962C8B-B14F-4D97-AF65-F5344CB8AC3E}">
        <p14:creationId xmlns:p14="http://schemas.microsoft.com/office/powerpoint/2010/main" val="3296377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201A8-B340-65D8-07AB-6230E7045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0C919-DAD6-894F-54B1-BB70C8683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Initializing Multidimensional Arrays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733C496-FB4D-8081-29FB-A65E4A263D5B}"/>
              </a:ext>
            </a:extLst>
          </p:cNvPr>
          <p:cNvSpPr txBox="1">
            <a:spLocks/>
          </p:cNvSpPr>
          <p:nvPr/>
        </p:nvSpPr>
        <p:spPr>
          <a:xfrm>
            <a:off x="24102" y="1646238"/>
            <a:ext cx="3046350" cy="582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</a:rPr>
              <a:t>double</a:t>
            </a:r>
            <a:r>
              <a:rPr lang="en-US" sz="2200" dirty="0"/>
              <a:t> temps[3] [</a:t>
            </a:r>
            <a:r>
              <a:rPr lang="en-US" sz="2200" dirty="0">
                <a:solidFill>
                  <a:srgbClr val="FF0000"/>
                </a:solidFill>
              </a:rPr>
              <a:t>8</a:t>
            </a:r>
            <a:r>
              <a:rPr lang="en-US" sz="2200" dirty="0"/>
              <a:t>]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13978EC-4B30-05C7-91E3-D9701416C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702623"/>
              </p:ext>
            </p:extLst>
          </p:nvPr>
        </p:nvGraphicFramePr>
        <p:xfrm>
          <a:off x="985103" y="3487394"/>
          <a:ext cx="6647179" cy="1317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597">
                  <a:extLst>
                    <a:ext uri="{9D8B030D-6E8A-4147-A177-3AD203B41FA5}">
                      <a16:colId xmlns:a16="http://schemas.microsoft.com/office/drawing/2014/main" val="4111035993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669943688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810698999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4023586842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2244822175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11446790"/>
                    </a:ext>
                  </a:extLst>
                </a:gridCol>
                <a:gridCol w="949597">
                  <a:extLst>
                    <a:ext uri="{9D8B030D-6E8A-4147-A177-3AD203B41FA5}">
                      <a16:colId xmlns:a16="http://schemas.microsoft.com/office/drawing/2014/main" val="2917890858"/>
                    </a:ext>
                  </a:extLst>
                </a:gridCol>
              </a:tblGrid>
              <a:tr h="43927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339170"/>
                  </a:ext>
                </a:extLst>
              </a:tr>
              <a:tr h="43927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49.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52.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55.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59.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64.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82.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74.</a:t>
                      </a:r>
                    </a:p>
                  </a:txBody>
                  <a:tcPr>
                    <a:solidFill>
                      <a:srgbClr val="85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394793"/>
                  </a:ext>
                </a:extLst>
              </a:tr>
              <a:tr h="439277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63.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52.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50.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67.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56.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57.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52.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395679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9C26197-5440-80A5-E6B2-5C47881394A2}"/>
              </a:ext>
            </a:extLst>
          </p:cNvPr>
          <p:cNvSpPr txBox="1">
            <a:spLocks/>
          </p:cNvSpPr>
          <p:nvPr/>
        </p:nvSpPr>
        <p:spPr>
          <a:xfrm>
            <a:off x="2387763" y="1695452"/>
            <a:ext cx="5559489" cy="15049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= {  	{ 43., 70., 75., 52., 45., 63., 53. },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	{ 49., 52., 55., 59., 64., 82., 74.  },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	</a:t>
            </a:r>
            <a:r>
              <a:rPr lang="en-US" sz="2400" dirty="0">
                <a:solidFill>
                  <a:srgbClr val="002060"/>
                </a:solidFill>
              </a:rPr>
              <a:t>{ 63., 52., 50., 67., 56., 57., 52.  }</a:t>
            </a:r>
          </a:p>
          <a:p>
            <a:pPr marL="0" indent="0">
              <a:buNone/>
            </a:pPr>
            <a:r>
              <a:rPr lang="en-US" sz="2400" dirty="0"/>
              <a:t>     } ; 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2AF8D5B-81CD-55D1-135B-754C93844B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985909"/>
              </p:ext>
            </p:extLst>
          </p:nvPr>
        </p:nvGraphicFramePr>
        <p:xfrm>
          <a:off x="7636331" y="3488232"/>
          <a:ext cx="949597" cy="1317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597">
                  <a:extLst>
                    <a:ext uri="{9D8B030D-6E8A-4147-A177-3AD203B41FA5}">
                      <a16:colId xmlns:a16="http://schemas.microsoft.com/office/drawing/2014/main" val="4111035993"/>
                    </a:ext>
                  </a:extLst>
                </a:gridCol>
              </a:tblGrid>
              <a:tr h="43927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339170"/>
                  </a:ext>
                </a:extLst>
              </a:tr>
              <a:tr h="43927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85E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394793"/>
                  </a:ext>
                </a:extLst>
              </a:tr>
              <a:tr h="439277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395679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3F92D6E-0D47-FD52-FD8C-992198C662FE}"/>
              </a:ext>
            </a:extLst>
          </p:cNvPr>
          <p:cNvSpPr txBox="1">
            <a:spLocks/>
          </p:cNvSpPr>
          <p:nvPr/>
        </p:nvSpPr>
        <p:spPr>
          <a:xfrm>
            <a:off x="7577730" y="2801594"/>
            <a:ext cx="1066800" cy="7640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Weekly Average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0A4B12E-C622-DC72-F453-4C9B71C680AF}"/>
              </a:ext>
            </a:extLst>
          </p:cNvPr>
          <p:cNvCxnSpPr>
            <a:cxnSpLocks/>
          </p:cNvCxnSpPr>
          <p:nvPr/>
        </p:nvCxnSpPr>
        <p:spPr>
          <a:xfrm flipH="1">
            <a:off x="7032852" y="1587139"/>
            <a:ext cx="316540" cy="214653"/>
          </a:xfrm>
          <a:prstGeom prst="straightConnector1">
            <a:avLst/>
          </a:prstGeom>
          <a:ln w="19050">
            <a:solidFill>
              <a:srgbClr val="3333FF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930C244-E129-99A6-8FC6-56949C1CCADD}"/>
              </a:ext>
            </a:extLst>
          </p:cNvPr>
          <p:cNvSpPr txBox="1">
            <a:spLocks/>
          </p:cNvSpPr>
          <p:nvPr/>
        </p:nvSpPr>
        <p:spPr>
          <a:xfrm>
            <a:off x="7467600" y="1148854"/>
            <a:ext cx="1676400" cy="9545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each row is treated as an array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F9ACA5-4DD7-DC6C-C919-3590DF8B22D3}"/>
              </a:ext>
            </a:extLst>
          </p:cNvPr>
          <p:cNvSpPr txBox="1"/>
          <p:nvPr/>
        </p:nvSpPr>
        <p:spPr>
          <a:xfrm>
            <a:off x="7843103" y="3509239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0.0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1E097F-EDB6-CC87-FE8A-FE9C467DD3D4}"/>
              </a:ext>
            </a:extLst>
          </p:cNvPr>
          <p:cNvSpPr txBox="1"/>
          <p:nvPr/>
        </p:nvSpPr>
        <p:spPr>
          <a:xfrm>
            <a:off x="7852582" y="392250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0.0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64B210-2B44-E801-C1FA-B9A5EE4FD839}"/>
              </a:ext>
            </a:extLst>
          </p:cNvPr>
          <p:cNvSpPr txBox="1"/>
          <p:nvPr/>
        </p:nvSpPr>
        <p:spPr>
          <a:xfrm>
            <a:off x="7852582" y="436386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0.0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8F93A5C-FB16-B5B9-0EC5-E719C4E1A217}"/>
              </a:ext>
            </a:extLst>
          </p:cNvPr>
          <p:cNvSpPr txBox="1">
            <a:spLocks/>
          </p:cNvSpPr>
          <p:nvPr/>
        </p:nvSpPr>
        <p:spPr>
          <a:xfrm>
            <a:off x="1874073" y="3172749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Monday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32F9082-EEB4-5A88-1A10-D6E9400C02CA}"/>
              </a:ext>
            </a:extLst>
          </p:cNvPr>
          <p:cNvSpPr txBox="1">
            <a:spLocks/>
          </p:cNvSpPr>
          <p:nvPr/>
        </p:nvSpPr>
        <p:spPr>
          <a:xfrm>
            <a:off x="977453" y="3161272"/>
            <a:ext cx="949964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Sunday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A830E48-CC03-DE3D-6F58-AA42714D4E20}"/>
              </a:ext>
            </a:extLst>
          </p:cNvPr>
          <p:cNvSpPr txBox="1">
            <a:spLocks/>
          </p:cNvSpPr>
          <p:nvPr/>
        </p:nvSpPr>
        <p:spPr>
          <a:xfrm>
            <a:off x="2804991" y="3151750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Tuesday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43DF1F2-4EA1-44D1-1152-9CFDF9F9C0A9}"/>
              </a:ext>
            </a:extLst>
          </p:cNvPr>
          <p:cNvSpPr txBox="1">
            <a:spLocks/>
          </p:cNvSpPr>
          <p:nvPr/>
        </p:nvSpPr>
        <p:spPr>
          <a:xfrm>
            <a:off x="3754949" y="3232929"/>
            <a:ext cx="1066802" cy="370841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500" dirty="0">
                <a:solidFill>
                  <a:srgbClr val="3333FF"/>
                </a:solidFill>
              </a:rPr>
              <a:t>Wednesday</a:t>
            </a:r>
            <a:endParaRPr lang="en-US" sz="2400" dirty="0">
              <a:solidFill>
                <a:srgbClr val="3333FF"/>
              </a:solidFill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314399C-8077-BA54-4F64-0D143829F21A}"/>
              </a:ext>
            </a:extLst>
          </p:cNvPr>
          <p:cNvSpPr txBox="1">
            <a:spLocks/>
          </p:cNvSpPr>
          <p:nvPr/>
        </p:nvSpPr>
        <p:spPr>
          <a:xfrm>
            <a:off x="4673159" y="3170971"/>
            <a:ext cx="1181102" cy="370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3333FF"/>
                </a:solidFill>
              </a:rPr>
              <a:t>Thursday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C216EFB-A3EB-91BA-72EA-3FEF4F78774E}"/>
              </a:ext>
            </a:extLst>
          </p:cNvPr>
          <p:cNvSpPr txBox="1">
            <a:spLocks/>
          </p:cNvSpPr>
          <p:nvPr/>
        </p:nvSpPr>
        <p:spPr>
          <a:xfrm>
            <a:off x="5752669" y="3151749"/>
            <a:ext cx="915666" cy="370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>
                <a:solidFill>
                  <a:srgbClr val="3333FF"/>
                </a:solidFill>
              </a:rPr>
              <a:t>Friday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1ABD056-3C4F-0669-0610-651387845FC6}"/>
              </a:ext>
            </a:extLst>
          </p:cNvPr>
          <p:cNvSpPr txBox="1">
            <a:spLocks/>
          </p:cNvSpPr>
          <p:nvPr/>
        </p:nvSpPr>
        <p:spPr>
          <a:xfrm>
            <a:off x="6655627" y="3151748"/>
            <a:ext cx="962666" cy="370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solidFill>
                  <a:srgbClr val="3333FF"/>
                </a:solidFill>
              </a:rPr>
              <a:t>Saturday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51F84532-CD94-6770-A7CC-71ADFFEB0132}"/>
              </a:ext>
            </a:extLst>
          </p:cNvPr>
          <p:cNvSpPr txBox="1">
            <a:spLocks/>
          </p:cNvSpPr>
          <p:nvPr/>
        </p:nvSpPr>
        <p:spPr>
          <a:xfrm>
            <a:off x="985103" y="4978885"/>
            <a:ext cx="6633190" cy="171155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for (int week = 0; week &lt; 3; week ++){</a:t>
            </a:r>
          </a:p>
          <a:p>
            <a:pPr marL="0" indent="0">
              <a:buNone/>
            </a:pPr>
            <a:r>
              <a:rPr lang="en-US" sz="2400" dirty="0"/>
              <a:t>	for (int day = 0, double sum = 0; day &lt; 7; day ++){</a:t>
            </a:r>
          </a:p>
          <a:p>
            <a:pPr marL="0" indent="0">
              <a:buNone/>
            </a:pPr>
            <a:r>
              <a:rPr lang="en-US" sz="2400" dirty="0"/>
              <a:t>		sum += temps[week][day];</a:t>
            </a:r>
          </a:p>
          <a:p>
            <a:pPr marL="0" indent="0">
              <a:buNone/>
            </a:pPr>
            <a:r>
              <a:rPr lang="en-US" sz="2400" dirty="0"/>
              <a:t>	}</a:t>
            </a:r>
          </a:p>
          <a:p>
            <a:pPr marL="0" indent="0">
              <a:buNone/>
            </a:pPr>
            <a:r>
              <a:rPr lang="en-US" sz="2400" dirty="0"/>
              <a:t>	temps[week][7] = sum / 7.0;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760D76D-2D7F-750B-8342-FDF8875F5E36}"/>
              </a:ext>
            </a:extLst>
          </p:cNvPr>
          <p:cNvSpPr txBox="1">
            <a:spLocks/>
          </p:cNvSpPr>
          <p:nvPr/>
        </p:nvSpPr>
        <p:spPr>
          <a:xfrm>
            <a:off x="-13360" y="3522589"/>
            <a:ext cx="865238" cy="370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solidFill>
                  <a:srgbClr val="3333FF"/>
                </a:solidFill>
              </a:rPr>
              <a:t>week 0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6B25B7B9-A7D6-0995-CCE5-9A336023BFBF}"/>
              </a:ext>
            </a:extLst>
          </p:cNvPr>
          <p:cNvSpPr txBox="1">
            <a:spLocks/>
          </p:cNvSpPr>
          <p:nvPr/>
        </p:nvSpPr>
        <p:spPr>
          <a:xfrm>
            <a:off x="-4893" y="3978038"/>
            <a:ext cx="949964" cy="370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solidFill>
                  <a:srgbClr val="3333FF"/>
                </a:solidFill>
              </a:rPr>
              <a:t>week 1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78BBEEC8-22DD-CB87-0FDB-415D8ED39212}"/>
              </a:ext>
            </a:extLst>
          </p:cNvPr>
          <p:cNvSpPr txBox="1">
            <a:spLocks/>
          </p:cNvSpPr>
          <p:nvPr/>
        </p:nvSpPr>
        <p:spPr>
          <a:xfrm>
            <a:off x="16933" y="4433487"/>
            <a:ext cx="865239" cy="3708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solidFill>
                  <a:srgbClr val="3333FF"/>
                </a:solidFill>
              </a:rPr>
              <a:t>week 2</a:t>
            </a:r>
          </a:p>
        </p:txBody>
      </p:sp>
    </p:spTree>
    <p:extLst>
      <p:ext uri="{BB962C8B-B14F-4D97-AF65-F5344CB8AC3E}">
        <p14:creationId xmlns:p14="http://schemas.microsoft.com/office/powerpoint/2010/main" val="612533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4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FF60D-5B79-F78D-D42C-E89F48C82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9BC95-A1E5-8EAF-907A-15E69A124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of Words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2CB8C8D-29AF-C1E0-DB55-6C666917FCB3}"/>
              </a:ext>
            </a:extLst>
          </p:cNvPr>
          <p:cNvSpPr txBox="1">
            <a:spLocks/>
          </p:cNvSpPr>
          <p:nvPr/>
        </p:nvSpPr>
        <p:spPr>
          <a:xfrm>
            <a:off x="4070031" y="1551700"/>
            <a:ext cx="4921569" cy="4702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A string is an array of characters (char)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29319EE-3963-1058-51F2-7CD2A6942493}"/>
              </a:ext>
            </a:extLst>
          </p:cNvPr>
          <p:cNvSpPr txBox="1">
            <a:spLocks/>
          </p:cNvSpPr>
          <p:nvPr/>
        </p:nvSpPr>
        <p:spPr>
          <a:xfrm>
            <a:off x="685800" y="1547339"/>
            <a:ext cx="3384231" cy="470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char word[ ] = “Hello!”;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5898040-61E1-199A-1E9E-1EC46B05E0FD}"/>
              </a:ext>
            </a:extLst>
          </p:cNvPr>
          <p:cNvSpPr txBox="1">
            <a:spLocks/>
          </p:cNvSpPr>
          <p:nvPr/>
        </p:nvSpPr>
        <p:spPr>
          <a:xfrm>
            <a:off x="3124200" y="2156023"/>
            <a:ext cx="5867400" cy="4702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This is a 7-element array (remember the ‘\0’)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A06CEE1-F25A-CADF-4041-1048422CD161}"/>
              </a:ext>
            </a:extLst>
          </p:cNvPr>
          <p:cNvSpPr txBox="1">
            <a:spLocks/>
          </p:cNvSpPr>
          <p:nvPr/>
        </p:nvSpPr>
        <p:spPr>
          <a:xfrm>
            <a:off x="701991" y="3114618"/>
            <a:ext cx="7429500" cy="6287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Each row of a 2-dimensional array is a 1-dimensional array 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911AB304-DB63-1895-1973-AB41CED180FF}"/>
              </a:ext>
            </a:extLst>
          </p:cNvPr>
          <p:cNvSpPr txBox="1">
            <a:spLocks/>
          </p:cNvSpPr>
          <p:nvPr/>
        </p:nvSpPr>
        <p:spPr>
          <a:xfrm>
            <a:off x="732471" y="3908045"/>
            <a:ext cx="7429500" cy="9752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We can make a 2-dimensional array where each row contains a word</a:t>
            </a:r>
          </a:p>
        </p:txBody>
      </p:sp>
    </p:spTree>
    <p:extLst>
      <p:ext uri="{BB962C8B-B14F-4D97-AF65-F5344CB8AC3E}">
        <p14:creationId xmlns:p14="http://schemas.microsoft.com/office/powerpoint/2010/main" val="262246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114325</TotalTime>
  <Words>1026</Words>
  <Application>Microsoft Office PowerPoint</Application>
  <PresentationFormat>On-screen Show (4:3)</PresentationFormat>
  <Paragraphs>299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Basis of Software</vt:lpstr>
      <vt:lpstr>Multidimensional Arrays</vt:lpstr>
      <vt:lpstr>Multidimensional Arrays</vt:lpstr>
      <vt:lpstr>Multidimensional Arrays</vt:lpstr>
      <vt:lpstr>Declaring Multidimensional Arrays</vt:lpstr>
      <vt:lpstr>Initializing Multidimensional Arrays</vt:lpstr>
      <vt:lpstr>Initializing Multidimensional Arrays</vt:lpstr>
      <vt:lpstr>Initializing Multidimensional Arrays</vt:lpstr>
      <vt:lpstr>Arrays of Words</vt:lpstr>
      <vt:lpstr>Arrays of Words</vt:lpstr>
      <vt:lpstr>Arrays of Words</vt:lpstr>
      <vt:lpstr>PowerPoint Presentation</vt:lpstr>
      <vt:lpstr>Assignment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820</cp:revision>
  <cp:lastPrinted>2020-04-08T20:37:48Z</cp:lastPrinted>
  <dcterms:created xsi:type="dcterms:W3CDTF">2016-08-24T18:09:17Z</dcterms:created>
  <dcterms:modified xsi:type="dcterms:W3CDTF">2025-05-26T04:41:44Z</dcterms:modified>
</cp:coreProperties>
</file>