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632" r:id="rId3"/>
    <p:sldId id="727" r:id="rId4"/>
    <p:sldId id="729" r:id="rId5"/>
    <p:sldId id="731" r:id="rId6"/>
    <p:sldId id="728" r:id="rId7"/>
    <p:sldId id="732" r:id="rId8"/>
    <p:sldId id="733" r:id="rId9"/>
    <p:sldId id="734" r:id="rId10"/>
    <p:sldId id="735" r:id="rId11"/>
    <p:sldId id="736" r:id="rId12"/>
    <p:sldId id="738" r:id="rId13"/>
    <p:sldId id="737" r:id="rId14"/>
    <p:sldId id="739" r:id="rId15"/>
    <p:sldId id="740" r:id="rId16"/>
    <p:sldId id="725" r:id="rId17"/>
    <p:sldId id="741" r:id="rId18"/>
    <p:sldId id="742" r:id="rId19"/>
    <p:sldId id="744" r:id="rId20"/>
    <p:sldId id="745" r:id="rId21"/>
    <p:sldId id="749" r:id="rId22"/>
    <p:sldId id="746" r:id="rId23"/>
    <p:sldId id="747" r:id="rId24"/>
    <p:sldId id="748" r:id="rId25"/>
    <p:sldId id="750" r:id="rId26"/>
    <p:sldId id="751" r:id="rId27"/>
    <p:sldId id="752" r:id="rId28"/>
    <p:sldId id="753" r:id="rId29"/>
    <p:sldId id="716" r:id="rId30"/>
    <p:sldId id="726" r:id="rId31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33ACBB-9B43-FB2E-A9AA-213D69AA6D8D}" name="Kendall Stephenson" initials="KS" userId="S::KStephenson@cornellcollege.edu::5b821848-39b7-4c1b-9fc1-53417b386e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560A25"/>
    <a:srgbClr val="85EBFF"/>
    <a:srgbClr val="009644"/>
    <a:srgbClr val="00CC5C"/>
    <a:srgbClr val="3399FF"/>
    <a:srgbClr val="66CCFF"/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140" autoAdjust="0"/>
    <p:restoredTop sz="94660"/>
  </p:normalViewPr>
  <p:slideViewPr>
    <p:cSldViewPr>
      <p:cViewPr varScale="1">
        <p:scale>
          <a:sx n="75" d="100"/>
          <a:sy n="75" d="100"/>
        </p:scale>
        <p:origin x="326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8510"/>
    </p:cViewPr>
  </p:sorterViewPr>
  <p:notesViewPr>
    <p:cSldViewPr>
      <p:cViewPr varScale="1">
        <p:scale>
          <a:sx n="44" d="100"/>
          <a:sy n="44" d="100"/>
        </p:scale>
        <p:origin x="26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686339-C11E-4A10-86BE-291AC3009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BA5BB-4045-4E54-ABE9-F1C24DC871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598245-D6C2-4843-9F2D-EBF2A357BCD5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EA437-369A-49D2-BDB1-8BFE7EB0B5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5A5E7-375E-4418-B815-B9F0EFD869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857A64-2646-41F7-9795-705FA07FE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6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/>
          <a:p>
            <a:r>
              <a:rPr lang="en-US" sz="3100" dirty="0"/>
              <a:t>Basis of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68774"/>
            <a:ext cx="6400800" cy="1470026"/>
          </a:xfrm>
        </p:spPr>
        <p:txBody>
          <a:bodyPr/>
          <a:lstStyle/>
          <a:p>
            <a:r>
              <a:rPr lang="en-US" sz="2400" dirty="0"/>
              <a:t>Spring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1C8521-1B90-C30A-614C-E42E379E8878}"/>
              </a:ext>
            </a:extLst>
          </p:cNvPr>
          <p:cNvSpPr txBox="1">
            <a:spLocks/>
          </p:cNvSpPr>
          <p:nvPr/>
        </p:nvSpPr>
        <p:spPr>
          <a:xfrm>
            <a:off x="685800" y="26783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 err="1"/>
              <a:t>printf</a:t>
            </a:r>
            <a:r>
              <a:rPr lang="en-US" sz="3100" dirty="0"/>
              <a:t>() formatting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E2AC1-A869-8604-1475-80F0D4E28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CFEEE-A909-0729-4012-431F34423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format specifiers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8B64B4C-7B42-A8E5-5D3E-9B9E635454DC}"/>
              </a:ext>
            </a:extLst>
          </p:cNvPr>
          <p:cNvSpPr txBox="1">
            <a:spLocks/>
          </p:cNvSpPr>
          <p:nvPr/>
        </p:nvSpPr>
        <p:spPr>
          <a:xfrm>
            <a:off x="1300831" y="2327953"/>
            <a:ext cx="772910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%d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424F3D3-045B-BAD8-88CD-CB94B185C8B7}"/>
              </a:ext>
            </a:extLst>
          </p:cNvPr>
          <p:cNvSpPr txBox="1">
            <a:spLocks/>
          </p:cNvSpPr>
          <p:nvPr/>
        </p:nvSpPr>
        <p:spPr>
          <a:xfrm>
            <a:off x="751114" y="1460028"/>
            <a:ext cx="4038598" cy="5635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The general integer types: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61BBB-245C-D691-3D17-D8280BECF061}"/>
              </a:ext>
            </a:extLst>
          </p:cNvPr>
          <p:cNvSpPr txBox="1">
            <a:spLocks/>
          </p:cNvSpPr>
          <p:nvPr/>
        </p:nvSpPr>
        <p:spPr>
          <a:xfrm>
            <a:off x="3065106" y="2346466"/>
            <a:ext cx="2743199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signed integer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CE3C975-A687-D991-6E10-DF59391C41F2}"/>
              </a:ext>
            </a:extLst>
          </p:cNvPr>
          <p:cNvSpPr txBox="1">
            <a:spLocks/>
          </p:cNvSpPr>
          <p:nvPr/>
        </p:nvSpPr>
        <p:spPr>
          <a:xfrm>
            <a:off x="1311717" y="2723690"/>
            <a:ext cx="772910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%</a:t>
            </a:r>
            <a:r>
              <a:rPr lang="en-US" sz="2800" dirty="0" err="1">
                <a:solidFill>
                  <a:srgbClr val="002060"/>
                </a:solidFill>
              </a:rPr>
              <a:t>i</a:t>
            </a:r>
            <a:endParaRPr lang="en-US" sz="28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0D662E1-BDC3-5C96-143C-54F169CA4A5E}"/>
              </a:ext>
            </a:extLst>
          </p:cNvPr>
          <p:cNvSpPr txBox="1">
            <a:spLocks/>
          </p:cNvSpPr>
          <p:nvPr/>
        </p:nvSpPr>
        <p:spPr>
          <a:xfrm>
            <a:off x="3099318" y="2723690"/>
            <a:ext cx="2743199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signed integer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038C3C7-9242-B7AB-0357-3676903078A4}"/>
              </a:ext>
            </a:extLst>
          </p:cNvPr>
          <p:cNvSpPr txBox="1">
            <a:spLocks/>
          </p:cNvSpPr>
          <p:nvPr/>
        </p:nvSpPr>
        <p:spPr>
          <a:xfrm>
            <a:off x="5257800" y="2735195"/>
            <a:ext cx="2133601" cy="5635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(same as %d)</a:t>
            </a:r>
          </a:p>
          <a:p>
            <a:pPr marL="0" indent="0">
              <a:buNone/>
            </a:pP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0AC72CA-A7CD-3C7D-C0E8-CC5F12CB66A3}"/>
              </a:ext>
            </a:extLst>
          </p:cNvPr>
          <p:cNvSpPr txBox="1">
            <a:spLocks/>
          </p:cNvSpPr>
          <p:nvPr/>
        </p:nvSpPr>
        <p:spPr>
          <a:xfrm>
            <a:off x="1289943" y="3372574"/>
            <a:ext cx="772910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%u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8A9DDD07-BE07-05A2-8EFD-5DE1F0529D06}"/>
              </a:ext>
            </a:extLst>
          </p:cNvPr>
          <p:cNvSpPr txBox="1">
            <a:spLocks/>
          </p:cNvSpPr>
          <p:nvPr/>
        </p:nvSpPr>
        <p:spPr>
          <a:xfrm>
            <a:off x="3086099" y="3371244"/>
            <a:ext cx="297180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unsigned integer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EF3FB668-CD4B-E4F9-15F2-E651D84E7EA2}"/>
              </a:ext>
            </a:extLst>
          </p:cNvPr>
          <p:cNvSpPr txBox="1">
            <a:spLocks/>
          </p:cNvSpPr>
          <p:nvPr/>
        </p:nvSpPr>
        <p:spPr>
          <a:xfrm>
            <a:off x="2590800" y="4122805"/>
            <a:ext cx="4659083" cy="93771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prints an unsigned integer as an octal (base 8) number 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315A3A9-9927-7469-EFA3-1F425FD2C985}"/>
              </a:ext>
            </a:extLst>
          </p:cNvPr>
          <p:cNvSpPr txBox="1">
            <a:spLocks/>
          </p:cNvSpPr>
          <p:nvPr/>
        </p:nvSpPr>
        <p:spPr>
          <a:xfrm>
            <a:off x="2590800" y="5094929"/>
            <a:ext cx="4957666" cy="93771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prints an unsigned integer as a hexadecimal (base 16) number 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B03371C1-3C02-B32C-0FF4-DCB9D83C7F3B}"/>
              </a:ext>
            </a:extLst>
          </p:cNvPr>
          <p:cNvSpPr txBox="1">
            <a:spLocks/>
          </p:cNvSpPr>
          <p:nvPr/>
        </p:nvSpPr>
        <p:spPr>
          <a:xfrm>
            <a:off x="1289943" y="4199295"/>
            <a:ext cx="77291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%o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374A301F-85B9-7738-DB88-E51D8CB8ADC5}"/>
              </a:ext>
            </a:extLst>
          </p:cNvPr>
          <p:cNvSpPr txBox="1">
            <a:spLocks/>
          </p:cNvSpPr>
          <p:nvPr/>
        </p:nvSpPr>
        <p:spPr>
          <a:xfrm>
            <a:off x="1289943" y="5060522"/>
            <a:ext cx="77291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%x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A17A9ACF-A68E-E3C6-72B1-0D8561BCB553}"/>
              </a:ext>
            </a:extLst>
          </p:cNvPr>
          <p:cNvSpPr txBox="1">
            <a:spLocks/>
          </p:cNvSpPr>
          <p:nvPr/>
        </p:nvSpPr>
        <p:spPr>
          <a:xfrm>
            <a:off x="1300830" y="5536024"/>
            <a:ext cx="77291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%X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4C118A5C-9549-CB65-C132-BC5402BCDCA4}"/>
              </a:ext>
            </a:extLst>
          </p:cNvPr>
          <p:cNvSpPr txBox="1">
            <a:spLocks/>
          </p:cNvSpPr>
          <p:nvPr/>
        </p:nvSpPr>
        <p:spPr>
          <a:xfrm>
            <a:off x="4963883" y="1087430"/>
            <a:ext cx="28194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unsigned int num = 30;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26A71CE8-80E2-CB64-BBB3-978A987E24B0}"/>
              </a:ext>
            </a:extLst>
          </p:cNvPr>
          <p:cNvSpPr txBox="1">
            <a:spLocks/>
          </p:cNvSpPr>
          <p:nvPr/>
        </p:nvSpPr>
        <p:spPr>
          <a:xfrm>
            <a:off x="4963883" y="1424261"/>
            <a:ext cx="22860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(“%o”, num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1C599021-8CB9-B089-46F0-F412FE6E3580}"/>
              </a:ext>
            </a:extLst>
          </p:cNvPr>
          <p:cNvSpPr txBox="1">
            <a:spLocks/>
          </p:cNvSpPr>
          <p:nvPr/>
        </p:nvSpPr>
        <p:spPr>
          <a:xfrm>
            <a:off x="7638659" y="1470156"/>
            <a:ext cx="1306288" cy="4118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// prints 36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C8F629A7-BB61-83B8-3346-BA981849402C}"/>
              </a:ext>
            </a:extLst>
          </p:cNvPr>
          <p:cNvSpPr txBox="1">
            <a:spLocks/>
          </p:cNvSpPr>
          <p:nvPr/>
        </p:nvSpPr>
        <p:spPr>
          <a:xfrm>
            <a:off x="4980989" y="1818534"/>
            <a:ext cx="22860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(“%x”, num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CB51ED27-8CF4-80E5-E0D5-15EDC3633F18}"/>
              </a:ext>
            </a:extLst>
          </p:cNvPr>
          <p:cNvSpPr txBox="1">
            <a:spLocks/>
          </p:cNvSpPr>
          <p:nvPr/>
        </p:nvSpPr>
        <p:spPr>
          <a:xfrm>
            <a:off x="7585785" y="1832757"/>
            <a:ext cx="1306288" cy="4118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// prints 1e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87F1D1C3-8C29-FCCC-0EB5-91652331ECFF}"/>
              </a:ext>
            </a:extLst>
          </p:cNvPr>
          <p:cNvSpPr txBox="1">
            <a:spLocks/>
          </p:cNvSpPr>
          <p:nvPr/>
        </p:nvSpPr>
        <p:spPr>
          <a:xfrm>
            <a:off x="4998095" y="2166188"/>
            <a:ext cx="22860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(“%X”, num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67126765-8ABA-0184-0A08-B31C1C7AA5E5}"/>
              </a:ext>
            </a:extLst>
          </p:cNvPr>
          <p:cNvSpPr txBox="1">
            <a:spLocks/>
          </p:cNvSpPr>
          <p:nvPr/>
        </p:nvSpPr>
        <p:spPr>
          <a:xfrm>
            <a:off x="7602891" y="2180411"/>
            <a:ext cx="1306288" cy="4118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// prints 1E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507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" grpId="0"/>
      <p:bldP spid="4" grpId="0"/>
      <p:bldP spid="6" grpId="0"/>
      <p:bldP spid="10" grpId="0"/>
      <p:bldP spid="16" grpId="0"/>
      <p:bldP spid="19" grpId="0"/>
      <p:bldP spid="23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7AC78-467A-CD1E-9DC9-FEE7C8A89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28666-2BFA-1FF1-4054-BF735471E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format specifiers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CD0D215-3096-9D3A-7399-78560871E0DA}"/>
              </a:ext>
            </a:extLst>
          </p:cNvPr>
          <p:cNvSpPr txBox="1">
            <a:spLocks/>
          </p:cNvSpPr>
          <p:nvPr/>
        </p:nvSpPr>
        <p:spPr>
          <a:xfrm>
            <a:off x="533400" y="1198782"/>
            <a:ext cx="3505200" cy="9966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The general floating-point types: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711C2C59-36F6-D166-BC0B-0089300F334B}"/>
              </a:ext>
            </a:extLst>
          </p:cNvPr>
          <p:cNvSpPr txBox="1">
            <a:spLocks/>
          </p:cNvSpPr>
          <p:nvPr/>
        </p:nvSpPr>
        <p:spPr>
          <a:xfrm>
            <a:off x="733899" y="2690828"/>
            <a:ext cx="77291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%f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34293D3-EB30-F27F-F452-64BDC7CA5FF4}"/>
              </a:ext>
            </a:extLst>
          </p:cNvPr>
          <p:cNvSpPr txBox="1">
            <a:spLocks/>
          </p:cNvSpPr>
          <p:nvPr/>
        </p:nvSpPr>
        <p:spPr>
          <a:xfrm>
            <a:off x="1937297" y="2859248"/>
            <a:ext cx="888362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float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EE6C68CE-879B-79E0-510F-3700A6FFC99E}"/>
              </a:ext>
            </a:extLst>
          </p:cNvPr>
          <p:cNvSpPr txBox="1">
            <a:spLocks/>
          </p:cNvSpPr>
          <p:nvPr/>
        </p:nvSpPr>
        <p:spPr>
          <a:xfrm>
            <a:off x="646429" y="4134524"/>
            <a:ext cx="77291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%E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A44D6EE4-5F7E-02E3-6803-44778828E0D2}"/>
              </a:ext>
            </a:extLst>
          </p:cNvPr>
          <p:cNvSpPr txBox="1">
            <a:spLocks/>
          </p:cNvSpPr>
          <p:nvPr/>
        </p:nvSpPr>
        <p:spPr>
          <a:xfrm>
            <a:off x="1950329" y="3712549"/>
            <a:ext cx="1750660" cy="99662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floats in exponential format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8E20F80-4883-6558-C438-E7D9158BFD32}"/>
              </a:ext>
            </a:extLst>
          </p:cNvPr>
          <p:cNvSpPr txBox="1">
            <a:spLocks/>
          </p:cNvSpPr>
          <p:nvPr/>
        </p:nvSpPr>
        <p:spPr>
          <a:xfrm>
            <a:off x="736394" y="3096155"/>
            <a:ext cx="77291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%F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D749D05-D895-9581-61E0-4FB60670C227}"/>
              </a:ext>
            </a:extLst>
          </p:cNvPr>
          <p:cNvSpPr txBox="1">
            <a:spLocks/>
          </p:cNvSpPr>
          <p:nvPr/>
        </p:nvSpPr>
        <p:spPr>
          <a:xfrm>
            <a:off x="646430" y="3712549"/>
            <a:ext cx="77291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%e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C7976EE-BF92-04D7-E9C6-2091163FBE20}"/>
              </a:ext>
            </a:extLst>
          </p:cNvPr>
          <p:cNvSpPr txBox="1">
            <a:spLocks/>
          </p:cNvSpPr>
          <p:nvPr/>
        </p:nvSpPr>
        <p:spPr>
          <a:xfrm>
            <a:off x="3945137" y="1584504"/>
            <a:ext cx="28194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float num = 41.125;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13A6A3-0F14-394F-C15F-5F33DAB7B3FD}"/>
              </a:ext>
            </a:extLst>
          </p:cNvPr>
          <p:cNvSpPr txBox="1">
            <a:spLocks/>
          </p:cNvSpPr>
          <p:nvPr/>
        </p:nvSpPr>
        <p:spPr>
          <a:xfrm>
            <a:off x="3933189" y="1940469"/>
            <a:ext cx="22860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(“%f”, num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C7C5622-129F-8C3C-1E67-8CB656D806ED}"/>
              </a:ext>
            </a:extLst>
          </p:cNvPr>
          <p:cNvSpPr txBox="1">
            <a:spLocks/>
          </p:cNvSpPr>
          <p:nvPr/>
        </p:nvSpPr>
        <p:spPr>
          <a:xfrm>
            <a:off x="6553200" y="1970164"/>
            <a:ext cx="2286000" cy="37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// prints 41.125000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F233B9C-7A94-FCED-4F98-4855B421E8AE}"/>
              </a:ext>
            </a:extLst>
          </p:cNvPr>
          <p:cNvSpPr txBox="1">
            <a:spLocks/>
          </p:cNvSpPr>
          <p:nvPr/>
        </p:nvSpPr>
        <p:spPr>
          <a:xfrm>
            <a:off x="3945137" y="2315732"/>
            <a:ext cx="22860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(“%F”, num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47E2F8B-E64F-8864-9D91-6D3501FF2073}"/>
              </a:ext>
            </a:extLst>
          </p:cNvPr>
          <p:cNvSpPr txBox="1">
            <a:spLocks/>
          </p:cNvSpPr>
          <p:nvPr/>
        </p:nvSpPr>
        <p:spPr>
          <a:xfrm>
            <a:off x="6510380" y="2294505"/>
            <a:ext cx="223701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// prints 41.125000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9EB9B54-82A2-E4F7-D4EB-E86986AFDA1D}"/>
              </a:ext>
            </a:extLst>
          </p:cNvPr>
          <p:cNvSpPr txBox="1">
            <a:spLocks/>
          </p:cNvSpPr>
          <p:nvPr/>
        </p:nvSpPr>
        <p:spPr>
          <a:xfrm>
            <a:off x="3912476" y="3694721"/>
            <a:ext cx="22860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(“%e”, num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B822D03-9A0C-F75F-6C57-2F65D57C559F}"/>
              </a:ext>
            </a:extLst>
          </p:cNvPr>
          <p:cNvSpPr txBox="1">
            <a:spLocks/>
          </p:cNvSpPr>
          <p:nvPr/>
        </p:nvSpPr>
        <p:spPr>
          <a:xfrm>
            <a:off x="6166756" y="3711803"/>
            <a:ext cx="2547979" cy="4118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// prints 4.112500e+01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793E375-32F5-6121-9DCE-998AE653CA2D}"/>
              </a:ext>
            </a:extLst>
          </p:cNvPr>
          <p:cNvSpPr txBox="1">
            <a:spLocks/>
          </p:cNvSpPr>
          <p:nvPr/>
        </p:nvSpPr>
        <p:spPr>
          <a:xfrm>
            <a:off x="631189" y="4718509"/>
            <a:ext cx="77291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%g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B09F6B7-94BA-D2B3-17A1-92F6645C830E}"/>
              </a:ext>
            </a:extLst>
          </p:cNvPr>
          <p:cNvSpPr txBox="1">
            <a:spLocks/>
          </p:cNvSpPr>
          <p:nvPr/>
        </p:nvSpPr>
        <p:spPr>
          <a:xfrm>
            <a:off x="615949" y="5120061"/>
            <a:ext cx="77291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%G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2642646E-FA1D-5735-9CF1-5F86825C067A}"/>
              </a:ext>
            </a:extLst>
          </p:cNvPr>
          <p:cNvSpPr txBox="1">
            <a:spLocks/>
          </p:cNvSpPr>
          <p:nvPr/>
        </p:nvSpPr>
        <p:spPr>
          <a:xfrm>
            <a:off x="3945137" y="4103299"/>
            <a:ext cx="22860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(“%E”, num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DAF4A718-BD80-427E-759D-41CF0983AA93}"/>
              </a:ext>
            </a:extLst>
          </p:cNvPr>
          <p:cNvSpPr txBox="1">
            <a:spLocks/>
          </p:cNvSpPr>
          <p:nvPr/>
        </p:nvSpPr>
        <p:spPr>
          <a:xfrm>
            <a:off x="6174016" y="4120381"/>
            <a:ext cx="2547979" cy="4118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// prints 4.112500E+01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712B555-76A7-A9CA-37E4-C3DB528FDC70}"/>
              </a:ext>
            </a:extLst>
          </p:cNvPr>
          <p:cNvSpPr txBox="1">
            <a:spLocks/>
          </p:cNvSpPr>
          <p:nvPr/>
        </p:nvSpPr>
        <p:spPr>
          <a:xfrm>
            <a:off x="3944290" y="2739716"/>
            <a:ext cx="260891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(“%f”, num/0.0 );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2DF3318-F065-93B4-0A3B-2F85619FD9D4}"/>
              </a:ext>
            </a:extLst>
          </p:cNvPr>
          <p:cNvSpPr txBox="1">
            <a:spLocks/>
          </p:cNvSpPr>
          <p:nvPr/>
        </p:nvSpPr>
        <p:spPr>
          <a:xfrm>
            <a:off x="6854737" y="2769411"/>
            <a:ext cx="1676400" cy="37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// prints inf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F4906C69-8875-EB0E-ADB2-E71D06E6B906}"/>
              </a:ext>
            </a:extLst>
          </p:cNvPr>
          <p:cNvSpPr txBox="1">
            <a:spLocks/>
          </p:cNvSpPr>
          <p:nvPr/>
        </p:nvSpPr>
        <p:spPr>
          <a:xfrm>
            <a:off x="3946078" y="3125139"/>
            <a:ext cx="2607122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(“%F”, num /0.0 );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03CD19C7-86D0-32F5-2BB9-5C75CF6164F3}"/>
              </a:ext>
            </a:extLst>
          </p:cNvPr>
          <p:cNvSpPr txBox="1">
            <a:spLocks/>
          </p:cNvSpPr>
          <p:nvPr/>
        </p:nvSpPr>
        <p:spPr>
          <a:xfrm>
            <a:off x="6858000" y="3175140"/>
            <a:ext cx="1676400" cy="37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// prints INF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6D48CD68-01D0-47E2-C7B2-E4EF72087B45}"/>
              </a:ext>
            </a:extLst>
          </p:cNvPr>
          <p:cNvSpPr txBox="1">
            <a:spLocks/>
          </p:cNvSpPr>
          <p:nvPr/>
        </p:nvSpPr>
        <p:spPr>
          <a:xfrm>
            <a:off x="1790918" y="4905655"/>
            <a:ext cx="2153372" cy="89986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floats in shorter of exponential or normal format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2F7626EE-3452-5A11-1483-0BCA844D8B97}"/>
              </a:ext>
            </a:extLst>
          </p:cNvPr>
          <p:cNvSpPr txBox="1">
            <a:spLocks/>
          </p:cNvSpPr>
          <p:nvPr/>
        </p:nvSpPr>
        <p:spPr>
          <a:xfrm>
            <a:off x="3933189" y="4673577"/>
            <a:ext cx="22860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(“%g”, num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BC5B1E4C-A245-C03E-38CB-FA6129EB742E}"/>
              </a:ext>
            </a:extLst>
          </p:cNvPr>
          <p:cNvSpPr txBox="1">
            <a:spLocks/>
          </p:cNvSpPr>
          <p:nvPr/>
        </p:nvSpPr>
        <p:spPr>
          <a:xfrm>
            <a:off x="6553200" y="4703272"/>
            <a:ext cx="2286000" cy="37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// prints 41.125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C1730737-8D11-EC1C-4E58-AC318F8F285A}"/>
              </a:ext>
            </a:extLst>
          </p:cNvPr>
          <p:cNvSpPr txBox="1">
            <a:spLocks/>
          </p:cNvSpPr>
          <p:nvPr/>
        </p:nvSpPr>
        <p:spPr>
          <a:xfrm>
            <a:off x="3945137" y="5048840"/>
            <a:ext cx="22860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(“%G”, num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E798F183-E4F2-4558-9DEB-9AC341C8F2FD}"/>
              </a:ext>
            </a:extLst>
          </p:cNvPr>
          <p:cNvSpPr txBox="1">
            <a:spLocks/>
          </p:cNvSpPr>
          <p:nvPr/>
        </p:nvSpPr>
        <p:spPr>
          <a:xfrm>
            <a:off x="6510380" y="5027613"/>
            <a:ext cx="223701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// prints 41.125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A338C3DA-4D2A-6D48-D7B2-94E11D679D60}"/>
              </a:ext>
            </a:extLst>
          </p:cNvPr>
          <p:cNvSpPr txBox="1">
            <a:spLocks/>
          </p:cNvSpPr>
          <p:nvPr/>
        </p:nvSpPr>
        <p:spPr>
          <a:xfrm>
            <a:off x="3612397" y="5477905"/>
            <a:ext cx="3106239" cy="4118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(“%g”, num*1000000.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FD16B410-FCDD-E5CA-575A-00AA0A8F575A}"/>
              </a:ext>
            </a:extLst>
          </p:cNvPr>
          <p:cNvSpPr txBox="1">
            <a:spLocks/>
          </p:cNvSpPr>
          <p:nvPr/>
        </p:nvSpPr>
        <p:spPr>
          <a:xfrm>
            <a:off x="6764537" y="5460736"/>
            <a:ext cx="2286000" cy="371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// prints 4.1125e+07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F0D57F79-9C8F-2401-2C23-A10A94C2FD0C}"/>
              </a:ext>
            </a:extLst>
          </p:cNvPr>
          <p:cNvSpPr txBox="1">
            <a:spLocks/>
          </p:cNvSpPr>
          <p:nvPr/>
        </p:nvSpPr>
        <p:spPr>
          <a:xfrm>
            <a:off x="3589216" y="5805376"/>
            <a:ext cx="3175321" cy="4118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 (“%G”, num*1000000.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0516C07B-9C7C-641B-D17A-0FA594861E2B}"/>
              </a:ext>
            </a:extLst>
          </p:cNvPr>
          <p:cNvSpPr txBox="1">
            <a:spLocks/>
          </p:cNvSpPr>
          <p:nvPr/>
        </p:nvSpPr>
        <p:spPr>
          <a:xfrm>
            <a:off x="6741816" y="5766980"/>
            <a:ext cx="2237017" cy="4118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// prints 4.1125E+07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074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7" grpId="0"/>
      <p:bldP spid="8" grpId="0"/>
      <p:bldP spid="4" grpId="0"/>
      <p:bldP spid="6" grpId="0"/>
      <p:bldP spid="10" grpId="0"/>
      <p:bldP spid="11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48E35-DB34-D7F8-C32C-0D58B7551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89BE1-4B9D-BD42-FC19-AE32E36BE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format specifiers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669B728-3849-A7C1-A1E7-57B31092BE9D}"/>
              </a:ext>
            </a:extLst>
          </p:cNvPr>
          <p:cNvSpPr txBox="1">
            <a:spLocks/>
          </p:cNvSpPr>
          <p:nvPr/>
        </p:nvSpPr>
        <p:spPr>
          <a:xfrm>
            <a:off x="533400" y="1198783"/>
            <a:ext cx="6400800" cy="6240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The general floating-point types (base 16):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12BEA1F-6EB9-4C37-B9A6-2DB95027815A}"/>
              </a:ext>
            </a:extLst>
          </p:cNvPr>
          <p:cNvSpPr txBox="1">
            <a:spLocks/>
          </p:cNvSpPr>
          <p:nvPr/>
        </p:nvSpPr>
        <p:spPr>
          <a:xfrm>
            <a:off x="1001509" y="3326033"/>
            <a:ext cx="77291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%a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7B3C043-4891-883B-661C-A50D3124D4B0}"/>
              </a:ext>
            </a:extLst>
          </p:cNvPr>
          <p:cNvSpPr txBox="1">
            <a:spLocks/>
          </p:cNvSpPr>
          <p:nvPr/>
        </p:nvSpPr>
        <p:spPr>
          <a:xfrm>
            <a:off x="1016749" y="4259995"/>
            <a:ext cx="77291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%A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65EEBA0-499B-474C-67F0-A391D390CACA}"/>
              </a:ext>
            </a:extLst>
          </p:cNvPr>
          <p:cNvSpPr txBox="1">
            <a:spLocks/>
          </p:cNvSpPr>
          <p:nvPr/>
        </p:nvSpPr>
        <p:spPr>
          <a:xfrm>
            <a:off x="3810000" y="2007703"/>
            <a:ext cx="2243192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float num = 30.125;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398A5-9FE0-544F-8132-92C068FE6621}"/>
              </a:ext>
            </a:extLst>
          </p:cNvPr>
          <p:cNvSpPr txBox="1">
            <a:spLocks/>
          </p:cNvSpPr>
          <p:nvPr/>
        </p:nvSpPr>
        <p:spPr>
          <a:xfrm>
            <a:off x="3508991" y="3364467"/>
            <a:ext cx="212601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err="1">
                <a:solidFill>
                  <a:srgbClr val="560A25"/>
                </a:solidFill>
              </a:rPr>
              <a:t>printf</a:t>
            </a:r>
            <a:r>
              <a:rPr lang="en-US" sz="1800" dirty="0">
                <a:solidFill>
                  <a:srgbClr val="560A25"/>
                </a:solidFill>
              </a:rPr>
              <a:t>(“%a”, num );</a:t>
            </a:r>
          </a:p>
          <a:p>
            <a:pPr marL="0" indent="0">
              <a:buNone/>
            </a:pPr>
            <a:endParaRPr lang="en-US" sz="1800" dirty="0">
              <a:solidFill>
                <a:srgbClr val="560A25"/>
              </a:solidFill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F4654DA5-4644-9DA9-56E8-F51227279A9C}"/>
              </a:ext>
            </a:extLst>
          </p:cNvPr>
          <p:cNvSpPr txBox="1">
            <a:spLocks/>
          </p:cNvSpPr>
          <p:nvPr/>
        </p:nvSpPr>
        <p:spPr>
          <a:xfrm>
            <a:off x="5529426" y="3389353"/>
            <a:ext cx="3462173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560A25"/>
                </a:solidFill>
              </a:rPr>
              <a:t>// prints 0x1.e200000000000p+4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B55DB1D-AF41-6750-9383-14643EC17401}"/>
              </a:ext>
            </a:extLst>
          </p:cNvPr>
          <p:cNvSpPr txBox="1">
            <a:spLocks/>
          </p:cNvSpPr>
          <p:nvPr/>
        </p:nvSpPr>
        <p:spPr>
          <a:xfrm>
            <a:off x="3470891" y="4335828"/>
            <a:ext cx="212601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err="1">
                <a:solidFill>
                  <a:srgbClr val="560A25"/>
                </a:solidFill>
              </a:rPr>
              <a:t>printf</a:t>
            </a:r>
            <a:r>
              <a:rPr lang="en-US" sz="1800" dirty="0">
                <a:solidFill>
                  <a:srgbClr val="560A25"/>
                </a:solidFill>
              </a:rPr>
              <a:t>(“%A”, num );</a:t>
            </a:r>
          </a:p>
          <a:p>
            <a:pPr marL="0" indent="0">
              <a:buNone/>
            </a:pPr>
            <a:endParaRPr lang="en-US" sz="1800" dirty="0">
              <a:solidFill>
                <a:srgbClr val="560A25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3250545C-DECE-D23B-87A9-EE5ECA466485}"/>
              </a:ext>
            </a:extLst>
          </p:cNvPr>
          <p:cNvSpPr txBox="1">
            <a:spLocks/>
          </p:cNvSpPr>
          <p:nvPr/>
        </p:nvSpPr>
        <p:spPr>
          <a:xfrm>
            <a:off x="5529426" y="4334221"/>
            <a:ext cx="3081380" cy="4118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560A25"/>
                </a:solidFill>
              </a:rPr>
              <a:t>// prints 0x1.E200000000000P+4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CDA990F-E362-03C8-EBCB-A073D7950871}"/>
                  </a:ext>
                </a:extLst>
              </p:cNvPr>
              <p:cNvSpPr txBox="1"/>
              <p:nvPr/>
            </p:nvSpPr>
            <p:spPr>
              <a:xfrm>
                <a:off x="6138916" y="2397871"/>
                <a:ext cx="2243192" cy="6223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en-US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14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den>
                          </m:f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16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CDA990F-E362-03C8-EBCB-A073D79508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916" y="2397871"/>
                <a:ext cx="2243192" cy="62235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A78AC3F1-F1C6-506D-FEF5-11597C2C58C6}"/>
              </a:ext>
            </a:extLst>
          </p:cNvPr>
          <p:cNvCxnSpPr>
            <a:cxnSpLocks/>
          </p:cNvCxnSpPr>
          <p:nvPr/>
        </p:nvCxnSpPr>
        <p:spPr>
          <a:xfrm flipH="1" flipV="1">
            <a:off x="6477000" y="2871314"/>
            <a:ext cx="228600" cy="51803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55F0C0D-C9F9-69A5-150D-AD1B82437507}"/>
              </a:ext>
            </a:extLst>
          </p:cNvPr>
          <p:cNvCxnSpPr>
            <a:cxnSpLocks/>
          </p:cNvCxnSpPr>
          <p:nvPr/>
        </p:nvCxnSpPr>
        <p:spPr>
          <a:xfrm flipH="1" flipV="1">
            <a:off x="6852284" y="2988047"/>
            <a:ext cx="18288" cy="44730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0D88EBF0-BD17-4762-EDE7-FAA8F7C0E40B}"/>
              </a:ext>
            </a:extLst>
          </p:cNvPr>
          <p:cNvCxnSpPr>
            <a:cxnSpLocks/>
          </p:cNvCxnSpPr>
          <p:nvPr/>
        </p:nvCxnSpPr>
        <p:spPr>
          <a:xfrm flipV="1">
            <a:off x="7043684" y="2941536"/>
            <a:ext cx="242187" cy="48746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A5101F7-3972-9E2B-FE7B-23304758CE92}"/>
              </a:ext>
            </a:extLst>
          </p:cNvPr>
          <p:cNvCxnSpPr>
            <a:cxnSpLocks/>
          </p:cNvCxnSpPr>
          <p:nvPr/>
        </p:nvCxnSpPr>
        <p:spPr>
          <a:xfrm flipH="1" flipV="1">
            <a:off x="8229600" y="2751951"/>
            <a:ext cx="356351" cy="63740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0557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22" grpId="0"/>
      <p:bldP spid="23" grpId="0"/>
      <p:bldP spid="24" grpId="0"/>
      <p:bldP spid="4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42F2-6442-C196-D641-26E0F2DD6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FD014-F475-B4A2-6261-537CC3355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format specifiers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DEE615-C51B-3595-B12E-C4313E5388F9}"/>
              </a:ext>
            </a:extLst>
          </p:cNvPr>
          <p:cNvSpPr txBox="1">
            <a:spLocks/>
          </p:cNvSpPr>
          <p:nvPr/>
        </p:nvSpPr>
        <p:spPr>
          <a:xfrm>
            <a:off x="609600" y="1383474"/>
            <a:ext cx="4038598" cy="5635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Other general types: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38AF2D7E-B65F-68F8-251F-F6F909012816}"/>
              </a:ext>
            </a:extLst>
          </p:cNvPr>
          <p:cNvSpPr txBox="1">
            <a:spLocks/>
          </p:cNvSpPr>
          <p:nvPr/>
        </p:nvSpPr>
        <p:spPr>
          <a:xfrm>
            <a:off x="1371600" y="2078306"/>
            <a:ext cx="77291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%c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B7A08BC2-4CA9-5F0D-2897-0334CF49595E}"/>
              </a:ext>
            </a:extLst>
          </p:cNvPr>
          <p:cNvSpPr txBox="1">
            <a:spLocks/>
          </p:cNvSpPr>
          <p:nvPr/>
        </p:nvSpPr>
        <p:spPr>
          <a:xfrm>
            <a:off x="3657599" y="2005196"/>
            <a:ext cx="1055917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char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A591895A-8242-926C-92F4-9D0FCFCFDA2E}"/>
              </a:ext>
            </a:extLst>
          </p:cNvPr>
          <p:cNvSpPr txBox="1">
            <a:spLocks/>
          </p:cNvSpPr>
          <p:nvPr/>
        </p:nvSpPr>
        <p:spPr>
          <a:xfrm>
            <a:off x="1371599" y="2831560"/>
            <a:ext cx="77291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%s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04C9DB4C-B4E2-A655-4607-13A42AF58A30}"/>
              </a:ext>
            </a:extLst>
          </p:cNvPr>
          <p:cNvSpPr txBox="1">
            <a:spLocks/>
          </p:cNvSpPr>
          <p:nvPr/>
        </p:nvSpPr>
        <p:spPr>
          <a:xfrm>
            <a:off x="3644412" y="2845983"/>
            <a:ext cx="1055917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string</a:t>
            </a: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D0107E7E-DE64-8BFB-ABFE-B73E1990402E}"/>
              </a:ext>
            </a:extLst>
          </p:cNvPr>
          <p:cNvSpPr txBox="1">
            <a:spLocks/>
          </p:cNvSpPr>
          <p:nvPr/>
        </p:nvSpPr>
        <p:spPr>
          <a:xfrm>
            <a:off x="3657599" y="3819595"/>
            <a:ext cx="220980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pointer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1CE17-0510-16B3-3FDE-8A17A44F87D8}"/>
              </a:ext>
            </a:extLst>
          </p:cNvPr>
          <p:cNvSpPr txBox="1">
            <a:spLocks/>
          </p:cNvSpPr>
          <p:nvPr/>
        </p:nvSpPr>
        <p:spPr>
          <a:xfrm>
            <a:off x="1371599" y="3810000"/>
            <a:ext cx="77291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%p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752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9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DEE240-3372-1BC2-8803-1B981430E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DE4CE-0138-D03E-2F81-0D84E13F5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format specifiers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B678F20-6573-FE51-510D-6D4667E41C4E}"/>
              </a:ext>
            </a:extLst>
          </p:cNvPr>
          <p:cNvSpPr txBox="1">
            <a:spLocks/>
          </p:cNvSpPr>
          <p:nvPr/>
        </p:nvSpPr>
        <p:spPr>
          <a:xfrm>
            <a:off x="1317072" y="2530192"/>
            <a:ext cx="7239000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%</a:t>
            </a:r>
            <a:r>
              <a:rPr lang="en-US" sz="3600" i="1" dirty="0">
                <a:solidFill>
                  <a:srgbClr val="7030A0"/>
                </a:solidFill>
              </a:rPr>
              <a:t>[flags]</a:t>
            </a:r>
            <a:r>
              <a:rPr lang="en-US" sz="3600" i="1" dirty="0">
                <a:solidFill>
                  <a:schemeClr val="accent2">
                    <a:lumMod val="50000"/>
                  </a:schemeClr>
                </a:solidFill>
              </a:rPr>
              <a:t>[width]</a:t>
            </a:r>
            <a:r>
              <a:rPr lang="en-US" sz="3600" i="1" dirty="0">
                <a:solidFill>
                  <a:schemeClr val="accent5">
                    <a:lumMod val="50000"/>
                  </a:schemeClr>
                </a:solidFill>
              </a:rPr>
              <a:t>[.precision]</a:t>
            </a:r>
            <a:r>
              <a:rPr lang="en-US" sz="3600" i="1" dirty="0">
                <a:solidFill>
                  <a:srgbClr val="3333FF"/>
                </a:solidFill>
              </a:rPr>
              <a:t>[length]</a:t>
            </a:r>
            <a:r>
              <a:rPr lang="en-US" sz="3600" dirty="0">
                <a:solidFill>
                  <a:srgbClr val="002060"/>
                </a:solidFill>
              </a:rPr>
              <a:t>specifier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F75EA76-094E-C0FB-02CB-1783BB5A9B19}"/>
              </a:ext>
            </a:extLst>
          </p:cNvPr>
          <p:cNvSpPr txBox="1">
            <a:spLocks/>
          </p:cNvSpPr>
          <p:nvPr/>
        </p:nvSpPr>
        <p:spPr>
          <a:xfrm>
            <a:off x="762000" y="1692134"/>
            <a:ext cx="7543800" cy="5635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The general form of a format specifier is: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CC39305-4961-7671-A82A-AF0F2E4399E6}"/>
              </a:ext>
            </a:extLst>
          </p:cNvPr>
          <p:cNvSpPr txBox="1">
            <a:spLocks/>
          </p:cNvSpPr>
          <p:nvPr/>
        </p:nvSpPr>
        <p:spPr>
          <a:xfrm>
            <a:off x="268996" y="3321053"/>
            <a:ext cx="1523999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It always starts with %</a:t>
            </a: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58F9CC1-0024-65FA-E7CD-5FBD54C297D5}"/>
              </a:ext>
            </a:extLst>
          </p:cNvPr>
          <p:cNvSpPr txBox="1">
            <a:spLocks/>
          </p:cNvSpPr>
          <p:nvPr/>
        </p:nvSpPr>
        <p:spPr>
          <a:xfrm>
            <a:off x="6890706" y="3289296"/>
            <a:ext cx="2133599" cy="1076154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It always ends with a letter telling the general type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48AFAC5-3901-2C9A-6CF1-B69674EA8814}"/>
              </a:ext>
            </a:extLst>
          </p:cNvPr>
          <p:cNvCxnSpPr>
            <a:cxnSpLocks/>
          </p:cNvCxnSpPr>
          <p:nvPr/>
        </p:nvCxnSpPr>
        <p:spPr>
          <a:xfrm flipV="1">
            <a:off x="1524000" y="3093754"/>
            <a:ext cx="0" cy="309240"/>
          </a:xfrm>
          <a:prstGeom prst="straightConnector1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6CF3B4D-A0F9-14AB-43EB-4D90C6B0DD8C}"/>
              </a:ext>
            </a:extLst>
          </p:cNvPr>
          <p:cNvCxnSpPr>
            <a:cxnSpLocks/>
          </p:cNvCxnSpPr>
          <p:nvPr/>
        </p:nvCxnSpPr>
        <p:spPr>
          <a:xfrm flipV="1">
            <a:off x="7620000" y="3013137"/>
            <a:ext cx="0" cy="309240"/>
          </a:xfrm>
          <a:prstGeom prst="straightConnector1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ECAB5E4-E3F2-DB51-1E3F-9E3898EB310A}"/>
              </a:ext>
            </a:extLst>
          </p:cNvPr>
          <p:cNvSpPr txBox="1">
            <a:spLocks/>
          </p:cNvSpPr>
          <p:nvPr/>
        </p:nvSpPr>
        <p:spPr>
          <a:xfrm>
            <a:off x="5410200" y="4393682"/>
            <a:ext cx="3505200" cy="12451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The </a:t>
            </a:r>
            <a:r>
              <a:rPr lang="en-US" sz="2400" i="1" u="sng" dirty="0">
                <a:solidFill>
                  <a:srgbClr val="3333FF"/>
                </a:solidFill>
              </a:rPr>
              <a:t>length</a:t>
            </a:r>
            <a:r>
              <a:rPr lang="en-US" sz="2400" dirty="0">
                <a:solidFill>
                  <a:srgbClr val="3333FF"/>
                </a:solidFill>
              </a:rPr>
              <a:t> field might be necessary to modify (change) the type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173745A-567B-B164-FE75-B51B0319E554}"/>
              </a:ext>
            </a:extLst>
          </p:cNvPr>
          <p:cNvSpPr txBox="1">
            <a:spLocks/>
          </p:cNvSpPr>
          <p:nvPr/>
        </p:nvSpPr>
        <p:spPr>
          <a:xfrm>
            <a:off x="2089983" y="3617823"/>
            <a:ext cx="3385506" cy="419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These fields are optional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D8B625D-FFEB-86DB-B9AD-BE2CA8401D8E}"/>
              </a:ext>
            </a:extLst>
          </p:cNvPr>
          <p:cNvCxnSpPr>
            <a:cxnSpLocks/>
          </p:cNvCxnSpPr>
          <p:nvPr/>
        </p:nvCxnSpPr>
        <p:spPr>
          <a:xfrm flipV="1">
            <a:off x="6248400" y="3013137"/>
            <a:ext cx="0" cy="1380545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0A1EACC-48C8-5BAD-E25D-81778AF0FE0E}"/>
              </a:ext>
            </a:extLst>
          </p:cNvPr>
          <p:cNvSpPr txBox="1">
            <a:spLocks/>
          </p:cNvSpPr>
          <p:nvPr/>
        </p:nvSpPr>
        <p:spPr>
          <a:xfrm>
            <a:off x="5421764" y="5576459"/>
            <a:ext cx="3505200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For example, changing from an </a:t>
            </a:r>
            <a:r>
              <a:rPr lang="en-US" sz="2400" i="1" dirty="0">
                <a:solidFill>
                  <a:srgbClr val="3333FF"/>
                </a:solidFill>
              </a:rPr>
              <a:t>int</a:t>
            </a:r>
            <a:r>
              <a:rPr lang="en-US" sz="2400" dirty="0">
                <a:solidFill>
                  <a:srgbClr val="3333FF"/>
                </a:solidFill>
              </a:rPr>
              <a:t> to a </a:t>
            </a:r>
            <a:r>
              <a:rPr lang="en-US" sz="2400" i="1" dirty="0">
                <a:solidFill>
                  <a:srgbClr val="3333FF"/>
                </a:solidFill>
              </a:rPr>
              <a:t>long int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689EF26-DAE4-EE23-1C9E-BDB873EE5AAF}"/>
              </a:ext>
            </a:extLst>
          </p:cNvPr>
          <p:cNvCxnSpPr>
            <a:cxnSpLocks/>
          </p:cNvCxnSpPr>
          <p:nvPr/>
        </p:nvCxnSpPr>
        <p:spPr>
          <a:xfrm flipV="1">
            <a:off x="2362200" y="3001990"/>
            <a:ext cx="0" cy="615833"/>
          </a:xfrm>
          <a:prstGeom prst="straightConnector1">
            <a:avLst/>
          </a:prstGeom>
          <a:ln w="254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E3D8A24-2922-7126-1DFB-4DB4564A31C3}"/>
              </a:ext>
            </a:extLst>
          </p:cNvPr>
          <p:cNvCxnSpPr>
            <a:cxnSpLocks/>
          </p:cNvCxnSpPr>
          <p:nvPr/>
        </p:nvCxnSpPr>
        <p:spPr>
          <a:xfrm flipV="1">
            <a:off x="3228393" y="3005779"/>
            <a:ext cx="0" cy="615833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B160C58-7FF9-6D21-45D6-387389B4C8F2}"/>
              </a:ext>
            </a:extLst>
          </p:cNvPr>
          <p:cNvCxnSpPr>
            <a:cxnSpLocks/>
          </p:cNvCxnSpPr>
          <p:nvPr/>
        </p:nvCxnSpPr>
        <p:spPr>
          <a:xfrm flipV="1">
            <a:off x="4572000" y="3013137"/>
            <a:ext cx="0" cy="615833"/>
          </a:xfrm>
          <a:prstGeom prst="straightConnector1">
            <a:avLst/>
          </a:prstGeom>
          <a:ln w="2540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48D5CE14-5983-E473-CE26-0FB8EFFC52CD}"/>
              </a:ext>
            </a:extLst>
          </p:cNvPr>
          <p:cNvSpPr/>
          <p:nvPr/>
        </p:nvSpPr>
        <p:spPr>
          <a:xfrm>
            <a:off x="5562600" y="2424758"/>
            <a:ext cx="1371600" cy="774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1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1C3151-DCB9-DD37-A090-32CE19219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51B57-4FDF-344C-F951-0CA1A3E8A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format specifiers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374AEED-FD90-4AD3-78E9-7F2B82FE4243}"/>
              </a:ext>
            </a:extLst>
          </p:cNvPr>
          <p:cNvSpPr txBox="1">
            <a:spLocks/>
          </p:cNvSpPr>
          <p:nvPr/>
        </p:nvSpPr>
        <p:spPr>
          <a:xfrm>
            <a:off x="1300831" y="2327953"/>
            <a:ext cx="772910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err="1">
                <a:solidFill>
                  <a:srgbClr val="002060"/>
                </a:solidFill>
              </a:rPr>
              <a:t>hh</a:t>
            </a:r>
            <a:endParaRPr lang="en-US" sz="28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4E56C4-2DDA-92F2-8EEF-54CACC277301}"/>
              </a:ext>
            </a:extLst>
          </p:cNvPr>
          <p:cNvSpPr txBox="1">
            <a:spLocks/>
          </p:cNvSpPr>
          <p:nvPr/>
        </p:nvSpPr>
        <p:spPr>
          <a:xfrm>
            <a:off x="1066800" y="1240751"/>
            <a:ext cx="7117703" cy="606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length modifiers for the general integer types: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87532-82B1-22F5-7939-8DEAF54959AC}"/>
              </a:ext>
            </a:extLst>
          </p:cNvPr>
          <p:cNvSpPr txBox="1">
            <a:spLocks/>
          </p:cNvSpPr>
          <p:nvPr/>
        </p:nvSpPr>
        <p:spPr>
          <a:xfrm>
            <a:off x="3065107" y="2346466"/>
            <a:ext cx="1091682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char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2A33C42-C8A2-356C-2C13-2AD243883CD3}"/>
              </a:ext>
            </a:extLst>
          </p:cNvPr>
          <p:cNvSpPr txBox="1">
            <a:spLocks/>
          </p:cNvSpPr>
          <p:nvPr/>
        </p:nvSpPr>
        <p:spPr>
          <a:xfrm>
            <a:off x="1311717" y="3321198"/>
            <a:ext cx="772910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h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E9B4FD8-E0F6-F659-28AF-0B0337573C2A}"/>
              </a:ext>
            </a:extLst>
          </p:cNvPr>
          <p:cNvSpPr txBox="1">
            <a:spLocks/>
          </p:cNvSpPr>
          <p:nvPr/>
        </p:nvSpPr>
        <p:spPr>
          <a:xfrm>
            <a:off x="3099319" y="3321198"/>
            <a:ext cx="1091682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short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C84B522-CEA2-1B9B-6F58-BBF315F13921}"/>
              </a:ext>
            </a:extLst>
          </p:cNvPr>
          <p:cNvSpPr txBox="1">
            <a:spLocks/>
          </p:cNvSpPr>
          <p:nvPr/>
        </p:nvSpPr>
        <p:spPr>
          <a:xfrm>
            <a:off x="818751" y="4702099"/>
            <a:ext cx="1817937" cy="4402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(lowercase ell)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C28817C-8E66-23BA-EB13-221302A46037}"/>
              </a:ext>
            </a:extLst>
          </p:cNvPr>
          <p:cNvSpPr txBox="1">
            <a:spLocks/>
          </p:cNvSpPr>
          <p:nvPr/>
        </p:nvSpPr>
        <p:spPr>
          <a:xfrm>
            <a:off x="1352155" y="4421648"/>
            <a:ext cx="772910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CB833206-0810-0AC5-8B16-7602B0DCAD5F}"/>
              </a:ext>
            </a:extLst>
          </p:cNvPr>
          <p:cNvSpPr txBox="1">
            <a:spLocks/>
          </p:cNvSpPr>
          <p:nvPr/>
        </p:nvSpPr>
        <p:spPr>
          <a:xfrm>
            <a:off x="3160908" y="4358665"/>
            <a:ext cx="1762870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long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6FFB894-D25D-71C8-4A42-F1C5D845F577}"/>
              </a:ext>
            </a:extLst>
          </p:cNvPr>
          <p:cNvSpPr txBox="1">
            <a:spLocks/>
          </p:cNvSpPr>
          <p:nvPr/>
        </p:nvSpPr>
        <p:spPr>
          <a:xfrm>
            <a:off x="3160908" y="5353677"/>
            <a:ext cx="1701281" cy="5428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long </a:t>
            </a:r>
            <a:r>
              <a:rPr lang="en-US" sz="2800" dirty="0" err="1">
                <a:solidFill>
                  <a:srgbClr val="002060"/>
                </a:solidFill>
              </a:rPr>
              <a:t>long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CD9F6D2D-5024-2EB7-4797-A890536E267C}"/>
              </a:ext>
            </a:extLst>
          </p:cNvPr>
          <p:cNvSpPr txBox="1">
            <a:spLocks/>
          </p:cNvSpPr>
          <p:nvPr/>
        </p:nvSpPr>
        <p:spPr>
          <a:xfrm>
            <a:off x="1255133" y="5388511"/>
            <a:ext cx="77291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err="1">
                <a:solidFill>
                  <a:srgbClr val="002060"/>
                </a:solidFill>
              </a:rPr>
              <a:t>ll</a:t>
            </a:r>
            <a:endParaRPr lang="en-US" sz="28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EDC121E-1843-606F-70F9-4D72EC9AEE67}"/>
              </a:ext>
            </a:extLst>
          </p:cNvPr>
          <p:cNvSpPr txBox="1">
            <a:spLocks/>
          </p:cNvSpPr>
          <p:nvPr/>
        </p:nvSpPr>
        <p:spPr>
          <a:xfrm>
            <a:off x="3429000" y="1789737"/>
            <a:ext cx="2413517" cy="606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(d, </a:t>
            </a:r>
            <a:r>
              <a:rPr lang="en-US" sz="2800" dirty="0" err="1"/>
              <a:t>i</a:t>
            </a:r>
            <a:r>
              <a:rPr lang="en-US" sz="2800" dirty="0"/>
              <a:t>, u, o, x, X)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9F5B4C2-D868-941D-A229-E6770DE48756}"/>
              </a:ext>
            </a:extLst>
          </p:cNvPr>
          <p:cNvSpPr txBox="1">
            <a:spLocks/>
          </p:cNvSpPr>
          <p:nvPr/>
        </p:nvSpPr>
        <p:spPr>
          <a:xfrm>
            <a:off x="356121" y="5731945"/>
            <a:ext cx="2743198" cy="4402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(double lowercase ells)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82DB44E-2F65-9717-23BB-A84F35934140}"/>
              </a:ext>
            </a:extLst>
          </p:cNvPr>
          <p:cNvSpPr txBox="1">
            <a:spLocks/>
          </p:cNvSpPr>
          <p:nvPr/>
        </p:nvSpPr>
        <p:spPr>
          <a:xfrm>
            <a:off x="6022961" y="1868429"/>
            <a:ext cx="28194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char </a:t>
            </a:r>
            <a:r>
              <a:rPr lang="en-US" sz="2000" dirty="0" err="1">
                <a:solidFill>
                  <a:srgbClr val="560A25"/>
                </a:solidFill>
              </a:rPr>
              <a:t>myChar</a:t>
            </a:r>
            <a:r>
              <a:rPr lang="en-US" sz="2000" dirty="0">
                <a:solidFill>
                  <a:srgbClr val="560A25"/>
                </a:solidFill>
              </a:rPr>
              <a:t> = 53;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DC7A646-35FD-B9B8-7ACF-80E99949EC36}"/>
              </a:ext>
            </a:extLst>
          </p:cNvPr>
          <p:cNvSpPr txBox="1">
            <a:spLocks/>
          </p:cNvSpPr>
          <p:nvPr/>
        </p:nvSpPr>
        <p:spPr>
          <a:xfrm>
            <a:off x="6011013" y="2224394"/>
            <a:ext cx="2894836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</a:t>
            </a:r>
            <a:r>
              <a:rPr lang="en-US" sz="2000" dirty="0" err="1">
                <a:solidFill>
                  <a:srgbClr val="560A25"/>
                </a:solidFill>
              </a:rPr>
              <a:t>hhd</a:t>
            </a:r>
            <a:r>
              <a:rPr lang="en-US" sz="2000" dirty="0">
                <a:solidFill>
                  <a:srgbClr val="560A25"/>
                </a:solidFill>
              </a:rPr>
              <a:t>”, </a:t>
            </a:r>
            <a:r>
              <a:rPr lang="en-US" sz="2000" dirty="0" err="1">
                <a:solidFill>
                  <a:srgbClr val="560A25"/>
                </a:solidFill>
              </a:rPr>
              <a:t>myChar</a:t>
            </a:r>
            <a:r>
              <a:rPr lang="en-US" sz="2000" dirty="0">
                <a:solidFill>
                  <a:srgbClr val="560A25"/>
                </a:solidFill>
              </a:rPr>
              <a:t>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BF4441E-0AF0-C857-E523-1125BD5C5DE7}"/>
              </a:ext>
            </a:extLst>
          </p:cNvPr>
          <p:cNvSpPr txBox="1">
            <a:spLocks/>
          </p:cNvSpPr>
          <p:nvPr/>
        </p:nvSpPr>
        <p:spPr>
          <a:xfrm>
            <a:off x="6044460" y="3249409"/>
            <a:ext cx="28194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short int </a:t>
            </a:r>
            <a:r>
              <a:rPr lang="en-US" sz="2000" dirty="0" err="1">
                <a:solidFill>
                  <a:srgbClr val="560A25"/>
                </a:solidFill>
              </a:rPr>
              <a:t>myShort</a:t>
            </a:r>
            <a:r>
              <a:rPr lang="en-US" sz="2000" dirty="0">
                <a:solidFill>
                  <a:srgbClr val="560A25"/>
                </a:solidFill>
              </a:rPr>
              <a:t> = 121;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C56CAF7-758E-4033-4056-26EDF380ADDD}"/>
              </a:ext>
            </a:extLst>
          </p:cNvPr>
          <p:cNvSpPr txBox="1">
            <a:spLocks/>
          </p:cNvSpPr>
          <p:nvPr/>
        </p:nvSpPr>
        <p:spPr>
          <a:xfrm>
            <a:off x="6032512" y="3605374"/>
            <a:ext cx="2894836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</a:t>
            </a:r>
            <a:r>
              <a:rPr lang="en-US" sz="2000" dirty="0" err="1">
                <a:solidFill>
                  <a:srgbClr val="560A25"/>
                </a:solidFill>
              </a:rPr>
              <a:t>hd</a:t>
            </a:r>
            <a:r>
              <a:rPr lang="en-US" sz="2000" dirty="0">
                <a:solidFill>
                  <a:srgbClr val="560A25"/>
                </a:solidFill>
              </a:rPr>
              <a:t>”, </a:t>
            </a:r>
            <a:r>
              <a:rPr lang="en-US" sz="2000" dirty="0" err="1">
                <a:solidFill>
                  <a:srgbClr val="560A25"/>
                </a:solidFill>
              </a:rPr>
              <a:t>myShort</a:t>
            </a:r>
            <a:r>
              <a:rPr lang="en-US" sz="2000" dirty="0">
                <a:solidFill>
                  <a:srgbClr val="560A25"/>
                </a:solidFill>
              </a:rPr>
              <a:t>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D8FF154-0340-F2F9-7056-D3232CB72684}"/>
              </a:ext>
            </a:extLst>
          </p:cNvPr>
          <p:cNvSpPr txBox="1">
            <a:spLocks/>
          </p:cNvSpPr>
          <p:nvPr/>
        </p:nvSpPr>
        <p:spPr>
          <a:xfrm>
            <a:off x="6019060" y="4387141"/>
            <a:ext cx="28194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long </a:t>
            </a:r>
            <a:r>
              <a:rPr lang="en-US" sz="2000" dirty="0" err="1">
                <a:solidFill>
                  <a:srgbClr val="560A25"/>
                </a:solidFill>
              </a:rPr>
              <a:t>myLong</a:t>
            </a:r>
            <a:r>
              <a:rPr lang="en-US" sz="2000" dirty="0">
                <a:solidFill>
                  <a:srgbClr val="560A25"/>
                </a:solidFill>
              </a:rPr>
              <a:t> = 40213;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C40BF06-CF51-8595-9500-B0E900667070}"/>
              </a:ext>
            </a:extLst>
          </p:cNvPr>
          <p:cNvSpPr txBox="1">
            <a:spLocks/>
          </p:cNvSpPr>
          <p:nvPr/>
        </p:nvSpPr>
        <p:spPr>
          <a:xfrm>
            <a:off x="6007112" y="4743106"/>
            <a:ext cx="2894836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</a:t>
            </a:r>
            <a:r>
              <a:rPr lang="en-US" sz="2000" dirty="0" err="1">
                <a:solidFill>
                  <a:srgbClr val="560A25"/>
                </a:solidFill>
              </a:rPr>
              <a:t>ld</a:t>
            </a:r>
            <a:r>
              <a:rPr lang="en-US" sz="2000" dirty="0">
                <a:solidFill>
                  <a:srgbClr val="560A25"/>
                </a:solidFill>
              </a:rPr>
              <a:t>”, </a:t>
            </a:r>
            <a:r>
              <a:rPr lang="en-US" sz="2000" dirty="0" err="1">
                <a:solidFill>
                  <a:srgbClr val="560A25"/>
                </a:solidFill>
              </a:rPr>
              <a:t>myLong</a:t>
            </a:r>
            <a:r>
              <a:rPr lang="en-US" sz="2000" dirty="0">
                <a:solidFill>
                  <a:srgbClr val="560A25"/>
                </a:solidFill>
              </a:rPr>
              <a:t>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044FDCC-C68A-E25F-8C4A-755883ABF08D}"/>
              </a:ext>
            </a:extLst>
          </p:cNvPr>
          <p:cNvSpPr txBox="1">
            <a:spLocks/>
          </p:cNvSpPr>
          <p:nvPr/>
        </p:nvSpPr>
        <p:spPr>
          <a:xfrm>
            <a:off x="5933464" y="5432042"/>
            <a:ext cx="3210536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long </a:t>
            </a:r>
            <a:r>
              <a:rPr lang="en-US" sz="2000" dirty="0" err="1">
                <a:solidFill>
                  <a:srgbClr val="560A25"/>
                </a:solidFill>
              </a:rPr>
              <a:t>long</a:t>
            </a:r>
            <a:r>
              <a:rPr lang="en-US" sz="2000" dirty="0">
                <a:solidFill>
                  <a:srgbClr val="560A25"/>
                </a:solidFill>
              </a:rPr>
              <a:t> </a:t>
            </a:r>
            <a:r>
              <a:rPr lang="en-US" sz="2000" dirty="0" err="1">
                <a:solidFill>
                  <a:srgbClr val="560A25"/>
                </a:solidFill>
              </a:rPr>
              <a:t>myHuge</a:t>
            </a:r>
            <a:r>
              <a:rPr lang="en-US" sz="2000" dirty="0">
                <a:solidFill>
                  <a:srgbClr val="560A25"/>
                </a:solidFill>
              </a:rPr>
              <a:t> = 61250;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C59DFBC-F93D-77B9-8E65-8C73D6CCF0F1}"/>
              </a:ext>
            </a:extLst>
          </p:cNvPr>
          <p:cNvSpPr txBox="1">
            <a:spLocks/>
          </p:cNvSpPr>
          <p:nvPr/>
        </p:nvSpPr>
        <p:spPr>
          <a:xfrm>
            <a:off x="5941835" y="5788007"/>
            <a:ext cx="2916945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</a:t>
            </a:r>
            <a:r>
              <a:rPr lang="en-US" sz="2000" dirty="0" err="1">
                <a:solidFill>
                  <a:srgbClr val="560A25"/>
                </a:solidFill>
              </a:rPr>
              <a:t>lld</a:t>
            </a:r>
            <a:r>
              <a:rPr lang="en-US" sz="2000" dirty="0">
                <a:solidFill>
                  <a:srgbClr val="560A25"/>
                </a:solidFill>
              </a:rPr>
              <a:t>”, </a:t>
            </a:r>
            <a:r>
              <a:rPr lang="en-US" sz="2000" dirty="0" err="1">
                <a:solidFill>
                  <a:srgbClr val="560A25"/>
                </a:solidFill>
              </a:rPr>
              <a:t>myHuge</a:t>
            </a:r>
            <a:r>
              <a:rPr lang="en-US" sz="2000" dirty="0">
                <a:solidFill>
                  <a:srgbClr val="560A25"/>
                </a:solidFill>
              </a:rPr>
              <a:t>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21" name="Left Brace 20">
            <a:extLst>
              <a:ext uri="{FF2B5EF4-FFF2-40B4-BE49-F238E27FC236}">
                <a16:creationId xmlns:a16="http://schemas.microsoft.com/office/drawing/2014/main" id="{5F5D270A-7ED0-D153-B002-395305F56AB9}"/>
              </a:ext>
            </a:extLst>
          </p:cNvPr>
          <p:cNvSpPr/>
          <p:nvPr/>
        </p:nvSpPr>
        <p:spPr>
          <a:xfrm>
            <a:off x="1061701" y="2327953"/>
            <a:ext cx="267082" cy="148888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768D4D3F-0B72-8310-FCCB-E59F10BA0F43}"/>
              </a:ext>
            </a:extLst>
          </p:cNvPr>
          <p:cNvSpPr txBox="1">
            <a:spLocks/>
          </p:cNvSpPr>
          <p:nvPr/>
        </p:nvSpPr>
        <p:spPr>
          <a:xfrm>
            <a:off x="7579" y="1794722"/>
            <a:ext cx="995733" cy="2090038"/>
          </a:xfrm>
          <a:prstGeom prst="rect">
            <a:avLst/>
          </a:prstGeom>
        </p:spPr>
        <p:txBody>
          <a:bodyPr vert="vert270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The program will actually work without these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DB480642-84BC-6B26-3F6F-BF16D57C54EF}"/>
              </a:ext>
            </a:extLst>
          </p:cNvPr>
          <p:cNvSpPr txBox="1">
            <a:spLocks/>
          </p:cNvSpPr>
          <p:nvPr/>
        </p:nvSpPr>
        <p:spPr>
          <a:xfrm>
            <a:off x="6019060" y="2600969"/>
            <a:ext cx="2485885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</a:rPr>
              <a:t>printf</a:t>
            </a:r>
            <a:r>
              <a:rPr lang="en-US" sz="2000" dirty="0">
                <a:solidFill>
                  <a:srgbClr val="FF0000"/>
                </a:solidFill>
              </a:rPr>
              <a:t>(“%d”, </a:t>
            </a:r>
            <a:r>
              <a:rPr lang="en-US" sz="2000" dirty="0" err="1">
                <a:solidFill>
                  <a:srgbClr val="FF0000"/>
                </a:solidFill>
              </a:rPr>
              <a:t>myChar</a:t>
            </a:r>
            <a:r>
              <a:rPr lang="en-US" sz="2000" dirty="0">
                <a:solidFill>
                  <a:srgbClr val="FF0000"/>
                </a:solidFill>
              </a:rPr>
              <a:t> );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70C36B7A-6794-52D4-9E5A-6133873BD0FF}"/>
              </a:ext>
            </a:extLst>
          </p:cNvPr>
          <p:cNvSpPr txBox="1">
            <a:spLocks/>
          </p:cNvSpPr>
          <p:nvPr/>
        </p:nvSpPr>
        <p:spPr>
          <a:xfrm>
            <a:off x="6044460" y="3938345"/>
            <a:ext cx="264234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</a:rPr>
              <a:t>printf</a:t>
            </a:r>
            <a:r>
              <a:rPr lang="en-US" sz="2000" dirty="0">
                <a:solidFill>
                  <a:srgbClr val="FF0000"/>
                </a:solidFill>
              </a:rPr>
              <a:t>(“%d”, </a:t>
            </a:r>
            <a:r>
              <a:rPr lang="en-US" sz="2000" dirty="0" err="1">
                <a:solidFill>
                  <a:srgbClr val="FF0000"/>
                </a:solidFill>
              </a:rPr>
              <a:t>myShort</a:t>
            </a:r>
            <a:r>
              <a:rPr lang="en-US" sz="2000" dirty="0">
                <a:solidFill>
                  <a:srgbClr val="FF0000"/>
                </a:solidFill>
              </a:rPr>
              <a:t> );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E047C83-A90D-9A4E-E784-77A48949F7F7}"/>
              </a:ext>
            </a:extLst>
          </p:cNvPr>
          <p:cNvCxnSpPr/>
          <p:nvPr/>
        </p:nvCxnSpPr>
        <p:spPr>
          <a:xfrm>
            <a:off x="1194169" y="1676400"/>
            <a:ext cx="228600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C6967EBF-C55C-9868-90E0-A5B28882C96B}"/>
              </a:ext>
            </a:extLst>
          </p:cNvPr>
          <p:cNvSpPr txBox="1">
            <a:spLocks/>
          </p:cNvSpPr>
          <p:nvPr/>
        </p:nvSpPr>
        <p:spPr>
          <a:xfrm>
            <a:off x="1087014" y="1641542"/>
            <a:ext cx="2570586" cy="3656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70C0"/>
                </a:solidFill>
              </a:rPr>
              <a:t>(always a letter or letters)</a:t>
            </a:r>
          </a:p>
          <a:p>
            <a:pPr marL="0" indent="0">
              <a:buNone/>
            </a:pPr>
            <a:endParaRPr lang="en-US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11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" grpId="0"/>
      <p:bldP spid="4" grpId="0"/>
      <p:bldP spid="6" grpId="0"/>
      <p:bldP spid="10" grpId="0"/>
      <p:bldP spid="16" grpId="0"/>
      <p:bldP spid="19" grpId="0"/>
      <p:bldP spid="23" grpId="0"/>
      <p:bldP spid="30" grpId="0"/>
      <p:bldP spid="8" grpId="0"/>
      <p:bldP spid="9" grpId="0"/>
      <p:bldP spid="12" grpId="0"/>
      <p:bldP spid="13" grpId="0"/>
      <p:bldP spid="14" grpId="0"/>
      <p:bldP spid="15" grpId="0"/>
      <p:bldP spid="17" grpId="0"/>
      <p:bldP spid="18" grpId="0"/>
      <p:bldP spid="20" grpId="0"/>
      <p:bldP spid="21" grpId="0" animBg="1"/>
      <p:bldP spid="22" grpId="0"/>
      <p:bldP spid="24" grpId="0"/>
      <p:bldP spid="25" grpId="0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F73DE-31A9-17AE-C9C7-8BD2A1482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printf</a:t>
            </a:r>
            <a:r>
              <a:rPr lang="en-US" dirty="0"/>
              <a:t>() –  printing chars as integers and characters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91FF395-3861-2C8D-4C89-523848ACDC2A}"/>
              </a:ext>
            </a:extLst>
          </p:cNvPr>
          <p:cNvSpPr txBox="1">
            <a:spLocks/>
          </p:cNvSpPr>
          <p:nvPr/>
        </p:nvSpPr>
        <p:spPr>
          <a:xfrm>
            <a:off x="533400" y="2057400"/>
            <a:ext cx="8077200" cy="606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Each character has a numerical code associated with it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9420BE3-B566-A15C-BB7E-D5F42E9A7FC0}"/>
              </a:ext>
            </a:extLst>
          </p:cNvPr>
          <p:cNvSpPr txBox="1">
            <a:spLocks/>
          </p:cNvSpPr>
          <p:nvPr/>
        </p:nvSpPr>
        <p:spPr>
          <a:xfrm>
            <a:off x="1600200" y="2663543"/>
            <a:ext cx="1752600" cy="606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ASCII code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C3E35E4-E2C9-0A07-1ECE-27E4A606491F}"/>
              </a:ext>
            </a:extLst>
          </p:cNvPr>
          <p:cNvSpPr txBox="1">
            <a:spLocks/>
          </p:cNvSpPr>
          <p:nvPr/>
        </p:nvSpPr>
        <p:spPr>
          <a:xfrm>
            <a:off x="5486400" y="2668623"/>
            <a:ext cx="1752600" cy="606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ISO code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8A7A5A8-DF76-1611-429E-3033BC5EAFDF}"/>
              </a:ext>
            </a:extLst>
          </p:cNvPr>
          <p:cNvSpPr txBox="1">
            <a:spLocks/>
          </p:cNvSpPr>
          <p:nvPr/>
        </p:nvSpPr>
        <p:spPr>
          <a:xfrm>
            <a:off x="594361" y="3269686"/>
            <a:ext cx="8077200" cy="606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We can print the character, or we can print the code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EB64138-EAF5-A3A8-C6D9-511EFB5E559D}"/>
              </a:ext>
            </a:extLst>
          </p:cNvPr>
          <p:cNvSpPr txBox="1">
            <a:spLocks/>
          </p:cNvSpPr>
          <p:nvPr/>
        </p:nvSpPr>
        <p:spPr>
          <a:xfrm>
            <a:off x="926348" y="4060332"/>
            <a:ext cx="28194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char </a:t>
            </a:r>
            <a:r>
              <a:rPr lang="en-US" sz="2000" dirty="0" err="1">
                <a:solidFill>
                  <a:srgbClr val="560A25"/>
                </a:solidFill>
              </a:rPr>
              <a:t>myChar</a:t>
            </a:r>
            <a:r>
              <a:rPr lang="en-US" sz="2000" dirty="0">
                <a:solidFill>
                  <a:srgbClr val="560A25"/>
                </a:solidFill>
              </a:rPr>
              <a:t> = ‘w’;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EFEF4E7-2882-E68A-32A8-F16ADB60F7B7}"/>
              </a:ext>
            </a:extLst>
          </p:cNvPr>
          <p:cNvSpPr txBox="1">
            <a:spLocks/>
          </p:cNvSpPr>
          <p:nvPr/>
        </p:nvSpPr>
        <p:spPr>
          <a:xfrm>
            <a:off x="914400" y="4416297"/>
            <a:ext cx="66294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</a:t>
            </a:r>
            <a:r>
              <a:rPr lang="en-US" sz="2000" dirty="0" err="1">
                <a:solidFill>
                  <a:srgbClr val="560A25"/>
                </a:solidFill>
              </a:rPr>
              <a:t>hhd</a:t>
            </a:r>
            <a:r>
              <a:rPr lang="en-US" sz="2000" dirty="0">
                <a:solidFill>
                  <a:srgbClr val="560A25"/>
                </a:solidFill>
              </a:rPr>
              <a:t> is the ASCII code for ’%c’ \n”, </a:t>
            </a:r>
            <a:r>
              <a:rPr lang="en-US" sz="2000" dirty="0" err="1">
                <a:solidFill>
                  <a:srgbClr val="560A25"/>
                </a:solidFill>
              </a:rPr>
              <a:t>myChar</a:t>
            </a:r>
            <a:r>
              <a:rPr lang="en-US" sz="2000" dirty="0">
                <a:solidFill>
                  <a:srgbClr val="560A25"/>
                </a:solidFill>
              </a:rPr>
              <a:t>, </a:t>
            </a:r>
            <a:r>
              <a:rPr lang="en-US" sz="2000" dirty="0" err="1">
                <a:solidFill>
                  <a:srgbClr val="560A25"/>
                </a:solidFill>
              </a:rPr>
              <a:t>myChar</a:t>
            </a:r>
            <a:r>
              <a:rPr lang="en-US" sz="2000" dirty="0">
                <a:solidFill>
                  <a:srgbClr val="560A25"/>
                </a:solidFill>
              </a:rPr>
              <a:t> 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B300E2A-7AF4-5139-AEEE-2FA20A1E85D2}"/>
              </a:ext>
            </a:extLst>
          </p:cNvPr>
          <p:cNvSpPr txBox="1">
            <a:spLocks/>
          </p:cNvSpPr>
          <p:nvPr/>
        </p:nvSpPr>
        <p:spPr>
          <a:xfrm>
            <a:off x="3359331" y="5396655"/>
            <a:ext cx="1131052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Output: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32465E4-5F1E-EF71-76DC-C439E6297B75}"/>
              </a:ext>
            </a:extLst>
          </p:cNvPr>
          <p:cNvSpPr txBox="1">
            <a:spLocks/>
          </p:cNvSpPr>
          <p:nvPr/>
        </p:nvSpPr>
        <p:spPr>
          <a:xfrm>
            <a:off x="4610657" y="5386347"/>
            <a:ext cx="32766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119 is the ASCII code for ’w’ 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92FEC04-A721-9239-2EA7-85892EDDC8AF}"/>
              </a:ext>
            </a:extLst>
          </p:cNvPr>
          <p:cNvCxnSpPr/>
          <p:nvPr/>
        </p:nvCxnSpPr>
        <p:spPr>
          <a:xfrm>
            <a:off x="1826619" y="4724400"/>
            <a:ext cx="4572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926F2FC-AD47-DFCD-2B52-66CBEAFED944}"/>
              </a:ext>
            </a:extLst>
          </p:cNvPr>
          <p:cNvSpPr txBox="1">
            <a:spLocks/>
          </p:cNvSpPr>
          <p:nvPr/>
        </p:nvSpPr>
        <p:spPr>
          <a:xfrm>
            <a:off x="1614905" y="4796153"/>
            <a:ext cx="1131052" cy="56842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Print as number</a:t>
            </a:r>
          </a:p>
          <a:p>
            <a:pPr marL="0" indent="0">
              <a:buNone/>
            </a:pP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BC5C686-36C8-C489-5246-2F7847D51B40}"/>
              </a:ext>
            </a:extLst>
          </p:cNvPr>
          <p:cNvCxnSpPr/>
          <p:nvPr/>
        </p:nvCxnSpPr>
        <p:spPr>
          <a:xfrm>
            <a:off x="4583422" y="4728270"/>
            <a:ext cx="27432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C374C59-1411-7A38-8912-3A84527A15C8}"/>
              </a:ext>
            </a:extLst>
          </p:cNvPr>
          <p:cNvSpPr txBox="1">
            <a:spLocks/>
          </p:cNvSpPr>
          <p:nvPr/>
        </p:nvSpPr>
        <p:spPr>
          <a:xfrm>
            <a:off x="4267200" y="4800023"/>
            <a:ext cx="1131052" cy="56842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Print as character</a:t>
            </a:r>
          </a:p>
          <a:p>
            <a:pPr marL="0" indent="0">
              <a:buNone/>
            </a:pP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087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47F1B-F40E-4237-C529-21A07CFBF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FC657-809C-89C7-7C9E-67738D125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format specifiers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D2C6FCA-DDCD-8B11-6029-EC5F9E0836F0}"/>
              </a:ext>
            </a:extLst>
          </p:cNvPr>
          <p:cNvSpPr txBox="1">
            <a:spLocks/>
          </p:cNvSpPr>
          <p:nvPr/>
        </p:nvSpPr>
        <p:spPr>
          <a:xfrm>
            <a:off x="1066800" y="1240751"/>
            <a:ext cx="7117703" cy="606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length modifiers for the floating-point types: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AEB5432-C122-F86D-CBBD-61010AEF3651}"/>
              </a:ext>
            </a:extLst>
          </p:cNvPr>
          <p:cNvSpPr txBox="1">
            <a:spLocks/>
          </p:cNvSpPr>
          <p:nvPr/>
        </p:nvSpPr>
        <p:spPr>
          <a:xfrm>
            <a:off x="955600" y="2487138"/>
            <a:ext cx="772910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L</a:t>
            </a:r>
          </a:p>
          <a:p>
            <a:pPr marL="0" indent="0">
              <a:buNone/>
            </a:pP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9917861-4A00-B469-900C-BBC1CF0E4982}"/>
              </a:ext>
            </a:extLst>
          </p:cNvPr>
          <p:cNvSpPr txBox="1">
            <a:spLocks/>
          </p:cNvSpPr>
          <p:nvPr/>
        </p:nvSpPr>
        <p:spPr>
          <a:xfrm>
            <a:off x="2743201" y="2487138"/>
            <a:ext cx="1929881" cy="563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long double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ECA57E3-E276-B074-A3DE-2652AFF5EB96}"/>
              </a:ext>
            </a:extLst>
          </p:cNvPr>
          <p:cNvSpPr txBox="1">
            <a:spLocks/>
          </p:cNvSpPr>
          <p:nvPr/>
        </p:nvSpPr>
        <p:spPr>
          <a:xfrm>
            <a:off x="2971800" y="1789737"/>
            <a:ext cx="3009172" cy="606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(a, A, f, F, e, E, g, G)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FE3BF70-4023-B8C6-DCAD-CCF61AFED8F2}"/>
              </a:ext>
            </a:extLst>
          </p:cNvPr>
          <p:cNvSpPr txBox="1">
            <a:spLocks/>
          </p:cNvSpPr>
          <p:nvPr/>
        </p:nvSpPr>
        <p:spPr>
          <a:xfrm>
            <a:off x="5486400" y="2415349"/>
            <a:ext cx="3301483" cy="4118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long double num2 = 100400.2;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6321FC6-B09B-0EC8-1E23-660B209BEB76}"/>
              </a:ext>
            </a:extLst>
          </p:cNvPr>
          <p:cNvSpPr txBox="1">
            <a:spLocks/>
          </p:cNvSpPr>
          <p:nvPr/>
        </p:nvSpPr>
        <p:spPr>
          <a:xfrm>
            <a:off x="5486400" y="2770427"/>
            <a:ext cx="2894836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</a:t>
            </a:r>
            <a:r>
              <a:rPr lang="en-US" sz="2000" dirty="0" err="1">
                <a:solidFill>
                  <a:srgbClr val="560A25"/>
                </a:solidFill>
              </a:rPr>
              <a:t>Lf</a:t>
            </a:r>
            <a:r>
              <a:rPr lang="en-US" sz="2000" dirty="0">
                <a:solidFill>
                  <a:srgbClr val="560A25"/>
                </a:solidFill>
              </a:rPr>
              <a:t>”, num);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167A22A-F46B-1DDB-3613-D19F6B62A4CF}"/>
              </a:ext>
            </a:extLst>
          </p:cNvPr>
          <p:cNvSpPr txBox="1">
            <a:spLocks/>
          </p:cNvSpPr>
          <p:nvPr/>
        </p:nvSpPr>
        <p:spPr>
          <a:xfrm>
            <a:off x="890699" y="3401838"/>
            <a:ext cx="5012883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A float is automatically promoted to a double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01F4E388-3F2E-0AED-ECB7-5E8B1C6943BB}"/>
              </a:ext>
            </a:extLst>
          </p:cNvPr>
          <p:cNvSpPr txBox="1">
            <a:spLocks/>
          </p:cNvSpPr>
          <p:nvPr/>
        </p:nvSpPr>
        <p:spPr>
          <a:xfrm>
            <a:off x="890699" y="3859788"/>
            <a:ext cx="7298884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A length modifier is not required for either a float or a double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B3786BF9-CAEB-98EB-D218-81E6CECA8DB6}"/>
              </a:ext>
            </a:extLst>
          </p:cNvPr>
          <p:cNvSpPr txBox="1">
            <a:spLocks/>
          </p:cNvSpPr>
          <p:nvPr/>
        </p:nvSpPr>
        <p:spPr>
          <a:xfrm>
            <a:off x="1866521" y="4383247"/>
            <a:ext cx="3301483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double num3 = 70.5;</a:t>
            </a: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560A25"/>
              </a:solidFill>
            </a:endParaRP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0A95E6C6-1DED-7A52-B6BC-7F7C4789DCD5}"/>
              </a:ext>
            </a:extLst>
          </p:cNvPr>
          <p:cNvSpPr txBox="1">
            <a:spLocks/>
          </p:cNvSpPr>
          <p:nvPr/>
        </p:nvSpPr>
        <p:spPr>
          <a:xfrm>
            <a:off x="1866521" y="5063824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(“num3 = %f and num4 = %f”, num3, num4);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263FD0A0-0EBC-2EE2-4A14-1651B6ABE0A2}"/>
              </a:ext>
            </a:extLst>
          </p:cNvPr>
          <p:cNvSpPr txBox="1">
            <a:spLocks/>
          </p:cNvSpPr>
          <p:nvPr/>
        </p:nvSpPr>
        <p:spPr>
          <a:xfrm>
            <a:off x="1866520" y="4729540"/>
            <a:ext cx="3301483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float num4 = 26.9;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3AF7347B-D0B1-7B30-0454-8D9CFB053F11}"/>
              </a:ext>
            </a:extLst>
          </p:cNvPr>
          <p:cNvSpPr txBox="1">
            <a:spLocks/>
          </p:cNvSpPr>
          <p:nvPr/>
        </p:nvSpPr>
        <p:spPr>
          <a:xfrm>
            <a:off x="1866521" y="5521680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(“num3 = %</a:t>
            </a:r>
            <a:r>
              <a:rPr lang="en-US" sz="2000" dirty="0" err="1">
                <a:solidFill>
                  <a:srgbClr val="FF0000"/>
                </a:solidFill>
              </a:rPr>
              <a:t>l</a:t>
            </a:r>
            <a:r>
              <a:rPr lang="en-US" sz="2000" dirty="0" err="1">
                <a:solidFill>
                  <a:srgbClr val="560A25"/>
                </a:solidFill>
              </a:rPr>
              <a:t>f</a:t>
            </a:r>
            <a:r>
              <a:rPr lang="en-US" sz="2000" dirty="0">
                <a:solidFill>
                  <a:srgbClr val="560A25"/>
                </a:solidFill>
              </a:rPr>
              <a:t> and num4 = %f”, num3, num4);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D0C0E811-F092-B2D9-574B-C896124F6373}"/>
              </a:ext>
            </a:extLst>
          </p:cNvPr>
          <p:cNvSpPr txBox="1">
            <a:spLocks/>
          </p:cNvSpPr>
          <p:nvPr/>
        </p:nvSpPr>
        <p:spPr>
          <a:xfrm>
            <a:off x="3863650" y="6040178"/>
            <a:ext cx="15240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Also correct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A971B35-EEE3-1AC1-BB98-D4E4F9FA6E67}"/>
              </a:ext>
            </a:extLst>
          </p:cNvPr>
          <p:cNvCxnSpPr>
            <a:cxnSpLocks/>
          </p:cNvCxnSpPr>
          <p:nvPr/>
        </p:nvCxnSpPr>
        <p:spPr>
          <a:xfrm flipH="1" flipV="1">
            <a:off x="3791984" y="5882238"/>
            <a:ext cx="137160" cy="27432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5040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3" grpId="0"/>
      <p:bldP spid="14" grpId="0"/>
      <p:bldP spid="28" grpId="0"/>
      <p:bldP spid="29" grpId="0"/>
      <p:bldP spid="31" grpId="0"/>
      <p:bldP spid="32" grpId="0"/>
      <p:bldP spid="33" grpId="0"/>
      <p:bldP spid="34" grpId="0"/>
      <p:bldP spid="3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2C81C-190C-2D95-527C-CFE9CC3C6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BBB41-10D7-4223-2BDF-E56E8D04E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format specifiers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FA91EB9-8110-E3F2-7D08-8B76AC8A9345}"/>
              </a:ext>
            </a:extLst>
          </p:cNvPr>
          <p:cNvSpPr txBox="1">
            <a:spLocks/>
          </p:cNvSpPr>
          <p:nvPr/>
        </p:nvSpPr>
        <p:spPr>
          <a:xfrm>
            <a:off x="1317072" y="2530192"/>
            <a:ext cx="7239000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%</a:t>
            </a:r>
            <a:r>
              <a:rPr lang="en-US" sz="3600" i="1" dirty="0">
                <a:solidFill>
                  <a:srgbClr val="7030A0"/>
                </a:solidFill>
              </a:rPr>
              <a:t>[flags]</a:t>
            </a:r>
            <a:r>
              <a:rPr lang="en-US" sz="3600" i="1" dirty="0">
                <a:solidFill>
                  <a:schemeClr val="accent2">
                    <a:lumMod val="50000"/>
                  </a:schemeClr>
                </a:solidFill>
              </a:rPr>
              <a:t>[width]</a:t>
            </a:r>
            <a:r>
              <a:rPr lang="en-US" sz="3600" i="1" dirty="0">
                <a:solidFill>
                  <a:schemeClr val="accent5">
                    <a:lumMod val="50000"/>
                  </a:schemeClr>
                </a:solidFill>
              </a:rPr>
              <a:t>[.precision]</a:t>
            </a:r>
            <a:r>
              <a:rPr lang="en-US" sz="3600" i="1" dirty="0">
                <a:solidFill>
                  <a:srgbClr val="3333FF"/>
                </a:solidFill>
              </a:rPr>
              <a:t>[length]</a:t>
            </a:r>
            <a:r>
              <a:rPr lang="en-US" sz="3600" dirty="0">
                <a:solidFill>
                  <a:srgbClr val="002060"/>
                </a:solidFill>
              </a:rPr>
              <a:t>specifier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9B9136A-F800-3A7B-2016-23A694A71468}"/>
              </a:ext>
            </a:extLst>
          </p:cNvPr>
          <p:cNvSpPr txBox="1">
            <a:spLocks/>
          </p:cNvSpPr>
          <p:nvPr/>
        </p:nvSpPr>
        <p:spPr>
          <a:xfrm>
            <a:off x="762000" y="1692134"/>
            <a:ext cx="7543800" cy="5635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The general form of a format specifier is: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A397BDB-7DDB-98E5-30D4-879F78B27E04}"/>
              </a:ext>
            </a:extLst>
          </p:cNvPr>
          <p:cNvSpPr txBox="1">
            <a:spLocks/>
          </p:cNvSpPr>
          <p:nvPr/>
        </p:nvSpPr>
        <p:spPr>
          <a:xfrm>
            <a:off x="268996" y="3321053"/>
            <a:ext cx="1523999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It always starts with %</a:t>
            </a: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8750F98-2A97-F228-7E9B-2F94D2243C9E}"/>
              </a:ext>
            </a:extLst>
          </p:cNvPr>
          <p:cNvSpPr txBox="1">
            <a:spLocks/>
          </p:cNvSpPr>
          <p:nvPr/>
        </p:nvSpPr>
        <p:spPr>
          <a:xfrm>
            <a:off x="6890706" y="3289296"/>
            <a:ext cx="2133599" cy="1076154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It always ends with a letter telling the general type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FACD7C2-8A74-D265-DA0C-740A94FC2F60}"/>
              </a:ext>
            </a:extLst>
          </p:cNvPr>
          <p:cNvCxnSpPr>
            <a:cxnSpLocks/>
          </p:cNvCxnSpPr>
          <p:nvPr/>
        </p:nvCxnSpPr>
        <p:spPr>
          <a:xfrm flipV="1">
            <a:off x="1524000" y="3093754"/>
            <a:ext cx="0" cy="309240"/>
          </a:xfrm>
          <a:prstGeom prst="straightConnector1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E529445-6219-BE43-42F0-358D304A341F}"/>
              </a:ext>
            </a:extLst>
          </p:cNvPr>
          <p:cNvCxnSpPr>
            <a:cxnSpLocks/>
          </p:cNvCxnSpPr>
          <p:nvPr/>
        </p:nvCxnSpPr>
        <p:spPr>
          <a:xfrm flipV="1">
            <a:off x="7620000" y="3013137"/>
            <a:ext cx="0" cy="309240"/>
          </a:xfrm>
          <a:prstGeom prst="straightConnector1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CEF97F1-FEA0-9818-6783-02E499FAAA9B}"/>
              </a:ext>
            </a:extLst>
          </p:cNvPr>
          <p:cNvSpPr txBox="1">
            <a:spLocks/>
          </p:cNvSpPr>
          <p:nvPr/>
        </p:nvSpPr>
        <p:spPr>
          <a:xfrm>
            <a:off x="2089983" y="3617823"/>
            <a:ext cx="3385506" cy="419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These fields are optional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A24C663-5651-E1A8-0518-6307E3D211BE}"/>
              </a:ext>
            </a:extLst>
          </p:cNvPr>
          <p:cNvCxnSpPr>
            <a:cxnSpLocks/>
          </p:cNvCxnSpPr>
          <p:nvPr/>
        </p:nvCxnSpPr>
        <p:spPr>
          <a:xfrm flipV="1">
            <a:off x="2362200" y="3001990"/>
            <a:ext cx="0" cy="615833"/>
          </a:xfrm>
          <a:prstGeom prst="straightConnector1">
            <a:avLst/>
          </a:prstGeom>
          <a:ln w="254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AB72984-39C9-1429-F60D-3310DB53ACAB}"/>
              </a:ext>
            </a:extLst>
          </p:cNvPr>
          <p:cNvCxnSpPr>
            <a:cxnSpLocks/>
          </p:cNvCxnSpPr>
          <p:nvPr/>
        </p:nvCxnSpPr>
        <p:spPr>
          <a:xfrm flipV="1">
            <a:off x="3228393" y="3005779"/>
            <a:ext cx="0" cy="615833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3A96DA7-DEC9-897B-6121-F68683F27EBE}"/>
              </a:ext>
            </a:extLst>
          </p:cNvPr>
          <p:cNvCxnSpPr>
            <a:cxnSpLocks/>
          </p:cNvCxnSpPr>
          <p:nvPr/>
        </p:nvCxnSpPr>
        <p:spPr>
          <a:xfrm flipV="1">
            <a:off x="4572000" y="3013137"/>
            <a:ext cx="0" cy="615833"/>
          </a:xfrm>
          <a:prstGeom prst="straightConnector1">
            <a:avLst/>
          </a:prstGeom>
          <a:ln w="2540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4BE1B88F-3C44-D76A-9ABD-155BD6798057}"/>
              </a:ext>
            </a:extLst>
          </p:cNvPr>
          <p:cNvSpPr/>
          <p:nvPr/>
        </p:nvSpPr>
        <p:spPr>
          <a:xfrm>
            <a:off x="2569129" y="2401160"/>
            <a:ext cx="1371600" cy="774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6E49732-04A2-9D77-34C9-F1725848078C}"/>
              </a:ext>
            </a:extLst>
          </p:cNvPr>
          <p:cNvSpPr txBox="1">
            <a:spLocks/>
          </p:cNvSpPr>
          <p:nvPr/>
        </p:nvSpPr>
        <p:spPr>
          <a:xfrm>
            <a:off x="367413" y="4325123"/>
            <a:ext cx="8409173" cy="498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The width field specifies the MINIMUM width that will be printed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7D3B5EC-B5F2-832C-F752-B81BA4AD9FAD}"/>
              </a:ext>
            </a:extLst>
          </p:cNvPr>
          <p:cNvSpPr txBox="1">
            <a:spLocks/>
          </p:cNvSpPr>
          <p:nvPr/>
        </p:nvSpPr>
        <p:spPr>
          <a:xfrm>
            <a:off x="367413" y="4823775"/>
            <a:ext cx="7785987" cy="9167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If the variable width is smaller than the given field width, spaces will be added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9070401-5151-704B-21EE-9B8BD4437901}"/>
              </a:ext>
            </a:extLst>
          </p:cNvPr>
          <p:cNvSpPr txBox="1">
            <a:spLocks/>
          </p:cNvSpPr>
          <p:nvPr/>
        </p:nvSpPr>
        <p:spPr>
          <a:xfrm>
            <a:off x="6705600" y="1984869"/>
            <a:ext cx="990599" cy="468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3333FF"/>
                </a:solidFill>
              </a:rPr>
              <a:t>letter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939734A-075A-3D28-D0AE-3AD2CEB265CF}"/>
              </a:ext>
            </a:extLst>
          </p:cNvPr>
          <p:cNvCxnSpPr>
            <a:cxnSpLocks/>
          </p:cNvCxnSpPr>
          <p:nvPr/>
        </p:nvCxnSpPr>
        <p:spPr>
          <a:xfrm flipH="1">
            <a:off x="6477000" y="2332423"/>
            <a:ext cx="228600" cy="186515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0AB0B7EF-B3D7-59EE-AE9D-3F4742717918}"/>
              </a:ext>
            </a:extLst>
          </p:cNvPr>
          <p:cNvSpPr txBox="1">
            <a:spLocks/>
          </p:cNvSpPr>
          <p:nvPr/>
        </p:nvSpPr>
        <p:spPr>
          <a:xfrm>
            <a:off x="367412" y="5666568"/>
            <a:ext cx="7785987" cy="9167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If the variable width is larger than the given field width, the entire variable will be printed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C04F9AEA-CE2C-5913-30E4-D49F2375565F}"/>
              </a:ext>
            </a:extLst>
          </p:cNvPr>
          <p:cNvSpPr txBox="1">
            <a:spLocks/>
          </p:cNvSpPr>
          <p:nvPr/>
        </p:nvSpPr>
        <p:spPr>
          <a:xfrm>
            <a:off x="4978608" y="2049134"/>
            <a:ext cx="1159426" cy="468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>
                <a:solidFill>
                  <a:schemeClr val="accent5">
                    <a:lumMod val="50000"/>
                  </a:schemeClr>
                </a:solidFill>
              </a:rPr>
              <a:t>.</a:t>
            </a:r>
            <a:r>
              <a:rPr lang="en-US" sz="2600" i="1" dirty="0">
                <a:solidFill>
                  <a:schemeClr val="accent5">
                    <a:lumMod val="50000"/>
                  </a:schemeClr>
                </a:solidFill>
              </a:rPr>
              <a:t>integer</a:t>
            </a:r>
            <a:endParaRPr lang="en-US" sz="2400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AD4D7C0-AD10-7B41-0494-2C5045F9A0D0}"/>
              </a:ext>
            </a:extLst>
          </p:cNvPr>
          <p:cNvCxnSpPr>
            <a:cxnSpLocks/>
          </p:cNvCxnSpPr>
          <p:nvPr/>
        </p:nvCxnSpPr>
        <p:spPr>
          <a:xfrm flipH="1">
            <a:off x="4750008" y="2397320"/>
            <a:ext cx="228600" cy="186515"/>
          </a:xfrm>
          <a:prstGeom prst="straightConnector1">
            <a:avLst/>
          </a:prstGeom>
          <a:ln w="2540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9584B27-A29D-F363-21B7-432F4553D945}"/>
              </a:ext>
            </a:extLst>
          </p:cNvPr>
          <p:cNvSpPr txBox="1">
            <a:spLocks/>
          </p:cNvSpPr>
          <p:nvPr/>
        </p:nvSpPr>
        <p:spPr>
          <a:xfrm>
            <a:off x="3671407" y="2042059"/>
            <a:ext cx="1159426" cy="468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integer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B28959D-2F64-3B90-7973-B631D2A19E79}"/>
              </a:ext>
            </a:extLst>
          </p:cNvPr>
          <p:cNvCxnSpPr>
            <a:cxnSpLocks/>
          </p:cNvCxnSpPr>
          <p:nvPr/>
        </p:nvCxnSpPr>
        <p:spPr>
          <a:xfrm flipH="1">
            <a:off x="3471382" y="2389911"/>
            <a:ext cx="228600" cy="186515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7EEF0CEB-FA67-C805-6148-25B50D469240}"/>
              </a:ext>
            </a:extLst>
          </p:cNvPr>
          <p:cNvSpPr txBox="1">
            <a:spLocks/>
          </p:cNvSpPr>
          <p:nvPr/>
        </p:nvSpPr>
        <p:spPr>
          <a:xfrm>
            <a:off x="997154" y="2052065"/>
            <a:ext cx="913759" cy="468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+, -, 0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3964A6A-421A-DFBB-5A7D-90FC88CB13BB}"/>
              </a:ext>
            </a:extLst>
          </p:cNvPr>
          <p:cNvCxnSpPr>
            <a:cxnSpLocks/>
          </p:cNvCxnSpPr>
          <p:nvPr/>
        </p:nvCxnSpPr>
        <p:spPr>
          <a:xfrm>
            <a:off x="1877415" y="2366371"/>
            <a:ext cx="289041" cy="208873"/>
          </a:xfrm>
          <a:prstGeom prst="straightConnector1">
            <a:avLst/>
          </a:prstGeom>
          <a:ln w="254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129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/>
      <p:bldP spid="10" grpId="0"/>
      <p:bldP spid="23" grpId="0"/>
      <p:bldP spid="24" grpId="0"/>
      <p:bldP spid="26" grpId="0"/>
      <p:bldP spid="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40CA3-DDD4-82B4-BF30-4CE068CE0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697CD-846D-58AC-4F35-754D41C94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width specifier examples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959EBC8-F5EA-4169-C544-CC7EA92FF5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136193"/>
              </p:ext>
            </p:extLst>
          </p:nvPr>
        </p:nvGraphicFramePr>
        <p:xfrm>
          <a:off x="724271" y="3815424"/>
          <a:ext cx="769545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37">
                  <a:extLst>
                    <a:ext uri="{9D8B030D-6E8A-4147-A177-3AD203B41FA5}">
                      <a16:colId xmlns:a16="http://schemas.microsoft.com/office/drawing/2014/main" val="26675619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4127641050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657119539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857641639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487302179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081214349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105631981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635683346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530941164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070502092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336987834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967699834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77198929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633962588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419249948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331215149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834902540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2995643185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757267346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366695267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173104995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783709088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634938952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2321159447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624281809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2608724537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2286156525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4245838464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225431588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952210710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835383877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612227678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625333066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614067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292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445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451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7108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356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12610"/>
                  </a:ext>
                </a:extLst>
              </a:tr>
            </a:tbl>
          </a:graphicData>
        </a:graphic>
      </p:graphicFrame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888B1E25-7C4B-8EE6-2F62-4C9D62468301}"/>
              </a:ext>
            </a:extLst>
          </p:cNvPr>
          <p:cNvSpPr txBox="1">
            <a:spLocks/>
          </p:cNvSpPr>
          <p:nvPr/>
        </p:nvSpPr>
        <p:spPr>
          <a:xfrm>
            <a:off x="1356292" y="1388885"/>
            <a:ext cx="6934178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int num2 = 12, num4 = 1234, num6 = 123456, num8 = 12345678;  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90D3D99F-D0B1-92FD-35FD-B0C31DD2A5CD}"/>
              </a:ext>
            </a:extLst>
          </p:cNvPr>
          <p:cNvSpPr txBox="1">
            <a:spLocks/>
          </p:cNvSpPr>
          <p:nvPr/>
        </p:nvSpPr>
        <p:spPr>
          <a:xfrm>
            <a:off x="1356292" y="1770390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%5d is correct.\n”, num2);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1E45FAD-8FDB-4489-76B0-49EF73578A13}"/>
              </a:ext>
            </a:extLst>
          </p:cNvPr>
          <p:cNvSpPr txBox="1">
            <a:spLocks/>
          </p:cNvSpPr>
          <p:nvPr/>
        </p:nvSpPr>
        <p:spPr>
          <a:xfrm>
            <a:off x="663311" y="4139666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700" dirty="0">
                <a:solidFill>
                  <a:srgbClr val="560A25"/>
                </a:solidFill>
              </a:rPr>
              <a:t>The an</a:t>
            </a:r>
            <a:r>
              <a:rPr lang="en-US" sz="2400" spc="650" dirty="0">
                <a:solidFill>
                  <a:srgbClr val="560A25"/>
                </a:solidFill>
              </a:rPr>
              <a:t>sw</a:t>
            </a:r>
            <a:r>
              <a:rPr lang="en-US" sz="2400" spc="700" dirty="0">
                <a:solidFill>
                  <a:srgbClr val="560A25"/>
                </a:solidFill>
              </a:rPr>
              <a:t>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5AFA2E6-187A-2922-0159-AE0FEC44C79A}"/>
              </a:ext>
            </a:extLst>
          </p:cNvPr>
          <p:cNvSpPr txBox="1">
            <a:spLocks/>
          </p:cNvSpPr>
          <p:nvPr/>
        </p:nvSpPr>
        <p:spPr>
          <a:xfrm>
            <a:off x="4607477" y="4154631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1249DC-3173-5639-6C5A-62E965F17C0B}"/>
              </a:ext>
            </a:extLst>
          </p:cNvPr>
          <p:cNvSpPr txBox="1">
            <a:spLocks/>
          </p:cNvSpPr>
          <p:nvPr/>
        </p:nvSpPr>
        <p:spPr>
          <a:xfrm>
            <a:off x="3849613" y="4150611"/>
            <a:ext cx="675299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700" dirty="0">
                <a:solidFill>
                  <a:schemeClr val="tx2">
                    <a:lumMod val="50000"/>
                  </a:schemeClr>
                </a:solidFill>
              </a:rPr>
              <a:t>12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A3CF69E-3DBD-DF49-0CB8-9898FF3C4C04}"/>
              </a:ext>
            </a:extLst>
          </p:cNvPr>
          <p:cNvSpPr txBox="1">
            <a:spLocks/>
          </p:cNvSpPr>
          <p:nvPr/>
        </p:nvSpPr>
        <p:spPr>
          <a:xfrm>
            <a:off x="658231" y="4506219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700" dirty="0">
                <a:solidFill>
                  <a:srgbClr val="560A25"/>
                </a:solidFill>
              </a:rPr>
              <a:t>The an</a:t>
            </a:r>
            <a:r>
              <a:rPr lang="en-US" sz="2400" spc="650" dirty="0">
                <a:solidFill>
                  <a:srgbClr val="560A25"/>
                </a:solidFill>
              </a:rPr>
              <a:t>sw</a:t>
            </a:r>
            <a:r>
              <a:rPr lang="en-US" sz="2400" spc="700" dirty="0">
                <a:solidFill>
                  <a:srgbClr val="560A25"/>
                </a:solidFill>
              </a:rPr>
              <a:t>er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E23BCF9-586C-CE0A-0A6D-C9F468CD180B}"/>
              </a:ext>
            </a:extLst>
          </p:cNvPr>
          <p:cNvSpPr txBox="1">
            <a:spLocks/>
          </p:cNvSpPr>
          <p:nvPr/>
        </p:nvSpPr>
        <p:spPr>
          <a:xfrm>
            <a:off x="4602397" y="4521184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CEAA77A-2078-4737-7CB2-56E86E796A70}"/>
              </a:ext>
            </a:extLst>
          </p:cNvPr>
          <p:cNvSpPr txBox="1">
            <a:spLocks/>
          </p:cNvSpPr>
          <p:nvPr/>
        </p:nvSpPr>
        <p:spPr>
          <a:xfrm>
            <a:off x="3362571" y="4513902"/>
            <a:ext cx="126014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670" dirty="0">
                <a:solidFill>
                  <a:schemeClr val="tx2">
                    <a:lumMod val="50000"/>
                  </a:schemeClr>
                </a:solidFill>
              </a:rPr>
              <a:t>1234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69ACC03A-3C32-DD4E-4917-050EF5A07278}"/>
              </a:ext>
            </a:extLst>
          </p:cNvPr>
          <p:cNvSpPr txBox="1">
            <a:spLocks/>
          </p:cNvSpPr>
          <p:nvPr/>
        </p:nvSpPr>
        <p:spPr>
          <a:xfrm>
            <a:off x="647285" y="4890802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700" dirty="0">
                <a:solidFill>
                  <a:srgbClr val="560A25"/>
                </a:solidFill>
              </a:rPr>
              <a:t>The an</a:t>
            </a:r>
            <a:r>
              <a:rPr lang="en-US" sz="2400" spc="650" dirty="0">
                <a:solidFill>
                  <a:srgbClr val="560A25"/>
                </a:solidFill>
              </a:rPr>
              <a:t>sw</a:t>
            </a:r>
            <a:r>
              <a:rPr lang="en-US" sz="2400" spc="700" dirty="0">
                <a:solidFill>
                  <a:srgbClr val="560A25"/>
                </a:solidFill>
              </a:rPr>
              <a:t>er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AF10729-9E6E-747A-D524-DF555C6C1F5C}"/>
              </a:ext>
            </a:extLst>
          </p:cNvPr>
          <p:cNvSpPr txBox="1">
            <a:spLocks/>
          </p:cNvSpPr>
          <p:nvPr/>
        </p:nvSpPr>
        <p:spPr>
          <a:xfrm>
            <a:off x="3148111" y="4889362"/>
            <a:ext cx="16901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630" dirty="0">
                <a:solidFill>
                  <a:schemeClr val="tx2">
                    <a:lumMod val="50000"/>
                  </a:schemeClr>
                </a:solidFill>
              </a:rPr>
              <a:t>123456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C311E61-8B89-1A52-89FE-4F78497AB12B}"/>
              </a:ext>
            </a:extLst>
          </p:cNvPr>
          <p:cNvSpPr txBox="1">
            <a:spLocks/>
          </p:cNvSpPr>
          <p:nvPr/>
        </p:nvSpPr>
        <p:spPr>
          <a:xfrm>
            <a:off x="4823381" y="4887434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2550195-D3CA-270F-619F-99C4204DB25B}"/>
              </a:ext>
            </a:extLst>
          </p:cNvPr>
          <p:cNvSpPr txBox="1">
            <a:spLocks/>
          </p:cNvSpPr>
          <p:nvPr/>
        </p:nvSpPr>
        <p:spPr>
          <a:xfrm>
            <a:off x="1346132" y="2185718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%5d is correct.\n”, num4);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29EA70B6-9A01-57E3-7501-90451AF6AA59}"/>
              </a:ext>
            </a:extLst>
          </p:cNvPr>
          <p:cNvSpPr txBox="1">
            <a:spLocks/>
          </p:cNvSpPr>
          <p:nvPr/>
        </p:nvSpPr>
        <p:spPr>
          <a:xfrm>
            <a:off x="1346132" y="2616366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%5d is correct.\n”, num6);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CF0E4437-C494-A08F-0D80-23D152508FA5}"/>
              </a:ext>
            </a:extLst>
          </p:cNvPr>
          <p:cNvSpPr txBox="1">
            <a:spLocks/>
          </p:cNvSpPr>
          <p:nvPr/>
        </p:nvSpPr>
        <p:spPr>
          <a:xfrm>
            <a:off x="1346131" y="3090144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%5d is correct.\n”, num8);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FF014AE-F71A-3C5A-66D3-314B01EDEB66}"/>
              </a:ext>
            </a:extLst>
          </p:cNvPr>
          <p:cNvSpPr txBox="1">
            <a:spLocks/>
          </p:cNvSpPr>
          <p:nvPr/>
        </p:nvSpPr>
        <p:spPr>
          <a:xfrm>
            <a:off x="647285" y="5229210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700" dirty="0">
                <a:solidFill>
                  <a:srgbClr val="560A25"/>
                </a:solidFill>
              </a:rPr>
              <a:t>The an</a:t>
            </a:r>
            <a:r>
              <a:rPr lang="en-US" sz="2400" spc="650" dirty="0">
                <a:solidFill>
                  <a:srgbClr val="560A25"/>
                </a:solidFill>
              </a:rPr>
              <a:t>sw</a:t>
            </a:r>
            <a:r>
              <a:rPr lang="en-US" sz="2400" spc="700" dirty="0">
                <a:solidFill>
                  <a:srgbClr val="560A25"/>
                </a:solidFill>
              </a:rPr>
              <a:t>er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3B1A4D67-CDE0-C44C-91AE-08AAEFE6F2A0}"/>
              </a:ext>
            </a:extLst>
          </p:cNvPr>
          <p:cNvSpPr txBox="1">
            <a:spLocks/>
          </p:cNvSpPr>
          <p:nvPr/>
        </p:nvSpPr>
        <p:spPr>
          <a:xfrm>
            <a:off x="3148111" y="5227770"/>
            <a:ext cx="2109689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630" dirty="0">
                <a:solidFill>
                  <a:schemeClr val="tx2">
                    <a:lumMod val="50000"/>
                  </a:schemeClr>
                </a:solidFill>
              </a:rPr>
              <a:t>12345678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031F46ED-421D-6E92-350F-4E5BBBFD4866}"/>
              </a:ext>
            </a:extLst>
          </p:cNvPr>
          <p:cNvSpPr txBox="1">
            <a:spLocks/>
          </p:cNvSpPr>
          <p:nvPr/>
        </p:nvSpPr>
        <p:spPr>
          <a:xfrm>
            <a:off x="5283200" y="5235545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0C9E22F-110D-ABFD-5E86-9D64F7F426D8}"/>
              </a:ext>
            </a:extLst>
          </p:cNvPr>
          <p:cNvSpPr txBox="1">
            <a:spLocks/>
          </p:cNvSpPr>
          <p:nvPr/>
        </p:nvSpPr>
        <p:spPr>
          <a:xfrm>
            <a:off x="4654052" y="3418808"/>
            <a:ext cx="19812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Right justified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CDF5D27-E203-1169-659A-B1B592DA41B4}"/>
              </a:ext>
            </a:extLst>
          </p:cNvPr>
          <p:cNvCxnSpPr>
            <a:cxnSpLocks/>
          </p:cNvCxnSpPr>
          <p:nvPr/>
        </p:nvCxnSpPr>
        <p:spPr>
          <a:xfrm flipH="1">
            <a:off x="4394713" y="3799103"/>
            <a:ext cx="397748" cy="45691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378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4" grpId="0"/>
      <p:bldP spid="6" grpId="0"/>
      <p:bldP spid="7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F3557B-0265-8B79-9505-7DC086738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788CE-DFD7-5D00-4064-78B491F34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Printing string literals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E41B2E0-F72A-55B4-4AE8-B285DB0F8F5C}"/>
              </a:ext>
            </a:extLst>
          </p:cNvPr>
          <p:cNvSpPr txBox="1">
            <a:spLocks/>
          </p:cNvSpPr>
          <p:nvPr/>
        </p:nvSpPr>
        <p:spPr>
          <a:xfrm>
            <a:off x="1235993" y="2305032"/>
            <a:ext cx="60198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printf</a:t>
            </a:r>
            <a:r>
              <a:rPr lang="en-US" sz="3600" dirty="0"/>
              <a:t>(“Hello, world!”);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1D520-BC7D-4E64-EEAC-8E9B4730D9E6}"/>
              </a:ext>
            </a:extLst>
          </p:cNvPr>
          <p:cNvSpPr txBox="1">
            <a:spLocks/>
          </p:cNvSpPr>
          <p:nvPr/>
        </p:nvSpPr>
        <p:spPr>
          <a:xfrm>
            <a:off x="3200400" y="1394746"/>
            <a:ext cx="5029200" cy="83741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string – characters in between double quotation marks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326B2B2-AF14-0426-430B-C4B5978541C4}"/>
              </a:ext>
            </a:extLst>
          </p:cNvPr>
          <p:cNvSpPr txBox="1">
            <a:spLocks/>
          </p:cNvSpPr>
          <p:nvPr/>
        </p:nvSpPr>
        <p:spPr>
          <a:xfrm>
            <a:off x="685800" y="3307474"/>
            <a:ext cx="5562600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modified by special characters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8412CA3-BA04-7E3E-CB36-D61DDB36D325}"/>
              </a:ext>
            </a:extLst>
          </p:cNvPr>
          <p:cNvSpPr txBox="1">
            <a:spLocks/>
          </p:cNvSpPr>
          <p:nvPr/>
        </p:nvSpPr>
        <p:spPr>
          <a:xfrm>
            <a:off x="1701048" y="4165968"/>
            <a:ext cx="7290552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escape sequences have ‘\’ as first character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CA610F1-4300-5964-9F91-9AEDA4741C44}"/>
              </a:ext>
            </a:extLst>
          </p:cNvPr>
          <p:cNvSpPr txBox="1">
            <a:spLocks/>
          </p:cNvSpPr>
          <p:nvPr/>
        </p:nvSpPr>
        <p:spPr>
          <a:xfrm>
            <a:off x="1704976" y="5024462"/>
            <a:ext cx="6829423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format codes have ‘%’ as first character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15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0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24972-36C4-7BB9-FAB4-1DD37E02D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5BA82-1EB3-7E1C-553F-0A6440D69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format specifiers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301D010-FDF1-EE47-6E35-CCA919D30FCD}"/>
              </a:ext>
            </a:extLst>
          </p:cNvPr>
          <p:cNvSpPr txBox="1">
            <a:spLocks/>
          </p:cNvSpPr>
          <p:nvPr/>
        </p:nvSpPr>
        <p:spPr>
          <a:xfrm>
            <a:off x="1317072" y="2530192"/>
            <a:ext cx="7239000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%</a:t>
            </a:r>
            <a:r>
              <a:rPr lang="en-US" sz="3600" i="1" dirty="0">
                <a:solidFill>
                  <a:srgbClr val="7030A0"/>
                </a:solidFill>
              </a:rPr>
              <a:t>[flags]</a:t>
            </a:r>
            <a:r>
              <a:rPr lang="en-US" sz="3600" i="1" dirty="0">
                <a:solidFill>
                  <a:schemeClr val="accent2">
                    <a:lumMod val="50000"/>
                  </a:schemeClr>
                </a:solidFill>
              </a:rPr>
              <a:t>[width]</a:t>
            </a:r>
            <a:r>
              <a:rPr lang="en-US" sz="3600" i="1" dirty="0">
                <a:solidFill>
                  <a:schemeClr val="accent5">
                    <a:lumMod val="50000"/>
                  </a:schemeClr>
                </a:solidFill>
              </a:rPr>
              <a:t>[.precision]</a:t>
            </a:r>
            <a:r>
              <a:rPr lang="en-US" sz="3600" i="1" dirty="0">
                <a:solidFill>
                  <a:srgbClr val="3333FF"/>
                </a:solidFill>
              </a:rPr>
              <a:t>[length]</a:t>
            </a:r>
            <a:r>
              <a:rPr lang="en-US" sz="3600" dirty="0">
                <a:solidFill>
                  <a:srgbClr val="002060"/>
                </a:solidFill>
              </a:rPr>
              <a:t>specifier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0A074A5-3379-F683-BB78-ED5CBA534EF1}"/>
              </a:ext>
            </a:extLst>
          </p:cNvPr>
          <p:cNvSpPr txBox="1">
            <a:spLocks/>
          </p:cNvSpPr>
          <p:nvPr/>
        </p:nvSpPr>
        <p:spPr>
          <a:xfrm>
            <a:off x="762000" y="1692134"/>
            <a:ext cx="7543800" cy="5635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The general form of a format specifier is: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3B6883F-745E-C85D-198E-F2206B2A1E20}"/>
              </a:ext>
            </a:extLst>
          </p:cNvPr>
          <p:cNvSpPr txBox="1">
            <a:spLocks/>
          </p:cNvSpPr>
          <p:nvPr/>
        </p:nvSpPr>
        <p:spPr>
          <a:xfrm>
            <a:off x="268996" y="3321053"/>
            <a:ext cx="1523999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It always starts with %</a:t>
            </a: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D0D8E970-6AB7-6448-3CF1-6883C82D52E1}"/>
              </a:ext>
            </a:extLst>
          </p:cNvPr>
          <p:cNvSpPr txBox="1">
            <a:spLocks/>
          </p:cNvSpPr>
          <p:nvPr/>
        </p:nvSpPr>
        <p:spPr>
          <a:xfrm>
            <a:off x="6890706" y="3289296"/>
            <a:ext cx="2133599" cy="1076154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It always ends with a letter telling the general type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60BEB2E-A901-86B6-30B8-BF8F36C76DA3}"/>
              </a:ext>
            </a:extLst>
          </p:cNvPr>
          <p:cNvCxnSpPr>
            <a:cxnSpLocks/>
          </p:cNvCxnSpPr>
          <p:nvPr/>
        </p:nvCxnSpPr>
        <p:spPr>
          <a:xfrm flipV="1">
            <a:off x="1524000" y="3093754"/>
            <a:ext cx="0" cy="309240"/>
          </a:xfrm>
          <a:prstGeom prst="straightConnector1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8540DE2-AD85-A0EA-FC67-5414342C8802}"/>
              </a:ext>
            </a:extLst>
          </p:cNvPr>
          <p:cNvCxnSpPr>
            <a:cxnSpLocks/>
          </p:cNvCxnSpPr>
          <p:nvPr/>
        </p:nvCxnSpPr>
        <p:spPr>
          <a:xfrm flipV="1">
            <a:off x="7620000" y="3013137"/>
            <a:ext cx="0" cy="309240"/>
          </a:xfrm>
          <a:prstGeom prst="straightConnector1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C3C35C92-687A-629E-2968-CD923AB4DE99}"/>
              </a:ext>
            </a:extLst>
          </p:cNvPr>
          <p:cNvSpPr/>
          <p:nvPr/>
        </p:nvSpPr>
        <p:spPr>
          <a:xfrm>
            <a:off x="1523999" y="2415328"/>
            <a:ext cx="1371600" cy="774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334C8DD-FC5F-3273-C8D0-47F768BCA931}"/>
              </a:ext>
            </a:extLst>
          </p:cNvPr>
          <p:cNvSpPr txBox="1">
            <a:spLocks/>
          </p:cNvSpPr>
          <p:nvPr/>
        </p:nvSpPr>
        <p:spPr>
          <a:xfrm>
            <a:off x="706374" y="3795430"/>
            <a:ext cx="394587" cy="498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6A716DC-62DB-2388-6991-0913FEEE7059}"/>
              </a:ext>
            </a:extLst>
          </p:cNvPr>
          <p:cNvSpPr txBox="1">
            <a:spLocks/>
          </p:cNvSpPr>
          <p:nvPr/>
        </p:nvSpPr>
        <p:spPr>
          <a:xfrm>
            <a:off x="1523999" y="3865179"/>
            <a:ext cx="5042787" cy="4826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The output is </a:t>
            </a:r>
            <a:r>
              <a:rPr lang="en-US" sz="2400" b="1" i="1" dirty="0">
                <a:solidFill>
                  <a:srgbClr val="FF0000"/>
                </a:solidFill>
              </a:rPr>
              <a:t>left justified </a:t>
            </a:r>
            <a:r>
              <a:rPr lang="en-US" sz="2400" dirty="0">
                <a:solidFill>
                  <a:srgbClr val="FF0000"/>
                </a:solidFill>
              </a:rPr>
              <a:t>in the field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111840F-3F82-5159-78DF-6D3CA145D280}"/>
              </a:ext>
            </a:extLst>
          </p:cNvPr>
          <p:cNvSpPr txBox="1">
            <a:spLocks/>
          </p:cNvSpPr>
          <p:nvPr/>
        </p:nvSpPr>
        <p:spPr>
          <a:xfrm>
            <a:off x="6705600" y="1984869"/>
            <a:ext cx="990599" cy="468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3333FF"/>
                </a:solidFill>
              </a:rPr>
              <a:t>letter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8D864B2-46D3-5F9A-FF01-2B925383EF94}"/>
              </a:ext>
            </a:extLst>
          </p:cNvPr>
          <p:cNvCxnSpPr>
            <a:cxnSpLocks/>
          </p:cNvCxnSpPr>
          <p:nvPr/>
        </p:nvCxnSpPr>
        <p:spPr>
          <a:xfrm flipH="1">
            <a:off x="6477000" y="2332423"/>
            <a:ext cx="228600" cy="186515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74BD8128-2ABB-B76A-965B-A2F650F54945}"/>
              </a:ext>
            </a:extLst>
          </p:cNvPr>
          <p:cNvSpPr txBox="1">
            <a:spLocks/>
          </p:cNvSpPr>
          <p:nvPr/>
        </p:nvSpPr>
        <p:spPr>
          <a:xfrm>
            <a:off x="4645332" y="4266555"/>
            <a:ext cx="4072421" cy="7011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Any needed spaces are added on the right instead of being added on the left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0B3E6EC4-3EA9-AF85-BAE3-370740E2F60A}"/>
              </a:ext>
            </a:extLst>
          </p:cNvPr>
          <p:cNvSpPr txBox="1">
            <a:spLocks/>
          </p:cNvSpPr>
          <p:nvPr/>
        </p:nvSpPr>
        <p:spPr>
          <a:xfrm>
            <a:off x="4978608" y="2049134"/>
            <a:ext cx="1159426" cy="468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>
                <a:solidFill>
                  <a:schemeClr val="accent5">
                    <a:lumMod val="50000"/>
                  </a:schemeClr>
                </a:solidFill>
              </a:rPr>
              <a:t>.</a:t>
            </a:r>
            <a:r>
              <a:rPr lang="en-US" sz="2600" i="1" dirty="0">
                <a:solidFill>
                  <a:schemeClr val="accent5">
                    <a:lumMod val="50000"/>
                  </a:schemeClr>
                </a:solidFill>
              </a:rPr>
              <a:t>integer</a:t>
            </a:r>
            <a:endParaRPr lang="en-US" sz="2400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F6E4DEF-C835-C460-088E-7E3085A75449}"/>
              </a:ext>
            </a:extLst>
          </p:cNvPr>
          <p:cNvCxnSpPr>
            <a:cxnSpLocks/>
          </p:cNvCxnSpPr>
          <p:nvPr/>
        </p:nvCxnSpPr>
        <p:spPr>
          <a:xfrm flipH="1">
            <a:off x="4750008" y="2397320"/>
            <a:ext cx="228600" cy="186515"/>
          </a:xfrm>
          <a:prstGeom prst="straightConnector1">
            <a:avLst/>
          </a:prstGeom>
          <a:ln w="2540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7D12B646-5664-0439-B8AC-137220502A8C}"/>
              </a:ext>
            </a:extLst>
          </p:cNvPr>
          <p:cNvSpPr txBox="1">
            <a:spLocks/>
          </p:cNvSpPr>
          <p:nvPr/>
        </p:nvSpPr>
        <p:spPr>
          <a:xfrm>
            <a:off x="3671407" y="2042059"/>
            <a:ext cx="1159426" cy="468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integer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BEA165E-B66C-5AE6-74E4-3DEAF4610F6F}"/>
              </a:ext>
            </a:extLst>
          </p:cNvPr>
          <p:cNvCxnSpPr>
            <a:cxnSpLocks/>
          </p:cNvCxnSpPr>
          <p:nvPr/>
        </p:nvCxnSpPr>
        <p:spPr>
          <a:xfrm flipH="1">
            <a:off x="3471382" y="2389911"/>
            <a:ext cx="228600" cy="186515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EF32BFCE-1CE4-883C-27D2-BAC89362229E}"/>
              </a:ext>
            </a:extLst>
          </p:cNvPr>
          <p:cNvSpPr txBox="1">
            <a:spLocks/>
          </p:cNvSpPr>
          <p:nvPr/>
        </p:nvSpPr>
        <p:spPr>
          <a:xfrm>
            <a:off x="717989" y="2074074"/>
            <a:ext cx="1255001" cy="468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+, -, 0, #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65AC6FA-4969-418D-46F5-19117A3C5CEF}"/>
              </a:ext>
            </a:extLst>
          </p:cNvPr>
          <p:cNvCxnSpPr>
            <a:cxnSpLocks/>
          </p:cNvCxnSpPr>
          <p:nvPr/>
        </p:nvCxnSpPr>
        <p:spPr>
          <a:xfrm>
            <a:off x="1877415" y="2366371"/>
            <a:ext cx="289041" cy="208873"/>
          </a:xfrm>
          <a:prstGeom prst="straightConnector1">
            <a:avLst/>
          </a:prstGeom>
          <a:ln w="254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44DBB4E-9A2D-8CC5-AD86-0CFA190B5BF4}"/>
              </a:ext>
            </a:extLst>
          </p:cNvPr>
          <p:cNvCxnSpPr>
            <a:cxnSpLocks/>
          </p:cNvCxnSpPr>
          <p:nvPr/>
        </p:nvCxnSpPr>
        <p:spPr>
          <a:xfrm flipH="1" flipV="1">
            <a:off x="4092486" y="4293011"/>
            <a:ext cx="511380" cy="206496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F14D141-EA5A-9013-C286-95BA8BDA456D}"/>
              </a:ext>
            </a:extLst>
          </p:cNvPr>
          <p:cNvSpPr txBox="1">
            <a:spLocks/>
          </p:cNvSpPr>
          <p:nvPr/>
        </p:nvSpPr>
        <p:spPr>
          <a:xfrm>
            <a:off x="706373" y="4827822"/>
            <a:ext cx="394587" cy="498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7D46C53D-E367-13A5-1F7C-35E21C3AFD74}"/>
              </a:ext>
            </a:extLst>
          </p:cNvPr>
          <p:cNvSpPr txBox="1">
            <a:spLocks/>
          </p:cNvSpPr>
          <p:nvPr/>
        </p:nvSpPr>
        <p:spPr>
          <a:xfrm>
            <a:off x="1523998" y="4827822"/>
            <a:ext cx="6150227" cy="4826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A plus sign (+) is included for a positive number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0C02FEAE-643E-14D2-9B52-991638C6E564}"/>
              </a:ext>
            </a:extLst>
          </p:cNvPr>
          <p:cNvSpPr txBox="1">
            <a:spLocks/>
          </p:cNvSpPr>
          <p:nvPr/>
        </p:nvSpPr>
        <p:spPr>
          <a:xfrm>
            <a:off x="706374" y="5426981"/>
            <a:ext cx="394587" cy="498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6204CDFB-AE73-0607-574C-2C5A24D9C5E4}"/>
              </a:ext>
            </a:extLst>
          </p:cNvPr>
          <p:cNvSpPr txBox="1">
            <a:spLocks/>
          </p:cNvSpPr>
          <p:nvPr/>
        </p:nvSpPr>
        <p:spPr>
          <a:xfrm>
            <a:off x="1523999" y="5426981"/>
            <a:ext cx="6150227" cy="4826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For right justified numbers, any necessary padding uses zeros instead of spaces</a:t>
            </a:r>
          </a:p>
        </p:txBody>
      </p:sp>
    </p:spTree>
    <p:extLst>
      <p:ext uri="{BB962C8B-B14F-4D97-AF65-F5344CB8AC3E}">
        <p14:creationId xmlns:p14="http://schemas.microsoft.com/office/powerpoint/2010/main" val="3297726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/>
      <p:bldP spid="23" grpId="0"/>
      <p:bldP spid="17" grpId="0"/>
      <p:bldP spid="19" grpId="0"/>
      <p:bldP spid="22" grpId="0"/>
      <p:bldP spid="3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DE399-5495-8014-CCBE-09786123B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0593E-36E9-A76A-46D1-357C078C0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format specifiers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6EB471D-E2EE-D899-F285-7316D90CC150}"/>
              </a:ext>
            </a:extLst>
          </p:cNvPr>
          <p:cNvSpPr txBox="1">
            <a:spLocks/>
          </p:cNvSpPr>
          <p:nvPr/>
        </p:nvSpPr>
        <p:spPr>
          <a:xfrm>
            <a:off x="1317072" y="2530192"/>
            <a:ext cx="7239000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%</a:t>
            </a:r>
            <a:r>
              <a:rPr lang="en-US" sz="3600" i="1" dirty="0">
                <a:solidFill>
                  <a:srgbClr val="7030A0"/>
                </a:solidFill>
              </a:rPr>
              <a:t>[flags]</a:t>
            </a:r>
            <a:r>
              <a:rPr lang="en-US" sz="3600" i="1" dirty="0">
                <a:solidFill>
                  <a:schemeClr val="accent2">
                    <a:lumMod val="50000"/>
                  </a:schemeClr>
                </a:solidFill>
              </a:rPr>
              <a:t>[width]</a:t>
            </a:r>
            <a:r>
              <a:rPr lang="en-US" sz="3600" i="1" dirty="0">
                <a:solidFill>
                  <a:schemeClr val="accent5">
                    <a:lumMod val="50000"/>
                  </a:schemeClr>
                </a:solidFill>
              </a:rPr>
              <a:t>[.precision]</a:t>
            </a:r>
            <a:r>
              <a:rPr lang="en-US" sz="3600" i="1" dirty="0">
                <a:solidFill>
                  <a:srgbClr val="3333FF"/>
                </a:solidFill>
              </a:rPr>
              <a:t>[length]</a:t>
            </a:r>
            <a:r>
              <a:rPr lang="en-US" sz="3600" dirty="0">
                <a:solidFill>
                  <a:srgbClr val="002060"/>
                </a:solidFill>
              </a:rPr>
              <a:t>specifier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CF8F84-44CC-9CCE-56EC-761A8F824734}"/>
              </a:ext>
            </a:extLst>
          </p:cNvPr>
          <p:cNvSpPr txBox="1">
            <a:spLocks/>
          </p:cNvSpPr>
          <p:nvPr/>
        </p:nvSpPr>
        <p:spPr>
          <a:xfrm>
            <a:off x="762000" y="1692134"/>
            <a:ext cx="7543800" cy="5635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The general form of a format specifier is: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3E82157-02EA-309B-6421-31DB87884044}"/>
              </a:ext>
            </a:extLst>
          </p:cNvPr>
          <p:cNvSpPr txBox="1">
            <a:spLocks/>
          </p:cNvSpPr>
          <p:nvPr/>
        </p:nvSpPr>
        <p:spPr>
          <a:xfrm>
            <a:off x="268996" y="3321053"/>
            <a:ext cx="1523999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It always starts with %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38A3B5A-0FDF-2952-FC1D-567ED3B95D1C}"/>
              </a:ext>
            </a:extLst>
          </p:cNvPr>
          <p:cNvSpPr txBox="1">
            <a:spLocks/>
          </p:cNvSpPr>
          <p:nvPr/>
        </p:nvSpPr>
        <p:spPr>
          <a:xfrm>
            <a:off x="6890706" y="3289296"/>
            <a:ext cx="2133599" cy="1076154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It always ends with a letter telling the general type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1EBE35F-01F0-980F-82F6-33B98FDFB5BF}"/>
              </a:ext>
            </a:extLst>
          </p:cNvPr>
          <p:cNvCxnSpPr>
            <a:cxnSpLocks/>
          </p:cNvCxnSpPr>
          <p:nvPr/>
        </p:nvCxnSpPr>
        <p:spPr>
          <a:xfrm flipV="1">
            <a:off x="1524000" y="3093754"/>
            <a:ext cx="0" cy="309240"/>
          </a:xfrm>
          <a:prstGeom prst="straightConnector1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90830FB-6F50-B049-B403-E64172EEE39F}"/>
              </a:ext>
            </a:extLst>
          </p:cNvPr>
          <p:cNvCxnSpPr>
            <a:cxnSpLocks/>
          </p:cNvCxnSpPr>
          <p:nvPr/>
        </p:nvCxnSpPr>
        <p:spPr>
          <a:xfrm flipV="1">
            <a:off x="7620000" y="3013137"/>
            <a:ext cx="0" cy="309240"/>
          </a:xfrm>
          <a:prstGeom prst="straightConnector1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6784A0C2-B67B-04C3-08A6-A2A42635A92F}"/>
              </a:ext>
            </a:extLst>
          </p:cNvPr>
          <p:cNvSpPr/>
          <p:nvPr/>
        </p:nvSpPr>
        <p:spPr>
          <a:xfrm>
            <a:off x="1523999" y="2415328"/>
            <a:ext cx="1371600" cy="774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1759493-F6AB-C07F-87D4-66AB0FCFA778}"/>
              </a:ext>
            </a:extLst>
          </p:cNvPr>
          <p:cNvSpPr txBox="1">
            <a:spLocks/>
          </p:cNvSpPr>
          <p:nvPr/>
        </p:nvSpPr>
        <p:spPr>
          <a:xfrm>
            <a:off x="564706" y="3909785"/>
            <a:ext cx="394587" cy="498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#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A2C4C9C-D405-EFC6-F58C-08C5DAFD50A9}"/>
              </a:ext>
            </a:extLst>
          </p:cNvPr>
          <p:cNvSpPr txBox="1">
            <a:spLocks/>
          </p:cNvSpPr>
          <p:nvPr/>
        </p:nvSpPr>
        <p:spPr>
          <a:xfrm>
            <a:off x="1119054" y="3776220"/>
            <a:ext cx="6577145" cy="7657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For non-zero octal numbers (o), a zero digit is inserted before the number (as the first digit)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BBE5583-F8D3-1C1F-4811-0FD8415FCB47}"/>
              </a:ext>
            </a:extLst>
          </p:cNvPr>
          <p:cNvSpPr txBox="1">
            <a:spLocks/>
          </p:cNvSpPr>
          <p:nvPr/>
        </p:nvSpPr>
        <p:spPr>
          <a:xfrm>
            <a:off x="6705600" y="1984869"/>
            <a:ext cx="990599" cy="468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3333FF"/>
                </a:solidFill>
              </a:rPr>
              <a:t>letter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265E5D3-3B91-9BDC-8441-F264F5CF2FA5}"/>
              </a:ext>
            </a:extLst>
          </p:cNvPr>
          <p:cNvCxnSpPr>
            <a:cxnSpLocks/>
          </p:cNvCxnSpPr>
          <p:nvPr/>
        </p:nvCxnSpPr>
        <p:spPr>
          <a:xfrm flipH="1">
            <a:off x="6477000" y="2332423"/>
            <a:ext cx="228600" cy="186515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CE812119-42B1-5061-A729-842DCBD499DB}"/>
              </a:ext>
            </a:extLst>
          </p:cNvPr>
          <p:cNvSpPr txBox="1">
            <a:spLocks/>
          </p:cNvSpPr>
          <p:nvPr/>
        </p:nvSpPr>
        <p:spPr>
          <a:xfrm>
            <a:off x="4978608" y="2049134"/>
            <a:ext cx="1159426" cy="468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>
                <a:solidFill>
                  <a:schemeClr val="accent5">
                    <a:lumMod val="50000"/>
                  </a:schemeClr>
                </a:solidFill>
              </a:rPr>
              <a:t>.</a:t>
            </a:r>
            <a:r>
              <a:rPr lang="en-US" sz="2600" i="1" dirty="0">
                <a:solidFill>
                  <a:schemeClr val="accent5">
                    <a:lumMod val="50000"/>
                  </a:schemeClr>
                </a:solidFill>
              </a:rPr>
              <a:t>integer</a:t>
            </a:r>
            <a:endParaRPr lang="en-US" sz="2400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9D95D30-3EFB-11FB-74E5-7E31D9EA2A88}"/>
              </a:ext>
            </a:extLst>
          </p:cNvPr>
          <p:cNvCxnSpPr>
            <a:cxnSpLocks/>
          </p:cNvCxnSpPr>
          <p:nvPr/>
        </p:nvCxnSpPr>
        <p:spPr>
          <a:xfrm flipH="1">
            <a:off x="4750008" y="2397320"/>
            <a:ext cx="228600" cy="186515"/>
          </a:xfrm>
          <a:prstGeom prst="straightConnector1">
            <a:avLst/>
          </a:prstGeom>
          <a:ln w="2540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AFC6537B-E3E6-8C4B-B91D-6B2C08891567}"/>
              </a:ext>
            </a:extLst>
          </p:cNvPr>
          <p:cNvSpPr txBox="1">
            <a:spLocks/>
          </p:cNvSpPr>
          <p:nvPr/>
        </p:nvSpPr>
        <p:spPr>
          <a:xfrm>
            <a:off x="3671407" y="2042059"/>
            <a:ext cx="1159426" cy="468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integer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A1039F2-D930-9B6A-8BB9-8099F6AAC941}"/>
              </a:ext>
            </a:extLst>
          </p:cNvPr>
          <p:cNvCxnSpPr>
            <a:cxnSpLocks/>
          </p:cNvCxnSpPr>
          <p:nvPr/>
        </p:nvCxnSpPr>
        <p:spPr>
          <a:xfrm flipH="1">
            <a:off x="3471382" y="2389911"/>
            <a:ext cx="228600" cy="186515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062672D1-2A0E-9F50-5A4C-2FCEB5954C8B}"/>
              </a:ext>
            </a:extLst>
          </p:cNvPr>
          <p:cNvSpPr txBox="1">
            <a:spLocks/>
          </p:cNvSpPr>
          <p:nvPr/>
        </p:nvSpPr>
        <p:spPr>
          <a:xfrm>
            <a:off x="717989" y="2074074"/>
            <a:ext cx="1255001" cy="468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+, -, 0, #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DBF2DDD-5E2C-4700-A777-CC8C6C1D6EEB}"/>
              </a:ext>
            </a:extLst>
          </p:cNvPr>
          <p:cNvCxnSpPr>
            <a:cxnSpLocks/>
          </p:cNvCxnSpPr>
          <p:nvPr/>
        </p:nvCxnSpPr>
        <p:spPr>
          <a:xfrm>
            <a:off x="1877415" y="2366371"/>
            <a:ext cx="289041" cy="208873"/>
          </a:xfrm>
          <a:prstGeom prst="straightConnector1">
            <a:avLst/>
          </a:prstGeom>
          <a:ln w="254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4BEB199A-FD62-9222-09F9-C43AEF66525B}"/>
              </a:ext>
            </a:extLst>
          </p:cNvPr>
          <p:cNvSpPr txBox="1">
            <a:spLocks/>
          </p:cNvSpPr>
          <p:nvPr/>
        </p:nvSpPr>
        <p:spPr>
          <a:xfrm>
            <a:off x="1119054" y="4611057"/>
            <a:ext cx="6150227" cy="4826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For non-zero hexadecimal numbers (x or X), either 0x or 0X is inserted before the number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7822D2C0-A6C7-896B-C071-36496036B6C6}"/>
              </a:ext>
            </a:extLst>
          </p:cNvPr>
          <p:cNvSpPr txBox="1">
            <a:spLocks/>
          </p:cNvSpPr>
          <p:nvPr/>
        </p:nvSpPr>
        <p:spPr>
          <a:xfrm>
            <a:off x="1070992" y="5486400"/>
            <a:ext cx="6150227" cy="7824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For a, A, f, F, e, E, g, or G, ensures that a decimal point character appears</a:t>
            </a:r>
          </a:p>
        </p:txBody>
      </p:sp>
    </p:spTree>
    <p:extLst>
      <p:ext uri="{BB962C8B-B14F-4D97-AF65-F5344CB8AC3E}">
        <p14:creationId xmlns:p14="http://schemas.microsoft.com/office/powerpoint/2010/main" val="136535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/>
      <p:bldP spid="19" grpId="0"/>
      <p:bldP spid="3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84B7A1-4CDF-AE59-4954-D541C17C8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E6CE7-7E23-607C-D5AE-B5CEF1496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flags examples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5F2BA1B-5010-7477-BB65-1A043E4F5F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872773"/>
              </p:ext>
            </p:extLst>
          </p:nvPr>
        </p:nvGraphicFramePr>
        <p:xfrm>
          <a:off x="724271" y="3815424"/>
          <a:ext cx="769545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37">
                  <a:extLst>
                    <a:ext uri="{9D8B030D-6E8A-4147-A177-3AD203B41FA5}">
                      <a16:colId xmlns:a16="http://schemas.microsoft.com/office/drawing/2014/main" val="26675619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4127641050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657119539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857641639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487302179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081214349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105631981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635683346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530941164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070502092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336987834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967699834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77198929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633962588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419249948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331215149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834902540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2995643185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757267346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366695267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173104995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783709088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634938952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2321159447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624281809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2608724537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2286156525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4245838464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225431588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952210710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3835383877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612227678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1625333066"/>
                    </a:ext>
                  </a:extLst>
                </a:gridCol>
                <a:gridCol w="226337">
                  <a:extLst>
                    <a:ext uri="{9D8B030D-6E8A-4147-A177-3AD203B41FA5}">
                      <a16:colId xmlns:a16="http://schemas.microsoft.com/office/drawing/2014/main" val="614067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292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445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451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7108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356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12610"/>
                  </a:ext>
                </a:extLst>
              </a:tr>
            </a:tbl>
          </a:graphicData>
        </a:graphic>
      </p:graphicFrame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82D7A54D-8F4B-13F7-675D-F64548C9406D}"/>
              </a:ext>
            </a:extLst>
          </p:cNvPr>
          <p:cNvSpPr txBox="1">
            <a:spLocks/>
          </p:cNvSpPr>
          <p:nvPr/>
        </p:nvSpPr>
        <p:spPr>
          <a:xfrm>
            <a:off x="1356292" y="1388885"/>
            <a:ext cx="7330508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int num2 = 12, num4 = 1234, num6 = 123456, num8 = -12345678;  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3FC57905-A8B6-964C-BA13-72F580894687}"/>
              </a:ext>
            </a:extLst>
          </p:cNvPr>
          <p:cNvSpPr txBox="1">
            <a:spLocks/>
          </p:cNvSpPr>
          <p:nvPr/>
        </p:nvSpPr>
        <p:spPr>
          <a:xfrm>
            <a:off x="1356292" y="1770390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%-06d is correct.\n”, num2);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83019C6-EC7F-956A-CBB0-31419D7CA214}"/>
              </a:ext>
            </a:extLst>
          </p:cNvPr>
          <p:cNvSpPr txBox="1">
            <a:spLocks/>
          </p:cNvSpPr>
          <p:nvPr/>
        </p:nvSpPr>
        <p:spPr>
          <a:xfrm>
            <a:off x="663311" y="4139666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700" dirty="0">
                <a:solidFill>
                  <a:srgbClr val="560A25"/>
                </a:solidFill>
              </a:rPr>
              <a:t>The an</a:t>
            </a:r>
            <a:r>
              <a:rPr lang="en-US" sz="2400" spc="650" dirty="0">
                <a:solidFill>
                  <a:srgbClr val="560A25"/>
                </a:solidFill>
              </a:rPr>
              <a:t>sw</a:t>
            </a:r>
            <a:r>
              <a:rPr lang="en-US" sz="2400" spc="700" dirty="0">
                <a:solidFill>
                  <a:srgbClr val="560A25"/>
                </a:solidFill>
              </a:rPr>
              <a:t>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7374B23-E011-CBB8-FF56-1D554885EC71}"/>
              </a:ext>
            </a:extLst>
          </p:cNvPr>
          <p:cNvSpPr txBox="1">
            <a:spLocks/>
          </p:cNvSpPr>
          <p:nvPr/>
        </p:nvSpPr>
        <p:spPr>
          <a:xfrm>
            <a:off x="4823381" y="4165620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4C036B3-AE58-6578-9BAB-AB6C7BB0B0F6}"/>
              </a:ext>
            </a:extLst>
          </p:cNvPr>
          <p:cNvSpPr txBox="1">
            <a:spLocks/>
          </p:cNvSpPr>
          <p:nvPr/>
        </p:nvSpPr>
        <p:spPr>
          <a:xfrm>
            <a:off x="3160651" y="4139666"/>
            <a:ext cx="937813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700" dirty="0">
                <a:solidFill>
                  <a:schemeClr val="tx2">
                    <a:lumMod val="50000"/>
                  </a:schemeClr>
                </a:solidFill>
              </a:rPr>
              <a:t>12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D7E555E-9733-1918-DB12-635AD8794082}"/>
              </a:ext>
            </a:extLst>
          </p:cNvPr>
          <p:cNvSpPr txBox="1">
            <a:spLocks/>
          </p:cNvSpPr>
          <p:nvPr/>
        </p:nvSpPr>
        <p:spPr>
          <a:xfrm>
            <a:off x="658231" y="4506219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700" dirty="0">
                <a:solidFill>
                  <a:srgbClr val="560A25"/>
                </a:solidFill>
              </a:rPr>
              <a:t>The an</a:t>
            </a:r>
            <a:r>
              <a:rPr lang="en-US" sz="2400" spc="650" dirty="0">
                <a:solidFill>
                  <a:srgbClr val="560A25"/>
                </a:solidFill>
              </a:rPr>
              <a:t>sw</a:t>
            </a:r>
            <a:r>
              <a:rPr lang="en-US" sz="2400" spc="700" dirty="0">
                <a:solidFill>
                  <a:srgbClr val="560A25"/>
                </a:solidFill>
              </a:rPr>
              <a:t>er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E65E9F2-4470-0E5C-C0B3-DC9935F1C928}"/>
              </a:ext>
            </a:extLst>
          </p:cNvPr>
          <p:cNvSpPr txBox="1">
            <a:spLocks/>
          </p:cNvSpPr>
          <p:nvPr/>
        </p:nvSpPr>
        <p:spPr>
          <a:xfrm>
            <a:off x="4835107" y="4529108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9D113A7-9A0A-B992-860F-08A717A354FA}"/>
              </a:ext>
            </a:extLst>
          </p:cNvPr>
          <p:cNvSpPr txBox="1">
            <a:spLocks/>
          </p:cNvSpPr>
          <p:nvPr/>
        </p:nvSpPr>
        <p:spPr>
          <a:xfrm>
            <a:off x="3145881" y="4513902"/>
            <a:ext cx="1666554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670" dirty="0">
                <a:solidFill>
                  <a:schemeClr val="tx2">
                    <a:lumMod val="50000"/>
                  </a:schemeClr>
                </a:solidFill>
              </a:rPr>
              <a:t>001234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5711B28-04E0-A9BD-A136-A22C2ED30A71}"/>
              </a:ext>
            </a:extLst>
          </p:cNvPr>
          <p:cNvSpPr txBox="1">
            <a:spLocks/>
          </p:cNvSpPr>
          <p:nvPr/>
        </p:nvSpPr>
        <p:spPr>
          <a:xfrm>
            <a:off x="647285" y="4890802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700" dirty="0">
                <a:solidFill>
                  <a:srgbClr val="560A25"/>
                </a:solidFill>
              </a:rPr>
              <a:t>The an</a:t>
            </a:r>
            <a:r>
              <a:rPr lang="en-US" sz="2400" spc="650" dirty="0">
                <a:solidFill>
                  <a:srgbClr val="560A25"/>
                </a:solidFill>
              </a:rPr>
              <a:t>sw</a:t>
            </a:r>
            <a:r>
              <a:rPr lang="en-US" sz="2400" spc="700" dirty="0">
                <a:solidFill>
                  <a:srgbClr val="560A25"/>
                </a:solidFill>
              </a:rPr>
              <a:t>er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5D698F7-414A-D504-0248-790BE200783E}"/>
              </a:ext>
            </a:extLst>
          </p:cNvPr>
          <p:cNvSpPr txBox="1">
            <a:spLocks/>
          </p:cNvSpPr>
          <p:nvPr/>
        </p:nvSpPr>
        <p:spPr>
          <a:xfrm>
            <a:off x="3148111" y="4889362"/>
            <a:ext cx="18933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630" dirty="0">
                <a:solidFill>
                  <a:schemeClr val="tx2">
                    <a:lumMod val="50000"/>
                  </a:schemeClr>
                </a:solidFill>
              </a:rPr>
              <a:t>+123456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2ED22EC-B40C-E39D-1C69-DE0AD653B912}"/>
              </a:ext>
            </a:extLst>
          </p:cNvPr>
          <p:cNvSpPr txBox="1">
            <a:spLocks/>
          </p:cNvSpPr>
          <p:nvPr/>
        </p:nvSpPr>
        <p:spPr>
          <a:xfrm>
            <a:off x="5036741" y="4887434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9A993C3B-81E2-8CB8-471D-724B87493224}"/>
              </a:ext>
            </a:extLst>
          </p:cNvPr>
          <p:cNvSpPr txBox="1">
            <a:spLocks/>
          </p:cNvSpPr>
          <p:nvPr/>
        </p:nvSpPr>
        <p:spPr>
          <a:xfrm>
            <a:off x="1346132" y="2185718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%06d is correct.\n”, num4);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E320A04-BFAA-C3FF-7400-7C8716756BEF}"/>
              </a:ext>
            </a:extLst>
          </p:cNvPr>
          <p:cNvSpPr txBox="1">
            <a:spLocks/>
          </p:cNvSpPr>
          <p:nvPr/>
        </p:nvSpPr>
        <p:spPr>
          <a:xfrm>
            <a:off x="1346132" y="2616366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%+6d is correct.\n”, num6);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7FFE8064-441C-441E-0E2C-5A8180B1682B}"/>
              </a:ext>
            </a:extLst>
          </p:cNvPr>
          <p:cNvSpPr txBox="1">
            <a:spLocks/>
          </p:cNvSpPr>
          <p:nvPr/>
        </p:nvSpPr>
        <p:spPr>
          <a:xfrm>
            <a:off x="1346131" y="3090144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%6d is correct.\n”, num8);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E861CAC-815C-DCF8-4A57-068357BC275F}"/>
              </a:ext>
            </a:extLst>
          </p:cNvPr>
          <p:cNvSpPr txBox="1">
            <a:spLocks/>
          </p:cNvSpPr>
          <p:nvPr/>
        </p:nvSpPr>
        <p:spPr>
          <a:xfrm>
            <a:off x="647285" y="5229210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700" dirty="0">
                <a:solidFill>
                  <a:srgbClr val="560A25"/>
                </a:solidFill>
              </a:rPr>
              <a:t>The an</a:t>
            </a:r>
            <a:r>
              <a:rPr lang="en-US" sz="2400" spc="650" dirty="0">
                <a:solidFill>
                  <a:srgbClr val="560A25"/>
                </a:solidFill>
              </a:rPr>
              <a:t>sw</a:t>
            </a:r>
            <a:r>
              <a:rPr lang="en-US" sz="2400" spc="700" dirty="0">
                <a:solidFill>
                  <a:srgbClr val="560A25"/>
                </a:solidFill>
              </a:rPr>
              <a:t>er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3E46C42-DD63-B47B-4AB5-3B3C8C198FCD}"/>
              </a:ext>
            </a:extLst>
          </p:cNvPr>
          <p:cNvSpPr txBox="1">
            <a:spLocks/>
          </p:cNvSpPr>
          <p:nvPr/>
        </p:nvSpPr>
        <p:spPr>
          <a:xfrm>
            <a:off x="3182228" y="5239182"/>
            <a:ext cx="2262089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630" dirty="0">
                <a:solidFill>
                  <a:schemeClr val="tx2">
                    <a:lumMod val="50000"/>
                  </a:schemeClr>
                </a:solidFill>
              </a:rPr>
              <a:t>-12345678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E01DCD29-C682-A4B7-3DB8-85D9F0598598}"/>
              </a:ext>
            </a:extLst>
          </p:cNvPr>
          <p:cNvSpPr txBox="1">
            <a:spLocks/>
          </p:cNvSpPr>
          <p:nvPr/>
        </p:nvSpPr>
        <p:spPr>
          <a:xfrm>
            <a:off x="5529234" y="5224618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7B3B1718-DEC8-E94F-A0F6-896A4C516D43}"/>
              </a:ext>
            </a:extLst>
          </p:cNvPr>
          <p:cNvSpPr txBox="1">
            <a:spLocks/>
          </p:cNvSpPr>
          <p:nvPr/>
        </p:nvSpPr>
        <p:spPr>
          <a:xfrm>
            <a:off x="3737023" y="3407884"/>
            <a:ext cx="19812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Left justified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58D9116-BF95-3C2A-FB76-B0D93E318572}"/>
              </a:ext>
            </a:extLst>
          </p:cNvPr>
          <p:cNvCxnSpPr>
            <a:cxnSpLocks/>
          </p:cNvCxnSpPr>
          <p:nvPr/>
        </p:nvCxnSpPr>
        <p:spPr>
          <a:xfrm flipH="1">
            <a:off x="3323949" y="3749088"/>
            <a:ext cx="336088" cy="50764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429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4" grpId="0"/>
      <p:bldP spid="6" grpId="0"/>
      <p:bldP spid="7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FCB99-D4AC-5FBB-26E1-44665D6A4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B6455-4ACE-D7D6-8B01-A3F1317B9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flags examples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1CF06A4-9BA2-053C-F341-6DF16D92F6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123832"/>
              </p:ext>
            </p:extLst>
          </p:nvPr>
        </p:nvGraphicFramePr>
        <p:xfrm>
          <a:off x="193040" y="4322762"/>
          <a:ext cx="8763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75">
                  <a:extLst>
                    <a:ext uri="{9D8B030D-6E8A-4147-A177-3AD203B41FA5}">
                      <a16:colId xmlns:a16="http://schemas.microsoft.com/office/drawing/2014/main" val="2667561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127641050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65711953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85764163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8730217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08121434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105631981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635683346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53094116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070502092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33698783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96769983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7719892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3396258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41924994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33121514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834902540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995643185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757267346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366695267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173104995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78370908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34938952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321159447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62428180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608724537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286156525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24583846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22543158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952210710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835383877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1222767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625333066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13938508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49090062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043276775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260811556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57243691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01033537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14067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292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445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451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7108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356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12610"/>
                  </a:ext>
                </a:extLst>
              </a:tr>
            </a:tbl>
          </a:graphicData>
        </a:graphic>
      </p:graphicFrame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8430F265-651B-EBDC-9657-784C5FD8BE2D}"/>
              </a:ext>
            </a:extLst>
          </p:cNvPr>
          <p:cNvSpPr txBox="1">
            <a:spLocks/>
          </p:cNvSpPr>
          <p:nvPr/>
        </p:nvSpPr>
        <p:spPr>
          <a:xfrm>
            <a:off x="1356292" y="1388885"/>
            <a:ext cx="7635308" cy="4118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double num3 = 12.3, num5 = 123.45, num7 = 1234.56, num9 = 12345.678;  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2CEEB932-0879-1C2B-5458-F7B1113430C2}"/>
              </a:ext>
            </a:extLst>
          </p:cNvPr>
          <p:cNvSpPr txBox="1">
            <a:spLocks/>
          </p:cNvSpPr>
          <p:nvPr/>
        </p:nvSpPr>
        <p:spPr>
          <a:xfrm>
            <a:off x="1356292" y="1770390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%-13e is correct.\n”, num3);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C51E77-47AB-19CD-AA72-8DA0E9830F01}"/>
              </a:ext>
            </a:extLst>
          </p:cNvPr>
          <p:cNvSpPr txBox="1">
            <a:spLocks/>
          </p:cNvSpPr>
          <p:nvPr/>
        </p:nvSpPr>
        <p:spPr>
          <a:xfrm>
            <a:off x="154192" y="4672860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80" dirty="0">
                <a:solidFill>
                  <a:srgbClr val="560A25"/>
                </a:solidFill>
              </a:rPr>
              <a:t>The answer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0098D39-E9A4-9FE1-AA38-75F73841B4A0}"/>
              </a:ext>
            </a:extLst>
          </p:cNvPr>
          <p:cNvSpPr txBox="1">
            <a:spLocks/>
          </p:cNvSpPr>
          <p:nvPr/>
        </p:nvSpPr>
        <p:spPr>
          <a:xfrm>
            <a:off x="5684036" y="4619553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7EF9DBB-C20D-15CA-4D41-BE2CB46D67A2}"/>
              </a:ext>
            </a:extLst>
          </p:cNvPr>
          <p:cNvSpPr txBox="1">
            <a:spLocks/>
          </p:cNvSpPr>
          <p:nvPr/>
        </p:nvSpPr>
        <p:spPr>
          <a:xfrm>
            <a:off x="2549907" y="4678424"/>
            <a:ext cx="289483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700" dirty="0">
                <a:solidFill>
                  <a:schemeClr val="tx2">
                    <a:lumMod val="50000"/>
                  </a:schemeClr>
                </a:solidFill>
              </a:rPr>
              <a:t>1.</a:t>
            </a:r>
            <a:r>
              <a:rPr lang="en-US" sz="2400" spc="540" dirty="0">
                <a:solidFill>
                  <a:schemeClr val="tx2">
                    <a:lumMod val="50000"/>
                  </a:schemeClr>
                </a:solidFill>
              </a:rPr>
              <a:t>230000e+01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99CE268-87D4-92F4-2401-B98EAB7FFBF1}"/>
              </a:ext>
            </a:extLst>
          </p:cNvPr>
          <p:cNvSpPr txBox="1">
            <a:spLocks/>
          </p:cNvSpPr>
          <p:nvPr/>
        </p:nvSpPr>
        <p:spPr>
          <a:xfrm>
            <a:off x="5684036" y="4997263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94619EF-04AE-8DA9-92B0-95E852AB49A3}"/>
              </a:ext>
            </a:extLst>
          </p:cNvPr>
          <p:cNvSpPr txBox="1">
            <a:spLocks/>
          </p:cNvSpPr>
          <p:nvPr/>
        </p:nvSpPr>
        <p:spPr>
          <a:xfrm>
            <a:off x="2549907" y="5021240"/>
            <a:ext cx="3050422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60" dirty="0">
                <a:solidFill>
                  <a:schemeClr val="tx2">
                    <a:lumMod val="50000"/>
                  </a:schemeClr>
                </a:solidFill>
              </a:rPr>
              <a:t>+00123.450000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1B46EAA2-C456-1BB6-E57A-437A59E80533}"/>
              </a:ext>
            </a:extLst>
          </p:cNvPr>
          <p:cNvSpPr txBox="1">
            <a:spLocks/>
          </p:cNvSpPr>
          <p:nvPr/>
        </p:nvSpPr>
        <p:spPr>
          <a:xfrm>
            <a:off x="5684036" y="5384184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52ADDFE-FE67-1099-FE48-5FE1D921E005}"/>
              </a:ext>
            </a:extLst>
          </p:cNvPr>
          <p:cNvSpPr txBox="1">
            <a:spLocks/>
          </p:cNvSpPr>
          <p:nvPr/>
        </p:nvSpPr>
        <p:spPr>
          <a:xfrm>
            <a:off x="1346132" y="2185718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%+013f is correct.\n”, num5);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0851769-3AA6-ED1D-B216-93B9ACD6A0F5}"/>
              </a:ext>
            </a:extLst>
          </p:cNvPr>
          <p:cNvSpPr txBox="1">
            <a:spLocks/>
          </p:cNvSpPr>
          <p:nvPr/>
        </p:nvSpPr>
        <p:spPr>
          <a:xfrm>
            <a:off x="1346132" y="2616366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%+13f is correct.\n”, num7);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33F820D8-0F8C-235D-8439-D5009526FC86}"/>
              </a:ext>
            </a:extLst>
          </p:cNvPr>
          <p:cNvSpPr txBox="1">
            <a:spLocks/>
          </p:cNvSpPr>
          <p:nvPr/>
        </p:nvSpPr>
        <p:spPr>
          <a:xfrm>
            <a:off x="1346132" y="3048895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%13f is correct.\n”, num9);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08F93C0-C7B2-515B-1F34-884899410BD2}"/>
              </a:ext>
            </a:extLst>
          </p:cNvPr>
          <p:cNvSpPr txBox="1">
            <a:spLocks/>
          </p:cNvSpPr>
          <p:nvPr/>
        </p:nvSpPr>
        <p:spPr>
          <a:xfrm>
            <a:off x="5684036" y="5775679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76BD11F-EFE0-FBB8-05DA-2288CD7A0342}"/>
              </a:ext>
            </a:extLst>
          </p:cNvPr>
          <p:cNvSpPr txBox="1">
            <a:spLocks/>
          </p:cNvSpPr>
          <p:nvPr/>
        </p:nvSpPr>
        <p:spPr>
          <a:xfrm>
            <a:off x="5444743" y="3923712"/>
            <a:ext cx="19812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Right justified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3D6EE5B-E61C-96D8-370E-0D577AD829F0}"/>
              </a:ext>
            </a:extLst>
          </p:cNvPr>
          <p:cNvCxnSpPr>
            <a:cxnSpLocks/>
          </p:cNvCxnSpPr>
          <p:nvPr/>
        </p:nvCxnSpPr>
        <p:spPr>
          <a:xfrm flipH="1">
            <a:off x="2702209" y="4273450"/>
            <a:ext cx="397748" cy="45691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4AC12-7EF6-2087-F42A-2FDCADF84367}"/>
              </a:ext>
            </a:extLst>
          </p:cNvPr>
          <p:cNvSpPr txBox="1">
            <a:spLocks/>
          </p:cNvSpPr>
          <p:nvPr/>
        </p:nvSpPr>
        <p:spPr>
          <a:xfrm>
            <a:off x="154192" y="5028522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80" dirty="0">
                <a:solidFill>
                  <a:srgbClr val="560A25"/>
                </a:solidFill>
              </a:rPr>
              <a:t>The answer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7506458-C903-674A-5B49-FB613F7F62A5}"/>
              </a:ext>
            </a:extLst>
          </p:cNvPr>
          <p:cNvSpPr txBox="1">
            <a:spLocks/>
          </p:cNvSpPr>
          <p:nvPr/>
        </p:nvSpPr>
        <p:spPr>
          <a:xfrm>
            <a:off x="154192" y="5384184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80" dirty="0">
                <a:solidFill>
                  <a:srgbClr val="560A25"/>
                </a:solidFill>
              </a:rPr>
              <a:t>The answer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DD9D319-7FD6-4298-31CE-269E2B9E64CD}"/>
              </a:ext>
            </a:extLst>
          </p:cNvPr>
          <p:cNvSpPr txBox="1">
            <a:spLocks/>
          </p:cNvSpPr>
          <p:nvPr/>
        </p:nvSpPr>
        <p:spPr>
          <a:xfrm>
            <a:off x="147825" y="5753802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80" dirty="0">
                <a:solidFill>
                  <a:srgbClr val="560A25"/>
                </a:solidFill>
              </a:rPr>
              <a:t>The answer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EDBFA16-C0F6-8BE1-FB94-D94740437727}"/>
              </a:ext>
            </a:extLst>
          </p:cNvPr>
          <p:cNvSpPr txBox="1">
            <a:spLocks/>
          </p:cNvSpPr>
          <p:nvPr/>
        </p:nvSpPr>
        <p:spPr>
          <a:xfrm>
            <a:off x="2763419" y="5399464"/>
            <a:ext cx="2836910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60" dirty="0">
                <a:solidFill>
                  <a:schemeClr val="tx2">
                    <a:lumMod val="50000"/>
                  </a:schemeClr>
                </a:solidFill>
              </a:rPr>
              <a:t>+1234.560000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4DFF3AE8-AD3A-2578-B697-1A4593307967}"/>
              </a:ext>
            </a:extLst>
          </p:cNvPr>
          <p:cNvSpPr txBox="1">
            <a:spLocks/>
          </p:cNvSpPr>
          <p:nvPr/>
        </p:nvSpPr>
        <p:spPr>
          <a:xfrm>
            <a:off x="2763695" y="5784683"/>
            <a:ext cx="2836910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60" dirty="0">
                <a:solidFill>
                  <a:schemeClr val="tx2">
                    <a:lumMod val="50000"/>
                  </a:schemeClr>
                </a:solidFill>
              </a:rPr>
              <a:t>12345.678000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3D5283F8-46D0-B03E-5F43-D4659B22BFEA}"/>
              </a:ext>
            </a:extLst>
          </p:cNvPr>
          <p:cNvSpPr txBox="1">
            <a:spLocks/>
          </p:cNvSpPr>
          <p:nvPr/>
        </p:nvSpPr>
        <p:spPr>
          <a:xfrm>
            <a:off x="3056198" y="3932792"/>
            <a:ext cx="19812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Left justified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9A08DC8-D56F-71B4-6450-5CA09C200505}"/>
              </a:ext>
            </a:extLst>
          </p:cNvPr>
          <p:cNvCxnSpPr>
            <a:cxnSpLocks/>
          </p:cNvCxnSpPr>
          <p:nvPr/>
        </p:nvCxnSpPr>
        <p:spPr>
          <a:xfrm flipH="1">
            <a:off x="5444743" y="4269109"/>
            <a:ext cx="239293" cy="86719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E274214-FCE0-69F5-3AB3-BC7A54C5ECC0}"/>
              </a:ext>
            </a:extLst>
          </p:cNvPr>
          <p:cNvCxnSpPr>
            <a:cxnSpLocks/>
          </p:cNvCxnSpPr>
          <p:nvPr/>
        </p:nvCxnSpPr>
        <p:spPr>
          <a:xfrm flipH="1">
            <a:off x="5444743" y="4305217"/>
            <a:ext cx="307888" cy="134414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D765DB24-78D4-893A-8AF8-425E93BE1AA1}"/>
              </a:ext>
            </a:extLst>
          </p:cNvPr>
          <p:cNvCxnSpPr>
            <a:cxnSpLocks/>
          </p:cNvCxnSpPr>
          <p:nvPr/>
        </p:nvCxnSpPr>
        <p:spPr>
          <a:xfrm flipH="1">
            <a:off x="5444743" y="4269109"/>
            <a:ext cx="394879" cy="166427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68CA519-433F-EAEA-DC63-92E64045E743}"/>
              </a:ext>
            </a:extLst>
          </p:cNvPr>
          <p:cNvSpPr txBox="1">
            <a:spLocks/>
          </p:cNvSpPr>
          <p:nvPr/>
        </p:nvSpPr>
        <p:spPr>
          <a:xfrm>
            <a:off x="1356292" y="3447453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%10f is correct.\n”, num9);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B3F9D12-D5A5-C42C-29F2-9B704AC0799F}"/>
              </a:ext>
            </a:extLst>
          </p:cNvPr>
          <p:cNvSpPr txBox="1">
            <a:spLocks/>
          </p:cNvSpPr>
          <p:nvPr/>
        </p:nvSpPr>
        <p:spPr>
          <a:xfrm>
            <a:off x="5484199" y="6131525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7B1F3B8-AC0C-01ED-1DDB-9DDFDAEA2268}"/>
              </a:ext>
            </a:extLst>
          </p:cNvPr>
          <p:cNvSpPr txBox="1">
            <a:spLocks/>
          </p:cNvSpPr>
          <p:nvPr/>
        </p:nvSpPr>
        <p:spPr>
          <a:xfrm>
            <a:off x="162560" y="6129086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80" dirty="0">
                <a:solidFill>
                  <a:srgbClr val="560A25"/>
                </a:solidFill>
              </a:rPr>
              <a:t>The answer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38290BD9-ABC8-74A9-1EBE-507E66E72A1E}"/>
              </a:ext>
            </a:extLst>
          </p:cNvPr>
          <p:cNvSpPr txBox="1">
            <a:spLocks/>
          </p:cNvSpPr>
          <p:nvPr/>
        </p:nvSpPr>
        <p:spPr>
          <a:xfrm>
            <a:off x="2554910" y="6159967"/>
            <a:ext cx="2836910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60" dirty="0">
                <a:solidFill>
                  <a:schemeClr val="tx2">
                    <a:lumMod val="50000"/>
                  </a:schemeClr>
                </a:solidFill>
              </a:rPr>
              <a:t>12345.678000</a:t>
            </a:r>
          </a:p>
        </p:txBody>
      </p:sp>
    </p:spTree>
    <p:extLst>
      <p:ext uri="{BB962C8B-B14F-4D97-AF65-F5344CB8AC3E}">
        <p14:creationId xmlns:p14="http://schemas.microsoft.com/office/powerpoint/2010/main" val="2353880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4" grpId="0"/>
      <p:bldP spid="6" grpId="0"/>
      <p:bldP spid="7" grpId="0"/>
      <p:bldP spid="11" grpId="0"/>
      <p:bldP spid="12" grpId="0"/>
      <p:bldP spid="16" grpId="0"/>
      <p:bldP spid="17" grpId="0"/>
      <p:bldP spid="18" grpId="0"/>
      <p:bldP spid="19" grpId="0"/>
      <p:bldP spid="22" grpId="0"/>
      <p:bldP spid="23" grpId="0"/>
      <p:bldP spid="3" grpId="0"/>
      <p:bldP spid="5" grpId="0"/>
      <p:bldP spid="8" grpId="0"/>
      <p:bldP spid="14" grpId="0"/>
      <p:bldP spid="25" grpId="0"/>
      <p:bldP spid="26" grpId="0"/>
      <p:bldP spid="10" grpId="0"/>
      <p:bldP spid="13" grpId="0"/>
      <p:bldP spid="15" grpId="0"/>
      <p:bldP spid="2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D200E-B0B3-C8E9-C3FA-9E40EE895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97161-E282-B288-AE93-29E72C6E6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format precision specifiers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C90D287-5D7F-0341-CF49-A6F0DCED502C}"/>
              </a:ext>
            </a:extLst>
          </p:cNvPr>
          <p:cNvSpPr txBox="1">
            <a:spLocks/>
          </p:cNvSpPr>
          <p:nvPr/>
        </p:nvSpPr>
        <p:spPr>
          <a:xfrm>
            <a:off x="1317072" y="2530192"/>
            <a:ext cx="7239000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%</a:t>
            </a:r>
            <a:r>
              <a:rPr lang="en-US" sz="3600" i="1" dirty="0">
                <a:solidFill>
                  <a:srgbClr val="7030A0"/>
                </a:solidFill>
              </a:rPr>
              <a:t>[flags]</a:t>
            </a:r>
            <a:r>
              <a:rPr lang="en-US" sz="3600" i="1" dirty="0">
                <a:solidFill>
                  <a:schemeClr val="accent2">
                    <a:lumMod val="50000"/>
                  </a:schemeClr>
                </a:solidFill>
              </a:rPr>
              <a:t>[width]</a:t>
            </a:r>
            <a:r>
              <a:rPr lang="en-US" sz="3600" i="1" dirty="0">
                <a:solidFill>
                  <a:schemeClr val="accent5">
                    <a:lumMod val="50000"/>
                  </a:schemeClr>
                </a:solidFill>
              </a:rPr>
              <a:t>[.precision]</a:t>
            </a:r>
            <a:r>
              <a:rPr lang="en-US" sz="3600" i="1" dirty="0">
                <a:solidFill>
                  <a:srgbClr val="3333FF"/>
                </a:solidFill>
              </a:rPr>
              <a:t>[length]</a:t>
            </a:r>
            <a:r>
              <a:rPr lang="en-US" sz="3600" dirty="0">
                <a:solidFill>
                  <a:srgbClr val="002060"/>
                </a:solidFill>
              </a:rPr>
              <a:t>specifier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0C05B4F-C5B2-D0DA-219C-43C7A53A74A7}"/>
              </a:ext>
            </a:extLst>
          </p:cNvPr>
          <p:cNvSpPr txBox="1">
            <a:spLocks/>
          </p:cNvSpPr>
          <p:nvPr/>
        </p:nvSpPr>
        <p:spPr>
          <a:xfrm>
            <a:off x="762000" y="1692134"/>
            <a:ext cx="7543800" cy="5635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The general form of a format specifier is: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F923954-15F2-E3E1-C979-53956ADE56BB}"/>
              </a:ext>
            </a:extLst>
          </p:cNvPr>
          <p:cNvSpPr txBox="1">
            <a:spLocks/>
          </p:cNvSpPr>
          <p:nvPr/>
        </p:nvSpPr>
        <p:spPr>
          <a:xfrm>
            <a:off x="268996" y="3321053"/>
            <a:ext cx="1523999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It always starts with %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AA790EE-ADB8-4754-2FE3-59333115801B}"/>
              </a:ext>
            </a:extLst>
          </p:cNvPr>
          <p:cNvCxnSpPr>
            <a:cxnSpLocks/>
          </p:cNvCxnSpPr>
          <p:nvPr/>
        </p:nvCxnSpPr>
        <p:spPr>
          <a:xfrm flipV="1">
            <a:off x="1524000" y="3093754"/>
            <a:ext cx="0" cy="309240"/>
          </a:xfrm>
          <a:prstGeom prst="straightConnector1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98A97CB9-EABC-2267-304F-59C2F85B9BAB}"/>
              </a:ext>
            </a:extLst>
          </p:cNvPr>
          <p:cNvSpPr/>
          <p:nvPr/>
        </p:nvSpPr>
        <p:spPr>
          <a:xfrm>
            <a:off x="3848099" y="2415037"/>
            <a:ext cx="1790699" cy="774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EBBEA0C-0E0E-C087-B22D-7853B238AA60}"/>
              </a:ext>
            </a:extLst>
          </p:cNvPr>
          <p:cNvSpPr txBox="1">
            <a:spLocks/>
          </p:cNvSpPr>
          <p:nvPr/>
        </p:nvSpPr>
        <p:spPr>
          <a:xfrm>
            <a:off x="211287" y="3877531"/>
            <a:ext cx="1699626" cy="498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For integers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A7D1F9-B960-AA91-502A-5F0F0CC8E8F7}"/>
              </a:ext>
            </a:extLst>
          </p:cNvPr>
          <p:cNvSpPr txBox="1">
            <a:spLocks/>
          </p:cNvSpPr>
          <p:nvPr/>
        </p:nvSpPr>
        <p:spPr>
          <a:xfrm>
            <a:off x="2307756" y="3897044"/>
            <a:ext cx="6150227" cy="4826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</a:rPr>
              <a:t>The minimum number of digits to be displayed 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47ED7A3-57C4-DBCF-DE96-D24B92CAB127}"/>
              </a:ext>
            </a:extLst>
          </p:cNvPr>
          <p:cNvSpPr txBox="1">
            <a:spLocks/>
          </p:cNvSpPr>
          <p:nvPr/>
        </p:nvSpPr>
        <p:spPr>
          <a:xfrm>
            <a:off x="6705600" y="1984869"/>
            <a:ext cx="990599" cy="468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3333FF"/>
                </a:solidFill>
              </a:rPr>
              <a:t>letter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28BD43D-F8AA-86E9-5CE6-0B49603DF0D4}"/>
              </a:ext>
            </a:extLst>
          </p:cNvPr>
          <p:cNvCxnSpPr>
            <a:cxnSpLocks/>
          </p:cNvCxnSpPr>
          <p:nvPr/>
        </p:nvCxnSpPr>
        <p:spPr>
          <a:xfrm flipH="1">
            <a:off x="6477000" y="2332423"/>
            <a:ext cx="228600" cy="186515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7D1BF699-5BAA-D4A5-A8C3-D5B3B0A98A5A}"/>
              </a:ext>
            </a:extLst>
          </p:cNvPr>
          <p:cNvSpPr txBox="1">
            <a:spLocks/>
          </p:cNvSpPr>
          <p:nvPr/>
        </p:nvSpPr>
        <p:spPr>
          <a:xfrm>
            <a:off x="4645332" y="4266555"/>
            <a:ext cx="4072421" cy="3816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If necessary leading zeros are added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0F1DB62-0228-509D-B8DB-0BC5B91BF53D}"/>
              </a:ext>
            </a:extLst>
          </p:cNvPr>
          <p:cNvSpPr txBox="1">
            <a:spLocks/>
          </p:cNvSpPr>
          <p:nvPr/>
        </p:nvSpPr>
        <p:spPr>
          <a:xfrm>
            <a:off x="4978608" y="2049134"/>
            <a:ext cx="1159426" cy="468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>
                <a:solidFill>
                  <a:schemeClr val="accent5">
                    <a:lumMod val="50000"/>
                  </a:schemeClr>
                </a:solidFill>
              </a:rPr>
              <a:t>.</a:t>
            </a:r>
            <a:r>
              <a:rPr lang="en-US" sz="2600" i="1" dirty="0">
                <a:solidFill>
                  <a:schemeClr val="accent5">
                    <a:lumMod val="50000"/>
                  </a:schemeClr>
                </a:solidFill>
              </a:rPr>
              <a:t>integer</a:t>
            </a:r>
            <a:endParaRPr lang="en-US" sz="2400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DF73E87-7D6E-31A8-78D8-210948BFCF5E}"/>
              </a:ext>
            </a:extLst>
          </p:cNvPr>
          <p:cNvCxnSpPr>
            <a:cxnSpLocks/>
          </p:cNvCxnSpPr>
          <p:nvPr/>
        </p:nvCxnSpPr>
        <p:spPr>
          <a:xfrm flipH="1">
            <a:off x="4750008" y="2397320"/>
            <a:ext cx="228600" cy="186515"/>
          </a:xfrm>
          <a:prstGeom prst="straightConnector1">
            <a:avLst/>
          </a:prstGeom>
          <a:ln w="2540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BBFF7B6E-A003-D3C2-96B2-58FD96CAE3EE}"/>
              </a:ext>
            </a:extLst>
          </p:cNvPr>
          <p:cNvSpPr txBox="1">
            <a:spLocks/>
          </p:cNvSpPr>
          <p:nvPr/>
        </p:nvSpPr>
        <p:spPr>
          <a:xfrm>
            <a:off x="3671407" y="2042059"/>
            <a:ext cx="1159426" cy="468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integer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618D66C-69EE-90A7-4B85-62ABB3783517}"/>
              </a:ext>
            </a:extLst>
          </p:cNvPr>
          <p:cNvCxnSpPr>
            <a:cxnSpLocks/>
          </p:cNvCxnSpPr>
          <p:nvPr/>
        </p:nvCxnSpPr>
        <p:spPr>
          <a:xfrm flipH="1">
            <a:off x="3471382" y="2389911"/>
            <a:ext cx="228600" cy="186515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2F6AE07C-ABA7-5A33-CDFD-EF0F9A862A57}"/>
              </a:ext>
            </a:extLst>
          </p:cNvPr>
          <p:cNvSpPr txBox="1">
            <a:spLocks/>
          </p:cNvSpPr>
          <p:nvPr/>
        </p:nvSpPr>
        <p:spPr>
          <a:xfrm>
            <a:off x="706374" y="2052065"/>
            <a:ext cx="1204539" cy="468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rgbClr val="7030A0"/>
                </a:solidFill>
              </a:rPr>
              <a:t>+, -, 0, #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777DAAE-2052-A6DA-60C8-AC1081DFBEC4}"/>
              </a:ext>
            </a:extLst>
          </p:cNvPr>
          <p:cNvCxnSpPr>
            <a:cxnSpLocks/>
          </p:cNvCxnSpPr>
          <p:nvPr/>
        </p:nvCxnSpPr>
        <p:spPr>
          <a:xfrm>
            <a:off x="1877415" y="2366371"/>
            <a:ext cx="289041" cy="208873"/>
          </a:xfrm>
          <a:prstGeom prst="straightConnector1">
            <a:avLst/>
          </a:prstGeom>
          <a:ln w="254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3C77B34-D232-2AC8-B396-96D5E78F9DFD}"/>
              </a:ext>
            </a:extLst>
          </p:cNvPr>
          <p:cNvCxnSpPr>
            <a:cxnSpLocks/>
            <a:stCxn id="23" idx="1"/>
          </p:cNvCxnSpPr>
          <p:nvPr/>
        </p:nvCxnSpPr>
        <p:spPr>
          <a:xfrm flipH="1" flipV="1">
            <a:off x="4092486" y="4293011"/>
            <a:ext cx="552846" cy="16436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00727BA-0FC0-155E-C940-6905F873E923}"/>
              </a:ext>
            </a:extLst>
          </p:cNvPr>
          <p:cNvSpPr txBox="1">
            <a:spLocks/>
          </p:cNvSpPr>
          <p:nvPr/>
        </p:nvSpPr>
        <p:spPr>
          <a:xfrm>
            <a:off x="219404" y="4424154"/>
            <a:ext cx="2295196" cy="7358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For floating point numbers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7F9D6FAB-755A-0185-E5D5-3080A08F7C31}"/>
              </a:ext>
            </a:extLst>
          </p:cNvPr>
          <p:cNvSpPr txBox="1">
            <a:spLocks/>
          </p:cNvSpPr>
          <p:nvPr/>
        </p:nvSpPr>
        <p:spPr>
          <a:xfrm>
            <a:off x="2307756" y="4662763"/>
            <a:ext cx="6409997" cy="4826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</a:rPr>
              <a:t>The number of digits displayed after the decimal point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447ADCDB-02BE-5DA5-7317-C6E3CD012B44}"/>
              </a:ext>
            </a:extLst>
          </p:cNvPr>
          <p:cNvSpPr txBox="1">
            <a:spLocks/>
          </p:cNvSpPr>
          <p:nvPr/>
        </p:nvSpPr>
        <p:spPr>
          <a:xfrm>
            <a:off x="268996" y="5426981"/>
            <a:ext cx="1788404" cy="498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For strings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E4674C76-1FE9-3792-E3C7-0238D7F2AC60}"/>
              </a:ext>
            </a:extLst>
          </p:cNvPr>
          <p:cNvSpPr txBox="1">
            <a:spLocks/>
          </p:cNvSpPr>
          <p:nvPr/>
        </p:nvSpPr>
        <p:spPr>
          <a:xfrm>
            <a:off x="2307755" y="5424548"/>
            <a:ext cx="6150227" cy="4826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</a:rPr>
              <a:t>The maximum number of characters to be printed</a:t>
            </a:r>
          </a:p>
        </p:txBody>
      </p:sp>
    </p:spTree>
    <p:extLst>
      <p:ext uri="{BB962C8B-B14F-4D97-AF65-F5344CB8AC3E}">
        <p14:creationId xmlns:p14="http://schemas.microsoft.com/office/powerpoint/2010/main" val="271008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/>
      <p:bldP spid="23" grpId="0"/>
      <p:bldP spid="17" grpId="0"/>
      <p:bldP spid="19" grpId="0"/>
      <p:bldP spid="22" grpId="0"/>
      <p:bldP spid="3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B684BB-FAA1-D449-4252-B3C6AC523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C8890-BE31-6DB1-64BF-37FA40F98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precision examples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DB61114-F2C8-CDDD-AB7F-4DB1583F1489}"/>
              </a:ext>
            </a:extLst>
          </p:cNvPr>
          <p:cNvGraphicFramePr>
            <a:graphicFrameLocks noGrp="1"/>
          </p:cNvGraphicFramePr>
          <p:nvPr/>
        </p:nvGraphicFramePr>
        <p:xfrm>
          <a:off x="193040" y="4322762"/>
          <a:ext cx="8763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75">
                  <a:extLst>
                    <a:ext uri="{9D8B030D-6E8A-4147-A177-3AD203B41FA5}">
                      <a16:colId xmlns:a16="http://schemas.microsoft.com/office/drawing/2014/main" val="2667561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127641050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65711953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85764163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8730217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08121434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105631981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635683346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53094116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070502092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33698783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96769983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7719892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3396258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41924994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33121514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834902540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995643185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757267346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366695267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173104995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78370908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34938952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321159447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62428180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608724537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286156525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24583846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22543158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952210710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835383877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1222767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625333066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13938508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49090062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043276775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260811556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57243691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01033537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14067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292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445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451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7108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356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12610"/>
                  </a:ext>
                </a:extLst>
              </a:tr>
            </a:tbl>
          </a:graphicData>
        </a:graphic>
      </p:graphicFrame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CCF0F8FE-6BF5-A160-23D0-4EC2C71594FD}"/>
              </a:ext>
            </a:extLst>
          </p:cNvPr>
          <p:cNvSpPr txBox="1">
            <a:spLocks/>
          </p:cNvSpPr>
          <p:nvPr/>
        </p:nvSpPr>
        <p:spPr>
          <a:xfrm>
            <a:off x="1356292" y="1388885"/>
            <a:ext cx="7635308" cy="4118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double num3 = 12.3, num5 = 123.45, num7 = 1234.56, num9 = 12345.678;  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B9E4D873-74E0-F531-AA1A-1CB63727CE25}"/>
              </a:ext>
            </a:extLst>
          </p:cNvPr>
          <p:cNvSpPr txBox="1">
            <a:spLocks/>
          </p:cNvSpPr>
          <p:nvPr/>
        </p:nvSpPr>
        <p:spPr>
          <a:xfrm>
            <a:off x="1356292" y="1770390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%-13.3e is correct.\n”, num3);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EFF6B47-0103-2026-7658-8CD362C4EC5A}"/>
              </a:ext>
            </a:extLst>
          </p:cNvPr>
          <p:cNvSpPr txBox="1">
            <a:spLocks/>
          </p:cNvSpPr>
          <p:nvPr/>
        </p:nvSpPr>
        <p:spPr>
          <a:xfrm>
            <a:off x="154192" y="4672860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80" dirty="0">
                <a:solidFill>
                  <a:srgbClr val="560A25"/>
                </a:solidFill>
              </a:rPr>
              <a:t>The answer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A137E2D-DF90-FBC6-DDB1-F199DF621353}"/>
              </a:ext>
            </a:extLst>
          </p:cNvPr>
          <p:cNvSpPr txBox="1">
            <a:spLocks/>
          </p:cNvSpPr>
          <p:nvPr/>
        </p:nvSpPr>
        <p:spPr>
          <a:xfrm>
            <a:off x="5684036" y="4619553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84B7DFC-FB0D-922A-CB31-B822F2E4AF2B}"/>
              </a:ext>
            </a:extLst>
          </p:cNvPr>
          <p:cNvSpPr txBox="1">
            <a:spLocks/>
          </p:cNvSpPr>
          <p:nvPr/>
        </p:nvSpPr>
        <p:spPr>
          <a:xfrm>
            <a:off x="2549907" y="4678424"/>
            <a:ext cx="289483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700" dirty="0">
                <a:solidFill>
                  <a:schemeClr val="tx2">
                    <a:lumMod val="50000"/>
                  </a:schemeClr>
                </a:solidFill>
              </a:rPr>
              <a:t>1.</a:t>
            </a:r>
            <a:r>
              <a:rPr lang="en-US" sz="2400" spc="540" dirty="0">
                <a:solidFill>
                  <a:schemeClr val="tx2">
                    <a:lumMod val="50000"/>
                  </a:schemeClr>
                </a:solidFill>
              </a:rPr>
              <a:t>230e+01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62D4C7E-F5B1-FF67-1A89-9CCFC115544A}"/>
              </a:ext>
            </a:extLst>
          </p:cNvPr>
          <p:cNvSpPr txBox="1">
            <a:spLocks/>
          </p:cNvSpPr>
          <p:nvPr/>
        </p:nvSpPr>
        <p:spPr>
          <a:xfrm>
            <a:off x="5684036" y="4997263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65E546F-0F32-B3AB-D523-3A5F4F76EC60}"/>
              </a:ext>
            </a:extLst>
          </p:cNvPr>
          <p:cNvSpPr txBox="1">
            <a:spLocks/>
          </p:cNvSpPr>
          <p:nvPr/>
        </p:nvSpPr>
        <p:spPr>
          <a:xfrm>
            <a:off x="2549907" y="5021240"/>
            <a:ext cx="3050422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60" dirty="0">
                <a:solidFill>
                  <a:schemeClr val="tx2">
                    <a:lumMod val="50000"/>
                  </a:schemeClr>
                </a:solidFill>
              </a:rPr>
              <a:t>+00000123.450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A0B01B8-F33B-4686-69F6-2EF223BA8E84}"/>
              </a:ext>
            </a:extLst>
          </p:cNvPr>
          <p:cNvSpPr txBox="1">
            <a:spLocks/>
          </p:cNvSpPr>
          <p:nvPr/>
        </p:nvSpPr>
        <p:spPr>
          <a:xfrm>
            <a:off x="5684036" y="5384184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A367031-25C6-052C-9001-2E00FFA7CDE9}"/>
              </a:ext>
            </a:extLst>
          </p:cNvPr>
          <p:cNvSpPr txBox="1">
            <a:spLocks/>
          </p:cNvSpPr>
          <p:nvPr/>
        </p:nvSpPr>
        <p:spPr>
          <a:xfrm>
            <a:off x="1346132" y="2185718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%+013.2f is correct.\n”, num5);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387D8DA-F210-C570-457C-31AF2F39FF47}"/>
              </a:ext>
            </a:extLst>
          </p:cNvPr>
          <p:cNvSpPr txBox="1">
            <a:spLocks/>
          </p:cNvSpPr>
          <p:nvPr/>
        </p:nvSpPr>
        <p:spPr>
          <a:xfrm>
            <a:off x="1346132" y="2616366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%+13.1f is correct.\n”, num7);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0FF6B2DF-0F42-40F8-6DA4-E32646A262ED}"/>
              </a:ext>
            </a:extLst>
          </p:cNvPr>
          <p:cNvSpPr txBox="1">
            <a:spLocks/>
          </p:cNvSpPr>
          <p:nvPr/>
        </p:nvSpPr>
        <p:spPr>
          <a:xfrm>
            <a:off x="1346132" y="3048895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%-13.2f is correct.\n”, num9);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5B970A5-05EE-5629-AEB7-83894BEA437A}"/>
              </a:ext>
            </a:extLst>
          </p:cNvPr>
          <p:cNvSpPr txBox="1">
            <a:spLocks/>
          </p:cNvSpPr>
          <p:nvPr/>
        </p:nvSpPr>
        <p:spPr>
          <a:xfrm>
            <a:off x="5684036" y="5775679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EEFAFA0B-10DB-F63D-4AC2-C14F44113E35}"/>
              </a:ext>
            </a:extLst>
          </p:cNvPr>
          <p:cNvSpPr txBox="1">
            <a:spLocks/>
          </p:cNvSpPr>
          <p:nvPr/>
        </p:nvSpPr>
        <p:spPr>
          <a:xfrm>
            <a:off x="5444743" y="3923712"/>
            <a:ext cx="19812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Right justified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9C40D1A-A7C0-556C-8B1F-1BEABED9DA9B}"/>
              </a:ext>
            </a:extLst>
          </p:cNvPr>
          <p:cNvCxnSpPr>
            <a:cxnSpLocks/>
          </p:cNvCxnSpPr>
          <p:nvPr/>
        </p:nvCxnSpPr>
        <p:spPr>
          <a:xfrm>
            <a:off x="2438791" y="4250044"/>
            <a:ext cx="213997" cy="51210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84F31-9083-8CAE-DFCB-55B8EC0EA469}"/>
              </a:ext>
            </a:extLst>
          </p:cNvPr>
          <p:cNvSpPr txBox="1">
            <a:spLocks/>
          </p:cNvSpPr>
          <p:nvPr/>
        </p:nvSpPr>
        <p:spPr>
          <a:xfrm>
            <a:off x="154192" y="5028522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80" dirty="0">
                <a:solidFill>
                  <a:srgbClr val="560A25"/>
                </a:solidFill>
              </a:rPr>
              <a:t>The answer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BBFF867-44AD-BFF9-829C-C2082FC9E888}"/>
              </a:ext>
            </a:extLst>
          </p:cNvPr>
          <p:cNvSpPr txBox="1">
            <a:spLocks/>
          </p:cNvSpPr>
          <p:nvPr/>
        </p:nvSpPr>
        <p:spPr>
          <a:xfrm>
            <a:off x="154192" y="5384184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80" dirty="0">
                <a:solidFill>
                  <a:srgbClr val="560A25"/>
                </a:solidFill>
              </a:rPr>
              <a:t>The answer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82AFB97-62BF-0FED-B52E-9F7E2A10BCE8}"/>
              </a:ext>
            </a:extLst>
          </p:cNvPr>
          <p:cNvSpPr txBox="1">
            <a:spLocks/>
          </p:cNvSpPr>
          <p:nvPr/>
        </p:nvSpPr>
        <p:spPr>
          <a:xfrm>
            <a:off x="147825" y="5753802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80" dirty="0">
                <a:solidFill>
                  <a:srgbClr val="560A25"/>
                </a:solidFill>
              </a:rPr>
              <a:t>The answer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8CFAED0-4633-74B0-2D1E-416FABF0368F}"/>
              </a:ext>
            </a:extLst>
          </p:cNvPr>
          <p:cNvSpPr txBox="1">
            <a:spLocks/>
          </p:cNvSpPr>
          <p:nvPr/>
        </p:nvSpPr>
        <p:spPr>
          <a:xfrm>
            <a:off x="3858421" y="5399464"/>
            <a:ext cx="1741907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60" dirty="0">
                <a:solidFill>
                  <a:schemeClr val="tx2">
                    <a:lumMod val="50000"/>
                  </a:schemeClr>
                </a:solidFill>
              </a:rPr>
              <a:t>+1234.6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D2E9ED67-DD8C-D6CC-A4E5-2CF47BF48C6C}"/>
              </a:ext>
            </a:extLst>
          </p:cNvPr>
          <p:cNvSpPr txBox="1">
            <a:spLocks/>
          </p:cNvSpPr>
          <p:nvPr/>
        </p:nvSpPr>
        <p:spPr>
          <a:xfrm>
            <a:off x="2560495" y="5784683"/>
            <a:ext cx="2836910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60" dirty="0">
                <a:solidFill>
                  <a:schemeClr val="tx2">
                    <a:lumMod val="50000"/>
                  </a:schemeClr>
                </a:solidFill>
              </a:rPr>
              <a:t>12345.68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B717401-E606-4320-906F-B449D9970BE3}"/>
              </a:ext>
            </a:extLst>
          </p:cNvPr>
          <p:cNvSpPr txBox="1">
            <a:spLocks/>
          </p:cNvSpPr>
          <p:nvPr/>
        </p:nvSpPr>
        <p:spPr>
          <a:xfrm>
            <a:off x="1644079" y="3903584"/>
            <a:ext cx="19812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Left justified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FAF87D3-B06B-C047-F0CE-A0BE5903A701}"/>
              </a:ext>
            </a:extLst>
          </p:cNvPr>
          <p:cNvCxnSpPr>
            <a:cxnSpLocks/>
          </p:cNvCxnSpPr>
          <p:nvPr/>
        </p:nvCxnSpPr>
        <p:spPr>
          <a:xfrm flipH="1">
            <a:off x="5444743" y="4269109"/>
            <a:ext cx="239293" cy="86719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E8DF0D2-B765-2DED-8E0B-8E66B4A03863}"/>
              </a:ext>
            </a:extLst>
          </p:cNvPr>
          <p:cNvCxnSpPr>
            <a:cxnSpLocks/>
          </p:cNvCxnSpPr>
          <p:nvPr/>
        </p:nvCxnSpPr>
        <p:spPr>
          <a:xfrm flipH="1">
            <a:off x="5444743" y="4305217"/>
            <a:ext cx="307888" cy="134414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07FB5FA-D937-23BC-4C8E-99BCF8B99AC8}"/>
              </a:ext>
            </a:extLst>
          </p:cNvPr>
          <p:cNvCxnSpPr>
            <a:cxnSpLocks/>
          </p:cNvCxnSpPr>
          <p:nvPr/>
        </p:nvCxnSpPr>
        <p:spPr>
          <a:xfrm>
            <a:off x="2273864" y="4250044"/>
            <a:ext cx="337128" cy="176803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375AE99-3DE7-3B4A-A4C8-BA5267DAFE25}"/>
              </a:ext>
            </a:extLst>
          </p:cNvPr>
          <p:cNvSpPr txBox="1">
            <a:spLocks/>
          </p:cNvSpPr>
          <p:nvPr/>
        </p:nvSpPr>
        <p:spPr>
          <a:xfrm>
            <a:off x="1356292" y="3447453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%13.5d is correct.\n”, -12);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FBCC4DCE-1661-97FE-FB12-CE276850423D}"/>
              </a:ext>
            </a:extLst>
          </p:cNvPr>
          <p:cNvSpPr txBox="1">
            <a:spLocks/>
          </p:cNvSpPr>
          <p:nvPr/>
        </p:nvSpPr>
        <p:spPr>
          <a:xfrm>
            <a:off x="5673448" y="6120037"/>
            <a:ext cx="2894836" cy="3429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810" dirty="0">
                <a:solidFill>
                  <a:srgbClr val="560A25"/>
                </a:solidFill>
              </a:rPr>
              <a:t>is correct.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D7558B52-D09A-A48C-7DA2-CE14B1A9902D}"/>
              </a:ext>
            </a:extLst>
          </p:cNvPr>
          <p:cNvSpPr txBox="1">
            <a:spLocks/>
          </p:cNvSpPr>
          <p:nvPr/>
        </p:nvSpPr>
        <p:spPr>
          <a:xfrm>
            <a:off x="137237" y="6098160"/>
            <a:ext cx="249859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80" dirty="0">
                <a:solidFill>
                  <a:srgbClr val="560A25"/>
                </a:solidFill>
              </a:rPr>
              <a:t>The answer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01C1D122-241A-5709-872B-24E5F5E3C7B9}"/>
              </a:ext>
            </a:extLst>
          </p:cNvPr>
          <p:cNvSpPr txBox="1">
            <a:spLocks/>
          </p:cNvSpPr>
          <p:nvPr/>
        </p:nvSpPr>
        <p:spPr>
          <a:xfrm>
            <a:off x="2549907" y="6129041"/>
            <a:ext cx="2836910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spc="560" dirty="0">
                <a:solidFill>
                  <a:schemeClr val="tx2">
                    <a:lumMod val="50000"/>
                  </a:schemeClr>
                </a:solidFill>
              </a:rPr>
              <a:t>-00012</a:t>
            </a:r>
          </a:p>
        </p:txBody>
      </p:sp>
    </p:spTree>
    <p:extLst>
      <p:ext uri="{BB962C8B-B14F-4D97-AF65-F5344CB8AC3E}">
        <p14:creationId xmlns:p14="http://schemas.microsoft.com/office/powerpoint/2010/main" val="310636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4" grpId="0"/>
      <p:bldP spid="6" grpId="0"/>
      <p:bldP spid="7" grpId="0"/>
      <p:bldP spid="11" grpId="0"/>
      <p:bldP spid="12" grpId="0"/>
      <p:bldP spid="16" grpId="0"/>
      <p:bldP spid="17" grpId="0"/>
      <p:bldP spid="18" grpId="0"/>
      <p:bldP spid="19" grpId="0"/>
      <p:bldP spid="22" grpId="0"/>
      <p:bldP spid="23" grpId="0"/>
      <p:bldP spid="3" grpId="0"/>
      <p:bldP spid="5" grpId="0"/>
      <p:bldP spid="8" grpId="0"/>
      <p:bldP spid="14" grpId="0"/>
      <p:bldP spid="25" grpId="0"/>
      <p:bldP spid="26" grpId="0"/>
      <p:bldP spid="10" grpId="0"/>
      <p:bldP spid="30" grpId="0"/>
      <p:bldP spid="34" grpId="0"/>
      <p:bldP spid="3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E2B694-EF42-7D3F-AB2C-222F20563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CED57-FE61-EAAE-5605-29F20E7CF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precision examples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8FBDAA2-0C3A-AA21-3B49-28E6707189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235517"/>
              </p:ext>
            </p:extLst>
          </p:nvPr>
        </p:nvGraphicFramePr>
        <p:xfrm>
          <a:off x="193040" y="4322762"/>
          <a:ext cx="8763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75">
                  <a:extLst>
                    <a:ext uri="{9D8B030D-6E8A-4147-A177-3AD203B41FA5}">
                      <a16:colId xmlns:a16="http://schemas.microsoft.com/office/drawing/2014/main" val="2667561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127641050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65711953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85764163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8730217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08121434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105631981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635683346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53094116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070502092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33698783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96769983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7719892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3396258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41924994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33121514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834902540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995643185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757267346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366695267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173104995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78370908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34938952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321159447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62428180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608724537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286156525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24583846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22543158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952210710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835383877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1222767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625333066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13938508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49090062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043276775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260811556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57243691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01033537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14067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292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445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451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7108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356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12610"/>
                  </a:ext>
                </a:extLst>
              </a:tr>
            </a:tbl>
          </a:graphicData>
        </a:graphic>
      </p:graphicFrame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69C515E9-51FF-B3EE-05B9-D80B09FD7431}"/>
              </a:ext>
            </a:extLst>
          </p:cNvPr>
          <p:cNvSpPr txBox="1">
            <a:spLocks/>
          </p:cNvSpPr>
          <p:nvPr/>
        </p:nvSpPr>
        <p:spPr>
          <a:xfrm>
            <a:off x="1356292" y="1388884"/>
            <a:ext cx="7635308" cy="1836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char months[3][9] = {	{“January”},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		 {“February”},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		 {“March”}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		};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40D7392-06BF-75CE-35AF-D34D664B30B4}"/>
              </a:ext>
            </a:extLst>
          </p:cNvPr>
          <p:cNvSpPr txBox="1">
            <a:spLocks/>
          </p:cNvSpPr>
          <p:nvPr/>
        </p:nvSpPr>
        <p:spPr>
          <a:xfrm>
            <a:off x="116586" y="4663022"/>
            <a:ext cx="8834374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spc="290" dirty="0">
                <a:solidFill>
                  <a:srgbClr val="560A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Jan   is the abbreviation for January. 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1D9A449-EB52-1C36-CF2C-C410ED85D868}"/>
              </a:ext>
            </a:extLst>
          </p:cNvPr>
          <p:cNvSpPr txBox="1">
            <a:spLocks/>
          </p:cNvSpPr>
          <p:nvPr/>
        </p:nvSpPr>
        <p:spPr>
          <a:xfrm>
            <a:off x="1356292" y="2801181"/>
            <a:ext cx="7772400" cy="11796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for( </a:t>
            </a: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 = 0; </a:t>
            </a: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 &lt; 3 ; </a:t>
            </a: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++){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	</a:t>
            </a: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(“%-5.3s is the abbreviation for %s.\n”, months[</a:t>
            </a: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] , months[</a:t>
            </a:r>
            <a:r>
              <a:rPr lang="en-US" sz="2000" dirty="0" err="1">
                <a:solidFill>
                  <a:srgbClr val="560A25"/>
                </a:solidFill>
              </a:rPr>
              <a:t>i</a:t>
            </a:r>
            <a:r>
              <a:rPr lang="en-US" sz="2000" dirty="0">
                <a:solidFill>
                  <a:srgbClr val="560A25"/>
                </a:solidFill>
              </a:rPr>
              <a:t>] 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}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4E6E885-C164-B109-0671-E0BF8B23AB62}"/>
              </a:ext>
            </a:extLst>
          </p:cNvPr>
          <p:cNvCxnSpPr>
            <a:cxnSpLocks/>
          </p:cNvCxnSpPr>
          <p:nvPr/>
        </p:nvCxnSpPr>
        <p:spPr>
          <a:xfrm>
            <a:off x="147066" y="4105414"/>
            <a:ext cx="40894" cy="65300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5517E625-77B7-1586-647A-53D3AEE14818}"/>
              </a:ext>
            </a:extLst>
          </p:cNvPr>
          <p:cNvSpPr txBox="1">
            <a:spLocks/>
          </p:cNvSpPr>
          <p:nvPr/>
        </p:nvSpPr>
        <p:spPr>
          <a:xfrm>
            <a:off x="60638" y="3740736"/>
            <a:ext cx="19812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Left justified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428A2C2F-F166-92AC-DFD4-46CA49037D4C}"/>
              </a:ext>
            </a:extLst>
          </p:cNvPr>
          <p:cNvSpPr txBox="1">
            <a:spLocks/>
          </p:cNvSpPr>
          <p:nvPr/>
        </p:nvSpPr>
        <p:spPr>
          <a:xfrm>
            <a:off x="116586" y="5057220"/>
            <a:ext cx="8834374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spc="290" dirty="0">
                <a:solidFill>
                  <a:srgbClr val="560A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Feb   is the abbreviation for February. 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4947D7B4-9122-7C5B-4E95-351927FBB294}"/>
              </a:ext>
            </a:extLst>
          </p:cNvPr>
          <p:cNvSpPr txBox="1">
            <a:spLocks/>
          </p:cNvSpPr>
          <p:nvPr/>
        </p:nvSpPr>
        <p:spPr>
          <a:xfrm>
            <a:off x="116586" y="5411381"/>
            <a:ext cx="8834374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spc="290" dirty="0">
                <a:solidFill>
                  <a:srgbClr val="560A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   is the abbreviation for March. </a:t>
            </a:r>
          </a:p>
        </p:txBody>
      </p:sp>
    </p:spTree>
    <p:extLst>
      <p:ext uri="{BB962C8B-B14F-4D97-AF65-F5344CB8AC3E}">
        <p14:creationId xmlns:p14="http://schemas.microsoft.com/office/powerpoint/2010/main" val="3583768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4" grpId="0"/>
      <p:bldP spid="18" grpId="0"/>
      <p:bldP spid="26" grpId="0"/>
      <p:bldP spid="20" grpId="0"/>
      <p:bldP spid="2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FAD83-F9E0-C571-9B12-4E468000E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86233-C65B-BA2E-966B-4196549A7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Autofit/>
          </a:bodyPr>
          <a:lstStyle/>
          <a:p>
            <a:r>
              <a:rPr lang="en-US" sz="3600" dirty="0" err="1"/>
              <a:t>printf</a:t>
            </a:r>
            <a:r>
              <a:rPr lang="en-US" sz="3600" dirty="0"/>
              <a:t>() –  wildcards for width and precision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A57EB08-419E-17DF-F3BF-CACE8D916961}"/>
              </a:ext>
            </a:extLst>
          </p:cNvPr>
          <p:cNvSpPr txBox="1">
            <a:spLocks/>
          </p:cNvSpPr>
          <p:nvPr/>
        </p:nvSpPr>
        <p:spPr>
          <a:xfrm>
            <a:off x="1355172" y="2255696"/>
            <a:ext cx="7239000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%</a:t>
            </a:r>
            <a:r>
              <a:rPr lang="en-US" sz="3600" i="1" dirty="0">
                <a:solidFill>
                  <a:srgbClr val="7030A0"/>
                </a:solidFill>
              </a:rPr>
              <a:t>[flags]</a:t>
            </a:r>
            <a:r>
              <a:rPr lang="en-US" sz="3600" i="1" dirty="0">
                <a:solidFill>
                  <a:schemeClr val="accent2">
                    <a:lumMod val="50000"/>
                  </a:schemeClr>
                </a:solidFill>
              </a:rPr>
              <a:t>[width]</a:t>
            </a:r>
            <a:r>
              <a:rPr lang="en-US" sz="3600" i="1" dirty="0">
                <a:solidFill>
                  <a:schemeClr val="accent5">
                    <a:lumMod val="50000"/>
                  </a:schemeClr>
                </a:solidFill>
              </a:rPr>
              <a:t>[.precision]</a:t>
            </a:r>
            <a:r>
              <a:rPr lang="en-US" sz="3600" i="1" dirty="0">
                <a:solidFill>
                  <a:srgbClr val="3333FF"/>
                </a:solidFill>
              </a:rPr>
              <a:t>[length]</a:t>
            </a:r>
            <a:r>
              <a:rPr lang="en-US" sz="3600" dirty="0">
                <a:solidFill>
                  <a:srgbClr val="002060"/>
                </a:solidFill>
              </a:rPr>
              <a:t>specifier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D19275A-9FDF-D190-32D4-34A4AB6D329B}"/>
              </a:ext>
            </a:extLst>
          </p:cNvPr>
          <p:cNvSpPr txBox="1">
            <a:spLocks/>
          </p:cNvSpPr>
          <p:nvPr/>
        </p:nvSpPr>
        <p:spPr>
          <a:xfrm>
            <a:off x="914400" y="1274606"/>
            <a:ext cx="7543800" cy="5635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The width and the precision fields are integers: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3FB5E37-3A9D-3A74-CA40-4E03877A4CBC}"/>
              </a:ext>
            </a:extLst>
          </p:cNvPr>
          <p:cNvSpPr/>
          <p:nvPr/>
        </p:nvSpPr>
        <p:spPr>
          <a:xfrm>
            <a:off x="2622655" y="2139184"/>
            <a:ext cx="1352864" cy="774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3B3207F-3C4D-4B48-374A-5D9E6D97FA16}"/>
              </a:ext>
            </a:extLst>
          </p:cNvPr>
          <p:cNvSpPr txBox="1">
            <a:spLocks/>
          </p:cNvSpPr>
          <p:nvPr/>
        </p:nvSpPr>
        <p:spPr>
          <a:xfrm>
            <a:off x="1028700" y="3022573"/>
            <a:ext cx="4724400" cy="4986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These can be specified at run time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0642531-3144-EAB1-5ADB-BA7C0FD047DF}"/>
              </a:ext>
            </a:extLst>
          </p:cNvPr>
          <p:cNvSpPr txBox="1">
            <a:spLocks/>
          </p:cNvSpPr>
          <p:nvPr/>
        </p:nvSpPr>
        <p:spPr>
          <a:xfrm>
            <a:off x="1742522" y="3561756"/>
            <a:ext cx="5267878" cy="8539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>
                <a:solidFill>
                  <a:srgbClr val="0070C0"/>
                </a:solidFill>
              </a:rPr>
              <a:t>This is done by using a “wildcard” (*) in the field instead of an integer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DF9643B4-2839-7F7C-A5C8-DC1EF6A2F39B}"/>
              </a:ext>
            </a:extLst>
          </p:cNvPr>
          <p:cNvSpPr txBox="1">
            <a:spLocks/>
          </p:cNvSpPr>
          <p:nvPr/>
        </p:nvSpPr>
        <p:spPr>
          <a:xfrm>
            <a:off x="5016708" y="1774638"/>
            <a:ext cx="1159426" cy="46859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>
                <a:solidFill>
                  <a:schemeClr val="accent5">
                    <a:lumMod val="50000"/>
                  </a:schemeClr>
                </a:solidFill>
              </a:rPr>
              <a:t>.</a:t>
            </a:r>
            <a:r>
              <a:rPr lang="en-US" sz="2600" i="1" dirty="0">
                <a:solidFill>
                  <a:schemeClr val="accent5">
                    <a:lumMod val="50000"/>
                  </a:schemeClr>
                </a:solidFill>
              </a:rPr>
              <a:t>integer</a:t>
            </a:r>
            <a:endParaRPr lang="en-US" sz="2400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1A19350-85EA-7875-A98E-B724B8AC2DC6}"/>
              </a:ext>
            </a:extLst>
          </p:cNvPr>
          <p:cNvCxnSpPr>
            <a:cxnSpLocks/>
          </p:cNvCxnSpPr>
          <p:nvPr/>
        </p:nvCxnSpPr>
        <p:spPr>
          <a:xfrm flipH="1">
            <a:off x="4788108" y="2122824"/>
            <a:ext cx="228600" cy="186515"/>
          </a:xfrm>
          <a:prstGeom prst="straightConnector1">
            <a:avLst/>
          </a:prstGeom>
          <a:ln w="2540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A6FB98E-BC6A-9AB7-BE0C-E2A803187E33}"/>
              </a:ext>
            </a:extLst>
          </p:cNvPr>
          <p:cNvSpPr txBox="1">
            <a:spLocks/>
          </p:cNvSpPr>
          <p:nvPr/>
        </p:nvSpPr>
        <p:spPr>
          <a:xfrm>
            <a:off x="2103482" y="1819194"/>
            <a:ext cx="1159426" cy="468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>
                <a:solidFill>
                  <a:schemeClr val="accent2">
                    <a:lumMod val="50000"/>
                  </a:schemeClr>
                </a:solidFill>
              </a:rPr>
              <a:t>integer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74EECDF1-6396-B84C-10CA-91DD67A8B4D4}"/>
              </a:ext>
            </a:extLst>
          </p:cNvPr>
          <p:cNvCxnSpPr>
            <a:cxnSpLocks/>
          </p:cNvCxnSpPr>
          <p:nvPr/>
        </p:nvCxnSpPr>
        <p:spPr>
          <a:xfrm>
            <a:off x="3121171" y="2096355"/>
            <a:ext cx="283473" cy="197069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750CAFA6-8EE7-A128-06A5-A7C5373C7110}"/>
              </a:ext>
            </a:extLst>
          </p:cNvPr>
          <p:cNvSpPr txBox="1">
            <a:spLocks/>
          </p:cNvSpPr>
          <p:nvPr/>
        </p:nvSpPr>
        <p:spPr>
          <a:xfrm>
            <a:off x="2362200" y="4456248"/>
            <a:ext cx="5600700" cy="8539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>
                <a:solidFill>
                  <a:srgbClr val="0070C0"/>
                </a:solidFill>
              </a:rPr>
              <a:t>The values for these fields are then specified using additional arguments for </a:t>
            </a:r>
            <a:r>
              <a:rPr lang="en-US" sz="2200" dirty="0" err="1">
                <a:solidFill>
                  <a:srgbClr val="0070C0"/>
                </a:solidFill>
              </a:rPr>
              <a:t>printf</a:t>
            </a:r>
            <a:r>
              <a:rPr lang="en-US" sz="2200" dirty="0">
                <a:solidFill>
                  <a:srgbClr val="0070C0"/>
                </a:solidFill>
              </a:rPr>
              <a:t>()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FD806EE-85CC-A5A6-8415-31ACD9C2989B}"/>
              </a:ext>
            </a:extLst>
          </p:cNvPr>
          <p:cNvSpPr/>
          <p:nvPr/>
        </p:nvSpPr>
        <p:spPr>
          <a:xfrm>
            <a:off x="3988011" y="2162076"/>
            <a:ext cx="1599572" cy="774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CE1C566-154D-7527-71DF-1639CA3DFC8D}"/>
              </a:ext>
            </a:extLst>
          </p:cNvPr>
          <p:cNvSpPr txBox="1">
            <a:spLocks/>
          </p:cNvSpPr>
          <p:nvPr/>
        </p:nvSpPr>
        <p:spPr>
          <a:xfrm>
            <a:off x="3342165" y="5310209"/>
            <a:ext cx="5116036" cy="8539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200" dirty="0">
                <a:solidFill>
                  <a:srgbClr val="0070C0"/>
                </a:solidFill>
              </a:rPr>
              <a:t>These additional arguments are listed before the value to be printed</a:t>
            </a:r>
          </a:p>
        </p:txBody>
      </p:sp>
    </p:spTree>
    <p:extLst>
      <p:ext uri="{BB962C8B-B14F-4D97-AF65-F5344CB8AC3E}">
        <p14:creationId xmlns:p14="http://schemas.microsoft.com/office/powerpoint/2010/main" val="102609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/>
      <p:bldP spid="30" grpId="0"/>
      <p:bldP spid="12" grpId="0" animBg="1"/>
      <p:bldP spid="1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B973B-87BC-523B-8592-FBAB189542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B65CE-9451-EE97-AB6F-2A5B89AAD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wildcard examples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08A67D9-5383-B6C3-FE1F-37EE6E823CF4}"/>
              </a:ext>
            </a:extLst>
          </p:cNvPr>
          <p:cNvGraphicFramePr>
            <a:graphicFrameLocks noGrp="1"/>
          </p:cNvGraphicFramePr>
          <p:nvPr/>
        </p:nvGraphicFramePr>
        <p:xfrm>
          <a:off x="193040" y="4322762"/>
          <a:ext cx="8763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75">
                  <a:extLst>
                    <a:ext uri="{9D8B030D-6E8A-4147-A177-3AD203B41FA5}">
                      <a16:colId xmlns:a16="http://schemas.microsoft.com/office/drawing/2014/main" val="2667561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127641050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65711953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85764163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8730217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08121434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105631981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635683346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53094116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070502092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33698783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96769983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7719892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3396258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41924994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33121514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834902540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995643185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757267346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366695267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173104995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78370908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34938952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321159447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624281809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608724537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286156525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24583846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22543158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952210710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3835383877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1222767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625333066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139385088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49090062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1043276775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260811556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257243691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4010335374"/>
                    </a:ext>
                  </a:extLst>
                </a:gridCol>
                <a:gridCol w="219075">
                  <a:extLst>
                    <a:ext uri="{9D8B030D-6E8A-4147-A177-3AD203B41FA5}">
                      <a16:colId xmlns:a16="http://schemas.microsoft.com/office/drawing/2014/main" val="614067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292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445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5451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7108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356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212610"/>
                  </a:ext>
                </a:extLst>
              </a:tr>
            </a:tbl>
          </a:graphicData>
        </a:graphic>
      </p:graphicFrame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B77B815B-498D-73CB-136A-9905152AA60D}"/>
              </a:ext>
            </a:extLst>
          </p:cNvPr>
          <p:cNvSpPr txBox="1">
            <a:spLocks/>
          </p:cNvSpPr>
          <p:nvPr/>
        </p:nvSpPr>
        <p:spPr>
          <a:xfrm>
            <a:off x="1356292" y="1388885"/>
            <a:ext cx="7635308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double num5 = 12.345;  </a:t>
            </a:r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3534153B-C0FB-34AA-C018-1CB00D61FA56}"/>
              </a:ext>
            </a:extLst>
          </p:cNvPr>
          <p:cNvSpPr txBox="1">
            <a:spLocks/>
          </p:cNvSpPr>
          <p:nvPr/>
        </p:nvSpPr>
        <p:spPr>
          <a:xfrm>
            <a:off x="1356292" y="1770390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%-*.2f is correct.\n”, 8, num5);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DC6CE4F-0F7F-4542-A688-CDB6C1E6A8F6}"/>
              </a:ext>
            </a:extLst>
          </p:cNvPr>
          <p:cNvSpPr txBox="1">
            <a:spLocks/>
          </p:cNvSpPr>
          <p:nvPr/>
        </p:nvSpPr>
        <p:spPr>
          <a:xfrm>
            <a:off x="1366324" y="2584397"/>
            <a:ext cx="7244276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%*.*f is correct.\n”, width, precision, num5);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51B388F6-46E5-9005-DE7E-D86B453362DA}"/>
              </a:ext>
            </a:extLst>
          </p:cNvPr>
          <p:cNvSpPr txBox="1">
            <a:spLocks/>
          </p:cNvSpPr>
          <p:nvPr/>
        </p:nvSpPr>
        <p:spPr>
          <a:xfrm>
            <a:off x="1356291" y="2174637"/>
            <a:ext cx="5518259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560A25"/>
                </a:solidFill>
              </a:rPr>
              <a:t>int width = 6, precision = 1;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5D0B8C11-7E3B-DA8C-0D1B-88AACDA4C890}"/>
              </a:ext>
            </a:extLst>
          </p:cNvPr>
          <p:cNvSpPr txBox="1">
            <a:spLocks/>
          </p:cNvSpPr>
          <p:nvPr/>
        </p:nvSpPr>
        <p:spPr>
          <a:xfrm>
            <a:off x="4280904" y="3831455"/>
            <a:ext cx="19812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Right justified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4CB2249-2B91-69AD-8484-0951F2BB4BCF}"/>
              </a:ext>
            </a:extLst>
          </p:cNvPr>
          <p:cNvCxnSpPr>
            <a:cxnSpLocks/>
          </p:cNvCxnSpPr>
          <p:nvPr/>
        </p:nvCxnSpPr>
        <p:spPr>
          <a:xfrm>
            <a:off x="2438791" y="4250044"/>
            <a:ext cx="213997" cy="51210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71EA8E4B-1D1D-3F50-9DF4-A8BBE37BCF66}"/>
              </a:ext>
            </a:extLst>
          </p:cNvPr>
          <p:cNvSpPr txBox="1">
            <a:spLocks/>
          </p:cNvSpPr>
          <p:nvPr/>
        </p:nvSpPr>
        <p:spPr>
          <a:xfrm>
            <a:off x="1076966" y="3902094"/>
            <a:ext cx="19812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Left justified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168A24B-B85B-D0E6-6766-346F3CCD5684}"/>
              </a:ext>
            </a:extLst>
          </p:cNvPr>
          <p:cNvCxnSpPr>
            <a:cxnSpLocks/>
          </p:cNvCxnSpPr>
          <p:nvPr/>
        </p:nvCxnSpPr>
        <p:spPr>
          <a:xfrm flipH="1">
            <a:off x="3894821" y="4124975"/>
            <a:ext cx="547913" cy="1087266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C2FE459-4902-A498-3B06-C5284741E4ED}"/>
              </a:ext>
            </a:extLst>
          </p:cNvPr>
          <p:cNvSpPr txBox="1">
            <a:spLocks/>
          </p:cNvSpPr>
          <p:nvPr/>
        </p:nvSpPr>
        <p:spPr>
          <a:xfrm>
            <a:off x="111506" y="4655755"/>
            <a:ext cx="249948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spc="290" dirty="0">
                <a:solidFill>
                  <a:srgbClr val="560A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answer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AA0ABC7-43F4-A9B3-ACAF-F8C026045157}"/>
              </a:ext>
            </a:extLst>
          </p:cNvPr>
          <p:cNvSpPr txBox="1">
            <a:spLocks/>
          </p:cNvSpPr>
          <p:nvPr/>
        </p:nvSpPr>
        <p:spPr>
          <a:xfrm>
            <a:off x="2521688" y="4673300"/>
            <a:ext cx="1821712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spc="290" dirty="0">
                <a:solidFill>
                  <a:srgbClr val="560A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12.35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C775E3D8-5FD6-278A-FD5B-70FA256ABD7F}"/>
              </a:ext>
            </a:extLst>
          </p:cNvPr>
          <p:cNvSpPr txBox="1">
            <a:spLocks/>
          </p:cNvSpPr>
          <p:nvPr/>
        </p:nvSpPr>
        <p:spPr>
          <a:xfrm>
            <a:off x="4502888" y="4678816"/>
            <a:ext cx="2736112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spc="290" dirty="0">
                <a:solidFill>
                  <a:srgbClr val="560A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 correct.</a:t>
            </a:r>
          </a:p>
        </p:txBody>
      </p:sp>
      <p:sp>
        <p:nvSpPr>
          <p:cNvPr id="21" name="Right Brace 20">
            <a:extLst>
              <a:ext uri="{FF2B5EF4-FFF2-40B4-BE49-F238E27FC236}">
                <a16:creationId xmlns:a16="http://schemas.microsoft.com/office/drawing/2014/main" id="{79315AAD-5FF8-3D38-DADC-74F930BC624F}"/>
              </a:ext>
            </a:extLst>
          </p:cNvPr>
          <p:cNvSpPr/>
          <p:nvPr/>
        </p:nvSpPr>
        <p:spPr>
          <a:xfrm rot="16200000">
            <a:off x="3352525" y="3351763"/>
            <a:ext cx="207548" cy="1690612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CA34A859-6E9B-1D9C-C064-BE8FBFA5298B}"/>
              </a:ext>
            </a:extLst>
          </p:cNvPr>
          <p:cNvSpPr/>
          <p:nvPr/>
        </p:nvSpPr>
        <p:spPr>
          <a:xfrm>
            <a:off x="3860800" y="1690351"/>
            <a:ext cx="1798320" cy="190700"/>
          </a:xfrm>
          <a:custGeom>
            <a:avLst/>
            <a:gdLst>
              <a:gd name="connsiteX0" fmla="*/ 1798320 w 1798320"/>
              <a:gd name="connsiteY0" fmla="*/ 107969 h 128289"/>
              <a:gd name="connsiteX1" fmla="*/ 1493520 w 1798320"/>
              <a:gd name="connsiteY1" fmla="*/ 26689 h 128289"/>
              <a:gd name="connsiteX2" fmla="*/ 447040 w 1798320"/>
              <a:gd name="connsiteY2" fmla="*/ 6369 h 128289"/>
              <a:gd name="connsiteX3" fmla="*/ 0 w 1798320"/>
              <a:gd name="connsiteY3" fmla="*/ 128289 h 1282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98320" h="128289">
                <a:moveTo>
                  <a:pt x="1798320" y="107969"/>
                </a:moveTo>
                <a:cubicBezTo>
                  <a:pt x="1758526" y="75795"/>
                  <a:pt x="1718733" y="43622"/>
                  <a:pt x="1493520" y="26689"/>
                </a:cubicBezTo>
                <a:cubicBezTo>
                  <a:pt x="1268307" y="9756"/>
                  <a:pt x="695960" y="-10564"/>
                  <a:pt x="447040" y="6369"/>
                </a:cubicBezTo>
                <a:cubicBezTo>
                  <a:pt x="198120" y="23302"/>
                  <a:pt x="99060" y="75795"/>
                  <a:pt x="0" y="128289"/>
                </a:cubicBezTo>
              </a:path>
            </a:pathLst>
          </a:custGeom>
          <a:noFill/>
          <a:ln w="19050"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Brace 28">
            <a:extLst>
              <a:ext uri="{FF2B5EF4-FFF2-40B4-BE49-F238E27FC236}">
                <a16:creationId xmlns:a16="http://schemas.microsoft.com/office/drawing/2014/main" id="{EF8F3B75-9FC0-881A-CDD0-CC9947412892}"/>
              </a:ext>
            </a:extLst>
          </p:cNvPr>
          <p:cNvSpPr/>
          <p:nvPr/>
        </p:nvSpPr>
        <p:spPr>
          <a:xfrm rot="16200000">
            <a:off x="3159046" y="3363843"/>
            <a:ext cx="207547" cy="1303653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CD327DA0-A45B-1B16-980B-0B18A5E0B613}"/>
              </a:ext>
            </a:extLst>
          </p:cNvPr>
          <p:cNvSpPr txBox="1">
            <a:spLocks/>
          </p:cNvSpPr>
          <p:nvPr/>
        </p:nvSpPr>
        <p:spPr>
          <a:xfrm>
            <a:off x="111506" y="5006293"/>
            <a:ext cx="249948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spc="290" dirty="0">
                <a:solidFill>
                  <a:srgbClr val="560A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answer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CB772BD3-7E75-2524-2E7E-B56FEA8A932D}"/>
              </a:ext>
            </a:extLst>
          </p:cNvPr>
          <p:cNvSpPr txBox="1">
            <a:spLocks/>
          </p:cNvSpPr>
          <p:nvPr/>
        </p:nvSpPr>
        <p:spPr>
          <a:xfrm>
            <a:off x="2983965" y="5045745"/>
            <a:ext cx="1130835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spc="290" dirty="0">
                <a:solidFill>
                  <a:srgbClr val="560A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12.3</a:t>
            </a:r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D57D26AD-2E1A-88FA-BCAF-EC4D236A5881}"/>
              </a:ext>
            </a:extLst>
          </p:cNvPr>
          <p:cNvSpPr txBox="1">
            <a:spLocks/>
          </p:cNvSpPr>
          <p:nvPr/>
        </p:nvSpPr>
        <p:spPr>
          <a:xfrm>
            <a:off x="4058388" y="5045745"/>
            <a:ext cx="2736112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spc="290" dirty="0">
                <a:solidFill>
                  <a:srgbClr val="560A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 correct.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2C81DA22-1705-CCD2-480E-6012A2DF784A}"/>
              </a:ext>
            </a:extLst>
          </p:cNvPr>
          <p:cNvSpPr txBox="1">
            <a:spLocks/>
          </p:cNvSpPr>
          <p:nvPr/>
        </p:nvSpPr>
        <p:spPr>
          <a:xfrm>
            <a:off x="1356291" y="3010581"/>
            <a:ext cx="7244276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560A25"/>
                </a:solidFill>
              </a:rPr>
              <a:t>printf</a:t>
            </a:r>
            <a:r>
              <a:rPr lang="en-US" sz="2000" dirty="0">
                <a:solidFill>
                  <a:srgbClr val="560A25"/>
                </a:solidFill>
              </a:rPr>
              <a:t>(“The answer %*.*f is correct.\n”, precision, width, num5);</a:t>
            </a: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322EF12C-371A-984B-37B9-B05CDAE8A4A4}"/>
              </a:ext>
            </a:extLst>
          </p:cNvPr>
          <p:cNvSpPr txBox="1">
            <a:spLocks/>
          </p:cNvSpPr>
          <p:nvPr/>
        </p:nvSpPr>
        <p:spPr>
          <a:xfrm>
            <a:off x="116581" y="5412674"/>
            <a:ext cx="2499486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spc="290" dirty="0">
                <a:solidFill>
                  <a:srgbClr val="560A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answer</a:t>
            </a:r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D4176323-27E5-5A61-CFBF-E69AF02A0DBB}"/>
              </a:ext>
            </a:extLst>
          </p:cNvPr>
          <p:cNvSpPr txBox="1">
            <a:spLocks/>
          </p:cNvSpPr>
          <p:nvPr/>
        </p:nvSpPr>
        <p:spPr>
          <a:xfrm>
            <a:off x="2532848" y="5421446"/>
            <a:ext cx="2420152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spc="290" dirty="0">
                <a:solidFill>
                  <a:srgbClr val="560A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12.345000</a:t>
            </a: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9FE0374E-A839-6D44-5253-143E50735D80}"/>
              </a:ext>
            </a:extLst>
          </p:cNvPr>
          <p:cNvSpPr txBox="1">
            <a:spLocks/>
          </p:cNvSpPr>
          <p:nvPr/>
        </p:nvSpPr>
        <p:spPr>
          <a:xfrm>
            <a:off x="4721863" y="5413135"/>
            <a:ext cx="2736112" cy="411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spc="290" dirty="0">
                <a:solidFill>
                  <a:srgbClr val="560A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 correct.</a:t>
            </a:r>
          </a:p>
        </p:txBody>
      </p:sp>
      <p:sp>
        <p:nvSpPr>
          <p:cNvPr id="45" name="Right Brace 44">
            <a:extLst>
              <a:ext uri="{FF2B5EF4-FFF2-40B4-BE49-F238E27FC236}">
                <a16:creationId xmlns:a16="http://schemas.microsoft.com/office/drawing/2014/main" id="{4DA53579-3821-F26B-67C9-C24D73D8F88E}"/>
              </a:ext>
            </a:extLst>
          </p:cNvPr>
          <p:cNvSpPr/>
          <p:nvPr/>
        </p:nvSpPr>
        <p:spPr>
          <a:xfrm rot="16200000">
            <a:off x="2642338" y="3679326"/>
            <a:ext cx="136953" cy="239293"/>
          </a:xfrm>
          <a:prstGeom prst="rightBrac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00689877-91B9-829F-FA8D-84D31E5D6536}"/>
              </a:ext>
            </a:extLst>
          </p:cNvPr>
          <p:cNvSpPr txBox="1">
            <a:spLocks/>
          </p:cNvSpPr>
          <p:nvPr/>
        </p:nvSpPr>
        <p:spPr>
          <a:xfrm>
            <a:off x="3549382" y="2410835"/>
            <a:ext cx="33644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004A28F6-6891-24E0-0BFD-A5FBA32CD499}"/>
              </a:ext>
            </a:extLst>
          </p:cNvPr>
          <p:cNvSpPr txBox="1">
            <a:spLocks/>
          </p:cNvSpPr>
          <p:nvPr/>
        </p:nvSpPr>
        <p:spPr>
          <a:xfrm>
            <a:off x="3781894" y="2410835"/>
            <a:ext cx="33644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48179F1A-754C-84C5-3DCD-D00A559C2E2B}"/>
              </a:ext>
            </a:extLst>
          </p:cNvPr>
          <p:cNvSpPr txBox="1">
            <a:spLocks/>
          </p:cNvSpPr>
          <p:nvPr/>
        </p:nvSpPr>
        <p:spPr>
          <a:xfrm>
            <a:off x="3524353" y="2837175"/>
            <a:ext cx="33644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FD85D67C-CC05-7A57-B7F9-5A0E46C1C74F}"/>
              </a:ext>
            </a:extLst>
          </p:cNvPr>
          <p:cNvSpPr txBox="1">
            <a:spLocks/>
          </p:cNvSpPr>
          <p:nvPr/>
        </p:nvSpPr>
        <p:spPr>
          <a:xfrm>
            <a:off x="3771734" y="2850041"/>
            <a:ext cx="33644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80519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17" grpId="0"/>
      <p:bldP spid="19" grpId="0"/>
      <p:bldP spid="23" grpId="0"/>
      <p:bldP spid="26" grpId="0"/>
      <p:bldP spid="26" grpId="1"/>
      <p:bldP spid="13" grpId="0"/>
      <p:bldP spid="15" grpId="0"/>
      <p:bldP spid="20" grpId="0"/>
      <p:bldP spid="21" grpId="0" animBg="1"/>
      <p:bldP spid="21" grpId="1" animBg="1"/>
      <p:bldP spid="28" grpId="0" animBg="1"/>
      <p:bldP spid="29" grpId="0" animBg="1"/>
      <p:bldP spid="29" grpId="1" animBg="1"/>
      <p:bldP spid="37" grpId="0"/>
      <p:bldP spid="39" grpId="0"/>
      <p:bldP spid="40" grpId="0"/>
      <p:bldP spid="41" grpId="0"/>
      <p:bldP spid="42" grpId="0"/>
      <p:bldP spid="43" grpId="0"/>
      <p:bldP spid="44" grpId="0"/>
      <p:bldP spid="45" grpId="0" animBg="1"/>
      <p:bldP spid="46" grpId="0"/>
      <p:bldP spid="47" grpId="0"/>
      <p:bldP spid="48" grpId="0"/>
      <p:bldP spid="4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7F7E8F-B510-2C53-4F60-55FE97888F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B1213-6342-3E91-224E-03BCC91CD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Assignment</a:t>
            </a:r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4190D1AF-4E61-D987-E1B1-951ADF1C55B2}"/>
              </a:ext>
            </a:extLst>
          </p:cNvPr>
          <p:cNvSpPr txBox="1">
            <a:spLocks/>
          </p:cNvSpPr>
          <p:nvPr/>
        </p:nvSpPr>
        <p:spPr>
          <a:xfrm>
            <a:off x="317579" y="1299362"/>
            <a:ext cx="8686800" cy="6334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Find the high temperatures in Jilin for a three-week period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65BA772-F439-C71D-24EE-1F6AB014C8A6}"/>
              </a:ext>
            </a:extLst>
          </p:cNvPr>
          <p:cNvSpPr txBox="1">
            <a:spLocks/>
          </p:cNvSpPr>
          <p:nvPr/>
        </p:nvSpPr>
        <p:spPr>
          <a:xfrm>
            <a:off x="304800" y="1849601"/>
            <a:ext cx="8686800" cy="6334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Put these temperatures into a 3x8 array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AD43E90-4C82-C82E-8BEE-F4CE31E70A28}"/>
              </a:ext>
            </a:extLst>
          </p:cNvPr>
          <p:cNvSpPr txBox="1">
            <a:spLocks/>
          </p:cNvSpPr>
          <p:nvPr/>
        </p:nvSpPr>
        <p:spPr>
          <a:xfrm>
            <a:off x="3330019" y="2311632"/>
            <a:ext cx="1524000" cy="6334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3 weeks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58CF464-BDBE-B90F-4E61-539440A6B1F9}"/>
              </a:ext>
            </a:extLst>
          </p:cNvPr>
          <p:cNvSpPr txBox="1">
            <a:spLocks/>
          </p:cNvSpPr>
          <p:nvPr/>
        </p:nvSpPr>
        <p:spPr>
          <a:xfrm>
            <a:off x="4876800" y="2342269"/>
            <a:ext cx="4343400" cy="10144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7 days per row with an extra column for the average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1946CFB-ABF4-48D4-EFDC-477E5F761D5B}"/>
              </a:ext>
            </a:extLst>
          </p:cNvPr>
          <p:cNvSpPr txBox="1">
            <a:spLocks/>
          </p:cNvSpPr>
          <p:nvPr/>
        </p:nvSpPr>
        <p:spPr>
          <a:xfrm>
            <a:off x="327739" y="3528987"/>
            <a:ext cx="8511461" cy="578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>
                <a:solidFill>
                  <a:srgbClr val="3333FF"/>
                </a:solidFill>
              </a:rPr>
              <a:t>Use loops to calculate the average weekly high temperatures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14C9DB7-F1BD-627A-89F2-CEE8BA228E98}"/>
              </a:ext>
            </a:extLst>
          </p:cNvPr>
          <p:cNvSpPr txBox="1">
            <a:spLocks/>
          </p:cNvSpPr>
          <p:nvPr/>
        </p:nvSpPr>
        <p:spPr>
          <a:xfrm>
            <a:off x="552053" y="4852460"/>
            <a:ext cx="8229600" cy="6325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Print out a table with the first row labelled with the day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4694B9A-00D8-A2CB-8C5E-D1D30725E6AD}"/>
              </a:ext>
            </a:extLst>
          </p:cNvPr>
          <p:cNvSpPr txBox="1"/>
          <p:nvPr/>
        </p:nvSpPr>
        <p:spPr>
          <a:xfrm>
            <a:off x="276520" y="168276"/>
            <a:ext cx="3809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solidFill>
                  <a:srgbClr val="FF0000"/>
                </a:solidFill>
              </a:rPr>
              <a:t>Revised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993FE67-3DA2-8EA3-A9CE-19CEC7F271AF}"/>
              </a:ext>
            </a:extLst>
          </p:cNvPr>
          <p:cNvSpPr txBox="1">
            <a:spLocks/>
          </p:cNvSpPr>
          <p:nvPr/>
        </p:nvSpPr>
        <p:spPr>
          <a:xfrm>
            <a:off x="559009" y="3958973"/>
            <a:ext cx="8048920" cy="9927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When printing out the results, use the different fields in </a:t>
            </a:r>
            <a:r>
              <a:rPr lang="en-US" sz="2800" dirty="0" err="1">
                <a:solidFill>
                  <a:srgbClr val="FF0000"/>
                </a:solidFill>
              </a:rPr>
              <a:t>printf</a:t>
            </a:r>
            <a:r>
              <a:rPr lang="en-US" sz="2800" dirty="0">
                <a:solidFill>
                  <a:srgbClr val="FF0000"/>
                </a:solidFill>
              </a:rPr>
              <a:t>() to make the output prettier.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C2F8A4E-0F7D-017C-ABC8-A7EF28D9B2FF}"/>
              </a:ext>
            </a:extLst>
          </p:cNvPr>
          <p:cNvSpPr txBox="1">
            <a:spLocks/>
          </p:cNvSpPr>
          <p:nvPr/>
        </p:nvSpPr>
        <p:spPr>
          <a:xfrm>
            <a:off x="2321560" y="5293152"/>
            <a:ext cx="6553200" cy="6325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(or the word “Average” for the last column)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468BBD2-03BF-1C13-9D95-032151D349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254" y="3035542"/>
            <a:ext cx="8419306" cy="782553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2EEE8D2-F27C-2A43-F942-235C1BD1480D}"/>
              </a:ext>
            </a:extLst>
          </p:cNvPr>
          <p:cNvSpPr txBox="1">
            <a:spLocks/>
          </p:cNvSpPr>
          <p:nvPr/>
        </p:nvSpPr>
        <p:spPr>
          <a:xfrm>
            <a:off x="552053" y="5779465"/>
            <a:ext cx="8229600" cy="6325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Use the formatting to make the columns line up</a:t>
            </a:r>
          </a:p>
        </p:txBody>
      </p:sp>
    </p:spTree>
    <p:extLst>
      <p:ext uri="{BB962C8B-B14F-4D97-AF65-F5344CB8AC3E}">
        <p14:creationId xmlns:p14="http://schemas.microsoft.com/office/powerpoint/2010/main" val="38236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7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ED59BD-A91F-6F65-D4A1-6998BFB00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72CEC-6EDC-A5A0-3ACC-8E1D5EA46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printf</a:t>
            </a:r>
            <a:r>
              <a:rPr lang="en-US" dirty="0"/>
              <a:t>() – printable escape sequences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44472EC-85E0-0E0E-A2EF-A67EB6CE26FB}"/>
              </a:ext>
            </a:extLst>
          </p:cNvPr>
          <p:cNvSpPr txBox="1">
            <a:spLocks/>
          </p:cNvSpPr>
          <p:nvPr/>
        </p:nvSpPr>
        <p:spPr>
          <a:xfrm>
            <a:off x="990600" y="2515615"/>
            <a:ext cx="3352800" cy="4601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printf</a:t>
            </a:r>
            <a:r>
              <a:rPr lang="en-US" sz="2400" dirty="0"/>
              <a:t>(“He said \”Hi\”.”);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1CF9782-263C-84DB-9409-D83BCD45435A}"/>
              </a:ext>
            </a:extLst>
          </p:cNvPr>
          <p:cNvSpPr txBox="1">
            <a:spLocks/>
          </p:cNvSpPr>
          <p:nvPr/>
        </p:nvSpPr>
        <p:spPr>
          <a:xfrm>
            <a:off x="1524000" y="1597211"/>
            <a:ext cx="5105400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\” 	double quotation mark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FF25017-9128-CB1D-2032-8A8B399C6870}"/>
              </a:ext>
            </a:extLst>
          </p:cNvPr>
          <p:cNvSpPr txBox="1">
            <a:spLocks/>
          </p:cNvSpPr>
          <p:nvPr/>
        </p:nvSpPr>
        <p:spPr>
          <a:xfrm>
            <a:off x="1676400" y="3321091"/>
            <a:ext cx="5105400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\’ 	single quotation mark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AFEAC3F-7968-A5E4-51F7-695E30DD277A}"/>
              </a:ext>
            </a:extLst>
          </p:cNvPr>
          <p:cNvSpPr txBox="1">
            <a:spLocks/>
          </p:cNvSpPr>
          <p:nvPr/>
        </p:nvSpPr>
        <p:spPr>
          <a:xfrm>
            <a:off x="1676400" y="4136122"/>
            <a:ext cx="5105400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\? 	question mark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7E8279F-4239-2886-BA7A-B77E301BBB3A}"/>
              </a:ext>
            </a:extLst>
          </p:cNvPr>
          <p:cNvSpPr txBox="1">
            <a:spLocks/>
          </p:cNvSpPr>
          <p:nvPr/>
        </p:nvSpPr>
        <p:spPr>
          <a:xfrm>
            <a:off x="1790700" y="4985813"/>
            <a:ext cx="5105400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\\ 	backslash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8CFF84D-3605-39C9-BDCE-D282D23AD15A}"/>
              </a:ext>
            </a:extLst>
          </p:cNvPr>
          <p:cNvSpPr txBox="1">
            <a:spLocks/>
          </p:cNvSpPr>
          <p:nvPr/>
        </p:nvSpPr>
        <p:spPr>
          <a:xfrm>
            <a:off x="5867400" y="2494627"/>
            <a:ext cx="2438400" cy="4601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He said ”Hi”.</a:t>
            </a:r>
          </a:p>
        </p:txBody>
      </p:sp>
    </p:spTree>
    <p:extLst>
      <p:ext uri="{BB962C8B-B14F-4D97-AF65-F5344CB8AC3E}">
        <p14:creationId xmlns:p14="http://schemas.microsoft.com/office/powerpoint/2010/main" val="3823678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5" grpId="0"/>
      <p:bldP spid="8" grpId="0"/>
      <p:bldP spid="9" grpId="0"/>
      <p:bldP spid="1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C37C2-5F2C-450D-FA40-8F2447DD2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00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5849EF-A1A6-F031-4700-EB59D6F1B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B058A-67BB-458D-4CD8-42C3D1268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Octal escape sequences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2BB3F5A-A355-5301-3424-791440B92018}"/>
              </a:ext>
            </a:extLst>
          </p:cNvPr>
          <p:cNvSpPr txBox="1">
            <a:spLocks/>
          </p:cNvSpPr>
          <p:nvPr/>
        </p:nvSpPr>
        <p:spPr>
          <a:xfrm>
            <a:off x="762000" y="1981200"/>
            <a:ext cx="80772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\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</a:rPr>
              <a:t>ooo</a:t>
            </a:r>
            <a:r>
              <a:rPr lang="en-US" sz="3600" dirty="0">
                <a:solidFill>
                  <a:srgbClr val="3333FF"/>
                </a:solidFill>
              </a:rPr>
              <a:t> 	character represented by the three-digit octal code 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645C32D2-786F-3285-5D9E-CF43EA0442FE}"/>
              </a:ext>
            </a:extLst>
          </p:cNvPr>
          <p:cNvSpPr/>
          <p:nvPr/>
        </p:nvSpPr>
        <p:spPr>
          <a:xfrm rot="5400000">
            <a:off x="1104900" y="2229636"/>
            <a:ext cx="228600" cy="45720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E5D0231-D643-5275-B107-E10032AC53D0}"/>
              </a:ext>
            </a:extLst>
          </p:cNvPr>
          <p:cNvSpPr txBox="1">
            <a:spLocks/>
          </p:cNvSpPr>
          <p:nvPr/>
        </p:nvSpPr>
        <p:spPr>
          <a:xfrm>
            <a:off x="800100" y="2572929"/>
            <a:ext cx="12954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one to three octal digits</a:t>
            </a:r>
          </a:p>
          <a:p>
            <a:pPr marL="0" indent="0">
              <a:buNone/>
            </a:pP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9C4D148-5784-14B4-0D15-E5F737BA6541}"/>
              </a:ext>
            </a:extLst>
          </p:cNvPr>
          <p:cNvSpPr txBox="1">
            <a:spLocks/>
          </p:cNvSpPr>
          <p:nvPr/>
        </p:nvSpPr>
        <p:spPr>
          <a:xfrm>
            <a:off x="3276600" y="2801529"/>
            <a:ext cx="38862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@ has the octal code 100</a:t>
            </a:r>
          </a:p>
          <a:p>
            <a:pPr marL="0" indent="0">
              <a:buNone/>
            </a:pP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C851279-A750-07BC-9747-9919B91F44E4}"/>
              </a:ext>
            </a:extLst>
          </p:cNvPr>
          <p:cNvSpPr txBox="1">
            <a:spLocks/>
          </p:cNvSpPr>
          <p:nvPr/>
        </p:nvSpPr>
        <p:spPr>
          <a:xfrm>
            <a:off x="2362200" y="3645425"/>
            <a:ext cx="24384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>
                <a:solidFill>
                  <a:srgbClr val="002060"/>
                </a:solidFill>
              </a:rPr>
              <a:t>printf</a:t>
            </a:r>
            <a:r>
              <a:rPr lang="en-US" sz="3600" dirty="0">
                <a:solidFill>
                  <a:srgbClr val="002060"/>
                </a:solidFill>
              </a:rPr>
              <a:t>(“\100”);</a:t>
            </a:r>
          </a:p>
          <a:p>
            <a:pPr marL="0" indent="0">
              <a:buNone/>
            </a:pP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E2CF2F8-9D57-5436-068E-B52629F61A3E}"/>
              </a:ext>
            </a:extLst>
          </p:cNvPr>
          <p:cNvSpPr txBox="1">
            <a:spLocks/>
          </p:cNvSpPr>
          <p:nvPr/>
        </p:nvSpPr>
        <p:spPr>
          <a:xfrm>
            <a:off x="6019800" y="3645425"/>
            <a:ext cx="8763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@</a:t>
            </a:r>
          </a:p>
          <a:p>
            <a:pPr marL="0" indent="0">
              <a:buNone/>
            </a:pP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11A4B86-3942-ADE6-3266-9B2652CE5339}"/>
              </a:ext>
            </a:extLst>
          </p:cNvPr>
          <p:cNvSpPr txBox="1">
            <a:spLocks/>
          </p:cNvSpPr>
          <p:nvPr/>
        </p:nvSpPr>
        <p:spPr>
          <a:xfrm>
            <a:off x="5943600" y="3352799"/>
            <a:ext cx="1066800" cy="31854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output</a:t>
            </a:r>
          </a:p>
          <a:p>
            <a:pPr marL="0" indent="0">
              <a:buNone/>
            </a:pP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98C25E86-4B7F-FE77-0665-89CDD4073239}"/>
              </a:ext>
            </a:extLst>
          </p:cNvPr>
          <p:cNvSpPr txBox="1">
            <a:spLocks/>
          </p:cNvSpPr>
          <p:nvPr/>
        </p:nvSpPr>
        <p:spPr>
          <a:xfrm>
            <a:off x="2362200" y="4837524"/>
            <a:ext cx="24384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>
                <a:solidFill>
                  <a:srgbClr val="002060"/>
                </a:solidFill>
              </a:rPr>
              <a:t>printf</a:t>
            </a:r>
            <a:r>
              <a:rPr lang="en-US" sz="3600" dirty="0">
                <a:solidFill>
                  <a:srgbClr val="002060"/>
                </a:solidFill>
              </a:rPr>
              <a:t>(“\759”);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722AE410-D718-4E60-00B0-E22B7B7A1699}"/>
              </a:ext>
            </a:extLst>
          </p:cNvPr>
          <p:cNvSpPr txBox="1">
            <a:spLocks/>
          </p:cNvSpPr>
          <p:nvPr/>
        </p:nvSpPr>
        <p:spPr>
          <a:xfrm>
            <a:off x="6286500" y="4822598"/>
            <a:ext cx="8763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=9</a:t>
            </a:r>
          </a:p>
          <a:p>
            <a:pPr marL="0" indent="0">
              <a:buNone/>
            </a:pP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B3D16BB7-81F0-A45B-EA87-8F338AF6665E}"/>
              </a:ext>
            </a:extLst>
          </p:cNvPr>
          <p:cNvSpPr txBox="1">
            <a:spLocks/>
          </p:cNvSpPr>
          <p:nvPr/>
        </p:nvSpPr>
        <p:spPr>
          <a:xfrm>
            <a:off x="6210300" y="4529972"/>
            <a:ext cx="1066800" cy="31854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output</a:t>
            </a:r>
          </a:p>
          <a:p>
            <a:pPr marL="0" indent="0">
              <a:buNone/>
            </a:pP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219DF2EE-9282-B1C5-D197-4CE4DE10FF9D}"/>
              </a:ext>
            </a:extLst>
          </p:cNvPr>
          <p:cNvSpPr txBox="1">
            <a:spLocks/>
          </p:cNvSpPr>
          <p:nvPr/>
        </p:nvSpPr>
        <p:spPr>
          <a:xfrm>
            <a:off x="4352827" y="4210243"/>
            <a:ext cx="10668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not a valid octal digit</a:t>
            </a:r>
          </a:p>
          <a:p>
            <a:pPr marL="0" indent="0">
              <a:buNone/>
            </a:pP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3A798AD-C04A-363B-B65A-B7E63764EE05}"/>
              </a:ext>
            </a:extLst>
          </p:cNvPr>
          <p:cNvCxnSpPr>
            <a:cxnSpLocks/>
          </p:cNvCxnSpPr>
          <p:nvPr/>
        </p:nvCxnSpPr>
        <p:spPr>
          <a:xfrm flipH="1">
            <a:off x="4166647" y="4489321"/>
            <a:ext cx="176753" cy="35624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ight Brace 24">
            <a:extLst>
              <a:ext uri="{FF2B5EF4-FFF2-40B4-BE49-F238E27FC236}">
                <a16:creationId xmlns:a16="http://schemas.microsoft.com/office/drawing/2014/main" id="{6902E7DD-F25A-8B3F-3302-1E4ACF648B45}"/>
              </a:ext>
            </a:extLst>
          </p:cNvPr>
          <p:cNvSpPr/>
          <p:nvPr/>
        </p:nvSpPr>
        <p:spPr>
          <a:xfrm rot="5400000">
            <a:off x="3744799" y="5192599"/>
            <a:ext cx="206602" cy="38100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3AFB16ED-9C8C-DE11-043C-B0788C131EAB}"/>
              </a:ext>
            </a:extLst>
          </p:cNvPr>
          <p:cNvSpPr txBox="1">
            <a:spLocks/>
          </p:cNvSpPr>
          <p:nvPr/>
        </p:nvSpPr>
        <p:spPr>
          <a:xfrm>
            <a:off x="3706210" y="5486400"/>
            <a:ext cx="475593" cy="4387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=</a:t>
            </a:r>
          </a:p>
          <a:p>
            <a:pPr marL="0" indent="0">
              <a:buNone/>
            </a:pP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05B2398B-4543-A656-4FEE-4203B864A642}"/>
              </a:ext>
            </a:extLst>
          </p:cNvPr>
          <p:cNvSpPr txBox="1">
            <a:spLocks/>
          </p:cNvSpPr>
          <p:nvPr/>
        </p:nvSpPr>
        <p:spPr>
          <a:xfrm>
            <a:off x="1123950" y="1362252"/>
            <a:ext cx="6438900" cy="517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codes above \177 are implementation dependent</a:t>
            </a: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349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 animBg="1"/>
      <p:bldP spid="6" grpId="0"/>
      <p:bldP spid="7" grpId="0"/>
      <p:bldP spid="10" grpId="0"/>
      <p:bldP spid="14" grpId="0"/>
      <p:bldP spid="15" grpId="0"/>
      <p:bldP spid="19" grpId="0"/>
      <p:bldP spid="20" grpId="0"/>
      <p:bldP spid="21" grpId="0"/>
      <p:bldP spid="22" grpId="0"/>
      <p:bldP spid="25" grpId="0" animBg="1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8DDA54-B611-AFDE-EDAA-8F1B47592E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C9269-0529-C3CD-9F19-6B083AD1A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/>
              <a:t>printf</a:t>
            </a:r>
            <a:r>
              <a:rPr lang="en-US" sz="3600" dirty="0"/>
              <a:t>() – Hexadecimal escape sequences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A1C4C309-33BF-6B70-7CF9-B858A928505D}"/>
              </a:ext>
            </a:extLst>
          </p:cNvPr>
          <p:cNvSpPr txBox="1">
            <a:spLocks/>
          </p:cNvSpPr>
          <p:nvPr/>
        </p:nvSpPr>
        <p:spPr>
          <a:xfrm>
            <a:off x="762000" y="1981200"/>
            <a:ext cx="80772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\</a:t>
            </a:r>
            <a:r>
              <a:rPr lang="en-US" sz="3600" dirty="0" err="1">
                <a:solidFill>
                  <a:srgbClr val="3333FF"/>
                </a:solidFill>
              </a:rPr>
              <a:t>x</a:t>
            </a:r>
            <a:r>
              <a:rPr lang="en-US" sz="3600" dirty="0" err="1">
                <a:solidFill>
                  <a:schemeClr val="accent6">
                    <a:lumMod val="50000"/>
                  </a:schemeClr>
                </a:solidFill>
              </a:rPr>
              <a:t>hh</a:t>
            </a:r>
            <a:r>
              <a:rPr lang="en-US" sz="3600" dirty="0">
                <a:solidFill>
                  <a:srgbClr val="3333FF"/>
                </a:solidFill>
              </a:rPr>
              <a:t> 	character represented by the hexadecimal code 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50330DEE-652E-4E07-6F23-FAAF410DBC9A}"/>
              </a:ext>
            </a:extLst>
          </p:cNvPr>
          <p:cNvSpPr/>
          <p:nvPr/>
        </p:nvSpPr>
        <p:spPr>
          <a:xfrm rot="5400000">
            <a:off x="1205217" y="2262669"/>
            <a:ext cx="161316" cy="32385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6BE6BF-2D62-CA01-1045-D91571B889A2}"/>
              </a:ext>
            </a:extLst>
          </p:cNvPr>
          <p:cNvSpPr txBox="1">
            <a:spLocks/>
          </p:cNvSpPr>
          <p:nvPr/>
        </p:nvSpPr>
        <p:spPr>
          <a:xfrm>
            <a:off x="990600" y="2572536"/>
            <a:ext cx="12954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hexadecimal digits</a:t>
            </a:r>
          </a:p>
          <a:p>
            <a:pPr marL="0" indent="0">
              <a:buNone/>
            </a:pP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32BE28B-83BF-4064-1EEB-66FC32057453}"/>
              </a:ext>
            </a:extLst>
          </p:cNvPr>
          <p:cNvSpPr txBox="1">
            <a:spLocks/>
          </p:cNvSpPr>
          <p:nvPr/>
        </p:nvSpPr>
        <p:spPr>
          <a:xfrm>
            <a:off x="3276600" y="2801529"/>
            <a:ext cx="44958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~ has the hexadecimal code 7e</a:t>
            </a:r>
          </a:p>
          <a:p>
            <a:pPr marL="0" indent="0">
              <a:buNone/>
            </a:pP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4F83D98-1925-1DA2-6CDB-62233C256C14}"/>
              </a:ext>
            </a:extLst>
          </p:cNvPr>
          <p:cNvSpPr txBox="1">
            <a:spLocks/>
          </p:cNvSpPr>
          <p:nvPr/>
        </p:nvSpPr>
        <p:spPr>
          <a:xfrm>
            <a:off x="2362200" y="3645425"/>
            <a:ext cx="24384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>
                <a:solidFill>
                  <a:srgbClr val="002060"/>
                </a:solidFill>
              </a:rPr>
              <a:t>printf</a:t>
            </a:r>
            <a:r>
              <a:rPr lang="en-US" sz="3600" dirty="0">
                <a:solidFill>
                  <a:srgbClr val="002060"/>
                </a:solidFill>
              </a:rPr>
              <a:t>(“\x7e”);</a:t>
            </a:r>
          </a:p>
          <a:p>
            <a:pPr marL="0" indent="0">
              <a:buNone/>
            </a:pP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0FFE7E4-B528-9355-0994-F55499C2377E}"/>
              </a:ext>
            </a:extLst>
          </p:cNvPr>
          <p:cNvSpPr txBox="1">
            <a:spLocks/>
          </p:cNvSpPr>
          <p:nvPr/>
        </p:nvSpPr>
        <p:spPr>
          <a:xfrm>
            <a:off x="6115050" y="3591616"/>
            <a:ext cx="609600" cy="56481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~</a:t>
            </a:r>
          </a:p>
          <a:p>
            <a:pPr marL="0" indent="0">
              <a:buNone/>
            </a:pP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9368FFA-2DFC-1246-7A6A-A797BBFE4F02}"/>
              </a:ext>
            </a:extLst>
          </p:cNvPr>
          <p:cNvSpPr txBox="1">
            <a:spLocks/>
          </p:cNvSpPr>
          <p:nvPr/>
        </p:nvSpPr>
        <p:spPr>
          <a:xfrm>
            <a:off x="5943600" y="3352799"/>
            <a:ext cx="1066800" cy="31854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output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8205719D-16F2-12B0-D907-2BA088D8AFAC}"/>
              </a:ext>
            </a:extLst>
          </p:cNvPr>
          <p:cNvSpPr txBox="1">
            <a:spLocks/>
          </p:cNvSpPr>
          <p:nvPr/>
        </p:nvSpPr>
        <p:spPr>
          <a:xfrm>
            <a:off x="1123950" y="1362252"/>
            <a:ext cx="6438900" cy="517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codes above \x7f are implementation dependent</a:t>
            </a:r>
          </a:p>
        </p:txBody>
      </p:sp>
    </p:spTree>
    <p:extLst>
      <p:ext uri="{BB962C8B-B14F-4D97-AF65-F5344CB8AC3E}">
        <p14:creationId xmlns:p14="http://schemas.microsoft.com/office/powerpoint/2010/main" val="308305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 animBg="1"/>
      <p:bldP spid="6" grpId="0"/>
      <p:bldP spid="7" grpId="0"/>
      <p:bldP spid="10" grpId="0"/>
      <p:bldP spid="14" grpId="0"/>
      <p:bldP spid="15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4F0BFD-85F9-F133-4FC5-AB37E838D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6AA57-5119-BE80-BC41-3539393FD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printf</a:t>
            </a:r>
            <a:r>
              <a:rPr lang="en-US" dirty="0"/>
              <a:t>() –  non-printing escape sequences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0086731-9010-0297-1207-E65C1BD2A908}"/>
              </a:ext>
            </a:extLst>
          </p:cNvPr>
          <p:cNvSpPr txBox="1">
            <a:spLocks/>
          </p:cNvSpPr>
          <p:nvPr/>
        </p:nvSpPr>
        <p:spPr>
          <a:xfrm>
            <a:off x="990600" y="1597211"/>
            <a:ext cx="60198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printf</a:t>
            </a:r>
            <a:r>
              <a:rPr lang="en-US" sz="3600" dirty="0"/>
              <a:t>(“Hello, world!</a:t>
            </a:r>
            <a:r>
              <a:rPr lang="en-US" sz="3600" dirty="0">
                <a:solidFill>
                  <a:srgbClr val="3333FF"/>
                </a:solidFill>
              </a:rPr>
              <a:t>\n</a:t>
            </a:r>
            <a:r>
              <a:rPr lang="en-US" sz="3600" dirty="0"/>
              <a:t>”);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2F925EB-A7D8-8260-625F-CE0842EB2F49}"/>
              </a:ext>
            </a:extLst>
          </p:cNvPr>
          <p:cNvSpPr txBox="1">
            <a:spLocks/>
          </p:cNvSpPr>
          <p:nvPr/>
        </p:nvSpPr>
        <p:spPr>
          <a:xfrm>
            <a:off x="3200400" y="2320455"/>
            <a:ext cx="4724400" cy="5635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3333FF"/>
                </a:solidFill>
              </a:rPr>
              <a:t>‘\n’ is the “new line” character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B3A6F24-F3AC-9901-0748-B8D3618FC5E3}"/>
              </a:ext>
            </a:extLst>
          </p:cNvPr>
          <p:cNvSpPr txBox="1">
            <a:spLocks/>
          </p:cNvSpPr>
          <p:nvPr/>
        </p:nvSpPr>
        <p:spPr>
          <a:xfrm>
            <a:off x="838200" y="2982314"/>
            <a:ext cx="4543424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Other escape sequences: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B558458-EFD4-8DE8-4430-B06CF7490C8F}"/>
              </a:ext>
            </a:extLst>
          </p:cNvPr>
          <p:cNvSpPr txBox="1">
            <a:spLocks/>
          </p:cNvSpPr>
          <p:nvPr/>
        </p:nvSpPr>
        <p:spPr>
          <a:xfrm>
            <a:off x="1066800" y="3612943"/>
            <a:ext cx="1800224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‘\t’	tab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9913F-C63A-6C27-CA0A-30B6E5BAF400}"/>
              </a:ext>
            </a:extLst>
          </p:cNvPr>
          <p:cNvSpPr txBox="1">
            <a:spLocks/>
          </p:cNvSpPr>
          <p:nvPr/>
        </p:nvSpPr>
        <p:spPr>
          <a:xfrm>
            <a:off x="4976327" y="3692203"/>
            <a:ext cx="3100873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‘\f’	form feed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C3E1FD-7115-0841-74AD-C819EBAA9B42}"/>
              </a:ext>
            </a:extLst>
          </p:cNvPr>
          <p:cNvSpPr txBox="1">
            <a:spLocks/>
          </p:cNvSpPr>
          <p:nvPr/>
        </p:nvSpPr>
        <p:spPr>
          <a:xfrm>
            <a:off x="4976327" y="5256879"/>
            <a:ext cx="3100873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‘\v’	vertical tab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CEDB74-78B6-1A8F-1F31-003469084AF9}"/>
              </a:ext>
            </a:extLst>
          </p:cNvPr>
          <p:cNvSpPr txBox="1">
            <a:spLocks/>
          </p:cNvSpPr>
          <p:nvPr/>
        </p:nvSpPr>
        <p:spPr>
          <a:xfrm>
            <a:off x="1036476" y="5260789"/>
            <a:ext cx="3453298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‘\a’	audible alarm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78CDDD6-73FB-544A-27D8-D7BB4E717316}"/>
              </a:ext>
            </a:extLst>
          </p:cNvPr>
          <p:cNvSpPr txBox="1">
            <a:spLocks/>
          </p:cNvSpPr>
          <p:nvPr/>
        </p:nvSpPr>
        <p:spPr>
          <a:xfrm>
            <a:off x="1066800" y="4461286"/>
            <a:ext cx="3100873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‘\b’	backspace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7A64F3A-EAC0-BA2F-0D4D-0C34E73ADA28}"/>
              </a:ext>
            </a:extLst>
          </p:cNvPr>
          <p:cNvSpPr txBox="1">
            <a:spLocks/>
          </p:cNvSpPr>
          <p:nvPr/>
        </p:nvSpPr>
        <p:spPr>
          <a:xfrm>
            <a:off x="4948335" y="4517322"/>
            <a:ext cx="3572069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‘\r’	carriage return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712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3" grpId="0"/>
      <p:bldP spid="5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9E495-B285-3871-4BDF-7A9D6A2E73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A8F30-C70B-CC23-DBB4-AE938EDAB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printf</a:t>
            </a:r>
            <a:r>
              <a:rPr lang="en-US" dirty="0"/>
              <a:t>() –  non-printing escape sequences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1EFA379-EA55-287F-521C-BC04D11837A1}"/>
              </a:ext>
            </a:extLst>
          </p:cNvPr>
          <p:cNvSpPr txBox="1">
            <a:spLocks/>
          </p:cNvSpPr>
          <p:nvPr/>
        </p:nvSpPr>
        <p:spPr>
          <a:xfrm>
            <a:off x="381000" y="1477059"/>
            <a:ext cx="80772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/>
              <a:t>printf</a:t>
            </a:r>
            <a:r>
              <a:rPr lang="en-US" sz="3600" dirty="0"/>
              <a:t>(“</a:t>
            </a:r>
            <a:r>
              <a:rPr lang="en-US" sz="3600" dirty="0" err="1"/>
              <a:t>abcd</a:t>
            </a:r>
            <a:r>
              <a:rPr lang="en-US" sz="3600" dirty="0">
                <a:solidFill>
                  <a:srgbClr val="3333FF"/>
                </a:solidFill>
              </a:rPr>
              <a:t>\</a:t>
            </a:r>
            <a:r>
              <a:rPr lang="en-US" sz="3600" dirty="0" err="1">
                <a:solidFill>
                  <a:srgbClr val="3333FF"/>
                </a:solidFill>
              </a:rPr>
              <a:t>v</a:t>
            </a:r>
            <a:r>
              <a:rPr lang="en-US" sz="3600" dirty="0" err="1"/>
              <a:t>efghijk</a:t>
            </a:r>
            <a:r>
              <a:rPr lang="en-US" sz="3600" dirty="0">
                <a:solidFill>
                  <a:srgbClr val="3333FF"/>
                </a:solidFill>
              </a:rPr>
              <a:t>\</a:t>
            </a:r>
            <a:r>
              <a:rPr lang="en-US" sz="3600" dirty="0" err="1">
                <a:solidFill>
                  <a:srgbClr val="3333FF"/>
                </a:solidFill>
              </a:rPr>
              <a:t>n</a:t>
            </a:r>
            <a:r>
              <a:rPr lang="en-US" sz="3600" dirty="0" err="1"/>
              <a:t>lm</a:t>
            </a:r>
            <a:r>
              <a:rPr lang="en-US" sz="3600" dirty="0">
                <a:solidFill>
                  <a:srgbClr val="3333FF"/>
                </a:solidFill>
              </a:rPr>
              <a:t>\</a:t>
            </a:r>
            <a:r>
              <a:rPr lang="en-US" sz="3600" dirty="0" err="1">
                <a:solidFill>
                  <a:srgbClr val="3333FF"/>
                </a:solidFill>
              </a:rPr>
              <a:t>t</a:t>
            </a:r>
            <a:r>
              <a:rPr lang="en-US" sz="3600" dirty="0" err="1"/>
              <a:t>nop</a:t>
            </a:r>
            <a:r>
              <a:rPr lang="en-US" sz="3600" dirty="0">
                <a:solidFill>
                  <a:srgbClr val="3333FF"/>
                </a:solidFill>
              </a:rPr>
              <a:t>\b\b\</a:t>
            </a:r>
            <a:r>
              <a:rPr lang="en-US" sz="3600" dirty="0" err="1">
                <a:solidFill>
                  <a:srgbClr val="3333FF"/>
                </a:solidFill>
              </a:rPr>
              <a:t>f</a:t>
            </a:r>
            <a:r>
              <a:rPr lang="en-US" sz="3600" dirty="0" err="1"/>
              <a:t>qrs</a:t>
            </a:r>
            <a:r>
              <a:rPr lang="en-US" sz="3600" dirty="0">
                <a:solidFill>
                  <a:srgbClr val="3333FF"/>
                </a:solidFill>
              </a:rPr>
              <a:t>\</a:t>
            </a:r>
            <a:r>
              <a:rPr lang="en-US" sz="3600" dirty="0" err="1">
                <a:solidFill>
                  <a:srgbClr val="3333FF"/>
                </a:solidFill>
              </a:rPr>
              <a:t>f</a:t>
            </a:r>
            <a:r>
              <a:rPr lang="en-US" sz="3600" dirty="0" err="1"/>
              <a:t>tuvw</a:t>
            </a:r>
            <a:r>
              <a:rPr lang="en-US" sz="3600" dirty="0">
                <a:solidFill>
                  <a:srgbClr val="3333FF"/>
                </a:solidFill>
              </a:rPr>
              <a:t>\</a:t>
            </a:r>
            <a:r>
              <a:rPr lang="en-US" sz="3600" dirty="0" err="1">
                <a:solidFill>
                  <a:srgbClr val="3333FF"/>
                </a:solidFill>
              </a:rPr>
              <a:t>r</a:t>
            </a:r>
            <a:r>
              <a:rPr lang="en-US" sz="3600" dirty="0" err="1"/>
              <a:t>xyz</a:t>
            </a:r>
            <a:r>
              <a:rPr lang="en-US" sz="3600" dirty="0"/>
              <a:t>”);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34D5D5B-2A56-0C60-3692-EC0331E12516}"/>
              </a:ext>
            </a:extLst>
          </p:cNvPr>
          <p:cNvSpPr txBox="1">
            <a:spLocks/>
          </p:cNvSpPr>
          <p:nvPr/>
        </p:nvSpPr>
        <p:spPr>
          <a:xfrm>
            <a:off x="495300" y="2322990"/>
            <a:ext cx="1143000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>
                <a:solidFill>
                  <a:srgbClr val="3333FF"/>
                </a:solidFill>
              </a:rPr>
              <a:t>abcd</a:t>
            </a:r>
            <a:endParaRPr lang="en-US" sz="3600" dirty="0">
              <a:solidFill>
                <a:srgbClr val="3333FF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88EFEFC-417E-28E4-39B4-CFF32A2AB1C3}"/>
              </a:ext>
            </a:extLst>
          </p:cNvPr>
          <p:cNvSpPr txBox="1">
            <a:spLocks/>
          </p:cNvSpPr>
          <p:nvPr/>
        </p:nvSpPr>
        <p:spPr>
          <a:xfrm>
            <a:off x="1295400" y="2862615"/>
            <a:ext cx="1447800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>
                <a:solidFill>
                  <a:srgbClr val="3333FF"/>
                </a:solidFill>
              </a:rPr>
              <a:t>efghijk</a:t>
            </a:r>
            <a:endParaRPr lang="en-US" sz="3600" dirty="0">
              <a:solidFill>
                <a:srgbClr val="3333FF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CFED6-3F6F-A86D-380B-D502783CC26C}"/>
              </a:ext>
            </a:extLst>
          </p:cNvPr>
          <p:cNvSpPr txBox="1">
            <a:spLocks/>
          </p:cNvSpPr>
          <p:nvPr/>
        </p:nvSpPr>
        <p:spPr>
          <a:xfrm>
            <a:off x="495300" y="3403246"/>
            <a:ext cx="891073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>
                <a:solidFill>
                  <a:srgbClr val="3333FF"/>
                </a:solidFill>
              </a:rPr>
              <a:t>lm</a:t>
            </a:r>
            <a:endParaRPr lang="en-US" sz="3600" dirty="0">
              <a:solidFill>
                <a:srgbClr val="3333FF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F5E3BA8-B372-5374-9E55-0A3103994FF0}"/>
              </a:ext>
            </a:extLst>
          </p:cNvPr>
          <p:cNvSpPr txBox="1">
            <a:spLocks/>
          </p:cNvSpPr>
          <p:nvPr/>
        </p:nvSpPr>
        <p:spPr>
          <a:xfrm>
            <a:off x="1995973" y="3380169"/>
            <a:ext cx="891073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>
                <a:solidFill>
                  <a:srgbClr val="3333FF"/>
                </a:solidFill>
              </a:rPr>
              <a:t>nop</a:t>
            </a:r>
            <a:endParaRPr lang="en-US" sz="3600" dirty="0">
              <a:solidFill>
                <a:srgbClr val="3333FF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4C372A3-3686-4F41-9AC6-90DBDB71A6FA}"/>
              </a:ext>
            </a:extLst>
          </p:cNvPr>
          <p:cNvSpPr txBox="1">
            <a:spLocks/>
          </p:cNvSpPr>
          <p:nvPr/>
        </p:nvSpPr>
        <p:spPr>
          <a:xfrm>
            <a:off x="2241677" y="3867365"/>
            <a:ext cx="891073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>
                <a:solidFill>
                  <a:srgbClr val="3333FF"/>
                </a:solidFill>
              </a:rPr>
              <a:t>qrs</a:t>
            </a:r>
            <a:endParaRPr lang="en-US" sz="3600" dirty="0">
              <a:solidFill>
                <a:srgbClr val="3333FF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DE91E9B-3CB6-1A7E-0C5F-3847245CF488}"/>
              </a:ext>
            </a:extLst>
          </p:cNvPr>
          <p:cNvSpPr txBox="1">
            <a:spLocks/>
          </p:cNvSpPr>
          <p:nvPr/>
        </p:nvSpPr>
        <p:spPr>
          <a:xfrm>
            <a:off x="2887046" y="4386638"/>
            <a:ext cx="1151554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>
                <a:solidFill>
                  <a:srgbClr val="3333FF"/>
                </a:solidFill>
              </a:rPr>
              <a:t>tuvw</a:t>
            </a:r>
            <a:endParaRPr lang="en-US" sz="3600" dirty="0">
              <a:solidFill>
                <a:srgbClr val="3333FF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BB3932A-1239-AA13-F903-EA21C58DAA23}"/>
              </a:ext>
            </a:extLst>
          </p:cNvPr>
          <p:cNvSpPr txBox="1">
            <a:spLocks/>
          </p:cNvSpPr>
          <p:nvPr/>
        </p:nvSpPr>
        <p:spPr>
          <a:xfrm>
            <a:off x="520959" y="4382338"/>
            <a:ext cx="766665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 err="1">
                <a:solidFill>
                  <a:srgbClr val="3333FF"/>
                </a:solidFill>
              </a:rPr>
              <a:t>xyz</a:t>
            </a:r>
            <a:endParaRPr lang="en-US" sz="3600" dirty="0">
              <a:solidFill>
                <a:srgbClr val="3333FF"/>
              </a:solidFill>
            </a:endParaRP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901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3" grpId="0"/>
      <p:bldP spid="5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138C0-5D47-46EC-4C68-27FE22903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7F348-421F-3E95-3805-0EDA7193B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format codes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4D200A2-1BD9-4CEF-E1FD-18BD02B5A105}"/>
              </a:ext>
            </a:extLst>
          </p:cNvPr>
          <p:cNvSpPr txBox="1">
            <a:spLocks/>
          </p:cNvSpPr>
          <p:nvPr/>
        </p:nvSpPr>
        <p:spPr>
          <a:xfrm>
            <a:off x="2362200" y="1477059"/>
            <a:ext cx="4800600" cy="48020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/>
              <a:t>have % as the first character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99CFCF6-CB42-018D-AB61-BCBCE821980F}"/>
              </a:ext>
            </a:extLst>
          </p:cNvPr>
          <p:cNvSpPr txBox="1">
            <a:spLocks/>
          </p:cNvSpPr>
          <p:nvPr/>
        </p:nvSpPr>
        <p:spPr>
          <a:xfrm>
            <a:off x="6559224" y="5478326"/>
            <a:ext cx="2209800" cy="9839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3333FF"/>
                </a:solidFill>
              </a:rPr>
              <a:t>the integer variable containing the value</a:t>
            </a:r>
          </a:p>
          <a:p>
            <a:pPr marL="0" indent="0">
              <a:buNone/>
            </a:pPr>
            <a:endParaRPr lang="en-US" sz="2000" dirty="0">
              <a:solidFill>
                <a:srgbClr val="3333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E7C0B-33BC-7A4B-2B16-C1682558923E}"/>
              </a:ext>
            </a:extLst>
          </p:cNvPr>
          <p:cNvSpPr txBox="1">
            <a:spLocks/>
          </p:cNvSpPr>
          <p:nvPr/>
        </p:nvSpPr>
        <p:spPr>
          <a:xfrm>
            <a:off x="4476164" y="5512538"/>
            <a:ext cx="1837356" cy="840827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3333FF"/>
                </a:solidFill>
              </a:rPr>
              <a:t>the value of an integer is to be placed here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D538F03-DC6A-457C-4E79-2ED666A507BF}"/>
              </a:ext>
            </a:extLst>
          </p:cNvPr>
          <p:cNvSpPr txBox="1">
            <a:spLocks/>
          </p:cNvSpPr>
          <p:nvPr/>
        </p:nvSpPr>
        <p:spPr>
          <a:xfrm>
            <a:off x="777550" y="4724400"/>
            <a:ext cx="7991474" cy="581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 err="1"/>
              <a:t>printf</a:t>
            </a:r>
            <a:r>
              <a:rPr lang="en-US" sz="2800" dirty="0"/>
              <a:t>( “The calculated value is: </a:t>
            </a:r>
            <a:r>
              <a:rPr lang="en-US" sz="2800" dirty="0">
                <a:solidFill>
                  <a:srgbClr val="3333FF"/>
                </a:solidFill>
              </a:rPr>
              <a:t>%d</a:t>
            </a:r>
            <a:r>
              <a:rPr lang="en-US" sz="2800" dirty="0"/>
              <a:t> \n” , </a:t>
            </a:r>
            <a:r>
              <a:rPr lang="en-US" sz="2800" dirty="0">
                <a:solidFill>
                  <a:srgbClr val="3333FF"/>
                </a:solidFill>
              </a:rPr>
              <a:t>number</a:t>
            </a:r>
            <a:r>
              <a:rPr lang="en-US" sz="2800" dirty="0"/>
              <a:t>  );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8F24B66-093B-DB24-2978-1F5AFB802BC2}"/>
              </a:ext>
            </a:extLst>
          </p:cNvPr>
          <p:cNvSpPr txBox="1">
            <a:spLocks/>
          </p:cNvSpPr>
          <p:nvPr/>
        </p:nvSpPr>
        <p:spPr>
          <a:xfrm>
            <a:off x="777551" y="1986452"/>
            <a:ext cx="7991474" cy="581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They indicate what type of value is to be printed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BF4D5C9-873D-4F35-872D-851E8477CB43}"/>
              </a:ext>
            </a:extLst>
          </p:cNvPr>
          <p:cNvSpPr txBox="1">
            <a:spLocks/>
          </p:cNvSpPr>
          <p:nvPr/>
        </p:nvSpPr>
        <p:spPr>
          <a:xfrm>
            <a:off x="777550" y="2526077"/>
            <a:ext cx="7958817" cy="581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They show where the value is to be printed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95DD8C3-5A43-9161-9796-2C9C595CBDA1}"/>
              </a:ext>
            </a:extLst>
          </p:cNvPr>
          <p:cNvSpPr txBox="1">
            <a:spLocks/>
          </p:cNvSpPr>
          <p:nvPr/>
        </p:nvSpPr>
        <p:spPr>
          <a:xfrm>
            <a:off x="777550" y="3064562"/>
            <a:ext cx="8305800" cy="581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They can say how the value is to be printed (formatting)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C9B28EE6-F675-E13C-BC70-F71F93F48D66}"/>
              </a:ext>
            </a:extLst>
          </p:cNvPr>
          <p:cNvSpPr txBox="1">
            <a:spLocks/>
          </p:cNvSpPr>
          <p:nvPr/>
        </p:nvSpPr>
        <p:spPr>
          <a:xfrm>
            <a:off x="777550" y="4142672"/>
            <a:ext cx="7991474" cy="581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An example from a previous lecture: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BC565872-C81E-E284-06E9-C6959624BCD6}"/>
              </a:ext>
            </a:extLst>
          </p:cNvPr>
          <p:cNvSpPr txBox="1">
            <a:spLocks/>
          </p:cNvSpPr>
          <p:nvPr/>
        </p:nvSpPr>
        <p:spPr>
          <a:xfrm>
            <a:off x="3810000" y="3603047"/>
            <a:ext cx="4959024" cy="581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So far, we have ignored this part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0BCDA5E-A373-EAEC-A4BE-B5B99F95AADD}"/>
              </a:ext>
            </a:extLst>
          </p:cNvPr>
          <p:cNvCxnSpPr>
            <a:cxnSpLocks/>
          </p:cNvCxnSpPr>
          <p:nvPr/>
        </p:nvCxnSpPr>
        <p:spPr>
          <a:xfrm flipH="1" flipV="1">
            <a:off x="3581400" y="3554267"/>
            <a:ext cx="192833" cy="21185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8833A13-DF42-FF85-38E3-AE8900299144}"/>
              </a:ext>
            </a:extLst>
          </p:cNvPr>
          <p:cNvCxnSpPr>
            <a:cxnSpLocks/>
          </p:cNvCxnSpPr>
          <p:nvPr/>
        </p:nvCxnSpPr>
        <p:spPr>
          <a:xfrm flipV="1">
            <a:off x="5638800" y="5169086"/>
            <a:ext cx="0" cy="309240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C5C428A-7B57-1D22-FE92-49E60724E3EB}"/>
              </a:ext>
            </a:extLst>
          </p:cNvPr>
          <p:cNvCxnSpPr>
            <a:cxnSpLocks/>
          </p:cNvCxnSpPr>
          <p:nvPr/>
        </p:nvCxnSpPr>
        <p:spPr>
          <a:xfrm flipV="1">
            <a:off x="7239000" y="5169086"/>
            <a:ext cx="0" cy="309240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335D372A-0919-EE6F-3A03-B7C3331DF6ED}"/>
              </a:ext>
            </a:extLst>
          </p:cNvPr>
          <p:cNvSpPr txBox="1">
            <a:spLocks/>
          </p:cNvSpPr>
          <p:nvPr/>
        </p:nvSpPr>
        <p:spPr>
          <a:xfrm>
            <a:off x="6454258" y="1071668"/>
            <a:ext cx="2537342" cy="4802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format specifiers</a:t>
            </a:r>
          </a:p>
        </p:txBody>
      </p:sp>
    </p:spTree>
    <p:extLst>
      <p:ext uri="{BB962C8B-B14F-4D97-AF65-F5344CB8AC3E}">
        <p14:creationId xmlns:p14="http://schemas.microsoft.com/office/powerpoint/2010/main" val="1456505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6" grpId="0"/>
      <p:bldP spid="16" grpId="0"/>
      <p:bldP spid="17" grpId="0"/>
      <p:bldP spid="18" grpId="0"/>
      <p:bldP spid="18" grpId="1"/>
      <p:bldP spid="19" grpId="0"/>
      <p:bldP spid="20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399D09-957F-ED0C-E71E-E84B182B1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4315D-9A6E-7117-EEBA-5BC0C9067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/>
          </a:bodyPr>
          <a:lstStyle/>
          <a:p>
            <a:r>
              <a:rPr lang="en-US" dirty="0" err="1"/>
              <a:t>printf</a:t>
            </a:r>
            <a:r>
              <a:rPr lang="en-US" dirty="0"/>
              <a:t>() –  format specifiers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2D5904C-D311-FB1D-F6F6-F9D755B1FC35}"/>
              </a:ext>
            </a:extLst>
          </p:cNvPr>
          <p:cNvSpPr txBox="1">
            <a:spLocks/>
          </p:cNvSpPr>
          <p:nvPr/>
        </p:nvSpPr>
        <p:spPr>
          <a:xfrm>
            <a:off x="1317072" y="2530192"/>
            <a:ext cx="7239000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%</a:t>
            </a:r>
            <a:r>
              <a:rPr lang="en-US" sz="3600" i="1" dirty="0">
                <a:solidFill>
                  <a:srgbClr val="7030A0"/>
                </a:solidFill>
              </a:rPr>
              <a:t>[flags]</a:t>
            </a:r>
            <a:r>
              <a:rPr lang="en-US" sz="3600" i="1" dirty="0">
                <a:solidFill>
                  <a:schemeClr val="accent2">
                    <a:lumMod val="50000"/>
                  </a:schemeClr>
                </a:solidFill>
              </a:rPr>
              <a:t>[width]</a:t>
            </a:r>
            <a:r>
              <a:rPr lang="en-US" sz="3600" i="1" dirty="0">
                <a:solidFill>
                  <a:schemeClr val="accent5">
                    <a:lumMod val="50000"/>
                  </a:schemeClr>
                </a:solidFill>
              </a:rPr>
              <a:t>[.precision]</a:t>
            </a:r>
            <a:r>
              <a:rPr lang="en-US" sz="3600" i="1" dirty="0">
                <a:solidFill>
                  <a:srgbClr val="3333FF"/>
                </a:solidFill>
              </a:rPr>
              <a:t>[length]</a:t>
            </a:r>
            <a:r>
              <a:rPr lang="en-US" sz="3600" dirty="0">
                <a:solidFill>
                  <a:srgbClr val="002060"/>
                </a:solidFill>
              </a:rPr>
              <a:t>specifier</a:t>
            </a:r>
          </a:p>
          <a:p>
            <a:pPr marL="0" indent="0">
              <a:buNone/>
            </a:pPr>
            <a:endParaRPr lang="en-US" sz="3600" dirty="0">
              <a:solidFill>
                <a:srgbClr val="3333FF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4EAFB14-0145-40A9-710A-7718DD958E04}"/>
              </a:ext>
            </a:extLst>
          </p:cNvPr>
          <p:cNvSpPr txBox="1">
            <a:spLocks/>
          </p:cNvSpPr>
          <p:nvPr/>
        </p:nvSpPr>
        <p:spPr>
          <a:xfrm>
            <a:off x="762000" y="1692134"/>
            <a:ext cx="7543800" cy="5635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The general form of a format specifier is: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4EE90AE-BAE3-1EC2-E227-D9BB480FDACC}"/>
              </a:ext>
            </a:extLst>
          </p:cNvPr>
          <p:cNvSpPr txBox="1">
            <a:spLocks/>
          </p:cNvSpPr>
          <p:nvPr/>
        </p:nvSpPr>
        <p:spPr>
          <a:xfrm>
            <a:off x="268996" y="3321053"/>
            <a:ext cx="1523999" cy="56356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</a:rPr>
              <a:t>It always starts with %</a:t>
            </a: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8957E84-4D1E-F266-2347-AFCC7C3378CC}"/>
              </a:ext>
            </a:extLst>
          </p:cNvPr>
          <p:cNvSpPr txBox="1">
            <a:spLocks/>
          </p:cNvSpPr>
          <p:nvPr/>
        </p:nvSpPr>
        <p:spPr>
          <a:xfrm>
            <a:off x="6890706" y="3289296"/>
            <a:ext cx="2133599" cy="1076154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rgbClr val="002060"/>
                </a:solidFill>
              </a:rPr>
              <a:t>It always ends with a letter telling the general type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B6D3002B-4026-73A5-2F7F-062E3FF2DC73}"/>
              </a:ext>
            </a:extLst>
          </p:cNvPr>
          <p:cNvCxnSpPr>
            <a:cxnSpLocks/>
          </p:cNvCxnSpPr>
          <p:nvPr/>
        </p:nvCxnSpPr>
        <p:spPr>
          <a:xfrm flipV="1">
            <a:off x="1524000" y="3093754"/>
            <a:ext cx="0" cy="309240"/>
          </a:xfrm>
          <a:prstGeom prst="straightConnector1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9AF978E-46C2-3B02-A8C7-4600F1F90F7D}"/>
              </a:ext>
            </a:extLst>
          </p:cNvPr>
          <p:cNvCxnSpPr>
            <a:cxnSpLocks/>
          </p:cNvCxnSpPr>
          <p:nvPr/>
        </p:nvCxnSpPr>
        <p:spPr>
          <a:xfrm flipV="1">
            <a:off x="7620000" y="3013137"/>
            <a:ext cx="0" cy="309240"/>
          </a:xfrm>
          <a:prstGeom prst="straightConnector1">
            <a:avLst/>
          </a:prstGeom>
          <a:ln w="254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F5B983CC-3B92-C898-9850-F92D4EAB6770}"/>
              </a:ext>
            </a:extLst>
          </p:cNvPr>
          <p:cNvSpPr txBox="1">
            <a:spLocks/>
          </p:cNvSpPr>
          <p:nvPr/>
        </p:nvSpPr>
        <p:spPr>
          <a:xfrm>
            <a:off x="5410200" y="4393682"/>
            <a:ext cx="3505200" cy="12451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The </a:t>
            </a:r>
            <a:r>
              <a:rPr lang="en-US" sz="2400" i="1" u="sng" dirty="0">
                <a:solidFill>
                  <a:srgbClr val="3333FF"/>
                </a:solidFill>
              </a:rPr>
              <a:t>length</a:t>
            </a:r>
            <a:r>
              <a:rPr lang="en-US" sz="2400" dirty="0">
                <a:solidFill>
                  <a:srgbClr val="3333FF"/>
                </a:solidFill>
              </a:rPr>
              <a:t> field might be necessary to modify (change) the type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BCB6A9E0-20CE-D86E-D9D7-B2480A7B17F7}"/>
              </a:ext>
            </a:extLst>
          </p:cNvPr>
          <p:cNvSpPr txBox="1">
            <a:spLocks/>
          </p:cNvSpPr>
          <p:nvPr/>
        </p:nvSpPr>
        <p:spPr>
          <a:xfrm>
            <a:off x="2089983" y="3617823"/>
            <a:ext cx="3385506" cy="419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</a:rPr>
              <a:t>These fields are optional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45E84F0-0D74-B9EA-4A25-3992C88B5D9D}"/>
              </a:ext>
            </a:extLst>
          </p:cNvPr>
          <p:cNvCxnSpPr>
            <a:cxnSpLocks/>
          </p:cNvCxnSpPr>
          <p:nvPr/>
        </p:nvCxnSpPr>
        <p:spPr>
          <a:xfrm flipV="1">
            <a:off x="6248400" y="3013137"/>
            <a:ext cx="0" cy="1380545"/>
          </a:xfrm>
          <a:prstGeom prst="straightConnector1">
            <a:avLst/>
          </a:prstGeom>
          <a:ln w="25400">
            <a:solidFill>
              <a:srgbClr val="3333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85AA9D0-3033-759C-3EB6-1623813ADAD2}"/>
              </a:ext>
            </a:extLst>
          </p:cNvPr>
          <p:cNvSpPr txBox="1">
            <a:spLocks/>
          </p:cNvSpPr>
          <p:nvPr/>
        </p:nvSpPr>
        <p:spPr>
          <a:xfrm>
            <a:off x="5421764" y="5576459"/>
            <a:ext cx="3505200" cy="83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3333FF"/>
                </a:solidFill>
              </a:rPr>
              <a:t>For example, changing from an </a:t>
            </a:r>
            <a:r>
              <a:rPr lang="en-US" sz="2400" i="1" dirty="0">
                <a:solidFill>
                  <a:srgbClr val="3333FF"/>
                </a:solidFill>
              </a:rPr>
              <a:t>int</a:t>
            </a:r>
            <a:r>
              <a:rPr lang="en-US" sz="2400" dirty="0">
                <a:solidFill>
                  <a:srgbClr val="3333FF"/>
                </a:solidFill>
              </a:rPr>
              <a:t> to a </a:t>
            </a:r>
            <a:r>
              <a:rPr lang="en-US" sz="2400" i="1" dirty="0">
                <a:solidFill>
                  <a:srgbClr val="3333FF"/>
                </a:solidFill>
              </a:rPr>
              <a:t>long int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A3F0B652-AF75-7E2C-6AE3-EB58BA0E6540}"/>
              </a:ext>
            </a:extLst>
          </p:cNvPr>
          <p:cNvCxnSpPr>
            <a:cxnSpLocks/>
          </p:cNvCxnSpPr>
          <p:nvPr/>
        </p:nvCxnSpPr>
        <p:spPr>
          <a:xfrm flipV="1">
            <a:off x="2362200" y="3001990"/>
            <a:ext cx="0" cy="615833"/>
          </a:xfrm>
          <a:prstGeom prst="straightConnector1">
            <a:avLst/>
          </a:prstGeom>
          <a:ln w="254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36C00C5-A189-DFB0-2D0B-CC34766BC4FB}"/>
              </a:ext>
            </a:extLst>
          </p:cNvPr>
          <p:cNvCxnSpPr>
            <a:cxnSpLocks/>
          </p:cNvCxnSpPr>
          <p:nvPr/>
        </p:nvCxnSpPr>
        <p:spPr>
          <a:xfrm flipV="1">
            <a:off x="3228393" y="3005779"/>
            <a:ext cx="0" cy="615833"/>
          </a:xfrm>
          <a:prstGeom prst="straightConnector1">
            <a:avLst/>
          </a:prstGeom>
          <a:ln w="254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732FB80-458E-1098-D79E-016F5AE85E19}"/>
              </a:ext>
            </a:extLst>
          </p:cNvPr>
          <p:cNvCxnSpPr>
            <a:cxnSpLocks/>
          </p:cNvCxnSpPr>
          <p:nvPr/>
        </p:nvCxnSpPr>
        <p:spPr>
          <a:xfrm flipV="1">
            <a:off x="4572000" y="3013137"/>
            <a:ext cx="0" cy="615833"/>
          </a:xfrm>
          <a:prstGeom prst="straightConnector1">
            <a:avLst/>
          </a:prstGeom>
          <a:ln w="2540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362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9" grpId="0"/>
      <p:bldP spid="12" grpId="0"/>
      <p:bldP spid="13" grpId="0"/>
      <p:bldP spid="14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117265</TotalTime>
  <Words>2350</Words>
  <Application>Microsoft Office PowerPoint</Application>
  <PresentationFormat>On-screen Show (4:3)</PresentationFormat>
  <Paragraphs>455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Cambria Math</vt:lpstr>
      <vt:lpstr>Courier New</vt:lpstr>
      <vt:lpstr>Office Theme</vt:lpstr>
      <vt:lpstr>Basis of Software</vt:lpstr>
      <vt:lpstr>Printing string literals</vt:lpstr>
      <vt:lpstr>printf() – printable escape sequences</vt:lpstr>
      <vt:lpstr>printf() – Octal escape sequences</vt:lpstr>
      <vt:lpstr>printf() – Hexadecimal escape sequences</vt:lpstr>
      <vt:lpstr>printf() –  non-printing escape sequences</vt:lpstr>
      <vt:lpstr>printf() –  non-printing escape sequences</vt:lpstr>
      <vt:lpstr>printf() –  format codes</vt:lpstr>
      <vt:lpstr>printf() –  format specifiers</vt:lpstr>
      <vt:lpstr>printf() –  format specifiers</vt:lpstr>
      <vt:lpstr>printf() –  format specifiers</vt:lpstr>
      <vt:lpstr>printf() –  format specifiers</vt:lpstr>
      <vt:lpstr>printf() –  format specifiers</vt:lpstr>
      <vt:lpstr>printf() –  format specifiers</vt:lpstr>
      <vt:lpstr>printf() –  format specifiers</vt:lpstr>
      <vt:lpstr>printf() –  printing chars as integers and characters</vt:lpstr>
      <vt:lpstr>printf() –  format specifiers</vt:lpstr>
      <vt:lpstr>printf() –  format specifiers</vt:lpstr>
      <vt:lpstr>printf() –  width specifier examples</vt:lpstr>
      <vt:lpstr>printf() –  format specifiers</vt:lpstr>
      <vt:lpstr>printf() –  format specifiers</vt:lpstr>
      <vt:lpstr>printf() –  flags examples</vt:lpstr>
      <vt:lpstr>printf() –  flags examples</vt:lpstr>
      <vt:lpstr>printf() –  format precision specifiers</vt:lpstr>
      <vt:lpstr>printf() –  precision examples</vt:lpstr>
      <vt:lpstr>printf() –  precision examples</vt:lpstr>
      <vt:lpstr>printf() –  wildcards for width and precision</vt:lpstr>
      <vt:lpstr>printf() –  wildcard examples</vt:lpstr>
      <vt:lpstr>Assignment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872</cp:revision>
  <cp:lastPrinted>2020-04-08T20:37:48Z</cp:lastPrinted>
  <dcterms:created xsi:type="dcterms:W3CDTF">2016-08-24T18:09:17Z</dcterms:created>
  <dcterms:modified xsi:type="dcterms:W3CDTF">2025-04-07T17:07:23Z</dcterms:modified>
</cp:coreProperties>
</file>