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632" r:id="rId3"/>
    <p:sldId id="757" r:id="rId4"/>
    <p:sldId id="758" r:id="rId5"/>
    <p:sldId id="759" r:id="rId6"/>
    <p:sldId id="760" r:id="rId7"/>
    <p:sldId id="754" r:id="rId8"/>
    <p:sldId id="761" r:id="rId9"/>
    <p:sldId id="762" r:id="rId10"/>
    <p:sldId id="763" r:id="rId11"/>
    <p:sldId id="764" r:id="rId12"/>
    <p:sldId id="766" r:id="rId13"/>
    <p:sldId id="765" r:id="rId14"/>
    <p:sldId id="767" r:id="rId15"/>
    <p:sldId id="768" r:id="rId16"/>
    <p:sldId id="769" r:id="rId17"/>
    <p:sldId id="771" r:id="rId18"/>
    <p:sldId id="772" r:id="rId19"/>
    <p:sldId id="773" r:id="rId20"/>
    <p:sldId id="774" r:id="rId21"/>
    <p:sldId id="775" r:id="rId22"/>
    <p:sldId id="755" r:id="rId23"/>
    <p:sldId id="776" r:id="rId24"/>
    <p:sldId id="756" r:id="rId25"/>
    <p:sldId id="726" r:id="rId26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560A25"/>
    <a:srgbClr val="85EBFF"/>
    <a:srgbClr val="009644"/>
    <a:srgbClr val="00CC5C"/>
    <a:srgbClr val="3399FF"/>
    <a:srgbClr val="66CC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49" autoAdjust="0"/>
    <p:restoredTop sz="94660"/>
  </p:normalViewPr>
  <p:slideViewPr>
    <p:cSldViewPr>
      <p:cViewPr varScale="1">
        <p:scale>
          <a:sx n="75" d="100"/>
          <a:sy n="75" d="100"/>
        </p:scale>
        <p:origin x="49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1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9640F-0EAD-86D8-F74E-D2977C824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69D93-140A-0709-9E44-B049A13EC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Declaration fun2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D7FB7-7013-EEBC-8B5A-885008D8C920}"/>
              </a:ext>
            </a:extLst>
          </p:cNvPr>
          <p:cNvSpPr txBox="1">
            <a:spLocks/>
          </p:cNvSpPr>
          <p:nvPr/>
        </p:nvSpPr>
        <p:spPr>
          <a:xfrm>
            <a:off x="949960" y="1483497"/>
            <a:ext cx="7239000" cy="2066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void</a:t>
            </a:r>
            <a:r>
              <a:rPr lang="en-US" sz="2800" dirty="0"/>
              <a:t> fun2( </a:t>
            </a:r>
            <a:r>
              <a:rPr lang="en-US" sz="2800" dirty="0">
                <a:solidFill>
                  <a:srgbClr val="3333FF"/>
                </a:solidFill>
              </a:rPr>
              <a:t>void</a:t>
            </a:r>
            <a:r>
              <a:rPr lang="en-US" sz="2800" dirty="0"/>
              <a:t> )</a:t>
            </a:r>
            <a:r>
              <a:rPr lang="en-US" sz="2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err="1"/>
              <a:t>printf</a:t>
            </a:r>
            <a:r>
              <a:rPr lang="en-US" sz="2800" dirty="0"/>
              <a:t>(“We are in function 2!\n”);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560A25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75385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F4113-3171-1A03-D3A4-27458BA82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7F0E-72B1-EA93-E4CD-232F80F5A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program to call fun1() and fun2()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292C4AF-8D22-FA62-D618-F0AFD8946003}"/>
              </a:ext>
            </a:extLst>
          </p:cNvPr>
          <p:cNvSpPr txBox="1">
            <a:spLocks/>
          </p:cNvSpPr>
          <p:nvPr/>
        </p:nvSpPr>
        <p:spPr>
          <a:xfrm>
            <a:off x="838200" y="2362200"/>
            <a:ext cx="7239000" cy="27075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#include &lt;</a:t>
            </a:r>
            <a:r>
              <a:rPr lang="en-US" sz="2400" dirty="0" err="1"/>
              <a:t>stdio.h</a:t>
            </a:r>
            <a:r>
              <a:rPr lang="en-US" sz="2400" dirty="0"/>
              <a:t>&gt;</a:t>
            </a:r>
          </a:p>
          <a:p>
            <a:pPr marL="0" indent="0">
              <a:buNone/>
            </a:pPr>
            <a:r>
              <a:rPr lang="en-US" sz="2400" dirty="0"/>
              <a:t>int main(int </a:t>
            </a:r>
            <a:r>
              <a:rPr lang="en-US" sz="2400" dirty="0" err="1"/>
              <a:t>argc</a:t>
            </a:r>
            <a:r>
              <a:rPr lang="en-US" sz="2400" dirty="0"/>
              <a:t>, char * </a:t>
            </a:r>
            <a:r>
              <a:rPr lang="en-US" sz="2400" dirty="0" err="1"/>
              <a:t>argv</a:t>
            </a:r>
            <a:r>
              <a:rPr lang="en-US" sz="2400" dirty="0"/>
              <a:t>[]){</a:t>
            </a:r>
          </a:p>
          <a:p>
            <a:pPr marL="0" indent="0">
              <a:buNone/>
            </a:pPr>
            <a:r>
              <a:rPr lang="en-US" sz="2400" dirty="0"/>
              <a:t>	fun1();</a:t>
            </a:r>
          </a:p>
          <a:p>
            <a:pPr marL="0" indent="0">
              <a:buNone/>
            </a:pPr>
            <a:r>
              <a:rPr lang="en-US" sz="2400" dirty="0"/>
              <a:t>	fun2();</a:t>
            </a:r>
          </a:p>
          <a:p>
            <a:pPr marL="0" indent="0">
              <a:buNone/>
            </a:pPr>
            <a:r>
              <a:rPr lang="en-US" sz="2400" dirty="0"/>
              <a:t>	fun1();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8F74A-3743-B46A-0ECF-6D737C98350D}"/>
              </a:ext>
            </a:extLst>
          </p:cNvPr>
          <p:cNvSpPr txBox="1">
            <a:spLocks/>
          </p:cNvSpPr>
          <p:nvPr/>
        </p:nvSpPr>
        <p:spPr>
          <a:xfrm>
            <a:off x="3622041" y="3238093"/>
            <a:ext cx="20574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call function 1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7C21C1D-5FA7-7ED5-E4FE-70A5DBEDB85D}"/>
              </a:ext>
            </a:extLst>
          </p:cNvPr>
          <p:cNvCxnSpPr>
            <a:cxnSpLocks/>
          </p:cNvCxnSpPr>
          <p:nvPr/>
        </p:nvCxnSpPr>
        <p:spPr>
          <a:xfrm flipH="1">
            <a:off x="2971800" y="3505200"/>
            <a:ext cx="457201" cy="0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E0ECB6-1D86-FBC8-09FB-9992A97BFE0D}"/>
              </a:ext>
            </a:extLst>
          </p:cNvPr>
          <p:cNvSpPr txBox="1">
            <a:spLocks/>
          </p:cNvSpPr>
          <p:nvPr/>
        </p:nvSpPr>
        <p:spPr>
          <a:xfrm>
            <a:off x="3622041" y="3690805"/>
            <a:ext cx="20574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call function 2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42601CC-BB45-DE1E-244D-1DA2ED2BCFD2}"/>
              </a:ext>
            </a:extLst>
          </p:cNvPr>
          <p:cNvCxnSpPr>
            <a:cxnSpLocks/>
          </p:cNvCxnSpPr>
          <p:nvPr/>
        </p:nvCxnSpPr>
        <p:spPr>
          <a:xfrm flipH="1">
            <a:off x="2971800" y="3957912"/>
            <a:ext cx="457201" cy="0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5BD37C5-EDEE-85CC-F506-D81DD57536E7}"/>
              </a:ext>
            </a:extLst>
          </p:cNvPr>
          <p:cNvSpPr txBox="1">
            <a:spLocks/>
          </p:cNvSpPr>
          <p:nvPr/>
        </p:nvSpPr>
        <p:spPr>
          <a:xfrm>
            <a:off x="3622041" y="4129928"/>
            <a:ext cx="293116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call function 1 again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3D391D0-0CCD-1591-1624-A233D4E73E3D}"/>
              </a:ext>
            </a:extLst>
          </p:cNvPr>
          <p:cNvCxnSpPr>
            <a:cxnSpLocks/>
          </p:cNvCxnSpPr>
          <p:nvPr/>
        </p:nvCxnSpPr>
        <p:spPr>
          <a:xfrm flipH="1">
            <a:off x="2971800" y="4397035"/>
            <a:ext cx="457201" cy="0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700367-3F2C-D726-7CA2-DC315413B44B}"/>
              </a:ext>
            </a:extLst>
          </p:cNvPr>
          <p:cNvSpPr txBox="1">
            <a:spLocks/>
          </p:cNvSpPr>
          <p:nvPr/>
        </p:nvSpPr>
        <p:spPr>
          <a:xfrm>
            <a:off x="822961" y="1524000"/>
            <a:ext cx="496824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This will give compiler errors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DDE1F6C-C2B3-050A-2CE9-FDF026951E1D}"/>
              </a:ext>
            </a:extLst>
          </p:cNvPr>
          <p:cNvSpPr txBox="1">
            <a:spLocks/>
          </p:cNvSpPr>
          <p:nvPr/>
        </p:nvSpPr>
        <p:spPr>
          <a:xfrm>
            <a:off x="843280" y="5034956"/>
            <a:ext cx="293116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fun1() undefined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A353847-BD71-BAE7-1292-EC58C2E0EBE3}"/>
              </a:ext>
            </a:extLst>
          </p:cNvPr>
          <p:cNvSpPr txBox="1">
            <a:spLocks/>
          </p:cNvSpPr>
          <p:nvPr/>
        </p:nvSpPr>
        <p:spPr>
          <a:xfrm>
            <a:off x="4457700" y="5043659"/>
            <a:ext cx="293116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fun2() undefined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0951B3CC-9026-DA61-FAA9-848C66D171C0}"/>
              </a:ext>
            </a:extLst>
          </p:cNvPr>
          <p:cNvSpPr txBox="1">
            <a:spLocks/>
          </p:cNvSpPr>
          <p:nvPr/>
        </p:nvSpPr>
        <p:spPr>
          <a:xfrm>
            <a:off x="1666240" y="5681580"/>
            <a:ext cx="427736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unresolved externals6</a:t>
            </a:r>
          </a:p>
        </p:txBody>
      </p:sp>
    </p:spTree>
    <p:extLst>
      <p:ext uri="{BB962C8B-B14F-4D97-AF65-F5344CB8AC3E}">
        <p14:creationId xmlns:p14="http://schemas.microsoft.com/office/powerpoint/2010/main" val="284466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2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93A3C-9FFF-CF42-3D7E-270AD92B0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32601-8736-26DC-3FA0-A1FAB1C93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program to call fun1() and fun2()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F5954E-B5F3-674C-3543-CADD0ED558DC}"/>
              </a:ext>
            </a:extLst>
          </p:cNvPr>
          <p:cNvSpPr txBox="1">
            <a:spLocks/>
          </p:cNvSpPr>
          <p:nvPr/>
        </p:nvSpPr>
        <p:spPr>
          <a:xfrm>
            <a:off x="853440" y="1456469"/>
            <a:ext cx="7239000" cy="4982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int main(int </a:t>
            </a:r>
            <a:r>
              <a:rPr lang="en-US" sz="2000" dirty="0" err="1"/>
              <a:t>argc</a:t>
            </a:r>
            <a:r>
              <a:rPr lang="en-US" sz="2000" dirty="0"/>
              <a:t>, char * </a:t>
            </a:r>
            <a:r>
              <a:rPr lang="en-US" sz="2000" dirty="0" err="1"/>
              <a:t>argv</a:t>
            </a:r>
            <a:r>
              <a:rPr lang="en-US" sz="2000" dirty="0"/>
              <a:t>[]){</a:t>
            </a:r>
          </a:p>
          <a:p>
            <a:pPr marL="0" indent="0">
              <a:buNone/>
            </a:pPr>
            <a:r>
              <a:rPr lang="en-US" sz="2000" dirty="0"/>
              <a:t>	fun1();</a:t>
            </a:r>
          </a:p>
          <a:p>
            <a:pPr marL="0" indent="0">
              <a:buNone/>
            </a:pPr>
            <a:r>
              <a:rPr lang="en-US" sz="2000" dirty="0"/>
              <a:t>	fun2();</a:t>
            </a:r>
          </a:p>
          <a:p>
            <a:pPr marL="0" indent="0">
              <a:buNone/>
            </a:pPr>
            <a:r>
              <a:rPr lang="en-US" sz="2000" dirty="0"/>
              <a:t>	fun1();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57AEC85-7BBD-B150-7560-FDA26993456C}"/>
              </a:ext>
            </a:extLst>
          </p:cNvPr>
          <p:cNvSpPr txBox="1">
            <a:spLocks/>
          </p:cNvSpPr>
          <p:nvPr/>
        </p:nvSpPr>
        <p:spPr>
          <a:xfrm>
            <a:off x="848360" y="1040859"/>
            <a:ext cx="1996439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Solution 1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A5A23D5-63D0-FC9C-5044-24B64C19975E}"/>
              </a:ext>
            </a:extLst>
          </p:cNvPr>
          <p:cNvSpPr txBox="1">
            <a:spLocks/>
          </p:cNvSpPr>
          <p:nvPr/>
        </p:nvSpPr>
        <p:spPr>
          <a:xfrm>
            <a:off x="2992120" y="1033560"/>
            <a:ext cx="293116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not recommended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AD57C8A-1591-C23F-AB8E-666E56576FF3}"/>
              </a:ext>
            </a:extLst>
          </p:cNvPr>
          <p:cNvSpPr txBox="1">
            <a:spLocks/>
          </p:cNvSpPr>
          <p:nvPr/>
        </p:nvSpPr>
        <p:spPr>
          <a:xfrm>
            <a:off x="3441700" y="5231762"/>
            <a:ext cx="5476240" cy="9123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Compiler knows about fun1() and fun2() before it reaches the function calls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FCE6013-3F25-9C4E-D652-D1EB02F87A85}"/>
              </a:ext>
            </a:extLst>
          </p:cNvPr>
          <p:cNvSpPr txBox="1">
            <a:spLocks/>
          </p:cNvSpPr>
          <p:nvPr/>
        </p:nvSpPr>
        <p:spPr>
          <a:xfrm>
            <a:off x="3779520" y="2556991"/>
            <a:ext cx="23876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Disadvantage: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D5405BA-22AF-3D1C-098E-B7F3DEFFB74F}"/>
              </a:ext>
            </a:extLst>
          </p:cNvPr>
          <p:cNvSpPr txBox="1">
            <a:spLocks/>
          </p:cNvSpPr>
          <p:nvPr/>
        </p:nvSpPr>
        <p:spPr>
          <a:xfrm>
            <a:off x="853440" y="1814340"/>
            <a:ext cx="7239000" cy="1439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void</a:t>
            </a:r>
            <a:r>
              <a:rPr lang="en-US" sz="2000" dirty="0"/>
              <a:t> fun1( </a:t>
            </a:r>
            <a:r>
              <a:rPr lang="en-US" sz="2000" dirty="0">
                <a:solidFill>
                  <a:srgbClr val="3333FF"/>
                </a:solidFill>
              </a:rPr>
              <a:t>void</a:t>
            </a:r>
            <a:r>
              <a:rPr lang="en-US" sz="2000" dirty="0"/>
              <a:t> )</a:t>
            </a:r>
            <a:r>
              <a:rPr lang="en-US" sz="20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(“We are in function 1!\n”);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9B83255-9883-8AD6-A6BA-A98265FDDE3C}"/>
              </a:ext>
            </a:extLst>
          </p:cNvPr>
          <p:cNvSpPr txBox="1">
            <a:spLocks/>
          </p:cNvSpPr>
          <p:nvPr/>
        </p:nvSpPr>
        <p:spPr>
          <a:xfrm>
            <a:off x="878840" y="3210838"/>
            <a:ext cx="7239000" cy="1439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void</a:t>
            </a:r>
            <a:r>
              <a:rPr lang="en-US" sz="2000" dirty="0"/>
              <a:t> fun2( </a:t>
            </a:r>
            <a:r>
              <a:rPr lang="en-US" sz="2000" dirty="0">
                <a:solidFill>
                  <a:srgbClr val="3333FF"/>
                </a:solidFill>
              </a:rPr>
              <a:t>void</a:t>
            </a:r>
            <a:r>
              <a:rPr lang="en-US" sz="2000" dirty="0"/>
              <a:t> )</a:t>
            </a:r>
            <a:r>
              <a:rPr lang="en-US" sz="20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(“We are in function 2!\n”);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D2ABB7C-8FC9-8DE7-60C5-88A213F0A6A1}"/>
              </a:ext>
            </a:extLst>
          </p:cNvPr>
          <p:cNvSpPr txBox="1">
            <a:spLocks/>
          </p:cNvSpPr>
          <p:nvPr/>
        </p:nvSpPr>
        <p:spPr>
          <a:xfrm>
            <a:off x="4572000" y="3010539"/>
            <a:ext cx="4345940" cy="526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It can be hard to find main()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89270-2676-D880-CC1E-1008991AACF1}"/>
              </a:ext>
            </a:extLst>
          </p:cNvPr>
          <p:cNvSpPr txBox="1">
            <a:spLocks/>
          </p:cNvSpPr>
          <p:nvPr/>
        </p:nvSpPr>
        <p:spPr>
          <a:xfrm>
            <a:off x="3779520" y="1547233"/>
            <a:ext cx="491363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Define functions above main()</a:t>
            </a:r>
          </a:p>
        </p:txBody>
      </p:sp>
    </p:spTree>
    <p:extLst>
      <p:ext uri="{BB962C8B-B14F-4D97-AF65-F5344CB8AC3E}">
        <p14:creationId xmlns:p14="http://schemas.microsoft.com/office/powerpoint/2010/main" val="1185311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/>
      <p:bldP spid="15" grpId="0"/>
      <p:bldP spid="6" grpId="0"/>
      <p:bldP spid="11" grpId="0"/>
      <p:bldP spid="16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39284-5BF4-861B-153A-C5A39F20C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DC1B-76DD-8A0F-B2F1-B6C004818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program to call fun1() and fun2()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E7B482-15F5-8B18-83B5-BE182133D647}"/>
              </a:ext>
            </a:extLst>
          </p:cNvPr>
          <p:cNvSpPr txBox="1">
            <a:spLocks/>
          </p:cNvSpPr>
          <p:nvPr/>
        </p:nvSpPr>
        <p:spPr>
          <a:xfrm>
            <a:off x="853440" y="1456469"/>
            <a:ext cx="7239000" cy="49820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int main(int </a:t>
            </a:r>
            <a:r>
              <a:rPr lang="en-US" sz="2000" dirty="0" err="1"/>
              <a:t>argc</a:t>
            </a:r>
            <a:r>
              <a:rPr lang="en-US" sz="2000" dirty="0"/>
              <a:t>, char * </a:t>
            </a:r>
            <a:r>
              <a:rPr lang="en-US" sz="2000" dirty="0" err="1"/>
              <a:t>argv</a:t>
            </a:r>
            <a:r>
              <a:rPr lang="en-US" sz="2000" dirty="0"/>
              <a:t>[]){</a:t>
            </a:r>
          </a:p>
          <a:p>
            <a:pPr marL="0" indent="0">
              <a:buNone/>
            </a:pPr>
            <a:r>
              <a:rPr lang="en-US" sz="2000" dirty="0"/>
              <a:t>	fun1();</a:t>
            </a:r>
          </a:p>
          <a:p>
            <a:pPr marL="0" indent="0">
              <a:buNone/>
            </a:pPr>
            <a:r>
              <a:rPr lang="en-US" sz="2000" dirty="0"/>
              <a:t>	fun2();</a:t>
            </a:r>
          </a:p>
          <a:p>
            <a:pPr marL="0" indent="0">
              <a:buNone/>
            </a:pPr>
            <a:r>
              <a:rPr lang="en-US" sz="2000" dirty="0"/>
              <a:t>	fun1();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2B4A814-1EF9-9917-1335-C6FECBB7CCFA}"/>
              </a:ext>
            </a:extLst>
          </p:cNvPr>
          <p:cNvSpPr txBox="1">
            <a:spLocks/>
          </p:cNvSpPr>
          <p:nvPr/>
        </p:nvSpPr>
        <p:spPr>
          <a:xfrm>
            <a:off x="848360" y="1040859"/>
            <a:ext cx="1996439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Solution 2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9B9DAA9-3256-3077-F52E-07EE03684637}"/>
              </a:ext>
            </a:extLst>
          </p:cNvPr>
          <p:cNvSpPr txBox="1">
            <a:spLocks/>
          </p:cNvSpPr>
          <p:nvPr/>
        </p:nvSpPr>
        <p:spPr>
          <a:xfrm>
            <a:off x="2992120" y="1033560"/>
            <a:ext cx="470408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Use function prototypes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EF8EF26-FC7A-5802-0729-336898026617}"/>
              </a:ext>
            </a:extLst>
          </p:cNvPr>
          <p:cNvSpPr txBox="1">
            <a:spLocks/>
          </p:cNvSpPr>
          <p:nvPr/>
        </p:nvSpPr>
        <p:spPr>
          <a:xfrm>
            <a:off x="3441700" y="5231762"/>
            <a:ext cx="5476240" cy="9123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Compiler knows about fun1() and fun2() before it reaches the function calls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934FBED-9030-5594-26F1-924A4198ABD3}"/>
              </a:ext>
            </a:extLst>
          </p:cNvPr>
          <p:cNvSpPr txBox="1">
            <a:spLocks/>
          </p:cNvSpPr>
          <p:nvPr/>
        </p:nvSpPr>
        <p:spPr>
          <a:xfrm>
            <a:off x="5593080" y="1581398"/>
            <a:ext cx="3470910" cy="62840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Build function prototypes from the function definition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A4D5E4A-F6B6-9C12-22BE-215573270D08}"/>
              </a:ext>
            </a:extLst>
          </p:cNvPr>
          <p:cNvSpPr txBox="1">
            <a:spLocks/>
          </p:cNvSpPr>
          <p:nvPr/>
        </p:nvSpPr>
        <p:spPr>
          <a:xfrm>
            <a:off x="853440" y="1778487"/>
            <a:ext cx="4704080" cy="1439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void</a:t>
            </a:r>
            <a:r>
              <a:rPr lang="en-US" sz="2000" dirty="0"/>
              <a:t> fun1( </a:t>
            </a:r>
            <a:r>
              <a:rPr lang="en-US" sz="2000" dirty="0">
                <a:solidFill>
                  <a:srgbClr val="3333FF"/>
                </a:solidFill>
              </a:rPr>
              <a:t>void</a:t>
            </a:r>
            <a:r>
              <a:rPr lang="en-US" sz="2000" dirty="0"/>
              <a:t> )</a:t>
            </a:r>
            <a:r>
              <a:rPr lang="en-US" sz="20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(“We are in function 1!\n”);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291CD1D-F294-2F8D-C490-D36595A99197}"/>
              </a:ext>
            </a:extLst>
          </p:cNvPr>
          <p:cNvSpPr txBox="1">
            <a:spLocks/>
          </p:cNvSpPr>
          <p:nvPr/>
        </p:nvSpPr>
        <p:spPr>
          <a:xfrm>
            <a:off x="878840" y="3210838"/>
            <a:ext cx="7239000" cy="1439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void</a:t>
            </a:r>
            <a:r>
              <a:rPr lang="en-US" sz="2000" dirty="0"/>
              <a:t> fun2( </a:t>
            </a:r>
            <a:r>
              <a:rPr lang="en-US" sz="2000" dirty="0">
                <a:solidFill>
                  <a:srgbClr val="3333FF"/>
                </a:solidFill>
              </a:rPr>
              <a:t>void</a:t>
            </a:r>
            <a:r>
              <a:rPr lang="en-US" sz="2000" dirty="0"/>
              <a:t> )</a:t>
            </a:r>
            <a:r>
              <a:rPr lang="en-US" sz="20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/>
              <a:t>printf</a:t>
            </a:r>
            <a:r>
              <a:rPr lang="en-US" sz="2000" dirty="0"/>
              <a:t>(“We are in function 2!\n”);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217F330-4DD4-1146-0D07-9B110C4C8636}"/>
              </a:ext>
            </a:extLst>
          </p:cNvPr>
          <p:cNvSpPr/>
          <p:nvPr/>
        </p:nvSpPr>
        <p:spPr>
          <a:xfrm>
            <a:off x="762000" y="2209800"/>
            <a:ext cx="4648200" cy="1008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47AA45A-3ED4-ED3C-1A8B-7EFCA6D6A306}"/>
              </a:ext>
            </a:extLst>
          </p:cNvPr>
          <p:cNvSpPr/>
          <p:nvPr/>
        </p:nvSpPr>
        <p:spPr>
          <a:xfrm>
            <a:off x="2624455" y="1817062"/>
            <a:ext cx="220344" cy="39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7C4FA7B-CC7C-C589-EEBC-8677C020F164}"/>
              </a:ext>
            </a:extLst>
          </p:cNvPr>
          <p:cNvSpPr txBox="1">
            <a:spLocks/>
          </p:cNvSpPr>
          <p:nvPr/>
        </p:nvSpPr>
        <p:spPr>
          <a:xfrm>
            <a:off x="5379720" y="2103379"/>
            <a:ext cx="3689350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Start with the function definition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C2CD028-2345-EDA8-D045-99A8E798BAD4}"/>
              </a:ext>
            </a:extLst>
          </p:cNvPr>
          <p:cNvSpPr txBox="1">
            <a:spLocks/>
          </p:cNvSpPr>
          <p:nvPr/>
        </p:nvSpPr>
        <p:spPr>
          <a:xfrm>
            <a:off x="5486400" y="2388242"/>
            <a:ext cx="3577590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Get rid of the code block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B3CD39-DDDD-F672-DB79-0A1618BAF00A}"/>
              </a:ext>
            </a:extLst>
          </p:cNvPr>
          <p:cNvSpPr txBox="1">
            <a:spLocks/>
          </p:cNvSpPr>
          <p:nvPr/>
        </p:nvSpPr>
        <p:spPr>
          <a:xfrm>
            <a:off x="5105400" y="2713842"/>
            <a:ext cx="3973830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Replace the code block with a semicolon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9E6104E-61A9-26D7-18EE-4AAE758A63F6}"/>
              </a:ext>
            </a:extLst>
          </p:cNvPr>
          <p:cNvSpPr txBox="1">
            <a:spLocks/>
          </p:cNvSpPr>
          <p:nvPr/>
        </p:nvSpPr>
        <p:spPr>
          <a:xfrm>
            <a:off x="2606040" y="1837382"/>
            <a:ext cx="411480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CAD6D0-8CAE-2082-DBD5-856AE028145D}"/>
              </a:ext>
            </a:extLst>
          </p:cNvPr>
          <p:cNvSpPr/>
          <p:nvPr/>
        </p:nvSpPr>
        <p:spPr>
          <a:xfrm>
            <a:off x="909320" y="3626782"/>
            <a:ext cx="4648200" cy="10080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55E2C09-5EEF-50A3-645E-E3C3DD6DF11A}"/>
              </a:ext>
            </a:extLst>
          </p:cNvPr>
          <p:cNvSpPr/>
          <p:nvPr/>
        </p:nvSpPr>
        <p:spPr>
          <a:xfrm>
            <a:off x="2644775" y="3256444"/>
            <a:ext cx="220344" cy="39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EF16DF40-6DBD-B052-C83B-F96FA932881B}"/>
              </a:ext>
            </a:extLst>
          </p:cNvPr>
          <p:cNvSpPr txBox="1">
            <a:spLocks/>
          </p:cNvSpPr>
          <p:nvPr/>
        </p:nvSpPr>
        <p:spPr>
          <a:xfrm>
            <a:off x="2575963" y="3259555"/>
            <a:ext cx="411480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4926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6" grpId="0"/>
      <p:bldP spid="11" grpId="0"/>
      <p:bldP spid="17" grpId="0" animBg="1"/>
      <p:bldP spid="18" grpId="0" animBg="1"/>
      <p:bldP spid="19" grpId="0"/>
      <p:bldP spid="20" grpId="0"/>
      <p:bldP spid="21" grpId="0"/>
      <p:bldP spid="22" grpId="0"/>
      <p:bldP spid="23" grpId="0" animBg="1"/>
      <p:bldP spid="24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2948A-97AE-AD9C-59D5-86E2DE969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995C8-EF82-73D8-D47D-D33FAC80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program to call fun1() and fun2()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18AC03-418E-D748-9922-C29FD7B212A7}"/>
              </a:ext>
            </a:extLst>
          </p:cNvPr>
          <p:cNvSpPr txBox="1">
            <a:spLocks/>
          </p:cNvSpPr>
          <p:nvPr/>
        </p:nvSpPr>
        <p:spPr>
          <a:xfrm>
            <a:off x="853440" y="1456469"/>
            <a:ext cx="7239000" cy="1010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#include &lt;</a:t>
            </a:r>
            <a:r>
              <a:rPr lang="en-US" sz="1800" dirty="0" err="1"/>
              <a:t>stdio.h</a:t>
            </a:r>
            <a:r>
              <a:rPr lang="en-US" sz="1800" dirty="0"/>
              <a:t>&gt;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E1968F2-2704-38AB-0E48-913B0B684BD6}"/>
              </a:ext>
            </a:extLst>
          </p:cNvPr>
          <p:cNvSpPr txBox="1">
            <a:spLocks/>
          </p:cNvSpPr>
          <p:nvPr/>
        </p:nvSpPr>
        <p:spPr>
          <a:xfrm>
            <a:off x="848360" y="1040859"/>
            <a:ext cx="1996439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Solution 2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ACA2591-C8C8-6804-9B63-8DE80408ABCF}"/>
              </a:ext>
            </a:extLst>
          </p:cNvPr>
          <p:cNvSpPr txBox="1">
            <a:spLocks/>
          </p:cNvSpPr>
          <p:nvPr/>
        </p:nvSpPr>
        <p:spPr>
          <a:xfrm>
            <a:off x="2992120" y="1033560"/>
            <a:ext cx="470408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Use function prototypes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D431DB6-46E9-CD1E-C9C4-44B7BE6C8071}"/>
              </a:ext>
            </a:extLst>
          </p:cNvPr>
          <p:cNvSpPr txBox="1">
            <a:spLocks/>
          </p:cNvSpPr>
          <p:nvPr/>
        </p:nvSpPr>
        <p:spPr>
          <a:xfrm>
            <a:off x="3886200" y="1581398"/>
            <a:ext cx="5177790" cy="6284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We still need the function definitions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8CE18BB-3357-47D8-F347-C02AFFE57048}"/>
              </a:ext>
            </a:extLst>
          </p:cNvPr>
          <p:cNvSpPr txBox="1">
            <a:spLocks/>
          </p:cNvSpPr>
          <p:nvPr/>
        </p:nvSpPr>
        <p:spPr>
          <a:xfrm>
            <a:off x="871752" y="1887722"/>
            <a:ext cx="2270760" cy="4313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fun1(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 </a:t>
            </a:r>
            <a:r>
              <a:rPr lang="en-US" sz="1800" dirty="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1C9102-1AB4-332A-CF07-BDF454FDDF38}"/>
              </a:ext>
            </a:extLst>
          </p:cNvPr>
          <p:cNvSpPr txBox="1">
            <a:spLocks/>
          </p:cNvSpPr>
          <p:nvPr/>
        </p:nvSpPr>
        <p:spPr>
          <a:xfrm>
            <a:off x="878840" y="3210838"/>
            <a:ext cx="2113280" cy="4718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fun2(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</a:t>
            </a:r>
            <a:r>
              <a:rPr lang="en-US" sz="1800" dirty="0">
                <a:solidFill>
                  <a:srgbClr val="560A25"/>
                </a:solidFill>
              </a:rPr>
              <a:t> </a:t>
            </a:r>
            <a:r>
              <a:rPr lang="en-US" sz="1800" dirty="0">
                <a:solidFill>
                  <a:srgbClr val="FF0000"/>
                </a:solidFill>
              </a:rPr>
              <a:t>;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5194D20-4EF5-0338-4BD1-9C47E0080422}"/>
              </a:ext>
            </a:extLst>
          </p:cNvPr>
          <p:cNvSpPr txBox="1">
            <a:spLocks/>
          </p:cNvSpPr>
          <p:nvPr/>
        </p:nvSpPr>
        <p:spPr>
          <a:xfrm>
            <a:off x="5374640" y="4657170"/>
            <a:ext cx="3689350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We can put them below main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8886BDA-CA55-CE1A-B6E3-97FD2F79B208}"/>
              </a:ext>
            </a:extLst>
          </p:cNvPr>
          <p:cNvSpPr txBox="1">
            <a:spLocks/>
          </p:cNvSpPr>
          <p:nvPr/>
        </p:nvSpPr>
        <p:spPr>
          <a:xfrm>
            <a:off x="5372868" y="5146756"/>
            <a:ext cx="2544342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Or in a separate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6840B-3CD4-641E-9F17-DCE5D38A608F}"/>
              </a:ext>
            </a:extLst>
          </p:cNvPr>
          <p:cNvSpPr txBox="1">
            <a:spLocks/>
          </p:cNvSpPr>
          <p:nvPr/>
        </p:nvSpPr>
        <p:spPr>
          <a:xfrm>
            <a:off x="835954" y="4841095"/>
            <a:ext cx="3583645" cy="19666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int main(int </a:t>
            </a:r>
            <a:r>
              <a:rPr lang="en-US" sz="1800" dirty="0" err="1"/>
              <a:t>argc</a:t>
            </a:r>
            <a:r>
              <a:rPr lang="en-US" sz="1800" dirty="0"/>
              <a:t>, char * </a:t>
            </a:r>
            <a:r>
              <a:rPr lang="en-US" sz="1800" dirty="0" err="1"/>
              <a:t>argv</a:t>
            </a:r>
            <a:r>
              <a:rPr lang="en-US" sz="1800" dirty="0"/>
              <a:t>){</a:t>
            </a:r>
          </a:p>
          <a:p>
            <a:pPr marL="0" indent="0">
              <a:buNone/>
            </a:pPr>
            <a:r>
              <a:rPr lang="en-US" sz="1800" dirty="0"/>
              <a:t>	fun1();</a:t>
            </a:r>
          </a:p>
          <a:p>
            <a:pPr marL="0" indent="0">
              <a:buNone/>
            </a:pPr>
            <a:r>
              <a:rPr lang="en-US" sz="1800" dirty="0"/>
              <a:t>	fun2();</a:t>
            </a:r>
          </a:p>
          <a:p>
            <a:pPr marL="0" indent="0">
              <a:buNone/>
            </a:pPr>
            <a:r>
              <a:rPr lang="en-US" sz="1800" dirty="0"/>
              <a:t>	fun1();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0D4B93-D7DE-A1DA-E8F5-A81B033C0717}"/>
              </a:ext>
            </a:extLst>
          </p:cNvPr>
          <p:cNvSpPr txBox="1">
            <a:spLocks/>
          </p:cNvSpPr>
          <p:nvPr/>
        </p:nvSpPr>
        <p:spPr>
          <a:xfrm>
            <a:off x="878840" y="4389214"/>
            <a:ext cx="4638040" cy="1439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fun1(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</a:t>
            </a:r>
            <a:r>
              <a:rPr lang="en-US" sz="1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(“We are in f[]unction 1!\n”);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D7F31E7-31A4-88C9-0D38-5363F142D4F0}"/>
              </a:ext>
            </a:extLst>
          </p:cNvPr>
          <p:cNvSpPr txBox="1">
            <a:spLocks/>
          </p:cNvSpPr>
          <p:nvPr/>
        </p:nvSpPr>
        <p:spPr>
          <a:xfrm>
            <a:off x="871752" y="5556659"/>
            <a:ext cx="7239000" cy="1439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fun2(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</a:t>
            </a:r>
            <a:r>
              <a:rPr lang="en-US" sz="1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(“We are in function 2!\n”);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560A25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0144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6 L -0.0033 -0.137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-0.01274 L 0.00034 -0.3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5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9" grpId="0"/>
      <p:bldP spid="20" grpId="0"/>
      <p:bldP spid="3" grpId="0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C9563-53CC-693F-E3F8-9503BCC28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4C6D2-A925-D846-BEC7-ADD417E46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main program to call fun1() and fun2()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76BDF0-28F7-3DFC-4829-8C4F27084FDF}"/>
              </a:ext>
            </a:extLst>
          </p:cNvPr>
          <p:cNvSpPr txBox="1">
            <a:spLocks/>
          </p:cNvSpPr>
          <p:nvPr/>
        </p:nvSpPr>
        <p:spPr>
          <a:xfrm>
            <a:off x="835954" y="1231938"/>
            <a:ext cx="7239000" cy="5473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#include &lt;</a:t>
            </a:r>
            <a:r>
              <a:rPr lang="en-US" sz="1800" dirty="0" err="1"/>
              <a:t>stdio.h</a:t>
            </a:r>
            <a:r>
              <a:rPr lang="en-US" sz="1800" dirty="0"/>
              <a:t>&gt;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fun1(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 </a:t>
            </a:r>
            <a:r>
              <a:rPr lang="en-US" sz="1800" dirty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fun2(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 </a:t>
            </a:r>
            <a:r>
              <a:rPr lang="en-US" sz="1800" dirty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int main(int </a:t>
            </a:r>
            <a:r>
              <a:rPr lang="en-US" sz="1800" dirty="0" err="1"/>
              <a:t>argc</a:t>
            </a:r>
            <a:r>
              <a:rPr lang="en-US" sz="1800" dirty="0"/>
              <a:t>, char * </a:t>
            </a:r>
            <a:r>
              <a:rPr lang="en-US" sz="1800" dirty="0" err="1"/>
              <a:t>argv</a:t>
            </a:r>
            <a:r>
              <a:rPr lang="en-US" sz="1800" dirty="0"/>
              <a:t>[]){</a:t>
            </a:r>
          </a:p>
          <a:p>
            <a:pPr marL="0" indent="0">
              <a:buNone/>
            </a:pPr>
            <a:r>
              <a:rPr lang="en-US" sz="1800" dirty="0"/>
              <a:t>	fun1();</a:t>
            </a:r>
          </a:p>
          <a:p>
            <a:pPr marL="0" indent="0">
              <a:buNone/>
            </a:pPr>
            <a:r>
              <a:rPr lang="en-US" sz="1800" dirty="0"/>
              <a:t>	fun2();</a:t>
            </a:r>
          </a:p>
          <a:p>
            <a:pPr marL="0" indent="0">
              <a:buNone/>
            </a:pPr>
            <a:r>
              <a:rPr lang="en-US" sz="1800" dirty="0"/>
              <a:t>	fun1();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fun1(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</a:t>
            </a:r>
            <a:r>
              <a:rPr lang="en-US" sz="1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(“We are in function 1!\n”);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560A25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7030A0"/>
                </a:solidFill>
              </a:rPr>
              <a:t>void</a:t>
            </a:r>
            <a:r>
              <a:rPr lang="en-US" sz="1800" dirty="0"/>
              <a:t> fun2( </a:t>
            </a:r>
            <a:r>
              <a:rPr lang="en-US" sz="1800" dirty="0">
                <a:solidFill>
                  <a:srgbClr val="3333FF"/>
                </a:solidFill>
              </a:rPr>
              <a:t>void</a:t>
            </a:r>
            <a:r>
              <a:rPr lang="en-US" sz="1800" dirty="0"/>
              <a:t> )</a:t>
            </a:r>
            <a:r>
              <a:rPr lang="en-US" sz="1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 err="1"/>
              <a:t>printf</a:t>
            </a:r>
            <a:r>
              <a:rPr lang="en-US" sz="1800" dirty="0"/>
              <a:t>(“We are in function 2!\n”);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/>
              <a:t>	</a:t>
            </a:r>
            <a:r>
              <a:rPr lang="en-US" sz="1800" dirty="0">
                <a:solidFill>
                  <a:srgbClr val="0070C0"/>
                </a:solidFill>
              </a:rPr>
              <a:t>return;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800" dirty="0">
                <a:solidFill>
                  <a:srgbClr val="560A25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endParaRPr lang="en-US" sz="1800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2202F9C-C04F-2725-F873-6A787094848A}"/>
              </a:ext>
            </a:extLst>
          </p:cNvPr>
          <p:cNvSpPr txBox="1">
            <a:spLocks/>
          </p:cNvSpPr>
          <p:nvPr/>
        </p:nvSpPr>
        <p:spPr>
          <a:xfrm>
            <a:off x="4363602" y="1235446"/>
            <a:ext cx="4491990" cy="10505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If we have a lot of function prototypes, we can  put them in a separate header file (.h) and include that file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B9D76DA-5A63-65AE-884A-8574E4B46DB0}"/>
              </a:ext>
            </a:extLst>
          </p:cNvPr>
          <p:cNvSpPr txBox="1">
            <a:spLocks/>
          </p:cNvSpPr>
          <p:nvPr/>
        </p:nvSpPr>
        <p:spPr>
          <a:xfrm>
            <a:off x="4363602" y="2486878"/>
            <a:ext cx="4293072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Now the program will compile and run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0A853DC-1693-2604-15E8-AF1CBD1E0F23}"/>
              </a:ext>
            </a:extLst>
          </p:cNvPr>
          <p:cNvSpPr txBox="1">
            <a:spLocks/>
          </p:cNvSpPr>
          <p:nvPr/>
        </p:nvSpPr>
        <p:spPr>
          <a:xfrm>
            <a:off x="4953000" y="2985292"/>
            <a:ext cx="1219200" cy="3611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Output: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0948EB9-69A2-DDE2-C785-CF64E8050FC9}"/>
              </a:ext>
            </a:extLst>
          </p:cNvPr>
          <p:cNvSpPr txBox="1">
            <a:spLocks/>
          </p:cNvSpPr>
          <p:nvPr/>
        </p:nvSpPr>
        <p:spPr>
          <a:xfrm>
            <a:off x="5413434" y="3399778"/>
            <a:ext cx="2894612" cy="4055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We are in function 1!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FAC9AC-0D77-031E-A46B-987AAEC45410}"/>
              </a:ext>
            </a:extLst>
          </p:cNvPr>
          <p:cNvSpPr txBox="1">
            <a:spLocks/>
          </p:cNvSpPr>
          <p:nvPr/>
        </p:nvSpPr>
        <p:spPr>
          <a:xfrm>
            <a:off x="5413434" y="3765641"/>
            <a:ext cx="2894612" cy="4055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We are in function 2!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E97A66A-EFDB-F912-A96F-C491EC4E75A5}"/>
              </a:ext>
            </a:extLst>
          </p:cNvPr>
          <p:cNvSpPr txBox="1">
            <a:spLocks/>
          </p:cNvSpPr>
          <p:nvPr/>
        </p:nvSpPr>
        <p:spPr>
          <a:xfrm>
            <a:off x="5413434" y="4154309"/>
            <a:ext cx="2894612" cy="4055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We are in function 1!</a:t>
            </a:r>
          </a:p>
        </p:txBody>
      </p:sp>
    </p:spTree>
    <p:extLst>
      <p:ext uri="{BB962C8B-B14F-4D97-AF65-F5344CB8AC3E}">
        <p14:creationId xmlns:p14="http://schemas.microsoft.com/office/powerpoint/2010/main" val="19115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0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212AA-2516-C2C1-0C29-93BDB61D8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EF82-6993-EA8B-8966-ED324369B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a Function with Parameters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79B9F2-8D5D-ED4E-9972-B71638D8ADE4}"/>
              </a:ext>
            </a:extLst>
          </p:cNvPr>
          <p:cNvSpPr txBox="1">
            <a:spLocks/>
          </p:cNvSpPr>
          <p:nvPr/>
        </p:nvSpPr>
        <p:spPr>
          <a:xfrm>
            <a:off x="2209800" y="1390493"/>
            <a:ext cx="5105400" cy="5342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Finding the sum of two doubles.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DB462-C90F-944D-C325-45F3B85D3817}"/>
              </a:ext>
            </a:extLst>
          </p:cNvPr>
          <p:cNvSpPr txBox="1">
            <a:spLocks/>
          </p:cNvSpPr>
          <p:nvPr/>
        </p:nvSpPr>
        <p:spPr>
          <a:xfrm>
            <a:off x="1224280" y="2275485"/>
            <a:ext cx="723392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The function will have two doubles as parameters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01A3BB-E3FD-646F-25BF-F2718306771B}"/>
              </a:ext>
            </a:extLst>
          </p:cNvPr>
          <p:cNvSpPr txBox="1">
            <a:spLocks/>
          </p:cNvSpPr>
          <p:nvPr/>
        </p:nvSpPr>
        <p:spPr>
          <a:xfrm>
            <a:off x="2245360" y="2762574"/>
            <a:ext cx="56388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(arguments passed by the calling function)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4C6A32-9E36-AAB7-E436-9AD97BD3319D}"/>
              </a:ext>
            </a:extLst>
          </p:cNvPr>
          <p:cNvSpPr txBox="1">
            <a:spLocks/>
          </p:cNvSpPr>
          <p:nvPr/>
        </p:nvSpPr>
        <p:spPr>
          <a:xfrm>
            <a:off x="1676400" y="4014391"/>
            <a:ext cx="64008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The function will return a double that is the sum.</a:t>
            </a:r>
          </a:p>
        </p:txBody>
      </p:sp>
    </p:spTree>
    <p:extLst>
      <p:ext uri="{BB962C8B-B14F-4D97-AF65-F5344CB8AC3E}">
        <p14:creationId xmlns:p14="http://schemas.microsoft.com/office/powerpoint/2010/main" val="223172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B4C38-F3A4-6AAE-424C-EE6E8CCE8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9EB40-A57E-3717-81F3-584B25708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Declaration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52826F-EF3B-3B11-23D0-757F4DB2515E}"/>
              </a:ext>
            </a:extLst>
          </p:cNvPr>
          <p:cNvSpPr txBox="1">
            <a:spLocks/>
          </p:cNvSpPr>
          <p:nvPr/>
        </p:nvSpPr>
        <p:spPr>
          <a:xfrm>
            <a:off x="949960" y="2841967"/>
            <a:ext cx="7239000" cy="2451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double</a:t>
            </a:r>
            <a:r>
              <a:rPr lang="en-US" sz="2800" dirty="0"/>
              <a:t> </a:t>
            </a:r>
            <a:r>
              <a:rPr lang="en-US" sz="2800" dirty="0" err="1"/>
              <a:t>getsum</a:t>
            </a:r>
            <a:r>
              <a:rPr lang="en-US" sz="2800" dirty="0"/>
              <a:t>( </a:t>
            </a:r>
            <a:r>
              <a:rPr lang="en-US" sz="2800" dirty="0">
                <a:solidFill>
                  <a:srgbClr val="3333FF"/>
                </a:solidFill>
              </a:rPr>
              <a:t>double </a:t>
            </a:r>
            <a:r>
              <a:rPr lang="en-US" sz="2800" dirty="0">
                <a:solidFill>
                  <a:srgbClr val="0070C0"/>
                </a:solidFill>
              </a:rPr>
              <a:t>num1</a:t>
            </a:r>
            <a:r>
              <a:rPr lang="en-US" sz="2800" dirty="0">
                <a:solidFill>
                  <a:srgbClr val="3333FF"/>
                </a:solidFill>
              </a:rPr>
              <a:t>, double </a:t>
            </a:r>
            <a:r>
              <a:rPr lang="en-US" sz="2800" dirty="0">
                <a:solidFill>
                  <a:srgbClr val="0070C0"/>
                </a:solidFill>
              </a:rPr>
              <a:t>num2</a:t>
            </a:r>
            <a:r>
              <a:rPr lang="en-US" sz="2800" dirty="0"/>
              <a:t> )</a:t>
            </a:r>
            <a:r>
              <a:rPr lang="en-US" sz="2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662E4-4D03-33FE-5641-EA5FF4403666}"/>
              </a:ext>
            </a:extLst>
          </p:cNvPr>
          <p:cNvSpPr txBox="1">
            <a:spLocks/>
          </p:cNvSpPr>
          <p:nvPr/>
        </p:nvSpPr>
        <p:spPr>
          <a:xfrm>
            <a:off x="1518921" y="1544202"/>
            <a:ext cx="244094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function name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74DA77D-8E53-C721-C5C4-CD2A8E8E57CA}"/>
              </a:ext>
            </a:extLst>
          </p:cNvPr>
          <p:cNvCxnSpPr>
            <a:cxnSpLocks/>
          </p:cNvCxnSpPr>
          <p:nvPr/>
        </p:nvCxnSpPr>
        <p:spPr>
          <a:xfrm>
            <a:off x="2438400" y="1951851"/>
            <a:ext cx="0" cy="97195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91F176A-34F4-8A1E-C4FD-560282878D1C}"/>
              </a:ext>
            </a:extLst>
          </p:cNvPr>
          <p:cNvSpPr txBox="1">
            <a:spLocks/>
          </p:cNvSpPr>
          <p:nvPr/>
        </p:nvSpPr>
        <p:spPr>
          <a:xfrm>
            <a:off x="4290065" y="1493201"/>
            <a:ext cx="36576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parameters of the function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E07E12-7A53-D89A-6D72-0710EDEB61B1}"/>
              </a:ext>
            </a:extLst>
          </p:cNvPr>
          <p:cNvCxnSpPr>
            <a:cxnSpLocks/>
          </p:cNvCxnSpPr>
          <p:nvPr/>
        </p:nvCxnSpPr>
        <p:spPr>
          <a:xfrm>
            <a:off x="1219200" y="1594459"/>
            <a:ext cx="0" cy="130748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31526AC-F11F-2B8A-5091-02BF21BD1708}"/>
              </a:ext>
            </a:extLst>
          </p:cNvPr>
          <p:cNvCxnSpPr>
            <a:cxnSpLocks/>
          </p:cNvCxnSpPr>
          <p:nvPr/>
        </p:nvCxnSpPr>
        <p:spPr>
          <a:xfrm flipH="1">
            <a:off x="3937000" y="2425323"/>
            <a:ext cx="134621" cy="384916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B53EA74-AC40-A7F5-9197-2CDAB62338F6}"/>
              </a:ext>
            </a:extLst>
          </p:cNvPr>
          <p:cNvSpPr txBox="1">
            <a:spLocks/>
          </p:cNvSpPr>
          <p:nvPr/>
        </p:nvSpPr>
        <p:spPr>
          <a:xfrm>
            <a:off x="4701542" y="3875094"/>
            <a:ext cx="4648200" cy="7398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Code block that defines the function (lists the statements that it executes)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C096385-94C7-7E86-1FB5-0964DDFC0A08}"/>
              </a:ext>
            </a:extLst>
          </p:cNvPr>
          <p:cNvCxnSpPr>
            <a:cxnSpLocks/>
          </p:cNvCxnSpPr>
          <p:nvPr/>
        </p:nvCxnSpPr>
        <p:spPr>
          <a:xfrm flipV="1">
            <a:off x="7315200" y="3358667"/>
            <a:ext cx="328928" cy="418161"/>
          </a:xfrm>
          <a:prstGeom prst="straightConnector1">
            <a:avLst/>
          </a:prstGeom>
          <a:ln w="19050">
            <a:solidFill>
              <a:srgbClr val="560A2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AFA0947-DB2C-0549-D9EA-A44B548C28CB}"/>
              </a:ext>
            </a:extLst>
          </p:cNvPr>
          <p:cNvSpPr txBox="1">
            <a:spLocks/>
          </p:cNvSpPr>
          <p:nvPr/>
        </p:nvSpPr>
        <p:spPr>
          <a:xfrm>
            <a:off x="1440180" y="3476928"/>
            <a:ext cx="1960884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double sum;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89F14917-9074-DAB4-FA93-3AA0C6B071F4}"/>
              </a:ext>
            </a:extLst>
          </p:cNvPr>
          <p:cNvSpPr txBox="1">
            <a:spLocks/>
          </p:cNvSpPr>
          <p:nvPr/>
        </p:nvSpPr>
        <p:spPr>
          <a:xfrm>
            <a:off x="1416050" y="5446126"/>
            <a:ext cx="7239000" cy="1048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num1 and num2 are the parameters.  The values passed to </a:t>
            </a:r>
            <a:r>
              <a:rPr lang="en-US" sz="2400" dirty="0" err="1">
                <a:solidFill>
                  <a:srgbClr val="3333FF"/>
                </a:solidFill>
              </a:rPr>
              <a:t>getsum</a:t>
            </a:r>
            <a:r>
              <a:rPr lang="en-US" sz="2400" dirty="0">
                <a:solidFill>
                  <a:srgbClr val="3333FF"/>
                </a:solidFill>
              </a:rPr>
              <a:t>() by the calling function are called arguments.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C53FC2-F253-8BFB-6A50-8F0682587727}"/>
              </a:ext>
            </a:extLst>
          </p:cNvPr>
          <p:cNvSpPr txBox="1">
            <a:spLocks/>
          </p:cNvSpPr>
          <p:nvPr/>
        </p:nvSpPr>
        <p:spPr>
          <a:xfrm>
            <a:off x="911860" y="1150531"/>
            <a:ext cx="533654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What the function returns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C94D07E-A46D-1C4D-1777-3008E32722BD}"/>
              </a:ext>
            </a:extLst>
          </p:cNvPr>
          <p:cNvSpPr txBox="1">
            <a:spLocks/>
          </p:cNvSpPr>
          <p:nvPr/>
        </p:nvSpPr>
        <p:spPr>
          <a:xfrm>
            <a:off x="3401065" y="2009549"/>
            <a:ext cx="1889755" cy="526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type of each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BB58AF5-40E3-6949-B2A0-C590F4003075}"/>
              </a:ext>
            </a:extLst>
          </p:cNvPr>
          <p:cNvSpPr txBox="1">
            <a:spLocks/>
          </p:cNvSpPr>
          <p:nvPr/>
        </p:nvSpPr>
        <p:spPr>
          <a:xfrm>
            <a:off x="1416050" y="4457797"/>
            <a:ext cx="2089150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return sum;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F1CF07F-472D-E76C-EEA5-9408FCAFC4FC}"/>
              </a:ext>
            </a:extLst>
          </p:cNvPr>
          <p:cNvCxnSpPr>
            <a:cxnSpLocks/>
          </p:cNvCxnSpPr>
          <p:nvPr/>
        </p:nvCxnSpPr>
        <p:spPr>
          <a:xfrm>
            <a:off x="5059680" y="2348853"/>
            <a:ext cx="584201" cy="461386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CB3CBF4-5ABB-FB2F-52E2-6B26D525C88E}"/>
              </a:ext>
            </a:extLst>
          </p:cNvPr>
          <p:cNvSpPr txBox="1">
            <a:spLocks/>
          </p:cNvSpPr>
          <p:nvPr/>
        </p:nvSpPr>
        <p:spPr>
          <a:xfrm>
            <a:off x="6474461" y="1951851"/>
            <a:ext cx="2644135" cy="73772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names that we will use to refer to them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F9E1797-7F4C-BF93-1E94-DBA10E322191}"/>
              </a:ext>
            </a:extLst>
          </p:cNvPr>
          <p:cNvCxnSpPr>
            <a:cxnSpLocks/>
          </p:cNvCxnSpPr>
          <p:nvPr/>
        </p:nvCxnSpPr>
        <p:spPr>
          <a:xfrm flipH="1">
            <a:off x="5010147" y="2212757"/>
            <a:ext cx="1464314" cy="677895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6CD3EC9-BD9C-DDDF-F2E7-226896989ED2}"/>
              </a:ext>
            </a:extLst>
          </p:cNvPr>
          <p:cNvCxnSpPr>
            <a:cxnSpLocks/>
          </p:cNvCxnSpPr>
          <p:nvPr/>
        </p:nvCxnSpPr>
        <p:spPr>
          <a:xfrm flipH="1">
            <a:off x="6827522" y="2626635"/>
            <a:ext cx="198120" cy="342927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D0E7F22E-B4DB-8877-80BE-D48DD92BFD41}"/>
              </a:ext>
            </a:extLst>
          </p:cNvPr>
          <p:cNvSpPr txBox="1">
            <a:spLocks/>
          </p:cNvSpPr>
          <p:nvPr/>
        </p:nvSpPr>
        <p:spPr>
          <a:xfrm>
            <a:off x="1440180" y="3924440"/>
            <a:ext cx="3360420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sum = num1 + num2;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D2502EE-8222-2889-BF4B-CB7C3F8F6276}"/>
              </a:ext>
            </a:extLst>
          </p:cNvPr>
          <p:cNvCxnSpPr>
            <a:cxnSpLocks/>
          </p:cNvCxnSpPr>
          <p:nvPr/>
        </p:nvCxnSpPr>
        <p:spPr>
          <a:xfrm flipH="1">
            <a:off x="1650683" y="4528084"/>
            <a:ext cx="2985453" cy="614036"/>
          </a:xfrm>
          <a:prstGeom prst="straightConnector1">
            <a:avLst/>
          </a:prstGeom>
          <a:ln w="19050">
            <a:solidFill>
              <a:srgbClr val="560A2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76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8" grpId="0"/>
      <p:bldP spid="22" grpId="0"/>
      <p:bldP spid="23" grpId="0"/>
      <p:bldP spid="6" grpId="0"/>
      <p:bldP spid="16" grpId="0"/>
      <p:bldP spid="24" grpId="0"/>
      <p:bldP spid="14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8F74D-FAE4-7A05-4FA2-7701F5C41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53C20-D152-BB3B-ADC1-8C8D5C5C9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Alternate Function Declaration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2B246E4-1B20-6CD4-98F9-728D6753BECD}"/>
              </a:ext>
            </a:extLst>
          </p:cNvPr>
          <p:cNvSpPr txBox="1">
            <a:spLocks/>
          </p:cNvSpPr>
          <p:nvPr/>
        </p:nvSpPr>
        <p:spPr>
          <a:xfrm>
            <a:off x="952500" y="2203280"/>
            <a:ext cx="7239000" cy="24514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double</a:t>
            </a:r>
            <a:r>
              <a:rPr lang="en-US" sz="2800" dirty="0"/>
              <a:t> </a:t>
            </a:r>
            <a:r>
              <a:rPr lang="en-US" sz="2800" dirty="0" err="1"/>
              <a:t>getsum</a:t>
            </a:r>
            <a:r>
              <a:rPr lang="en-US" sz="2800" dirty="0"/>
              <a:t>( </a:t>
            </a:r>
            <a:r>
              <a:rPr lang="en-US" sz="2800" dirty="0">
                <a:solidFill>
                  <a:srgbClr val="3333FF"/>
                </a:solidFill>
              </a:rPr>
              <a:t>double </a:t>
            </a:r>
            <a:r>
              <a:rPr lang="en-US" sz="2800" dirty="0">
                <a:solidFill>
                  <a:srgbClr val="0070C0"/>
                </a:solidFill>
              </a:rPr>
              <a:t>num1</a:t>
            </a:r>
            <a:r>
              <a:rPr lang="en-US" sz="2800" dirty="0">
                <a:solidFill>
                  <a:srgbClr val="3333FF"/>
                </a:solidFill>
              </a:rPr>
              <a:t>, double </a:t>
            </a:r>
            <a:r>
              <a:rPr lang="en-US" sz="2800" dirty="0">
                <a:solidFill>
                  <a:srgbClr val="0070C0"/>
                </a:solidFill>
              </a:rPr>
              <a:t>num2</a:t>
            </a:r>
            <a:r>
              <a:rPr lang="en-US" sz="2800" dirty="0"/>
              <a:t> )</a:t>
            </a:r>
            <a:r>
              <a:rPr lang="en-US" sz="2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9D0114D-51C6-722F-1270-29047B54BB5C}"/>
              </a:ext>
            </a:extLst>
          </p:cNvPr>
          <p:cNvSpPr txBox="1">
            <a:spLocks/>
          </p:cNvSpPr>
          <p:nvPr/>
        </p:nvSpPr>
        <p:spPr>
          <a:xfrm>
            <a:off x="1526540" y="3200364"/>
            <a:ext cx="3048000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return num1 + num2;</a:t>
            </a:r>
          </a:p>
        </p:txBody>
      </p:sp>
    </p:spTree>
    <p:extLst>
      <p:ext uri="{BB962C8B-B14F-4D97-AF65-F5344CB8AC3E}">
        <p14:creationId xmlns:p14="http://schemas.microsoft.com/office/powerpoint/2010/main" val="135625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ED742-888B-75D0-BEE2-A83D1F0C4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DB27F-8049-99AE-FA76-1E7A312F0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Prototype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FE61A9-77B0-511B-813C-A1F8FF06F4D0}"/>
              </a:ext>
            </a:extLst>
          </p:cNvPr>
          <p:cNvSpPr txBox="1">
            <a:spLocks/>
          </p:cNvSpPr>
          <p:nvPr/>
        </p:nvSpPr>
        <p:spPr>
          <a:xfrm>
            <a:off x="952500" y="2203281"/>
            <a:ext cx="7239000" cy="692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double</a:t>
            </a:r>
            <a:r>
              <a:rPr lang="en-US" sz="2800" dirty="0"/>
              <a:t> </a:t>
            </a:r>
            <a:r>
              <a:rPr lang="en-US" sz="2800" dirty="0" err="1"/>
              <a:t>getsum</a:t>
            </a:r>
            <a:r>
              <a:rPr lang="en-US" sz="2800" dirty="0"/>
              <a:t>( </a:t>
            </a:r>
            <a:r>
              <a:rPr lang="en-US" sz="2800" dirty="0">
                <a:solidFill>
                  <a:srgbClr val="3333FF"/>
                </a:solidFill>
              </a:rPr>
              <a:t>double </a:t>
            </a:r>
            <a:r>
              <a:rPr lang="en-US" sz="2800" dirty="0">
                <a:solidFill>
                  <a:srgbClr val="0070C0"/>
                </a:solidFill>
              </a:rPr>
              <a:t>num1</a:t>
            </a:r>
            <a:r>
              <a:rPr lang="en-US" sz="2800" dirty="0">
                <a:solidFill>
                  <a:srgbClr val="3333FF"/>
                </a:solidFill>
              </a:rPr>
              <a:t>, double </a:t>
            </a:r>
            <a:r>
              <a:rPr lang="en-US" sz="2800" dirty="0">
                <a:solidFill>
                  <a:srgbClr val="0070C0"/>
                </a:solidFill>
              </a:rPr>
              <a:t>num2</a:t>
            </a:r>
            <a:r>
              <a:rPr lang="en-US" sz="2800" dirty="0"/>
              <a:t> )</a:t>
            </a:r>
            <a:r>
              <a:rPr lang="en-US" sz="2800" dirty="0">
                <a:solidFill>
                  <a:srgbClr val="560A25"/>
                </a:solidFill>
              </a:rPr>
              <a:t> 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4E96C0-9E74-5215-F761-3863F051EE5C}"/>
              </a:ext>
            </a:extLst>
          </p:cNvPr>
          <p:cNvSpPr txBox="1">
            <a:spLocks/>
          </p:cNvSpPr>
          <p:nvPr/>
        </p:nvSpPr>
        <p:spPr>
          <a:xfrm>
            <a:off x="962660" y="4327440"/>
            <a:ext cx="7239000" cy="692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double</a:t>
            </a:r>
            <a:r>
              <a:rPr lang="en-US" sz="2800" dirty="0"/>
              <a:t> </a:t>
            </a:r>
            <a:r>
              <a:rPr lang="en-US" sz="2800" dirty="0" err="1"/>
              <a:t>getsum</a:t>
            </a:r>
            <a:r>
              <a:rPr lang="en-US" sz="2800" dirty="0"/>
              <a:t>( </a:t>
            </a:r>
            <a:r>
              <a:rPr lang="en-US" sz="2800" dirty="0">
                <a:solidFill>
                  <a:srgbClr val="3333FF"/>
                </a:solidFill>
              </a:rPr>
              <a:t>double, double </a:t>
            </a:r>
            <a:r>
              <a:rPr lang="en-US" sz="2800" dirty="0"/>
              <a:t>)</a:t>
            </a:r>
            <a:r>
              <a:rPr lang="en-US" sz="2800" dirty="0">
                <a:solidFill>
                  <a:srgbClr val="560A25"/>
                </a:solidFill>
              </a:rPr>
              <a:t> 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03499F1-58B5-63D7-2E4D-7480AAB21331}"/>
              </a:ext>
            </a:extLst>
          </p:cNvPr>
          <p:cNvSpPr txBox="1">
            <a:spLocks/>
          </p:cNvSpPr>
          <p:nvPr/>
        </p:nvSpPr>
        <p:spPr>
          <a:xfrm>
            <a:off x="952500" y="3133640"/>
            <a:ext cx="7239000" cy="904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The function prototype is also fine without the names of the variables</a:t>
            </a:r>
          </a:p>
        </p:txBody>
      </p:sp>
    </p:spTree>
    <p:extLst>
      <p:ext uri="{BB962C8B-B14F-4D97-AF65-F5344CB8AC3E}">
        <p14:creationId xmlns:p14="http://schemas.microsoft.com/office/powerpoint/2010/main" val="63846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3557B-0265-8B79-9505-7DC086738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88CE-DFD7-5D00-4064-78B491F34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41B2E0-F72A-55B4-4AE8-B285DB0F8F5C}"/>
              </a:ext>
            </a:extLst>
          </p:cNvPr>
          <p:cNvSpPr txBox="1">
            <a:spLocks/>
          </p:cNvSpPr>
          <p:nvPr/>
        </p:nvSpPr>
        <p:spPr>
          <a:xfrm>
            <a:off x="4236720" y="3402032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1D520-BC7D-4E64-EEAC-8E9B4730D9E6}"/>
              </a:ext>
            </a:extLst>
          </p:cNvPr>
          <p:cNvSpPr txBox="1">
            <a:spLocks/>
          </p:cNvSpPr>
          <p:nvPr/>
        </p:nvSpPr>
        <p:spPr>
          <a:xfrm>
            <a:off x="571501" y="1295400"/>
            <a:ext cx="8000998" cy="1498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/>
              <a:t>A named group of statements (instructions) that performs a specific task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326B2B2-AF14-0426-430B-C4B5978541C4}"/>
              </a:ext>
            </a:extLst>
          </p:cNvPr>
          <p:cNvSpPr txBox="1">
            <a:spLocks/>
          </p:cNvSpPr>
          <p:nvPr/>
        </p:nvSpPr>
        <p:spPr>
          <a:xfrm>
            <a:off x="2255520" y="3440342"/>
            <a:ext cx="19812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Examples: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8412CA3-BA04-7E3E-CB36-D61DDB36D325}"/>
              </a:ext>
            </a:extLst>
          </p:cNvPr>
          <p:cNvSpPr txBox="1">
            <a:spLocks/>
          </p:cNvSpPr>
          <p:nvPr/>
        </p:nvSpPr>
        <p:spPr>
          <a:xfrm>
            <a:off x="4312920" y="4097119"/>
            <a:ext cx="16002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scanf</a:t>
            </a:r>
            <a:r>
              <a:rPr lang="en-US" sz="3600" dirty="0"/>
              <a:t>()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3AAB90-11BF-D8E4-9528-A13237A72738}"/>
              </a:ext>
            </a:extLst>
          </p:cNvPr>
          <p:cNvSpPr txBox="1">
            <a:spLocks/>
          </p:cNvSpPr>
          <p:nvPr/>
        </p:nvSpPr>
        <p:spPr>
          <a:xfrm>
            <a:off x="4262120" y="5448983"/>
            <a:ext cx="16002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main()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7B2F9AF-B769-D064-CDF0-CECD291B7BF6}"/>
              </a:ext>
            </a:extLst>
          </p:cNvPr>
          <p:cNvSpPr txBox="1">
            <a:spLocks/>
          </p:cNvSpPr>
          <p:nvPr/>
        </p:nvSpPr>
        <p:spPr>
          <a:xfrm>
            <a:off x="571500" y="2592273"/>
            <a:ext cx="78104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The C language has many built-in functions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6D8B530-31A1-41C4-7F3C-9423CE273756}"/>
              </a:ext>
            </a:extLst>
          </p:cNvPr>
          <p:cNvSpPr txBox="1">
            <a:spLocks/>
          </p:cNvSpPr>
          <p:nvPr/>
        </p:nvSpPr>
        <p:spPr>
          <a:xfrm>
            <a:off x="571500" y="4792206"/>
            <a:ext cx="78104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We can also write our own functions.</a:t>
            </a:r>
          </a:p>
        </p:txBody>
      </p:sp>
    </p:spTree>
    <p:extLst>
      <p:ext uri="{BB962C8B-B14F-4D97-AF65-F5344CB8AC3E}">
        <p14:creationId xmlns:p14="http://schemas.microsoft.com/office/powerpoint/2010/main" val="247915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7" grpId="0"/>
      <p:bldP spid="10" grpId="0"/>
      <p:bldP spid="5" grpId="0"/>
      <p:bldP spid="6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E8985-4C69-DA60-6D17-D3725A033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70E43-662B-708A-14BE-AFAE76437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5FB614-C135-F8B9-9541-328AC60133F6}"/>
              </a:ext>
            </a:extLst>
          </p:cNvPr>
          <p:cNvSpPr txBox="1">
            <a:spLocks/>
          </p:cNvSpPr>
          <p:nvPr/>
        </p:nvSpPr>
        <p:spPr>
          <a:xfrm>
            <a:off x="304800" y="1295400"/>
            <a:ext cx="8534400" cy="3657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#include &lt;</a:t>
            </a:r>
            <a:r>
              <a:rPr lang="en-US" sz="2400" dirty="0" err="1">
                <a:solidFill>
                  <a:srgbClr val="7030A0"/>
                </a:solidFill>
              </a:rPr>
              <a:t>stdio.h</a:t>
            </a:r>
            <a:r>
              <a:rPr lang="en-US" sz="2400" dirty="0">
                <a:solidFill>
                  <a:srgbClr val="7030A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double</a:t>
            </a:r>
            <a:r>
              <a:rPr lang="en-US" sz="2400" dirty="0"/>
              <a:t> </a:t>
            </a:r>
            <a:r>
              <a:rPr lang="en-US" sz="2400" dirty="0" err="1"/>
              <a:t>getsum</a:t>
            </a:r>
            <a:r>
              <a:rPr lang="en-US" sz="2400" dirty="0"/>
              <a:t>( </a:t>
            </a:r>
            <a:r>
              <a:rPr lang="en-US" sz="2400" dirty="0">
                <a:solidFill>
                  <a:srgbClr val="3333FF"/>
                </a:solidFill>
              </a:rPr>
              <a:t>double, double 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560A25"/>
                </a:solidFill>
              </a:rPr>
              <a:t> ;</a:t>
            </a:r>
          </a:p>
          <a:p>
            <a:pPr marL="0" indent="0">
              <a:buNone/>
            </a:pPr>
            <a:endParaRPr lang="en-US" sz="24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int main(int </a:t>
            </a:r>
            <a:r>
              <a:rPr lang="en-US" sz="2400" dirty="0" err="1">
                <a:solidFill>
                  <a:srgbClr val="560A25"/>
                </a:solidFill>
              </a:rPr>
              <a:t>argc</a:t>
            </a:r>
            <a:r>
              <a:rPr lang="en-US" sz="2400" dirty="0">
                <a:solidFill>
                  <a:srgbClr val="560A25"/>
                </a:solidFill>
              </a:rPr>
              <a:t>, char * </a:t>
            </a:r>
            <a:r>
              <a:rPr lang="en-US" sz="2400" dirty="0" err="1">
                <a:solidFill>
                  <a:srgbClr val="560A25"/>
                </a:solidFill>
              </a:rPr>
              <a:t>argv</a:t>
            </a:r>
            <a:r>
              <a:rPr lang="en-US" sz="2400" dirty="0">
                <a:solidFill>
                  <a:srgbClr val="560A25"/>
                </a:solidFill>
              </a:rPr>
              <a:t>[]){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	double num4 = 7.6,  num6 = 2.2, sum;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	sum = </a:t>
            </a:r>
            <a:r>
              <a:rPr lang="en-US" sz="2400" dirty="0" err="1">
                <a:solidFill>
                  <a:srgbClr val="560A25"/>
                </a:solidFill>
              </a:rPr>
              <a:t>getsum</a:t>
            </a:r>
            <a:r>
              <a:rPr lang="en-US" sz="2400" dirty="0">
                <a:solidFill>
                  <a:srgbClr val="560A25"/>
                </a:solidFill>
              </a:rPr>
              <a:t>(num4, num6);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	</a:t>
            </a:r>
            <a:r>
              <a:rPr lang="en-US" sz="2400" dirty="0" err="1">
                <a:solidFill>
                  <a:srgbClr val="560A25"/>
                </a:solidFill>
              </a:rPr>
              <a:t>printf</a:t>
            </a:r>
            <a:r>
              <a:rPr lang="en-US" sz="2400" dirty="0">
                <a:solidFill>
                  <a:srgbClr val="560A25"/>
                </a:solidFill>
              </a:rPr>
              <a:t>(“The sum of %</a:t>
            </a:r>
            <a:r>
              <a:rPr lang="en-US" sz="2400" dirty="0" err="1">
                <a:solidFill>
                  <a:srgbClr val="560A25"/>
                </a:solidFill>
              </a:rPr>
              <a:t>lf</a:t>
            </a:r>
            <a:r>
              <a:rPr lang="en-US" sz="2400" dirty="0">
                <a:solidFill>
                  <a:srgbClr val="560A25"/>
                </a:solidFill>
              </a:rPr>
              <a:t> and %</a:t>
            </a:r>
            <a:r>
              <a:rPr lang="en-US" sz="2400" dirty="0" err="1">
                <a:solidFill>
                  <a:srgbClr val="560A25"/>
                </a:solidFill>
              </a:rPr>
              <a:t>lf</a:t>
            </a:r>
            <a:r>
              <a:rPr lang="en-US" sz="2400" dirty="0">
                <a:solidFill>
                  <a:srgbClr val="560A25"/>
                </a:solidFill>
              </a:rPr>
              <a:t> is %</a:t>
            </a:r>
            <a:r>
              <a:rPr lang="en-US" sz="2400" dirty="0" err="1">
                <a:solidFill>
                  <a:srgbClr val="560A25"/>
                </a:solidFill>
              </a:rPr>
              <a:t>lf</a:t>
            </a:r>
            <a:r>
              <a:rPr lang="en-US" sz="2400" dirty="0">
                <a:solidFill>
                  <a:srgbClr val="560A25"/>
                </a:solidFill>
              </a:rPr>
              <a:t>\n”, num4, num6, sum);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009EE5-9EC9-26DB-5EDC-D1E5B213254C}"/>
              </a:ext>
            </a:extLst>
          </p:cNvPr>
          <p:cNvSpPr txBox="1">
            <a:spLocks/>
          </p:cNvSpPr>
          <p:nvPr/>
        </p:nvSpPr>
        <p:spPr>
          <a:xfrm>
            <a:off x="304800" y="5040863"/>
            <a:ext cx="7239000" cy="1542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double</a:t>
            </a:r>
            <a:r>
              <a:rPr lang="en-US" sz="2400" dirty="0"/>
              <a:t> </a:t>
            </a:r>
            <a:r>
              <a:rPr lang="en-US" sz="2400" dirty="0" err="1"/>
              <a:t>getsum</a:t>
            </a:r>
            <a:r>
              <a:rPr lang="en-US" sz="2400" dirty="0"/>
              <a:t>( </a:t>
            </a:r>
            <a:r>
              <a:rPr lang="en-US" sz="2400" dirty="0">
                <a:solidFill>
                  <a:srgbClr val="3333FF"/>
                </a:solidFill>
              </a:rPr>
              <a:t>double </a:t>
            </a:r>
            <a:r>
              <a:rPr lang="en-US" sz="2400" dirty="0">
                <a:solidFill>
                  <a:srgbClr val="0070C0"/>
                </a:solidFill>
              </a:rPr>
              <a:t>num1</a:t>
            </a:r>
            <a:r>
              <a:rPr lang="en-US" sz="2400" dirty="0">
                <a:solidFill>
                  <a:srgbClr val="3333FF"/>
                </a:solidFill>
              </a:rPr>
              <a:t>, double </a:t>
            </a:r>
            <a:r>
              <a:rPr lang="en-US" sz="2400" dirty="0">
                <a:solidFill>
                  <a:srgbClr val="0070C0"/>
                </a:solidFill>
              </a:rPr>
              <a:t>num2</a:t>
            </a:r>
            <a:r>
              <a:rPr lang="en-US" sz="2400" dirty="0"/>
              <a:t> )</a:t>
            </a:r>
            <a:r>
              <a:rPr lang="en-US" sz="24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400" dirty="0"/>
              <a:t>	return num1 + num2 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6525EA-09BA-1AD2-3DA8-53D1D6FDBC19}"/>
              </a:ext>
            </a:extLst>
          </p:cNvPr>
          <p:cNvSpPr txBox="1">
            <a:spLocks/>
          </p:cNvSpPr>
          <p:nvPr/>
        </p:nvSpPr>
        <p:spPr>
          <a:xfrm>
            <a:off x="5257800" y="1676400"/>
            <a:ext cx="3332598" cy="517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Function prototype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D3F093-E060-C721-EE38-9680F7301AC1}"/>
              </a:ext>
            </a:extLst>
          </p:cNvPr>
          <p:cNvSpPr txBox="1">
            <a:spLocks/>
          </p:cNvSpPr>
          <p:nvPr/>
        </p:nvSpPr>
        <p:spPr>
          <a:xfrm>
            <a:off x="6619358" y="3449320"/>
            <a:ext cx="1981200" cy="517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Function call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6E629D7-1ABF-1800-60C3-7D636E4FC4E4}"/>
              </a:ext>
            </a:extLst>
          </p:cNvPr>
          <p:cNvSpPr txBox="1">
            <a:spLocks/>
          </p:cNvSpPr>
          <p:nvPr/>
        </p:nvSpPr>
        <p:spPr>
          <a:xfrm>
            <a:off x="6248400" y="5491977"/>
            <a:ext cx="2667000" cy="517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Function definition</a:t>
            </a:r>
          </a:p>
        </p:txBody>
      </p:sp>
    </p:spTree>
    <p:extLst>
      <p:ext uri="{BB962C8B-B14F-4D97-AF65-F5344CB8AC3E}">
        <p14:creationId xmlns:p14="http://schemas.microsoft.com/office/powerpoint/2010/main" val="38617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C73DB-D84D-C1DE-25B9-7E991194B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CE891-447A-09CA-7ABE-680757AA4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Function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181DC28-9823-AC02-BFB8-EADE86CE3068}"/>
              </a:ext>
            </a:extLst>
          </p:cNvPr>
          <p:cNvSpPr txBox="1">
            <a:spLocks/>
          </p:cNvSpPr>
          <p:nvPr/>
        </p:nvSpPr>
        <p:spPr>
          <a:xfrm>
            <a:off x="76200" y="1295400"/>
            <a:ext cx="8991600" cy="3657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#include &lt;</a:t>
            </a:r>
            <a:r>
              <a:rPr lang="en-US" sz="2400" dirty="0" err="1">
                <a:solidFill>
                  <a:srgbClr val="7030A0"/>
                </a:solidFill>
              </a:rPr>
              <a:t>stdio.h</a:t>
            </a:r>
            <a:r>
              <a:rPr lang="en-US" sz="2400" dirty="0">
                <a:solidFill>
                  <a:srgbClr val="7030A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double</a:t>
            </a:r>
            <a:r>
              <a:rPr lang="en-US" sz="2400" dirty="0"/>
              <a:t> </a:t>
            </a:r>
            <a:r>
              <a:rPr lang="en-US" sz="2400" dirty="0" err="1"/>
              <a:t>getsum</a:t>
            </a:r>
            <a:r>
              <a:rPr lang="en-US" sz="2400" dirty="0"/>
              <a:t>( </a:t>
            </a:r>
            <a:r>
              <a:rPr lang="en-US" sz="2400" dirty="0">
                <a:solidFill>
                  <a:srgbClr val="3333FF"/>
                </a:solidFill>
              </a:rPr>
              <a:t>double, double </a:t>
            </a:r>
            <a:r>
              <a:rPr lang="en-US" sz="2400" dirty="0"/>
              <a:t>)</a:t>
            </a:r>
            <a:r>
              <a:rPr lang="en-US" sz="2400" dirty="0">
                <a:solidFill>
                  <a:srgbClr val="560A25"/>
                </a:solidFill>
              </a:rPr>
              <a:t> ;</a:t>
            </a:r>
          </a:p>
          <a:p>
            <a:pPr marL="0" indent="0">
              <a:buNone/>
            </a:pPr>
            <a:endParaRPr lang="en-US" sz="2400" dirty="0">
              <a:solidFill>
                <a:srgbClr val="560A25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int main(int </a:t>
            </a:r>
            <a:r>
              <a:rPr lang="en-US" sz="2400" dirty="0" err="1">
                <a:solidFill>
                  <a:srgbClr val="560A25"/>
                </a:solidFill>
              </a:rPr>
              <a:t>argc</a:t>
            </a:r>
            <a:r>
              <a:rPr lang="en-US" sz="2400" dirty="0">
                <a:solidFill>
                  <a:srgbClr val="560A25"/>
                </a:solidFill>
              </a:rPr>
              <a:t>, char * </a:t>
            </a:r>
            <a:r>
              <a:rPr lang="en-US" sz="2400" dirty="0" err="1">
                <a:solidFill>
                  <a:srgbClr val="560A25"/>
                </a:solidFill>
              </a:rPr>
              <a:t>argv</a:t>
            </a:r>
            <a:r>
              <a:rPr lang="en-US" sz="2400" dirty="0">
                <a:solidFill>
                  <a:srgbClr val="560A25"/>
                </a:solidFill>
              </a:rPr>
              <a:t>[]){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	double num4 = 7.6,  num6 = 2.2 ;</a:t>
            </a:r>
          </a:p>
          <a:p>
            <a:pPr marL="0" indent="0">
              <a:buNone/>
            </a:pPr>
            <a:r>
              <a:rPr lang="en-US" sz="1950" dirty="0">
                <a:solidFill>
                  <a:srgbClr val="560A25"/>
                </a:solidFill>
              </a:rPr>
              <a:t>	</a:t>
            </a:r>
            <a:r>
              <a:rPr lang="en-US" sz="1950" dirty="0" err="1">
                <a:solidFill>
                  <a:srgbClr val="560A25"/>
                </a:solidFill>
              </a:rPr>
              <a:t>printf</a:t>
            </a:r>
            <a:r>
              <a:rPr lang="en-US" sz="1950" dirty="0">
                <a:solidFill>
                  <a:srgbClr val="560A25"/>
                </a:solidFill>
              </a:rPr>
              <a:t>(“The sum of %</a:t>
            </a:r>
            <a:r>
              <a:rPr lang="en-US" sz="1950" dirty="0" err="1">
                <a:solidFill>
                  <a:srgbClr val="560A25"/>
                </a:solidFill>
              </a:rPr>
              <a:t>lf</a:t>
            </a:r>
            <a:r>
              <a:rPr lang="en-US" sz="1950" dirty="0">
                <a:solidFill>
                  <a:srgbClr val="560A25"/>
                </a:solidFill>
              </a:rPr>
              <a:t> and %</a:t>
            </a:r>
            <a:r>
              <a:rPr lang="en-US" sz="1950" dirty="0" err="1">
                <a:solidFill>
                  <a:srgbClr val="560A25"/>
                </a:solidFill>
              </a:rPr>
              <a:t>lf</a:t>
            </a:r>
            <a:r>
              <a:rPr lang="en-US" sz="1950" dirty="0">
                <a:solidFill>
                  <a:srgbClr val="560A25"/>
                </a:solidFill>
              </a:rPr>
              <a:t> is %</a:t>
            </a:r>
            <a:r>
              <a:rPr lang="en-US" sz="1950" dirty="0" err="1">
                <a:solidFill>
                  <a:srgbClr val="560A25"/>
                </a:solidFill>
              </a:rPr>
              <a:t>lf</a:t>
            </a:r>
            <a:r>
              <a:rPr lang="en-US" sz="1950" dirty="0">
                <a:solidFill>
                  <a:srgbClr val="560A25"/>
                </a:solidFill>
              </a:rPr>
              <a:t>\n”, num4, num6, </a:t>
            </a:r>
            <a:r>
              <a:rPr lang="en-US" sz="1950" dirty="0" err="1">
                <a:solidFill>
                  <a:srgbClr val="560A25"/>
                </a:solidFill>
              </a:rPr>
              <a:t>getsum</a:t>
            </a:r>
            <a:r>
              <a:rPr lang="en-US" sz="1950" dirty="0">
                <a:solidFill>
                  <a:srgbClr val="560A25"/>
                </a:solidFill>
              </a:rPr>
              <a:t>(num4, num6));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787F85-1E5C-D33C-67AF-E77BEDCE116A}"/>
              </a:ext>
            </a:extLst>
          </p:cNvPr>
          <p:cNvSpPr txBox="1">
            <a:spLocks/>
          </p:cNvSpPr>
          <p:nvPr/>
        </p:nvSpPr>
        <p:spPr>
          <a:xfrm>
            <a:off x="190500" y="5100104"/>
            <a:ext cx="7239000" cy="1477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7030A0"/>
                </a:solidFill>
              </a:rPr>
              <a:t>double</a:t>
            </a:r>
            <a:r>
              <a:rPr lang="en-US" sz="2000" dirty="0"/>
              <a:t> </a:t>
            </a:r>
            <a:r>
              <a:rPr lang="en-US" sz="2000" dirty="0" err="1"/>
              <a:t>getsum</a:t>
            </a:r>
            <a:r>
              <a:rPr lang="en-US" sz="2000" dirty="0"/>
              <a:t>( </a:t>
            </a:r>
            <a:r>
              <a:rPr lang="en-US" sz="2000" dirty="0">
                <a:solidFill>
                  <a:srgbClr val="3333FF"/>
                </a:solidFill>
              </a:rPr>
              <a:t>double </a:t>
            </a:r>
            <a:r>
              <a:rPr lang="en-US" sz="2000" dirty="0">
                <a:solidFill>
                  <a:srgbClr val="0070C0"/>
                </a:solidFill>
              </a:rPr>
              <a:t>num1</a:t>
            </a:r>
            <a:r>
              <a:rPr lang="en-US" sz="2000" dirty="0">
                <a:solidFill>
                  <a:srgbClr val="3333FF"/>
                </a:solidFill>
              </a:rPr>
              <a:t>, double </a:t>
            </a:r>
            <a:r>
              <a:rPr lang="en-US" sz="2000" dirty="0">
                <a:solidFill>
                  <a:srgbClr val="0070C0"/>
                </a:solidFill>
              </a:rPr>
              <a:t>num2</a:t>
            </a:r>
            <a:r>
              <a:rPr lang="en-US" sz="2000" dirty="0"/>
              <a:t> )</a:t>
            </a:r>
            <a:r>
              <a:rPr lang="en-US" sz="20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2000" dirty="0"/>
              <a:t>	return num1 + num2 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183F84E-1ECB-1B32-0923-2F8782A83936}"/>
              </a:ext>
            </a:extLst>
          </p:cNvPr>
          <p:cNvSpPr txBox="1">
            <a:spLocks/>
          </p:cNvSpPr>
          <p:nvPr/>
        </p:nvSpPr>
        <p:spPr>
          <a:xfrm>
            <a:off x="5359282" y="1295400"/>
            <a:ext cx="3332598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This can be done without the variable </a:t>
            </a:r>
            <a:r>
              <a:rPr lang="en-US" sz="2400" i="1" dirty="0">
                <a:solidFill>
                  <a:srgbClr val="FF0000"/>
                </a:solidFill>
              </a:rPr>
              <a:t>sum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32881ED-F14E-9F80-D7D4-8207C3A60CB0}"/>
              </a:ext>
            </a:extLst>
          </p:cNvPr>
          <p:cNvSpPr txBox="1">
            <a:spLocks/>
          </p:cNvSpPr>
          <p:nvPr/>
        </p:nvSpPr>
        <p:spPr>
          <a:xfrm>
            <a:off x="2819400" y="4115679"/>
            <a:ext cx="6096000" cy="914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Function call to </a:t>
            </a:r>
            <a:r>
              <a:rPr lang="en-US" sz="2400" dirty="0" err="1">
                <a:solidFill>
                  <a:srgbClr val="FF0000"/>
                </a:solidFill>
              </a:rPr>
              <a:t>getsum</a:t>
            </a:r>
            <a:r>
              <a:rPr lang="en-US" sz="2400" dirty="0">
                <a:solidFill>
                  <a:srgbClr val="FF0000"/>
                </a:solidFill>
              </a:rPr>
              <a:t>() returns the sum which is then used directly as an argument to </a:t>
            </a:r>
            <a:r>
              <a:rPr lang="en-US" sz="2400" dirty="0" err="1">
                <a:solidFill>
                  <a:srgbClr val="FF0000"/>
                </a:solidFill>
              </a:rPr>
              <a:t>printf</a:t>
            </a:r>
            <a:r>
              <a:rPr lang="en-US" sz="2400" dirty="0">
                <a:solidFill>
                  <a:srgbClr val="FF0000"/>
                </a:solidFill>
              </a:rPr>
              <a:t>()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84B4685-A420-45AA-E321-9A00C93309B0}"/>
              </a:ext>
            </a:extLst>
          </p:cNvPr>
          <p:cNvCxnSpPr>
            <a:cxnSpLocks/>
          </p:cNvCxnSpPr>
          <p:nvPr/>
        </p:nvCxnSpPr>
        <p:spPr>
          <a:xfrm flipV="1">
            <a:off x="6230620" y="3834867"/>
            <a:ext cx="381000" cy="3369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138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32DE-5486-F8B8-F998-ADC1AA5E2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AEC30-B260-7C88-7519-52617C573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39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6F544-469D-BFD6-0121-92188C45C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8865E-A9C1-8164-5816-D4CBAA0CD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1AF45C-FCB7-A3F3-1511-9866BA6C891D}"/>
              </a:ext>
            </a:extLst>
          </p:cNvPr>
          <p:cNvSpPr txBox="1">
            <a:spLocks/>
          </p:cNvSpPr>
          <p:nvPr/>
        </p:nvSpPr>
        <p:spPr>
          <a:xfrm>
            <a:off x="1981200" y="1417638"/>
            <a:ext cx="5715000" cy="1047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Write a function that calculates and returns the product of three integers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065D2E-49E1-2ADA-8091-34686C2661DF}"/>
              </a:ext>
            </a:extLst>
          </p:cNvPr>
          <p:cNvSpPr txBox="1">
            <a:spLocks/>
          </p:cNvSpPr>
          <p:nvPr/>
        </p:nvSpPr>
        <p:spPr>
          <a:xfrm>
            <a:off x="2057400" y="2746683"/>
            <a:ext cx="574548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Write a function prototype for the function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8152F40-4257-4906-FA42-49FA48053716}"/>
              </a:ext>
            </a:extLst>
          </p:cNvPr>
          <p:cNvSpPr txBox="1">
            <a:spLocks/>
          </p:cNvSpPr>
          <p:nvPr/>
        </p:nvSpPr>
        <p:spPr>
          <a:xfrm>
            <a:off x="1981200" y="3900849"/>
            <a:ext cx="6050280" cy="1524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Write a main function that gets three integers from the user, calls the function to calculate the product, and prints the results.</a:t>
            </a:r>
          </a:p>
        </p:txBody>
      </p:sp>
    </p:spTree>
    <p:extLst>
      <p:ext uri="{BB962C8B-B14F-4D97-AF65-F5344CB8AC3E}">
        <p14:creationId xmlns:p14="http://schemas.microsoft.com/office/powerpoint/2010/main" val="384309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932B1-806F-D6DD-CCA2-359911E94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350E9-50A0-A3FE-C07A-5F9484F91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54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C37C2-5F2C-450D-FA40-8F2447DD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00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98D43-3785-358F-B8A1-CE7A7D7ED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13F26-E286-7344-9390-6750B5517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C267A1-6BC7-FD63-495A-328A8A830DDE}"/>
              </a:ext>
            </a:extLst>
          </p:cNvPr>
          <p:cNvSpPr txBox="1">
            <a:spLocks/>
          </p:cNvSpPr>
          <p:nvPr/>
        </p:nvSpPr>
        <p:spPr>
          <a:xfrm>
            <a:off x="886461" y="2142996"/>
            <a:ext cx="4145279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Function definition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329A42A-C3A3-9152-5D40-2D76A04A935F}"/>
              </a:ext>
            </a:extLst>
          </p:cNvPr>
          <p:cNvSpPr txBox="1">
            <a:spLocks/>
          </p:cNvSpPr>
          <p:nvPr/>
        </p:nvSpPr>
        <p:spPr>
          <a:xfrm>
            <a:off x="911861" y="3376704"/>
            <a:ext cx="301752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Function call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DC9D7F1-8F30-4A7E-83F4-14A835ACE7D4}"/>
              </a:ext>
            </a:extLst>
          </p:cNvPr>
          <p:cNvSpPr txBox="1">
            <a:spLocks/>
          </p:cNvSpPr>
          <p:nvPr/>
        </p:nvSpPr>
        <p:spPr>
          <a:xfrm>
            <a:off x="937260" y="4572000"/>
            <a:ext cx="4145279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Function prototype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26F06DD-FA5E-839E-30F0-F34790FFD088}"/>
              </a:ext>
            </a:extLst>
          </p:cNvPr>
          <p:cNvSpPr txBox="1">
            <a:spLocks/>
          </p:cNvSpPr>
          <p:nvPr/>
        </p:nvSpPr>
        <p:spPr>
          <a:xfrm>
            <a:off x="845821" y="1436430"/>
            <a:ext cx="78104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There are three different aspects for using functions</a:t>
            </a:r>
          </a:p>
        </p:txBody>
      </p:sp>
    </p:spTree>
    <p:extLst>
      <p:ext uri="{BB962C8B-B14F-4D97-AF65-F5344CB8AC3E}">
        <p14:creationId xmlns:p14="http://schemas.microsoft.com/office/powerpoint/2010/main" val="124193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84D8A-08F9-C521-0B56-6F88D47F0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AF30B-20E1-0460-4445-DADB01E3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Definition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C5A7B39-F3F9-422E-562C-434C7D3AA071}"/>
              </a:ext>
            </a:extLst>
          </p:cNvPr>
          <p:cNvSpPr txBox="1">
            <a:spLocks/>
          </p:cNvSpPr>
          <p:nvPr/>
        </p:nvSpPr>
        <p:spPr>
          <a:xfrm>
            <a:off x="1447800" y="2023616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These are the statements that do the work of the function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36FDA-D2F5-7744-91EE-8ABBF4C26501}"/>
              </a:ext>
            </a:extLst>
          </p:cNvPr>
          <p:cNvSpPr txBox="1">
            <a:spLocks/>
          </p:cNvSpPr>
          <p:nvPr/>
        </p:nvSpPr>
        <p:spPr>
          <a:xfrm>
            <a:off x="1457960" y="3200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For built-in functions, </a:t>
            </a:r>
            <a:r>
              <a:rPr lang="en-US" sz="2400" dirty="0">
                <a:solidFill>
                  <a:srgbClr val="3333FF"/>
                </a:solidFill>
              </a:rPr>
              <a:t>like </a:t>
            </a:r>
            <a:r>
              <a:rPr lang="en-US" sz="2400" dirty="0" err="1">
                <a:solidFill>
                  <a:srgbClr val="3333FF"/>
                </a:solidFill>
              </a:rPr>
              <a:t>printf</a:t>
            </a:r>
            <a:r>
              <a:rPr lang="en-US" sz="2400" dirty="0">
                <a:solidFill>
                  <a:srgbClr val="3333FF"/>
                </a:solidFill>
              </a:rPr>
              <a:t>()</a:t>
            </a:r>
            <a:r>
              <a:rPr lang="en-US" sz="2400" dirty="0"/>
              <a:t>, someone else has already written the function definition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88AE81-ABF0-86F1-E6CF-F08F2E515564}"/>
              </a:ext>
            </a:extLst>
          </p:cNvPr>
          <p:cNvSpPr txBox="1">
            <a:spLocks/>
          </p:cNvSpPr>
          <p:nvPr/>
        </p:nvSpPr>
        <p:spPr>
          <a:xfrm>
            <a:off x="1457960" y="4377184"/>
            <a:ext cx="7010400" cy="1367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When we write our own functions, we write the function definition which has the instructions that will be carried out when the function is called</a:t>
            </a:r>
          </a:p>
        </p:txBody>
      </p:sp>
    </p:spTree>
    <p:extLst>
      <p:ext uri="{BB962C8B-B14F-4D97-AF65-F5344CB8AC3E}">
        <p14:creationId xmlns:p14="http://schemas.microsoft.com/office/powerpoint/2010/main" val="257585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FE006-C5A2-359C-F917-2F243C870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6E87B-0670-8963-4FD1-28431222B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14543B9-F2E6-1F11-79FD-69FC39F4AD14}"/>
              </a:ext>
            </a:extLst>
          </p:cNvPr>
          <p:cNvSpPr txBox="1">
            <a:spLocks/>
          </p:cNvSpPr>
          <p:nvPr/>
        </p:nvSpPr>
        <p:spPr>
          <a:xfrm>
            <a:off x="1447800" y="2023616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This is the statement that passes control from the calling program to the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06A2D-FB28-042C-6F80-C25A56BA556F}"/>
              </a:ext>
            </a:extLst>
          </p:cNvPr>
          <p:cNvSpPr txBox="1">
            <a:spLocks/>
          </p:cNvSpPr>
          <p:nvPr/>
        </p:nvSpPr>
        <p:spPr>
          <a:xfrm>
            <a:off x="1457960" y="32004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calling program could be the </a:t>
            </a:r>
            <a:r>
              <a:rPr lang="en-US" sz="2400" dirty="0">
                <a:solidFill>
                  <a:srgbClr val="3333FF"/>
                </a:solidFill>
              </a:rPr>
              <a:t>main</a:t>
            </a:r>
            <a:r>
              <a:rPr lang="en-US" sz="2400" dirty="0"/>
              <a:t> function, or it could be another function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32ED3C-36A4-79F8-F73C-3F675ED0E29E}"/>
              </a:ext>
            </a:extLst>
          </p:cNvPr>
          <p:cNvSpPr txBox="1">
            <a:spLocks/>
          </p:cNvSpPr>
          <p:nvPr/>
        </p:nvSpPr>
        <p:spPr>
          <a:xfrm>
            <a:off x="1457960" y="4377184"/>
            <a:ext cx="7010400" cy="956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function call must follow a specific syntax (format) for the function to work properly</a:t>
            </a:r>
          </a:p>
        </p:txBody>
      </p:sp>
    </p:spTree>
    <p:extLst>
      <p:ext uri="{BB962C8B-B14F-4D97-AF65-F5344CB8AC3E}">
        <p14:creationId xmlns:p14="http://schemas.microsoft.com/office/powerpoint/2010/main" val="133332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CDA04-E147-DC63-180E-8F94F70C6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2FA7B-6A41-9C3B-7DBD-1B1F5CF6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Prototype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E2450C7-1E9A-D263-BC15-539B3A4752F9}"/>
              </a:ext>
            </a:extLst>
          </p:cNvPr>
          <p:cNvSpPr txBox="1">
            <a:spLocks/>
          </p:cNvSpPr>
          <p:nvPr/>
        </p:nvSpPr>
        <p:spPr>
          <a:xfrm>
            <a:off x="1295400" y="1417638"/>
            <a:ext cx="70104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function prototype allows the compiler to check the function call to make sure that the function is being used correctly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9BE91-0984-0415-2609-6B1EDE38971B}"/>
              </a:ext>
            </a:extLst>
          </p:cNvPr>
          <p:cNvSpPr txBox="1">
            <a:spLocks/>
          </p:cNvSpPr>
          <p:nvPr/>
        </p:nvSpPr>
        <p:spPr>
          <a:xfrm>
            <a:off x="1285240" y="2755454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For built-in functions, the function prototypes are found in different header files (.h files)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547402-ABE6-6D29-F121-0D503C3531D4}"/>
              </a:ext>
            </a:extLst>
          </p:cNvPr>
          <p:cNvSpPr txBox="1">
            <a:spLocks/>
          </p:cNvSpPr>
          <p:nvPr/>
        </p:nvSpPr>
        <p:spPr>
          <a:xfrm>
            <a:off x="1285240" y="3707066"/>
            <a:ext cx="7010400" cy="956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This is why we have the </a:t>
            </a:r>
            <a:r>
              <a:rPr lang="en-US" sz="2400" dirty="0">
                <a:solidFill>
                  <a:srgbClr val="3333FF"/>
                </a:solidFill>
              </a:rPr>
              <a:t>#include &lt;</a:t>
            </a:r>
            <a:r>
              <a:rPr lang="en-US" sz="2400" dirty="0" err="1">
                <a:solidFill>
                  <a:srgbClr val="3333FF"/>
                </a:solidFill>
              </a:rPr>
              <a:t>stdio.h</a:t>
            </a:r>
            <a:r>
              <a:rPr lang="en-US" sz="2400" dirty="0">
                <a:solidFill>
                  <a:srgbClr val="3333FF"/>
                </a:solidFill>
              </a:rPr>
              <a:t>&gt; </a:t>
            </a:r>
            <a:r>
              <a:rPr lang="en-US" sz="2400" dirty="0"/>
              <a:t>statement when we use </a:t>
            </a:r>
            <a:r>
              <a:rPr lang="en-US" sz="2400" dirty="0" err="1"/>
              <a:t>printf</a:t>
            </a:r>
            <a:r>
              <a:rPr lang="en-US" sz="2400" dirty="0"/>
              <a:t>() and </a:t>
            </a:r>
            <a:r>
              <a:rPr lang="en-US" sz="2400" dirty="0" err="1"/>
              <a:t>scanf</a:t>
            </a:r>
            <a:r>
              <a:rPr lang="en-US" sz="2400" dirty="0"/>
              <a:t>()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683DC2B-E533-55B5-FA63-77D485728F7B}"/>
              </a:ext>
            </a:extLst>
          </p:cNvPr>
          <p:cNvSpPr txBox="1">
            <a:spLocks/>
          </p:cNvSpPr>
          <p:nvPr/>
        </p:nvSpPr>
        <p:spPr>
          <a:xfrm>
            <a:off x="1295400" y="4853494"/>
            <a:ext cx="7010400" cy="831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When we write our own functions, we usually also write the function prototype</a:t>
            </a:r>
          </a:p>
        </p:txBody>
      </p:sp>
    </p:spTree>
    <p:extLst>
      <p:ext uri="{BB962C8B-B14F-4D97-AF65-F5344CB8AC3E}">
        <p14:creationId xmlns:p14="http://schemas.microsoft.com/office/powerpoint/2010/main" val="102578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A99C9-55CF-BCBE-BD27-27481D175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function call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8A3AEC-028A-B4CD-F5F0-2D93F6F4AB1C}"/>
              </a:ext>
            </a:extLst>
          </p:cNvPr>
          <p:cNvSpPr txBox="1">
            <a:spLocks/>
          </p:cNvSpPr>
          <p:nvPr/>
        </p:nvSpPr>
        <p:spPr>
          <a:xfrm>
            <a:off x="914400" y="2986624"/>
            <a:ext cx="7239000" cy="534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</a:t>
            </a:r>
            <a:r>
              <a:rPr lang="en-US" sz="2800" dirty="0">
                <a:solidFill>
                  <a:srgbClr val="3333FF"/>
                </a:solidFill>
              </a:rPr>
              <a:t>“The answer %5d is correct.\n”</a:t>
            </a:r>
            <a:r>
              <a:rPr lang="en-US" sz="2800" dirty="0">
                <a:solidFill>
                  <a:srgbClr val="FF00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3333FF"/>
                </a:solidFill>
              </a:rPr>
              <a:t>num2 </a:t>
            </a:r>
            <a:r>
              <a:rPr lang="en-US" sz="2800" dirty="0"/>
              <a:t>)  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E249-2679-8B1E-5011-E61FCD7DAC94}"/>
              </a:ext>
            </a:extLst>
          </p:cNvPr>
          <p:cNvSpPr txBox="1">
            <a:spLocks/>
          </p:cNvSpPr>
          <p:nvPr/>
        </p:nvSpPr>
        <p:spPr>
          <a:xfrm>
            <a:off x="914400" y="1667917"/>
            <a:ext cx="42672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function name with parentheses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0242F0-675B-07D4-C205-CAD5082E25EB}"/>
              </a:ext>
            </a:extLst>
          </p:cNvPr>
          <p:cNvSpPr txBox="1">
            <a:spLocks/>
          </p:cNvSpPr>
          <p:nvPr/>
        </p:nvSpPr>
        <p:spPr>
          <a:xfrm>
            <a:off x="5715000" y="1600200"/>
            <a:ext cx="2286000" cy="5342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      )  ;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4A6CBDB-AB80-33E6-95D6-4B0DF8C96D61}"/>
              </a:ext>
            </a:extLst>
          </p:cNvPr>
          <p:cNvCxnSpPr/>
          <p:nvPr/>
        </p:nvCxnSpPr>
        <p:spPr>
          <a:xfrm>
            <a:off x="1524000" y="2134412"/>
            <a:ext cx="0" cy="85221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1E94380-8DB4-67BF-F007-2F68E5F53A2A}"/>
              </a:ext>
            </a:extLst>
          </p:cNvPr>
          <p:cNvSpPr txBox="1">
            <a:spLocks/>
          </p:cNvSpPr>
          <p:nvPr/>
        </p:nvSpPr>
        <p:spPr>
          <a:xfrm>
            <a:off x="3886200" y="2167459"/>
            <a:ext cx="36576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arguments of the function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8BDEB6E-949E-2729-FDEB-FFA78BD424EB}"/>
              </a:ext>
            </a:extLst>
          </p:cNvPr>
          <p:cNvCxnSpPr>
            <a:cxnSpLocks/>
          </p:cNvCxnSpPr>
          <p:nvPr/>
        </p:nvCxnSpPr>
        <p:spPr>
          <a:xfrm flipH="1">
            <a:off x="4724400" y="2604179"/>
            <a:ext cx="228600" cy="319624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6CC3AD7-7078-A554-FB1D-074E88999773}"/>
              </a:ext>
            </a:extLst>
          </p:cNvPr>
          <p:cNvCxnSpPr>
            <a:cxnSpLocks/>
          </p:cNvCxnSpPr>
          <p:nvPr/>
        </p:nvCxnSpPr>
        <p:spPr>
          <a:xfrm>
            <a:off x="6553200" y="2604179"/>
            <a:ext cx="304800" cy="297763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80EF13B-9C64-4C94-15E0-2E5BB87AFB21}"/>
              </a:ext>
            </a:extLst>
          </p:cNvPr>
          <p:cNvSpPr txBox="1">
            <a:spLocks/>
          </p:cNvSpPr>
          <p:nvPr/>
        </p:nvSpPr>
        <p:spPr>
          <a:xfrm>
            <a:off x="3048000" y="3645977"/>
            <a:ext cx="36576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separated by a comma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8FB55E-68C1-A0DC-4944-3ACD301D970A}"/>
              </a:ext>
            </a:extLst>
          </p:cNvPr>
          <p:cNvCxnSpPr>
            <a:cxnSpLocks/>
          </p:cNvCxnSpPr>
          <p:nvPr/>
        </p:nvCxnSpPr>
        <p:spPr>
          <a:xfrm flipV="1">
            <a:off x="6019800" y="3486166"/>
            <a:ext cx="381000" cy="3369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2868484-B775-304C-57FF-78CC2A834E9D}"/>
              </a:ext>
            </a:extLst>
          </p:cNvPr>
          <p:cNvSpPr txBox="1">
            <a:spLocks/>
          </p:cNvSpPr>
          <p:nvPr/>
        </p:nvSpPr>
        <p:spPr>
          <a:xfrm>
            <a:off x="2438400" y="4245258"/>
            <a:ext cx="6248400" cy="7398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semicolon is only there because it was a complete C statement, and every statement ends with a semicolon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619EF4F-6698-FBDC-964F-AA968A215E1F}"/>
              </a:ext>
            </a:extLst>
          </p:cNvPr>
          <p:cNvCxnSpPr>
            <a:cxnSpLocks/>
          </p:cNvCxnSpPr>
          <p:nvPr/>
        </p:nvCxnSpPr>
        <p:spPr>
          <a:xfrm flipV="1">
            <a:off x="7620000" y="3547447"/>
            <a:ext cx="228600" cy="7578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3900733-264B-2504-BA76-4C78AB1F9DC5}"/>
              </a:ext>
            </a:extLst>
          </p:cNvPr>
          <p:cNvSpPr txBox="1">
            <a:spLocks/>
          </p:cNvSpPr>
          <p:nvPr/>
        </p:nvSpPr>
        <p:spPr>
          <a:xfrm>
            <a:off x="990600" y="5137571"/>
            <a:ext cx="62484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Function calls can be part of a </a:t>
            </a:r>
            <a:r>
              <a:rPr lang="en-US" sz="2200" dirty="0"/>
              <a:t>larger</a:t>
            </a:r>
            <a:r>
              <a:rPr lang="en-US" sz="2000" dirty="0"/>
              <a:t> expression.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754ECE8-332F-00C4-5562-3F47B8F415FB}"/>
              </a:ext>
            </a:extLst>
          </p:cNvPr>
          <p:cNvSpPr txBox="1">
            <a:spLocks/>
          </p:cNvSpPr>
          <p:nvPr/>
        </p:nvSpPr>
        <p:spPr>
          <a:xfrm>
            <a:off x="1010920" y="5671784"/>
            <a:ext cx="7828280" cy="5342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 that case, there might not be a semicolon after the function call.</a:t>
            </a:r>
          </a:p>
        </p:txBody>
      </p:sp>
    </p:spTree>
    <p:extLst>
      <p:ext uri="{BB962C8B-B14F-4D97-AF65-F5344CB8AC3E}">
        <p14:creationId xmlns:p14="http://schemas.microsoft.com/office/powerpoint/2010/main" val="303070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4" grpId="0"/>
      <p:bldP spid="18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BE1DD-A9F9-0CD6-6CDC-34EE54478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6BF5C-6E23-E2F1-1777-C0A6E243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our First Functions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23475E1-3231-843F-922F-2AE55D42DAA5}"/>
              </a:ext>
            </a:extLst>
          </p:cNvPr>
          <p:cNvSpPr txBox="1">
            <a:spLocks/>
          </p:cNvSpPr>
          <p:nvPr/>
        </p:nvSpPr>
        <p:spPr>
          <a:xfrm>
            <a:off x="1600200" y="1390492"/>
            <a:ext cx="6858000" cy="9443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Our first functions will do very little, just showing some basics.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DFF8F-C036-C14B-A9A0-7F928A65868F}"/>
              </a:ext>
            </a:extLst>
          </p:cNvPr>
          <p:cNvSpPr txBox="1">
            <a:spLocks/>
          </p:cNvSpPr>
          <p:nvPr/>
        </p:nvSpPr>
        <p:spPr>
          <a:xfrm>
            <a:off x="1224280" y="2692229"/>
            <a:ext cx="723392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Functions usually take arguments, but these will not.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8719C74-1037-C68A-0BB7-1BEE9F5AB777}"/>
              </a:ext>
            </a:extLst>
          </p:cNvPr>
          <p:cNvSpPr txBox="1">
            <a:spLocks/>
          </p:cNvSpPr>
          <p:nvPr/>
        </p:nvSpPr>
        <p:spPr>
          <a:xfrm>
            <a:off x="1224280" y="3316767"/>
            <a:ext cx="723392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Functions often return values, but these will not.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586FEF2-C7C4-A3A9-53F7-677825700F3B}"/>
              </a:ext>
            </a:extLst>
          </p:cNvPr>
          <p:cNvSpPr txBox="1">
            <a:spLocks/>
          </p:cNvSpPr>
          <p:nvPr/>
        </p:nvSpPr>
        <p:spPr>
          <a:xfrm>
            <a:off x="1224280" y="4014391"/>
            <a:ext cx="723392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These functions will just print a message.</a:t>
            </a:r>
          </a:p>
        </p:txBody>
      </p:sp>
    </p:spTree>
    <p:extLst>
      <p:ext uri="{BB962C8B-B14F-4D97-AF65-F5344CB8AC3E}">
        <p14:creationId xmlns:p14="http://schemas.microsoft.com/office/powerpoint/2010/main" val="3060599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DA677-6C42-FD6F-EACF-E0DD23640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65586-868F-33A3-0E6D-FF2AB81D9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Declaration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C5DFBC1-B914-F24D-BA84-5A4317F6FD49}"/>
              </a:ext>
            </a:extLst>
          </p:cNvPr>
          <p:cNvSpPr txBox="1">
            <a:spLocks/>
          </p:cNvSpPr>
          <p:nvPr/>
        </p:nvSpPr>
        <p:spPr>
          <a:xfrm>
            <a:off x="949960" y="2841967"/>
            <a:ext cx="7239000" cy="2066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7030A0"/>
                </a:solidFill>
              </a:rPr>
              <a:t>void</a:t>
            </a:r>
            <a:r>
              <a:rPr lang="en-US" sz="2800" dirty="0"/>
              <a:t> fun1( </a:t>
            </a:r>
            <a:r>
              <a:rPr lang="en-US" sz="2800" dirty="0">
                <a:solidFill>
                  <a:srgbClr val="3333FF"/>
                </a:solidFill>
              </a:rPr>
              <a:t>void</a:t>
            </a:r>
            <a:r>
              <a:rPr lang="en-US" sz="2800" dirty="0"/>
              <a:t> )</a:t>
            </a:r>
            <a:r>
              <a:rPr lang="en-US" sz="2800" dirty="0">
                <a:solidFill>
                  <a:srgbClr val="560A25"/>
                </a:solidFill>
              </a:rPr>
              <a:t>{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560A25"/>
                </a:solidFill>
              </a:rPr>
              <a:t>}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43714-A1D5-1E4E-303B-DD617AA56402}"/>
              </a:ext>
            </a:extLst>
          </p:cNvPr>
          <p:cNvSpPr txBox="1">
            <a:spLocks/>
          </p:cNvSpPr>
          <p:nvPr/>
        </p:nvSpPr>
        <p:spPr>
          <a:xfrm>
            <a:off x="1518921" y="1544202"/>
            <a:ext cx="244094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function name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D6A9624-DFCD-12FF-EBB8-947D93310234}"/>
              </a:ext>
            </a:extLst>
          </p:cNvPr>
          <p:cNvCxnSpPr>
            <a:cxnSpLocks/>
          </p:cNvCxnSpPr>
          <p:nvPr/>
        </p:nvCxnSpPr>
        <p:spPr>
          <a:xfrm>
            <a:off x="2057400" y="1951851"/>
            <a:ext cx="0" cy="97195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AF9CA6B-0374-2CCE-6E6B-777A3FD151B9}"/>
              </a:ext>
            </a:extLst>
          </p:cNvPr>
          <p:cNvSpPr txBox="1">
            <a:spLocks/>
          </p:cNvSpPr>
          <p:nvPr/>
        </p:nvSpPr>
        <p:spPr>
          <a:xfrm>
            <a:off x="3388359" y="2004574"/>
            <a:ext cx="365760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parameters of the function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E9275EA-297E-5AD4-902F-01C6732459B2}"/>
              </a:ext>
            </a:extLst>
          </p:cNvPr>
          <p:cNvCxnSpPr>
            <a:cxnSpLocks/>
          </p:cNvCxnSpPr>
          <p:nvPr/>
        </p:nvCxnSpPr>
        <p:spPr>
          <a:xfrm>
            <a:off x="1219200" y="1594459"/>
            <a:ext cx="0" cy="1307483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A449954-F49E-7DB7-40BF-88C82020B070}"/>
              </a:ext>
            </a:extLst>
          </p:cNvPr>
          <p:cNvCxnSpPr>
            <a:cxnSpLocks/>
          </p:cNvCxnSpPr>
          <p:nvPr/>
        </p:nvCxnSpPr>
        <p:spPr>
          <a:xfrm flipH="1">
            <a:off x="2971800" y="2497697"/>
            <a:ext cx="416560" cy="374926"/>
          </a:xfrm>
          <a:prstGeom prst="straightConnector1">
            <a:avLst/>
          </a:prstGeom>
          <a:ln w="1905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5C58D5A-DF0A-9547-2B00-D5C32D65DD2A}"/>
              </a:ext>
            </a:extLst>
          </p:cNvPr>
          <p:cNvSpPr txBox="1">
            <a:spLocks/>
          </p:cNvSpPr>
          <p:nvPr/>
        </p:nvSpPr>
        <p:spPr>
          <a:xfrm>
            <a:off x="4721859" y="2932396"/>
            <a:ext cx="4648200" cy="7398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560A25"/>
                </a:solidFill>
              </a:rPr>
              <a:t>Code block that defines the function (lists the statements that it executes)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330CB6-C608-BAAC-F007-9C10C3034CC5}"/>
              </a:ext>
            </a:extLst>
          </p:cNvPr>
          <p:cNvCxnSpPr>
            <a:cxnSpLocks/>
          </p:cNvCxnSpPr>
          <p:nvPr/>
        </p:nvCxnSpPr>
        <p:spPr>
          <a:xfrm flipH="1" flipV="1">
            <a:off x="3628390" y="3088697"/>
            <a:ext cx="1013459" cy="40753"/>
          </a:xfrm>
          <a:prstGeom prst="straightConnector1">
            <a:avLst/>
          </a:prstGeom>
          <a:ln w="19050">
            <a:solidFill>
              <a:srgbClr val="560A2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8A3E525-8A23-F341-D459-57D521BFCB7C}"/>
              </a:ext>
            </a:extLst>
          </p:cNvPr>
          <p:cNvSpPr txBox="1">
            <a:spLocks/>
          </p:cNvSpPr>
          <p:nvPr/>
        </p:nvSpPr>
        <p:spPr>
          <a:xfrm>
            <a:off x="1445260" y="3605461"/>
            <a:ext cx="6248400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(“We are in function 1!\n”);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ACB854D-EFB7-1DC0-24B1-AFBBAF1DFC21}"/>
              </a:ext>
            </a:extLst>
          </p:cNvPr>
          <p:cNvSpPr txBox="1">
            <a:spLocks/>
          </p:cNvSpPr>
          <p:nvPr/>
        </p:nvSpPr>
        <p:spPr>
          <a:xfrm>
            <a:off x="1440180" y="5229672"/>
            <a:ext cx="7239000" cy="1048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We will discuss the difference between arguments and parameters when we have a function with parameters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1078179-89FA-1151-6B04-3CE60300D885}"/>
              </a:ext>
            </a:extLst>
          </p:cNvPr>
          <p:cNvSpPr txBox="1">
            <a:spLocks/>
          </p:cNvSpPr>
          <p:nvPr/>
        </p:nvSpPr>
        <p:spPr>
          <a:xfrm>
            <a:off x="911860" y="1150531"/>
            <a:ext cx="5336540" cy="534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What the function returns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77B140-D7C9-2A09-1B78-20BCDD47BCF3}"/>
              </a:ext>
            </a:extLst>
          </p:cNvPr>
          <p:cNvSpPr txBox="1">
            <a:spLocks/>
          </p:cNvSpPr>
          <p:nvPr/>
        </p:nvSpPr>
        <p:spPr>
          <a:xfrm>
            <a:off x="4569460" y="1150531"/>
            <a:ext cx="2974336" cy="8013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void means that it doesn’t return anything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FE2517F-D77A-8E91-7323-9B7836C1F712}"/>
              </a:ext>
            </a:extLst>
          </p:cNvPr>
          <p:cNvSpPr txBox="1">
            <a:spLocks/>
          </p:cNvSpPr>
          <p:nvPr/>
        </p:nvSpPr>
        <p:spPr>
          <a:xfrm>
            <a:off x="6913879" y="2020234"/>
            <a:ext cx="2189480" cy="10036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void means that there are no parameters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309BCE0-E717-FAF1-3AE1-3369775DE535}"/>
              </a:ext>
            </a:extLst>
          </p:cNvPr>
          <p:cNvSpPr txBox="1">
            <a:spLocks/>
          </p:cNvSpPr>
          <p:nvPr/>
        </p:nvSpPr>
        <p:spPr>
          <a:xfrm>
            <a:off x="1450340" y="4028211"/>
            <a:ext cx="1343661" cy="45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return;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522AFA3D-F837-4B65-3AD9-B0D18B2C3B34}"/>
              </a:ext>
            </a:extLst>
          </p:cNvPr>
          <p:cNvSpPr txBox="1">
            <a:spLocks/>
          </p:cNvSpPr>
          <p:nvPr/>
        </p:nvSpPr>
        <p:spPr>
          <a:xfrm>
            <a:off x="3210560" y="4071239"/>
            <a:ext cx="4648200" cy="836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Since the function is of type void, the return statement is optional</a:t>
            </a:r>
          </a:p>
        </p:txBody>
      </p:sp>
    </p:spTree>
    <p:extLst>
      <p:ext uri="{BB962C8B-B14F-4D97-AF65-F5344CB8AC3E}">
        <p14:creationId xmlns:p14="http://schemas.microsoft.com/office/powerpoint/2010/main" val="114927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8" grpId="0"/>
      <p:bldP spid="22" grpId="0"/>
      <p:bldP spid="23" grpId="0"/>
      <p:bldP spid="6" grpId="0"/>
      <p:bldP spid="11" grpId="0"/>
      <p:bldP spid="16" grpId="0"/>
      <p:bldP spid="24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118453</TotalTime>
  <Words>1429</Words>
  <Application>Microsoft Office PowerPoint</Application>
  <PresentationFormat>On-screen Show (4:3)</PresentationFormat>
  <Paragraphs>248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Basis of Software</vt:lpstr>
      <vt:lpstr>Functions</vt:lpstr>
      <vt:lpstr>Functions</vt:lpstr>
      <vt:lpstr>Function Definition</vt:lpstr>
      <vt:lpstr>Function Call</vt:lpstr>
      <vt:lpstr>Function Prototype</vt:lpstr>
      <vt:lpstr>Example function call</vt:lpstr>
      <vt:lpstr>Writing our First Functions</vt:lpstr>
      <vt:lpstr>Function Declaration</vt:lpstr>
      <vt:lpstr>Function Declaration fun2</vt:lpstr>
      <vt:lpstr>main program to call fun1() and fun2()</vt:lpstr>
      <vt:lpstr>main program to call fun1() and fun2()</vt:lpstr>
      <vt:lpstr>main program to call fun1() and fun2()</vt:lpstr>
      <vt:lpstr>main program to call fun1() and fun2()</vt:lpstr>
      <vt:lpstr>main program to call fun1() and fun2()</vt:lpstr>
      <vt:lpstr>Writing a Function with Parameters</vt:lpstr>
      <vt:lpstr>Function Declaration</vt:lpstr>
      <vt:lpstr>Alternate Function Declaration</vt:lpstr>
      <vt:lpstr>Function Prototype</vt:lpstr>
      <vt:lpstr>Calling Function</vt:lpstr>
      <vt:lpstr>Calling Function</vt:lpstr>
      <vt:lpstr>PowerPoint Presentation</vt:lpstr>
      <vt:lpstr>Assignment</vt:lpstr>
      <vt:lpstr>PowerPoint Presentation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891</cp:revision>
  <cp:lastPrinted>2020-04-08T20:37:48Z</cp:lastPrinted>
  <dcterms:created xsi:type="dcterms:W3CDTF">2016-08-24T18:09:17Z</dcterms:created>
  <dcterms:modified xsi:type="dcterms:W3CDTF">2025-05-27T21:37:17Z</dcterms:modified>
</cp:coreProperties>
</file>