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752" r:id="rId3"/>
    <p:sldId id="754" r:id="rId4"/>
    <p:sldId id="757" r:id="rId5"/>
    <p:sldId id="758" r:id="rId6"/>
    <p:sldId id="759" r:id="rId7"/>
    <p:sldId id="760" r:id="rId8"/>
    <p:sldId id="756" r:id="rId9"/>
    <p:sldId id="726" r:id="rId10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A33ACBB-9B43-FB2E-A9AA-213D69AA6D8D}" name="Kendall Stephenson" initials="KS" userId="S::KStephenson@cornellcollege.edu::5b821848-39b7-4c1b-9fc1-53417b386ef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560A25"/>
    <a:srgbClr val="85EBFF"/>
    <a:srgbClr val="009644"/>
    <a:srgbClr val="00CC5C"/>
    <a:srgbClr val="3399FF"/>
    <a:srgbClr val="66CCFF"/>
    <a:srgbClr val="6E95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140" autoAdjust="0"/>
    <p:restoredTop sz="94660"/>
  </p:normalViewPr>
  <p:slideViewPr>
    <p:cSldViewPr>
      <p:cViewPr>
        <p:scale>
          <a:sx n="80" d="100"/>
          <a:sy n="80" d="100"/>
        </p:scale>
        <p:origin x="58" y="-1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44" d="100"/>
          <a:sy n="44" d="100"/>
        </p:scale>
        <p:origin x="2692" y="4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C686339-C11E-4A10-86BE-291AC30096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2BA5BB-4045-4E54-ABE9-F1C24DC871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D598245-D6C2-4843-9F2D-EBF2A357BCD5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BEA437-369A-49D2-BDB1-8BFE7EB0B5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5A5E7-375E-4418-B815-B9F0EFD869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2857A64-2646-41F7-9795-705FA07FE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6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76E253B-13BE-4348-9C20-850E66A24A40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9469649-B972-4D6E-B049-00274A449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988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72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44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78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125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181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5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30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41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322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139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315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FFB46-84C9-4359-94C0-51FA9D3588C1}" type="datetimeFigureOut">
              <a:rPr lang="en-US" smtClean="0"/>
              <a:t>5/27/2025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2659-E0E8-40B6-A014-19B9E079C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59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1470025"/>
          </a:xfrm>
        </p:spPr>
        <p:txBody>
          <a:bodyPr>
            <a:normAutofit/>
          </a:bodyPr>
          <a:lstStyle/>
          <a:p>
            <a:r>
              <a:rPr lang="en-US" sz="3100" dirty="0"/>
              <a:t>Basis of Software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68774"/>
            <a:ext cx="6400800" cy="1470026"/>
          </a:xfrm>
        </p:spPr>
        <p:txBody>
          <a:bodyPr/>
          <a:lstStyle/>
          <a:p>
            <a:r>
              <a:rPr lang="en-US" sz="2400" dirty="0"/>
              <a:t>Spring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1C8521-1B90-C30A-614C-E42E379E8878}"/>
              </a:ext>
            </a:extLst>
          </p:cNvPr>
          <p:cNvSpPr txBox="1">
            <a:spLocks/>
          </p:cNvSpPr>
          <p:nvPr/>
        </p:nvSpPr>
        <p:spPr>
          <a:xfrm>
            <a:off x="685800" y="267834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dirty="0" err="1"/>
              <a:t>printf</a:t>
            </a:r>
            <a:r>
              <a:rPr lang="en-US" sz="3100" dirty="0"/>
              <a:t>() formatting</a:t>
            </a:r>
          </a:p>
          <a:p>
            <a:r>
              <a:rPr lang="en-US" sz="3100" dirty="0"/>
              <a:t>Worksheet Solutions</a:t>
            </a:r>
          </a:p>
        </p:txBody>
      </p:sp>
    </p:spTree>
    <p:extLst>
      <p:ext uri="{BB962C8B-B14F-4D97-AF65-F5344CB8AC3E}">
        <p14:creationId xmlns:p14="http://schemas.microsoft.com/office/powerpoint/2010/main" val="1256749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FAD83-F9E0-C571-9B12-4E468000ED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86233-C65B-BA2E-966B-4196549A7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3445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worksheet answers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D6404F0-6BCA-FE1B-DCC8-92AEDD067E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297469"/>
              </p:ext>
            </p:extLst>
          </p:nvPr>
        </p:nvGraphicFramePr>
        <p:xfrm>
          <a:off x="1184277" y="3116885"/>
          <a:ext cx="7162798" cy="33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26">
                  <a:extLst>
                    <a:ext uri="{9D8B030D-6E8A-4147-A177-3AD203B41FA5}">
                      <a16:colId xmlns:a16="http://schemas.microsoft.com/office/drawing/2014/main" val="37257119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29152688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72285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15283059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6750357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9661826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7360252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0443807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123272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11033612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762142004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3393524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86180501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63321955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9366174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755709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400470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23834682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15339432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8070445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019980047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1353423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21136356"/>
                    </a:ext>
                  </a:extLst>
                </a:gridCol>
              </a:tblGrid>
              <a:tr h="730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6080744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9714331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624385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6183062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791182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3824895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235255"/>
                  </a:ext>
                </a:extLst>
              </a:tr>
            </a:tbl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63D20DC0-B103-D170-9C9D-16D94948F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9211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40850E2C-E827-0DDA-522C-390F00A36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4657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7238536F-5ADA-FEF6-B993-8DE25338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872038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C080B097-AA2D-BE2D-C9E2-15E4018E6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2927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4ED5F519-978C-0561-E57A-13CEDAB90C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57753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E28570AC-4992-A460-F55C-164B9025B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6196013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2DB70A6D-BB64-2D6D-5C41-DD411E5D2A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4277" y="1143000"/>
            <a:ext cx="584581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What is the output of the following code?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968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value = 1234;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396875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(“%6d is the value”);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04D0648D-63C5-FE67-1EF1-9C35AED78D48}"/>
              </a:ext>
            </a:extLst>
          </p:cNvPr>
          <p:cNvSpPr txBox="1">
            <a:spLocks/>
          </p:cNvSpPr>
          <p:nvPr/>
        </p:nvSpPr>
        <p:spPr>
          <a:xfrm>
            <a:off x="3352800" y="2401918"/>
            <a:ext cx="4191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Use at least 6 spaces to print the value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82EC0733-62FA-5574-0A52-D160655A6B03}"/>
              </a:ext>
            </a:extLst>
          </p:cNvPr>
          <p:cNvCxnSpPr>
            <a:cxnSpLocks/>
          </p:cNvCxnSpPr>
          <p:nvPr/>
        </p:nvCxnSpPr>
        <p:spPr>
          <a:xfrm flipH="1" flipV="1">
            <a:off x="2743200" y="2401918"/>
            <a:ext cx="457200" cy="17121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07E134B-4227-B073-F197-3EADD34CABED}"/>
              </a:ext>
            </a:extLst>
          </p:cNvPr>
          <p:cNvCxnSpPr/>
          <p:nvPr/>
        </p:nvCxnSpPr>
        <p:spPr>
          <a:xfrm>
            <a:off x="3032760" y="3116884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382A86A-A581-455C-69E3-4F41B9457533}"/>
              </a:ext>
            </a:extLst>
          </p:cNvPr>
          <p:cNvGrpSpPr/>
          <p:nvPr/>
        </p:nvGrpSpPr>
        <p:grpSpPr>
          <a:xfrm>
            <a:off x="864553" y="4413091"/>
            <a:ext cx="182880" cy="182880"/>
            <a:chOff x="1174117" y="4275455"/>
            <a:chExt cx="7167878" cy="46450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D3A08D29-42D0-C8EB-ADBE-F3C3338C977D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114D413E-3891-2F04-402E-DBAFBD3BBB7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7EBDD30-47DA-75AD-D735-15615B81EBF8}"/>
              </a:ext>
            </a:extLst>
          </p:cNvPr>
          <p:cNvGrpSpPr/>
          <p:nvPr/>
        </p:nvGrpSpPr>
        <p:grpSpPr>
          <a:xfrm>
            <a:off x="838894" y="4922838"/>
            <a:ext cx="182880" cy="182880"/>
            <a:chOff x="1174117" y="4275455"/>
            <a:chExt cx="7167878" cy="46450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926B1C20-53F0-AC78-C9DD-64C18E3D923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7A26D02C-46A3-066E-60CC-09F123F1D2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C3381F4-31D4-7A6F-1524-9D7E40E1CD60}"/>
              </a:ext>
            </a:extLst>
          </p:cNvPr>
          <p:cNvGrpSpPr/>
          <p:nvPr/>
        </p:nvGrpSpPr>
        <p:grpSpPr>
          <a:xfrm>
            <a:off x="865506" y="5337810"/>
            <a:ext cx="182880" cy="182880"/>
            <a:chOff x="1174117" y="4275455"/>
            <a:chExt cx="7167878" cy="464503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FF2782A0-8909-1230-8FB6-9CB43DE79268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83B7246E-F110-396A-DE3D-F19EC8673E6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FEE47BF6-1443-BE87-85F2-61CF83CAF2E6}"/>
              </a:ext>
            </a:extLst>
          </p:cNvPr>
          <p:cNvGrpSpPr/>
          <p:nvPr/>
        </p:nvGrpSpPr>
        <p:grpSpPr>
          <a:xfrm>
            <a:off x="838635" y="5832476"/>
            <a:ext cx="182880" cy="182880"/>
            <a:chOff x="1174117" y="4275455"/>
            <a:chExt cx="7167878" cy="464503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C79C0D2-CFF3-9102-33D6-7EB5CA7F8325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B3F95B0-1D48-B069-2B68-4C53130ED19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E2AF5E06-7E40-4F06-E488-8868DF11CDC6}"/>
              </a:ext>
            </a:extLst>
          </p:cNvPr>
          <p:cNvSpPr txBox="1">
            <a:spLocks/>
          </p:cNvSpPr>
          <p:nvPr/>
        </p:nvSpPr>
        <p:spPr>
          <a:xfrm>
            <a:off x="3637280" y="1686951"/>
            <a:ext cx="303720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There is a space before “is”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D6A23FC-019C-F3B9-DA39-3210DBD22E48}"/>
              </a:ext>
            </a:extLst>
          </p:cNvPr>
          <p:cNvCxnSpPr>
            <a:cxnSpLocks/>
          </p:cNvCxnSpPr>
          <p:nvPr/>
        </p:nvCxnSpPr>
        <p:spPr>
          <a:xfrm flipH="1">
            <a:off x="2971800" y="1898934"/>
            <a:ext cx="665480" cy="2399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35E3FC34-481C-BCEC-01E5-4F8F2F1F88CC}"/>
              </a:ext>
            </a:extLst>
          </p:cNvPr>
          <p:cNvSpPr txBox="1">
            <a:spLocks/>
          </p:cNvSpPr>
          <p:nvPr/>
        </p:nvSpPr>
        <p:spPr>
          <a:xfrm>
            <a:off x="3352800" y="2704988"/>
            <a:ext cx="4191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Default is right justified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54E8057B-D56B-2BD3-B2C9-D54F8F082C42}"/>
              </a:ext>
            </a:extLst>
          </p:cNvPr>
          <p:cNvSpPr/>
          <p:nvPr/>
        </p:nvSpPr>
        <p:spPr>
          <a:xfrm>
            <a:off x="812800" y="6196013"/>
            <a:ext cx="274320" cy="2730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9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2" grpId="0"/>
      <p:bldP spid="46" grpId="0"/>
      <p:bldP spid="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21AF80-EC27-3A18-34BA-EDEBB75737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4340A-6D6F-D1A8-2B39-79E93E81A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3445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worksheet answers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4E36143-5AEB-6A5D-19A8-661C10BB61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5727926"/>
              </p:ext>
            </p:extLst>
          </p:nvPr>
        </p:nvGraphicFramePr>
        <p:xfrm>
          <a:off x="1184277" y="3116885"/>
          <a:ext cx="7162798" cy="33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26">
                  <a:extLst>
                    <a:ext uri="{9D8B030D-6E8A-4147-A177-3AD203B41FA5}">
                      <a16:colId xmlns:a16="http://schemas.microsoft.com/office/drawing/2014/main" val="37257119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29152688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72285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15283059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6750357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9661826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7360252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0443807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123272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11033612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762142004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3393524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86180501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63321955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9366174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755709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400470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23834682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15339432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8070445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019980047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1353423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21136356"/>
                    </a:ext>
                  </a:extLst>
                </a:gridCol>
              </a:tblGrid>
              <a:tr h="730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6080744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9714331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624385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6183062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791182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3824895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235255"/>
                  </a:ext>
                </a:extLst>
              </a:tr>
            </a:tbl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3EECF90B-1A41-1D93-E4FD-5DC2E1DA81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9211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8647ABC-F3D0-9BAD-EF95-293C4C336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4657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21AF9A5E-5705-2CBA-1953-63F03C1E2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872038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9DFD313D-7DEE-ACDE-E132-C85422B776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2927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9D6DC74C-120F-796C-1BF8-F43B81121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57753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541F4F49-0A6C-E4BE-9146-573DF4202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6196013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A49866C9-813F-384A-BBE7-08AB8F0D5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37" y="1033239"/>
            <a:ext cx="5845810" cy="143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2. What is the output of the following code?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value = 1234567;</a:t>
            </a:r>
          </a:p>
          <a:p>
            <a:pPr marL="457200" marR="0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(“%-6d is the value”);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3445418-40A0-3DE0-9AFD-E74F25A51235}"/>
              </a:ext>
            </a:extLst>
          </p:cNvPr>
          <p:cNvSpPr txBox="1">
            <a:spLocks/>
          </p:cNvSpPr>
          <p:nvPr/>
        </p:nvSpPr>
        <p:spPr>
          <a:xfrm>
            <a:off x="3352800" y="2401918"/>
            <a:ext cx="4191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Use at least 6 spaces to print the value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E868249-CC62-816A-F0EE-47634A182DF0}"/>
              </a:ext>
            </a:extLst>
          </p:cNvPr>
          <p:cNvCxnSpPr>
            <a:cxnSpLocks/>
          </p:cNvCxnSpPr>
          <p:nvPr/>
        </p:nvCxnSpPr>
        <p:spPr>
          <a:xfrm flipH="1" flipV="1">
            <a:off x="2804160" y="2382643"/>
            <a:ext cx="457200" cy="17121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3016DF-E456-8F8D-1229-DF726F65BECB}"/>
              </a:ext>
            </a:extLst>
          </p:cNvPr>
          <p:cNvCxnSpPr/>
          <p:nvPr/>
        </p:nvCxnSpPr>
        <p:spPr>
          <a:xfrm>
            <a:off x="3032760" y="3116884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DA00103-50AE-5587-E0EA-E6A45F4DE49E}"/>
              </a:ext>
            </a:extLst>
          </p:cNvPr>
          <p:cNvGrpSpPr/>
          <p:nvPr/>
        </p:nvGrpSpPr>
        <p:grpSpPr>
          <a:xfrm>
            <a:off x="848218" y="4939125"/>
            <a:ext cx="182880" cy="182880"/>
            <a:chOff x="1174117" y="4275455"/>
            <a:chExt cx="7167878" cy="46450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37AFA5F-6F67-2023-F272-B25F431D18A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FCC3DC86-67DF-216D-C6A9-0950FD0C951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4A585B5-B9BA-1454-E23D-38E9A1882D5A}"/>
              </a:ext>
            </a:extLst>
          </p:cNvPr>
          <p:cNvGrpSpPr/>
          <p:nvPr/>
        </p:nvGrpSpPr>
        <p:grpSpPr>
          <a:xfrm>
            <a:off x="859158" y="5345684"/>
            <a:ext cx="182880" cy="182880"/>
            <a:chOff x="1174117" y="4275455"/>
            <a:chExt cx="7167878" cy="46450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C45FBCD-6DA0-EAD2-7E2C-FDF0EE8A6FF8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6380D3A-B1B5-F288-7200-F641A07D3B4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C67FD851-5E6A-3D02-4666-70AAB1798D81}"/>
              </a:ext>
            </a:extLst>
          </p:cNvPr>
          <p:cNvGrpSpPr/>
          <p:nvPr/>
        </p:nvGrpSpPr>
        <p:grpSpPr>
          <a:xfrm>
            <a:off x="837753" y="5820410"/>
            <a:ext cx="182880" cy="182880"/>
            <a:chOff x="1174117" y="4275455"/>
            <a:chExt cx="7167878" cy="464503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A2BCB98D-863E-1C79-7DD9-CD970565A6EE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72F28D54-9597-676D-2525-36F5B3CC234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EF8BC368-4FE7-46EE-7556-183CB5FAE678}"/>
              </a:ext>
            </a:extLst>
          </p:cNvPr>
          <p:cNvGrpSpPr/>
          <p:nvPr/>
        </p:nvGrpSpPr>
        <p:grpSpPr>
          <a:xfrm>
            <a:off x="818243" y="6238875"/>
            <a:ext cx="182880" cy="182880"/>
            <a:chOff x="1174117" y="4275455"/>
            <a:chExt cx="7167878" cy="464503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187BB49-D670-523E-F0DE-FF9D1D20367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463F42BF-6CED-FAF7-C4D7-D397F208C49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612AD6D3-7A6D-57F0-D9DC-DD7236C0490B}"/>
              </a:ext>
            </a:extLst>
          </p:cNvPr>
          <p:cNvSpPr txBox="1">
            <a:spLocks/>
          </p:cNvSpPr>
          <p:nvPr/>
        </p:nvSpPr>
        <p:spPr>
          <a:xfrm>
            <a:off x="3637280" y="1686951"/>
            <a:ext cx="303720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There is a space before “is”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950C35C-5B04-E496-15C5-8C94C677EE8A}"/>
              </a:ext>
            </a:extLst>
          </p:cNvPr>
          <p:cNvCxnSpPr>
            <a:cxnSpLocks/>
          </p:cNvCxnSpPr>
          <p:nvPr/>
        </p:nvCxnSpPr>
        <p:spPr>
          <a:xfrm flipH="1">
            <a:off x="2971800" y="1898934"/>
            <a:ext cx="665480" cy="2399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94BBCC74-8555-5B07-8881-A951B573CE74}"/>
              </a:ext>
            </a:extLst>
          </p:cNvPr>
          <p:cNvSpPr txBox="1">
            <a:spLocks/>
          </p:cNvSpPr>
          <p:nvPr/>
        </p:nvSpPr>
        <p:spPr>
          <a:xfrm>
            <a:off x="894457" y="2650977"/>
            <a:ext cx="2458084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‘-’ means left justified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1AFEC1A2-B58E-81A5-9C28-F6F540296BF8}"/>
              </a:ext>
            </a:extLst>
          </p:cNvPr>
          <p:cNvSpPr/>
          <p:nvPr/>
        </p:nvSpPr>
        <p:spPr>
          <a:xfrm>
            <a:off x="834390" y="4354956"/>
            <a:ext cx="274320" cy="2730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831B111-711C-D367-7EEB-B10CEED4A860}"/>
              </a:ext>
            </a:extLst>
          </p:cNvPr>
          <p:cNvCxnSpPr>
            <a:cxnSpLocks/>
            <a:stCxn id="46" idx="0"/>
          </p:cNvCxnSpPr>
          <p:nvPr/>
        </p:nvCxnSpPr>
        <p:spPr>
          <a:xfrm flipV="1">
            <a:off x="2123499" y="2362455"/>
            <a:ext cx="498414" cy="2885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84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2" grpId="0"/>
      <p:bldP spid="46" grpId="0"/>
      <p:bldP spid="4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D777F-7908-2609-C7B1-5EB31E9DA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59EE5E-0B92-6601-415B-FA44C926A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3445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worksheet answers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43C3172-22CD-97C9-D9E2-2374E54AD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1158626"/>
              </p:ext>
            </p:extLst>
          </p:nvPr>
        </p:nvGraphicFramePr>
        <p:xfrm>
          <a:off x="1184277" y="3116885"/>
          <a:ext cx="7162798" cy="33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26">
                  <a:extLst>
                    <a:ext uri="{9D8B030D-6E8A-4147-A177-3AD203B41FA5}">
                      <a16:colId xmlns:a16="http://schemas.microsoft.com/office/drawing/2014/main" val="37257119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29152688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72285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15283059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6750357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9661826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7360252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0443807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123272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11033612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762142004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3393524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86180501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63321955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9366174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755709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400470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23834682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15339432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8070445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019980047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1353423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21136356"/>
                    </a:ext>
                  </a:extLst>
                </a:gridCol>
              </a:tblGrid>
              <a:tr h="730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6080744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9714331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624385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en-US" sz="1200" kern="100">
                        <a:effectLst/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6183062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791182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 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3824895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 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235255"/>
                  </a:ext>
                </a:extLst>
              </a:tr>
            </a:tbl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3B1E2395-70F9-7B30-1165-157658A310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9211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61F24F66-5419-399F-B259-8CF4BACE7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4657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EE1F1AE8-BF9F-FA4A-7D58-96C93A9174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872038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129BC67B-67A1-FAAE-27DA-E2F6BB029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2927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8BDCF929-E45D-97F8-0401-F3DF88638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57753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C01827EF-9923-6ADE-04A0-F614B5FED2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6196013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F0FBDF9F-274E-DD0D-E92A-FCB8F89A45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37" y="1033239"/>
            <a:ext cx="5845810" cy="143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3. What is the output of the following code?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indent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double number = 12.3456;</a:t>
            </a:r>
          </a:p>
          <a:p>
            <a:pPr marR="0" indent="457200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(“number = %-8.3f!”);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E6A8B44-F2BB-71A0-BE55-5DBB179000D4}"/>
              </a:ext>
            </a:extLst>
          </p:cNvPr>
          <p:cNvSpPr txBox="1">
            <a:spLocks/>
          </p:cNvSpPr>
          <p:nvPr/>
        </p:nvSpPr>
        <p:spPr>
          <a:xfrm>
            <a:off x="4286683" y="2362455"/>
            <a:ext cx="4191000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Use at least 8 spaces to print the value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4D86102E-566F-D403-212F-BDF8ED35C55F}"/>
              </a:ext>
            </a:extLst>
          </p:cNvPr>
          <p:cNvCxnSpPr>
            <a:cxnSpLocks/>
          </p:cNvCxnSpPr>
          <p:nvPr/>
        </p:nvCxnSpPr>
        <p:spPr>
          <a:xfrm flipH="1" flipV="1">
            <a:off x="3814243" y="2376697"/>
            <a:ext cx="457200" cy="17121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6DB8D53-C0F0-49F8-1B7A-4E7F626B20D2}"/>
              </a:ext>
            </a:extLst>
          </p:cNvPr>
          <p:cNvCxnSpPr/>
          <p:nvPr/>
        </p:nvCxnSpPr>
        <p:spPr>
          <a:xfrm>
            <a:off x="3962400" y="3085783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043548F-C75F-48A9-E0EB-F5D7AADA8CFE}"/>
              </a:ext>
            </a:extLst>
          </p:cNvPr>
          <p:cNvGrpSpPr/>
          <p:nvPr/>
        </p:nvGrpSpPr>
        <p:grpSpPr>
          <a:xfrm>
            <a:off x="889635" y="3993674"/>
            <a:ext cx="182880" cy="182880"/>
            <a:chOff x="1174117" y="4275455"/>
            <a:chExt cx="7167878" cy="46450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28BD6ECC-3A2B-BEE4-ACBA-3749B371371B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BF15765E-1C7E-E686-CFFF-FC79C49108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48D95F7B-2D1E-6BC5-C119-51803856A39C}"/>
              </a:ext>
            </a:extLst>
          </p:cNvPr>
          <p:cNvGrpSpPr/>
          <p:nvPr/>
        </p:nvGrpSpPr>
        <p:grpSpPr>
          <a:xfrm>
            <a:off x="868998" y="4403725"/>
            <a:ext cx="182880" cy="182880"/>
            <a:chOff x="1174117" y="4275455"/>
            <a:chExt cx="7167878" cy="46450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0B9162C-29D9-8C1D-47BC-1646CD0692AC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ECF8303-7BFF-3C2B-EAC6-38D77825261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2BFAD3B-C9E4-A9E0-425A-5277AC44ECD1}"/>
              </a:ext>
            </a:extLst>
          </p:cNvPr>
          <p:cNvGrpSpPr/>
          <p:nvPr/>
        </p:nvGrpSpPr>
        <p:grpSpPr>
          <a:xfrm>
            <a:off x="867168" y="4934952"/>
            <a:ext cx="182880" cy="182880"/>
            <a:chOff x="1174117" y="4275455"/>
            <a:chExt cx="7167878" cy="464503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B443F2C-5C18-3619-60CF-07275BBB82A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FE9DAFDC-6C1E-E0B4-FAAA-3D9C18962EF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F9DAFDD-FF1D-397F-8449-6C5DF8D63B22}"/>
              </a:ext>
            </a:extLst>
          </p:cNvPr>
          <p:cNvGrpSpPr/>
          <p:nvPr/>
        </p:nvGrpSpPr>
        <p:grpSpPr>
          <a:xfrm>
            <a:off x="880110" y="5342591"/>
            <a:ext cx="182880" cy="182880"/>
            <a:chOff x="1174117" y="4275455"/>
            <a:chExt cx="7167878" cy="464503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34D3B873-D7DF-CFE6-6AAE-EAD656B0DEDA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AD074D9-FECB-DD22-30A4-BADD43331D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B8D81C8C-7C99-D362-3291-3AF2293E8706}"/>
              </a:ext>
            </a:extLst>
          </p:cNvPr>
          <p:cNvSpPr txBox="1">
            <a:spLocks/>
          </p:cNvSpPr>
          <p:nvPr/>
        </p:nvSpPr>
        <p:spPr>
          <a:xfrm>
            <a:off x="4619423" y="1666071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Three digits after the decimal point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D39D075A-C012-7457-316C-C6915B670383}"/>
              </a:ext>
            </a:extLst>
          </p:cNvPr>
          <p:cNvCxnSpPr>
            <a:cxnSpLocks/>
          </p:cNvCxnSpPr>
          <p:nvPr/>
        </p:nvCxnSpPr>
        <p:spPr>
          <a:xfrm flipH="1">
            <a:off x="3953943" y="1909717"/>
            <a:ext cx="665480" cy="23992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6FB6E9B2-EDB3-277E-17ED-4F36E1CC0C93}"/>
              </a:ext>
            </a:extLst>
          </p:cNvPr>
          <p:cNvSpPr txBox="1">
            <a:spLocks/>
          </p:cNvSpPr>
          <p:nvPr/>
        </p:nvSpPr>
        <p:spPr>
          <a:xfrm>
            <a:off x="894457" y="2650977"/>
            <a:ext cx="2458084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‘-’ means left justified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7878BEED-8526-B96D-71D4-3CB5DA250B69}"/>
              </a:ext>
            </a:extLst>
          </p:cNvPr>
          <p:cNvSpPr/>
          <p:nvPr/>
        </p:nvSpPr>
        <p:spPr>
          <a:xfrm>
            <a:off x="803275" y="5775325"/>
            <a:ext cx="274320" cy="2730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2EF86D3C-FE6E-52ED-C52E-80AA22DE7C8E}"/>
              </a:ext>
            </a:extLst>
          </p:cNvPr>
          <p:cNvCxnSpPr>
            <a:cxnSpLocks/>
          </p:cNvCxnSpPr>
          <p:nvPr/>
        </p:nvCxnSpPr>
        <p:spPr>
          <a:xfrm flipV="1">
            <a:off x="3141839" y="2384605"/>
            <a:ext cx="498414" cy="2885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76E7717-807B-A94E-BD85-54BDD0213049}"/>
              </a:ext>
            </a:extLst>
          </p:cNvPr>
          <p:cNvCxnSpPr/>
          <p:nvPr/>
        </p:nvCxnSpPr>
        <p:spPr>
          <a:xfrm>
            <a:off x="6477000" y="3121343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0EE7C2-E237-1176-E171-207103CE9E87}"/>
              </a:ext>
            </a:extLst>
          </p:cNvPr>
          <p:cNvSpPr txBox="1">
            <a:spLocks/>
          </p:cNvSpPr>
          <p:nvPr/>
        </p:nvSpPr>
        <p:spPr>
          <a:xfrm>
            <a:off x="4634663" y="2001885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value rounded to three digits</a:t>
            </a:r>
          </a:p>
        </p:txBody>
      </p:sp>
    </p:spTree>
    <p:extLst>
      <p:ext uri="{BB962C8B-B14F-4D97-AF65-F5344CB8AC3E}">
        <p14:creationId xmlns:p14="http://schemas.microsoft.com/office/powerpoint/2010/main" val="84100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2" grpId="0"/>
      <p:bldP spid="46" grpId="0"/>
      <p:bldP spid="47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D4BC9-42F9-41C4-2B02-ED1B51AC67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5D483-9888-F0A4-6E61-48212257B0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3445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worksheet answers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784B1016-8D30-AF5C-0139-8FEDD029E6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550446"/>
              </p:ext>
            </p:extLst>
          </p:nvPr>
        </p:nvGraphicFramePr>
        <p:xfrm>
          <a:off x="1184277" y="3116885"/>
          <a:ext cx="7162798" cy="33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426">
                  <a:extLst>
                    <a:ext uri="{9D8B030D-6E8A-4147-A177-3AD203B41FA5}">
                      <a16:colId xmlns:a16="http://schemas.microsoft.com/office/drawing/2014/main" val="37257119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29152688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72285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15283059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6750357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9661826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7360252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0443807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51232724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11033612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762142004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3393524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861805018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63321955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09366174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7557097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6400470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3238346825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153394329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80704453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2019980047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413534232"/>
                    </a:ext>
                  </a:extLst>
                </a:gridCol>
                <a:gridCol w="311426">
                  <a:extLst>
                    <a:ext uri="{9D8B030D-6E8A-4147-A177-3AD203B41FA5}">
                      <a16:colId xmlns:a16="http://schemas.microsoft.com/office/drawing/2014/main" val="1721136356"/>
                    </a:ext>
                  </a:extLst>
                </a:gridCol>
              </a:tblGrid>
              <a:tr h="730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6080744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9714331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624385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6183062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791182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13824895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!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235255"/>
                  </a:ext>
                </a:extLst>
              </a:tr>
            </a:tbl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06CDD32C-26DB-829E-89FA-4A20923ADF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9211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A89AFCD4-70E3-4195-0E3D-D9DD2667A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4657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ABA836AD-80B0-D3F2-0DB2-B153274FE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872038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2F5F8A35-07D1-B5F4-5AFA-BCBA84B26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2927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BDC125F9-5264-1E9E-B5CB-E274EA5DF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57753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D297B492-8D7F-179B-79FD-0A5C778C5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6196013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B0C964BD-BBDD-854C-94EF-D2B9F1414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37" y="1033239"/>
            <a:ext cx="5845810" cy="143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4. What is the output of the following code?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indent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double number = 12.3456;</a:t>
            </a:r>
          </a:p>
          <a:p>
            <a:pPr marR="0" indent="457200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(“number = %-10.6e!”);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BE62947-F7DF-20D4-AB83-4C36682BD7AA}"/>
              </a:ext>
            </a:extLst>
          </p:cNvPr>
          <p:cNvSpPr txBox="1">
            <a:spLocks/>
          </p:cNvSpPr>
          <p:nvPr/>
        </p:nvSpPr>
        <p:spPr>
          <a:xfrm>
            <a:off x="3843363" y="2616528"/>
            <a:ext cx="44382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Use at least 10 spaces to print the value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D1D880D0-036F-F5AA-693F-BB3C88B601B2}"/>
              </a:ext>
            </a:extLst>
          </p:cNvPr>
          <p:cNvCxnSpPr>
            <a:cxnSpLocks/>
          </p:cNvCxnSpPr>
          <p:nvPr/>
        </p:nvCxnSpPr>
        <p:spPr>
          <a:xfrm flipH="1" flipV="1">
            <a:off x="3854249" y="2397905"/>
            <a:ext cx="263093" cy="25307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075A322-3097-895E-78CF-3E6F045A5FCB}"/>
              </a:ext>
            </a:extLst>
          </p:cNvPr>
          <p:cNvCxnSpPr/>
          <p:nvPr/>
        </p:nvCxnSpPr>
        <p:spPr>
          <a:xfrm>
            <a:off x="3962400" y="3085783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4A089F2-BE5B-5C3C-9CD2-289E94B32637}"/>
              </a:ext>
            </a:extLst>
          </p:cNvPr>
          <p:cNvGrpSpPr/>
          <p:nvPr/>
        </p:nvGrpSpPr>
        <p:grpSpPr>
          <a:xfrm>
            <a:off x="882175" y="4413091"/>
            <a:ext cx="182880" cy="182880"/>
            <a:chOff x="1174117" y="4275455"/>
            <a:chExt cx="7167878" cy="46450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0F8086B-FDFB-AE2D-E7C7-9DC51DC81874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2370D5C-8ED6-9E18-378F-CB9FFDF23D7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EC6ED17-B866-FFB9-E928-8D577E0429F7}"/>
              </a:ext>
            </a:extLst>
          </p:cNvPr>
          <p:cNvGrpSpPr/>
          <p:nvPr/>
        </p:nvGrpSpPr>
        <p:grpSpPr>
          <a:xfrm>
            <a:off x="881916" y="5316379"/>
            <a:ext cx="182880" cy="182880"/>
            <a:chOff x="1174117" y="4275455"/>
            <a:chExt cx="7167878" cy="46450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1EDA9CC-E6B0-363F-1D37-897C20288E7C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8CFD65E1-A18C-DC75-31F8-E6B3A7E9A67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E74EF44-186C-63E7-5CE9-A639981A3BF9}"/>
              </a:ext>
            </a:extLst>
          </p:cNvPr>
          <p:cNvGrpSpPr/>
          <p:nvPr/>
        </p:nvGrpSpPr>
        <p:grpSpPr>
          <a:xfrm>
            <a:off x="868998" y="4937284"/>
            <a:ext cx="182880" cy="182880"/>
            <a:chOff x="1174117" y="4275455"/>
            <a:chExt cx="7167878" cy="464503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E69EC6B-78D7-F8A0-7140-22A080F42A43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3B649EB-0AA3-DB11-B9A1-E8BDA86013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4F7E0A4-90EC-4600-F5E8-278BAC2CF224}"/>
              </a:ext>
            </a:extLst>
          </p:cNvPr>
          <p:cNvGrpSpPr/>
          <p:nvPr/>
        </p:nvGrpSpPr>
        <p:grpSpPr>
          <a:xfrm>
            <a:off x="857813" y="5847709"/>
            <a:ext cx="182880" cy="182880"/>
            <a:chOff x="1174117" y="4275455"/>
            <a:chExt cx="7167878" cy="464503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F579DA48-1954-9A36-71A6-98C6B3853C92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7209C50-DDE2-AC6E-FB59-DDE9B2D703C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1FD9E956-3477-6319-7C29-CE8C927FFB55}"/>
              </a:ext>
            </a:extLst>
          </p:cNvPr>
          <p:cNvSpPr txBox="1">
            <a:spLocks/>
          </p:cNvSpPr>
          <p:nvPr/>
        </p:nvSpPr>
        <p:spPr>
          <a:xfrm>
            <a:off x="4726557" y="1493455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Six digits after the decimal point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6713C971-74E3-0AFB-7CF1-95AB82019F4C}"/>
              </a:ext>
            </a:extLst>
          </p:cNvPr>
          <p:cNvCxnSpPr>
            <a:cxnSpLocks/>
          </p:cNvCxnSpPr>
          <p:nvPr/>
        </p:nvCxnSpPr>
        <p:spPr>
          <a:xfrm flipH="1">
            <a:off x="4082849" y="1743252"/>
            <a:ext cx="643708" cy="4140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D7F6C8CF-3AEA-79FC-6FE2-16606C4B0B81}"/>
              </a:ext>
            </a:extLst>
          </p:cNvPr>
          <p:cNvSpPr txBox="1">
            <a:spLocks/>
          </p:cNvSpPr>
          <p:nvPr/>
        </p:nvSpPr>
        <p:spPr>
          <a:xfrm>
            <a:off x="894457" y="2650977"/>
            <a:ext cx="2458084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‘-’ means left justified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8A4C34F0-3A52-C2F8-7D38-37944358EFB2}"/>
              </a:ext>
            </a:extLst>
          </p:cNvPr>
          <p:cNvSpPr/>
          <p:nvPr/>
        </p:nvSpPr>
        <p:spPr>
          <a:xfrm>
            <a:off x="803049" y="6203496"/>
            <a:ext cx="274320" cy="2730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D7C1EB8C-9035-1159-113B-3EFA0EFB37E3}"/>
              </a:ext>
            </a:extLst>
          </p:cNvPr>
          <p:cNvCxnSpPr>
            <a:cxnSpLocks/>
          </p:cNvCxnSpPr>
          <p:nvPr/>
        </p:nvCxnSpPr>
        <p:spPr>
          <a:xfrm flipV="1">
            <a:off x="3141839" y="2384605"/>
            <a:ext cx="498414" cy="2885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B6FF8A4-FC43-2672-802D-679E7FCE0CC5}"/>
              </a:ext>
            </a:extLst>
          </p:cNvPr>
          <p:cNvCxnSpPr/>
          <p:nvPr/>
        </p:nvCxnSpPr>
        <p:spPr>
          <a:xfrm>
            <a:off x="7100045" y="3121343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FF53395-DE0A-1366-E9A4-7A9127D16D3B}"/>
              </a:ext>
            </a:extLst>
          </p:cNvPr>
          <p:cNvSpPr txBox="1">
            <a:spLocks/>
          </p:cNvSpPr>
          <p:nvPr/>
        </p:nvSpPr>
        <p:spPr>
          <a:xfrm>
            <a:off x="5181600" y="768459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value rounded to three digits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283E1A0A-ACAA-D8DA-0C88-D410F5097F3C}"/>
              </a:ext>
            </a:extLst>
          </p:cNvPr>
          <p:cNvSpPr txBox="1">
            <a:spLocks/>
          </p:cNvSpPr>
          <p:nvPr/>
        </p:nvSpPr>
        <p:spPr>
          <a:xfrm>
            <a:off x="4726556" y="1819707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One digit before the decimal point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B905D2C-4616-F534-E53B-E081D798529F}"/>
              </a:ext>
            </a:extLst>
          </p:cNvPr>
          <p:cNvSpPr txBox="1">
            <a:spLocks/>
          </p:cNvSpPr>
          <p:nvPr/>
        </p:nvSpPr>
        <p:spPr>
          <a:xfrm>
            <a:off x="4743905" y="2277162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Lower case 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6FF1C50-76FA-0D1C-3FB2-69D8097B2FB9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4235401" y="2385609"/>
            <a:ext cx="508504" cy="9750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117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2" grpId="0"/>
      <p:bldP spid="46" grpId="0"/>
      <p:bldP spid="47" grpId="0" animBg="1"/>
      <p:bldP spid="5" grpId="0"/>
      <p:bldP spid="11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DC9AA-143B-815C-4CE5-99F30C3D46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CE652-0784-EE61-6FBB-465B69F27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3445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worksheet answers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433C2BF-401F-1A63-66FB-1138552ACF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3256020"/>
              </p:ext>
            </p:extLst>
          </p:nvPr>
        </p:nvGraphicFramePr>
        <p:xfrm>
          <a:off x="1184277" y="3116885"/>
          <a:ext cx="7162800" cy="33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450">
                  <a:extLst>
                    <a:ext uri="{9D8B030D-6E8A-4147-A177-3AD203B41FA5}">
                      <a16:colId xmlns:a16="http://schemas.microsoft.com/office/drawing/2014/main" val="37257119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4291526885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5722855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152830592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667503572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96618267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73602528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1044380743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512327243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1110336123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762142004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03393524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861805018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63321955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093661742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177557097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6400470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3238346825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2153394329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480704453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2019980047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413534232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1721136356"/>
                    </a:ext>
                  </a:extLst>
                </a:gridCol>
                <a:gridCol w="298450">
                  <a:extLst>
                    <a:ext uri="{9D8B030D-6E8A-4147-A177-3AD203B41FA5}">
                      <a16:colId xmlns:a16="http://schemas.microsoft.com/office/drawing/2014/main" val="4262008605"/>
                    </a:ext>
                  </a:extLst>
                </a:gridCol>
              </a:tblGrid>
              <a:tr h="730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6080744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69714331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624385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46183062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1791182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13824895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235255"/>
                  </a:ext>
                </a:extLst>
              </a:tr>
            </a:tbl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410F1CE1-DB73-9030-F319-71BB776113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9211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01DD48C0-EB51-B44A-88BE-19E3CC5FF2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4657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7392567A-E8F3-8F95-786D-A41D93275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872038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5638B2FC-D0FE-6E0F-6215-2CF9509C8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2927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408633F7-8CB5-EF11-DA01-5F55C6B876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57753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F4BA650E-97A5-1050-CE6A-E0F723F2F8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6196013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4FC65E27-5F5D-EF32-69FF-AB8DFA7741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37" y="1033239"/>
            <a:ext cx="5845810" cy="143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5. What is the output of the following code?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indent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char month[] = “August”;</a:t>
            </a:r>
          </a:p>
          <a:p>
            <a:pPr marR="0" indent="457200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(“%5.3s is in the summer.”);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0A19D0C-BCBA-561F-CB8C-39AC2B2E77F6}"/>
              </a:ext>
            </a:extLst>
          </p:cNvPr>
          <p:cNvSpPr txBox="1">
            <a:spLocks/>
          </p:cNvSpPr>
          <p:nvPr/>
        </p:nvSpPr>
        <p:spPr>
          <a:xfrm>
            <a:off x="19050" y="2683135"/>
            <a:ext cx="44382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Use at least 5 spaces to print the value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3A553EE-78E0-5F8E-0FB4-57C8C7DAE9FF}"/>
              </a:ext>
            </a:extLst>
          </p:cNvPr>
          <p:cNvCxnSpPr>
            <a:cxnSpLocks/>
          </p:cNvCxnSpPr>
          <p:nvPr/>
        </p:nvCxnSpPr>
        <p:spPr>
          <a:xfrm flipV="1">
            <a:off x="2342748" y="2377407"/>
            <a:ext cx="287958" cy="27544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5C5D07-F6D2-D71C-70CB-32F0965EE21B}"/>
              </a:ext>
            </a:extLst>
          </p:cNvPr>
          <p:cNvCxnSpPr/>
          <p:nvPr/>
        </p:nvCxnSpPr>
        <p:spPr>
          <a:xfrm>
            <a:off x="2676124" y="3085023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F1D90A8A-F46E-DC14-B6FF-1CBA956E2D69}"/>
              </a:ext>
            </a:extLst>
          </p:cNvPr>
          <p:cNvGrpSpPr/>
          <p:nvPr/>
        </p:nvGrpSpPr>
        <p:grpSpPr>
          <a:xfrm>
            <a:off x="856373" y="4938837"/>
            <a:ext cx="182880" cy="182880"/>
            <a:chOff x="1174117" y="4275455"/>
            <a:chExt cx="7167878" cy="46450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1B9B554-8BBC-AEA6-C34B-DAB927216165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EC33596-670B-AD4F-4139-391C22E802A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0F6197F-804E-CFF5-41AE-8C9C5C9C2397}"/>
              </a:ext>
            </a:extLst>
          </p:cNvPr>
          <p:cNvGrpSpPr/>
          <p:nvPr/>
        </p:nvGrpSpPr>
        <p:grpSpPr>
          <a:xfrm>
            <a:off x="868998" y="3975005"/>
            <a:ext cx="182880" cy="182880"/>
            <a:chOff x="1174117" y="4275455"/>
            <a:chExt cx="7167878" cy="46450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B1848FD-DFFD-EA70-059A-3D0F03AB5735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0F5592F1-EEBE-C580-EF1C-5BD658F5B36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BFBC3D6-3728-F8FE-ABA8-69720686F9C2}"/>
              </a:ext>
            </a:extLst>
          </p:cNvPr>
          <p:cNvGrpSpPr/>
          <p:nvPr/>
        </p:nvGrpSpPr>
        <p:grpSpPr>
          <a:xfrm>
            <a:off x="865957" y="4423407"/>
            <a:ext cx="182880" cy="182880"/>
            <a:chOff x="1174117" y="4275455"/>
            <a:chExt cx="7167878" cy="464503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207A2D0E-AF4F-FF90-0768-3FECA021B118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4EA7F2D9-54C4-8F21-AD8E-750E1912211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6EA2D9DE-1A14-4F23-1696-04D0150BB4EC}"/>
              </a:ext>
            </a:extLst>
          </p:cNvPr>
          <p:cNvGrpSpPr/>
          <p:nvPr/>
        </p:nvGrpSpPr>
        <p:grpSpPr>
          <a:xfrm>
            <a:off x="829895" y="6223760"/>
            <a:ext cx="182880" cy="182880"/>
            <a:chOff x="1174117" y="4275455"/>
            <a:chExt cx="7167878" cy="464503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2E8D8F40-0505-79E8-2D6E-8455E809C4B5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8F2339CC-4EE9-B0C6-43B8-616D28D88F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81864089-45CA-1AFD-020D-80EB0E02FE0B}"/>
              </a:ext>
            </a:extLst>
          </p:cNvPr>
          <p:cNvSpPr txBox="1">
            <a:spLocks/>
          </p:cNvSpPr>
          <p:nvPr/>
        </p:nvSpPr>
        <p:spPr>
          <a:xfrm>
            <a:off x="4433277" y="1475015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Maximum of 3 characters printed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4C70AC27-3A76-CC76-9448-4D180F7DC368}"/>
              </a:ext>
            </a:extLst>
          </p:cNvPr>
          <p:cNvCxnSpPr>
            <a:cxnSpLocks/>
          </p:cNvCxnSpPr>
          <p:nvPr/>
        </p:nvCxnSpPr>
        <p:spPr>
          <a:xfrm flipH="1">
            <a:off x="2993143" y="1749172"/>
            <a:ext cx="1411559" cy="4140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Content Placeholder 2">
            <a:extLst>
              <a:ext uri="{FF2B5EF4-FFF2-40B4-BE49-F238E27FC236}">
                <a16:creationId xmlns:a16="http://schemas.microsoft.com/office/drawing/2014/main" id="{9397F083-3D9C-F85E-507D-6B5B334F58A2}"/>
              </a:ext>
            </a:extLst>
          </p:cNvPr>
          <p:cNvSpPr txBox="1">
            <a:spLocks/>
          </p:cNvSpPr>
          <p:nvPr/>
        </p:nvSpPr>
        <p:spPr>
          <a:xfrm>
            <a:off x="4544062" y="2649409"/>
            <a:ext cx="261873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space before the “is”</a:t>
            </a:r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BC2F6AF6-B78A-8DE7-2B40-07966D36A9A6}"/>
              </a:ext>
            </a:extLst>
          </p:cNvPr>
          <p:cNvSpPr/>
          <p:nvPr/>
        </p:nvSpPr>
        <p:spPr>
          <a:xfrm>
            <a:off x="796923" y="5309194"/>
            <a:ext cx="274320" cy="2730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342F8DA-13D3-EA57-4BE5-ABDC5A04B145}"/>
              </a:ext>
            </a:extLst>
          </p:cNvPr>
          <p:cNvCxnSpPr>
            <a:cxnSpLocks/>
          </p:cNvCxnSpPr>
          <p:nvPr/>
        </p:nvCxnSpPr>
        <p:spPr>
          <a:xfrm flipH="1" flipV="1">
            <a:off x="3107742" y="2384295"/>
            <a:ext cx="1325535" cy="39894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A1F922CC-BCE5-474B-7FE5-970AEA589580}"/>
              </a:ext>
            </a:extLst>
          </p:cNvPr>
          <p:cNvSpPr txBox="1">
            <a:spLocks/>
          </p:cNvSpPr>
          <p:nvPr/>
        </p:nvSpPr>
        <p:spPr>
          <a:xfrm>
            <a:off x="4743905" y="2277162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Lower case e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FFDF1B0-B2C9-EE13-F0DF-2312DE6CB8D5}"/>
              </a:ext>
            </a:extLst>
          </p:cNvPr>
          <p:cNvCxnSpPr>
            <a:cxnSpLocks/>
            <a:stCxn id="14" idx="1"/>
          </p:cNvCxnSpPr>
          <p:nvPr/>
        </p:nvCxnSpPr>
        <p:spPr>
          <a:xfrm flipH="1" flipV="1">
            <a:off x="4235401" y="2385609"/>
            <a:ext cx="508504" cy="97501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1951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2" grpId="0"/>
      <p:bldP spid="46" grpId="0"/>
      <p:bldP spid="47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FF4780-B0D7-A0F0-419E-2D2CC6BDC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C04EB-C8D3-F632-AA3B-C95E15167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74638"/>
            <a:ext cx="8763000" cy="734450"/>
          </a:xfrm>
        </p:spPr>
        <p:txBody>
          <a:bodyPr>
            <a:noAutofit/>
          </a:bodyPr>
          <a:lstStyle/>
          <a:p>
            <a:r>
              <a:rPr lang="en-US" sz="3600" dirty="0" err="1"/>
              <a:t>printf</a:t>
            </a:r>
            <a:r>
              <a:rPr lang="en-US" sz="3600" dirty="0"/>
              <a:t>() worksheet answers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9D22286-BF16-8B59-15D4-E8D6AC0F1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619031"/>
              </p:ext>
            </p:extLst>
          </p:nvPr>
        </p:nvGraphicFramePr>
        <p:xfrm>
          <a:off x="1184277" y="3116885"/>
          <a:ext cx="7162800" cy="3387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512">
                  <a:extLst>
                    <a:ext uri="{9D8B030D-6E8A-4147-A177-3AD203B41FA5}">
                      <a16:colId xmlns:a16="http://schemas.microsoft.com/office/drawing/2014/main" val="37257119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4291526885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5722855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152830592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667503572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96618267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73602528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1044380743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512327243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1110336123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762142004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03393524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861805018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63321955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093661742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177557097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6400470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3238346825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2153394329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480704453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2019980047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413534232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1721136356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4262008605"/>
                    </a:ext>
                  </a:extLst>
                </a:gridCol>
                <a:gridCol w="286512">
                  <a:extLst>
                    <a:ext uri="{9D8B030D-6E8A-4147-A177-3AD203B41FA5}">
                      <a16:colId xmlns:a16="http://schemas.microsoft.com/office/drawing/2014/main" val="1001160893"/>
                    </a:ext>
                  </a:extLst>
                </a:gridCol>
              </a:tblGrid>
              <a:tr h="7300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5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6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7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8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9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</a:rPr>
                        <a:t>3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496080744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669714331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1624385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6183062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17911828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713824895"/>
                  </a:ext>
                </a:extLst>
              </a:tr>
              <a:tr h="44295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u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=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b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01235255"/>
                  </a:ext>
                </a:extLst>
              </a:tr>
            </a:tbl>
          </a:graphicData>
        </a:graphic>
      </p:graphicFrame>
      <p:sp>
        <p:nvSpPr>
          <p:cNvPr id="8" name="Text Box 2">
            <a:extLst>
              <a:ext uri="{FF2B5EF4-FFF2-40B4-BE49-F238E27FC236}">
                <a16:creationId xmlns:a16="http://schemas.microsoft.com/office/drawing/2014/main" id="{7680BE9A-33DE-11B4-A277-7B5440F43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925" y="39211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A1DEC0EB-7333-77EF-18BA-B387AE4A60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800" y="434657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 Box 3">
            <a:extLst>
              <a:ext uri="{FF2B5EF4-FFF2-40B4-BE49-F238E27FC236}">
                <a16:creationId xmlns:a16="http://schemas.microsoft.com/office/drawing/2014/main" id="{515BAE2D-3EF5-F158-B10F-47306DFF1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4872038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" name="Text Box 4">
            <a:extLst>
              <a:ext uri="{FF2B5EF4-FFF2-40B4-BE49-F238E27FC236}">
                <a16:creationId xmlns:a16="http://schemas.microsoft.com/office/drawing/2014/main" id="{2B16211F-648A-56F2-3C43-A2C15A4D70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275" y="52927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5">
            <a:extLst>
              <a:ext uri="{FF2B5EF4-FFF2-40B4-BE49-F238E27FC236}">
                <a16:creationId xmlns:a16="http://schemas.microsoft.com/office/drawing/2014/main" id="{59A80B95-4AF5-10DC-F5AF-8927D60EC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163" y="5775325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6">
            <a:extLst>
              <a:ext uri="{FF2B5EF4-FFF2-40B4-BE49-F238E27FC236}">
                <a16:creationId xmlns:a16="http://schemas.microsoft.com/office/drawing/2014/main" id="{3A06474D-D08D-1F63-276A-6E72739C23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4388" y="6196013"/>
            <a:ext cx="336550" cy="273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 7">
            <a:extLst>
              <a:ext uri="{FF2B5EF4-FFF2-40B4-BE49-F238E27FC236}">
                <a16:creationId xmlns:a16="http://schemas.microsoft.com/office/drawing/2014/main" id="{71216C77-88CC-839A-AAD7-B757086261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4437" y="1033239"/>
            <a:ext cx="5845810" cy="1431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14450" algn="l"/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14450" algn="l"/>
                <a:tab pos="1371600" algn="l"/>
              </a:tabLs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6. What is the output of the following code?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1314450" algn="l"/>
                <a:tab pos="1371600" algn="l"/>
              </a:tabLst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indent="457200">
              <a:lnSpc>
                <a:spcPct val="115000"/>
              </a:lnSpc>
              <a:spcAft>
                <a:spcPts val="800"/>
              </a:spcAft>
              <a:buNone/>
            </a:pP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int num4 = 1234 ;</a:t>
            </a:r>
          </a:p>
          <a:p>
            <a:pPr marR="0" indent="457200">
              <a:lnSpc>
                <a:spcPct val="115000"/>
              </a:lnSpc>
              <a:spcAft>
                <a:spcPts val="800"/>
              </a:spcAft>
            </a:pPr>
            <a:r>
              <a:rPr lang="en-US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printf</a:t>
            </a:r>
            <a:r>
              <a:rPr lang="en-US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(“num4 = %10.6i base 10”);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C108F0D3-E9CE-ADF7-AB5F-C4DB7F9DD8DD}"/>
              </a:ext>
            </a:extLst>
          </p:cNvPr>
          <p:cNvSpPr txBox="1">
            <a:spLocks/>
          </p:cNvSpPr>
          <p:nvPr/>
        </p:nvSpPr>
        <p:spPr>
          <a:xfrm>
            <a:off x="19050" y="2683135"/>
            <a:ext cx="443821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Use at least 10 spaces to print the value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5574DC1-2209-882A-5AB7-21D54D27608F}"/>
              </a:ext>
            </a:extLst>
          </p:cNvPr>
          <p:cNvCxnSpPr>
            <a:cxnSpLocks/>
          </p:cNvCxnSpPr>
          <p:nvPr/>
        </p:nvCxnSpPr>
        <p:spPr>
          <a:xfrm flipV="1">
            <a:off x="3281061" y="2407691"/>
            <a:ext cx="287958" cy="27544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5550B59-B56F-5A9E-2101-631DED8DACAC}"/>
              </a:ext>
            </a:extLst>
          </p:cNvPr>
          <p:cNvCxnSpPr/>
          <p:nvPr/>
        </p:nvCxnSpPr>
        <p:spPr>
          <a:xfrm>
            <a:off x="3190875" y="3123248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Group 31">
            <a:extLst>
              <a:ext uri="{FF2B5EF4-FFF2-40B4-BE49-F238E27FC236}">
                <a16:creationId xmlns:a16="http://schemas.microsoft.com/office/drawing/2014/main" id="{E3DEF07C-2662-27D1-CD83-52448D687BA2}"/>
              </a:ext>
            </a:extLst>
          </p:cNvPr>
          <p:cNvGrpSpPr/>
          <p:nvPr/>
        </p:nvGrpSpPr>
        <p:grpSpPr>
          <a:xfrm>
            <a:off x="867771" y="3977978"/>
            <a:ext cx="182880" cy="182880"/>
            <a:chOff x="1174117" y="4275455"/>
            <a:chExt cx="7167878" cy="46450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5DAE8A36-0412-64D9-1EEB-3243B23B4A55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5882492-E02E-F596-3DBD-BAE22FCD49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043A0F3-BCF0-4F7B-4F71-B7CF8A558E5A}"/>
              </a:ext>
            </a:extLst>
          </p:cNvPr>
          <p:cNvGrpSpPr/>
          <p:nvPr/>
        </p:nvGrpSpPr>
        <p:grpSpPr>
          <a:xfrm>
            <a:off x="879057" y="5354279"/>
            <a:ext cx="182880" cy="182880"/>
            <a:chOff x="1174117" y="4275455"/>
            <a:chExt cx="7167878" cy="464503"/>
          </a:xfrm>
        </p:grpSpPr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61AAAED7-3887-38EC-4896-C9A4484AC236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E5FBD5D0-EAE3-36D2-6767-A4631A1DCF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346658B-5FC3-915B-369B-67C193DBDA26}"/>
              </a:ext>
            </a:extLst>
          </p:cNvPr>
          <p:cNvGrpSpPr/>
          <p:nvPr/>
        </p:nvGrpSpPr>
        <p:grpSpPr>
          <a:xfrm>
            <a:off x="867512" y="4401968"/>
            <a:ext cx="182880" cy="182880"/>
            <a:chOff x="1174117" y="4275455"/>
            <a:chExt cx="7167878" cy="464503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C526EA6B-CC5F-6C63-C133-30B629DD60C9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0F10D395-9756-3487-B32F-445B11D6F91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56DF7A2-03EE-22E8-487B-D78701252ED2}"/>
              </a:ext>
            </a:extLst>
          </p:cNvPr>
          <p:cNvGrpSpPr/>
          <p:nvPr/>
        </p:nvGrpSpPr>
        <p:grpSpPr>
          <a:xfrm>
            <a:off x="848462" y="5832900"/>
            <a:ext cx="182880" cy="182880"/>
            <a:chOff x="1174117" y="4275455"/>
            <a:chExt cx="7167878" cy="464503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0263753-8E38-E1F0-5CA1-4841AA575668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C7078E5-6DAF-3EAD-4E28-D693391DCA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Content Placeholder 2">
            <a:extLst>
              <a:ext uri="{FF2B5EF4-FFF2-40B4-BE49-F238E27FC236}">
                <a16:creationId xmlns:a16="http://schemas.microsoft.com/office/drawing/2014/main" id="{6619372E-EB46-EC5C-C15E-B2DC92DAF4EB}"/>
              </a:ext>
            </a:extLst>
          </p:cNvPr>
          <p:cNvSpPr txBox="1">
            <a:spLocks/>
          </p:cNvSpPr>
          <p:nvPr/>
        </p:nvSpPr>
        <p:spPr>
          <a:xfrm>
            <a:off x="4953000" y="1401148"/>
            <a:ext cx="4105477" cy="411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Six characters printed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B7D29BDC-2022-C9A8-1C8C-E9F830DA1BB1}"/>
              </a:ext>
            </a:extLst>
          </p:cNvPr>
          <p:cNvCxnSpPr>
            <a:cxnSpLocks/>
          </p:cNvCxnSpPr>
          <p:nvPr/>
        </p:nvCxnSpPr>
        <p:spPr>
          <a:xfrm flipH="1">
            <a:off x="3828120" y="1703942"/>
            <a:ext cx="1124880" cy="4235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>
            <a:extLst>
              <a:ext uri="{FF2B5EF4-FFF2-40B4-BE49-F238E27FC236}">
                <a16:creationId xmlns:a16="http://schemas.microsoft.com/office/drawing/2014/main" id="{B978155E-DAEB-E5E7-B829-6F09F8A20B4F}"/>
              </a:ext>
            </a:extLst>
          </p:cNvPr>
          <p:cNvSpPr/>
          <p:nvPr/>
        </p:nvSpPr>
        <p:spPr>
          <a:xfrm>
            <a:off x="823278" y="6170996"/>
            <a:ext cx="274320" cy="2730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3CC5D4F-0CC1-2634-648D-04517A826428}"/>
              </a:ext>
            </a:extLst>
          </p:cNvPr>
          <p:cNvCxnSpPr/>
          <p:nvPr/>
        </p:nvCxnSpPr>
        <p:spPr>
          <a:xfrm>
            <a:off x="6048375" y="3132773"/>
            <a:ext cx="0" cy="33832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DB4B749-E597-109F-76D5-55EA63C9DA46}"/>
              </a:ext>
            </a:extLst>
          </p:cNvPr>
          <p:cNvGrpSpPr/>
          <p:nvPr/>
        </p:nvGrpSpPr>
        <p:grpSpPr>
          <a:xfrm>
            <a:off x="862491" y="4906010"/>
            <a:ext cx="182880" cy="182880"/>
            <a:chOff x="1174117" y="4275455"/>
            <a:chExt cx="7167878" cy="464503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1832F3B-1B1D-B8C3-50CE-48356C2E20C1}"/>
                </a:ext>
              </a:extLst>
            </p:cNvPr>
            <p:cNvCxnSpPr>
              <a:cxnSpLocks/>
            </p:cNvCxnSpPr>
            <p:nvPr/>
          </p:nvCxnSpPr>
          <p:spPr>
            <a:xfrm>
              <a:off x="1184277" y="427545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C90FF54-AB3B-D61A-E945-56F283E18A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74117" y="4285615"/>
              <a:ext cx="7157718" cy="454343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446059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42" grpId="0"/>
      <p:bldP spid="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78D08-C420-40FD-B1BD-5C8F214A3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120F4-E016-D1E5-8988-6CB5CC81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1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C37C2-5F2C-450D-FA40-8F2447DD2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00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121238</TotalTime>
  <Words>1401</Words>
  <Application>Microsoft Office PowerPoint</Application>
  <PresentationFormat>On-screen Show (4:3)</PresentationFormat>
  <Paragraphs>1112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Basis of Software</vt:lpstr>
      <vt:lpstr>printf() worksheet answers</vt:lpstr>
      <vt:lpstr>printf() worksheet answers</vt:lpstr>
      <vt:lpstr>printf() worksheet answers</vt:lpstr>
      <vt:lpstr>printf() worksheet answers</vt:lpstr>
      <vt:lpstr>printf() worksheet answers</vt:lpstr>
      <vt:lpstr>printf() worksheet answers</vt:lpstr>
      <vt:lpstr>PowerPoint Presentation</vt:lpstr>
      <vt:lpstr>PowerPoint Presentation</vt:lpstr>
    </vt:vector>
  </TitlesOfParts>
  <Company>Kirkwood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2</dc:title>
  <dc:creator>Windows User</dc:creator>
  <cp:lastModifiedBy>Kendall Stephenson</cp:lastModifiedBy>
  <cp:revision>881</cp:revision>
  <cp:lastPrinted>2020-04-08T20:37:48Z</cp:lastPrinted>
  <dcterms:created xsi:type="dcterms:W3CDTF">2016-08-24T18:09:17Z</dcterms:created>
  <dcterms:modified xsi:type="dcterms:W3CDTF">2025-05-28T03:54:52Z</dcterms:modified>
</cp:coreProperties>
</file>