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-Light"/>
        <a:ea typeface="Graphik-Light"/>
        <a:cs typeface="Graphik-Light"/>
        <a:sym typeface="Graphik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381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68224"/>
                  <a:satOff val="18883"/>
                  <a:lumOff val="-3184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41073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>
                  <a:hueOff val="114748"/>
                  <a:satOff val="1446"/>
                  <a:lumOff val="-89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5"/>
    <p:restoredTop sz="94669"/>
  </p:normalViewPr>
  <p:slideViewPr>
    <p:cSldViewPr snapToGrid="0">
      <p:cViewPr varScale="1">
        <p:scale>
          <a:sx n="45" d="100"/>
          <a:sy n="45" d="100"/>
        </p:scale>
        <p:origin x="28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5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lack and white close-up of curved pieces of paper"/>
          <p:cNvSpPr>
            <a:spLocks noGrp="1"/>
          </p:cNvSpPr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Gray disc against a gray background"/>
          <p:cNvSpPr>
            <a:spLocks noGrp="1"/>
          </p:cNvSpPr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Abstract image of two gray discs intersecting"/>
          <p:cNvSpPr>
            <a:spLocks noGrp="1"/>
          </p:cNvSpPr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lack and white close-up of woven texture"/>
          <p:cNvSpPr>
            <a:spLocks noGrp="1"/>
          </p:cNvSpPr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y abstract curve and line"/>
          <p:cNvSpPr>
            <a:spLocks noGrp="1"/>
          </p:cNvSpPr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idor of an open-air concrete structure under a partly cloudy sky"/>
          <p:cNvSpPr>
            <a:spLocks noGrp="1"/>
          </p:cNvSpPr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61" name="View through a mesh-like ceiling under a blue sky"/>
          <p:cNvSpPr>
            <a:spLocks noGrp="1"/>
          </p:cNvSpPr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-Light"/>
          <a:ea typeface="Graphik-Light"/>
          <a:cs typeface="Graphik-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rtificial Intelligence…"/>
          <p:cNvSpPr txBox="1">
            <a:spLocks noGrp="1"/>
          </p:cNvSpPr>
          <p:nvPr>
            <p:ph type="subTitle" sz="half" idx="1"/>
          </p:nvPr>
        </p:nvSpPr>
        <p:spPr>
          <a:xfrm>
            <a:off x="1206500" y="7357839"/>
            <a:ext cx="21971000" cy="3904233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Artificial Intelligence</a:t>
            </a:r>
          </a:p>
          <a:p>
            <a:pPr algn="ctr">
              <a:defRPr sz="45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rPr dirty="0"/>
              <a:t>Ajit Chavan</a:t>
            </a:r>
          </a:p>
          <a:p>
            <a:pPr algn="ctr">
              <a:defRPr sz="45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rPr dirty="0"/>
              <a:t>Cornell College</a:t>
            </a:r>
          </a:p>
        </p:txBody>
      </p:sp>
      <p:sp>
        <p:nvSpPr>
          <p:cNvPr id="172" name="Introduction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14000" u="sng" spc="-14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rPr dirty="0"/>
              <a:t>Introductions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53DCE-AC70-7A4A-6C0C-CA1A90C8C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D in Computer Science">
            <a:extLst>
              <a:ext uri="{FF2B5EF4-FFF2-40B4-BE49-F238E27FC236}">
                <a16:creationId xmlns:a16="http://schemas.microsoft.com/office/drawing/2014/main" id="{9F13A277-527C-1B53-0938-FC0432C9D722}"/>
              </a:ext>
            </a:extLst>
          </p:cNvPr>
          <p:cNvSpPr txBox="1"/>
          <p:nvPr/>
        </p:nvSpPr>
        <p:spPr>
          <a:xfrm>
            <a:off x="9148685" y="1177690"/>
            <a:ext cx="1319661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Next Video</a:t>
            </a:r>
            <a:endParaRPr dirty="0"/>
          </a:p>
        </p:txBody>
      </p:sp>
      <p:sp>
        <p:nvSpPr>
          <p:cNvPr id="4" name="Advisor: Dr. Xiao Qin">
            <a:extLst>
              <a:ext uri="{FF2B5EF4-FFF2-40B4-BE49-F238E27FC236}">
                <a16:creationId xmlns:a16="http://schemas.microsoft.com/office/drawing/2014/main" id="{A66B0B28-4763-5F5E-10C6-8BFD21136EB5}"/>
              </a:ext>
            </a:extLst>
          </p:cNvPr>
          <p:cNvSpPr txBox="1"/>
          <p:nvPr/>
        </p:nvSpPr>
        <p:spPr>
          <a:xfrm>
            <a:off x="9295463" y="3082914"/>
            <a:ext cx="14319351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Set up environment to start running python</a:t>
            </a:r>
            <a:endParaRPr dirty="0"/>
          </a:p>
        </p:txBody>
      </p:sp>
      <p:sp>
        <p:nvSpPr>
          <p:cNvPr id="5" name="University: Auburn University">
            <a:extLst>
              <a:ext uri="{FF2B5EF4-FFF2-40B4-BE49-F238E27FC236}">
                <a16:creationId xmlns:a16="http://schemas.microsoft.com/office/drawing/2014/main" id="{E6094A89-0EBC-C60B-A57F-E421BAFC5915}"/>
              </a:ext>
            </a:extLst>
          </p:cNvPr>
          <p:cNvSpPr txBox="1"/>
          <p:nvPr/>
        </p:nvSpPr>
        <p:spPr>
          <a:xfrm>
            <a:off x="9295463" y="5368568"/>
            <a:ext cx="13903444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Walk through installing Anaconda</a:t>
            </a:r>
            <a:endParaRPr dirty="0"/>
          </a:p>
        </p:txBody>
      </p:sp>
      <p:sp>
        <p:nvSpPr>
          <p:cNvPr id="6" name="Dissertation: Distributed Systems">
            <a:extLst>
              <a:ext uri="{FF2B5EF4-FFF2-40B4-BE49-F238E27FC236}">
                <a16:creationId xmlns:a16="http://schemas.microsoft.com/office/drawing/2014/main" id="{B86A3C55-A620-5524-7CB8-DC654538E12D}"/>
              </a:ext>
            </a:extLst>
          </p:cNvPr>
          <p:cNvSpPr txBox="1"/>
          <p:nvPr/>
        </p:nvSpPr>
        <p:spPr>
          <a:xfrm>
            <a:off x="9295463" y="7654222"/>
            <a:ext cx="14060002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Complete suit including Python and ML</a:t>
            </a:r>
            <a:endParaRPr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080D335-A52C-6E44-608C-AB538B446FA2}"/>
              </a:ext>
            </a:extLst>
          </p:cNvPr>
          <p:cNvSpPr txBox="1">
            <a:spLocks/>
          </p:cNvSpPr>
          <p:nvPr/>
        </p:nvSpPr>
        <p:spPr>
          <a:xfrm>
            <a:off x="22569101" y="12202159"/>
            <a:ext cx="1378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 indent="457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 descr="A logo with orange and grey circles&#10;&#10;AI-generated content may be incorrect.">
            <a:extLst>
              <a:ext uri="{FF2B5EF4-FFF2-40B4-BE49-F238E27FC236}">
                <a16:creationId xmlns:a16="http://schemas.microsoft.com/office/drawing/2014/main" id="{D3AD6292-1115-4196-E07F-65E5FF797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661"/>
            <a:ext cx="4893339" cy="4893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89D428-2A64-9C52-E14F-EA2A906FD5B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24349" y="3814850"/>
            <a:ext cx="4634613" cy="4634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13C706-E8BF-70F8-EB48-894AF5463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0" y="7763151"/>
            <a:ext cx="5919827" cy="308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4E9CFF-097E-564F-09CD-F15B9D87D283}"/>
              </a:ext>
            </a:extLst>
          </p:cNvPr>
          <p:cNvSpPr txBox="1"/>
          <p:nvPr/>
        </p:nvSpPr>
        <p:spPr>
          <a:xfrm>
            <a:off x="12588949" y="7654223"/>
            <a:ext cx="102657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-Light"/>
              <a:ea typeface="Graphik-Light"/>
              <a:cs typeface="Graphik-Light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3006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acher Introduction"/>
          <p:cNvSpPr txBox="1"/>
          <p:nvPr/>
        </p:nvSpPr>
        <p:spPr>
          <a:xfrm>
            <a:off x="9148685" y="1215516"/>
            <a:ext cx="1319661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/>
              <a:t>Teacher Introduction</a:t>
            </a:r>
          </a:p>
        </p:txBody>
      </p:sp>
      <p:pic>
        <p:nvPicPr>
          <p:cNvPr id="176" name="Ajit Chavan.jpg" descr="Ajit Chavan.jpg"/>
          <p:cNvPicPr>
            <a:picLocks noChangeAspect="1"/>
          </p:cNvPicPr>
          <p:nvPr/>
        </p:nvPicPr>
        <p:blipFill>
          <a:blip r:embed="rId3"/>
          <a:srcRect l="6640" r="27666" b="24396"/>
          <a:stretch>
            <a:fillRect/>
          </a:stretch>
        </p:blipFill>
        <p:spPr>
          <a:xfrm>
            <a:off x="945547" y="1360084"/>
            <a:ext cx="6735062" cy="1085275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Dr. Ajit Chavan"/>
          <p:cNvSpPr txBox="1"/>
          <p:nvPr/>
        </p:nvSpPr>
        <p:spPr>
          <a:xfrm>
            <a:off x="9295464" y="3087503"/>
            <a:ext cx="1074756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4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 Dr. Ajit Chavan</a:t>
            </a:r>
          </a:p>
        </p:txBody>
      </p:sp>
      <p:sp>
        <p:nvSpPr>
          <p:cNvPr id="178" name="Born in India"/>
          <p:cNvSpPr txBox="1"/>
          <p:nvPr/>
        </p:nvSpPr>
        <p:spPr>
          <a:xfrm>
            <a:off x="9295464" y="4718190"/>
            <a:ext cx="139034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4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dirty="0"/>
              <a:t> Born in India</a:t>
            </a:r>
          </a:p>
        </p:txBody>
      </p:sp>
      <p:sp>
        <p:nvSpPr>
          <p:cNvPr id="179" name="Came to the USA in 2011"/>
          <p:cNvSpPr txBox="1"/>
          <p:nvPr/>
        </p:nvSpPr>
        <p:spPr>
          <a:xfrm>
            <a:off x="9295464" y="6348877"/>
            <a:ext cx="1074756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190500">
              <a:buSzPct val="70000"/>
              <a:buBlip>
                <a:blip r:embed="rId4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Came to the USA in </a:t>
            </a: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2011</a:t>
            </a:r>
          </a:p>
        </p:txBody>
      </p:sp>
      <p:sp>
        <p:nvSpPr>
          <p:cNvPr id="180" name="Joined Cornell College in 2019"/>
          <p:cNvSpPr txBox="1"/>
          <p:nvPr/>
        </p:nvSpPr>
        <p:spPr>
          <a:xfrm>
            <a:off x="9295464" y="7979564"/>
            <a:ext cx="1074756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190500">
              <a:buSzPct val="70000"/>
              <a:buBlip>
                <a:blip r:embed="rId4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Joined Cornell College in </a:t>
            </a: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2019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69101" y="12202159"/>
            <a:ext cx="1378020" cy="685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/>
          <a:lstStyle>
            <a:lvl1pPr>
              <a:defRPr sz="4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 animBg="1"/>
      <p:bldP spid="179" grpId="0" animBg="1"/>
      <p:bldP spid="1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hD in Computer Science"/>
          <p:cNvSpPr txBox="1"/>
          <p:nvPr/>
        </p:nvSpPr>
        <p:spPr>
          <a:xfrm>
            <a:off x="9148685" y="1215516"/>
            <a:ext cx="1319661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PhD in Computer Science</a:t>
            </a:r>
          </a:p>
        </p:txBody>
      </p:sp>
      <p:pic>
        <p:nvPicPr>
          <p:cNvPr id="184" name="Prof. Qin.png" descr="Prof. Qin.png"/>
          <p:cNvPicPr>
            <a:picLocks noChangeAspect="1"/>
          </p:cNvPicPr>
          <p:nvPr/>
        </p:nvPicPr>
        <p:blipFill>
          <a:blip r:embed="rId2"/>
          <a:srcRect l="8528" t="1899" r="8528" b="926"/>
          <a:stretch>
            <a:fillRect/>
          </a:stretch>
        </p:blipFill>
        <p:spPr>
          <a:xfrm>
            <a:off x="945548" y="1015849"/>
            <a:ext cx="7309017" cy="10935534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Advisor: Dr. Xiao Qin"/>
          <p:cNvSpPr txBox="1"/>
          <p:nvPr/>
        </p:nvSpPr>
        <p:spPr>
          <a:xfrm>
            <a:off x="9295464" y="4653426"/>
            <a:ext cx="1074756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dirty="0"/>
              <a:t>  Advisor: </a:t>
            </a:r>
            <a:r>
              <a:rPr lang="en-US" dirty="0"/>
              <a:t>Prof</a:t>
            </a:r>
            <a:r>
              <a:rPr dirty="0"/>
              <a:t>. Xiao Qin</a:t>
            </a:r>
          </a:p>
        </p:txBody>
      </p:sp>
      <p:sp>
        <p:nvSpPr>
          <p:cNvPr id="186" name="University: Auburn University"/>
          <p:cNvSpPr txBox="1"/>
          <p:nvPr/>
        </p:nvSpPr>
        <p:spPr>
          <a:xfrm>
            <a:off x="9295464" y="2990357"/>
            <a:ext cx="139034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dirty="0"/>
              <a:t> University: Auburn University</a:t>
            </a:r>
          </a:p>
        </p:txBody>
      </p:sp>
      <p:sp>
        <p:nvSpPr>
          <p:cNvPr id="187" name="Dissertation: Distributed Systems"/>
          <p:cNvSpPr txBox="1"/>
          <p:nvPr/>
        </p:nvSpPr>
        <p:spPr>
          <a:xfrm>
            <a:off x="9295464" y="6316495"/>
            <a:ext cx="140600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 Dissertation: Distributed Systems</a:t>
            </a:r>
          </a:p>
        </p:txBody>
      </p:sp>
      <p:sp>
        <p:nvSpPr>
          <p:cNvPr id="188" name="Areas: Machine Learning, Big Data"/>
          <p:cNvSpPr txBox="1"/>
          <p:nvPr/>
        </p:nvSpPr>
        <p:spPr>
          <a:xfrm>
            <a:off x="9295464" y="7979564"/>
            <a:ext cx="1431935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 Areas: Machine Learning, Big Data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69101" y="12202159"/>
            <a:ext cx="1378020" cy="685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/>
          <a:lstStyle>
            <a:lvl1pPr>
              <a:defRPr sz="4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 animBg="1"/>
      <p:bldP spid="187" grpId="0" animBg="1"/>
      <p:bldP spid="1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D in Computer Science">
            <a:extLst>
              <a:ext uri="{FF2B5EF4-FFF2-40B4-BE49-F238E27FC236}">
                <a16:creationId xmlns:a16="http://schemas.microsoft.com/office/drawing/2014/main" id="{F75F330C-0A35-DBA8-344F-DA3983E31043}"/>
              </a:ext>
            </a:extLst>
          </p:cNvPr>
          <p:cNvSpPr txBox="1"/>
          <p:nvPr/>
        </p:nvSpPr>
        <p:spPr>
          <a:xfrm>
            <a:off x="9148685" y="1177690"/>
            <a:ext cx="1319661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Course: Artificial Intelligence</a:t>
            </a:r>
            <a:endParaRPr dirty="0"/>
          </a:p>
        </p:txBody>
      </p:sp>
      <p:pic>
        <p:nvPicPr>
          <p:cNvPr id="3" name="Prof. Qin.png">
            <a:extLst>
              <a:ext uri="{FF2B5EF4-FFF2-40B4-BE49-F238E27FC236}">
                <a16:creationId xmlns:a16="http://schemas.microsoft.com/office/drawing/2014/main" id="{27489444-DF7B-09D3-8D19-B9507461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7670" y="2196502"/>
            <a:ext cx="6314512" cy="692297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dvisor: Dr. Xiao Qin">
            <a:extLst>
              <a:ext uri="{FF2B5EF4-FFF2-40B4-BE49-F238E27FC236}">
                <a16:creationId xmlns:a16="http://schemas.microsoft.com/office/drawing/2014/main" id="{BBAABD62-4251-03C2-5757-2F3154BEA256}"/>
              </a:ext>
            </a:extLst>
          </p:cNvPr>
          <p:cNvSpPr txBox="1"/>
          <p:nvPr/>
        </p:nvSpPr>
        <p:spPr>
          <a:xfrm>
            <a:off x="9295463" y="3087503"/>
            <a:ext cx="140600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First Priority: Python Programming</a:t>
            </a:r>
            <a:endParaRPr dirty="0"/>
          </a:p>
        </p:txBody>
      </p:sp>
      <p:sp>
        <p:nvSpPr>
          <p:cNvPr id="5" name="University: Auburn University">
            <a:extLst>
              <a:ext uri="{FF2B5EF4-FFF2-40B4-BE49-F238E27FC236}">
                <a16:creationId xmlns:a16="http://schemas.microsoft.com/office/drawing/2014/main" id="{454188F2-15CE-4A8A-B799-A08E71BFC27E}"/>
              </a:ext>
            </a:extLst>
          </p:cNvPr>
          <p:cNvSpPr txBox="1"/>
          <p:nvPr/>
        </p:nvSpPr>
        <p:spPr>
          <a:xfrm>
            <a:off x="9295463" y="4680363"/>
            <a:ext cx="139034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We will learn programming concepts that will help you for the rest of the college</a:t>
            </a:r>
            <a:endParaRPr dirty="0"/>
          </a:p>
        </p:txBody>
      </p:sp>
      <p:sp>
        <p:nvSpPr>
          <p:cNvPr id="6" name="Dissertation: Distributed Systems">
            <a:extLst>
              <a:ext uri="{FF2B5EF4-FFF2-40B4-BE49-F238E27FC236}">
                <a16:creationId xmlns:a16="http://schemas.microsoft.com/office/drawing/2014/main" id="{0D772B68-CFD2-9E0A-00EB-6B2C807BB93A}"/>
              </a:ext>
            </a:extLst>
          </p:cNvPr>
          <p:cNvSpPr txBox="1"/>
          <p:nvPr/>
        </p:nvSpPr>
        <p:spPr>
          <a:xfrm>
            <a:off x="9295462" y="7128785"/>
            <a:ext cx="140600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We will also learn basics of Machine learning</a:t>
            </a:r>
            <a:endParaRPr dirty="0"/>
          </a:p>
        </p:txBody>
      </p:sp>
      <p:sp>
        <p:nvSpPr>
          <p:cNvPr id="7" name="Areas: Machine Learning, Big Data">
            <a:extLst>
              <a:ext uri="{FF2B5EF4-FFF2-40B4-BE49-F238E27FC236}">
                <a16:creationId xmlns:a16="http://schemas.microsoft.com/office/drawing/2014/main" id="{A297C1B0-6265-06FD-EC14-25176711B9C6}"/>
              </a:ext>
            </a:extLst>
          </p:cNvPr>
          <p:cNvSpPr txBox="1"/>
          <p:nvPr/>
        </p:nvSpPr>
        <p:spPr>
          <a:xfrm>
            <a:off x="9295462" y="8721645"/>
            <a:ext cx="1431935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3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With this knowledge, you can start learning about artificial intelligence</a:t>
            </a:r>
            <a:endParaRPr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E993111C-9A3D-DB14-F238-0DD867C55F27}"/>
              </a:ext>
            </a:extLst>
          </p:cNvPr>
          <p:cNvSpPr txBox="1">
            <a:spLocks/>
          </p:cNvSpPr>
          <p:nvPr/>
        </p:nvSpPr>
        <p:spPr>
          <a:xfrm>
            <a:off x="22569101" y="12202159"/>
            <a:ext cx="1378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 indent="457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A robot head with big eyes&#10;&#10;AI-generated content may be incorrect.">
            <a:extLst>
              <a:ext uri="{FF2B5EF4-FFF2-40B4-BE49-F238E27FC236}">
                <a16:creationId xmlns:a16="http://schemas.microsoft.com/office/drawing/2014/main" id="{7E3BDCB8-599D-1A38-C23E-FACFA2016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43" y="5600024"/>
            <a:ext cx="5698880" cy="56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12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E622B-CD3A-3FE6-8758-E39FC2AB3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D in Computer Science">
            <a:extLst>
              <a:ext uri="{FF2B5EF4-FFF2-40B4-BE49-F238E27FC236}">
                <a16:creationId xmlns:a16="http://schemas.microsoft.com/office/drawing/2014/main" id="{E0949981-E946-FC0D-DB39-CF7930929A2E}"/>
              </a:ext>
            </a:extLst>
          </p:cNvPr>
          <p:cNvSpPr txBox="1"/>
          <p:nvPr/>
        </p:nvSpPr>
        <p:spPr>
          <a:xfrm>
            <a:off x="9148685" y="1177690"/>
            <a:ext cx="1319661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Course Structure</a:t>
            </a:r>
            <a:endParaRPr dirty="0"/>
          </a:p>
        </p:txBody>
      </p:sp>
      <p:sp>
        <p:nvSpPr>
          <p:cNvPr id="4" name="Advisor: Dr. Xiao Qin">
            <a:extLst>
              <a:ext uri="{FF2B5EF4-FFF2-40B4-BE49-F238E27FC236}">
                <a16:creationId xmlns:a16="http://schemas.microsoft.com/office/drawing/2014/main" id="{0C800BEC-B29A-F5D5-4BE3-89F19FC801C7}"/>
              </a:ext>
            </a:extLst>
          </p:cNvPr>
          <p:cNvSpPr txBox="1"/>
          <p:nvPr/>
        </p:nvSpPr>
        <p:spPr>
          <a:xfrm>
            <a:off x="9295463" y="3082914"/>
            <a:ext cx="14319351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Videos will be focused on explaining concepts</a:t>
            </a:r>
            <a:endParaRPr dirty="0"/>
          </a:p>
        </p:txBody>
      </p:sp>
      <p:sp>
        <p:nvSpPr>
          <p:cNvPr id="5" name="University: Auburn University">
            <a:extLst>
              <a:ext uri="{FF2B5EF4-FFF2-40B4-BE49-F238E27FC236}">
                <a16:creationId xmlns:a16="http://schemas.microsoft.com/office/drawing/2014/main" id="{8D73AFCB-3EDC-070F-26C3-FA7F37B1AB96}"/>
              </a:ext>
            </a:extLst>
          </p:cNvPr>
          <p:cNvSpPr txBox="1"/>
          <p:nvPr/>
        </p:nvSpPr>
        <p:spPr>
          <a:xfrm>
            <a:off x="9295463" y="5103555"/>
            <a:ext cx="13903444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You will get a couple of practice exercises</a:t>
            </a:r>
            <a:endParaRPr dirty="0"/>
          </a:p>
        </p:txBody>
      </p:sp>
      <p:sp>
        <p:nvSpPr>
          <p:cNvPr id="6" name="Dissertation: Distributed Systems">
            <a:extLst>
              <a:ext uri="{FF2B5EF4-FFF2-40B4-BE49-F238E27FC236}">
                <a16:creationId xmlns:a16="http://schemas.microsoft.com/office/drawing/2014/main" id="{55BD6220-0CCF-4168-307C-AE5E3A0B434A}"/>
              </a:ext>
            </a:extLst>
          </p:cNvPr>
          <p:cNvSpPr txBox="1"/>
          <p:nvPr/>
        </p:nvSpPr>
        <p:spPr>
          <a:xfrm>
            <a:off x="9295462" y="7128589"/>
            <a:ext cx="14060002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We will discuss the answers to the exercise and do more hands on practice during interactive sessions</a:t>
            </a:r>
            <a:endParaRPr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DF72C5D6-01DA-F452-F080-385F0A9B9FAB}"/>
              </a:ext>
            </a:extLst>
          </p:cNvPr>
          <p:cNvSpPr txBox="1">
            <a:spLocks/>
          </p:cNvSpPr>
          <p:nvPr/>
        </p:nvSpPr>
        <p:spPr>
          <a:xfrm>
            <a:off x="22569101" y="12202159"/>
            <a:ext cx="1378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 indent="457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 descr="A logo with orange and grey circles&#10;&#10;AI-generated content may be incorrect.">
            <a:extLst>
              <a:ext uri="{FF2B5EF4-FFF2-40B4-BE49-F238E27FC236}">
                <a16:creationId xmlns:a16="http://schemas.microsoft.com/office/drawing/2014/main" id="{EDD475C6-2AF8-06FC-A7AB-53D597168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661"/>
            <a:ext cx="4893339" cy="4893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06F591-0EE5-DBF6-3F14-9E465D0CFB6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24349" y="3814850"/>
            <a:ext cx="4634613" cy="4634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190FA2-AA04-38BE-A7F9-477D606AA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0" y="7763151"/>
            <a:ext cx="5919827" cy="30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77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A4F05-2FC4-5089-7AF4-E3D7077BE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D in Computer Science">
            <a:extLst>
              <a:ext uri="{FF2B5EF4-FFF2-40B4-BE49-F238E27FC236}">
                <a16:creationId xmlns:a16="http://schemas.microsoft.com/office/drawing/2014/main" id="{ADC81073-0426-0DC6-AEEF-206EC812E55D}"/>
              </a:ext>
            </a:extLst>
          </p:cNvPr>
          <p:cNvSpPr txBox="1"/>
          <p:nvPr/>
        </p:nvSpPr>
        <p:spPr>
          <a:xfrm>
            <a:off x="9148685" y="1177690"/>
            <a:ext cx="1319661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Part 1: Python Basics</a:t>
            </a:r>
            <a:endParaRPr dirty="0"/>
          </a:p>
        </p:txBody>
      </p:sp>
      <p:sp>
        <p:nvSpPr>
          <p:cNvPr id="4" name="Advisor: Dr. Xiao Qin">
            <a:extLst>
              <a:ext uri="{FF2B5EF4-FFF2-40B4-BE49-F238E27FC236}">
                <a16:creationId xmlns:a16="http://schemas.microsoft.com/office/drawing/2014/main" id="{11192AFB-C3B4-234C-ED1F-394D5F2568C9}"/>
              </a:ext>
            </a:extLst>
          </p:cNvPr>
          <p:cNvSpPr txBox="1"/>
          <p:nvPr/>
        </p:nvSpPr>
        <p:spPr>
          <a:xfrm>
            <a:off x="9295463" y="3082914"/>
            <a:ext cx="14319351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Interpreting Vs Compiled Languages</a:t>
            </a:r>
            <a:endParaRPr dirty="0"/>
          </a:p>
        </p:txBody>
      </p:sp>
      <p:sp>
        <p:nvSpPr>
          <p:cNvPr id="5" name="University: Auburn University">
            <a:extLst>
              <a:ext uri="{FF2B5EF4-FFF2-40B4-BE49-F238E27FC236}">
                <a16:creationId xmlns:a16="http://schemas.microsoft.com/office/drawing/2014/main" id="{2618C99B-D66C-29C6-0C21-F81BFBE28D9B}"/>
              </a:ext>
            </a:extLst>
          </p:cNvPr>
          <p:cNvSpPr txBox="1"/>
          <p:nvPr/>
        </p:nvSpPr>
        <p:spPr>
          <a:xfrm>
            <a:off x="9295463" y="5103555"/>
            <a:ext cx="13903444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Basic syntax of Python</a:t>
            </a:r>
            <a:endParaRPr dirty="0"/>
          </a:p>
        </p:txBody>
      </p:sp>
      <p:sp>
        <p:nvSpPr>
          <p:cNvPr id="6" name="Dissertation: Distributed Systems">
            <a:extLst>
              <a:ext uri="{FF2B5EF4-FFF2-40B4-BE49-F238E27FC236}">
                <a16:creationId xmlns:a16="http://schemas.microsoft.com/office/drawing/2014/main" id="{2DD60ABA-B993-5AD6-442D-50060674D1F9}"/>
              </a:ext>
            </a:extLst>
          </p:cNvPr>
          <p:cNvSpPr txBox="1"/>
          <p:nvPr/>
        </p:nvSpPr>
        <p:spPr>
          <a:xfrm>
            <a:off x="9295463" y="7124196"/>
            <a:ext cx="1406000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Variables, functions, statements, and expressions</a:t>
            </a:r>
            <a:endParaRPr dirty="0"/>
          </a:p>
        </p:txBody>
      </p:sp>
      <p:sp>
        <p:nvSpPr>
          <p:cNvPr id="7" name="Areas: Machine Learning, Big Data">
            <a:extLst>
              <a:ext uri="{FF2B5EF4-FFF2-40B4-BE49-F238E27FC236}">
                <a16:creationId xmlns:a16="http://schemas.microsoft.com/office/drawing/2014/main" id="{A3862A87-7941-93B3-A748-5D5701F97722}"/>
              </a:ext>
            </a:extLst>
          </p:cNvPr>
          <p:cNvSpPr txBox="1"/>
          <p:nvPr/>
        </p:nvSpPr>
        <p:spPr>
          <a:xfrm>
            <a:off x="9295463" y="9991222"/>
            <a:ext cx="14319352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conditions and loops</a:t>
            </a:r>
            <a:endParaRPr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FB9C01A-1E87-B720-56C1-E54D604977DA}"/>
              </a:ext>
            </a:extLst>
          </p:cNvPr>
          <p:cNvSpPr txBox="1">
            <a:spLocks/>
          </p:cNvSpPr>
          <p:nvPr/>
        </p:nvSpPr>
        <p:spPr>
          <a:xfrm>
            <a:off x="22569101" y="12202159"/>
            <a:ext cx="1378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 indent="457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10" descr="A logo with orange and grey circles&#10;&#10;AI-generated content may be incorrect.">
            <a:extLst>
              <a:ext uri="{FF2B5EF4-FFF2-40B4-BE49-F238E27FC236}">
                <a16:creationId xmlns:a16="http://schemas.microsoft.com/office/drawing/2014/main" id="{2064C055-3DE7-F308-AC2D-3C052D0D7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661"/>
            <a:ext cx="4893339" cy="4893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C3A9A4-483E-AF8E-8895-EA43680E3A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24349" y="3814850"/>
            <a:ext cx="4634613" cy="4634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387B1-752B-314F-DCE7-265E51758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0" y="7763151"/>
            <a:ext cx="5919827" cy="30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02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C1FC-381A-81CC-062C-B194A0D34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D in Computer Science">
            <a:extLst>
              <a:ext uri="{FF2B5EF4-FFF2-40B4-BE49-F238E27FC236}">
                <a16:creationId xmlns:a16="http://schemas.microsoft.com/office/drawing/2014/main" id="{69EBAD9E-7757-E938-D494-55698E4E19EE}"/>
              </a:ext>
            </a:extLst>
          </p:cNvPr>
          <p:cNvSpPr txBox="1"/>
          <p:nvPr/>
        </p:nvSpPr>
        <p:spPr>
          <a:xfrm>
            <a:off x="9148685" y="1177690"/>
            <a:ext cx="1319661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Part 2: Data Structures</a:t>
            </a:r>
            <a:endParaRPr dirty="0"/>
          </a:p>
        </p:txBody>
      </p:sp>
      <p:sp>
        <p:nvSpPr>
          <p:cNvPr id="4" name="Advisor: Dr. Xiao Qin">
            <a:extLst>
              <a:ext uri="{FF2B5EF4-FFF2-40B4-BE49-F238E27FC236}">
                <a16:creationId xmlns:a16="http://schemas.microsoft.com/office/drawing/2014/main" id="{0121B397-15B4-22B4-2544-0A8071BE279E}"/>
              </a:ext>
            </a:extLst>
          </p:cNvPr>
          <p:cNvSpPr txBox="1"/>
          <p:nvPr/>
        </p:nvSpPr>
        <p:spPr>
          <a:xfrm>
            <a:off x="9295463" y="3082914"/>
            <a:ext cx="14319351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Lists</a:t>
            </a:r>
            <a:endParaRPr dirty="0"/>
          </a:p>
        </p:txBody>
      </p:sp>
      <p:sp>
        <p:nvSpPr>
          <p:cNvPr id="5" name="University: Auburn University">
            <a:extLst>
              <a:ext uri="{FF2B5EF4-FFF2-40B4-BE49-F238E27FC236}">
                <a16:creationId xmlns:a16="http://schemas.microsoft.com/office/drawing/2014/main" id="{8D72BBA2-3DD7-7779-B3FC-5A98BDEAF758}"/>
              </a:ext>
            </a:extLst>
          </p:cNvPr>
          <p:cNvSpPr txBox="1"/>
          <p:nvPr/>
        </p:nvSpPr>
        <p:spPr>
          <a:xfrm>
            <a:off x="9295463" y="5103555"/>
            <a:ext cx="13903444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Dictionaries</a:t>
            </a:r>
            <a:endParaRPr dirty="0"/>
          </a:p>
        </p:txBody>
      </p:sp>
      <p:sp>
        <p:nvSpPr>
          <p:cNvPr id="6" name="Dissertation: Distributed Systems">
            <a:extLst>
              <a:ext uri="{FF2B5EF4-FFF2-40B4-BE49-F238E27FC236}">
                <a16:creationId xmlns:a16="http://schemas.microsoft.com/office/drawing/2014/main" id="{58888C79-722D-D437-B823-9C8DAAB62DF3}"/>
              </a:ext>
            </a:extLst>
          </p:cNvPr>
          <p:cNvSpPr txBox="1"/>
          <p:nvPr/>
        </p:nvSpPr>
        <p:spPr>
          <a:xfrm>
            <a:off x="9148685" y="7124196"/>
            <a:ext cx="14060002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Arrays</a:t>
            </a:r>
            <a:endParaRPr dirty="0"/>
          </a:p>
        </p:txBody>
      </p:sp>
      <p:sp>
        <p:nvSpPr>
          <p:cNvPr id="7" name="Areas: Machine Learning, Big Data">
            <a:extLst>
              <a:ext uri="{FF2B5EF4-FFF2-40B4-BE49-F238E27FC236}">
                <a16:creationId xmlns:a16="http://schemas.microsoft.com/office/drawing/2014/main" id="{E8F1D815-DA66-ED72-003E-6D46DF2E2FA4}"/>
              </a:ext>
            </a:extLst>
          </p:cNvPr>
          <p:cNvSpPr txBox="1"/>
          <p:nvPr/>
        </p:nvSpPr>
        <p:spPr>
          <a:xfrm>
            <a:off x="9295463" y="9144837"/>
            <a:ext cx="14319352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</a:t>
            </a:r>
            <a:r>
              <a:rPr lang="en-US" dirty="0" err="1"/>
              <a:t>DataFrames</a:t>
            </a:r>
            <a:endParaRPr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5F78810-2A24-5286-27F9-C17794AA10F8}"/>
              </a:ext>
            </a:extLst>
          </p:cNvPr>
          <p:cNvSpPr txBox="1">
            <a:spLocks/>
          </p:cNvSpPr>
          <p:nvPr/>
        </p:nvSpPr>
        <p:spPr>
          <a:xfrm>
            <a:off x="22569101" y="12202159"/>
            <a:ext cx="1378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 indent="457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fld id="{86CB4B4D-7CA3-9044-876B-883B54F8677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 descr="A logo with orange and grey circles&#10;&#10;AI-generated content may be incorrect.">
            <a:extLst>
              <a:ext uri="{FF2B5EF4-FFF2-40B4-BE49-F238E27FC236}">
                <a16:creationId xmlns:a16="http://schemas.microsoft.com/office/drawing/2014/main" id="{8C97E8B9-BC87-ED86-0852-D51E50BE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661"/>
            <a:ext cx="4893339" cy="4893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59B279-5E20-2D37-4ED6-28462EECD67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24349" y="3814850"/>
            <a:ext cx="4634613" cy="4634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16F78B-A385-3FA4-7ABF-9E72C23E7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0" y="7763151"/>
            <a:ext cx="5919827" cy="30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2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160D3-16EE-F244-F438-6CF6FA3DC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D in Computer Science">
            <a:extLst>
              <a:ext uri="{FF2B5EF4-FFF2-40B4-BE49-F238E27FC236}">
                <a16:creationId xmlns:a16="http://schemas.microsoft.com/office/drawing/2014/main" id="{646934C4-A06A-FFB8-01CE-FF977E9046C8}"/>
              </a:ext>
            </a:extLst>
          </p:cNvPr>
          <p:cNvSpPr txBox="1"/>
          <p:nvPr/>
        </p:nvSpPr>
        <p:spPr>
          <a:xfrm>
            <a:off x="9148685" y="1177690"/>
            <a:ext cx="1319661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Part 3: Machine Learning</a:t>
            </a:r>
            <a:endParaRPr dirty="0"/>
          </a:p>
        </p:txBody>
      </p:sp>
      <p:sp>
        <p:nvSpPr>
          <p:cNvPr id="4" name="Advisor: Dr. Xiao Qin">
            <a:extLst>
              <a:ext uri="{FF2B5EF4-FFF2-40B4-BE49-F238E27FC236}">
                <a16:creationId xmlns:a16="http://schemas.microsoft.com/office/drawing/2014/main" id="{162D26D7-B202-DB82-BE8A-FCB60348FC4F}"/>
              </a:ext>
            </a:extLst>
          </p:cNvPr>
          <p:cNvSpPr txBox="1"/>
          <p:nvPr/>
        </p:nvSpPr>
        <p:spPr>
          <a:xfrm>
            <a:off x="9295463" y="3082914"/>
            <a:ext cx="14319351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Reading and Cleaning data</a:t>
            </a:r>
            <a:endParaRPr dirty="0"/>
          </a:p>
        </p:txBody>
      </p:sp>
      <p:sp>
        <p:nvSpPr>
          <p:cNvPr id="5" name="University: Auburn University">
            <a:extLst>
              <a:ext uri="{FF2B5EF4-FFF2-40B4-BE49-F238E27FC236}">
                <a16:creationId xmlns:a16="http://schemas.microsoft.com/office/drawing/2014/main" id="{4C88135C-1A60-FB53-2A68-863C4AED449E}"/>
              </a:ext>
            </a:extLst>
          </p:cNvPr>
          <p:cNvSpPr txBox="1"/>
          <p:nvPr/>
        </p:nvSpPr>
        <p:spPr>
          <a:xfrm>
            <a:off x="9295463" y="5103555"/>
            <a:ext cx="13903444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Libraries that provide ML models</a:t>
            </a:r>
            <a:endParaRPr dirty="0"/>
          </a:p>
        </p:txBody>
      </p:sp>
      <p:sp>
        <p:nvSpPr>
          <p:cNvPr id="6" name="Dissertation: Distributed Systems">
            <a:extLst>
              <a:ext uri="{FF2B5EF4-FFF2-40B4-BE49-F238E27FC236}">
                <a16:creationId xmlns:a16="http://schemas.microsoft.com/office/drawing/2014/main" id="{7FFBCA28-149D-8D46-011C-C2425B78F59C}"/>
              </a:ext>
            </a:extLst>
          </p:cNvPr>
          <p:cNvSpPr txBox="1"/>
          <p:nvPr/>
        </p:nvSpPr>
        <p:spPr>
          <a:xfrm>
            <a:off x="9148685" y="7124196"/>
            <a:ext cx="14060002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Selecting and training a model</a:t>
            </a:r>
            <a:endParaRPr dirty="0"/>
          </a:p>
        </p:txBody>
      </p:sp>
      <p:sp>
        <p:nvSpPr>
          <p:cNvPr id="7" name="Areas: Machine Learning, Big Data">
            <a:extLst>
              <a:ext uri="{FF2B5EF4-FFF2-40B4-BE49-F238E27FC236}">
                <a16:creationId xmlns:a16="http://schemas.microsoft.com/office/drawing/2014/main" id="{E82A2184-0764-CC7C-F1D3-F06156FE7668}"/>
              </a:ext>
            </a:extLst>
          </p:cNvPr>
          <p:cNvSpPr txBox="1"/>
          <p:nvPr/>
        </p:nvSpPr>
        <p:spPr>
          <a:xfrm>
            <a:off x="9295463" y="9144837"/>
            <a:ext cx="14319352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 Evaluating the trained model</a:t>
            </a:r>
            <a:endParaRPr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23B2239D-FA87-3D42-3D24-37BA86A6E460}"/>
              </a:ext>
            </a:extLst>
          </p:cNvPr>
          <p:cNvSpPr txBox="1">
            <a:spLocks/>
          </p:cNvSpPr>
          <p:nvPr/>
        </p:nvSpPr>
        <p:spPr>
          <a:xfrm>
            <a:off x="22569101" y="12202159"/>
            <a:ext cx="1378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 indent="457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 descr="A logo with orange and grey circles&#10;&#10;AI-generated content may be incorrect.">
            <a:extLst>
              <a:ext uri="{FF2B5EF4-FFF2-40B4-BE49-F238E27FC236}">
                <a16:creationId xmlns:a16="http://schemas.microsoft.com/office/drawing/2014/main" id="{4980428B-9465-E070-3FC0-0C4DE3C8D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661"/>
            <a:ext cx="4893339" cy="4893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B833A1-1B02-BDC9-AAC6-ECB0E81B028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24349" y="3814850"/>
            <a:ext cx="4634613" cy="4634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EBECA-825E-D030-E66B-5B674C32C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0" y="7763151"/>
            <a:ext cx="5919827" cy="30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93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41626-E8FA-90D3-CB7F-70CD9AE7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D in Computer Science">
            <a:extLst>
              <a:ext uri="{FF2B5EF4-FFF2-40B4-BE49-F238E27FC236}">
                <a16:creationId xmlns:a16="http://schemas.microsoft.com/office/drawing/2014/main" id="{26AA7556-87A0-12D6-C2EE-5C38DEC7482C}"/>
              </a:ext>
            </a:extLst>
          </p:cNvPr>
          <p:cNvSpPr txBox="1"/>
          <p:nvPr/>
        </p:nvSpPr>
        <p:spPr>
          <a:xfrm>
            <a:off x="9148685" y="1177690"/>
            <a:ext cx="1319661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/>
              <a:t>Learning Programming</a:t>
            </a:r>
            <a:endParaRPr dirty="0"/>
          </a:p>
        </p:txBody>
      </p:sp>
      <p:sp>
        <p:nvSpPr>
          <p:cNvPr id="4" name="Advisor: Dr. Xiao Qin">
            <a:extLst>
              <a:ext uri="{FF2B5EF4-FFF2-40B4-BE49-F238E27FC236}">
                <a16:creationId xmlns:a16="http://schemas.microsoft.com/office/drawing/2014/main" id="{93AA81DF-B63F-42D5-6A62-7459E2FD054A}"/>
              </a:ext>
            </a:extLst>
          </p:cNvPr>
          <p:cNvSpPr txBox="1"/>
          <p:nvPr/>
        </p:nvSpPr>
        <p:spPr>
          <a:xfrm>
            <a:off x="9295463" y="3082914"/>
            <a:ext cx="14319351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 Similar to learning to drive a car</a:t>
            </a:r>
            <a:endParaRPr dirty="0"/>
          </a:p>
        </p:txBody>
      </p:sp>
      <p:sp>
        <p:nvSpPr>
          <p:cNvPr id="5" name="University: Auburn University">
            <a:extLst>
              <a:ext uri="{FF2B5EF4-FFF2-40B4-BE49-F238E27FC236}">
                <a16:creationId xmlns:a16="http://schemas.microsoft.com/office/drawing/2014/main" id="{7310F399-CD6A-D09E-2EEB-2A0E613D555A}"/>
              </a:ext>
            </a:extLst>
          </p:cNvPr>
          <p:cNvSpPr txBox="1"/>
          <p:nvPr/>
        </p:nvSpPr>
        <p:spPr>
          <a:xfrm>
            <a:off x="9295463" y="4945376"/>
            <a:ext cx="139034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Cannot learn by watching someone else driving</a:t>
            </a:r>
            <a:endParaRPr dirty="0"/>
          </a:p>
        </p:txBody>
      </p:sp>
      <p:sp>
        <p:nvSpPr>
          <p:cNvPr id="6" name="Dissertation: Distributed Systems">
            <a:extLst>
              <a:ext uri="{FF2B5EF4-FFF2-40B4-BE49-F238E27FC236}">
                <a16:creationId xmlns:a16="http://schemas.microsoft.com/office/drawing/2014/main" id="{DECD0306-9D16-6DDE-03BB-4B12DDBDFC9A}"/>
              </a:ext>
            </a:extLst>
          </p:cNvPr>
          <p:cNvSpPr txBox="1"/>
          <p:nvPr/>
        </p:nvSpPr>
        <p:spPr>
          <a:xfrm>
            <a:off x="9148685" y="7654223"/>
            <a:ext cx="1406000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190500">
              <a:buSzPct val="70000"/>
              <a:buBlip>
                <a:blip r:embed="rId2"/>
              </a:buBlip>
              <a:defRPr sz="5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lang="en-US" dirty="0"/>
              <a:t> You have to get your hands dirty and practice</a:t>
            </a:r>
            <a:endParaRPr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B3FB1460-B99E-3746-FDDC-5A8E423ABE1D}"/>
              </a:ext>
            </a:extLst>
          </p:cNvPr>
          <p:cNvSpPr txBox="1">
            <a:spLocks/>
          </p:cNvSpPr>
          <p:nvPr/>
        </p:nvSpPr>
        <p:spPr>
          <a:xfrm>
            <a:off x="22569101" y="12202159"/>
            <a:ext cx="13780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 indent="457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2pPr>
            <a:lvl3pPr marL="0" marR="0" indent="914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3pPr>
            <a:lvl4pPr marL="0" marR="0" indent="1371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4pPr>
            <a:lvl5pPr marL="0" marR="0" indent="18288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5pPr>
            <a:lvl6pPr marL="0" marR="0" indent="22860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6pPr>
            <a:lvl7pPr marL="0" marR="0" indent="27432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7pPr>
            <a:lvl8pPr marL="0" marR="0" indent="32004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8pPr>
            <a:lvl9pPr marL="0" marR="0" indent="365760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raphik-Light"/>
                <a:ea typeface="Graphik-Light"/>
                <a:cs typeface="Graphik-Light"/>
                <a:sym typeface="Graphik Light"/>
              </a:defRPr>
            </a:lvl9pPr>
          </a:lstStyle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 descr="A logo with orange and grey circles&#10;&#10;AI-generated content may be incorrect.">
            <a:extLst>
              <a:ext uri="{FF2B5EF4-FFF2-40B4-BE49-F238E27FC236}">
                <a16:creationId xmlns:a16="http://schemas.microsoft.com/office/drawing/2014/main" id="{1B43FA44-8252-F34D-99B6-7625E6E54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661"/>
            <a:ext cx="4893339" cy="4893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3045EF-4C2A-0007-910E-4AD11AA879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24349" y="3814850"/>
            <a:ext cx="4634613" cy="4634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EE224F-9883-850E-7A70-D17D4CB28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0" y="7763151"/>
            <a:ext cx="5919827" cy="308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152EC-89BF-2CB8-CE53-93AF3A96059E}"/>
              </a:ext>
            </a:extLst>
          </p:cNvPr>
          <p:cNvSpPr txBox="1"/>
          <p:nvPr/>
        </p:nvSpPr>
        <p:spPr>
          <a:xfrm>
            <a:off x="12588949" y="7654223"/>
            <a:ext cx="102657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-Light"/>
              <a:ea typeface="Graphik-Light"/>
              <a:cs typeface="Graphik-Light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7686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269</Words>
  <Application>Microsoft Macintosh PowerPoint</Application>
  <PresentationFormat>Custom</PresentationFormat>
  <Paragraphs>55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American Typewriter</vt:lpstr>
      <vt:lpstr>Graphik</vt:lpstr>
      <vt:lpstr>Graphik-Light</vt:lpstr>
      <vt:lpstr>Helvetica Neue</vt:lpstr>
      <vt:lpstr>Produkt Extralight</vt:lpstr>
      <vt:lpstr>Produkt Light</vt:lpstr>
      <vt:lpstr>35_DynamicWavesDark</vt:lpstr>
      <vt:lpstr>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Ajit Chavan</cp:lastModifiedBy>
  <cp:revision>6</cp:revision>
  <dcterms:modified xsi:type="dcterms:W3CDTF">2025-05-28T16:37:46Z</dcterms:modified>
</cp:coreProperties>
</file>