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Lexend Exa" panose="020B0604020202020204" charset="0"/>
      <p:regular r:id="rId28"/>
      <p:bold r:id="rId29"/>
    </p:embeddedFont>
    <p:embeddedFont>
      <p:font typeface="Lexend Exa Medium" panose="020B0604020202020204" charset="0"/>
      <p:regular r:id="rId30"/>
      <p:bold r:id="rId31"/>
    </p:embeddedFont>
    <p:embeddedFont>
      <p:font typeface="Nunito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20C18F-B151-4367-862B-501543448AA3}">
  <a:tblStyle styleId="{1B20C18F-B151-4367-862B-501543448AA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8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36643195f7_0_1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36643195f7_0_1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36643195f7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36643195f7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36643195f7_0_1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36643195f7_0_1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36643195f7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36643195f7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36643195f7_0_1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36643195f7_0_1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36643195f7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36643195f7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36643195f7_0_1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36643195f7_0_1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36643195f7_0_1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36643195f7_0_17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36643195f7_0_1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36643195f7_0_1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36643195f7_0_9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36643195f7_0_9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36643195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36643195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36643195f7_0_1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36643195f7_0_17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36643195f7_0_10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36643195f7_0_10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36643195f7_0_1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36643195f7_0_1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36643195f7_0_1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36643195f7_0_1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36643195f7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36643195f7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36643195f7_0_1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36643195f7_0_1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6643195f7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36643195f7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36643195f7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36643195f7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6643195f7_0_1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36643195f7_0_1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36643195f7_0_17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36643195f7_0_17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36643195f7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36643195f7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36643195f7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36643195f7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36643195f7_0_1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36643195f7_0_1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5800" dirty="0"/>
            </a:br>
            <a:r>
              <a:rPr lang="en" sz="5800" dirty="0"/>
              <a:t>Lesson Review </a:t>
            </a:r>
            <a:endParaRPr sz="58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 dirty="0"/>
              <a:t>Work </a:t>
            </a:r>
            <a:br>
              <a:rPr lang="en" sz="5800" dirty="0"/>
            </a:br>
            <a:r>
              <a:rPr lang="en" sz="4000" dirty="0"/>
              <a:t>Last Day Review</a:t>
            </a:r>
            <a:endParaRPr sz="58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get a ride- 4 people</a:t>
            </a:r>
            <a:endParaRPr/>
          </a:p>
        </p:txBody>
      </p:sp>
      <p:sp>
        <p:nvSpPr>
          <p:cNvPr id="206" name="Google Shape;206;p22"/>
          <p:cNvSpPr txBox="1">
            <a:spLocks noGrp="1"/>
          </p:cNvSpPr>
          <p:nvPr>
            <p:ph type="body" idx="1"/>
          </p:nvPr>
        </p:nvSpPr>
        <p:spPr>
          <a:xfrm>
            <a:off x="444350" y="1354000"/>
            <a:ext cx="7880400" cy="30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Person- I am going to need a lift home from the airport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Taxi driver- It will be $150 from the airport to your home.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Person- Ok, let me how much the bus or train cost first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FFFF"/>
                </a:highlight>
              </a:rPr>
              <a:t>Bus driver- There are no bus stops near your home sorry, it will be too far of a walk to where you need to go.</a:t>
            </a:r>
            <a:endParaRPr>
              <a:highlight>
                <a:srgbClr val="00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Person- Ok, thanks anyway, I will look at the train schedule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9900"/>
                </a:highlight>
              </a:rPr>
              <a:t>Train Conductor- The next stop will be here in 10 minutes and the train station is walking distance to your home.</a:t>
            </a:r>
            <a:endParaRPr>
              <a:highlight>
                <a:srgbClr val="FF99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Person- Great! Looks like I will take the train home.</a:t>
            </a:r>
            <a:endParaRPr/>
          </a:p>
        </p:txBody>
      </p:sp>
      <p:pic>
        <p:nvPicPr>
          <p:cNvPr id="207" name="Google Shape;207;p22"/>
          <p:cNvPicPr preferRelativeResize="0"/>
          <p:nvPr/>
        </p:nvPicPr>
        <p:blipFill rotWithShape="1">
          <a:blip r:embed="rId3">
            <a:alphaModFix/>
          </a:blip>
          <a:srcRect l="14964" t="5597" r="14647" b="8016"/>
          <a:stretch/>
        </p:blipFill>
        <p:spPr>
          <a:xfrm>
            <a:off x="7408925" y="455300"/>
            <a:ext cx="1174750" cy="14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"/>
          <p:cNvSpPr txBox="1"/>
          <p:nvPr/>
        </p:nvSpPr>
        <p:spPr>
          <a:xfrm>
            <a:off x="172100" y="702475"/>
            <a:ext cx="2806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nurse and doctor work at the hospital. 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13" name="Google Shape;213;p23"/>
          <p:cNvSpPr txBox="1"/>
          <p:nvPr/>
        </p:nvSpPr>
        <p:spPr>
          <a:xfrm>
            <a:off x="2426863" y="1241050"/>
            <a:ext cx="541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214" name="Google Shape;214;p23" title="Screenshot 2025-05-14 at 7.02.21 AM.png"/>
          <p:cNvPicPr preferRelativeResize="0"/>
          <p:nvPr/>
        </p:nvPicPr>
        <p:blipFill rotWithShape="1">
          <a:blip r:embed="rId3">
            <a:alphaModFix/>
          </a:blip>
          <a:srcRect l="66959" t="3174" r="7453" b="78745"/>
          <a:stretch/>
        </p:blipFill>
        <p:spPr>
          <a:xfrm>
            <a:off x="2978775" y="815050"/>
            <a:ext cx="1593225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3" title="Screenshot 2025-05-14 at 7.02.21 AM.png"/>
          <p:cNvPicPr preferRelativeResize="0"/>
          <p:nvPr/>
        </p:nvPicPr>
        <p:blipFill rotWithShape="1">
          <a:blip r:embed="rId3">
            <a:alphaModFix/>
          </a:blip>
          <a:srcRect l="14794" t="26221" r="55220" b="53755"/>
          <a:stretch/>
        </p:blipFill>
        <p:spPr>
          <a:xfrm>
            <a:off x="4572000" y="815050"/>
            <a:ext cx="1685850" cy="14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3"/>
          <p:cNvSpPr txBox="1"/>
          <p:nvPr/>
        </p:nvSpPr>
        <p:spPr>
          <a:xfrm>
            <a:off x="4868325" y="4225350"/>
            <a:ext cx="3911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17" name="Google Shape;217;p23" title="Screenshot 2025-05-17 at 10.15.28 AM.png"/>
          <p:cNvPicPr preferRelativeResize="0"/>
          <p:nvPr/>
        </p:nvPicPr>
        <p:blipFill rotWithShape="1">
          <a:blip r:embed="rId4">
            <a:alphaModFix/>
          </a:blip>
          <a:srcRect l="36929" t="8664" r="32780" b="68520"/>
          <a:stretch/>
        </p:blipFill>
        <p:spPr>
          <a:xfrm>
            <a:off x="6159225" y="454575"/>
            <a:ext cx="2620799" cy="268266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3"/>
          <p:cNvSpPr txBox="1"/>
          <p:nvPr/>
        </p:nvSpPr>
        <p:spPr>
          <a:xfrm>
            <a:off x="172100" y="19457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</a:rPr>
              <a:t>Repeat after me!</a:t>
            </a:r>
            <a:endParaRPr b="1"/>
          </a:p>
        </p:txBody>
      </p:sp>
      <p:pic>
        <p:nvPicPr>
          <p:cNvPr id="219" name="Google Shape;219;p23" descr="an x-ray of a person 's hand with the word xray written on it (Provided by Tenor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1800" y="2794329"/>
            <a:ext cx="3105450" cy="174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00"/>
              <a:t>Let’s have a conversation: 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00"/>
              <a:t>3 people</a:t>
            </a:r>
            <a:endParaRPr sz="2200"/>
          </a:p>
        </p:txBody>
      </p:sp>
      <p:sp>
        <p:nvSpPr>
          <p:cNvPr id="225" name="Google Shape;225;p24"/>
          <p:cNvSpPr txBox="1">
            <a:spLocks noGrp="1"/>
          </p:cNvSpPr>
          <p:nvPr>
            <p:ph type="body" idx="1"/>
          </p:nvPr>
        </p:nvSpPr>
        <p:spPr>
          <a:xfrm>
            <a:off x="819150" y="1630650"/>
            <a:ext cx="7505700" cy="2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Nurse: welcome to the doctor’s office, how can I help you?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Patient: I am here because I am not feeling we</a:t>
            </a:r>
            <a:r>
              <a:rPr lang="en">
                <a:highlight>
                  <a:srgbClr val="FFFF00"/>
                </a:highlight>
              </a:rPr>
              <a:t>ll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Nurse: Please tell me what hurts?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My arm hurts and I think I broke it.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Nurse: Ok let me get the doctor, she will be right in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FF00"/>
                </a:highlight>
              </a:rPr>
              <a:t>Doctor: Ok let’s take a look. </a:t>
            </a:r>
            <a:endParaRPr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Ouch it really hurts, I can’t move it without pain!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highlight>
                  <a:srgbClr val="00FF00"/>
                </a:highlight>
              </a:rPr>
              <a:t>Doctor: It does seem to be broken, Let’s get X-rays to find out!</a:t>
            </a:r>
            <a:endParaRPr>
              <a:highlight>
                <a:srgbClr val="00FF00"/>
              </a:highlight>
            </a:endParaRPr>
          </a:p>
        </p:txBody>
      </p:sp>
      <p:pic>
        <p:nvPicPr>
          <p:cNvPr id="226" name="Google Shape;226;p24" descr="Serious man consulting with young female physician doctor at checkup meeting in hospital. Skilled general practitioner giving healthcare medical advices to patient.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3860" y="496225"/>
            <a:ext cx="1956439" cy="130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1425" y="199450"/>
            <a:ext cx="30027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5"/>
          <p:cNvSpPr txBox="1"/>
          <p:nvPr/>
        </p:nvSpPr>
        <p:spPr>
          <a:xfrm>
            <a:off x="4123225" y="199450"/>
            <a:ext cx="2650200" cy="1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teachers work at the school.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33" name="Google Shape;233;p25"/>
          <p:cNvSpPr txBox="1"/>
          <p:nvPr/>
        </p:nvSpPr>
        <p:spPr>
          <a:xfrm>
            <a:off x="4741325" y="4288850"/>
            <a:ext cx="422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librarian works at the library.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34" name="Google Shape;234;p25"/>
          <p:cNvPicPr preferRelativeResize="0"/>
          <p:nvPr/>
        </p:nvPicPr>
        <p:blipFill rotWithShape="1">
          <a:blip r:embed="rId4">
            <a:alphaModFix/>
          </a:blip>
          <a:srcRect t="12679"/>
          <a:stretch/>
        </p:blipFill>
        <p:spPr>
          <a:xfrm>
            <a:off x="191350" y="815048"/>
            <a:ext cx="3565725" cy="311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5"/>
          <p:cNvPicPr preferRelativeResize="0"/>
          <p:nvPr/>
        </p:nvPicPr>
        <p:blipFill rotWithShape="1">
          <a:blip r:embed="rId5">
            <a:alphaModFix/>
          </a:blip>
          <a:srcRect l="5999" t="3823" r="12487" b="13784"/>
          <a:stretch/>
        </p:blipFill>
        <p:spPr>
          <a:xfrm>
            <a:off x="2461243" y="2983650"/>
            <a:ext cx="2280083" cy="192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5"/>
          <p:cNvSpPr txBox="1"/>
          <p:nvPr/>
        </p:nvSpPr>
        <p:spPr>
          <a:xfrm>
            <a:off x="172100" y="19457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</a:rPr>
              <a:t>Repeat after me!</a:t>
            </a:r>
            <a:endParaRPr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Arial"/>
              <a:buNone/>
            </a:pPr>
            <a:r>
              <a:rPr lang="en" sz="2200"/>
              <a:t>Let’s have a conversation: 3 people</a:t>
            </a:r>
            <a:endParaRPr/>
          </a:p>
        </p:txBody>
      </p:sp>
      <p:sp>
        <p:nvSpPr>
          <p:cNvPr id="242" name="Google Shape;242;p26"/>
          <p:cNvSpPr txBox="1">
            <a:spLocks noGrp="1"/>
          </p:cNvSpPr>
          <p:nvPr>
            <p:ph type="body" idx="1"/>
          </p:nvPr>
        </p:nvSpPr>
        <p:spPr>
          <a:xfrm>
            <a:off x="819150" y="1580350"/>
            <a:ext cx="7505700" cy="28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Teacher: For homework you need to go to the library and do research on different engineer jobs.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Student: Ok where is the library?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Teacher: down the hall you will see the library.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FFFF"/>
                </a:highlight>
              </a:rPr>
              <a:t>Librarian: Welcome to the library.</a:t>
            </a:r>
            <a:endParaRPr>
              <a:highlight>
                <a:srgbClr val="00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Student: Where are your engineer books located.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highlight>
                  <a:srgbClr val="00FFFF"/>
                </a:highlight>
              </a:rPr>
              <a:t>Librarian: They will be found on the back shelf.</a:t>
            </a:r>
            <a:endParaRPr>
              <a:highlight>
                <a:srgbClr val="00FFFF"/>
              </a:highlight>
            </a:endParaRPr>
          </a:p>
        </p:txBody>
      </p:sp>
      <p:pic>
        <p:nvPicPr>
          <p:cNvPr id="243" name="Google Shape;243;p26" descr="a penguin sits on top of a stack of books reading a book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9125" y="2014000"/>
            <a:ext cx="1679975" cy="167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7"/>
          <p:cNvSpPr txBox="1"/>
          <p:nvPr/>
        </p:nvSpPr>
        <p:spPr>
          <a:xfrm>
            <a:off x="184675" y="419525"/>
            <a:ext cx="30537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cashier works at the supermarket.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49" name="Google Shape;249;p27"/>
          <p:cNvSpPr txBox="1"/>
          <p:nvPr/>
        </p:nvSpPr>
        <p:spPr>
          <a:xfrm>
            <a:off x="2426863" y="1241050"/>
            <a:ext cx="541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250" name="Google Shape;250;p27"/>
          <p:cNvPicPr preferRelativeResize="0"/>
          <p:nvPr/>
        </p:nvPicPr>
        <p:blipFill rotWithShape="1">
          <a:blip r:embed="rId3">
            <a:alphaModFix/>
          </a:blip>
          <a:srcRect l="17018" t="14344" r="15313" b="8495"/>
          <a:stretch/>
        </p:blipFill>
        <p:spPr>
          <a:xfrm>
            <a:off x="5886004" y="199450"/>
            <a:ext cx="1264433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7"/>
          <p:cNvPicPr preferRelativeResize="0"/>
          <p:nvPr/>
        </p:nvPicPr>
        <p:blipFill rotWithShape="1">
          <a:blip r:embed="rId4">
            <a:alphaModFix/>
          </a:blip>
          <a:srcRect l="9732" t="5822" r="9091" b="7137"/>
          <a:stretch/>
        </p:blipFill>
        <p:spPr>
          <a:xfrm>
            <a:off x="2935508" y="765375"/>
            <a:ext cx="1344655" cy="144180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7"/>
          <p:cNvSpPr txBox="1"/>
          <p:nvPr/>
        </p:nvSpPr>
        <p:spPr>
          <a:xfrm>
            <a:off x="5185825" y="1641250"/>
            <a:ext cx="23106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teller works at the bank.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53" name="Google Shape;253;p27"/>
          <p:cNvSpPr txBox="1"/>
          <p:nvPr/>
        </p:nvSpPr>
        <p:spPr>
          <a:xfrm>
            <a:off x="1400099" y="3707975"/>
            <a:ext cx="4035600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 b="1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Errands around town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54" name="Google Shape;254;p27"/>
          <p:cNvPicPr preferRelativeResize="0"/>
          <p:nvPr/>
        </p:nvPicPr>
        <p:blipFill rotWithShape="1">
          <a:blip r:embed="rId5">
            <a:alphaModFix/>
          </a:blip>
          <a:srcRect l="13994" t="3917" r="12041" b="6836"/>
          <a:stretch/>
        </p:blipFill>
        <p:spPr>
          <a:xfrm>
            <a:off x="7150429" y="-1"/>
            <a:ext cx="1758620" cy="212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9850" y="1193825"/>
            <a:ext cx="2655651" cy="163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7"/>
          <p:cNvPicPr preferRelativeResize="0"/>
          <p:nvPr/>
        </p:nvPicPr>
        <p:blipFill rotWithShape="1">
          <a:blip r:embed="rId7">
            <a:alphaModFix/>
          </a:blip>
          <a:srcRect l="9558" r="5932" b="10225"/>
          <a:stretch/>
        </p:blipFill>
        <p:spPr>
          <a:xfrm>
            <a:off x="7190850" y="2836333"/>
            <a:ext cx="1953150" cy="207494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7"/>
          <p:cNvSpPr txBox="1"/>
          <p:nvPr/>
        </p:nvSpPr>
        <p:spPr>
          <a:xfrm>
            <a:off x="5559150" y="3046475"/>
            <a:ext cx="1758600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 baker works at the bakery.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58" name="Google Shape;258;p27"/>
          <p:cNvSpPr txBox="1"/>
          <p:nvPr/>
        </p:nvSpPr>
        <p:spPr>
          <a:xfrm>
            <a:off x="211525" y="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</a:rPr>
              <a:t>Repeat after me!</a:t>
            </a:r>
            <a:endParaRPr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7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Let’s have a conversation: 4 people</a:t>
            </a:r>
            <a:endParaRPr/>
          </a:p>
        </p:txBody>
      </p:sp>
      <p:sp>
        <p:nvSpPr>
          <p:cNvPr id="264" name="Google Shape;264;p28"/>
          <p:cNvSpPr txBox="1">
            <a:spLocks noGrp="1"/>
          </p:cNvSpPr>
          <p:nvPr>
            <p:ph type="body" idx="1"/>
          </p:nvPr>
        </p:nvSpPr>
        <p:spPr>
          <a:xfrm>
            <a:off x="431775" y="1379150"/>
            <a:ext cx="8249700" cy="30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 - I have a busy day, I have to run errands. I have to go to the bank first.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accent4"/>
                </a:highlight>
              </a:rPr>
              <a:t>Banker: Welcome to the bank, how much money do you need to take out?</a:t>
            </a:r>
            <a:endParaRPr>
              <a:highlight>
                <a:schemeClr val="accent4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Person- I need to take out $100, I have to get groceries and go to the bakery.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Grocery Store Clerk: That will be $80.00 for all of your groceries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Person- thanks, I only have $20.00 left for my cake at the bakery now.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00FF"/>
                </a:highlight>
              </a:rPr>
              <a:t>Baker: Welcome to the bakery are you picking up your cake?</a:t>
            </a:r>
            <a:endParaRPr>
              <a:highlight>
                <a:srgbClr val="FF00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Person: Yes, the chocolate round cake with sprinkles.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highlight>
                  <a:srgbClr val="FF00FF"/>
                </a:highlight>
              </a:rPr>
              <a:t>Baker- Here it is, enjoy! It cost $19.99 </a:t>
            </a:r>
            <a:endParaRPr>
              <a:highlight>
                <a:srgbClr val="FF00FF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 to the restaurant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the breakfast menu on the next slide and order your breakfast with the server </a:t>
            </a:r>
            <a:endParaRPr/>
          </a:p>
        </p:txBody>
      </p:sp>
      <p:sp>
        <p:nvSpPr>
          <p:cNvPr id="270" name="Google Shape;270;p29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"/>
                <a:ea typeface="Arial"/>
                <a:cs typeface="Arial"/>
                <a:sym typeface="Arial"/>
              </a:rPr>
              <a:t>                                    The server works at the restaurant.</a:t>
            </a:r>
            <a:endParaRPr/>
          </a:p>
        </p:txBody>
      </p:sp>
      <p:pic>
        <p:nvPicPr>
          <p:cNvPr id="271" name="Google Shape;271;p29"/>
          <p:cNvPicPr preferRelativeResize="0"/>
          <p:nvPr/>
        </p:nvPicPr>
        <p:blipFill rotWithShape="1">
          <a:blip r:embed="rId3">
            <a:alphaModFix/>
          </a:blip>
          <a:srcRect l="8535" r="32960" b="9649"/>
          <a:stretch/>
        </p:blipFill>
        <p:spPr>
          <a:xfrm>
            <a:off x="184675" y="3046475"/>
            <a:ext cx="1953150" cy="20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7822" y="3278689"/>
            <a:ext cx="1344675" cy="1632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0"/>
          <p:cNvSpPr txBox="1">
            <a:spLocks noGrp="1"/>
          </p:cNvSpPr>
          <p:nvPr>
            <p:ph type="body" idx="1"/>
          </p:nvPr>
        </p:nvSpPr>
        <p:spPr>
          <a:xfrm>
            <a:off x="819150" y="3265525"/>
            <a:ext cx="7505700" cy="14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Server: Welcome to the diner what would you like for breakfast?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Customer: I would like to order _______________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Server: Great, that will be out shortly, It will cost _________ </a:t>
            </a:r>
            <a:endParaRPr/>
          </a:p>
        </p:txBody>
      </p:sp>
      <p:pic>
        <p:nvPicPr>
          <p:cNvPr id="279" name="Google Shape;2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38" y="493475"/>
            <a:ext cx="7267575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1"/>
          <p:cNvSpPr txBox="1"/>
          <p:nvPr/>
        </p:nvSpPr>
        <p:spPr>
          <a:xfrm>
            <a:off x="224703" y="207925"/>
            <a:ext cx="2880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REPEAT AFTER ME!</a:t>
            </a:r>
            <a:endParaRPr/>
          </a:p>
        </p:txBody>
      </p:sp>
      <p:grpSp>
        <p:nvGrpSpPr>
          <p:cNvPr id="285" name="Google Shape;285;p31"/>
          <p:cNvGrpSpPr/>
          <p:nvPr/>
        </p:nvGrpSpPr>
        <p:grpSpPr>
          <a:xfrm>
            <a:off x="5238889" y="207920"/>
            <a:ext cx="3683404" cy="4745016"/>
            <a:chOff x="4872910" y="407026"/>
            <a:chExt cx="3630042" cy="4528551"/>
          </a:xfrm>
        </p:grpSpPr>
        <p:pic>
          <p:nvPicPr>
            <p:cNvPr id="286" name="Google Shape;286;p31"/>
            <p:cNvPicPr preferRelativeResize="0"/>
            <p:nvPr/>
          </p:nvPicPr>
          <p:blipFill rotWithShape="1">
            <a:blip r:embed="rId3">
              <a:alphaModFix/>
            </a:blip>
            <a:srcRect b="83464"/>
            <a:stretch/>
          </p:blipFill>
          <p:spPr>
            <a:xfrm>
              <a:off x="4872910" y="407026"/>
              <a:ext cx="3630042" cy="889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31"/>
            <p:cNvPicPr preferRelativeResize="0"/>
            <p:nvPr/>
          </p:nvPicPr>
          <p:blipFill rotWithShape="1">
            <a:blip r:embed="rId3">
              <a:alphaModFix/>
            </a:blip>
            <a:srcRect l="60347" t="67321" b="16143"/>
            <a:stretch/>
          </p:blipFill>
          <p:spPr>
            <a:xfrm>
              <a:off x="5743315" y="3768711"/>
              <a:ext cx="1889233" cy="11668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31"/>
            <p:cNvPicPr preferRelativeResize="0"/>
            <p:nvPr/>
          </p:nvPicPr>
          <p:blipFill rotWithShape="1">
            <a:blip r:embed="rId3">
              <a:alphaModFix/>
            </a:blip>
            <a:srcRect l="59675" t="17778" b="64814"/>
            <a:stretch/>
          </p:blipFill>
          <p:spPr>
            <a:xfrm>
              <a:off x="5666803" y="2462932"/>
              <a:ext cx="2042256" cy="13057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31"/>
            <p:cNvPicPr preferRelativeResize="0"/>
            <p:nvPr/>
          </p:nvPicPr>
          <p:blipFill rotWithShape="1">
            <a:blip r:embed="rId3">
              <a:alphaModFix/>
            </a:blip>
            <a:srcRect t="17778" r="80555" b="64814"/>
            <a:stretch/>
          </p:blipFill>
          <p:spPr>
            <a:xfrm>
              <a:off x="7381738" y="1226610"/>
              <a:ext cx="984794" cy="13057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31"/>
            <p:cNvPicPr preferRelativeResize="0"/>
            <p:nvPr/>
          </p:nvPicPr>
          <p:blipFill rotWithShape="1">
            <a:blip r:embed="rId3">
              <a:alphaModFix/>
            </a:blip>
            <a:srcRect l="80919" t="83464"/>
            <a:stretch/>
          </p:blipFill>
          <p:spPr>
            <a:xfrm>
              <a:off x="6165207" y="1296067"/>
              <a:ext cx="909074" cy="11668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31"/>
            <p:cNvPicPr preferRelativeResize="0"/>
            <p:nvPr/>
          </p:nvPicPr>
          <p:blipFill rotWithShape="1">
            <a:blip r:embed="rId3">
              <a:alphaModFix/>
            </a:blip>
            <a:srcRect t="83464" r="79330" b="3936"/>
            <a:stretch/>
          </p:blipFill>
          <p:spPr>
            <a:xfrm>
              <a:off x="4872921" y="1296060"/>
              <a:ext cx="1292514" cy="11668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2" name="Google Shape;292;p31"/>
          <p:cNvSpPr txBox="1"/>
          <p:nvPr/>
        </p:nvSpPr>
        <p:spPr>
          <a:xfrm>
            <a:off x="205650" y="623425"/>
            <a:ext cx="5128500" cy="3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3A44"/>
                </a:solidFill>
              </a:rPr>
              <a:t>The lights are on the front and back of the car.</a:t>
            </a: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The windshield is on the front of the car.</a:t>
            </a: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3A44"/>
                </a:solidFill>
              </a:rPr>
              <a:t>The steering wheel is inside the car.</a:t>
            </a: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The engine is under the hood.</a:t>
            </a:r>
            <a:endParaRPr sz="18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3A44"/>
                </a:solidFill>
              </a:rPr>
              <a:t>There are four tires on the car.</a:t>
            </a: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The bumper is on the front and back of the car.</a:t>
            </a:r>
            <a:endParaRPr sz="18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3A44"/>
                </a:solidFill>
              </a:rPr>
              <a:t>The hood is in the front of the car. </a:t>
            </a:r>
            <a:endParaRPr sz="1800">
              <a:solidFill>
                <a:srgbClr val="233A44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/>
        </p:nvSpPr>
        <p:spPr>
          <a:xfrm>
            <a:off x="307725" y="197425"/>
            <a:ext cx="6353100" cy="18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Let’s reflect on different occupations. Who are these people and what do they do?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34" name="Google Shape;13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7400" y="1639175"/>
            <a:ext cx="5905425" cy="32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4"/>
          <p:cNvSpPr txBox="1"/>
          <p:nvPr/>
        </p:nvSpPr>
        <p:spPr>
          <a:xfrm>
            <a:off x="406625" y="1253375"/>
            <a:ext cx="2741700" cy="3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Police officer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Business man and women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Detective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Construction worker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Chief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Package delivery person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Receptionist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Doctor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Farmer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Beautician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Firefighter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Pizza delivery person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Mechanic 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 </a:t>
            </a:r>
            <a:endParaRPr/>
          </a:p>
        </p:txBody>
      </p:sp>
      <p:sp>
        <p:nvSpPr>
          <p:cNvPr id="298" name="Google Shape;298;p32"/>
          <p:cNvSpPr txBox="1">
            <a:spLocks noGrp="1"/>
          </p:cNvSpPr>
          <p:nvPr>
            <p:ph type="body" idx="1"/>
          </p:nvPr>
        </p:nvSpPr>
        <p:spPr>
          <a:xfrm>
            <a:off x="819150" y="1504900"/>
            <a:ext cx="7505700" cy="29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Person: Hi my car is having problems can you help me?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Mechanic- yes, can you tell me where the problem is?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Person: My car is making a strange noise 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Mechanic- Ok, put open the hood and let’s take a look.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Person: I think it is the engine. I also would like my tires looked at.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Mechanic- Ok, it will be an hour wait, I will get it fixed!</a:t>
            </a:r>
            <a:endParaRPr/>
          </a:p>
        </p:txBody>
      </p:sp>
      <p:pic>
        <p:nvPicPr>
          <p:cNvPr id="299" name="Google Shape;299;p32" descr="a cartoon character is holding a wrench over his head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3825" y="195800"/>
            <a:ext cx="1373150" cy="13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 txBox="1"/>
          <p:nvPr/>
        </p:nvSpPr>
        <p:spPr>
          <a:xfrm>
            <a:off x="205650" y="197425"/>
            <a:ext cx="4652100" cy="18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There are many other types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of work. But let’s talk about 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different types of</a:t>
            </a:r>
            <a:endParaRPr sz="21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 ENGINEERS.</a:t>
            </a:r>
            <a:endParaRPr sz="2100">
              <a:solidFill>
                <a:srgbClr val="233A44"/>
              </a:solidFill>
            </a:endParaRPr>
          </a:p>
        </p:txBody>
      </p:sp>
      <p:pic>
        <p:nvPicPr>
          <p:cNvPr id="305" name="Google Shape;305;p33"/>
          <p:cNvPicPr preferRelativeResize="0"/>
          <p:nvPr/>
        </p:nvPicPr>
        <p:blipFill rotWithShape="1">
          <a:blip r:embed="rId3">
            <a:alphaModFix/>
          </a:blip>
          <a:srcRect l="3840" t="8111" r="7048" b="40617"/>
          <a:stretch/>
        </p:blipFill>
        <p:spPr>
          <a:xfrm>
            <a:off x="3724575" y="373075"/>
            <a:ext cx="5007351" cy="44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4"/>
          <p:cNvSpPr txBox="1"/>
          <p:nvPr/>
        </p:nvSpPr>
        <p:spPr>
          <a:xfrm>
            <a:off x="1862388" y="833825"/>
            <a:ext cx="1014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tunnels</a:t>
            </a:r>
            <a:endParaRPr/>
          </a:p>
        </p:txBody>
      </p:sp>
      <p:sp>
        <p:nvSpPr>
          <p:cNvPr id="311" name="Google Shape;311;p34"/>
          <p:cNvSpPr txBox="1"/>
          <p:nvPr/>
        </p:nvSpPr>
        <p:spPr>
          <a:xfrm>
            <a:off x="579500" y="3115200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bridges</a:t>
            </a:r>
            <a:endParaRPr/>
          </a:p>
        </p:txBody>
      </p:sp>
      <p:sp>
        <p:nvSpPr>
          <p:cNvPr id="312" name="Google Shape;312;p34"/>
          <p:cNvSpPr txBox="1"/>
          <p:nvPr/>
        </p:nvSpPr>
        <p:spPr>
          <a:xfrm>
            <a:off x="5052400" y="83381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roads</a:t>
            </a:r>
            <a:endParaRPr/>
          </a:p>
        </p:txBody>
      </p:sp>
      <p:sp>
        <p:nvSpPr>
          <p:cNvPr id="313" name="Google Shape;313;p34"/>
          <p:cNvSpPr txBox="1"/>
          <p:nvPr/>
        </p:nvSpPr>
        <p:spPr>
          <a:xfrm>
            <a:off x="3782988" y="30308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airports</a:t>
            </a:r>
            <a:endParaRPr/>
          </a:p>
        </p:txBody>
      </p:sp>
      <p:sp>
        <p:nvSpPr>
          <p:cNvPr id="314" name="Google Shape;314;p34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Civil Engineer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315" name="Google Shape;31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373" y="3607790"/>
            <a:ext cx="2220125" cy="1480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1350" y="1379753"/>
            <a:ext cx="2220125" cy="1467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0850" y="3589261"/>
            <a:ext cx="2220125" cy="143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1475" y="3549425"/>
            <a:ext cx="1993027" cy="132545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4"/>
          <p:cNvSpPr txBox="1"/>
          <p:nvPr/>
        </p:nvSpPr>
        <p:spPr>
          <a:xfrm>
            <a:off x="7236113" y="3030838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dams</a:t>
            </a:r>
            <a:endParaRPr/>
          </a:p>
        </p:txBody>
      </p:sp>
      <p:pic>
        <p:nvPicPr>
          <p:cNvPr id="320" name="Google Shape;32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3273" y="1281413"/>
            <a:ext cx="2220127" cy="166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5"/>
          <p:cNvSpPr txBox="1"/>
          <p:nvPr/>
        </p:nvSpPr>
        <p:spPr>
          <a:xfrm>
            <a:off x="3686888" y="833825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technology</a:t>
            </a:r>
            <a:endParaRPr/>
          </a:p>
        </p:txBody>
      </p:sp>
      <p:sp>
        <p:nvSpPr>
          <p:cNvPr id="326" name="Google Shape;326;p35"/>
          <p:cNvSpPr txBox="1"/>
          <p:nvPr/>
        </p:nvSpPr>
        <p:spPr>
          <a:xfrm>
            <a:off x="557353" y="2502350"/>
            <a:ext cx="1992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power utilities</a:t>
            </a:r>
            <a:endParaRPr/>
          </a:p>
        </p:txBody>
      </p:sp>
      <p:sp>
        <p:nvSpPr>
          <p:cNvPr id="327" name="Google Shape;327;p35"/>
          <p:cNvSpPr txBox="1"/>
          <p:nvPr/>
        </p:nvSpPr>
        <p:spPr>
          <a:xfrm>
            <a:off x="6734888" y="243186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mining</a:t>
            </a:r>
            <a:endParaRPr/>
          </a:p>
        </p:txBody>
      </p:sp>
      <p:sp>
        <p:nvSpPr>
          <p:cNvPr id="328" name="Google Shape;328;p35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Electrical Engineer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329" name="Google Shape;32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376" y="3059787"/>
            <a:ext cx="2769376" cy="177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4525" y="2994950"/>
            <a:ext cx="2769371" cy="184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7250" y="1311999"/>
            <a:ext cx="3157275" cy="157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6"/>
          <p:cNvSpPr txBox="1"/>
          <p:nvPr/>
        </p:nvSpPr>
        <p:spPr>
          <a:xfrm>
            <a:off x="7280250" y="1684000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spacecrafts</a:t>
            </a:r>
            <a:endParaRPr sz="2000"/>
          </a:p>
        </p:txBody>
      </p:sp>
      <p:sp>
        <p:nvSpPr>
          <p:cNvPr id="337" name="Google Shape;337;p36"/>
          <p:cNvSpPr txBox="1"/>
          <p:nvPr/>
        </p:nvSpPr>
        <p:spPr>
          <a:xfrm>
            <a:off x="2370088" y="2594200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aeroplanes</a:t>
            </a:r>
            <a:endParaRPr/>
          </a:p>
        </p:txBody>
      </p:sp>
      <p:sp>
        <p:nvSpPr>
          <p:cNvPr id="338" name="Google Shape;338;p36"/>
          <p:cNvSpPr txBox="1"/>
          <p:nvPr/>
        </p:nvSpPr>
        <p:spPr>
          <a:xfrm>
            <a:off x="4934863" y="755713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helicopters</a:t>
            </a:r>
            <a:endParaRPr/>
          </a:p>
        </p:txBody>
      </p:sp>
      <p:sp>
        <p:nvSpPr>
          <p:cNvPr id="339" name="Google Shape;339;p36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Aerospace Engineer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  <p:pic>
        <p:nvPicPr>
          <p:cNvPr id="340" name="Google Shape;34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2276" y="3120225"/>
            <a:ext cx="2920474" cy="188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6"/>
          <p:cNvPicPr preferRelativeResize="0"/>
          <p:nvPr/>
        </p:nvPicPr>
        <p:blipFill rotWithShape="1">
          <a:blip r:embed="rId4">
            <a:alphaModFix/>
          </a:blip>
          <a:srcRect l="6085" t="29592"/>
          <a:stretch/>
        </p:blipFill>
        <p:spPr>
          <a:xfrm>
            <a:off x="268750" y="1248325"/>
            <a:ext cx="2624699" cy="131248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6"/>
          <p:cNvSpPr txBox="1"/>
          <p:nvPr/>
        </p:nvSpPr>
        <p:spPr>
          <a:xfrm>
            <a:off x="792100" y="755725"/>
            <a:ext cx="157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fighter jets</a:t>
            </a:r>
            <a:endParaRPr/>
          </a:p>
        </p:txBody>
      </p:sp>
      <p:pic>
        <p:nvPicPr>
          <p:cNvPr id="343" name="Google Shape;34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8090" y="1248325"/>
            <a:ext cx="2624713" cy="1746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 rotWithShape="1">
          <a:blip r:embed="rId6">
            <a:alphaModFix/>
          </a:blip>
          <a:srcRect l="27235" t="14243" r="39505" b="18093"/>
          <a:stretch/>
        </p:blipFill>
        <p:spPr>
          <a:xfrm>
            <a:off x="7152799" y="2283457"/>
            <a:ext cx="1705451" cy="2551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7"/>
          <p:cNvSpPr txBox="1"/>
          <p:nvPr/>
        </p:nvSpPr>
        <p:spPr>
          <a:xfrm>
            <a:off x="1312075" y="725200"/>
            <a:ext cx="65601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Extension Activity: Fluency</a:t>
            </a:r>
            <a:endParaRPr sz="21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You and a partner have a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Conversation. (use the slides : 17-20)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highlight>
                  <a:srgbClr val="FFFF00"/>
                </a:highlight>
                <a:latin typeface="Lexend Exa"/>
                <a:ea typeface="Lexend Exa"/>
                <a:cs typeface="Lexend Exa"/>
                <a:sym typeface="Lexend Exa"/>
              </a:rPr>
              <a:t>Talk about being an Engineer. What will you </a:t>
            </a:r>
            <a:r>
              <a:rPr lang="en" sz="1500">
                <a:solidFill>
                  <a:srgbClr val="001D35"/>
                </a:solidFill>
                <a:highlight>
                  <a:srgbClr val="FFFF00"/>
                </a:highlight>
                <a:latin typeface="Lexend Exa"/>
                <a:ea typeface="Lexend Exa"/>
                <a:cs typeface="Lexend Exa"/>
                <a:sym typeface="Lexend Exa"/>
              </a:rPr>
              <a:t>design, develop, and or build?</a:t>
            </a:r>
            <a:endParaRPr sz="1500">
              <a:solidFill>
                <a:schemeClr val="dk2"/>
              </a:solidFill>
              <a:highlight>
                <a:srgbClr val="FFFF00"/>
              </a:highlight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highlight>
                <a:srgbClr val="FFFF00"/>
              </a:highlight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350" name="Google Shape;350;p37" descr="Chief engineer and project manager in modern industrial factory with robot arms talking and planning optimization of production.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9049" y="2362175"/>
            <a:ext cx="3338875" cy="22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" name="Google Shape;140;p15"/>
          <p:cNvGraphicFramePr/>
          <p:nvPr>
            <p:extLst>
              <p:ext uri="{D42A27DB-BD31-4B8C-83A1-F6EECF244321}">
                <p14:modId xmlns:p14="http://schemas.microsoft.com/office/powerpoint/2010/main" val="170446496"/>
              </p:ext>
            </p:extLst>
          </p:nvPr>
        </p:nvGraphicFramePr>
        <p:xfrm>
          <a:off x="235488" y="1193050"/>
          <a:ext cx="8673000" cy="2676285"/>
        </p:xfrm>
        <a:graphic>
          <a:graphicData uri="http://schemas.openxmlformats.org/drawingml/2006/table">
            <a:tbl>
              <a:tblPr>
                <a:noFill/>
                <a:tableStyleId>{1B20C18F-B151-4367-862B-501543448AA3}</a:tableStyleId>
              </a:tblPr>
              <a:tblGrid>
                <a:gridCol w="144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security officer 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flight attendant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pilot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server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mechanic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receptionist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taxi driver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bus driver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train driver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vacation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travel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shopping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car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tire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bumper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hood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light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Steering wheel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engine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snacks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drinks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teacher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cashier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teller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baker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nurse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doctor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stylist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librarian</a:t>
                      </a:r>
                      <a:endParaRPr sz="16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199500" y="94925"/>
            <a:ext cx="8745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Let’s get to work!           </a:t>
            </a:r>
            <a:r>
              <a:rPr lang="en" sz="33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r>
              <a:rPr lang="en" sz="15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       REPEAT AFTER ME!</a:t>
            </a:r>
            <a:endParaRPr sz="2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/>
          <p:nvPr/>
        </p:nvSpPr>
        <p:spPr>
          <a:xfrm>
            <a:off x="184675" y="373050"/>
            <a:ext cx="635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3A44"/>
                </a:solidFill>
              </a:rPr>
              <a:t>Let’s learn about different jobs people can do. </a:t>
            </a:r>
            <a:r>
              <a:rPr lang="en" sz="2100">
                <a:solidFill>
                  <a:srgbClr val="233A44"/>
                </a:solidFill>
              </a:rPr>
              <a:t>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47" name="Google Shape;147;p16"/>
          <p:cNvSpPr txBox="1"/>
          <p:nvPr/>
        </p:nvSpPr>
        <p:spPr>
          <a:xfrm>
            <a:off x="2426863" y="1241050"/>
            <a:ext cx="541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148" name="Google Shape;148;p16" title="Screenshot 2025-05-14 at 7.02.21 AM.png"/>
          <p:cNvPicPr preferRelativeResize="0"/>
          <p:nvPr/>
        </p:nvPicPr>
        <p:blipFill rotWithShape="1">
          <a:blip r:embed="rId3">
            <a:alphaModFix/>
          </a:blip>
          <a:srcRect l="66959" t="3174" r="7453" b="78745"/>
          <a:stretch/>
        </p:blipFill>
        <p:spPr>
          <a:xfrm>
            <a:off x="1245413" y="1075000"/>
            <a:ext cx="1593225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 title="Screenshot 2025-05-14 at 7.02.21 AM.png"/>
          <p:cNvPicPr preferRelativeResize="0"/>
          <p:nvPr/>
        </p:nvPicPr>
        <p:blipFill rotWithShape="1">
          <a:blip r:embed="rId3">
            <a:alphaModFix/>
          </a:blip>
          <a:srcRect l="14794" t="26221" r="55220" b="53755"/>
          <a:stretch/>
        </p:blipFill>
        <p:spPr>
          <a:xfrm>
            <a:off x="2990863" y="1075000"/>
            <a:ext cx="1685850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/>
          <p:cNvPicPr preferRelativeResize="0"/>
          <p:nvPr/>
        </p:nvPicPr>
        <p:blipFill rotWithShape="1">
          <a:blip r:embed="rId4">
            <a:alphaModFix/>
          </a:blip>
          <a:srcRect l="30562" t="11763" r="15074" b="38073"/>
          <a:stretch/>
        </p:blipFill>
        <p:spPr>
          <a:xfrm>
            <a:off x="4676713" y="1018025"/>
            <a:ext cx="1685849" cy="15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 rotWithShape="1">
          <a:blip r:embed="rId5">
            <a:alphaModFix/>
          </a:blip>
          <a:srcRect l="5461" t="3871" r="7710" b="6313"/>
          <a:stretch/>
        </p:blipFill>
        <p:spPr>
          <a:xfrm>
            <a:off x="6441988" y="961050"/>
            <a:ext cx="1504172" cy="15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/>
          <p:cNvPicPr preferRelativeResize="0"/>
          <p:nvPr/>
        </p:nvPicPr>
        <p:blipFill rotWithShape="1">
          <a:blip r:embed="rId6">
            <a:alphaModFix/>
          </a:blip>
          <a:srcRect l="5999" t="3823" r="12487" b="13784"/>
          <a:stretch/>
        </p:blipFill>
        <p:spPr>
          <a:xfrm>
            <a:off x="6800700" y="2965700"/>
            <a:ext cx="1846753" cy="15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 txBox="1"/>
          <p:nvPr/>
        </p:nvSpPr>
        <p:spPr>
          <a:xfrm>
            <a:off x="1197838" y="2516800"/>
            <a:ext cx="6549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     nurse             doctor               baker              stylist       </a:t>
            </a:r>
            <a:endParaRPr/>
          </a:p>
        </p:txBody>
      </p:sp>
      <p:sp>
        <p:nvSpPr>
          <p:cNvPr id="154" name="Google Shape;154;p16"/>
          <p:cNvSpPr txBox="1"/>
          <p:nvPr/>
        </p:nvSpPr>
        <p:spPr>
          <a:xfrm>
            <a:off x="1973800" y="4487325"/>
            <a:ext cx="6920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    teller            cashier             server           librarian    </a:t>
            </a:r>
            <a:endParaRPr/>
          </a:p>
        </p:txBody>
      </p:sp>
      <p:pic>
        <p:nvPicPr>
          <p:cNvPr id="155" name="Google Shape;155;p16"/>
          <p:cNvPicPr preferRelativeResize="0"/>
          <p:nvPr/>
        </p:nvPicPr>
        <p:blipFill rotWithShape="1">
          <a:blip r:embed="rId7">
            <a:alphaModFix/>
          </a:blip>
          <a:srcRect l="17018" t="14344" r="15313" b="8495"/>
          <a:stretch/>
        </p:blipFill>
        <p:spPr>
          <a:xfrm>
            <a:off x="1973791" y="3022675"/>
            <a:ext cx="1264433" cy="14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/>
          <p:cNvPicPr preferRelativeResize="0"/>
          <p:nvPr/>
        </p:nvPicPr>
        <p:blipFill rotWithShape="1">
          <a:blip r:embed="rId8">
            <a:alphaModFix/>
          </a:blip>
          <a:srcRect l="9732" t="5822" r="9091" b="7137"/>
          <a:stretch/>
        </p:blipFill>
        <p:spPr>
          <a:xfrm>
            <a:off x="3665770" y="3022675"/>
            <a:ext cx="1344655" cy="144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73350" y="3024703"/>
            <a:ext cx="1264425" cy="153517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 txBox="1"/>
          <p:nvPr/>
        </p:nvSpPr>
        <p:spPr>
          <a:xfrm>
            <a:off x="71500" y="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</a:rPr>
              <a:t>Repeat after me!</a:t>
            </a:r>
            <a:endParaRPr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have a conversation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 the barber shop</a:t>
            </a:r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Person- I need to get my hair cut.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Barber- Great how short do you want it.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Person- I just need a trim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Barber- ok great, put on the cape and let’s get started.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Person- I love it, how much?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highlight>
                  <a:srgbClr val="FFFF00"/>
                </a:highlight>
              </a:rPr>
              <a:t>Barber- $35.00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165" name="Google Shape;165;p17"/>
          <p:cNvPicPr preferRelativeResize="0"/>
          <p:nvPr/>
        </p:nvPicPr>
        <p:blipFill rotWithShape="1">
          <a:blip r:embed="rId3">
            <a:alphaModFix/>
          </a:blip>
          <a:srcRect l="5461" t="3871" r="7710" b="6313"/>
          <a:stretch/>
        </p:blipFill>
        <p:spPr>
          <a:xfrm>
            <a:off x="6995338" y="845600"/>
            <a:ext cx="1504172" cy="155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have a conversation: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Beauty Salon</a:t>
            </a:r>
            <a:endParaRPr/>
          </a:p>
        </p:txBody>
      </p:sp>
      <p:sp>
        <p:nvSpPr>
          <p:cNvPr id="171" name="Google Shape;171;p18"/>
          <p:cNvSpPr txBox="1">
            <a:spLocks noGrp="1"/>
          </p:cNvSpPr>
          <p:nvPr>
            <p:ph type="body" idx="1"/>
          </p:nvPr>
        </p:nvSpPr>
        <p:spPr>
          <a:xfrm>
            <a:off x="394750" y="1990725"/>
            <a:ext cx="79302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Person- Hi I want to get my hair colored and cut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highlight>
                  <a:srgbClr val="FFFF00"/>
                </a:highlight>
              </a:rPr>
              <a:t>Stylist- great, what color do you want?</a:t>
            </a:r>
            <a:endParaRPr dirty="0"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Person- I think I want to go blonde.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highlight>
                  <a:srgbClr val="FFFF00"/>
                </a:highlight>
              </a:rPr>
              <a:t>Stylist-</a:t>
            </a:r>
            <a:r>
              <a:rPr lang="en" dirty="0">
                <a:highlight>
                  <a:srgbClr val="FFFF00"/>
                </a:highlight>
              </a:rPr>
              <a:t> great I have the perfect color</a:t>
            </a:r>
            <a:endParaRPr dirty="0"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Person- Wow, I love it, before I go can I also get my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Nails painted.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dirty="0">
                <a:highlight>
                  <a:srgbClr val="FFFF00"/>
                </a:highlight>
              </a:rPr>
              <a:t>Stylist-</a:t>
            </a:r>
            <a:r>
              <a:rPr lang="en" dirty="0">
                <a:highlight>
                  <a:srgbClr val="FFFF00"/>
                </a:highlight>
              </a:rPr>
              <a:t> Yes, total it will cost $150.00</a:t>
            </a:r>
            <a:endParaRPr dirty="0">
              <a:highlight>
                <a:srgbClr val="FFFF00"/>
              </a:highlight>
            </a:endParaRPr>
          </a:p>
        </p:txBody>
      </p:sp>
      <p:pic>
        <p:nvPicPr>
          <p:cNvPr id="172" name="Google Shape;172;p18" descr="a caucasian woman gets her hair cut by a beautician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3195" y="571850"/>
            <a:ext cx="1101649" cy="15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 descr="Close-up of a woman's hands polishing her nails (Provided by Getty Images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5726" y="2550163"/>
            <a:ext cx="1329126" cy="132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/>
          <p:nvPr/>
        </p:nvSpPr>
        <p:spPr>
          <a:xfrm>
            <a:off x="184675" y="624600"/>
            <a:ext cx="635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233A44"/>
                </a:solidFill>
              </a:rPr>
              <a:t>Different jobs at the airport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9" name="Google Shape;179;p19"/>
          <p:cNvSpPr txBox="1"/>
          <p:nvPr/>
        </p:nvSpPr>
        <p:spPr>
          <a:xfrm>
            <a:off x="2426863" y="1241050"/>
            <a:ext cx="541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180" name="Google Shape;180;p19"/>
          <p:cNvSpPr txBox="1"/>
          <p:nvPr/>
        </p:nvSpPr>
        <p:spPr>
          <a:xfrm>
            <a:off x="1197838" y="2516800"/>
            <a:ext cx="6549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     pilot            flight attendant           security officer                   </a:t>
            </a:r>
            <a:endParaRPr/>
          </a:p>
        </p:txBody>
      </p:sp>
      <p:sp>
        <p:nvSpPr>
          <p:cNvPr id="181" name="Google Shape;181;p19"/>
          <p:cNvSpPr txBox="1"/>
          <p:nvPr/>
        </p:nvSpPr>
        <p:spPr>
          <a:xfrm>
            <a:off x="1973800" y="4487325"/>
            <a:ext cx="6920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bus driver / train driver / taxi driver                      </a:t>
            </a:r>
            <a:endParaRPr/>
          </a:p>
        </p:txBody>
      </p:sp>
      <p:pic>
        <p:nvPicPr>
          <p:cNvPr id="182" name="Google Shape;182;p19"/>
          <p:cNvPicPr preferRelativeResize="0"/>
          <p:nvPr/>
        </p:nvPicPr>
        <p:blipFill rotWithShape="1">
          <a:blip r:embed="rId3">
            <a:alphaModFix/>
          </a:blip>
          <a:srcRect b="14566"/>
          <a:stretch/>
        </p:blipFill>
        <p:spPr>
          <a:xfrm>
            <a:off x="628650" y="1449450"/>
            <a:ext cx="2043552" cy="112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 preferRelativeResize="0"/>
          <p:nvPr/>
        </p:nvPicPr>
        <p:blipFill rotWithShape="1">
          <a:blip r:embed="rId4">
            <a:alphaModFix/>
          </a:blip>
          <a:srcRect l="45725" b="14486"/>
          <a:stretch/>
        </p:blipFill>
        <p:spPr>
          <a:xfrm>
            <a:off x="3132575" y="1241062"/>
            <a:ext cx="1762225" cy="136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5175" y="1262847"/>
            <a:ext cx="1846750" cy="1319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 rotWithShape="1">
          <a:blip r:embed="rId6">
            <a:alphaModFix/>
          </a:blip>
          <a:srcRect l="14964" t="5597" r="14647" b="8016"/>
          <a:stretch/>
        </p:blipFill>
        <p:spPr>
          <a:xfrm>
            <a:off x="3397250" y="3133950"/>
            <a:ext cx="1174750" cy="14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9"/>
          <p:cNvSpPr txBox="1"/>
          <p:nvPr/>
        </p:nvSpPr>
        <p:spPr>
          <a:xfrm>
            <a:off x="172100" y="19457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</a:rPr>
              <a:t>Repeat after me!</a:t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have a conversation</a:t>
            </a:r>
            <a:endParaRPr/>
          </a:p>
        </p:txBody>
      </p:sp>
      <p:sp>
        <p:nvSpPr>
          <p:cNvPr id="192" name="Google Shape;192;p20"/>
          <p:cNvSpPr txBox="1">
            <a:spLocks noGrp="1"/>
          </p:cNvSpPr>
          <p:nvPr>
            <p:ph type="body" idx="1"/>
          </p:nvPr>
        </p:nvSpPr>
        <p:spPr>
          <a:xfrm>
            <a:off x="819150" y="1429450"/>
            <a:ext cx="7505700" cy="30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Flight attendant: Welcome to the airport how can I help you?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I am heading to the United States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Flight attendant: Do you have your passport?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Yes, I do: Here is my information (share information about yourself- Name, date of birth, where are you from and where are you going?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Flight Attendant: Thank you, please go through security </a:t>
            </a:r>
            <a:endParaRPr/>
          </a:p>
        </p:txBody>
      </p:sp>
      <p:pic>
        <p:nvPicPr>
          <p:cNvPr id="193" name="Google Shape;193;p20" descr="a blue passport with a white globe on the cover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5425" y="-263100"/>
            <a:ext cx="1862049" cy="186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the plane- 3 people</a:t>
            </a:r>
            <a:endParaRPr/>
          </a:p>
        </p:txBody>
      </p:sp>
      <p:sp>
        <p:nvSpPr>
          <p:cNvPr id="199" name="Google Shape;199;p21"/>
          <p:cNvSpPr txBox="1">
            <a:spLocks noGrp="1"/>
          </p:cNvSpPr>
          <p:nvPr>
            <p:ph type="body" idx="1"/>
          </p:nvPr>
        </p:nvSpPr>
        <p:spPr>
          <a:xfrm>
            <a:off x="819150" y="1655825"/>
            <a:ext cx="7505700" cy="27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Pilot- Welcome to flight 299, we are off to the United States: California.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Flight Attendant: Can I get you a drink sir?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accent4"/>
                </a:highlight>
              </a:rPr>
              <a:t>Person- Yes, I will take a cola and a bag of peanuts</a:t>
            </a:r>
            <a:endParaRPr>
              <a:highlight>
                <a:schemeClr val="accent4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Flight Attendant: Yes, here it is, make sure to keep you seatbelt fastened, it is going to be a bumpy flight, there is a storm.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accent4"/>
                </a:highlight>
              </a:rPr>
              <a:t>Person- Thanks, I will. Can’t wait to get there!</a:t>
            </a:r>
            <a:endParaRPr>
              <a:highlight>
                <a:schemeClr val="accent4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highlight>
                  <a:srgbClr val="FFFF00"/>
                </a:highlight>
              </a:rPr>
              <a:t>Pilot- Welcome to California, we finally made it!</a:t>
            </a:r>
            <a:endParaRPr>
              <a:highlight>
                <a:schemeClr val="accent4"/>
              </a:highlight>
            </a:endParaRPr>
          </a:p>
        </p:txBody>
      </p:sp>
      <p:pic>
        <p:nvPicPr>
          <p:cNvPr id="200" name="Google Shape;200;p21" descr="Aircraft solid icon, transport concept, flying plane sign on white background, airplane silhouette icon in glyph style for mobile concept and web design. Vector graphics.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5701" y="194875"/>
            <a:ext cx="1299149" cy="129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1227</Words>
  <Application>Microsoft Office PowerPoint</Application>
  <PresentationFormat>On-screen Show (16:9)</PresentationFormat>
  <Paragraphs>189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Lexend Exa</vt:lpstr>
      <vt:lpstr>Nunito</vt:lpstr>
      <vt:lpstr>Lexend Exa Medium</vt:lpstr>
      <vt:lpstr>Arial</vt:lpstr>
      <vt:lpstr>Shift</vt:lpstr>
      <vt:lpstr> Lesson Review  Work  Last Day Review  </vt:lpstr>
      <vt:lpstr>PowerPoint Presentation</vt:lpstr>
      <vt:lpstr>Let’s get to work!           Review Words              REPEAT AFTER ME!</vt:lpstr>
      <vt:lpstr>PowerPoint Presentation</vt:lpstr>
      <vt:lpstr>Let’s have a conversation At the barber shop</vt:lpstr>
      <vt:lpstr>Let’s have a conversation:  Beauty Salon</vt:lpstr>
      <vt:lpstr>PowerPoint Presentation</vt:lpstr>
      <vt:lpstr>Let’s have a conversation</vt:lpstr>
      <vt:lpstr>On the plane- 3 people</vt:lpstr>
      <vt:lpstr>Let’s get a ride- 4 people</vt:lpstr>
      <vt:lpstr>PowerPoint Presentation</vt:lpstr>
      <vt:lpstr>Let’s have a conversation:  3 people</vt:lpstr>
      <vt:lpstr>PowerPoint Presentation</vt:lpstr>
      <vt:lpstr>Let’s have a conversation: 3 people</vt:lpstr>
      <vt:lpstr>PowerPoint Presentation</vt:lpstr>
      <vt:lpstr>Let’s have a conversation: 4 people</vt:lpstr>
      <vt:lpstr>Welcome to the restaurant  See the breakfast menu on the next slide and order your breakfast with the server </vt:lpstr>
      <vt:lpstr>PowerPoint Presentation</vt:lpstr>
      <vt:lpstr>PowerPoint Presentation</vt:lpstr>
      <vt:lpstr>Mechanic </vt:lpstr>
      <vt:lpstr>PowerPoint Presentation</vt:lpstr>
      <vt:lpstr>Civil Engineer          Review Words              REPEAT AFTER ME!</vt:lpstr>
      <vt:lpstr>Electrical Engineer          Review Words              REPEAT AFTER ME!</vt:lpstr>
      <vt:lpstr>Aerospace Engineer          Review Words              REPEAT AFTER ME!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Review  Work  Last Day Review</dc:title>
  <dc:creator>Corrine Neville</dc:creator>
  <cp:lastModifiedBy>Satin Bennett</cp:lastModifiedBy>
  <cp:revision>3</cp:revision>
  <dcterms:modified xsi:type="dcterms:W3CDTF">2025-05-31T19:08:23Z</dcterms:modified>
</cp:coreProperties>
</file>