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632" r:id="rId3"/>
    <p:sldId id="795" r:id="rId4"/>
    <p:sldId id="796" r:id="rId5"/>
    <p:sldId id="797" r:id="rId6"/>
    <p:sldId id="817" r:id="rId7"/>
    <p:sldId id="798" r:id="rId8"/>
    <p:sldId id="799" r:id="rId9"/>
    <p:sldId id="800" r:id="rId10"/>
    <p:sldId id="802" r:id="rId11"/>
    <p:sldId id="803" r:id="rId12"/>
    <p:sldId id="805" r:id="rId13"/>
    <p:sldId id="806" r:id="rId14"/>
    <p:sldId id="808" r:id="rId15"/>
    <p:sldId id="809" r:id="rId16"/>
    <p:sldId id="820" r:id="rId17"/>
    <p:sldId id="821" r:id="rId18"/>
    <p:sldId id="822" r:id="rId19"/>
    <p:sldId id="823" r:id="rId20"/>
    <p:sldId id="824" r:id="rId21"/>
    <p:sldId id="755" r:id="rId22"/>
    <p:sldId id="818" r:id="rId23"/>
    <p:sldId id="815" r:id="rId24"/>
    <p:sldId id="814" r:id="rId25"/>
    <p:sldId id="776" r:id="rId26"/>
    <p:sldId id="819" r:id="rId27"/>
    <p:sldId id="756" r:id="rId28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A33ACBB-9B43-FB2E-A9AA-213D69AA6D8D}" name="Kendall Stephenson" initials="KS" userId="S::KStephenson@cornellcollege.edu::5b821848-39b7-4c1b-9fc1-53417b386ef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9644"/>
    <a:srgbClr val="3333FF"/>
    <a:srgbClr val="6699FF"/>
    <a:srgbClr val="CC0099"/>
    <a:srgbClr val="560A25"/>
    <a:srgbClr val="85EBFF"/>
    <a:srgbClr val="00CC5C"/>
    <a:srgbClr val="3399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1899" autoAdjust="0"/>
    <p:restoredTop sz="94660"/>
  </p:normalViewPr>
  <p:slideViewPr>
    <p:cSldViewPr>
      <p:cViewPr varScale="1">
        <p:scale>
          <a:sx n="75" d="100"/>
          <a:sy n="75" d="100"/>
        </p:scale>
        <p:origin x="706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-5242"/>
    </p:cViewPr>
  </p:sorterViewPr>
  <p:notesViewPr>
    <p:cSldViewPr>
      <p:cViewPr varScale="1">
        <p:scale>
          <a:sx n="44" d="100"/>
          <a:sy n="44" d="100"/>
        </p:scale>
        <p:origin x="2692" y="4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microsoft.com/office/2018/10/relationships/authors" Target="author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C686339-C11E-4A10-86BE-291AC300968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2BA5BB-4045-4E54-ABE9-F1C24DC871C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D598245-D6C2-4843-9F2D-EBF2A357BCD5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BEA437-369A-49D2-BDB1-8BFE7EB0B5C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45A5E7-375E-4418-B815-B9F0EFD8690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2857A64-2646-41F7-9795-705FA07FE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0667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76E253B-13BE-4348-9C20-850E66A24A40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4"/>
            <a:ext cx="7437120" cy="2760346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9469649-B972-4D6E-B049-00274A449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88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2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4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8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2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81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5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0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41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322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39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315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FFB46-84C9-4359-94C0-51FA9D3588C1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59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>
            <a:normAutofit/>
          </a:bodyPr>
          <a:lstStyle/>
          <a:p>
            <a:r>
              <a:rPr lang="en-US" sz="3100" dirty="0"/>
              <a:t>Basis of Software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68774"/>
            <a:ext cx="6400800" cy="1470026"/>
          </a:xfrm>
        </p:spPr>
        <p:txBody>
          <a:bodyPr/>
          <a:lstStyle/>
          <a:p>
            <a:r>
              <a:rPr lang="en-US" sz="2400" dirty="0"/>
              <a:t>Spring 2025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1C8521-1B90-C30A-614C-E42E379E8878}"/>
              </a:ext>
            </a:extLst>
          </p:cNvPr>
          <p:cNvSpPr txBox="1">
            <a:spLocks/>
          </p:cNvSpPr>
          <p:nvPr/>
        </p:nvSpPr>
        <p:spPr>
          <a:xfrm>
            <a:off x="685800" y="267834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100" dirty="0"/>
              <a:t>Functions &amp; Pointers</a:t>
            </a:r>
          </a:p>
        </p:txBody>
      </p:sp>
    </p:spTree>
    <p:extLst>
      <p:ext uri="{BB962C8B-B14F-4D97-AF65-F5344CB8AC3E}">
        <p14:creationId xmlns:p14="http://schemas.microsoft.com/office/powerpoint/2010/main" val="1256749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9ED888-F23B-9280-0BC8-D1EE02215B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335F0-7699-A852-DA5E-D657D42FF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 &amp; Functions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A0862264-2150-D313-E660-8D33D7CAB4DB}"/>
              </a:ext>
            </a:extLst>
          </p:cNvPr>
          <p:cNvSpPr txBox="1">
            <a:spLocks/>
          </p:cNvSpPr>
          <p:nvPr/>
        </p:nvSpPr>
        <p:spPr>
          <a:xfrm>
            <a:off x="2362200" y="1243848"/>
            <a:ext cx="4648201" cy="5993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Arrays work by using pointers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8304BF-A580-7C79-6F6C-2186CEAFA4A2}"/>
              </a:ext>
            </a:extLst>
          </p:cNvPr>
          <p:cNvSpPr txBox="1">
            <a:spLocks/>
          </p:cNvSpPr>
          <p:nvPr/>
        </p:nvSpPr>
        <p:spPr>
          <a:xfrm>
            <a:off x="1066800" y="1916349"/>
            <a:ext cx="7380870" cy="92578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The name of the array is a pointer to the first element of the array (sometimes called the base of the array)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7581DA8A-E057-E4DC-2442-3A688E0FFA72}"/>
              </a:ext>
            </a:extLst>
          </p:cNvPr>
          <p:cNvSpPr txBox="1">
            <a:spLocks/>
          </p:cNvSpPr>
          <p:nvPr/>
        </p:nvSpPr>
        <p:spPr>
          <a:xfrm>
            <a:off x="1570545" y="2867533"/>
            <a:ext cx="6231510" cy="10515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Any particular element is found by adding an offset to the base of the array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E5234DD-F278-0A4A-3974-BC60C3A3E39E}"/>
              </a:ext>
            </a:extLst>
          </p:cNvPr>
          <p:cNvSpPr txBox="1">
            <a:spLocks/>
          </p:cNvSpPr>
          <p:nvPr/>
        </p:nvSpPr>
        <p:spPr>
          <a:xfrm>
            <a:off x="995865" y="3810000"/>
            <a:ext cx="7380870" cy="105155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When we pass an array as an argument to a function, we are unknowingly using </a:t>
            </a:r>
            <a:r>
              <a:rPr lang="en-US" sz="2800" i="1" dirty="0">
                <a:solidFill>
                  <a:srgbClr val="3333FF"/>
                </a:solidFill>
              </a:rPr>
              <a:t>pass by reference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15369C0-CB4E-11DD-23CC-012188A163F3}"/>
              </a:ext>
            </a:extLst>
          </p:cNvPr>
          <p:cNvSpPr txBox="1">
            <a:spLocks/>
          </p:cNvSpPr>
          <p:nvPr/>
        </p:nvSpPr>
        <p:spPr>
          <a:xfrm>
            <a:off x="1456245" y="4800600"/>
            <a:ext cx="6231510" cy="1429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As a result, when the array is modified in a function, the original array in the calling function is also changed</a:t>
            </a:r>
          </a:p>
        </p:txBody>
      </p:sp>
    </p:spTree>
    <p:extLst>
      <p:ext uri="{BB962C8B-B14F-4D97-AF65-F5344CB8AC3E}">
        <p14:creationId xmlns:p14="http://schemas.microsoft.com/office/powerpoint/2010/main" val="2908505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3" grpId="0"/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D76AB5-F1E8-A784-AAA4-415E1E8863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6449C-E715-EBB1-A687-834B806E4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/>
              <a:t>Arrays &amp; Functions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0D79BF-976E-E6C7-5267-7FDFEF3D3D60}"/>
              </a:ext>
            </a:extLst>
          </p:cNvPr>
          <p:cNvSpPr txBox="1"/>
          <p:nvPr/>
        </p:nvSpPr>
        <p:spPr>
          <a:xfrm>
            <a:off x="381000" y="1143000"/>
            <a:ext cx="64008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80808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#include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A31515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&lt;</a:t>
            </a:r>
            <a:r>
              <a:rPr lang="en-US" sz="1800" dirty="0" err="1">
                <a:solidFill>
                  <a:srgbClr val="A31515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stdio.h</a:t>
            </a:r>
            <a:r>
              <a:rPr lang="en-US" sz="1800" dirty="0">
                <a:solidFill>
                  <a:srgbClr val="A31515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changeArray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80808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myArray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[4][4]);</a:t>
            </a:r>
          </a:p>
          <a:p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printArray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80808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myArray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[4][4]);</a:t>
            </a: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main(</a:t>
            </a:r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80808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argc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, </a:t>
            </a:r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char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* </a:t>
            </a:r>
            <a:r>
              <a:rPr lang="en-US" sz="1800" dirty="0" err="1">
                <a:solidFill>
                  <a:srgbClr val="80808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argv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) {</a:t>
            </a: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int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array2d[4][4] = { { 1, 0, 0, 0},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				 { 0, 1, 0, 0},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				 { 0, 0, 1, 0 },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 				 { 0, 0, 0, 1}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			};</a:t>
            </a: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printArray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(array2d);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printf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"\n"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);</a:t>
            </a: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changeArray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(array2d);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printArray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(array2d);</a:t>
            </a: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}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66E931-EAF1-89D9-5A18-E98E764ECDEA}"/>
              </a:ext>
            </a:extLst>
          </p:cNvPr>
          <p:cNvSpPr txBox="1">
            <a:spLocks/>
          </p:cNvSpPr>
          <p:nvPr/>
        </p:nvSpPr>
        <p:spPr>
          <a:xfrm>
            <a:off x="5410200" y="1676400"/>
            <a:ext cx="3810000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// Function that changes the array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2A0D0C6-15CF-015E-944B-736DCDC1AACD}"/>
              </a:ext>
            </a:extLst>
          </p:cNvPr>
          <p:cNvSpPr txBox="1">
            <a:spLocks/>
          </p:cNvSpPr>
          <p:nvPr/>
        </p:nvSpPr>
        <p:spPr>
          <a:xfrm>
            <a:off x="5410200" y="2011362"/>
            <a:ext cx="3885130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// Function that prints the array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3F4B46E-E35C-862A-7DC7-3ED069537721}"/>
              </a:ext>
            </a:extLst>
          </p:cNvPr>
          <p:cNvSpPr txBox="1">
            <a:spLocks/>
          </p:cNvSpPr>
          <p:nvPr/>
        </p:nvSpPr>
        <p:spPr>
          <a:xfrm>
            <a:off x="6520180" y="3067774"/>
            <a:ext cx="2438401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// array declaration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EECD347-A636-A336-0B34-8EF8D2196682}"/>
              </a:ext>
            </a:extLst>
          </p:cNvPr>
          <p:cNvSpPr txBox="1">
            <a:spLocks/>
          </p:cNvSpPr>
          <p:nvPr/>
        </p:nvSpPr>
        <p:spPr>
          <a:xfrm>
            <a:off x="6515100" y="3601174"/>
            <a:ext cx="2438401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// 4x4 identity matrix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B8BE6AD-3014-5AF8-4815-149B07587B6C}"/>
              </a:ext>
            </a:extLst>
          </p:cNvPr>
          <p:cNvSpPr txBox="1">
            <a:spLocks/>
          </p:cNvSpPr>
          <p:nvPr/>
        </p:nvSpPr>
        <p:spPr>
          <a:xfrm>
            <a:off x="5562600" y="4629442"/>
            <a:ext cx="3238500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// call function to print array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F1939EC-5B56-E49B-19E4-2396376F4022}"/>
              </a:ext>
            </a:extLst>
          </p:cNvPr>
          <p:cNvSpPr txBox="1">
            <a:spLocks/>
          </p:cNvSpPr>
          <p:nvPr/>
        </p:nvSpPr>
        <p:spPr>
          <a:xfrm>
            <a:off x="5524500" y="5429110"/>
            <a:ext cx="3238500" cy="457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// call function to change array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33116D8-B743-3F6C-5DDC-F080DE1735A6}"/>
              </a:ext>
            </a:extLst>
          </p:cNvPr>
          <p:cNvSpPr txBox="1">
            <a:spLocks/>
          </p:cNvSpPr>
          <p:nvPr/>
        </p:nvSpPr>
        <p:spPr>
          <a:xfrm>
            <a:off x="5524500" y="5777294"/>
            <a:ext cx="3238500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// call function to print array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1F878011-5981-B2E4-73DF-920175989016}"/>
              </a:ext>
            </a:extLst>
          </p:cNvPr>
          <p:cNvSpPr txBox="1">
            <a:spLocks/>
          </p:cNvSpPr>
          <p:nvPr/>
        </p:nvSpPr>
        <p:spPr>
          <a:xfrm>
            <a:off x="4629150" y="5070766"/>
            <a:ext cx="3981449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// These look like “call by value”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BF7D87C-B661-045A-F730-359EDBEE4DAD}"/>
              </a:ext>
            </a:extLst>
          </p:cNvPr>
          <p:cNvCxnSpPr>
            <a:cxnSpLocks/>
          </p:cNvCxnSpPr>
          <p:nvPr/>
        </p:nvCxnSpPr>
        <p:spPr>
          <a:xfrm flipH="1">
            <a:off x="4066540" y="5343815"/>
            <a:ext cx="495300" cy="184151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5106C04-CD2E-5F4E-854E-0AA724ABBB5A}"/>
              </a:ext>
            </a:extLst>
          </p:cNvPr>
          <p:cNvCxnSpPr>
            <a:cxnSpLocks/>
          </p:cNvCxnSpPr>
          <p:nvPr/>
        </p:nvCxnSpPr>
        <p:spPr>
          <a:xfrm flipH="1">
            <a:off x="4066540" y="5435890"/>
            <a:ext cx="590551" cy="45042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3E51A82C-D45D-B927-DB25-78B3BFBFEB95}"/>
              </a:ext>
            </a:extLst>
          </p:cNvPr>
          <p:cNvCxnSpPr>
            <a:cxnSpLocks/>
          </p:cNvCxnSpPr>
          <p:nvPr/>
        </p:nvCxnSpPr>
        <p:spPr>
          <a:xfrm flipH="1" flipV="1">
            <a:off x="3771901" y="5072327"/>
            <a:ext cx="761999" cy="181001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4100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8" grpId="0"/>
      <p:bldP spid="9" grpId="0"/>
      <p:bldP spid="10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564EAC-E63B-77EB-003A-8E206E668E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5FE69-B597-B9B2-2E63-026B0C9DE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/>
              <a:t>Arrays &amp; Functions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E10A64F-B3FB-754A-2B87-8621C9A0960B}"/>
              </a:ext>
            </a:extLst>
          </p:cNvPr>
          <p:cNvSpPr txBox="1"/>
          <p:nvPr/>
        </p:nvSpPr>
        <p:spPr>
          <a:xfrm>
            <a:off x="304799" y="1143000"/>
            <a:ext cx="65532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printArray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80808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myArray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[4][4]){</a:t>
            </a: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nn-NO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   </a:t>
            </a:r>
            <a:r>
              <a:rPr lang="nn-NO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for</a:t>
            </a:r>
            <a:r>
              <a:rPr lang="nn-NO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(</a:t>
            </a:r>
            <a:r>
              <a:rPr lang="nn-NO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int</a:t>
            </a:r>
            <a:r>
              <a:rPr lang="nn-NO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row = 0; row &lt; 4; row ++) {</a:t>
            </a:r>
          </a:p>
          <a:p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for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(</a:t>
            </a:r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col = 0; col &lt; 4; col++) {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printf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"%6d"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, </a:t>
            </a:r>
            <a:r>
              <a:rPr lang="en-US" sz="1800" dirty="0" err="1">
                <a:solidFill>
                  <a:srgbClr val="80808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myArray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[row][col]);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}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printf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"\n"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}</a:t>
            </a: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}</a:t>
            </a: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changeArray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80808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myArray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[4][4]){</a:t>
            </a: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nn-NO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   </a:t>
            </a:r>
            <a:r>
              <a:rPr lang="nn-NO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for</a:t>
            </a:r>
            <a:r>
              <a:rPr lang="nn-NO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(</a:t>
            </a:r>
            <a:r>
              <a:rPr lang="nn-NO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int</a:t>
            </a:r>
            <a:r>
              <a:rPr lang="nn-NO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row = 0; row &lt; 4; row ++) {</a:t>
            </a:r>
          </a:p>
          <a:p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for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(</a:t>
            </a:r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col = 0; col &lt; 4; col++) {</a:t>
            </a:r>
          </a:p>
          <a:p>
            <a:pPr marL="1431925"/>
            <a:r>
              <a:rPr lang="en-US" sz="1800" dirty="0" err="1">
                <a:solidFill>
                  <a:srgbClr val="80808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myArray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[row][col]</a:t>
            </a:r>
            <a:r>
              <a:rPr lang="nn-NO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+= 4*row + col;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}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}</a:t>
            </a: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}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9E2F623-0700-3812-98ED-5268765FF855}"/>
              </a:ext>
            </a:extLst>
          </p:cNvPr>
          <p:cNvSpPr txBox="1">
            <a:spLocks/>
          </p:cNvSpPr>
          <p:nvPr/>
        </p:nvSpPr>
        <p:spPr>
          <a:xfrm>
            <a:off x="6629400" y="1479551"/>
            <a:ext cx="1828800" cy="3730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for each row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E107095-9EE1-D51C-9622-BA554CB7A064}"/>
              </a:ext>
            </a:extLst>
          </p:cNvPr>
          <p:cNvCxnSpPr>
            <a:cxnSpLocks/>
          </p:cNvCxnSpPr>
          <p:nvPr/>
        </p:nvCxnSpPr>
        <p:spPr>
          <a:xfrm flipH="1">
            <a:off x="5791200" y="1642225"/>
            <a:ext cx="685800" cy="162879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E1DD74D-E857-46E0-FE66-281B3774C7D8}"/>
              </a:ext>
            </a:extLst>
          </p:cNvPr>
          <p:cNvSpPr txBox="1">
            <a:spLocks/>
          </p:cNvSpPr>
          <p:nvPr/>
        </p:nvSpPr>
        <p:spPr>
          <a:xfrm>
            <a:off x="6711215" y="1840664"/>
            <a:ext cx="1975585" cy="626594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for each element in the row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443F9CBF-27AC-E238-3EA2-F562E8B7F088}"/>
              </a:ext>
            </a:extLst>
          </p:cNvPr>
          <p:cNvCxnSpPr>
            <a:cxnSpLocks/>
          </p:cNvCxnSpPr>
          <p:nvPr/>
        </p:nvCxnSpPr>
        <p:spPr>
          <a:xfrm flipH="1">
            <a:off x="5943600" y="2128451"/>
            <a:ext cx="685800" cy="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A784135-862C-12FA-66E2-B0F9426786C5}"/>
              </a:ext>
            </a:extLst>
          </p:cNvPr>
          <p:cNvCxnSpPr>
            <a:cxnSpLocks/>
            <a:stCxn id="12" idx="1"/>
          </p:cNvCxnSpPr>
          <p:nvPr/>
        </p:nvCxnSpPr>
        <p:spPr>
          <a:xfrm flipH="1" flipV="1">
            <a:off x="6360694" y="2467258"/>
            <a:ext cx="1183106" cy="197304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AECBA0A-5245-CD51-AC40-A07E5FD5E54F}"/>
              </a:ext>
            </a:extLst>
          </p:cNvPr>
          <p:cNvSpPr txBox="1">
            <a:spLocks/>
          </p:cNvSpPr>
          <p:nvPr/>
        </p:nvSpPr>
        <p:spPr>
          <a:xfrm>
            <a:off x="7543800" y="2281608"/>
            <a:ext cx="1615439" cy="7659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print the element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32EE38B-18F2-7631-A17B-2D987160BCFE}"/>
              </a:ext>
            </a:extLst>
          </p:cNvPr>
          <p:cNvCxnSpPr>
            <a:cxnSpLocks/>
          </p:cNvCxnSpPr>
          <p:nvPr/>
        </p:nvCxnSpPr>
        <p:spPr>
          <a:xfrm flipH="1">
            <a:off x="3337560" y="3022612"/>
            <a:ext cx="685800" cy="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3791D67-69F5-4468-C4BE-74A1E059E3D4}"/>
              </a:ext>
            </a:extLst>
          </p:cNvPr>
          <p:cNvSpPr txBox="1">
            <a:spLocks/>
          </p:cNvSpPr>
          <p:nvPr/>
        </p:nvSpPr>
        <p:spPr>
          <a:xfrm>
            <a:off x="4038600" y="2867512"/>
            <a:ext cx="4191000" cy="3730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print the new line character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291E38F8-CE7B-126B-18DE-8B3CE2A8EE45}"/>
              </a:ext>
            </a:extLst>
          </p:cNvPr>
          <p:cNvCxnSpPr>
            <a:cxnSpLocks/>
          </p:cNvCxnSpPr>
          <p:nvPr/>
        </p:nvCxnSpPr>
        <p:spPr>
          <a:xfrm flipH="1" flipV="1">
            <a:off x="5834714" y="5695246"/>
            <a:ext cx="653047" cy="172366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4690644-A02D-F45F-34A9-3FC326BB93ED}"/>
              </a:ext>
            </a:extLst>
          </p:cNvPr>
          <p:cNvSpPr txBox="1">
            <a:spLocks/>
          </p:cNvSpPr>
          <p:nvPr/>
        </p:nvSpPr>
        <p:spPr>
          <a:xfrm>
            <a:off x="6633677" y="5363209"/>
            <a:ext cx="2547353" cy="10911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change each element based upon its position in the array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87BF53-6FE5-5C95-89FE-C9EDC0E771F5}"/>
              </a:ext>
            </a:extLst>
          </p:cNvPr>
          <p:cNvSpPr txBox="1">
            <a:spLocks/>
          </p:cNvSpPr>
          <p:nvPr/>
        </p:nvSpPr>
        <p:spPr>
          <a:xfrm>
            <a:off x="5152190" y="1137517"/>
            <a:ext cx="3885130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// Function that prints a 4x4 array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5F22CC2-8D98-5FDD-C0D3-E4516BF1BF09}"/>
              </a:ext>
            </a:extLst>
          </p:cNvPr>
          <p:cNvSpPr txBox="1">
            <a:spLocks/>
          </p:cNvSpPr>
          <p:nvPr/>
        </p:nvSpPr>
        <p:spPr>
          <a:xfrm>
            <a:off x="5295900" y="4210684"/>
            <a:ext cx="3885130" cy="3730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// Function that changes values of array</a:t>
            </a:r>
          </a:p>
        </p:txBody>
      </p:sp>
    </p:spTree>
    <p:extLst>
      <p:ext uri="{BB962C8B-B14F-4D97-AF65-F5344CB8AC3E}">
        <p14:creationId xmlns:p14="http://schemas.microsoft.com/office/powerpoint/2010/main" val="4183335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2" grpId="0"/>
      <p:bldP spid="14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F09E77-6E6D-22BE-DD6C-720A15D7F7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607EA-69F1-99E3-0434-997AB65F1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 &amp; Functions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83B001-9D88-E19A-3267-786077BD5261}"/>
              </a:ext>
            </a:extLst>
          </p:cNvPr>
          <p:cNvSpPr txBox="1"/>
          <p:nvPr/>
        </p:nvSpPr>
        <p:spPr>
          <a:xfrm>
            <a:off x="381000" y="1143000"/>
            <a:ext cx="64008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80808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#include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A31515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&lt;</a:t>
            </a:r>
            <a:r>
              <a:rPr lang="en-US" sz="1800" dirty="0" err="1">
                <a:solidFill>
                  <a:srgbClr val="A31515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stdio.h</a:t>
            </a:r>
            <a:r>
              <a:rPr lang="en-US" sz="1800" dirty="0">
                <a:solidFill>
                  <a:srgbClr val="A31515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changeArray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80808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myArray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[4][4]);</a:t>
            </a:r>
          </a:p>
          <a:p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printArray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80808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myArray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[4][4]);</a:t>
            </a: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main(</a:t>
            </a:r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80808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argc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, </a:t>
            </a:r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char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* </a:t>
            </a:r>
            <a:r>
              <a:rPr lang="en-US" sz="1800" dirty="0" err="1">
                <a:solidFill>
                  <a:srgbClr val="80808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argv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) {</a:t>
            </a: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int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array2d[4][4] = { { 1, 0, 0, 0},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				 { 0, 1, 0, 0},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				 { 0, 0, 1, 0 },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 				 { 0, 0, 0, 1}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			};</a:t>
            </a: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printArray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(array2d);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printf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"\n"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);</a:t>
            </a: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changeArray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(array2d);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printArray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(array2d);</a:t>
            </a: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}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FF5489-AE88-0AEB-C55E-7F4DA233184A}"/>
              </a:ext>
            </a:extLst>
          </p:cNvPr>
          <p:cNvSpPr txBox="1"/>
          <p:nvPr/>
        </p:nvSpPr>
        <p:spPr>
          <a:xfrm>
            <a:off x="6421120" y="3821291"/>
            <a:ext cx="23622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     1     0     0     0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     0     1     0     0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     0     0     1     0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     0     0     0     1</a:t>
            </a:r>
          </a:p>
          <a:p>
            <a:endParaRPr lang="en-US" sz="2000" b="1" dirty="0">
              <a:solidFill>
                <a:srgbClr val="FF0000"/>
              </a:solidFill>
            </a:endParaRPr>
          </a:p>
          <a:p>
            <a:r>
              <a:rPr lang="en-US" sz="2000" b="1" dirty="0">
                <a:solidFill>
                  <a:srgbClr val="FF0000"/>
                </a:solidFill>
              </a:rPr>
              <a:t>     1     1     2     3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     4     6     6     7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     8     9   11   11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   12   13   14   16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F988200-080D-4E60-A227-685999C539D7}"/>
              </a:ext>
            </a:extLst>
          </p:cNvPr>
          <p:cNvSpPr txBox="1">
            <a:spLocks/>
          </p:cNvSpPr>
          <p:nvPr/>
        </p:nvSpPr>
        <p:spPr>
          <a:xfrm>
            <a:off x="6781800" y="3291245"/>
            <a:ext cx="1524000" cy="5300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Output</a:t>
            </a:r>
          </a:p>
        </p:txBody>
      </p:sp>
      <p:sp>
        <p:nvSpPr>
          <p:cNvPr id="5" name="Left Brace 4">
            <a:extLst>
              <a:ext uri="{FF2B5EF4-FFF2-40B4-BE49-F238E27FC236}">
                <a16:creationId xmlns:a16="http://schemas.microsoft.com/office/drawing/2014/main" id="{B6E99399-E370-D207-F036-F53D557CF6BF}"/>
              </a:ext>
            </a:extLst>
          </p:cNvPr>
          <p:cNvSpPr/>
          <p:nvPr/>
        </p:nvSpPr>
        <p:spPr>
          <a:xfrm>
            <a:off x="6216650" y="3959155"/>
            <a:ext cx="266700" cy="1146245"/>
          </a:xfrm>
          <a:prstGeom prst="leftBrac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Brace 6">
            <a:extLst>
              <a:ext uri="{FF2B5EF4-FFF2-40B4-BE49-F238E27FC236}">
                <a16:creationId xmlns:a16="http://schemas.microsoft.com/office/drawing/2014/main" id="{649711F5-DDF5-351E-A08D-885E05FA06E5}"/>
              </a:ext>
            </a:extLst>
          </p:cNvPr>
          <p:cNvSpPr/>
          <p:nvPr/>
        </p:nvSpPr>
        <p:spPr>
          <a:xfrm>
            <a:off x="6221095" y="5418033"/>
            <a:ext cx="266700" cy="1146245"/>
          </a:xfrm>
          <a:prstGeom prst="leftBrac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66CB1B0-2583-2DE7-656B-8817B26F2301}"/>
              </a:ext>
            </a:extLst>
          </p:cNvPr>
          <p:cNvCxnSpPr>
            <a:cxnSpLocks/>
          </p:cNvCxnSpPr>
          <p:nvPr/>
        </p:nvCxnSpPr>
        <p:spPr>
          <a:xfrm flipV="1">
            <a:off x="4114800" y="4495800"/>
            <a:ext cx="1981200" cy="38100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5040468-75C9-9C12-5913-C0C337D31B2D}"/>
              </a:ext>
            </a:extLst>
          </p:cNvPr>
          <p:cNvCxnSpPr>
            <a:cxnSpLocks/>
          </p:cNvCxnSpPr>
          <p:nvPr/>
        </p:nvCxnSpPr>
        <p:spPr>
          <a:xfrm flipV="1">
            <a:off x="4137660" y="5950515"/>
            <a:ext cx="1882140" cy="104845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6661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68148B-B44D-E87F-73C0-C23279A5E3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28A9F-5E1B-7D8D-E759-1D443D66E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 &amp; Functions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DF81C3-AF5C-6CC8-7AF4-4A27FAA12904}"/>
              </a:ext>
            </a:extLst>
          </p:cNvPr>
          <p:cNvSpPr txBox="1"/>
          <p:nvPr/>
        </p:nvSpPr>
        <p:spPr>
          <a:xfrm>
            <a:off x="381000" y="1143000"/>
            <a:ext cx="64008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80808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#include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A31515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&lt;</a:t>
            </a:r>
            <a:r>
              <a:rPr lang="en-US" sz="1800" dirty="0" err="1">
                <a:solidFill>
                  <a:srgbClr val="A31515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stdio.h</a:t>
            </a:r>
            <a:r>
              <a:rPr lang="en-US" sz="1800" dirty="0">
                <a:solidFill>
                  <a:srgbClr val="A31515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changeArray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80808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myArray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[4][4]);</a:t>
            </a:r>
          </a:p>
          <a:p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printArray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80808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myArray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[4][4]);</a:t>
            </a: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main(</a:t>
            </a:r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80808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argc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, </a:t>
            </a:r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char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* </a:t>
            </a:r>
            <a:r>
              <a:rPr lang="en-US" sz="1800" dirty="0" err="1">
                <a:solidFill>
                  <a:srgbClr val="80808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argv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) {</a:t>
            </a: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int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array2d[4][4] = { { 1, 0, 0, 0},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				 { 0, 1, 0, 0},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				 { 0, 0, 1, 0 },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 				 { 0, 0, 0, 1}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			};</a:t>
            </a: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</a:t>
            </a:r>
            <a:r>
              <a:rPr lang="en-US" sz="1800" dirty="0" err="1">
                <a:solidFill>
                  <a:srgbClr val="FF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printArray</a:t>
            </a:r>
            <a:r>
              <a:rPr lang="en-US" sz="1800" dirty="0">
                <a:solidFill>
                  <a:srgbClr val="FF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(array2d);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printf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"\n"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);</a:t>
            </a: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changeArray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(array2d);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</a:t>
            </a:r>
            <a:r>
              <a:rPr lang="en-US" sz="1800" dirty="0" err="1">
                <a:solidFill>
                  <a:srgbClr val="FF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printArray</a:t>
            </a:r>
            <a:r>
              <a:rPr lang="en-US" sz="1800" dirty="0">
                <a:solidFill>
                  <a:srgbClr val="FF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(array2d);</a:t>
            </a: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}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7ABFC6-35D6-97FF-68A7-023280CAB3B5}"/>
              </a:ext>
            </a:extLst>
          </p:cNvPr>
          <p:cNvSpPr txBox="1">
            <a:spLocks/>
          </p:cNvSpPr>
          <p:nvPr/>
        </p:nvSpPr>
        <p:spPr>
          <a:xfrm>
            <a:off x="5669280" y="4419600"/>
            <a:ext cx="2971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We called the </a:t>
            </a:r>
            <a:r>
              <a:rPr lang="en-US" sz="2800" dirty="0" err="1">
                <a:solidFill>
                  <a:srgbClr val="FF0000"/>
                </a:solidFill>
              </a:rPr>
              <a:t>printArray</a:t>
            </a:r>
            <a:r>
              <a:rPr lang="en-US" sz="2800" dirty="0">
                <a:solidFill>
                  <a:srgbClr val="FF0000"/>
                </a:solidFill>
              </a:rPr>
              <a:t>() function twice from the main function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8259DE9F-AA6F-AA7C-A99F-58DEDDFB1370}"/>
              </a:ext>
            </a:extLst>
          </p:cNvPr>
          <p:cNvCxnSpPr>
            <a:cxnSpLocks/>
          </p:cNvCxnSpPr>
          <p:nvPr/>
        </p:nvCxnSpPr>
        <p:spPr>
          <a:xfrm flipH="1">
            <a:off x="4343400" y="4902200"/>
            <a:ext cx="1005840" cy="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945A9606-C583-B891-207C-50536557854F}"/>
              </a:ext>
            </a:extLst>
          </p:cNvPr>
          <p:cNvCxnSpPr>
            <a:cxnSpLocks/>
          </p:cNvCxnSpPr>
          <p:nvPr/>
        </p:nvCxnSpPr>
        <p:spPr>
          <a:xfrm flipH="1">
            <a:off x="4419600" y="6019800"/>
            <a:ext cx="1005840" cy="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6536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BD7CA3-ABAB-9EC1-FB97-1FCC056B36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5BB61-2D95-9B8C-3265-48C2262E1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/>
              <a:t>Arrays &amp; Functions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10E5A4-6506-36DB-2EDC-E02656C8EC9B}"/>
              </a:ext>
            </a:extLst>
          </p:cNvPr>
          <p:cNvSpPr txBox="1"/>
          <p:nvPr/>
        </p:nvSpPr>
        <p:spPr>
          <a:xfrm>
            <a:off x="304800" y="1143000"/>
            <a:ext cx="57912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printArray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80808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myArray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[4][4]){</a:t>
            </a: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nn-NO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   </a:t>
            </a:r>
            <a:r>
              <a:rPr lang="nn-NO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for</a:t>
            </a:r>
            <a:r>
              <a:rPr lang="nn-NO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(</a:t>
            </a:r>
            <a:r>
              <a:rPr lang="nn-NO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int</a:t>
            </a:r>
            <a:r>
              <a:rPr lang="nn-NO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i = 0; i &lt; 4; i++) {</a:t>
            </a:r>
          </a:p>
          <a:p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for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(</a:t>
            </a:r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j = 0; j &lt; 4;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j++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) {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printf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"%6d"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, </a:t>
            </a:r>
            <a:r>
              <a:rPr lang="en-US" sz="1800" dirty="0" err="1">
                <a:solidFill>
                  <a:srgbClr val="80808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myArray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[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i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][j]);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}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printf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"\n"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}</a:t>
            </a: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}</a:t>
            </a: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changeArray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80808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myArray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[4][4]){</a:t>
            </a: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nn-NO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   </a:t>
            </a:r>
            <a:r>
              <a:rPr lang="nn-NO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for</a:t>
            </a:r>
            <a:r>
              <a:rPr lang="nn-NO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(</a:t>
            </a:r>
            <a:r>
              <a:rPr lang="nn-NO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int</a:t>
            </a:r>
            <a:r>
              <a:rPr lang="nn-NO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i = 0; i &lt; 4; i++) {</a:t>
            </a:r>
          </a:p>
          <a:p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for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(</a:t>
            </a:r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j = 0; j &lt; 4;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j++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) {</a:t>
            </a:r>
          </a:p>
          <a:p>
            <a:r>
              <a:rPr lang="nn-NO" sz="1800" dirty="0">
                <a:solidFill>
                  <a:srgbClr val="80808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</a:t>
            </a:r>
            <a:r>
              <a:rPr lang="nn-NO" dirty="0">
                <a:solidFill>
                  <a:srgbClr val="80808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   </a:t>
            </a:r>
            <a:r>
              <a:rPr lang="nn-NO" sz="1800" dirty="0">
                <a:solidFill>
                  <a:srgbClr val="80808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myArray</a:t>
            </a:r>
            <a:r>
              <a:rPr lang="nn-NO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[i][j] += 4*i + j;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}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}</a:t>
            </a: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}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7726D70-8FD5-8BEF-0B72-D7DE81745A2A}"/>
              </a:ext>
            </a:extLst>
          </p:cNvPr>
          <p:cNvCxnSpPr>
            <a:cxnSpLocks/>
          </p:cNvCxnSpPr>
          <p:nvPr/>
        </p:nvCxnSpPr>
        <p:spPr>
          <a:xfrm flipH="1">
            <a:off x="4953000" y="6019800"/>
            <a:ext cx="762000" cy="184151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9260BFB-6803-F032-3371-1477651EB952}"/>
              </a:ext>
            </a:extLst>
          </p:cNvPr>
          <p:cNvSpPr txBox="1">
            <a:spLocks/>
          </p:cNvSpPr>
          <p:nvPr/>
        </p:nvSpPr>
        <p:spPr>
          <a:xfrm>
            <a:off x="5872480" y="5107077"/>
            <a:ext cx="3271520" cy="121584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We could have also called it from the </a:t>
            </a:r>
            <a:r>
              <a:rPr lang="en-US" sz="2800" dirty="0" err="1">
                <a:solidFill>
                  <a:srgbClr val="FF0000"/>
                </a:solidFill>
              </a:rPr>
              <a:t>changeArray</a:t>
            </a:r>
            <a:r>
              <a:rPr lang="en-US" sz="2800" dirty="0">
                <a:solidFill>
                  <a:srgbClr val="FF0000"/>
                </a:solidFill>
              </a:rPr>
              <a:t>() function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4B29F1C-6C75-BC29-22D3-E814C7A2CAA8}"/>
              </a:ext>
            </a:extLst>
          </p:cNvPr>
          <p:cNvSpPr txBox="1">
            <a:spLocks/>
          </p:cNvSpPr>
          <p:nvPr/>
        </p:nvSpPr>
        <p:spPr>
          <a:xfrm>
            <a:off x="886460" y="6018729"/>
            <a:ext cx="3271520" cy="5646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dirty="0" err="1">
                <a:solidFill>
                  <a:srgbClr val="FF0000"/>
                </a:solidFill>
              </a:rPr>
              <a:t>printArray</a:t>
            </a:r>
            <a:r>
              <a:rPr lang="en-US" sz="2200" dirty="0">
                <a:solidFill>
                  <a:srgbClr val="FF0000"/>
                </a:solidFill>
              </a:rPr>
              <a:t>( </a:t>
            </a:r>
            <a:r>
              <a:rPr lang="en-US" sz="2200" dirty="0" err="1">
                <a:solidFill>
                  <a:srgbClr val="FF0000"/>
                </a:solidFill>
              </a:rPr>
              <a:t>myArray</a:t>
            </a:r>
            <a:r>
              <a:rPr lang="en-US" sz="2200" dirty="0">
                <a:solidFill>
                  <a:srgbClr val="FF0000"/>
                </a:solidFill>
              </a:rPr>
              <a:t> );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0796312-6AE7-74A3-9A2F-7DEF0222AA6E}"/>
              </a:ext>
            </a:extLst>
          </p:cNvPr>
          <p:cNvSpPr txBox="1">
            <a:spLocks/>
          </p:cNvSpPr>
          <p:nvPr/>
        </p:nvSpPr>
        <p:spPr>
          <a:xfrm>
            <a:off x="5562600" y="1364769"/>
            <a:ext cx="3464560" cy="121584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Notice that we use the name of the array from the parameter list, not the name from the main() function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B4A77948-0A68-2AB3-E9EF-A6786B41D520}"/>
              </a:ext>
            </a:extLst>
          </p:cNvPr>
          <p:cNvSpPr txBox="1">
            <a:spLocks/>
          </p:cNvSpPr>
          <p:nvPr/>
        </p:nvSpPr>
        <p:spPr>
          <a:xfrm>
            <a:off x="5562600" y="3237511"/>
            <a:ext cx="3464560" cy="101630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The type does have to match what is in the parameter list of </a:t>
            </a:r>
            <a:r>
              <a:rPr lang="en-US" sz="2800" dirty="0" err="1">
                <a:solidFill>
                  <a:srgbClr val="FF0000"/>
                </a:solidFill>
              </a:rPr>
              <a:t>printArray</a:t>
            </a:r>
            <a:r>
              <a:rPr lang="en-US" sz="2800" dirty="0">
                <a:solidFill>
                  <a:srgbClr val="FF0000"/>
                </a:solidFill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3702143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6" grpId="0"/>
      <p:bldP spid="10" grpId="0"/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530DDB-8489-4710-F85B-E3F3EB1A13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89F5B-DC0B-0DB5-4E16-73FEE679B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Using Pointers with Arrays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7163E441-1CF7-7FE1-5067-C4586B2401E7}"/>
              </a:ext>
            </a:extLst>
          </p:cNvPr>
          <p:cNvSpPr txBox="1">
            <a:spLocks/>
          </p:cNvSpPr>
          <p:nvPr/>
        </p:nvSpPr>
        <p:spPr>
          <a:xfrm>
            <a:off x="2362200" y="1243848"/>
            <a:ext cx="4648201" cy="5993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Arrays work by using pointers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F7CE4B-10A8-1182-665B-A47676670362}"/>
              </a:ext>
            </a:extLst>
          </p:cNvPr>
          <p:cNvSpPr txBox="1">
            <a:spLocks/>
          </p:cNvSpPr>
          <p:nvPr/>
        </p:nvSpPr>
        <p:spPr>
          <a:xfrm>
            <a:off x="1066800" y="1916349"/>
            <a:ext cx="7380870" cy="925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We also can access the array by using pointers</a:t>
            </a:r>
          </a:p>
        </p:txBody>
      </p:sp>
    </p:spTree>
    <p:extLst>
      <p:ext uri="{BB962C8B-B14F-4D97-AF65-F5344CB8AC3E}">
        <p14:creationId xmlns:p14="http://schemas.microsoft.com/office/powerpoint/2010/main" val="2506138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D15CD2-3A39-B490-A62C-1A16552A95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DA103-6B39-7257-B323-F03B4D729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/>
              <a:t>Using Pointers with Arrays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E4AB11-BB86-D092-41AC-FDBD15151808}"/>
              </a:ext>
            </a:extLst>
          </p:cNvPr>
          <p:cNvSpPr txBox="1"/>
          <p:nvPr/>
        </p:nvSpPr>
        <p:spPr>
          <a:xfrm>
            <a:off x="381000" y="1143000"/>
            <a:ext cx="6400800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80808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#include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A31515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&lt;</a:t>
            </a:r>
            <a:r>
              <a:rPr lang="en-US" sz="1800" dirty="0" err="1">
                <a:solidFill>
                  <a:srgbClr val="A31515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stdio.h</a:t>
            </a:r>
            <a:r>
              <a:rPr lang="en-US" sz="1800" dirty="0">
                <a:solidFill>
                  <a:srgbClr val="A31515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main(</a:t>
            </a:r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80808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argc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, </a:t>
            </a:r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char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* </a:t>
            </a:r>
            <a:r>
              <a:rPr lang="en-US" sz="1800" dirty="0" err="1">
                <a:solidFill>
                  <a:srgbClr val="80808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argv</a:t>
            </a:r>
            <a:r>
              <a:rPr lang="en-US" sz="1800" dirty="0">
                <a:solidFill>
                  <a:srgbClr val="80808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[]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) {</a:t>
            </a: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int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myarray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[] = { 20, 30, 40, 50, 60};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				</a:t>
            </a: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</a:t>
            </a:r>
          </a:p>
          <a:p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}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2B7449E-97CC-3535-64F1-E999C04A750B}"/>
              </a:ext>
            </a:extLst>
          </p:cNvPr>
          <p:cNvSpPr txBox="1">
            <a:spLocks/>
          </p:cNvSpPr>
          <p:nvPr/>
        </p:nvSpPr>
        <p:spPr>
          <a:xfrm>
            <a:off x="5600701" y="2910522"/>
            <a:ext cx="3200399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// Make a five element array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5551C10-2CF6-5CFF-2A24-8E4ACCCD947D}"/>
              </a:ext>
            </a:extLst>
          </p:cNvPr>
          <p:cNvSpPr txBox="1">
            <a:spLocks/>
          </p:cNvSpPr>
          <p:nvPr/>
        </p:nvSpPr>
        <p:spPr>
          <a:xfrm>
            <a:off x="6572250" y="2514054"/>
            <a:ext cx="2438401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// array declaration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8943946-9D9A-6BC9-2473-402B8B7695EA}"/>
              </a:ext>
            </a:extLst>
          </p:cNvPr>
          <p:cNvSpPr txBox="1">
            <a:spLocks/>
          </p:cNvSpPr>
          <p:nvPr/>
        </p:nvSpPr>
        <p:spPr>
          <a:xfrm>
            <a:off x="5570221" y="3321366"/>
            <a:ext cx="2438401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// a pointer to an int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0F9BAAB-67AF-9EA8-923E-6487081D40E7}"/>
              </a:ext>
            </a:extLst>
          </p:cNvPr>
          <p:cNvSpPr txBox="1">
            <a:spLocks/>
          </p:cNvSpPr>
          <p:nvPr/>
        </p:nvSpPr>
        <p:spPr>
          <a:xfrm>
            <a:off x="4952999" y="3782098"/>
            <a:ext cx="4057651" cy="457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// make the pointer point to the array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B720B29-41E8-B97F-5FED-C0DB36903C93}"/>
              </a:ext>
            </a:extLst>
          </p:cNvPr>
          <p:cNvSpPr txBox="1">
            <a:spLocks/>
          </p:cNvSpPr>
          <p:nvPr/>
        </p:nvSpPr>
        <p:spPr>
          <a:xfrm>
            <a:off x="3886200" y="4230340"/>
            <a:ext cx="5124450" cy="33193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// notice that we did not use the address of operator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0A79C88-591D-AE07-407E-5057533FFDB6}"/>
              </a:ext>
            </a:extLst>
          </p:cNvPr>
          <p:cNvSpPr txBox="1">
            <a:spLocks/>
          </p:cNvSpPr>
          <p:nvPr/>
        </p:nvSpPr>
        <p:spPr>
          <a:xfrm>
            <a:off x="5529361" y="5359389"/>
            <a:ext cx="3505200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points to element 2 of the array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B14631D-1A53-686A-04EC-E5D6BCD0BCFF}"/>
              </a:ext>
            </a:extLst>
          </p:cNvPr>
          <p:cNvSpPr txBox="1">
            <a:spLocks/>
          </p:cNvSpPr>
          <p:nvPr/>
        </p:nvSpPr>
        <p:spPr>
          <a:xfrm>
            <a:off x="4777743" y="1489366"/>
            <a:ext cx="3981449" cy="457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// </a:t>
            </a:r>
            <a:r>
              <a:rPr lang="en-US" sz="2000" dirty="0" err="1">
                <a:solidFill>
                  <a:srgbClr val="FF0000"/>
                </a:solidFill>
              </a:rPr>
              <a:t>arraypointer</a:t>
            </a:r>
            <a:r>
              <a:rPr lang="en-US" sz="2000" dirty="0">
                <a:solidFill>
                  <a:srgbClr val="FF0000"/>
                </a:solidFill>
              </a:rPr>
              <a:t> points to base of array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6A19058-28D4-30C4-C9E5-2FCC8C08E24F}"/>
              </a:ext>
            </a:extLst>
          </p:cNvPr>
          <p:cNvCxnSpPr>
            <a:cxnSpLocks/>
          </p:cNvCxnSpPr>
          <p:nvPr/>
        </p:nvCxnSpPr>
        <p:spPr>
          <a:xfrm flipV="1">
            <a:off x="3124200" y="4912498"/>
            <a:ext cx="312852" cy="929268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AB0386E1-94BB-CB72-C665-0C51EA48E37F}"/>
              </a:ext>
            </a:extLst>
          </p:cNvPr>
          <p:cNvCxnSpPr>
            <a:cxnSpLocks/>
          </p:cNvCxnSpPr>
          <p:nvPr/>
        </p:nvCxnSpPr>
        <p:spPr>
          <a:xfrm flipH="1">
            <a:off x="4119880" y="1815998"/>
            <a:ext cx="657863" cy="730608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AA22942-0587-EE48-219C-0510CE216033}"/>
              </a:ext>
            </a:extLst>
          </p:cNvPr>
          <p:cNvCxnSpPr>
            <a:cxnSpLocks/>
          </p:cNvCxnSpPr>
          <p:nvPr/>
        </p:nvCxnSpPr>
        <p:spPr>
          <a:xfrm flipH="1" flipV="1">
            <a:off x="4952999" y="5203254"/>
            <a:ext cx="761999" cy="181001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D0623B86-ACB4-C9C3-0C65-BB7E17520333}"/>
              </a:ext>
            </a:extLst>
          </p:cNvPr>
          <p:cNvSpPr txBox="1"/>
          <p:nvPr/>
        </p:nvSpPr>
        <p:spPr>
          <a:xfrm>
            <a:off x="1299212" y="3311206"/>
            <a:ext cx="307466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int *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arraypointer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;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B478FD8-9B5E-B4F4-D409-12A4A64843D3}"/>
              </a:ext>
            </a:extLst>
          </p:cNvPr>
          <p:cNvSpPr txBox="1"/>
          <p:nvPr/>
        </p:nvSpPr>
        <p:spPr>
          <a:xfrm>
            <a:off x="1329692" y="3778566"/>
            <a:ext cx="344805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arraypointer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myarray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;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F632818-7DFE-19E2-E765-ECA4315B795B}"/>
              </a:ext>
            </a:extLst>
          </p:cNvPr>
          <p:cNvSpPr txBox="1"/>
          <p:nvPr/>
        </p:nvSpPr>
        <p:spPr>
          <a:xfrm>
            <a:off x="1324612" y="4624254"/>
            <a:ext cx="531177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printf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(“%d \n”,* (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arraypointer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+2) );</a:t>
            </a:r>
          </a:p>
        </p:txBody>
      </p:sp>
      <p:sp>
        <p:nvSpPr>
          <p:cNvPr id="19" name="Right Brace 18">
            <a:extLst>
              <a:ext uri="{FF2B5EF4-FFF2-40B4-BE49-F238E27FC236}">
                <a16:creationId xmlns:a16="http://schemas.microsoft.com/office/drawing/2014/main" id="{A90549B5-E5AE-E459-7F56-C82D9AC16ED2}"/>
              </a:ext>
            </a:extLst>
          </p:cNvPr>
          <p:cNvSpPr/>
          <p:nvPr/>
        </p:nvSpPr>
        <p:spPr>
          <a:xfrm rot="5400000">
            <a:off x="4754682" y="3947152"/>
            <a:ext cx="168035" cy="2209800"/>
          </a:xfrm>
          <a:prstGeom prst="righ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D7C47457-57D5-D7EF-887E-186C6CCE67FD}"/>
              </a:ext>
            </a:extLst>
          </p:cNvPr>
          <p:cNvSpPr txBox="1">
            <a:spLocks/>
          </p:cNvSpPr>
          <p:nvPr/>
        </p:nvSpPr>
        <p:spPr>
          <a:xfrm>
            <a:off x="1299212" y="5867111"/>
            <a:ext cx="4301489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print the value of the int located there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0A50C323-5BC1-E53B-7680-CEA6F3045969}"/>
              </a:ext>
            </a:extLst>
          </p:cNvPr>
          <p:cNvSpPr/>
          <p:nvPr/>
        </p:nvSpPr>
        <p:spPr>
          <a:xfrm>
            <a:off x="4761885" y="2504091"/>
            <a:ext cx="441959" cy="416332"/>
          </a:xfrm>
          <a:prstGeom prst="ellipse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03D914FA-709D-33BE-AC5D-1B7CA6187D11}"/>
              </a:ext>
            </a:extLst>
          </p:cNvPr>
          <p:cNvSpPr txBox="1">
            <a:spLocks/>
          </p:cNvSpPr>
          <p:nvPr/>
        </p:nvSpPr>
        <p:spPr>
          <a:xfrm>
            <a:off x="6019800" y="5736539"/>
            <a:ext cx="2739392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(regardless of the type)</a:t>
            </a:r>
          </a:p>
        </p:txBody>
      </p:sp>
    </p:spTree>
    <p:extLst>
      <p:ext uri="{BB962C8B-B14F-4D97-AF65-F5344CB8AC3E}">
        <p14:creationId xmlns:p14="http://schemas.microsoft.com/office/powerpoint/2010/main" val="1702327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  <p:bldP spid="10" grpId="0"/>
      <p:bldP spid="11" grpId="0"/>
      <p:bldP spid="14" grpId="0"/>
      <p:bldP spid="16" grpId="0"/>
      <p:bldP spid="18" grpId="0"/>
      <p:bldP spid="19" grpId="0" animBg="1"/>
      <p:bldP spid="22" grpId="0"/>
      <p:bldP spid="24" grpId="0" animBg="1"/>
      <p:bldP spid="2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6F22E6-7A51-FD39-C2AE-F919C3BAFB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D4373-74BD-A0BC-EB81-776DA8D55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Autofit/>
          </a:bodyPr>
          <a:lstStyle/>
          <a:p>
            <a:r>
              <a:rPr lang="en-US" sz="3600" dirty="0"/>
              <a:t>Using Pointers with Arrays</a:t>
            </a:r>
            <a:br>
              <a:rPr lang="en-US" sz="3600" dirty="0"/>
            </a:br>
            <a:r>
              <a:rPr lang="en-US" sz="3600" dirty="0"/>
              <a:t>Works the Same with Different Array Types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E09577D-51F5-B22B-F38A-F0AF6521036C}"/>
              </a:ext>
            </a:extLst>
          </p:cNvPr>
          <p:cNvSpPr txBox="1"/>
          <p:nvPr/>
        </p:nvSpPr>
        <p:spPr>
          <a:xfrm>
            <a:off x="381000" y="1143000"/>
            <a:ext cx="8229600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80808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#include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A31515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&lt;</a:t>
            </a:r>
            <a:r>
              <a:rPr lang="en-US" sz="1800" dirty="0" err="1">
                <a:solidFill>
                  <a:srgbClr val="A31515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stdio.h</a:t>
            </a:r>
            <a:r>
              <a:rPr lang="en-US" sz="1800" dirty="0">
                <a:solidFill>
                  <a:srgbClr val="A31515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main(</a:t>
            </a:r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80808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argc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, </a:t>
            </a:r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char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* </a:t>
            </a:r>
            <a:r>
              <a:rPr lang="en-US" sz="1800" dirty="0" err="1">
                <a:solidFill>
                  <a:srgbClr val="80808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argv</a:t>
            </a:r>
            <a:r>
              <a:rPr lang="en-US" sz="1800" dirty="0">
                <a:solidFill>
                  <a:srgbClr val="80808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[]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) {</a:t>
            </a: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</a:t>
            </a:r>
            <a:r>
              <a:rPr lang="en-US" sz="1800" b="1" dirty="0">
                <a:solidFill>
                  <a:srgbClr val="FF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double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myarray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[] = { 20., 30., 40., 50., 60.};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				</a:t>
            </a: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</a:t>
            </a:r>
          </a:p>
          <a:p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}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43ECFC8-05EC-8E76-222B-343496263480}"/>
              </a:ext>
            </a:extLst>
          </p:cNvPr>
          <p:cNvSpPr txBox="1">
            <a:spLocks/>
          </p:cNvSpPr>
          <p:nvPr/>
        </p:nvSpPr>
        <p:spPr>
          <a:xfrm>
            <a:off x="5600701" y="2910522"/>
            <a:ext cx="3200399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// Make a five element array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3D0A2C0-B516-101C-939B-5AAD25725E11}"/>
              </a:ext>
            </a:extLst>
          </p:cNvPr>
          <p:cNvSpPr txBox="1">
            <a:spLocks/>
          </p:cNvSpPr>
          <p:nvPr/>
        </p:nvSpPr>
        <p:spPr>
          <a:xfrm>
            <a:off x="6722650" y="2004944"/>
            <a:ext cx="2438401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// array declaration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0C10053-BE28-1ADA-C065-2A3E45FCC3A9}"/>
              </a:ext>
            </a:extLst>
          </p:cNvPr>
          <p:cNvSpPr txBox="1">
            <a:spLocks/>
          </p:cNvSpPr>
          <p:nvPr/>
        </p:nvSpPr>
        <p:spPr>
          <a:xfrm>
            <a:off x="5570221" y="3321366"/>
            <a:ext cx="2438401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// a pointer to an int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86AE841-3FDF-53BB-EB44-0E3A6EDEF7C5}"/>
              </a:ext>
            </a:extLst>
          </p:cNvPr>
          <p:cNvSpPr txBox="1">
            <a:spLocks/>
          </p:cNvSpPr>
          <p:nvPr/>
        </p:nvSpPr>
        <p:spPr>
          <a:xfrm>
            <a:off x="4952999" y="3782098"/>
            <a:ext cx="4057651" cy="457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// make the pointer point to the array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36159FC-982F-1521-A19E-C7A1B5252CE1}"/>
              </a:ext>
            </a:extLst>
          </p:cNvPr>
          <p:cNvSpPr txBox="1">
            <a:spLocks/>
          </p:cNvSpPr>
          <p:nvPr/>
        </p:nvSpPr>
        <p:spPr>
          <a:xfrm>
            <a:off x="3886200" y="4230340"/>
            <a:ext cx="5124450" cy="33193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// notice that we did not use the address of operator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9907DAD-8BE8-A0CC-3C80-A7F2F7D6D2F8}"/>
              </a:ext>
            </a:extLst>
          </p:cNvPr>
          <p:cNvSpPr txBox="1">
            <a:spLocks/>
          </p:cNvSpPr>
          <p:nvPr/>
        </p:nvSpPr>
        <p:spPr>
          <a:xfrm>
            <a:off x="5529361" y="5359389"/>
            <a:ext cx="3505200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points to element 2 of the array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318E8FDF-5C29-0C61-D499-87B17077C661}"/>
              </a:ext>
            </a:extLst>
          </p:cNvPr>
          <p:cNvSpPr txBox="1">
            <a:spLocks/>
          </p:cNvSpPr>
          <p:nvPr/>
        </p:nvSpPr>
        <p:spPr>
          <a:xfrm>
            <a:off x="4777743" y="1489366"/>
            <a:ext cx="3981449" cy="457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// </a:t>
            </a:r>
            <a:r>
              <a:rPr lang="en-US" sz="2000" dirty="0" err="1">
                <a:solidFill>
                  <a:srgbClr val="FF0000"/>
                </a:solidFill>
              </a:rPr>
              <a:t>arraypointer</a:t>
            </a:r>
            <a:r>
              <a:rPr lang="en-US" sz="2000" dirty="0">
                <a:solidFill>
                  <a:srgbClr val="FF0000"/>
                </a:solidFill>
              </a:rPr>
              <a:t> points to base of array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D8A2E7C-CF97-B092-1572-564208BAA5E5}"/>
              </a:ext>
            </a:extLst>
          </p:cNvPr>
          <p:cNvCxnSpPr>
            <a:cxnSpLocks/>
          </p:cNvCxnSpPr>
          <p:nvPr/>
        </p:nvCxnSpPr>
        <p:spPr>
          <a:xfrm flipV="1">
            <a:off x="3124200" y="4912498"/>
            <a:ext cx="312852" cy="929268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AE4A81D-634B-97C9-BF25-938DB93B5F2D}"/>
              </a:ext>
            </a:extLst>
          </p:cNvPr>
          <p:cNvCxnSpPr>
            <a:cxnSpLocks/>
          </p:cNvCxnSpPr>
          <p:nvPr/>
        </p:nvCxnSpPr>
        <p:spPr>
          <a:xfrm flipH="1">
            <a:off x="4267200" y="1815998"/>
            <a:ext cx="510543" cy="68037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420197B-461F-D2F8-F4F6-9054838C8507}"/>
              </a:ext>
            </a:extLst>
          </p:cNvPr>
          <p:cNvCxnSpPr>
            <a:cxnSpLocks/>
          </p:cNvCxnSpPr>
          <p:nvPr/>
        </p:nvCxnSpPr>
        <p:spPr>
          <a:xfrm flipH="1" flipV="1">
            <a:off x="4952999" y="5203254"/>
            <a:ext cx="761999" cy="181001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5A412984-1163-5AD1-292F-52EB0D21AEB5}"/>
              </a:ext>
            </a:extLst>
          </p:cNvPr>
          <p:cNvSpPr txBox="1"/>
          <p:nvPr/>
        </p:nvSpPr>
        <p:spPr>
          <a:xfrm>
            <a:off x="1299212" y="3311206"/>
            <a:ext cx="38823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double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*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arraypointer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;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ED908F3-0D66-D4A0-E51E-C505FDC97F11}"/>
              </a:ext>
            </a:extLst>
          </p:cNvPr>
          <p:cNvSpPr txBox="1"/>
          <p:nvPr/>
        </p:nvSpPr>
        <p:spPr>
          <a:xfrm>
            <a:off x="1329692" y="3778566"/>
            <a:ext cx="344805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arraypointer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myarray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;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108A170-EEE1-EA24-A6CD-3B3A1D518DD3}"/>
              </a:ext>
            </a:extLst>
          </p:cNvPr>
          <p:cNvSpPr txBox="1"/>
          <p:nvPr/>
        </p:nvSpPr>
        <p:spPr>
          <a:xfrm>
            <a:off x="1324612" y="4624254"/>
            <a:ext cx="531177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printf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(“%d \n”,* (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arraypointer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+2) );</a:t>
            </a:r>
          </a:p>
        </p:txBody>
      </p:sp>
      <p:sp>
        <p:nvSpPr>
          <p:cNvPr id="19" name="Right Brace 18">
            <a:extLst>
              <a:ext uri="{FF2B5EF4-FFF2-40B4-BE49-F238E27FC236}">
                <a16:creationId xmlns:a16="http://schemas.microsoft.com/office/drawing/2014/main" id="{0CAB0B63-9D56-85ED-B236-42BE0C5D48F0}"/>
              </a:ext>
            </a:extLst>
          </p:cNvPr>
          <p:cNvSpPr/>
          <p:nvPr/>
        </p:nvSpPr>
        <p:spPr>
          <a:xfrm rot="5400000">
            <a:off x="4754682" y="3947152"/>
            <a:ext cx="168035" cy="2209800"/>
          </a:xfrm>
          <a:prstGeom prst="righ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D470CA7E-5C20-0BEA-0399-03492A8F99BC}"/>
              </a:ext>
            </a:extLst>
          </p:cNvPr>
          <p:cNvSpPr txBox="1">
            <a:spLocks/>
          </p:cNvSpPr>
          <p:nvPr/>
        </p:nvSpPr>
        <p:spPr>
          <a:xfrm>
            <a:off x="2227898" y="5841766"/>
            <a:ext cx="4934901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print the value of the int located there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E154F1C-6199-E454-4053-5B3F9B15251F}"/>
              </a:ext>
            </a:extLst>
          </p:cNvPr>
          <p:cNvSpPr/>
          <p:nvPr/>
        </p:nvSpPr>
        <p:spPr>
          <a:xfrm>
            <a:off x="5494018" y="2498586"/>
            <a:ext cx="441959" cy="416332"/>
          </a:xfrm>
          <a:prstGeom prst="ellipse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6569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EA4B40-DAAA-01A1-FA4D-3C8BE0B9D4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E99B3-74E0-FF5E-4075-DF5F08D50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/>
              <a:t>Using Pointers with 2D Arrays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9A968A3-B419-91F0-552B-E5037EF23CEE}"/>
              </a:ext>
            </a:extLst>
          </p:cNvPr>
          <p:cNvSpPr txBox="1"/>
          <p:nvPr/>
        </p:nvSpPr>
        <p:spPr>
          <a:xfrm>
            <a:off x="381000" y="1143000"/>
            <a:ext cx="82296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80808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#include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A31515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&lt;</a:t>
            </a:r>
            <a:r>
              <a:rPr lang="en-US" sz="1800" dirty="0" err="1">
                <a:solidFill>
                  <a:srgbClr val="A31515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stdio.h</a:t>
            </a:r>
            <a:r>
              <a:rPr lang="en-US" sz="1800" dirty="0">
                <a:solidFill>
                  <a:srgbClr val="A31515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main(</a:t>
            </a:r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80808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argc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, </a:t>
            </a:r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char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* </a:t>
            </a:r>
            <a:r>
              <a:rPr lang="en-US" sz="1800" dirty="0" err="1">
                <a:solidFill>
                  <a:srgbClr val="80808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argv</a:t>
            </a:r>
            <a:r>
              <a:rPr lang="en-US" sz="1800" dirty="0">
                <a:solidFill>
                  <a:srgbClr val="80808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[]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) {</a:t>
            </a: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en-US" b="1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   </a:t>
            </a:r>
            <a:r>
              <a:rPr lang="en-US" sz="1800" b="1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double 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array2d[4][4] = { { 20., 40.,    60.,    80. },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		   {   100.,   300.,   500.,   700. },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			   {  1000.,  3000.,  5000.,  7000. },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		   { 20000., 40000., 60000., 80000. }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		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};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			</a:t>
            </a: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</a:t>
            </a:r>
          </a:p>
          <a:p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}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0C00590-5EB5-A7C9-FDD1-B2C4AC4FA92E}"/>
              </a:ext>
            </a:extLst>
          </p:cNvPr>
          <p:cNvSpPr txBox="1">
            <a:spLocks/>
          </p:cNvSpPr>
          <p:nvPr/>
        </p:nvSpPr>
        <p:spPr>
          <a:xfrm>
            <a:off x="6322039" y="1851277"/>
            <a:ext cx="2414490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// Make a 2D array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6A8E671-326B-951A-5770-6FD440B5703A}"/>
              </a:ext>
            </a:extLst>
          </p:cNvPr>
          <p:cNvSpPr txBox="1">
            <a:spLocks/>
          </p:cNvSpPr>
          <p:nvPr/>
        </p:nvSpPr>
        <p:spPr>
          <a:xfrm>
            <a:off x="6322039" y="2155381"/>
            <a:ext cx="2438401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// array declaration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946D8D2-D74E-5B90-ABFA-F940C84B3F94}"/>
              </a:ext>
            </a:extLst>
          </p:cNvPr>
          <p:cNvSpPr txBox="1">
            <a:spLocks/>
          </p:cNvSpPr>
          <p:nvPr/>
        </p:nvSpPr>
        <p:spPr>
          <a:xfrm>
            <a:off x="4843560" y="3944931"/>
            <a:ext cx="3981449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// a pointer to a row of the array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169B57F-E84A-67A9-4797-5B0948586CE2}"/>
              </a:ext>
            </a:extLst>
          </p:cNvPr>
          <p:cNvSpPr txBox="1">
            <a:spLocks/>
          </p:cNvSpPr>
          <p:nvPr/>
        </p:nvSpPr>
        <p:spPr>
          <a:xfrm>
            <a:off x="4461509" y="4528356"/>
            <a:ext cx="4057651" cy="457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// make the pointer point to the array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C7DDC86-600C-753E-6A17-C7A79B42FB3F}"/>
              </a:ext>
            </a:extLst>
          </p:cNvPr>
          <p:cNvSpPr txBox="1">
            <a:spLocks/>
          </p:cNvSpPr>
          <p:nvPr/>
        </p:nvSpPr>
        <p:spPr>
          <a:xfrm>
            <a:off x="198122" y="3445882"/>
            <a:ext cx="3075305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parentheses are necessary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DC484DC-CA0A-4BF4-1375-E5A6035C62BB}"/>
              </a:ext>
            </a:extLst>
          </p:cNvPr>
          <p:cNvSpPr txBox="1">
            <a:spLocks/>
          </p:cNvSpPr>
          <p:nvPr/>
        </p:nvSpPr>
        <p:spPr>
          <a:xfrm>
            <a:off x="4777743" y="1489366"/>
            <a:ext cx="3981449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// </a:t>
            </a:r>
            <a:r>
              <a:rPr lang="en-US" sz="2000" dirty="0" err="1">
                <a:solidFill>
                  <a:srgbClr val="FF0000"/>
                </a:solidFill>
              </a:rPr>
              <a:t>rowpointer</a:t>
            </a:r>
            <a:r>
              <a:rPr lang="en-US" sz="2000" dirty="0">
                <a:solidFill>
                  <a:srgbClr val="FF0000"/>
                </a:solidFill>
              </a:rPr>
              <a:t> points to base of array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8054E3EA-500E-FBA3-ABD6-67560F9FD7E6}"/>
              </a:ext>
            </a:extLst>
          </p:cNvPr>
          <p:cNvCxnSpPr>
            <a:cxnSpLocks/>
          </p:cNvCxnSpPr>
          <p:nvPr/>
        </p:nvCxnSpPr>
        <p:spPr>
          <a:xfrm>
            <a:off x="1544582" y="3806075"/>
            <a:ext cx="360418" cy="194504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A9D0B15-C188-3D83-7510-C9CFAC23A1C5}"/>
              </a:ext>
            </a:extLst>
          </p:cNvPr>
          <p:cNvCxnSpPr>
            <a:cxnSpLocks/>
          </p:cNvCxnSpPr>
          <p:nvPr/>
        </p:nvCxnSpPr>
        <p:spPr>
          <a:xfrm flipH="1">
            <a:off x="4366258" y="1849621"/>
            <a:ext cx="987845" cy="706424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B9BB05A-99D8-E935-FFB6-C809B1FF9C1F}"/>
              </a:ext>
            </a:extLst>
          </p:cNvPr>
          <p:cNvCxnSpPr>
            <a:cxnSpLocks/>
          </p:cNvCxnSpPr>
          <p:nvPr/>
        </p:nvCxnSpPr>
        <p:spPr>
          <a:xfrm>
            <a:off x="3079427" y="3751772"/>
            <a:ext cx="561769" cy="234215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FA3D3E8B-F868-4EAD-0F20-1835A8F25344}"/>
              </a:ext>
            </a:extLst>
          </p:cNvPr>
          <p:cNvSpPr txBox="1"/>
          <p:nvPr/>
        </p:nvSpPr>
        <p:spPr>
          <a:xfrm>
            <a:off x="922019" y="3956741"/>
            <a:ext cx="38823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double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*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rowpointer</a:t>
            </a:r>
            <a:r>
              <a:rPr lang="en-US" sz="1800" dirty="0">
                <a:solidFill>
                  <a:srgbClr val="FF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)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[4];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74BE5CD-0C66-A91D-6010-1F5936F5DCE2}"/>
              </a:ext>
            </a:extLst>
          </p:cNvPr>
          <p:cNvSpPr txBox="1"/>
          <p:nvPr/>
        </p:nvSpPr>
        <p:spPr>
          <a:xfrm>
            <a:off x="922019" y="4501797"/>
            <a:ext cx="344805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rowpointer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= array2d;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E6720EC-504A-A1C4-4500-E2C48EA9170F}"/>
              </a:ext>
            </a:extLst>
          </p:cNvPr>
          <p:cNvSpPr txBox="1"/>
          <p:nvPr/>
        </p:nvSpPr>
        <p:spPr>
          <a:xfrm>
            <a:off x="922019" y="4935552"/>
            <a:ext cx="64693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printf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(“%9.1f \n”,* (*(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rowpointer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+2) +1));</a:t>
            </a:r>
          </a:p>
        </p:txBody>
      </p:sp>
      <p:sp>
        <p:nvSpPr>
          <p:cNvPr id="19" name="Right Brace 18">
            <a:extLst>
              <a:ext uri="{FF2B5EF4-FFF2-40B4-BE49-F238E27FC236}">
                <a16:creationId xmlns:a16="http://schemas.microsoft.com/office/drawing/2014/main" id="{0F012974-EB09-DF48-E551-6073CFD95CB8}"/>
              </a:ext>
            </a:extLst>
          </p:cNvPr>
          <p:cNvSpPr/>
          <p:nvPr/>
        </p:nvSpPr>
        <p:spPr>
          <a:xfrm rot="5400000">
            <a:off x="4773056" y="4386266"/>
            <a:ext cx="210116" cy="1978572"/>
          </a:xfrm>
          <a:prstGeom prst="righ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EE708B9E-7A90-B582-1371-255F0890E111}"/>
              </a:ext>
            </a:extLst>
          </p:cNvPr>
          <p:cNvSpPr txBox="1">
            <a:spLocks/>
          </p:cNvSpPr>
          <p:nvPr/>
        </p:nvSpPr>
        <p:spPr>
          <a:xfrm>
            <a:off x="2886652" y="5734481"/>
            <a:ext cx="4934901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print the value of the double located there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89B2C9C-9EF1-EB2C-43C4-B6EF317C1783}"/>
              </a:ext>
            </a:extLst>
          </p:cNvPr>
          <p:cNvSpPr/>
          <p:nvPr/>
        </p:nvSpPr>
        <p:spPr>
          <a:xfrm>
            <a:off x="3353242" y="4970451"/>
            <a:ext cx="264444" cy="281531"/>
          </a:xfrm>
          <a:prstGeom prst="ellipse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Arrow: Right 31">
            <a:extLst>
              <a:ext uri="{FF2B5EF4-FFF2-40B4-BE49-F238E27FC236}">
                <a16:creationId xmlns:a16="http://schemas.microsoft.com/office/drawing/2014/main" id="{CA9F547E-FB3E-5A06-8554-FF55E728078C}"/>
              </a:ext>
            </a:extLst>
          </p:cNvPr>
          <p:cNvSpPr/>
          <p:nvPr/>
        </p:nvSpPr>
        <p:spPr>
          <a:xfrm>
            <a:off x="2981531" y="3168789"/>
            <a:ext cx="228600" cy="152397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9A72E72-955C-EE2C-9E1C-923687687C5A}"/>
              </a:ext>
            </a:extLst>
          </p:cNvPr>
          <p:cNvSpPr txBox="1"/>
          <p:nvPr/>
        </p:nvSpPr>
        <p:spPr>
          <a:xfrm>
            <a:off x="494449" y="3071393"/>
            <a:ext cx="237363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7030A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*(</a:t>
            </a:r>
            <a:r>
              <a:rPr lang="en-US" sz="1800" dirty="0" err="1">
                <a:solidFill>
                  <a:srgbClr val="7030A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rowpointer</a:t>
            </a:r>
            <a:r>
              <a:rPr lang="en-US" sz="1800" dirty="0">
                <a:solidFill>
                  <a:srgbClr val="7030A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+2) </a:t>
            </a:r>
          </a:p>
        </p:txBody>
      </p:sp>
      <p:sp>
        <p:nvSpPr>
          <p:cNvPr id="35" name="Right Brace 34">
            <a:extLst>
              <a:ext uri="{FF2B5EF4-FFF2-40B4-BE49-F238E27FC236}">
                <a16:creationId xmlns:a16="http://schemas.microsoft.com/office/drawing/2014/main" id="{4CC8B520-4CC0-A206-EED7-484B3A225AE5}"/>
              </a:ext>
            </a:extLst>
          </p:cNvPr>
          <p:cNvSpPr/>
          <p:nvPr/>
        </p:nvSpPr>
        <p:spPr>
          <a:xfrm rot="5400000">
            <a:off x="5050350" y="4239390"/>
            <a:ext cx="164756" cy="2688543"/>
          </a:xfrm>
          <a:prstGeom prst="righ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Arc 35">
            <a:extLst>
              <a:ext uri="{FF2B5EF4-FFF2-40B4-BE49-F238E27FC236}">
                <a16:creationId xmlns:a16="http://schemas.microsoft.com/office/drawing/2014/main" id="{397BCD66-3300-5961-B3C7-B1C03A81065F}"/>
              </a:ext>
            </a:extLst>
          </p:cNvPr>
          <p:cNvSpPr/>
          <p:nvPr/>
        </p:nvSpPr>
        <p:spPr>
          <a:xfrm>
            <a:off x="3641195" y="2843148"/>
            <a:ext cx="1473935" cy="597578"/>
          </a:xfrm>
          <a:prstGeom prst="arc">
            <a:avLst>
              <a:gd name="adj1" fmla="val 832242"/>
              <a:gd name="adj2" fmla="val 9523271"/>
            </a:avLst>
          </a:prstGeom>
          <a:ln w="38100">
            <a:solidFill>
              <a:srgbClr val="7030A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AFA192BA-87FD-2F92-67DC-0EA8125D8607}"/>
              </a:ext>
            </a:extLst>
          </p:cNvPr>
          <p:cNvSpPr txBox="1">
            <a:spLocks/>
          </p:cNvSpPr>
          <p:nvPr/>
        </p:nvSpPr>
        <p:spPr>
          <a:xfrm>
            <a:off x="5132728" y="1008664"/>
            <a:ext cx="2364737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Output:   3000.0</a:t>
            </a:r>
          </a:p>
        </p:txBody>
      </p:sp>
    </p:spTree>
    <p:extLst>
      <p:ext uri="{BB962C8B-B14F-4D97-AF65-F5344CB8AC3E}">
        <p14:creationId xmlns:p14="http://schemas.microsoft.com/office/powerpoint/2010/main" val="4229377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10" grpId="0"/>
      <p:bldP spid="11" grpId="0"/>
      <p:bldP spid="14" grpId="0"/>
      <p:bldP spid="16" grpId="0"/>
      <p:bldP spid="18" grpId="0"/>
      <p:bldP spid="19" grpId="0" animBg="1"/>
      <p:bldP spid="22" grpId="0"/>
      <p:bldP spid="24" grpId="0" animBg="1"/>
      <p:bldP spid="32" grpId="0" animBg="1"/>
      <p:bldP spid="33" grpId="0"/>
      <p:bldP spid="35" grpId="0" animBg="1"/>
      <p:bldP spid="36" grpId="0" animBg="1"/>
      <p:bldP spid="3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F3557B-0265-8B79-9505-7DC0867380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788CE-DFD7-5D00-4064-78B491F34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21D520-BC7D-4E64-EEAC-8E9B4730D9E6}"/>
              </a:ext>
            </a:extLst>
          </p:cNvPr>
          <p:cNvSpPr txBox="1">
            <a:spLocks/>
          </p:cNvSpPr>
          <p:nvPr/>
        </p:nvSpPr>
        <p:spPr>
          <a:xfrm>
            <a:off x="914400" y="2133600"/>
            <a:ext cx="8000998" cy="6438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Passing information to functions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7B2F9AF-B769-D064-CDF0-CECD291B7BF6}"/>
              </a:ext>
            </a:extLst>
          </p:cNvPr>
          <p:cNvSpPr txBox="1">
            <a:spLocks/>
          </p:cNvSpPr>
          <p:nvPr/>
        </p:nvSpPr>
        <p:spPr>
          <a:xfrm>
            <a:off x="1895472" y="2752895"/>
            <a:ext cx="3200401" cy="563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6699FF"/>
                </a:solidFill>
              </a:rPr>
              <a:t>Passing by value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F3E3257-ECB7-7ABA-94E5-0AC1F41F32BF}"/>
              </a:ext>
            </a:extLst>
          </p:cNvPr>
          <p:cNvSpPr txBox="1">
            <a:spLocks/>
          </p:cNvSpPr>
          <p:nvPr/>
        </p:nvSpPr>
        <p:spPr>
          <a:xfrm>
            <a:off x="1895472" y="3235827"/>
            <a:ext cx="3962401" cy="5635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6699FF"/>
                </a:solidFill>
              </a:rPr>
              <a:t>Passing by reference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F9512F6-3270-5D2E-AFD3-A15C08A94A9C}"/>
              </a:ext>
            </a:extLst>
          </p:cNvPr>
          <p:cNvSpPr txBox="1">
            <a:spLocks/>
          </p:cNvSpPr>
          <p:nvPr/>
        </p:nvSpPr>
        <p:spPr>
          <a:xfrm>
            <a:off x="2626993" y="3713923"/>
            <a:ext cx="1524000" cy="5438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6699FF"/>
                </a:solidFill>
              </a:rPr>
              <a:t>Pointers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A51B2C6A-8C56-DD40-E3EE-7112614062C2}"/>
              </a:ext>
            </a:extLst>
          </p:cNvPr>
          <p:cNvSpPr txBox="1">
            <a:spLocks/>
          </p:cNvSpPr>
          <p:nvPr/>
        </p:nvSpPr>
        <p:spPr>
          <a:xfrm>
            <a:off x="2626993" y="4196856"/>
            <a:ext cx="2590801" cy="4962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Variable Scope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822116F-17C3-9934-F50E-605DD1D9152A}"/>
              </a:ext>
            </a:extLst>
          </p:cNvPr>
          <p:cNvSpPr txBox="1">
            <a:spLocks/>
          </p:cNvSpPr>
          <p:nvPr/>
        </p:nvSpPr>
        <p:spPr>
          <a:xfrm>
            <a:off x="1895472" y="4769486"/>
            <a:ext cx="5038728" cy="4962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Arrays as function parameters</a:t>
            </a:r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6967470C-5856-B17F-8ADD-BC9AE575972A}"/>
              </a:ext>
            </a:extLst>
          </p:cNvPr>
          <p:cNvSpPr/>
          <p:nvPr/>
        </p:nvSpPr>
        <p:spPr>
          <a:xfrm>
            <a:off x="1143000" y="4299700"/>
            <a:ext cx="371473" cy="29054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145239D-BC7B-934B-CC62-F9A6D95E43A1}"/>
              </a:ext>
            </a:extLst>
          </p:cNvPr>
          <p:cNvSpPr txBox="1">
            <a:spLocks/>
          </p:cNvSpPr>
          <p:nvPr/>
        </p:nvSpPr>
        <p:spPr>
          <a:xfrm>
            <a:off x="904871" y="1380113"/>
            <a:ext cx="6181729" cy="4962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Homework Programs with Recursion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1DC36DD-2A71-67D1-2C7F-4055908571D0}"/>
              </a:ext>
            </a:extLst>
          </p:cNvPr>
          <p:cNvSpPr txBox="1">
            <a:spLocks/>
          </p:cNvSpPr>
          <p:nvPr/>
        </p:nvSpPr>
        <p:spPr>
          <a:xfrm>
            <a:off x="1895472" y="5342116"/>
            <a:ext cx="4073527" cy="4962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Using pointers with arrays</a:t>
            </a:r>
          </a:p>
        </p:txBody>
      </p:sp>
    </p:spTree>
    <p:extLst>
      <p:ext uri="{BB962C8B-B14F-4D97-AF65-F5344CB8AC3E}">
        <p14:creationId xmlns:p14="http://schemas.microsoft.com/office/powerpoint/2010/main" val="24791538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6D7FC0-4DFE-5E74-E405-EDC76FB27B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29F5D-1F62-7DC6-CB0A-66CDA6DDF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/>
              <a:t>Using Pointers with 2D Arrays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7EDEC64-AD3B-12A3-D3C6-944701F288FD}"/>
              </a:ext>
            </a:extLst>
          </p:cNvPr>
          <p:cNvSpPr txBox="1"/>
          <p:nvPr/>
        </p:nvSpPr>
        <p:spPr>
          <a:xfrm>
            <a:off x="381000" y="1143000"/>
            <a:ext cx="82296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80808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#include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A31515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&lt;</a:t>
            </a:r>
            <a:r>
              <a:rPr lang="en-US" sz="1800" dirty="0" err="1">
                <a:solidFill>
                  <a:srgbClr val="A31515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stdio.h</a:t>
            </a:r>
            <a:r>
              <a:rPr lang="en-US" sz="1800" dirty="0">
                <a:solidFill>
                  <a:srgbClr val="A31515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main(</a:t>
            </a:r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80808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argc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, </a:t>
            </a:r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char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* </a:t>
            </a:r>
            <a:r>
              <a:rPr lang="en-US" sz="1800" dirty="0" err="1">
                <a:solidFill>
                  <a:srgbClr val="80808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argv</a:t>
            </a:r>
            <a:r>
              <a:rPr lang="en-US" sz="1800" dirty="0">
                <a:solidFill>
                  <a:srgbClr val="80808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[]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) {</a:t>
            </a: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en-US" b="1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   </a:t>
            </a:r>
            <a:r>
              <a:rPr lang="en-US" sz="1800" b="1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double 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array2d[4][4] = { { 20., 40.,    60.,    80. },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		   {   100.,   300.,   500.,   700. },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			   {  1000.,  3000.,  5000.,  7000. },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		   { 20000., 40000., 60000., 80000. }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		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};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			</a:t>
            </a: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</a:t>
            </a:r>
          </a:p>
          <a:p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	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}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722E1CC-88DD-2BD7-3297-79A9D0BAEB81}"/>
              </a:ext>
            </a:extLst>
          </p:cNvPr>
          <p:cNvSpPr txBox="1">
            <a:spLocks/>
          </p:cNvSpPr>
          <p:nvPr/>
        </p:nvSpPr>
        <p:spPr>
          <a:xfrm>
            <a:off x="4843560" y="3944931"/>
            <a:ext cx="3981449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// a pointer to a row of the array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197640C-FF61-5114-AD48-5744CE986839}"/>
              </a:ext>
            </a:extLst>
          </p:cNvPr>
          <p:cNvSpPr txBox="1">
            <a:spLocks/>
          </p:cNvSpPr>
          <p:nvPr/>
        </p:nvSpPr>
        <p:spPr>
          <a:xfrm>
            <a:off x="4461509" y="4528356"/>
            <a:ext cx="4057651" cy="457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// make the pointer point to the array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191B174C-B965-955C-7D66-04B05C2CFE43}"/>
              </a:ext>
            </a:extLst>
          </p:cNvPr>
          <p:cNvSpPr txBox="1">
            <a:spLocks/>
          </p:cNvSpPr>
          <p:nvPr/>
        </p:nvSpPr>
        <p:spPr>
          <a:xfrm>
            <a:off x="4777743" y="1489366"/>
            <a:ext cx="3981449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// </a:t>
            </a:r>
            <a:r>
              <a:rPr lang="en-US" sz="2000" dirty="0" err="1">
                <a:solidFill>
                  <a:srgbClr val="FF0000"/>
                </a:solidFill>
              </a:rPr>
              <a:t>rowpointer</a:t>
            </a:r>
            <a:r>
              <a:rPr lang="en-US" sz="2000" dirty="0">
                <a:solidFill>
                  <a:srgbClr val="FF0000"/>
                </a:solidFill>
              </a:rPr>
              <a:t> points to base of array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51C92E6-2312-D3B3-4A9A-0F4F3C47727D}"/>
              </a:ext>
            </a:extLst>
          </p:cNvPr>
          <p:cNvCxnSpPr>
            <a:cxnSpLocks/>
          </p:cNvCxnSpPr>
          <p:nvPr/>
        </p:nvCxnSpPr>
        <p:spPr>
          <a:xfrm flipH="1">
            <a:off x="4366258" y="1849621"/>
            <a:ext cx="987845" cy="706424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9D7858D8-B391-A3FE-EFAF-53823FE2C6FA}"/>
              </a:ext>
            </a:extLst>
          </p:cNvPr>
          <p:cNvSpPr txBox="1"/>
          <p:nvPr/>
        </p:nvSpPr>
        <p:spPr>
          <a:xfrm>
            <a:off x="922019" y="3956741"/>
            <a:ext cx="38823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double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*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rowpointer</a:t>
            </a:r>
            <a:r>
              <a:rPr lang="en-US" sz="1800" dirty="0">
                <a:solidFill>
                  <a:srgbClr val="FF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)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[4];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E3CDCFF-BCB6-2361-FAC6-301CBFBADF34}"/>
              </a:ext>
            </a:extLst>
          </p:cNvPr>
          <p:cNvSpPr txBox="1"/>
          <p:nvPr/>
        </p:nvSpPr>
        <p:spPr>
          <a:xfrm>
            <a:off x="922019" y="4501797"/>
            <a:ext cx="344805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rowpointer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= array2d;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B72C398-CFE5-969D-6C17-A8372335E66C}"/>
              </a:ext>
            </a:extLst>
          </p:cNvPr>
          <p:cNvSpPr txBox="1"/>
          <p:nvPr/>
        </p:nvSpPr>
        <p:spPr>
          <a:xfrm>
            <a:off x="922019" y="4935552"/>
            <a:ext cx="64693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printf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(“%9.1f \n”,* (*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rowpointer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+3));</a:t>
            </a:r>
          </a:p>
        </p:txBody>
      </p:sp>
      <p:sp>
        <p:nvSpPr>
          <p:cNvPr id="19" name="Right Brace 18">
            <a:extLst>
              <a:ext uri="{FF2B5EF4-FFF2-40B4-BE49-F238E27FC236}">
                <a16:creationId xmlns:a16="http://schemas.microsoft.com/office/drawing/2014/main" id="{217CD860-8309-113F-A57A-37B477C63837}"/>
              </a:ext>
            </a:extLst>
          </p:cNvPr>
          <p:cNvSpPr/>
          <p:nvPr/>
        </p:nvSpPr>
        <p:spPr>
          <a:xfrm rot="5400000">
            <a:off x="4459000" y="4681810"/>
            <a:ext cx="228628" cy="1368972"/>
          </a:xfrm>
          <a:prstGeom prst="righ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4145AB70-5351-4FF3-D8D6-32178495C9B8}"/>
              </a:ext>
            </a:extLst>
          </p:cNvPr>
          <p:cNvSpPr txBox="1">
            <a:spLocks/>
          </p:cNvSpPr>
          <p:nvPr/>
        </p:nvSpPr>
        <p:spPr>
          <a:xfrm>
            <a:off x="2886652" y="5734481"/>
            <a:ext cx="4934901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print the value of the double located there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898A4D4A-7301-57BE-AF24-DF9D362C7D12}"/>
              </a:ext>
            </a:extLst>
          </p:cNvPr>
          <p:cNvSpPr/>
          <p:nvPr/>
        </p:nvSpPr>
        <p:spPr>
          <a:xfrm>
            <a:off x="3353242" y="4970451"/>
            <a:ext cx="264444" cy="281531"/>
          </a:xfrm>
          <a:prstGeom prst="ellipse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Arrow: Right 31">
            <a:extLst>
              <a:ext uri="{FF2B5EF4-FFF2-40B4-BE49-F238E27FC236}">
                <a16:creationId xmlns:a16="http://schemas.microsoft.com/office/drawing/2014/main" id="{0C265037-E90F-37B4-F805-A210C2A427EC}"/>
              </a:ext>
            </a:extLst>
          </p:cNvPr>
          <p:cNvSpPr/>
          <p:nvPr/>
        </p:nvSpPr>
        <p:spPr>
          <a:xfrm rot="1306193">
            <a:off x="4041349" y="2427994"/>
            <a:ext cx="228600" cy="152397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0A5D28B-A599-7501-A5FC-D022760C6647}"/>
              </a:ext>
            </a:extLst>
          </p:cNvPr>
          <p:cNvSpPr txBox="1"/>
          <p:nvPr/>
        </p:nvSpPr>
        <p:spPr>
          <a:xfrm>
            <a:off x="2160370" y="2228746"/>
            <a:ext cx="199147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7030A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*(</a:t>
            </a:r>
            <a:r>
              <a:rPr lang="en-US" sz="1800" dirty="0" err="1">
                <a:solidFill>
                  <a:srgbClr val="7030A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rowpointer</a:t>
            </a:r>
            <a:r>
              <a:rPr lang="en-US" sz="1800" dirty="0">
                <a:solidFill>
                  <a:srgbClr val="7030A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) </a:t>
            </a:r>
          </a:p>
        </p:txBody>
      </p:sp>
      <p:sp>
        <p:nvSpPr>
          <p:cNvPr id="35" name="Right Brace 34">
            <a:extLst>
              <a:ext uri="{FF2B5EF4-FFF2-40B4-BE49-F238E27FC236}">
                <a16:creationId xmlns:a16="http://schemas.microsoft.com/office/drawing/2014/main" id="{00D9B0F9-EB02-74B3-392D-79A1648D82F3}"/>
              </a:ext>
            </a:extLst>
          </p:cNvPr>
          <p:cNvSpPr/>
          <p:nvPr/>
        </p:nvSpPr>
        <p:spPr>
          <a:xfrm rot="5400000">
            <a:off x="4664385" y="4539226"/>
            <a:ext cx="250885" cy="2002743"/>
          </a:xfrm>
          <a:prstGeom prst="righ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Arc 35">
            <a:extLst>
              <a:ext uri="{FF2B5EF4-FFF2-40B4-BE49-F238E27FC236}">
                <a16:creationId xmlns:a16="http://schemas.microsoft.com/office/drawing/2014/main" id="{82D3B681-44DE-81A9-892E-16270DCF47E5}"/>
              </a:ext>
            </a:extLst>
          </p:cNvPr>
          <p:cNvSpPr/>
          <p:nvPr/>
        </p:nvSpPr>
        <p:spPr>
          <a:xfrm>
            <a:off x="4239427" y="2303681"/>
            <a:ext cx="3258038" cy="597578"/>
          </a:xfrm>
          <a:prstGeom prst="arc">
            <a:avLst>
              <a:gd name="adj1" fmla="val 219956"/>
              <a:gd name="adj2" fmla="val 10330925"/>
            </a:avLst>
          </a:prstGeom>
          <a:ln w="38100">
            <a:solidFill>
              <a:srgbClr val="7030A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74DB5A26-4A5C-DA28-6182-1C78F7A47DA6}"/>
              </a:ext>
            </a:extLst>
          </p:cNvPr>
          <p:cNvSpPr txBox="1">
            <a:spLocks/>
          </p:cNvSpPr>
          <p:nvPr/>
        </p:nvSpPr>
        <p:spPr>
          <a:xfrm>
            <a:off x="5132728" y="1008664"/>
            <a:ext cx="2364737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Output:      80.0</a:t>
            </a:r>
          </a:p>
        </p:txBody>
      </p:sp>
    </p:spTree>
    <p:extLst>
      <p:ext uri="{BB962C8B-B14F-4D97-AF65-F5344CB8AC3E}">
        <p14:creationId xmlns:p14="http://schemas.microsoft.com/office/powerpoint/2010/main" val="3146245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8" grpId="0"/>
      <p:bldP spid="19" grpId="0" animBg="1"/>
      <p:bldP spid="22" grpId="0"/>
      <p:bldP spid="24" grpId="0" animBg="1"/>
      <p:bldP spid="32" grpId="0" animBg="1"/>
      <p:bldP spid="33" grpId="0"/>
      <p:bldP spid="35" grpId="0" animBg="1"/>
      <p:bldP spid="36" grpId="0" animBg="1"/>
      <p:bldP spid="3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732DE-5486-F8B8-F998-ADC1AA5E2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A2F9ED8-A735-330F-BA5A-2F326A311A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6391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63D8CA97-375B-330D-0FBF-DC98D1BA7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56877-FCC1-4EF5-0E38-86825B132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 Conversion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84605F-00A3-FD26-53B5-D63CA030AA44}"/>
              </a:ext>
            </a:extLst>
          </p:cNvPr>
          <p:cNvSpPr txBox="1">
            <a:spLocks/>
          </p:cNvSpPr>
          <p:nvPr/>
        </p:nvSpPr>
        <p:spPr>
          <a:xfrm>
            <a:off x="1325880" y="1408113"/>
            <a:ext cx="6492240" cy="1310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</a:rPr>
              <a:t>A decimal number can be converted to any base by repeatedly dividing by that base and keeping track of the remainders.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530A640-F8CC-D8CE-B404-147095B29C5E}"/>
              </a:ext>
            </a:extLst>
          </p:cNvPr>
          <p:cNvSpPr txBox="1">
            <a:spLocks/>
          </p:cNvSpPr>
          <p:nvPr/>
        </p:nvSpPr>
        <p:spPr>
          <a:xfrm>
            <a:off x="990600" y="2990694"/>
            <a:ext cx="75438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</a:rPr>
              <a:t>The process repeats until the result of the division is zero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0FA825A-9FCB-8DD0-0F22-FFA231AF4F52}"/>
              </a:ext>
            </a:extLst>
          </p:cNvPr>
          <p:cNvSpPr txBox="1">
            <a:spLocks/>
          </p:cNvSpPr>
          <p:nvPr/>
        </p:nvSpPr>
        <p:spPr>
          <a:xfrm>
            <a:off x="3276600" y="3524094"/>
            <a:ext cx="16764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</a:rPr>
              <a:t>(recursion)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7AEC008-0A10-A37B-1448-023C08BFB5F7}"/>
              </a:ext>
            </a:extLst>
          </p:cNvPr>
          <p:cNvSpPr txBox="1">
            <a:spLocks/>
          </p:cNvSpPr>
          <p:nvPr/>
        </p:nvSpPr>
        <p:spPr>
          <a:xfrm>
            <a:off x="1009650" y="4191000"/>
            <a:ext cx="7753350" cy="106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</a:rPr>
              <a:t>The remainders are then printed in the reverse order from how they were obtained</a:t>
            </a:r>
          </a:p>
        </p:txBody>
      </p:sp>
    </p:spTree>
    <p:extLst>
      <p:ext uri="{BB962C8B-B14F-4D97-AF65-F5344CB8AC3E}">
        <p14:creationId xmlns:p14="http://schemas.microsoft.com/office/powerpoint/2010/main" val="2117094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0"/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BB62376D-5168-5A16-E96D-7ADD79323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7D3DD-52AB-80F7-A14C-00AD08F86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Converting a number to base 2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D5ABA47-80CF-9DF6-5D5C-B51B96EBC311}"/>
              </a:ext>
            </a:extLst>
          </p:cNvPr>
          <p:cNvSpPr txBox="1">
            <a:spLocks/>
          </p:cNvSpPr>
          <p:nvPr/>
        </p:nvSpPr>
        <p:spPr>
          <a:xfrm>
            <a:off x="1447800" y="1417639"/>
            <a:ext cx="6736080" cy="6397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We will convert the number 13 to base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9ECBC5-3D71-8029-FB48-FCD059C8395E}"/>
              </a:ext>
            </a:extLst>
          </p:cNvPr>
          <p:cNvSpPr txBox="1">
            <a:spLocks/>
          </p:cNvSpPr>
          <p:nvPr/>
        </p:nvSpPr>
        <p:spPr>
          <a:xfrm>
            <a:off x="723900" y="3073081"/>
            <a:ext cx="4419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</a:rPr>
              <a:t>13 / 2  = 6  with a remainder of 1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F8C2B83-67B7-46CB-F522-B939FD1803F8}"/>
              </a:ext>
            </a:extLst>
          </p:cNvPr>
          <p:cNvSpPr txBox="1">
            <a:spLocks/>
          </p:cNvSpPr>
          <p:nvPr/>
        </p:nvSpPr>
        <p:spPr>
          <a:xfrm>
            <a:off x="838200" y="3621721"/>
            <a:ext cx="41910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</a:rPr>
              <a:t>6 / 2  = 3 with a remainder of  0 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53515D0-4BB7-6E28-BE66-39FE73E57CC4}"/>
              </a:ext>
            </a:extLst>
          </p:cNvPr>
          <p:cNvCxnSpPr>
            <a:cxnSpLocks/>
          </p:cNvCxnSpPr>
          <p:nvPr/>
        </p:nvCxnSpPr>
        <p:spPr>
          <a:xfrm flipH="1">
            <a:off x="1104900" y="3377880"/>
            <a:ext cx="762000" cy="304800"/>
          </a:xfrm>
          <a:prstGeom prst="straightConnector1">
            <a:avLst/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89DB9D9-7E0D-E294-B2F6-3DA41DC65D34}"/>
              </a:ext>
            </a:extLst>
          </p:cNvPr>
          <p:cNvSpPr txBox="1">
            <a:spLocks/>
          </p:cNvSpPr>
          <p:nvPr/>
        </p:nvSpPr>
        <p:spPr>
          <a:xfrm>
            <a:off x="838200" y="4216081"/>
            <a:ext cx="41910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</a:rPr>
              <a:t>3 / 2  = 1 with a remainder of  1 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68F0950-B8F4-3755-2B84-364F6DBE5AA0}"/>
              </a:ext>
            </a:extLst>
          </p:cNvPr>
          <p:cNvCxnSpPr>
            <a:cxnSpLocks/>
          </p:cNvCxnSpPr>
          <p:nvPr/>
        </p:nvCxnSpPr>
        <p:spPr>
          <a:xfrm flipH="1">
            <a:off x="1104900" y="3972240"/>
            <a:ext cx="762000" cy="304800"/>
          </a:xfrm>
          <a:prstGeom prst="straightConnector1">
            <a:avLst/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7CD1396A-80EC-4F2F-B9F0-A5BD302F7181}"/>
              </a:ext>
            </a:extLst>
          </p:cNvPr>
          <p:cNvSpPr txBox="1">
            <a:spLocks/>
          </p:cNvSpPr>
          <p:nvPr/>
        </p:nvSpPr>
        <p:spPr>
          <a:xfrm>
            <a:off x="838200" y="4896801"/>
            <a:ext cx="41910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</a:rPr>
              <a:t>1 / 2  = 0 with a remainder of  1 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B648B94-E499-34AD-0ACB-554EB1D7A3ED}"/>
              </a:ext>
            </a:extLst>
          </p:cNvPr>
          <p:cNvCxnSpPr>
            <a:cxnSpLocks/>
          </p:cNvCxnSpPr>
          <p:nvPr/>
        </p:nvCxnSpPr>
        <p:spPr>
          <a:xfrm flipH="1">
            <a:off x="1104900" y="4652960"/>
            <a:ext cx="762000" cy="304800"/>
          </a:xfrm>
          <a:prstGeom prst="straightConnector1">
            <a:avLst/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B3BE8231-6A76-06A0-AA87-21DAF954551C}"/>
              </a:ext>
            </a:extLst>
          </p:cNvPr>
          <p:cNvSpPr txBox="1">
            <a:spLocks/>
          </p:cNvSpPr>
          <p:nvPr/>
        </p:nvSpPr>
        <p:spPr>
          <a:xfrm>
            <a:off x="1066800" y="2004535"/>
            <a:ext cx="7315200" cy="10075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The remainders, assembled in reverse order, are the digits of the number represented in base 2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39E7A81-DD9A-5C6D-86C7-69FF2A568072}"/>
              </a:ext>
            </a:extLst>
          </p:cNvPr>
          <p:cNvSpPr txBox="1">
            <a:spLocks/>
          </p:cNvSpPr>
          <p:nvPr/>
        </p:nvSpPr>
        <p:spPr>
          <a:xfrm>
            <a:off x="6172200" y="5029200"/>
            <a:ext cx="143256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spc="500" dirty="0">
                <a:solidFill>
                  <a:srgbClr val="3333FF"/>
                </a:solidFill>
              </a:rPr>
              <a:t>1101</a:t>
            </a:r>
            <a:r>
              <a:rPr lang="en-US" sz="2800" spc="500" baseline="-25000" dirty="0">
                <a:solidFill>
                  <a:srgbClr val="3333FF"/>
                </a:solidFill>
              </a:rPr>
              <a:t>2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9376D828-381B-63B8-9F1A-173D835BEC19}"/>
              </a:ext>
            </a:extLst>
          </p:cNvPr>
          <p:cNvSpPr txBox="1">
            <a:spLocks/>
          </p:cNvSpPr>
          <p:nvPr/>
        </p:nvSpPr>
        <p:spPr>
          <a:xfrm>
            <a:off x="1158240" y="5623562"/>
            <a:ext cx="3413760" cy="10820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We have reached zero, so we are done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89B06AEF-D0C7-D579-EDEB-6A51975A7ABA}"/>
              </a:ext>
            </a:extLst>
          </p:cNvPr>
          <p:cNvCxnSpPr>
            <a:cxnSpLocks/>
          </p:cNvCxnSpPr>
          <p:nvPr/>
        </p:nvCxnSpPr>
        <p:spPr>
          <a:xfrm flipV="1">
            <a:off x="1930400" y="5334000"/>
            <a:ext cx="0" cy="381000"/>
          </a:xfrm>
          <a:prstGeom prst="straightConnector1">
            <a:avLst/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FCF84FEE-2176-F705-FD81-924D3E4C3317}"/>
              </a:ext>
            </a:extLst>
          </p:cNvPr>
          <p:cNvCxnSpPr>
            <a:cxnSpLocks/>
          </p:cNvCxnSpPr>
          <p:nvPr/>
        </p:nvCxnSpPr>
        <p:spPr>
          <a:xfrm>
            <a:off x="4953000" y="5105400"/>
            <a:ext cx="1276350" cy="76200"/>
          </a:xfrm>
          <a:prstGeom prst="straightConnector1">
            <a:avLst/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DC26317-0171-FE0A-B584-0142422F52CF}"/>
              </a:ext>
            </a:extLst>
          </p:cNvPr>
          <p:cNvCxnSpPr>
            <a:cxnSpLocks/>
          </p:cNvCxnSpPr>
          <p:nvPr/>
        </p:nvCxnSpPr>
        <p:spPr>
          <a:xfrm>
            <a:off x="4895850" y="4511039"/>
            <a:ext cx="1581150" cy="594361"/>
          </a:xfrm>
          <a:prstGeom prst="straightConnector1">
            <a:avLst/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D3A959C-E316-75CD-9C10-F40EAAACD555}"/>
              </a:ext>
            </a:extLst>
          </p:cNvPr>
          <p:cNvCxnSpPr>
            <a:cxnSpLocks/>
          </p:cNvCxnSpPr>
          <p:nvPr/>
        </p:nvCxnSpPr>
        <p:spPr>
          <a:xfrm>
            <a:off x="4895850" y="3890054"/>
            <a:ext cx="1885950" cy="1215346"/>
          </a:xfrm>
          <a:prstGeom prst="straightConnector1">
            <a:avLst/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B57508E2-657D-D97F-BBB1-03945B2F47EF}"/>
              </a:ext>
            </a:extLst>
          </p:cNvPr>
          <p:cNvCxnSpPr>
            <a:cxnSpLocks/>
          </p:cNvCxnSpPr>
          <p:nvPr/>
        </p:nvCxnSpPr>
        <p:spPr>
          <a:xfrm>
            <a:off x="4895850" y="3370963"/>
            <a:ext cx="2114550" cy="1734437"/>
          </a:xfrm>
          <a:prstGeom prst="straightConnector1">
            <a:avLst/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1B2B7E80-9C09-8428-DEB4-9242C46311BB}"/>
              </a:ext>
            </a:extLst>
          </p:cNvPr>
          <p:cNvSpPr txBox="1">
            <a:spLocks/>
          </p:cNvSpPr>
          <p:nvPr/>
        </p:nvSpPr>
        <p:spPr>
          <a:xfrm>
            <a:off x="6970494" y="5438236"/>
            <a:ext cx="209550" cy="28193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1F2FC443-1FB7-8FBC-C601-90B1C8CCF301}"/>
              </a:ext>
            </a:extLst>
          </p:cNvPr>
          <p:cNvSpPr txBox="1">
            <a:spLocks/>
          </p:cNvSpPr>
          <p:nvPr/>
        </p:nvSpPr>
        <p:spPr>
          <a:xfrm>
            <a:off x="6719297" y="5438236"/>
            <a:ext cx="209550" cy="28193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59090D4C-4183-3C7F-771E-5020C5C8E025}"/>
              </a:ext>
            </a:extLst>
          </p:cNvPr>
          <p:cNvSpPr txBox="1">
            <a:spLocks/>
          </p:cNvSpPr>
          <p:nvPr/>
        </p:nvSpPr>
        <p:spPr>
          <a:xfrm>
            <a:off x="6477000" y="5438236"/>
            <a:ext cx="209550" cy="28193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A5396C54-4D8B-CC70-98C8-24DD32FB85B6}"/>
              </a:ext>
            </a:extLst>
          </p:cNvPr>
          <p:cNvSpPr txBox="1">
            <a:spLocks/>
          </p:cNvSpPr>
          <p:nvPr/>
        </p:nvSpPr>
        <p:spPr>
          <a:xfrm>
            <a:off x="6218983" y="5438236"/>
            <a:ext cx="209550" cy="28193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EC767986-BA22-9AC0-0492-DD3C37DB2088}"/>
              </a:ext>
            </a:extLst>
          </p:cNvPr>
          <p:cNvSpPr txBox="1">
            <a:spLocks/>
          </p:cNvSpPr>
          <p:nvPr/>
        </p:nvSpPr>
        <p:spPr>
          <a:xfrm>
            <a:off x="6229350" y="5694872"/>
            <a:ext cx="1466850" cy="28193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8 +  4 +       1 = 13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189F302-40D5-98F5-83B1-997B7F009BB9}"/>
              </a:ext>
            </a:extLst>
          </p:cNvPr>
          <p:cNvSpPr/>
          <p:nvPr/>
        </p:nvSpPr>
        <p:spPr>
          <a:xfrm>
            <a:off x="7180044" y="5334000"/>
            <a:ext cx="20955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577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10" grpId="0"/>
      <p:bldP spid="12" grpId="0"/>
      <p:bldP spid="14" grpId="0"/>
      <p:bldP spid="15" grpId="0"/>
      <p:bldP spid="16" grpId="0"/>
      <p:bldP spid="29" grpId="0"/>
      <p:bldP spid="30" grpId="0"/>
      <p:bldP spid="31" grpId="0"/>
      <p:bldP spid="32" grpId="0"/>
      <p:bldP spid="33" grpId="0"/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024E16E5-A766-96A9-945D-2966793B91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D03AE-946F-DB9A-0E08-6C88A2FB5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Converting a number to base 16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4D2AA52-D21A-3131-B305-C48DE313B417}"/>
              </a:ext>
            </a:extLst>
          </p:cNvPr>
          <p:cNvSpPr txBox="1">
            <a:spLocks/>
          </p:cNvSpPr>
          <p:nvPr/>
        </p:nvSpPr>
        <p:spPr>
          <a:xfrm>
            <a:off x="1447800" y="1417639"/>
            <a:ext cx="6736080" cy="6397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We will convert the number 501 to base 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0491B0-3054-483A-0D5D-26C366A96C43}"/>
              </a:ext>
            </a:extLst>
          </p:cNvPr>
          <p:cNvSpPr txBox="1">
            <a:spLocks/>
          </p:cNvSpPr>
          <p:nvPr/>
        </p:nvSpPr>
        <p:spPr>
          <a:xfrm>
            <a:off x="723900" y="3073081"/>
            <a:ext cx="52197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</a:rPr>
              <a:t>501 / 16  = 31  with a remainder of 5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0D21C3B-4A10-3EB1-50DE-D0B9B9FE510E}"/>
              </a:ext>
            </a:extLst>
          </p:cNvPr>
          <p:cNvSpPr txBox="1">
            <a:spLocks/>
          </p:cNvSpPr>
          <p:nvPr/>
        </p:nvSpPr>
        <p:spPr>
          <a:xfrm>
            <a:off x="838200" y="3621721"/>
            <a:ext cx="4191000" cy="533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</a:rPr>
              <a:t>31 / 16  = 1 with a remainder of  15 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55FD787-659B-863F-F5BA-40862F69D44D}"/>
              </a:ext>
            </a:extLst>
          </p:cNvPr>
          <p:cNvCxnSpPr>
            <a:cxnSpLocks/>
          </p:cNvCxnSpPr>
          <p:nvPr/>
        </p:nvCxnSpPr>
        <p:spPr>
          <a:xfrm flipH="1">
            <a:off x="1104900" y="3428360"/>
            <a:ext cx="1104900" cy="254320"/>
          </a:xfrm>
          <a:prstGeom prst="straightConnector1">
            <a:avLst/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4791ABA-6088-4427-FB70-C534C89EEC4F}"/>
              </a:ext>
            </a:extLst>
          </p:cNvPr>
          <p:cNvSpPr txBox="1">
            <a:spLocks/>
          </p:cNvSpPr>
          <p:nvPr/>
        </p:nvSpPr>
        <p:spPr>
          <a:xfrm>
            <a:off x="838200" y="4216081"/>
            <a:ext cx="4191000" cy="533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</a:rPr>
              <a:t>1 / 16  = 0 with a remainder of  1 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4BCFA80-D984-05BA-9465-05509334D105}"/>
              </a:ext>
            </a:extLst>
          </p:cNvPr>
          <p:cNvCxnSpPr>
            <a:cxnSpLocks/>
          </p:cNvCxnSpPr>
          <p:nvPr/>
        </p:nvCxnSpPr>
        <p:spPr>
          <a:xfrm flipH="1">
            <a:off x="1104900" y="3941856"/>
            <a:ext cx="952500" cy="335184"/>
          </a:xfrm>
          <a:prstGeom prst="straightConnector1">
            <a:avLst/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891787B4-CF22-0BFF-3009-D3A39E61412C}"/>
              </a:ext>
            </a:extLst>
          </p:cNvPr>
          <p:cNvSpPr txBox="1">
            <a:spLocks/>
          </p:cNvSpPr>
          <p:nvPr/>
        </p:nvSpPr>
        <p:spPr>
          <a:xfrm>
            <a:off x="1066800" y="2004535"/>
            <a:ext cx="7315200" cy="10075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The remainders, assembled in reverse order, are the digits of the number represented in base 16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D8D45973-A5CC-EE24-F3F5-8462D3ADCF24}"/>
              </a:ext>
            </a:extLst>
          </p:cNvPr>
          <p:cNvSpPr txBox="1">
            <a:spLocks/>
          </p:cNvSpPr>
          <p:nvPr/>
        </p:nvSpPr>
        <p:spPr>
          <a:xfrm>
            <a:off x="6314010" y="4188267"/>
            <a:ext cx="143256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spc="700" dirty="0">
                <a:solidFill>
                  <a:srgbClr val="3333FF"/>
                </a:solidFill>
              </a:rPr>
              <a:t>1f5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EAF56B9D-1640-A393-B2B7-431C25E966C2}"/>
              </a:ext>
            </a:extLst>
          </p:cNvPr>
          <p:cNvSpPr txBox="1">
            <a:spLocks/>
          </p:cNvSpPr>
          <p:nvPr/>
        </p:nvSpPr>
        <p:spPr>
          <a:xfrm>
            <a:off x="1158240" y="5623562"/>
            <a:ext cx="3413760" cy="10820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We have reached zero, so we are done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8560A43F-1F3C-2A2B-9F9C-5A518D76E20A}"/>
              </a:ext>
            </a:extLst>
          </p:cNvPr>
          <p:cNvCxnSpPr>
            <a:cxnSpLocks/>
          </p:cNvCxnSpPr>
          <p:nvPr/>
        </p:nvCxnSpPr>
        <p:spPr>
          <a:xfrm flipV="1">
            <a:off x="1981200" y="4598393"/>
            <a:ext cx="0" cy="1066800"/>
          </a:xfrm>
          <a:prstGeom prst="straightConnector1">
            <a:avLst/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9F1F99D-0A78-3480-2542-38A12F6CBD49}"/>
              </a:ext>
            </a:extLst>
          </p:cNvPr>
          <p:cNvCxnSpPr>
            <a:cxnSpLocks/>
            <a:endCxn id="15" idx="1"/>
          </p:cNvCxnSpPr>
          <p:nvPr/>
        </p:nvCxnSpPr>
        <p:spPr>
          <a:xfrm flipV="1">
            <a:off x="4763403" y="4454967"/>
            <a:ext cx="1550607" cy="11699"/>
          </a:xfrm>
          <a:prstGeom prst="straightConnector1">
            <a:avLst/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FE84468B-C2FA-5BFA-3A31-062D18E250AD}"/>
              </a:ext>
            </a:extLst>
          </p:cNvPr>
          <p:cNvCxnSpPr>
            <a:cxnSpLocks/>
          </p:cNvCxnSpPr>
          <p:nvPr/>
        </p:nvCxnSpPr>
        <p:spPr>
          <a:xfrm>
            <a:off x="5502010" y="3821407"/>
            <a:ext cx="1161780" cy="501643"/>
          </a:xfrm>
          <a:prstGeom prst="straightConnector1">
            <a:avLst/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C3F0E4BF-EF22-AB22-FAC7-D10BBE5A741D}"/>
              </a:ext>
            </a:extLst>
          </p:cNvPr>
          <p:cNvCxnSpPr>
            <a:cxnSpLocks/>
          </p:cNvCxnSpPr>
          <p:nvPr/>
        </p:nvCxnSpPr>
        <p:spPr>
          <a:xfrm>
            <a:off x="5315906" y="3345514"/>
            <a:ext cx="1575798" cy="931526"/>
          </a:xfrm>
          <a:prstGeom prst="straightConnector1">
            <a:avLst/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9E8EB58D-1059-B487-CA57-A0BAA7E60701}"/>
              </a:ext>
            </a:extLst>
          </p:cNvPr>
          <p:cNvSpPr txBox="1">
            <a:spLocks/>
          </p:cNvSpPr>
          <p:nvPr/>
        </p:nvSpPr>
        <p:spPr>
          <a:xfrm>
            <a:off x="6822825" y="4549472"/>
            <a:ext cx="209550" cy="2819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FD8162EF-94F1-B2E5-ED5D-5F503A0451A2}"/>
              </a:ext>
            </a:extLst>
          </p:cNvPr>
          <p:cNvSpPr txBox="1">
            <a:spLocks/>
          </p:cNvSpPr>
          <p:nvPr/>
        </p:nvSpPr>
        <p:spPr>
          <a:xfrm>
            <a:off x="6577244" y="4549473"/>
            <a:ext cx="341931" cy="2819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00" dirty="0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EC022ED4-B115-373F-13F9-3AD509BC596A}"/>
              </a:ext>
            </a:extLst>
          </p:cNvPr>
          <p:cNvSpPr txBox="1">
            <a:spLocks/>
          </p:cNvSpPr>
          <p:nvPr/>
        </p:nvSpPr>
        <p:spPr>
          <a:xfrm>
            <a:off x="6323758" y="4580847"/>
            <a:ext cx="414704" cy="226956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256</a:t>
            </a:r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9C533916-874E-1A9A-F1CA-DC172563344F}"/>
              </a:ext>
            </a:extLst>
          </p:cNvPr>
          <p:cNvSpPr txBox="1">
            <a:spLocks/>
          </p:cNvSpPr>
          <p:nvPr/>
        </p:nvSpPr>
        <p:spPr>
          <a:xfrm>
            <a:off x="5982060" y="4835009"/>
            <a:ext cx="1681529" cy="2950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dirty="0">
                <a:solidFill>
                  <a:srgbClr val="FF0000"/>
                </a:solidFill>
              </a:rPr>
              <a:t>256 +  15 * 16 + 5 * 1</a:t>
            </a:r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AA7EF636-06D3-1F7F-E79A-526B07D32FB0}"/>
              </a:ext>
            </a:extLst>
          </p:cNvPr>
          <p:cNvSpPr txBox="1">
            <a:spLocks/>
          </p:cNvSpPr>
          <p:nvPr/>
        </p:nvSpPr>
        <p:spPr>
          <a:xfrm>
            <a:off x="4888971" y="3555056"/>
            <a:ext cx="813858" cy="5943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( f )</a:t>
            </a:r>
          </a:p>
        </p:txBody>
      </p:sp>
      <p:sp>
        <p:nvSpPr>
          <p:cNvPr id="43" name="Content Placeholder 2">
            <a:extLst>
              <a:ext uri="{FF2B5EF4-FFF2-40B4-BE49-F238E27FC236}">
                <a16:creationId xmlns:a16="http://schemas.microsoft.com/office/drawing/2014/main" id="{145D6097-3234-DF57-AE3A-D81A7DDD9EFE}"/>
              </a:ext>
            </a:extLst>
          </p:cNvPr>
          <p:cNvSpPr txBox="1">
            <a:spLocks/>
          </p:cNvSpPr>
          <p:nvPr/>
        </p:nvSpPr>
        <p:spPr>
          <a:xfrm>
            <a:off x="6016092" y="5165803"/>
            <a:ext cx="1295396" cy="3325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256 +  240 + 5 </a:t>
            </a:r>
          </a:p>
        </p:txBody>
      </p: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6D6E0334-E7BB-18D0-64A6-CBFB2408A1EA}"/>
              </a:ext>
            </a:extLst>
          </p:cNvPr>
          <p:cNvSpPr txBox="1">
            <a:spLocks/>
          </p:cNvSpPr>
          <p:nvPr/>
        </p:nvSpPr>
        <p:spPr>
          <a:xfrm>
            <a:off x="7311488" y="5157235"/>
            <a:ext cx="691287" cy="3325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= 501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334AE12-FD4F-3A02-0148-554E89FAA042}"/>
              </a:ext>
            </a:extLst>
          </p:cNvPr>
          <p:cNvSpPr/>
          <p:nvPr/>
        </p:nvSpPr>
        <p:spPr>
          <a:xfrm>
            <a:off x="304800" y="2971800"/>
            <a:ext cx="2667000" cy="1859611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EEE7857-4974-E3F5-25B4-F0C8B6E28238}"/>
              </a:ext>
            </a:extLst>
          </p:cNvPr>
          <p:cNvSpPr txBox="1">
            <a:spLocks/>
          </p:cNvSpPr>
          <p:nvPr/>
        </p:nvSpPr>
        <p:spPr>
          <a:xfrm>
            <a:off x="2407851" y="4754099"/>
            <a:ext cx="1802289" cy="9192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7030A0"/>
                </a:solidFill>
              </a:rPr>
              <a:t>recursion part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AFA2275-D9A1-E46F-DD9D-5C649E552245}"/>
              </a:ext>
            </a:extLst>
          </p:cNvPr>
          <p:cNvCxnSpPr>
            <a:cxnSpLocks/>
          </p:cNvCxnSpPr>
          <p:nvPr/>
        </p:nvCxnSpPr>
        <p:spPr>
          <a:xfrm flipH="1" flipV="1">
            <a:off x="2655591" y="4598393"/>
            <a:ext cx="316209" cy="278407"/>
          </a:xfrm>
          <a:prstGeom prst="straightConnector1">
            <a:avLst/>
          </a:prstGeom>
          <a:ln w="19050">
            <a:solidFill>
              <a:srgbClr val="7030A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0AB5DD88-C5B5-1460-C813-9E997F6E77FC}"/>
              </a:ext>
            </a:extLst>
          </p:cNvPr>
          <p:cNvSpPr txBox="1">
            <a:spLocks/>
          </p:cNvSpPr>
          <p:nvPr/>
        </p:nvSpPr>
        <p:spPr>
          <a:xfrm>
            <a:off x="4678160" y="5103844"/>
            <a:ext cx="2457021" cy="13352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 err="1">
                <a:solidFill>
                  <a:srgbClr val="7030A0"/>
                </a:solidFill>
              </a:rPr>
              <a:t>printf</a:t>
            </a:r>
            <a:r>
              <a:rPr lang="en-US" sz="2800" dirty="0">
                <a:solidFill>
                  <a:srgbClr val="7030A0"/>
                </a:solidFill>
              </a:rPr>
              <a:t> impending instructions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6486FCE2-F649-D8EE-7374-E06C032DE527}"/>
              </a:ext>
            </a:extLst>
          </p:cNvPr>
          <p:cNvSpPr/>
          <p:nvPr/>
        </p:nvSpPr>
        <p:spPr>
          <a:xfrm>
            <a:off x="4200345" y="2958615"/>
            <a:ext cx="1500104" cy="1859611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81AEE74-1A9F-40FF-2BCF-1CB9BB16CF2D}"/>
              </a:ext>
            </a:extLst>
          </p:cNvPr>
          <p:cNvCxnSpPr>
            <a:cxnSpLocks/>
          </p:cNvCxnSpPr>
          <p:nvPr/>
        </p:nvCxnSpPr>
        <p:spPr>
          <a:xfrm flipH="1" flipV="1">
            <a:off x="5343905" y="4798943"/>
            <a:ext cx="48906" cy="366860"/>
          </a:xfrm>
          <a:prstGeom prst="straightConnector1">
            <a:avLst/>
          </a:prstGeom>
          <a:ln w="19050">
            <a:solidFill>
              <a:srgbClr val="7030A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981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10" grpId="0"/>
      <p:bldP spid="14" grpId="0"/>
      <p:bldP spid="15" grpId="0"/>
      <p:bldP spid="16" grpId="0"/>
      <p:bldP spid="29" grpId="0"/>
      <p:bldP spid="30" grpId="0"/>
      <p:bldP spid="31" grpId="0"/>
      <p:bldP spid="33" grpId="0"/>
      <p:bldP spid="38" grpId="0"/>
      <p:bldP spid="43" grpId="0"/>
      <p:bldP spid="44" grpId="0"/>
      <p:bldP spid="5" grpId="0" animBg="1"/>
      <p:bldP spid="8" grpId="0"/>
      <p:bldP spid="18" grpId="0"/>
      <p:bldP spid="1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F616F544-469D-BFD6-0121-92188C45C7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8865E-A9C1-8164-5816-D4CBAA0CD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</a:t>
            </a:r>
          </a:p>
        </p:txBody>
      </p:sp>
    </p:spTree>
    <p:extLst>
      <p:ext uri="{BB962C8B-B14F-4D97-AF65-F5344CB8AC3E}">
        <p14:creationId xmlns:p14="http://schemas.microsoft.com/office/powerpoint/2010/main" val="38430976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82229CC0-8B2D-C50F-7F44-1AEE7B7167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F4691-7DAD-426B-28D7-C1FAAC2AE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1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FDCAAB4-6B2B-27FE-6D0E-5C6111DBB6D8}"/>
              </a:ext>
            </a:extLst>
          </p:cNvPr>
          <p:cNvSpPr txBox="1">
            <a:spLocks/>
          </p:cNvSpPr>
          <p:nvPr/>
        </p:nvSpPr>
        <p:spPr>
          <a:xfrm>
            <a:off x="1447800" y="1417638"/>
            <a:ext cx="6736080" cy="10479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Write a recursive function that will convert a decimal number to an octal (base 8) number.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A7805F3-3B4A-151D-0C40-4702BC0A41DC}"/>
              </a:ext>
            </a:extLst>
          </p:cNvPr>
          <p:cNvSpPr txBox="1">
            <a:spLocks/>
          </p:cNvSpPr>
          <p:nvPr/>
        </p:nvSpPr>
        <p:spPr>
          <a:xfrm>
            <a:off x="428625" y="2560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Assignment 2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5CBFB5D-9D50-8993-8200-1B8E2E40EC21}"/>
              </a:ext>
            </a:extLst>
          </p:cNvPr>
          <p:cNvSpPr txBox="1">
            <a:spLocks/>
          </p:cNvSpPr>
          <p:nvPr/>
        </p:nvSpPr>
        <p:spPr>
          <a:xfrm>
            <a:off x="1447800" y="3608545"/>
            <a:ext cx="6736080" cy="14017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Write a recursive function that will convert a decimal number to any base less than or equal to 16.</a:t>
            </a:r>
          </a:p>
        </p:txBody>
      </p:sp>
    </p:spTree>
    <p:extLst>
      <p:ext uri="{BB962C8B-B14F-4D97-AF65-F5344CB8AC3E}">
        <p14:creationId xmlns:p14="http://schemas.microsoft.com/office/powerpoint/2010/main" val="28923575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932B1-806F-D6DD-CCA2-359911E94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6350E9-50A0-A3FE-C07A-5F9484F910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054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40EA43-58E3-E5B1-5C88-18023BBDC6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9A717-A74A-7F5B-9B39-3B41A810B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 Scope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C4E5B513-8950-B0E4-7ECD-D4BD5BAF3B69}"/>
              </a:ext>
            </a:extLst>
          </p:cNvPr>
          <p:cNvSpPr txBox="1">
            <a:spLocks/>
          </p:cNvSpPr>
          <p:nvPr/>
        </p:nvSpPr>
        <p:spPr>
          <a:xfrm>
            <a:off x="773212" y="1380917"/>
            <a:ext cx="8065988" cy="88902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A variable exists (the name is recognized) only in the code block in which it is defined.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1242749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478E4C-1D69-D6BB-67B3-78E93BA522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9C3E1-045A-4ADA-3167-7309B29D7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 Scope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0A22F5E-EE2E-7AD0-D302-5CD9E265830F}"/>
              </a:ext>
            </a:extLst>
          </p:cNvPr>
          <p:cNvSpPr txBox="1">
            <a:spLocks/>
          </p:cNvSpPr>
          <p:nvPr/>
        </p:nvSpPr>
        <p:spPr>
          <a:xfrm>
            <a:off x="304800" y="1266388"/>
            <a:ext cx="7010400" cy="32294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#include &lt;</a:t>
            </a:r>
            <a:r>
              <a:rPr lang="en-US" sz="2000" dirty="0" err="1">
                <a:solidFill>
                  <a:srgbClr val="7030A0"/>
                </a:solidFill>
              </a:rPr>
              <a:t>stdio.h</a:t>
            </a:r>
            <a:r>
              <a:rPr lang="en-US" sz="2000" dirty="0">
                <a:solidFill>
                  <a:srgbClr val="7030A0"/>
                </a:solidFill>
              </a:rPr>
              <a:t>&gt;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void</a:t>
            </a:r>
            <a:r>
              <a:rPr lang="en-US" sz="2000" dirty="0"/>
              <a:t> </a:t>
            </a:r>
            <a:r>
              <a:rPr lang="en-US" sz="2000" dirty="0" err="1"/>
              <a:t>reallychangevalues</a:t>
            </a:r>
            <a:r>
              <a:rPr lang="en-US" sz="2000" dirty="0"/>
              <a:t>( </a:t>
            </a:r>
            <a:r>
              <a:rPr lang="en-US" sz="2000" dirty="0">
                <a:solidFill>
                  <a:srgbClr val="3333FF"/>
                </a:solidFill>
              </a:rPr>
              <a:t>int, int </a:t>
            </a:r>
            <a:r>
              <a:rPr lang="en-US" sz="2000" dirty="0"/>
              <a:t>)</a:t>
            </a:r>
            <a:r>
              <a:rPr lang="en-US" sz="2000" dirty="0">
                <a:solidFill>
                  <a:srgbClr val="560A25"/>
                </a:solidFill>
              </a:rPr>
              <a:t> ;</a:t>
            </a:r>
          </a:p>
          <a:p>
            <a:pPr marL="0" indent="0">
              <a:buNone/>
            </a:pPr>
            <a:endParaRPr lang="en-US" sz="700" dirty="0">
              <a:solidFill>
                <a:srgbClr val="560A25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int main(int </a:t>
            </a:r>
            <a:r>
              <a:rPr lang="en-US" sz="2000" dirty="0" err="1">
                <a:solidFill>
                  <a:srgbClr val="560A25"/>
                </a:solidFill>
              </a:rPr>
              <a:t>argc</a:t>
            </a:r>
            <a:r>
              <a:rPr lang="en-US" sz="2000" dirty="0">
                <a:solidFill>
                  <a:srgbClr val="560A25"/>
                </a:solidFill>
              </a:rPr>
              <a:t>, char * </a:t>
            </a:r>
            <a:r>
              <a:rPr lang="en-US" sz="2000" dirty="0" err="1">
                <a:solidFill>
                  <a:srgbClr val="560A25"/>
                </a:solidFill>
              </a:rPr>
              <a:t>argc</a:t>
            </a:r>
            <a:r>
              <a:rPr lang="en-US" sz="2000" dirty="0">
                <a:solidFill>
                  <a:srgbClr val="560A25"/>
                </a:solidFill>
              </a:rPr>
              <a:t>){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	int num1 = 4,  num2 = 7 ;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	</a:t>
            </a: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(“num1 = %2d and num2 = %2d\n”, num1, num2 );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	</a:t>
            </a:r>
            <a:r>
              <a:rPr lang="en-US" sz="2000" dirty="0"/>
              <a:t> </a:t>
            </a:r>
            <a:r>
              <a:rPr lang="en-US" sz="2000" dirty="0" err="1"/>
              <a:t>reallychangevalues</a:t>
            </a:r>
            <a:r>
              <a:rPr lang="en-US" sz="2000" dirty="0">
                <a:solidFill>
                  <a:srgbClr val="560A25"/>
                </a:solidFill>
              </a:rPr>
              <a:t>(</a:t>
            </a:r>
            <a:r>
              <a:rPr lang="en-US" sz="2000" dirty="0">
                <a:solidFill>
                  <a:srgbClr val="FF0000"/>
                </a:solidFill>
              </a:rPr>
              <a:t>&amp;</a:t>
            </a:r>
            <a:r>
              <a:rPr lang="en-US" sz="2000" dirty="0">
                <a:solidFill>
                  <a:srgbClr val="560A25"/>
                </a:solidFill>
              </a:rPr>
              <a:t>num1, </a:t>
            </a:r>
            <a:r>
              <a:rPr lang="en-US" sz="2000" dirty="0">
                <a:solidFill>
                  <a:srgbClr val="FF0000"/>
                </a:solidFill>
              </a:rPr>
              <a:t>&amp;</a:t>
            </a:r>
            <a:r>
              <a:rPr lang="en-US" sz="2000" dirty="0">
                <a:solidFill>
                  <a:srgbClr val="560A25"/>
                </a:solidFill>
              </a:rPr>
              <a:t>num2);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	</a:t>
            </a: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(“num1 = %2d and num2 = %2d\n”, num1, num2 );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}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9DA1FD9-4486-1EFA-8804-4EE874EF94E4}"/>
              </a:ext>
            </a:extLst>
          </p:cNvPr>
          <p:cNvSpPr txBox="1">
            <a:spLocks/>
          </p:cNvSpPr>
          <p:nvPr/>
        </p:nvSpPr>
        <p:spPr>
          <a:xfrm>
            <a:off x="314960" y="4495800"/>
            <a:ext cx="7305040" cy="15425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void</a:t>
            </a:r>
            <a:r>
              <a:rPr lang="en-US" sz="2000" dirty="0"/>
              <a:t> </a:t>
            </a:r>
            <a:r>
              <a:rPr lang="en-US" sz="2000" dirty="0" err="1"/>
              <a:t>reallychangevalues</a:t>
            </a:r>
            <a:r>
              <a:rPr lang="en-US" sz="2000" dirty="0"/>
              <a:t>( </a:t>
            </a:r>
            <a:r>
              <a:rPr lang="en-US" sz="2000" dirty="0">
                <a:solidFill>
                  <a:srgbClr val="3333FF"/>
                </a:solidFill>
              </a:rPr>
              <a:t>int * </a:t>
            </a:r>
            <a:r>
              <a:rPr lang="en-US" sz="2000" dirty="0">
                <a:solidFill>
                  <a:srgbClr val="0070C0"/>
                </a:solidFill>
              </a:rPr>
              <a:t>num1</a:t>
            </a:r>
            <a:r>
              <a:rPr lang="en-US" sz="2000" dirty="0">
                <a:solidFill>
                  <a:srgbClr val="3333FF"/>
                </a:solidFill>
              </a:rPr>
              <a:t>, int * </a:t>
            </a:r>
            <a:r>
              <a:rPr lang="en-US" sz="2000" dirty="0">
                <a:solidFill>
                  <a:srgbClr val="0070C0"/>
                </a:solidFill>
              </a:rPr>
              <a:t>num2</a:t>
            </a:r>
            <a:r>
              <a:rPr lang="en-US" sz="2000" dirty="0"/>
              <a:t> )</a:t>
            </a:r>
            <a:r>
              <a:rPr lang="en-US" sz="2000" dirty="0">
                <a:solidFill>
                  <a:srgbClr val="560A25"/>
                </a:solidFill>
              </a:rPr>
              <a:t>{</a:t>
            </a:r>
          </a:p>
          <a:p>
            <a:pPr marL="0" indent="0">
              <a:buNone/>
            </a:pPr>
            <a:r>
              <a:rPr lang="en-US" sz="2000" dirty="0"/>
              <a:t>	*num1 *= 2 ;         * num2 *= 2;</a:t>
            </a:r>
            <a:endParaRPr lang="en-US" sz="2000" dirty="0">
              <a:solidFill>
                <a:srgbClr val="560A25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	</a:t>
            </a: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(“num1 = %2d and num2 = %2d\n”, *num1, *num2 );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}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D045476E-6859-DC5B-FC0C-587F210008B1}"/>
              </a:ext>
            </a:extLst>
          </p:cNvPr>
          <p:cNvSpPr txBox="1">
            <a:spLocks/>
          </p:cNvSpPr>
          <p:nvPr/>
        </p:nvSpPr>
        <p:spPr>
          <a:xfrm>
            <a:off x="4800600" y="2511813"/>
            <a:ext cx="2819400" cy="3730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declaration statement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A139ECD-FF17-64F3-61E4-3E40A4467D0E}"/>
              </a:ext>
            </a:extLst>
          </p:cNvPr>
          <p:cNvCxnSpPr>
            <a:cxnSpLocks/>
          </p:cNvCxnSpPr>
          <p:nvPr/>
        </p:nvCxnSpPr>
        <p:spPr>
          <a:xfrm flipH="1">
            <a:off x="4038600" y="2667000"/>
            <a:ext cx="685800" cy="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DD34C97-BB11-E4EE-FEBD-D471AB48F4F7}"/>
              </a:ext>
            </a:extLst>
          </p:cNvPr>
          <p:cNvSpPr txBox="1">
            <a:spLocks/>
          </p:cNvSpPr>
          <p:nvPr/>
        </p:nvSpPr>
        <p:spPr>
          <a:xfrm>
            <a:off x="6651684" y="4587815"/>
            <a:ext cx="2190391" cy="3730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scope of variable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1F3ED53C-2BBD-9680-6C3F-09CA0C4423AC}"/>
              </a:ext>
            </a:extLst>
          </p:cNvPr>
          <p:cNvCxnSpPr>
            <a:cxnSpLocks/>
          </p:cNvCxnSpPr>
          <p:nvPr/>
        </p:nvCxnSpPr>
        <p:spPr>
          <a:xfrm flipH="1" flipV="1">
            <a:off x="5638800" y="4708023"/>
            <a:ext cx="1012884" cy="66323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60DA0F5-7BA1-CF48-DA9E-F98814FA0158}"/>
              </a:ext>
            </a:extLst>
          </p:cNvPr>
          <p:cNvSpPr txBox="1">
            <a:spLocks/>
          </p:cNvSpPr>
          <p:nvPr/>
        </p:nvSpPr>
        <p:spPr>
          <a:xfrm>
            <a:off x="5905500" y="4146601"/>
            <a:ext cx="3009900" cy="3730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“declaration” statement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47E98130-E0D6-8262-B098-84C1CEDE03BB}"/>
              </a:ext>
            </a:extLst>
          </p:cNvPr>
          <p:cNvCxnSpPr>
            <a:cxnSpLocks/>
          </p:cNvCxnSpPr>
          <p:nvPr/>
        </p:nvCxnSpPr>
        <p:spPr>
          <a:xfrm flipH="1">
            <a:off x="5115104" y="4343400"/>
            <a:ext cx="752296" cy="228319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B94CECBE-9CE8-7F49-6F93-3B0853922CCE}"/>
              </a:ext>
            </a:extLst>
          </p:cNvPr>
          <p:cNvSpPr txBox="1">
            <a:spLocks/>
          </p:cNvSpPr>
          <p:nvPr/>
        </p:nvSpPr>
        <p:spPr>
          <a:xfrm>
            <a:off x="4724400" y="1992136"/>
            <a:ext cx="2190391" cy="3730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scope of variable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E78A91EB-E729-5B15-CC26-A6DAD2ACC92A}"/>
              </a:ext>
            </a:extLst>
          </p:cNvPr>
          <p:cNvCxnSpPr>
            <a:cxnSpLocks/>
          </p:cNvCxnSpPr>
          <p:nvPr/>
        </p:nvCxnSpPr>
        <p:spPr>
          <a:xfrm flipH="1">
            <a:off x="3657600" y="2178667"/>
            <a:ext cx="1066800" cy="120209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B2B158E2-4F9E-2C3D-136E-982D5796AD25}"/>
              </a:ext>
            </a:extLst>
          </p:cNvPr>
          <p:cNvSpPr/>
          <p:nvPr/>
        </p:nvSpPr>
        <p:spPr>
          <a:xfrm>
            <a:off x="1295400" y="2511813"/>
            <a:ext cx="2667000" cy="373045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9DFA603-7864-E24D-74A0-712E07FE511C}"/>
              </a:ext>
            </a:extLst>
          </p:cNvPr>
          <p:cNvSpPr/>
          <p:nvPr/>
        </p:nvSpPr>
        <p:spPr>
          <a:xfrm>
            <a:off x="330200" y="4001691"/>
            <a:ext cx="203200" cy="373045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77D4451-4020-8F57-B308-2305A7BB0765}"/>
              </a:ext>
            </a:extLst>
          </p:cNvPr>
          <p:cNvSpPr/>
          <p:nvPr/>
        </p:nvSpPr>
        <p:spPr>
          <a:xfrm>
            <a:off x="3416300" y="2150691"/>
            <a:ext cx="203200" cy="373045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B9D1BBF-C968-2C7D-196D-FEFF1E9A4666}"/>
              </a:ext>
            </a:extLst>
          </p:cNvPr>
          <p:cNvSpPr/>
          <p:nvPr/>
        </p:nvSpPr>
        <p:spPr>
          <a:xfrm>
            <a:off x="355600" y="5612616"/>
            <a:ext cx="203200" cy="373045"/>
          </a:xfrm>
          <a:prstGeom prst="rect">
            <a:avLst/>
          </a:prstGeom>
          <a:solidFill>
            <a:srgbClr val="0000FF">
              <a:alpha val="3882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9759661-3056-7F9C-9123-F72A7119AD94}"/>
              </a:ext>
            </a:extLst>
          </p:cNvPr>
          <p:cNvSpPr/>
          <p:nvPr/>
        </p:nvSpPr>
        <p:spPr>
          <a:xfrm>
            <a:off x="5465169" y="4534903"/>
            <a:ext cx="137160" cy="365760"/>
          </a:xfrm>
          <a:prstGeom prst="rect">
            <a:avLst/>
          </a:prstGeom>
          <a:solidFill>
            <a:srgbClr val="0000FF">
              <a:alpha val="3882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45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7" grpId="0"/>
      <p:bldP spid="22" grpId="0"/>
      <p:bldP spid="30" grpId="0"/>
      <p:bldP spid="3" grpId="0" animBg="1"/>
      <p:bldP spid="5" grpId="0" animBg="1"/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8CE113-FB5E-C7B1-4C79-EE907DFE52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4753A-23E8-592A-6916-36032B6F3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820" y="159695"/>
            <a:ext cx="8229600" cy="1143000"/>
          </a:xfrm>
        </p:spPr>
        <p:txBody>
          <a:bodyPr/>
          <a:lstStyle/>
          <a:p>
            <a:r>
              <a:rPr lang="en-US" dirty="0"/>
              <a:t>Variable Scope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738E224E-9F46-1CE9-30DF-DED06A88ACBD}"/>
              </a:ext>
            </a:extLst>
          </p:cNvPr>
          <p:cNvSpPr txBox="1">
            <a:spLocks/>
          </p:cNvSpPr>
          <p:nvPr/>
        </p:nvSpPr>
        <p:spPr>
          <a:xfrm>
            <a:off x="1455420" y="3581400"/>
            <a:ext cx="62484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00FF"/>
                </a:solidFill>
              </a:rPr>
              <a:t>The scope of variable can be shorter than the code block of a function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9B3918D8-5A55-7558-B05B-8A7ED40BB115}"/>
              </a:ext>
            </a:extLst>
          </p:cNvPr>
          <p:cNvSpPr txBox="1">
            <a:spLocks/>
          </p:cNvSpPr>
          <p:nvPr/>
        </p:nvSpPr>
        <p:spPr>
          <a:xfrm>
            <a:off x="1447800" y="1950720"/>
            <a:ext cx="62484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The scope of variable is the code block in which it is declared</a:t>
            </a:r>
          </a:p>
        </p:txBody>
      </p:sp>
    </p:spTree>
    <p:extLst>
      <p:ext uri="{BB962C8B-B14F-4D97-AF65-F5344CB8AC3E}">
        <p14:creationId xmlns:p14="http://schemas.microsoft.com/office/powerpoint/2010/main" val="2839940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B0E75E-1BB5-9666-98F3-B43EA00D80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984AD-84FC-952B-0AEF-39F3283CB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820" y="159695"/>
            <a:ext cx="8229600" cy="1143000"/>
          </a:xfrm>
        </p:spPr>
        <p:txBody>
          <a:bodyPr/>
          <a:lstStyle/>
          <a:p>
            <a:r>
              <a:rPr lang="en-US" dirty="0"/>
              <a:t>Variable Scope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67DED25-6190-0767-BD0E-DDAFEFBD768B}"/>
              </a:ext>
            </a:extLst>
          </p:cNvPr>
          <p:cNvSpPr txBox="1">
            <a:spLocks/>
          </p:cNvSpPr>
          <p:nvPr/>
        </p:nvSpPr>
        <p:spPr>
          <a:xfrm>
            <a:off x="304800" y="1266388"/>
            <a:ext cx="4114800" cy="36104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#include &lt;</a:t>
            </a:r>
            <a:r>
              <a:rPr lang="en-US" sz="2000" dirty="0" err="1">
                <a:solidFill>
                  <a:srgbClr val="7030A0"/>
                </a:solidFill>
              </a:rPr>
              <a:t>stdio.h</a:t>
            </a:r>
            <a:r>
              <a:rPr lang="en-US" sz="2000" dirty="0">
                <a:solidFill>
                  <a:srgbClr val="7030A0"/>
                </a:solidFill>
              </a:rPr>
              <a:t>&gt;</a:t>
            </a:r>
          </a:p>
          <a:p>
            <a:pPr marL="0" indent="0">
              <a:buNone/>
            </a:pPr>
            <a:endParaRPr lang="en-US" sz="700" dirty="0">
              <a:solidFill>
                <a:srgbClr val="560A25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int main(int </a:t>
            </a:r>
            <a:r>
              <a:rPr lang="en-US" sz="2000" dirty="0" err="1">
                <a:solidFill>
                  <a:srgbClr val="560A25"/>
                </a:solidFill>
              </a:rPr>
              <a:t>argc</a:t>
            </a:r>
            <a:r>
              <a:rPr lang="en-US" sz="2000" dirty="0">
                <a:solidFill>
                  <a:srgbClr val="560A25"/>
                </a:solidFill>
              </a:rPr>
              <a:t>, char * </a:t>
            </a:r>
            <a:r>
              <a:rPr lang="en-US" sz="2000" dirty="0" err="1">
                <a:solidFill>
                  <a:srgbClr val="560A25"/>
                </a:solidFill>
              </a:rPr>
              <a:t>argc</a:t>
            </a:r>
            <a:r>
              <a:rPr lang="en-US" sz="2000" dirty="0">
                <a:solidFill>
                  <a:srgbClr val="560A25"/>
                </a:solidFill>
              </a:rPr>
              <a:t>){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	int num1 = 4,  num2 = 7 ;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	for( int </a:t>
            </a:r>
            <a:r>
              <a:rPr lang="en-US" sz="2000" dirty="0" err="1">
                <a:solidFill>
                  <a:srgbClr val="560A25"/>
                </a:solidFill>
              </a:rPr>
              <a:t>i</a:t>
            </a:r>
            <a:r>
              <a:rPr lang="en-US" sz="2000" dirty="0">
                <a:solidFill>
                  <a:srgbClr val="560A25"/>
                </a:solidFill>
              </a:rPr>
              <a:t> = 1; </a:t>
            </a:r>
            <a:r>
              <a:rPr lang="en-US" sz="2000" dirty="0" err="1">
                <a:solidFill>
                  <a:srgbClr val="560A25"/>
                </a:solidFill>
              </a:rPr>
              <a:t>i</a:t>
            </a:r>
            <a:r>
              <a:rPr lang="en-US" sz="2000" dirty="0">
                <a:solidFill>
                  <a:srgbClr val="560A25"/>
                </a:solidFill>
              </a:rPr>
              <a:t> &lt; 5 ; </a:t>
            </a:r>
            <a:r>
              <a:rPr lang="en-US" sz="2000" dirty="0" err="1">
                <a:solidFill>
                  <a:srgbClr val="560A25"/>
                </a:solidFill>
              </a:rPr>
              <a:t>i</a:t>
            </a:r>
            <a:r>
              <a:rPr lang="en-US" sz="2000" dirty="0">
                <a:solidFill>
                  <a:srgbClr val="560A25"/>
                </a:solidFill>
              </a:rPr>
              <a:t>++ ){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	</a:t>
            </a:r>
            <a:r>
              <a:rPr lang="en-US" sz="2000" dirty="0"/>
              <a:t> 	</a:t>
            </a:r>
            <a:r>
              <a:rPr lang="en-US" sz="2000" dirty="0">
                <a:solidFill>
                  <a:srgbClr val="560A25"/>
                </a:solidFill>
              </a:rPr>
              <a:t>num1 += num2 ;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	}</a:t>
            </a: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}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27E8700-0280-774B-3346-B182A72D01E4}"/>
              </a:ext>
            </a:extLst>
          </p:cNvPr>
          <p:cNvSpPr txBox="1">
            <a:spLocks/>
          </p:cNvSpPr>
          <p:nvPr/>
        </p:nvSpPr>
        <p:spPr>
          <a:xfrm>
            <a:off x="4572000" y="1828800"/>
            <a:ext cx="2819400" cy="3730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scope of num1 and num2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712CEEDB-9320-654F-3E7A-0EF57DA88786}"/>
              </a:ext>
            </a:extLst>
          </p:cNvPr>
          <p:cNvCxnSpPr>
            <a:cxnSpLocks/>
          </p:cNvCxnSpPr>
          <p:nvPr/>
        </p:nvCxnSpPr>
        <p:spPr>
          <a:xfrm flipH="1">
            <a:off x="3886200" y="1981200"/>
            <a:ext cx="685800" cy="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4B3B75-A0CB-522F-5308-8672A50EF091}"/>
              </a:ext>
            </a:extLst>
          </p:cNvPr>
          <p:cNvSpPr txBox="1">
            <a:spLocks/>
          </p:cNvSpPr>
          <p:nvPr/>
        </p:nvSpPr>
        <p:spPr>
          <a:xfrm>
            <a:off x="4572000" y="2578249"/>
            <a:ext cx="1524000" cy="3730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scope of </a:t>
            </a:r>
            <a:r>
              <a:rPr lang="en-US" sz="2800" dirty="0" err="1">
                <a:solidFill>
                  <a:srgbClr val="FF0000"/>
                </a:solidFill>
              </a:rPr>
              <a:t>i</a:t>
            </a:r>
            <a:endParaRPr lang="en-US" sz="2800" dirty="0">
              <a:solidFill>
                <a:srgbClr val="FF0000"/>
              </a:solidFill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7CC26399-32F3-209D-1775-864B517E55F4}"/>
              </a:ext>
            </a:extLst>
          </p:cNvPr>
          <p:cNvCxnSpPr>
            <a:cxnSpLocks/>
          </p:cNvCxnSpPr>
          <p:nvPr/>
        </p:nvCxnSpPr>
        <p:spPr>
          <a:xfrm flipH="1">
            <a:off x="3886200" y="2730649"/>
            <a:ext cx="685800" cy="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C43C094-A2DB-6F6A-2740-84D23C778891}"/>
              </a:ext>
            </a:extLst>
          </p:cNvPr>
          <p:cNvSpPr txBox="1">
            <a:spLocks/>
          </p:cNvSpPr>
          <p:nvPr/>
        </p:nvSpPr>
        <p:spPr>
          <a:xfrm>
            <a:off x="1191260" y="3826453"/>
            <a:ext cx="3037840" cy="4571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(“%d \n”, </a:t>
            </a:r>
            <a:r>
              <a:rPr lang="en-US" sz="2000" dirty="0" err="1">
                <a:solidFill>
                  <a:srgbClr val="560A25"/>
                </a:solidFill>
              </a:rPr>
              <a:t>i</a:t>
            </a:r>
            <a:r>
              <a:rPr lang="en-US" sz="2000" dirty="0">
                <a:solidFill>
                  <a:srgbClr val="560A25"/>
                </a:solidFill>
              </a:rPr>
              <a:t> );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039857E-6B0E-79ED-6F36-1B8FAB27C57C}"/>
              </a:ext>
            </a:extLst>
          </p:cNvPr>
          <p:cNvSpPr txBox="1">
            <a:spLocks/>
          </p:cNvSpPr>
          <p:nvPr/>
        </p:nvSpPr>
        <p:spPr>
          <a:xfrm>
            <a:off x="3950900" y="3898474"/>
            <a:ext cx="4952998" cy="3730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This would generate a compiler error.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DB63599-47C5-1FF0-2019-9152ABDADF29}"/>
              </a:ext>
            </a:extLst>
          </p:cNvPr>
          <p:cNvCxnSpPr>
            <a:cxnSpLocks/>
          </p:cNvCxnSpPr>
          <p:nvPr/>
        </p:nvCxnSpPr>
        <p:spPr>
          <a:xfrm flipH="1">
            <a:off x="3265100" y="4052382"/>
            <a:ext cx="685800" cy="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F877FBD9-6AE9-7D1B-AB52-413209A39394}"/>
              </a:ext>
            </a:extLst>
          </p:cNvPr>
          <p:cNvSpPr txBox="1">
            <a:spLocks/>
          </p:cNvSpPr>
          <p:nvPr/>
        </p:nvSpPr>
        <p:spPr>
          <a:xfrm>
            <a:off x="3950900" y="4248848"/>
            <a:ext cx="4952998" cy="65289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The variable </a:t>
            </a:r>
            <a:r>
              <a:rPr lang="en-US" sz="2800" dirty="0" err="1">
                <a:solidFill>
                  <a:srgbClr val="FF0000"/>
                </a:solidFill>
              </a:rPr>
              <a:t>i</a:t>
            </a:r>
            <a:r>
              <a:rPr lang="en-US" sz="2800" dirty="0">
                <a:solidFill>
                  <a:srgbClr val="FF0000"/>
                </a:solidFill>
              </a:rPr>
              <a:t> is unknown because it is no longer within its scope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F5F5AE-0D58-4723-2B92-BECB55CC0A2C}"/>
              </a:ext>
            </a:extLst>
          </p:cNvPr>
          <p:cNvSpPr/>
          <p:nvPr/>
        </p:nvSpPr>
        <p:spPr>
          <a:xfrm>
            <a:off x="6553200" y="990600"/>
            <a:ext cx="838200" cy="27578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EDDECCF-60DB-AB24-4ABA-1E371361CAF3}"/>
              </a:ext>
            </a:extLst>
          </p:cNvPr>
          <p:cNvSpPr txBox="1">
            <a:spLocks/>
          </p:cNvSpPr>
          <p:nvPr/>
        </p:nvSpPr>
        <p:spPr>
          <a:xfrm>
            <a:off x="6540500" y="678404"/>
            <a:ext cx="914400" cy="3730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num1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20D825F-1C11-DC9E-6A49-074B81D5D7AB}"/>
              </a:ext>
            </a:extLst>
          </p:cNvPr>
          <p:cNvSpPr/>
          <p:nvPr/>
        </p:nvSpPr>
        <p:spPr>
          <a:xfrm>
            <a:off x="7924800" y="995998"/>
            <a:ext cx="838200" cy="27578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79B5EF6-49B0-0652-BBBC-43CA07334785}"/>
              </a:ext>
            </a:extLst>
          </p:cNvPr>
          <p:cNvSpPr txBox="1">
            <a:spLocks/>
          </p:cNvSpPr>
          <p:nvPr/>
        </p:nvSpPr>
        <p:spPr>
          <a:xfrm>
            <a:off x="7886700" y="678404"/>
            <a:ext cx="914400" cy="3730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num2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9E632422-3231-481D-04ED-FBE908ABE3F2}"/>
              </a:ext>
            </a:extLst>
          </p:cNvPr>
          <p:cNvSpPr txBox="1">
            <a:spLocks/>
          </p:cNvSpPr>
          <p:nvPr/>
        </p:nvSpPr>
        <p:spPr>
          <a:xfrm>
            <a:off x="6858000" y="990600"/>
            <a:ext cx="457200" cy="3730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4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311A92FF-79B5-042F-F044-DB477DEB3D4F}"/>
              </a:ext>
            </a:extLst>
          </p:cNvPr>
          <p:cNvSpPr txBox="1">
            <a:spLocks/>
          </p:cNvSpPr>
          <p:nvPr/>
        </p:nvSpPr>
        <p:spPr>
          <a:xfrm>
            <a:off x="7988300" y="990600"/>
            <a:ext cx="774700" cy="3730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7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B5D0044-3748-3DC6-E2E0-B2227E2E27DD}"/>
              </a:ext>
            </a:extLst>
          </p:cNvPr>
          <p:cNvSpPr/>
          <p:nvPr/>
        </p:nvSpPr>
        <p:spPr>
          <a:xfrm>
            <a:off x="7840980" y="1881888"/>
            <a:ext cx="838200" cy="27578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9438874D-525B-F156-0663-036AAEE86287}"/>
              </a:ext>
            </a:extLst>
          </p:cNvPr>
          <p:cNvSpPr txBox="1">
            <a:spLocks/>
          </p:cNvSpPr>
          <p:nvPr/>
        </p:nvSpPr>
        <p:spPr>
          <a:xfrm>
            <a:off x="8153400" y="1569692"/>
            <a:ext cx="589280" cy="3730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 err="1">
                <a:solidFill>
                  <a:srgbClr val="7030A0"/>
                </a:solidFill>
              </a:rPr>
              <a:t>i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3D1A229E-34B5-64AF-9EA3-B5B783E6D9A1}"/>
              </a:ext>
            </a:extLst>
          </p:cNvPr>
          <p:cNvSpPr txBox="1">
            <a:spLocks/>
          </p:cNvSpPr>
          <p:nvPr/>
        </p:nvSpPr>
        <p:spPr>
          <a:xfrm>
            <a:off x="8153400" y="1881888"/>
            <a:ext cx="563880" cy="3730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7030A0"/>
                </a:solidFill>
              </a:rPr>
              <a:t>1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B885C1D-9CE0-7C25-39F1-1B1D90221009}"/>
              </a:ext>
            </a:extLst>
          </p:cNvPr>
          <p:cNvCxnSpPr>
            <a:cxnSpLocks/>
          </p:cNvCxnSpPr>
          <p:nvPr/>
        </p:nvCxnSpPr>
        <p:spPr>
          <a:xfrm flipV="1">
            <a:off x="3886200" y="1143000"/>
            <a:ext cx="2438400" cy="1111950"/>
          </a:xfrm>
          <a:prstGeom prst="straightConnector1">
            <a:avLst/>
          </a:prstGeom>
          <a:ln w="25400">
            <a:solidFill>
              <a:srgbClr val="3333FF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5B2CE1F-42DB-CDD2-2043-A6DDC9529DB7}"/>
              </a:ext>
            </a:extLst>
          </p:cNvPr>
          <p:cNvCxnSpPr>
            <a:cxnSpLocks/>
          </p:cNvCxnSpPr>
          <p:nvPr/>
        </p:nvCxnSpPr>
        <p:spPr>
          <a:xfrm flipV="1">
            <a:off x="2205990" y="1996587"/>
            <a:ext cx="5562600" cy="568526"/>
          </a:xfrm>
          <a:prstGeom prst="straightConnector1">
            <a:avLst/>
          </a:prstGeom>
          <a:ln w="25400">
            <a:solidFill>
              <a:srgbClr val="7030A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D8040FFD-AB1C-54CF-4C88-DDDA97BAFF6E}"/>
              </a:ext>
            </a:extLst>
          </p:cNvPr>
          <p:cNvSpPr txBox="1">
            <a:spLocks/>
          </p:cNvSpPr>
          <p:nvPr/>
        </p:nvSpPr>
        <p:spPr>
          <a:xfrm>
            <a:off x="6760210" y="998403"/>
            <a:ext cx="457200" cy="3730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11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94B224F2-13F2-7683-BAA6-E7DC697E1567}"/>
              </a:ext>
            </a:extLst>
          </p:cNvPr>
          <p:cNvSpPr txBox="1">
            <a:spLocks/>
          </p:cNvSpPr>
          <p:nvPr/>
        </p:nvSpPr>
        <p:spPr>
          <a:xfrm>
            <a:off x="8158480" y="1888711"/>
            <a:ext cx="368300" cy="3730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7030A0"/>
                </a:solidFill>
              </a:rPr>
              <a:t>2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030145EA-C5EF-9EF7-61FC-3E26671BB321}"/>
              </a:ext>
            </a:extLst>
          </p:cNvPr>
          <p:cNvSpPr txBox="1">
            <a:spLocks/>
          </p:cNvSpPr>
          <p:nvPr/>
        </p:nvSpPr>
        <p:spPr>
          <a:xfrm>
            <a:off x="6743700" y="988359"/>
            <a:ext cx="457200" cy="3730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18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64EB47D0-4A74-D252-FB06-9135B34263C0}"/>
              </a:ext>
            </a:extLst>
          </p:cNvPr>
          <p:cNvSpPr txBox="1">
            <a:spLocks/>
          </p:cNvSpPr>
          <p:nvPr/>
        </p:nvSpPr>
        <p:spPr>
          <a:xfrm>
            <a:off x="8153400" y="1883023"/>
            <a:ext cx="563880" cy="3730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7030A0"/>
                </a:solidFill>
              </a:rPr>
              <a:t>3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AE4B0C48-01F0-98AC-0569-83C15851540F}"/>
              </a:ext>
            </a:extLst>
          </p:cNvPr>
          <p:cNvSpPr txBox="1">
            <a:spLocks/>
          </p:cNvSpPr>
          <p:nvPr/>
        </p:nvSpPr>
        <p:spPr>
          <a:xfrm>
            <a:off x="6750685" y="987841"/>
            <a:ext cx="457200" cy="3730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25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108B95A4-6A00-BB01-B4AA-4B643727AA5F}"/>
              </a:ext>
            </a:extLst>
          </p:cNvPr>
          <p:cNvSpPr txBox="1">
            <a:spLocks/>
          </p:cNvSpPr>
          <p:nvPr/>
        </p:nvSpPr>
        <p:spPr>
          <a:xfrm>
            <a:off x="8145780" y="1874307"/>
            <a:ext cx="563880" cy="3730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7030A0"/>
                </a:solidFill>
              </a:rPr>
              <a:t>4</a:t>
            </a:r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6AFCA90B-26B4-74CF-C606-3D29AE5F4DE3}"/>
              </a:ext>
            </a:extLst>
          </p:cNvPr>
          <p:cNvSpPr txBox="1">
            <a:spLocks/>
          </p:cNvSpPr>
          <p:nvPr/>
        </p:nvSpPr>
        <p:spPr>
          <a:xfrm>
            <a:off x="6767195" y="1007461"/>
            <a:ext cx="457200" cy="3730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32</a:t>
            </a:r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B114C3DF-DEC7-0DF6-B6B8-1CBF2F911C06}"/>
              </a:ext>
            </a:extLst>
          </p:cNvPr>
          <p:cNvSpPr txBox="1">
            <a:spLocks/>
          </p:cNvSpPr>
          <p:nvPr/>
        </p:nvSpPr>
        <p:spPr>
          <a:xfrm>
            <a:off x="8161020" y="1878290"/>
            <a:ext cx="563880" cy="3730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7030A0"/>
                </a:solidFill>
              </a:rPr>
              <a:t>5</a:t>
            </a:r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AB3479C1-568A-91AE-8DA8-C37AF2FFBB3D}"/>
              </a:ext>
            </a:extLst>
          </p:cNvPr>
          <p:cNvSpPr/>
          <p:nvPr/>
        </p:nvSpPr>
        <p:spPr>
          <a:xfrm>
            <a:off x="576580" y="2612383"/>
            <a:ext cx="228600" cy="15239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513E784-5CB3-942A-65A6-DEDBDBCA0AE0}"/>
              </a:ext>
            </a:extLst>
          </p:cNvPr>
          <p:cNvSpPr/>
          <p:nvPr/>
        </p:nvSpPr>
        <p:spPr>
          <a:xfrm>
            <a:off x="1219200" y="2134861"/>
            <a:ext cx="2667000" cy="373045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E2014A7-F6A9-B77C-73BF-42245C2A5440}"/>
              </a:ext>
            </a:extLst>
          </p:cNvPr>
          <p:cNvSpPr/>
          <p:nvPr/>
        </p:nvSpPr>
        <p:spPr>
          <a:xfrm>
            <a:off x="355600" y="4351991"/>
            <a:ext cx="203200" cy="373045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240DA2D-561F-23EE-3E41-93C45EB87670}"/>
              </a:ext>
            </a:extLst>
          </p:cNvPr>
          <p:cNvSpPr/>
          <p:nvPr/>
        </p:nvSpPr>
        <p:spPr>
          <a:xfrm>
            <a:off x="3416300" y="1804956"/>
            <a:ext cx="203200" cy="373045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7E481CA-A9F7-E2E3-ED03-D956909FDA9B}"/>
              </a:ext>
            </a:extLst>
          </p:cNvPr>
          <p:cNvSpPr/>
          <p:nvPr/>
        </p:nvSpPr>
        <p:spPr>
          <a:xfrm>
            <a:off x="1295400" y="3241554"/>
            <a:ext cx="203200" cy="373045"/>
          </a:xfrm>
          <a:prstGeom prst="rect">
            <a:avLst/>
          </a:prstGeom>
          <a:solidFill>
            <a:srgbClr val="0000FF">
              <a:alpha val="3882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E5AA5FA-77F2-69F8-7255-51F57B35E45F}"/>
              </a:ext>
            </a:extLst>
          </p:cNvPr>
          <p:cNvSpPr/>
          <p:nvPr/>
        </p:nvSpPr>
        <p:spPr>
          <a:xfrm>
            <a:off x="3676650" y="2541107"/>
            <a:ext cx="137160" cy="365760"/>
          </a:xfrm>
          <a:prstGeom prst="rect">
            <a:avLst/>
          </a:prstGeom>
          <a:solidFill>
            <a:srgbClr val="0000FF">
              <a:alpha val="3882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86592AC-F15E-10A6-9113-8137B5904C70}"/>
              </a:ext>
            </a:extLst>
          </p:cNvPr>
          <p:cNvSpPr/>
          <p:nvPr/>
        </p:nvSpPr>
        <p:spPr>
          <a:xfrm>
            <a:off x="1703070" y="2564035"/>
            <a:ext cx="811530" cy="365760"/>
          </a:xfrm>
          <a:prstGeom prst="rect">
            <a:avLst/>
          </a:prstGeom>
          <a:solidFill>
            <a:srgbClr val="0000FF">
              <a:alpha val="3882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054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path" presetSubtype="0" accel="25000" decel="2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7037E-7 L -0.00052 0.06343 " pathEditMode="relative" rAng="0" ptsTypes="AA">
                                      <p:cBhvr>
                                        <p:cTn id="7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31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64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6343 L 1.84314E-18 1.11111E-6 " pathEditMode="relative" rAng="0" ptsTypes="AA">
                                      <p:cBhvr>
                                        <p:cTn id="8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7037E-7 L -0.00052 0.06343 " pathEditMode="relative" rAng="0" ptsTypes="AA">
                                      <p:cBhvr>
                                        <p:cTn id="9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31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64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6343 L 1.84314E-18 1.11111E-6 " pathEditMode="relative" rAng="0" ptsTypes="AA">
                                      <p:cBhvr>
                                        <p:cTn id="10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path" presetSubtype="0" accel="50000" decel="5000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7037E-7 L -0.00052 0.06343 " pathEditMode="relative" rAng="0" ptsTypes="AA">
                                      <p:cBhvr>
                                        <p:cTn id="1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31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64" presetClass="path" presetSubtype="0" accel="50000" decel="5000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6343 L 1.84314E-18 1.11111E-6 " pathEditMode="relative" rAng="0" ptsTypes="AA">
                                      <p:cBhvr>
                                        <p:cTn id="12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2" presetClass="path" presetSubtype="0" accel="50000" decel="5000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7037E-7 L -0.00052 0.06343 " pathEditMode="relative" rAng="0" ptsTypes="AA">
                                      <p:cBhvr>
                                        <p:cTn id="1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31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64" presetClass="path" presetSubtype="0" accel="50000" decel="50000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6343 L 1.84314E-18 1.11111E-6 " pathEditMode="relative" rAng="0" ptsTypes="AA">
                                      <p:cBhvr>
                                        <p:cTn id="146" dur="11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42" presetClass="path" presetSubtype="0" accel="50000" decel="5000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7037E-7 L -0.00052 0.15231 " pathEditMode="relative" rAng="0" ptsTypes="AA">
                                      <p:cBhvr>
                                        <p:cTn id="15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7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" grpId="0"/>
      <p:bldP spid="7" grpId="0"/>
      <p:bldP spid="8" grpId="0"/>
      <p:bldP spid="12" grpId="0"/>
      <p:bldP spid="6" grpId="0" animBg="1"/>
      <p:bldP spid="10" grpId="0"/>
      <p:bldP spid="11" grpId="0" animBg="1"/>
      <p:bldP spid="13" grpId="0"/>
      <p:bldP spid="16" grpId="0"/>
      <p:bldP spid="16" grpId="1"/>
      <p:bldP spid="17" grpId="0"/>
      <p:bldP spid="18" grpId="0" animBg="1"/>
      <p:bldP spid="18" grpId="1" animBg="1"/>
      <p:bldP spid="19" grpId="0"/>
      <p:bldP spid="19" grpId="1"/>
      <p:bldP spid="20" grpId="0"/>
      <p:bldP spid="20" grpId="1"/>
      <p:bldP spid="20" grpId="2"/>
      <p:bldP spid="26" grpId="0"/>
      <p:bldP spid="26" grpId="1"/>
      <p:bldP spid="27" grpId="0"/>
      <p:bldP spid="27" grpId="1"/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  <p:bldP spid="32" grpId="0"/>
      <p:bldP spid="33" grpId="0"/>
      <p:bldP spid="33" grpId="1"/>
      <p:bldP spid="22" grpId="0" animBg="1"/>
      <p:bldP spid="22" grpId="1" animBg="1"/>
      <p:bldP spid="22" grpId="2" animBg="1"/>
      <p:bldP spid="22" grpId="3" animBg="1"/>
      <p:bldP spid="22" grpId="4" animBg="1"/>
      <p:bldP spid="22" grpId="5" animBg="1"/>
      <p:bldP spid="22" grpId="6" animBg="1"/>
      <p:bldP spid="22" grpId="7" animBg="1"/>
      <p:bldP spid="22" grpId="8" animBg="1"/>
      <p:bldP spid="22" grpId="9" animBg="1"/>
      <p:bldP spid="24" grpId="0" animBg="1"/>
      <p:bldP spid="25" grpId="0" animBg="1"/>
      <p:bldP spid="34" grpId="0" animBg="1"/>
      <p:bldP spid="35" grpId="0" animBg="1"/>
      <p:bldP spid="36" grpId="0" animBg="1"/>
      <p:bldP spid="3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A36CBC-AFF2-0C44-BCAE-D5643ACDE3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AE8734-2883-86D7-E173-3C62D4529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9470"/>
            <a:ext cx="8229600" cy="1143000"/>
          </a:xfrm>
        </p:spPr>
        <p:txBody>
          <a:bodyPr/>
          <a:lstStyle/>
          <a:p>
            <a:r>
              <a:rPr lang="en-US" dirty="0"/>
              <a:t>Variable Scope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13B3C8D-36AD-A745-D896-A42BABCCFCEF}"/>
              </a:ext>
            </a:extLst>
          </p:cNvPr>
          <p:cNvSpPr txBox="1">
            <a:spLocks/>
          </p:cNvSpPr>
          <p:nvPr/>
        </p:nvSpPr>
        <p:spPr>
          <a:xfrm>
            <a:off x="305545" y="678404"/>
            <a:ext cx="4114800" cy="55916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#include &lt;</a:t>
            </a:r>
            <a:r>
              <a:rPr lang="en-US" sz="2000" dirty="0" err="1">
                <a:solidFill>
                  <a:srgbClr val="7030A0"/>
                </a:solidFill>
              </a:rPr>
              <a:t>stdio.h</a:t>
            </a:r>
            <a:r>
              <a:rPr lang="en-US" sz="2000" dirty="0">
                <a:solidFill>
                  <a:srgbClr val="7030A0"/>
                </a:solidFill>
              </a:rPr>
              <a:t>&gt;</a:t>
            </a:r>
          </a:p>
          <a:p>
            <a:pPr marL="0" indent="0">
              <a:buNone/>
            </a:pPr>
            <a:endParaRPr lang="en-US" sz="700" dirty="0">
              <a:solidFill>
                <a:srgbClr val="560A25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int main(int </a:t>
            </a:r>
            <a:r>
              <a:rPr lang="en-US" sz="2000" dirty="0" err="1">
                <a:solidFill>
                  <a:srgbClr val="560A25"/>
                </a:solidFill>
              </a:rPr>
              <a:t>argc</a:t>
            </a:r>
            <a:r>
              <a:rPr lang="en-US" sz="2000" dirty="0">
                <a:solidFill>
                  <a:srgbClr val="560A25"/>
                </a:solidFill>
              </a:rPr>
              <a:t>, char * </a:t>
            </a:r>
            <a:r>
              <a:rPr lang="en-US" sz="2000" dirty="0" err="1">
                <a:solidFill>
                  <a:srgbClr val="560A25"/>
                </a:solidFill>
              </a:rPr>
              <a:t>argc</a:t>
            </a:r>
            <a:r>
              <a:rPr lang="en-US" sz="2000" dirty="0">
                <a:solidFill>
                  <a:srgbClr val="560A25"/>
                </a:solidFill>
              </a:rPr>
              <a:t>)</a:t>
            </a:r>
            <a:r>
              <a:rPr lang="en-US" sz="2000" dirty="0">
                <a:solidFill>
                  <a:srgbClr val="560A25"/>
                </a:solidFill>
                <a:highlight>
                  <a:srgbClr val="FFFF00"/>
                </a:highlight>
              </a:rPr>
              <a:t>{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	</a:t>
            </a:r>
            <a:r>
              <a:rPr lang="en-US" sz="2000" dirty="0">
                <a:solidFill>
                  <a:srgbClr val="560A25"/>
                </a:solidFill>
                <a:highlight>
                  <a:srgbClr val="FFFF00"/>
                </a:highlight>
              </a:rPr>
              <a:t>int num1 = 4,  num2 = 7 ;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	for( int </a:t>
            </a:r>
            <a:r>
              <a:rPr lang="en-US" sz="2000" dirty="0" err="1">
                <a:solidFill>
                  <a:srgbClr val="560A25"/>
                </a:solidFill>
              </a:rPr>
              <a:t>i</a:t>
            </a:r>
            <a:r>
              <a:rPr lang="en-US" sz="2000" dirty="0">
                <a:solidFill>
                  <a:srgbClr val="560A25"/>
                </a:solidFill>
              </a:rPr>
              <a:t> = 1; </a:t>
            </a:r>
            <a:r>
              <a:rPr lang="en-US" sz="2000" dirty="0" err="1">
                <a:solidFill>
                  <a:srgbClr val="560A25"/>
                </a:solidFill>
              </a:rPr>
              <a:t>i</a:t>
            </a:r>
            <a:r>
              <a:rPr lang="en-US" sz="2000" dirty="0">
                <a:solidFill>
                  <a:srgbClr val="560A25"/>
                </a:solidFill>
              </a:rPr>
              <a:t> &lt; 5 ; </a:t>
            </a:r>
            <a:r>
              <a:rPr lang="en-US" sz="2000" dirty="0" err="1">
                <a:solidFill>
                  <a:srgbClr val="560A25"/>
                </a:solidFill>
              </a:rPr>
              <a:t>i</a:t>
            </a:r>
            <a:r>
              <a:rPr lang="en-US" sz="2000" dirty="0">
                <a:solidFill>
                  <a:srgbClr val="560A25"/>
                </a:solidFill>
              </a:rPr>
              <a:t>++ )</a:t>
            </a:r>
            <a:r>
              <a:rPr lang="en-US" sz="2000" dirty="0">
                <a:solidFill>
                  <a:srgbClr val="560A25"/>
                </a:solidFill>
                <a:highlight>
                  <a:srgbClr val="00FFFF"/>
                </a:highlight>
              </a:rPr>
              <a:t>{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	</a:t>
            </a:r>
            <a:r>
              <a:rPr lang="en-US" sz="2000" dirty="0"/>
              <a:t> 	</a:t>
            </a:r>
            <a:r>
              <a:rPr lang="en-US" sz="2000" dirty="0">
                <a:solidFill>
                  <a:srgbClr val="560A25"/>
                </a:solidFill>
              </a:rPr>
              <a:t>num1 += num2 ;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	</a:t>
            </a:r>
            <a:r>
              <a:rPr lang="en-US" sz="2000" dirty="0">
                <a:solidFill>
                  <a:srgbClr val="560A25"/>
                </a:solidFill>
                <a:highlight>
                  <a:srgbClr val="00FFFF"/>
                </a:highlight>
              </a:rPr>
              <a:t>}</a:t>
            </a: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  <a:highlight>
                  <a:srgbClr val="FFFF00"/>
                </a:highlight>
              </a:rPr>
              <a:t>}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4DAD067-7F97-0881-9C32-0B9985D1AAD6}"/>
              </a:ext>
            </a:extLst>
          </p:cNvPr>
          <p:cNvSpPr/>
          <p:nvPr/>
        </p:nvSpPr>
        <p:spPr>
          <a:xfrm>
            <a:off x="6553200" y="990600"/>
            <a:ext cx="838200" cy="27578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74BCA56-3D27-377F-DECE-619218B38088}"/>
              </a:ext>
            </a:extLst>
          </p:cNvPr>
          <p:cNvSpPr txBox="1">
            <a:spLocks/>
          </p:cNvSpPr>
          <p:nvPr/>
        </p:nvSpPr>
        <p:spPr>
          <a:xfrm>
            <a:off x="6540500" y="678404"/>
            <a:ext cx="914400" cy="3730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num1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BB6E347-3D34-A60A-EA38-05945A271AFA}"/>
              </a:ext>
            </a:extLst>
          </p:cNvPr>
          <p:cNvSpPr/>
          <p:nvPr/>
        </p:nvSpPr>
        <p:spPr>
          <a:xfrm>
            <a:off x="7924800" y="995998"/>
            <a:ext cx="838200" cy="27578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FDFD7BDE-352C-F620-1280-F815C6FFEB8E}"/>
              </a:ext>
            </a:extLst>
          </p:cNvPr>
          <p:cNvSpPr txBox="1">
            <a:spLocks/>
          </p:cNvSpPr>
          <p:nvPr/>
        </p:nvSpPr>
        <p:spPr>
          <a:xfrm>
            <a:off x="7886700" y="678404"/>
            <a:ext cx="914400" cy="3730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num2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307A1F8B-71F7-A81D-4524-BD3C8399B6D2}"/>
              </a:ext>
            </a:extLst>
          </p:cNvPr>
          <p:cNvSpPr txBox="1">
            <a:spLocks/>
          </p:cNvSpPr>
          <p:nvPr/>
        </p:nvSpPr>
        <p:spPr>
          <a:xfrm>
            <a:off x="7988300" y="990600"/>
            <a:ext cx="774700" cy="3730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7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3231072-D039-03C4-E6FA-9C5800475592}"/>
              </a:ext>
            </a:extLst>
          </p:cNvPr>
          <p:cNvCxnSpPr>
            <a:cxnSpLocks/>
          </p:cNvCxnSpPr>
          <p:nvPr/>
        </p:nvCxnSpPr>
        <p:spPr>
          <a:xfrm flipV="1">
            <a:off x="3886200" y="1143000"/>
            <a:ext cx="2438400" cy="1111950"/>
          </a:xfrm>
          <a:prstGeom prst="straightConnector1">
            <a:avLst/>
          </a:prstGeom>
          <a:ln w="25400">
            <a:solidFill>
              <a:srgbClr val="3333FF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F5B763ED-3D70-4C46-570D-34C5F03F8DDD}"/>
              </a:ext>
            </a:extLst>
          </p:cNvPr>
          <p:cNvSpPr txBox="1">
            <a:spLocks/>
          </p:cNvSpPr>
          <p:nvPr/>
        </p:nvSpPr>
        <p:spPr>
          <a:xfrm>
            <a:off x="6699250" y="990600"/>
            <a:ext cx="457200" cy="3730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32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AAD98B06-7C3A-2BB3-FC6C-224F37239B0D}"/>
              </a:ext>
            </a:extLst>
          </p:cNvPr>
          <p:cNvSpPr txBox="1">
            <a:spLocks/>
          </p:cNvSpPr>
          <p:nvPr/>
        </p:nvSpPr>
        <p:spPr>
          <a:xfrm>
            <a:off x="2997980" y="3671085"/>
            <a:ext cx="6069820" cy="3730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We could declare another variable at this point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FC53633-395B-9146-EFCC-9F6DA75A1D22}"/>
              </a:ext>
            </a:extLst>
          </p:cNvPr>
          <p:cNvCxnSpPr>
            <a:cxnSpLocks/>
          </p:cNvCxnSpPr>
          <p:nvPr/>
        </p:nvCxnSpPr>
        <p:spPr>
          <a:xfrm flipH="1">
            <a:off x="2312180" y="3824993"/>
            <a:ext cx="685800" cy="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08D6659B-53E4-485D-B693-69503E4D794A}"/>
              </a:ext>
            </a:extLst>
          </p:cNvPr>
          <p:cNvSpPr txBox="1">
            <a:spLocks/>
          </p:cNvSpPr>
          <p:nvPr/>
        </p:nvSpPr>
        <p:spPr>
          <a:xfrm>
            <a:off x="1211580" y="3999124"/>
            <a:ext cx="1220470" cy="4571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int j = 3;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36582CE1-6417-4676-A1A8-93885855F021}"/>
              </a:ext>
            </a:extLst>
          </p:cNvPr>
          <p:cNvSpPr txBox="1">
            <a:spLocks/>
          </p:cNvSpPr>
          <p:nvPr/>
        </p:nvSpPr>
        <p:spPr>
          <a:xfrm>
            <a:off x="1174130" y="4601481"/>
            <a:ext cx="1823720" cy="4571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double </a:t>
            </a:r>
            <a:r>
              <a:rPr lang="en-US" sz="2000" dirty="0" err="1">
                <a:solidFill>
                  <a:srgbClr val="560A25"/>
                </a:solidFill>
              </a:rPr>
              <a:t>i</a:t>
            </a:r>
            <a:r>
              <a:rPr lang="en-US" sz="2000" dirty="0">
                <a:solidFill>
                  <a:srgbClr val="560A25"/>
                </a:solidFill>
              </a:rPr>
              <a:t> = 1.7;</a:t>
            </a: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306DD283-FA56-89CB-1EE0-06FF49C8B9B3}"/>
              </a:ext>
            </a:extLst>
          </p:cNvPr>
          <p:cNvSpPr txBox="1">
            <a:spLocks/>
          </p:cNvSpPr>
          <p:nvPr/>
        </p:nvSpPr>
        <p:spPr>
          <a:xfrm>
            <a:off x="2997850" y="4269791"/>
            <a:ext cx="6069820" cy="68321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Since the variable </a:t>
            </a:r>
            <a:r>
              <a:rPr lang="en-US" sz="2800" dirty="0" err="1">
                <a:solidFill>
                  <a:srgbClr val="FF0000"/>
                </a:solidFill>
              </a:rPr>
              <a:t>i</a:t>
            </a:r>
            <a:r>
              <a:rPr lang="en-US" sz="2800" dirty="0">
                <a:solidFill>
                  <a:srgbClr val="FF0000"/>
                </a:solidFill>
              </a:rPr>
              <a:t> is not being used at this point, we could even declare a different variable named </a:t>
            </a:r>
            <a:r>
              <a:rPr lang="en-US" sz="2800" dirty="0" err="1">
                <a:solidFill>
                  <a:srgbClr val="FF0000"/>
                </a:solidFill>
              </a:rPr>
              <a:t>i</a:t>
            </a:r>
            <a:endParaRPr lang="en-US" sz="2800" dirty="0">
              <a:solidFill>
                <a:srgbClr val="FF0000"/>
              </a:solidFill>
            </a:endParaRP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EDAE10DF-D067-FDDD-B2D0-74E95112BED0}"/>
              </a:ext>
            </a:extLst>
          </p:cNvPr>
          <p:cNvCxnSpPr>
            <a:cxnSpLocks/>
          </p:cNvCxnSpPr>
          <p:nvPr/>
        </p:nvCxnSpPr>
        <p:spPr>
          <a:xfrm flipH="1">
            <a:off x="990600" y="5588095"/>
            <a:ext cx="3276600" cy="404362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1282746B-855A-4110-DD2D-D929B1E6422C}"/>
              </a:ext>
            </a:extLst>
          </p:cNvPr>
          <p:cNvSpPr txBox="1">
            <a:spLocks/>
          </p:cNvSpPr>
          <p:nvPr/>
        </p:nvSpPr>
        <p:spPr>
          <a:xfrm>
            <a:off x="4419795" y="5230956"/>
            <a:ext cx="4558910" cy="1131053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The scope of these variables would be from the point that they were declared to the end of that code block</a:t>
            </a:r>
          </a:p>
        </p:txBody>
      </p: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8CB84596-EEFA-8840-C9FE-D0B2C679E7B3}"/>
              </a:ext>
            </a:extLst>
          </p:cNvPr>
          <p:cNvSpPr txBox="1">
            <a:spLocks/>
          </p:cNvSpPr>
          <p:nvPr/>
        </p:nvSpPr>
        <p:spPr>
          <a:xfrm>
            <a:off x="1187945" y="5126844"/>
            <a:ext cx="1823720" cy="4571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i</a:t>
            </a:r>
            <a:r>
              <a:rPr lang="en-US" sz="2000" dirty="0">
                <a:solidFill>
                  <a:srgbClr val="560A25"/>
                </a:solidFill>
              </a:rPr>
              <a:t> *= j ;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931F95C-4EB4-D499-62B9-10C20DF8615B}"/>
              </a:ext>
            </a:extLst>
          </p:cNvPr>
          <p:cNvSpPr/>
          <p:nvPr/>
        </p:nvSpPr>
        <p:spPr>
          <a:xfrm>
            <a:off x="5715000" y="2496145"/>
            <a:ext cx="838200" cy="27578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BFD00A07-694F-3FEB-F6B2-79490FA4FA5C}"/>
              </a:ext>
            </a:extLst>
          </p:cNvPr>
          <p:cNvSpPr txBox="1">
            <a:spLocks/>
          </p:cNvSpPr>
          <p:nvPr/>
        </p:nvSpPr>
        <p:spPr>
          <a:xfrm>
            <a:off x="5974897" y="2183949"/>
            <a:ext cx="343354" cy="3730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7030A0"/>
                </a:solidFill>
              </a:rPr>
              <a:t>j</a:t>
            </a: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3D4D0EEE-2010-7F79-D867-9B813761DD6C}"/>
              </a:ext>
            </a:extLst>
          </p:cNvPr>
          <p:cNvSpPr txBox="1">
            <a:spLocks/>
          </p:cNvSpPr>
          <p:nvPr/>
        </p:nvSpPr>
        <p:spPr>
          <a:xfrm>
            <a:off x="5936732" y="2496145"/>
            <a:ext cx="457200" cy="3730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7030A0"/>
                </a:solidFill>
              </a:rPr>
              <a:t>3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95479F19-0A8D-919C-AA01-4E0DDBE91AA4}"/>
              </a:ext>
            </a:extLst>
          </p:cNvPr>
          <p:cNvCxnSpPr>
            <a:cxnSpLocks/>
          </p:cNvCxnSpPr>
          <p:nvPr/>
        </p:nvCxnSpPr>
        <p:spPr>
          <a:xfrm flipV="1">
            <a:off x="1790700" y="2752378"/>
            <a:ext cx="3771900" cy="1238746"/>
          </a:xfrm>
          <a:prstGeom prst="straightConnector1">
            <a:avLst/>
          </a:prstGeom>
          <a:ln w="25400">
            <a:solidFill>
              <a:srgbClr val="7030A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9575BE41-1414-9D3F-B48E-4BE3770F714F}"/>
              </a:ext>
            </a:extLst>
          </p:cNvPr>
          <p:cNvSpPr/>
          <p:nvPr/>
        </p:nvSpPr>
        <p:spPr>
          <a:xfrm>
            <a:off x="7150100" y="2543602"/>
            <a:ext cx="1676400" cy="30012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Content Placeholder 2">
            <a:extLst>
              <a:ext uri="{FF2B5EF4-FFF2-40B4-BE49-F238E27FC236}">
                <a16:creationId xmlns:a16="http://schemas.microsoft.com/office/drawing/2014/main" id="{4412E817-C50E-EDC0-1C07-D41A30134C20}"/>
              </a:ext>
            </a:extLst>
          </p:cNvPr>
          <p:cNvSpPr txBox="1">
            <a:spLocks/>
          </p:cNvSpPr>
          <p:nvPr/>
        </p:nvSpPr>
        <p:spPr>
          <a:xfrm>
            <a:off x="7847855" y="2203590"/>
            <a:ext cx="343354" cy="3730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 err="1">
                <a:solidFill>
                  <a:srgbClr val="7030A0"/>
                </a:solidFill>
              </a:rPr>
              <a:t>i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50" name="Content Placeholder 2">
            <a:extLst>
              <a:ext uri="{FF2B5EF4-FFF2-40B4-BE49-F238E27FC236}">
                <a16:creationId xmlns:a16="http://schemas.microsoft.com/office/drawing/2014/main" id="{E503BF60-CEAD-57CE-77EB-C5EC39787B82}"/>
              </a:ext>
            </a:extLst>
          </p:cNvPr>
          <p:cNvSpPr txBox="1">
            <a:spLocks/>
          </p:cNvSpPr>
          <p:nvPr/>
        </p:nvSpPr>
        <p:spPr>
          <a:xfrm>
            <a:off x="7697704" y="2501636"/>
            <a:ext cx="591068" cy="50148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7030A0"/>
                </a:solidFill>
              </a:rPr>
              <a:t>1.7</a:t>
            </a:r>
          </a:p>
        </p:txBody>
      </p:sp>
      <p:sp>
        <p:nvSpPr>
          <p:cNvPr id="51" name="Content Placeholder 2">
            <a:extLst>
              <a:ext uri="{FF2B5EF4-FFF2-40B4-BE49-F238E27FC236}">
                <a16:creationId xmlns:a16="http://schemas.microsoft.com/office/drawing/2014/main" id="{24791F6D-2888-B81C-613F-08A1BF845DE4}"/>
              </a:ext>
            </a:extLst>
          </p:cNvPr>
          <p:cNvSpPr txBox="1">
            <a:spLocks/>
          </p:cNvSpPr>
          <p:nvPr/>
        </p:nvSpPr>
        <p:spPr>
          <a:xfrm>
            <a:off x="7723998" y="2501636"/>
            <a:ext cx="591068" cy="50148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7030A0"/>
                </a:solidFill>
              </a:rPr>
              <a:t>5.1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722A71FE-5CAF-6847-0948-820B0A84E8AD}"/>
              </a:ext>
            </a:extLst>
          </p:cNvPr>
          <p:cNvCxnSpPr>
            <a:cxnSpLocks/>
          </p:cNvCxnSpPr>
          <p:nvPr/>
        </p:nvCxnSpPr>
        <p:spPr>
          <a:xfrm flipV="1">
            <a:off x="2099805" y="2865307"/>
            <a:ext cx="4897895" cy="1856862"/>
          </a:xfrm>
          <a:prstGeom prst="straightConnector1">
            <a:avLst/>
          </a:prstGeom>
          <a:ln w="25400">
            <a:solidFill>
              <a:srgbClr val="7030A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2523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5" grpId="0"/>
      <p:bldP spid="36" grpId="0"/>
      <p:bldP spid="38" grpId="0"/>
      <p:bldP spid="40" grpId="0"/>
      <p:bldP spid="43" grpId="0" animBg="1"/>
      <p:bldP spid="44" grpId="0"/>
      <p:bldP spid="45" grpId="0"/>
      <p:bldP spid="48" grpId="0" animBg="1"/>
      <p:bldP spid="49" grpId="0"/>
      <p:bldP spid="50" grpId="0"/>
      <p:bldP spid="50" grpId="1"/>
      <p:bldP spid="5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0FF03E-FA26-952E-4973-217DD8067A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638D6-B218-90C8-A019-EF0CED325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9470"/>
            <a:ext cx="8229600" cy="1143000"/>
          </a:xfrm>
        </p:spPr>
        <p:txBody>
          <a:bodyPr/>
          <a:lstStyle/>
          <a:p>
            <a:r>
              <a:rPr lang="en-US" dirty="0"/>
              <a:t>Global Variables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DC2535F-8CB4-2CE7-31FE-879FF3DFFBA1}"/>
              </a:ext>
            </a:extLst>
          </p:cNvPr>
          <p:cNvSpPr txBox="1">
            <a:spLocks/>
          </p:cNvSpPr>
          <p:nvPr/>
        </p:nvSpPr>
        <p:spPr>
          <a:xfrm>
            <a:off x="305545" y="678404"/>
            <a:ext cx="4114800" cy="55916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#include &lt;</a:t>
            </a:r>
            <a:r>
              <a:rPr lang="en-US" sz="2000" dirty="0" err="1">
                <a:solidFill>
                  <a:srgbClr val="7030A0"/>
                </a:solidFill>
              </a:rPr>
              <a:t>stdio.h</a:t>
            </a:r>
            <a:r>
              <a:rPr lang="en-US" sz="2000" dirty="0">
                <a:solidFill>
                  <a:srgbClr val="7030A0"/>
                </a:solidFill>
              </a:rPr>
              <a:t>&gt;</a:t>
            </a:r>
          </a:p>
          <a:p>
            <a:pPr marL="0" indent="0">
              <a:buNone/>
            </a:pPr>
            <a:endParaRPr lang="en-US" sz="700" dirty="0">
              <a:solidFill>
                <a:srgbClr val="560A25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int main(int </a:t>
            </a:r>
            <a:r>
              <a:rPr lang="en-US" sz="2000" dirty="0" err="1">
                <a:solidFill>
                  <a:srgbClr val="560A25"/>
                </a:solidFill>
              </a:rPr>
              <a:t>argc</a:t>
            </a:r>
            <a:r>
              <a:rPr lang="en-US" sz="2000" dirty="0">
                <a:solidFill>
                  <a:srgbClr val="560A25"/>
                </a:solidFill>
              </a:rPr>
              <a:t>, char * </a:t>
            </a:r>
            <a:r>
              <a:rPr lang="en-US" sz="2000" dirty="0" err="1">
                <a:solidFill>
                  <a:srgbClr val="560A25"/>
                </a:solidFill>
              </a:rPr>
              <a:t>argc</a:t>
            </a:r>
            <a:r>
              <a:rPr lang="en-US" sz="2000" dirty="0">
                <a:solidFill>
                  <a:srgbClr val="560A25"/>
                </a:solidFill>
              </a:rPr>
              <a:t>){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	int num1 = 4,  num2 = 7 ;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	for( int </a:t>
            </a:r>
            <a:r>
              <a:rPr lang="en-US" sz="2000" dirty="0" err="1">
                <a:solidFill>
                  <a:srgbClr val="560A25"/>
                </a:solidFill>
              </a:rPr>
              <a:t>i</a:t>
            </a:r>
            <a:r>
              <a:rPr lang="en-US" sz="2000" dirty="0">
                <a:solidFill>
                  <a:srgbClr val="560A25"/>
                </a:solidFill>
              </a:rPr>
              <a:t> = 1; </a:t>
            </a:r>
            <a:r>
              <a:rPr lang="en-US" sz="2000" dirty="0" err="1">
                <a:solidFill>
                  <a:srgbClr val="560A25"/>
                </a:solidFill>
              </a:rPr>
              <a:t>i</a:t>
            </a:r>
            <a:r>
              <a:rPr lang="en-US" sz="2000" dirty="0">
                <a:solidFill>
                  <a:srgbClr val="560A25"/>
                </a:solidFill>
              </a:rPr>
              <a:t> &lt; 5 ; </a:t>
            </a:r>
            <a:r>
              <a:rPr lang="en-US" sz="2000" dirty="0" err="1">
                <a:solidFill>
                  <a:srgbClr val="560A25"/>
                </a:solidFill>
              </a:rPr>
              <a:t>i</a:t>
            </a:r>
            <a:r>
              <a:rPr lang="en-US" sz="2000" dirty="0">
                <a:solidFill>
                  <a:srgbClr val="560A25"/>
                </a:solidFill>
              </a:rPr>
              <a:t>++ ){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	</a:t>
            </a:r>
            <a:r>
              <a:rPr lang="en-US" sz="2000" dirty="0"/>
              <a:t> 	</a:t>
            </a:r>
            <a:r>
              <a:rPr lang="en-US" sz="2000" dirty="0">
                <a:solidFill>
                  <a:srgbClr val="560A25"/>
                </a:solidFill>
              </a:rPr>
              <a:t>num1 += num2 ;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	}</a:t>
            </a: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}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8D644C9D-8B88-EED2-3A6C-E619719ADA06}"/>
              </a:ext>
            </a:extLst>
          </p:cNvPr>
          <p:cNvSpPr txBox="1">
            <a:spLocks/>
          </p:cNvSpPr>
          <p:nvPr/>
        </p:nvSpPr>
        <p:spPr>
          <a:xfrm>
            <a:off x="5037583" y="1094223"/>
            <a:ext cx="3649217" cy="61445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It is possible to declare variables outside of any function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1FBB6B0-05C1-F4C5-8561-1FCDE3224BAD}"/>
              </a:ext>
            </a:extLst>
          </p:cNvPr>
          <p:cNvCxnSpPr>
            <a:cxnSpLocks/>
          </p:cNvCxnSpPr>
          <p:nvPr/>
        </p:nvCxnSpPr>
        <p:spPr>
          <a:xfrm flipH="1">
            <a:off x="4267200" y="1282213"/>
            <a:ext cx="685800" cy="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CB9C0927-95E3-0382-EE9F-05D59C73F638}"/>
              </a:ext>
            </a:extLst>
          </p:cNvPr>
          <p:cNvSpPr txBox="1">
            <a:spLocks/>
          </p:cNvSpPr>
          <p:nvPr/>
        </p:nvSpPr>
        <p:spPr>
          <a:xfrm>
            <a:off x="1211580" y="3999124"/>
            <a:ext cx="1220470" cy="4571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int j = 3;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3A9E17A2-2240-2DCC-EFEA-309FD0468C3C}"/>
              </a:ext>
            </a:extLst>
          </p:cNvPr>
          <p:cNvSpPr txBox="1">
            <a:spLocks/>
          </p:cNvSpPr>
          <p:nvPr/>
        </p:nvSpPr>
        <p:spPr>
          <a:xfrm>
            <a:off x="1174130" y="4601481"/>
            <a:ext cx="1823720" cy="4571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double </a:t>
            </a:r>
            <a:r>
              <a:rPr lang="en-US" sz="2000" dirty="0" err="1">
                <a:solidFill>
                  <a:srgbClr val="560A25"/>
                </a:solidFill>
              </a:rPr>
              <a:t>i</a:t>
            </a:r>
            <a:r>
              <a:rPr lang="en-US" sz="2000" dirty="0">
                <a:solidFill>
                  <a:srgbClr val="560A25"/>
                </a:solidFill>
              </a:rPr>
              <a:t> = 1.7;</a:t>
            </a: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C0D39074-D810-DBF5-9175-0CACB3EAACEE}"/>
              </a:ext>
            </a:extLst>
          </p:cNvPr>
          <p:cNvSpPr txBox="1">
            <a:spLocks/>
          </p:cNvSpPr>
          <p:nvPr/>
        </p:nvSpPr>
        <p:spPr>
          <a:xfrm>
            <a:off x="4572000" y="1599753"/>
            <a:ext cx="4342330" cy="6144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These are called global variables</a:t>
            </a:r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87C8D38A-E9DE-DF0C-68F9-E749F161C8DF}"/>
              </a:ext>
            </a:extLst>
          </p:cNvPr>
          <p:cNvSpPr txBox="1">
            <a:spLocks/>
          </p:cNvSpPr>
          <p:nvPr/>
        </p:nvSpPr>
        <p:spPr>
          <a:xfrm>
            <a:off x="4610100" y="2070988"/>
            <a:ext cx="3797236" cy="11310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The scope of global variables is the entire program</a:t>
            </a:r>
          </a:p>
        </p:txBody>
      </p: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7D39B170-5FDD-17A2-E8AC-26741342B546}"/>
              </a:ext>
            </a:extLst>
          </p:cNvPr>
          <p:cNvSpPr txBox="1">
            <a:spLocks/>
          </p:cNvSpPr>
          <p:nvPr/>
        </p:nvSpPr>
        <p:spPr>
          <a:xfrm>
            <a:off x="1211580" y="5130897"/>
            <a:ext cx="1823720" cy="4571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i</a:t>
            </a:r>
            <a:r>
              <a:rPr lang="en-US" sz="2000" dirty="0">
                <a:solidFill>
                  <a:srgbClr val="560A25"/>
                </a:solidFill>
              </a:rPr>
              <a:t> *= j ;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FFA9D-F537-8F82-4067-8787572E879A}"/>
              </a:ext>
            </a:extLst>
          </p:cNvPr>
          <p:cNvSpPr txBox="1">
            <a:spLocks/>
          </p:cNvSpPr>
          <p:nvPr/>
        </p:nvSpPr>
        <p:spPr>
          <a:xfrm>
            <a:off x="320784" y="1211767"/>
            <a:ext cx="1823719" cy="4571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int trial = 2;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46829C4-E5F9-B37A-F61B-EF10ADD467D9}"/>
              </a:ext>
            </a:extLst>
          </p:cNvPr>
          <p:cNvSpPr txBox="1">
            <a:spLocks/>
          </p:cNvSpPr>
          <p:nvPr/>
        </p:nvSpPr>
        <p:spPr>
          <a:xfrm>
            <a:off x="4610100" y="3131100"/>
            <a:ext cx="3797236" cy="12672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Global variables should only be used sparingly (not very often)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37A57DB-EE53-CBFF-AEC0-C2FC2F329A9F}"/>
              </a:ext>
            </a:extLst>
          </p:cNvPr>
          <p:cNvSpPr txBox="1">
            <a:spLocks/>
          </p:cNvSpPr>
          <p:nvPr/>
        </p:nvSpPr>
        <p:spPr>
          <a:xfrm>
            <a:off x="214169" y="2311472"/>
            <a:ext cx="507319" cy="2086881"/>
          </a:xfrm>
          <a:prstGeom prst="rect">
            <a:avLst/>
          </a:prstGeom>
        </p:spPr>
        <p:txBody>
          <a:bodyPr vert="vert270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Local variables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558891A-CAFF-A18D-3B59-406ACFE027AE}"/>
              </a:ext>
            </a:extLst>
          </p:cNvPr>
          <p:cNvCxnSpPr>
            <a:cxnSpLocks/>
          </p:cNvCxnSpPr>
          <p:nvPr/>
        </p:nvCxnSpPr>
        <p:spPr>
          <a:xfrm flipV="1">
            <a:off x="590751" y="2478420"/>
            <a:ext cx="651654" cy="158094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5093DBA-E740-5A5A-1B42-5AB97F9BE57E}"/>
              </a:ext>
            </a:extLst>
          </p:cNvPr>
          <p:cNvCxnSpPr>
            <a:cxnSpLocks/>
          </p:cNvCxnSpPr>
          <p:nvPr/>
        </p:nvCxnSpPr>
        <p:spPr>
          <a:xfrm flipV="1">
            <a:off x="606174" y="2852928"/>
            <a:ext cx="651654" cy="158094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79BF0B8-D783-C955-8B55-D3585A6C5F98}"/>
              </a:ext>
            </a:extLst>
          </p:cNvPr>
          <p:cNvCxnSpPr>
            <a:cxnSpLocks/>
          </p:cNvCxnSpPr>
          <p:nvPr/>
        </p:nvCxnSpPr>
        <p:spPr>
          <a:xfrm>
            <a:off x="600574" y="3907377"/>
            <a:ext cx="667231" cy="91747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73922123-F914-A8EC-F046-BB81B2204796}"/>
              </a:ext>
            </a:extLst>
          </p:cNvPr>
          <p:cNvCxnSpPr>
            <a:cxnSpLocks/>
          </p:cNvCxnSpPr>
          <p:nvPr/>
        </p:nvCxnSpPr>
        <p:spPr>
          <a:xfrm>
            <a:off x="662175" y="4382298"/>
            <a:ext cx="511955" cy="311142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F7C265C8-9069-94E7-22C1-8BDBB2E0BA3C}"/>
              </a:ext>
            </a:extLst>
          </p:cNvPr>
          <p:cNvSpPr txBox="1">
            <a:spLocks/>
          </p:cNvSpPr>
          <p:nvPr/>
        </p:nvSpPr>
        <p:spPr>
          <a:xfrm>
            <a:off x="3810385" y="4358273"/>
            <a:ext cx="5103945" cy="154524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Local variables help prevent mistakes that can happen when a different part of a program unexpectedly changes a value of the variable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01AF7101-C7CE-01B4-2199-4A489D2A9D87}"/>
              </a:ext>
            </a:extLst>
          </p:cNvPr>
          <p:cNvSpPr txBox="1">
            <a:spLocks/>
          </p:cNvSpPr>
          <p:nvPr/>
        </p:nvSpPr>
        <p:spPr>
          <a:xfrm>
            <a:off x="3847757" y="5880435"/>
            <a:ext cx="2514600" cy="5203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data coupling</a:t>
            </a:r>
          </a:p>
        </p:txBody>
      </p:sp>
    </p:spTree>
    <p:extLst>
      <p:ext uri="{BB962C8B-B14F-4D97-AF65-F5344CB8AC3E}">
        <p14:creationId xmlns:p14="http://schemas.microsoft.com/office/powerpoint/2010/main" val="198369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8" grpId="0"/>
      <p:bldP spid="3" grpId="0"/>
      <p:bldP spid="5" grpId="0"/>
      <p:bldP spid="7" grpId="0"/>
      <p:bldP spid="26" grpId="0"/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83974C-6EF8-A3CE-10F8-6AAA9A16A7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2CD19-2D4A-5E3A-C475-1F4D03884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 &amp; Functions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634AC1E3-19D9-CD43-7769-56BEC0760439}"/>
              </a:ext>
            </a:extLst>
          </p:cNvPr>
          <p:cNvSpPr txBox="1">
            <a:spLocks/>
          </p:cNvSpPr>
          <p:nvPr/>
        </p:nvSpPr>
        <p:spPr>
          <a:xfrm>
            <a:off x="752665" y="1600200"/>
            <a:ext cx="7638670" cy="1429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When variables are passed to functions by value, the function just gets a copy of the variable.  The value of the variable in the calling function is not changed.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4DB0E-3C3E-95F5-1A4E-1F5875BF8762}"/>
              </a:ext>
            </a:extLst>
          </p:cNvPr>
          <p:cNvSpPr txBox="1">
            <a:spLocks/>
          </p:cNvSpPr>
          <p:nvPr/>
        </p:nvSpPr>
        <p:spPr>
          <a:xfrm>
            <a:off x="788680" y="3029562"/>
            <a:ext cx="7638670" cy="1429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When variables are passed to functions by reference, the function gets the location (address) of the variable.  The function can change the value of the variable in the calling function.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2294D907-AD7C-813C-9D64-597703309A74}"/>
              </a:ext>
            </a:extLst>
          </p:cNvPr>
          <p:cNvSpPr txBox="1">
            <a:spLocks/>
          </p:cNvSpPr>
          <p:nvPr/>
        </p:nvSpPr>
        <p:spPr>
          <a:xfrm>
            <a:off x="788680" y="4658453"/>
            <a:ext cx="7638670" cy="1429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Pointers, or the </a:t>
            </a:r>
            <a:r>
              <a:rPr lang="en-US" sz="2800" dirty="0">
                <a:solidFill>
                  <a:srgbClr val="3333FF"/>
                </a:solidFill>
              </a:rPr>
              <a:t>address of operator</a:t>
            </a:r>
            <a:r>
              <a:rPr lang="en-US" sz="2800" dirty="0"/>
              <a:t>, are what give the address of the variable</a:t>
            </a:r>
          </a:p>
        </p:txBody>
      </p:sp>
    </p:spTree>
    <p:extLst>
      <p:ext uri="{BB962C8B-B14F-4D97-AF65-F5344CB8AC3E}">
        <p14:creationId xmlns:p14="http://schemas.microsoft.com/office/powerpoint/2010/main" val="1629742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127187</TotalTime>
  <Words>2498</Words>
  <Application>Microsoft Office PowerPoint</Application>
  <PresentationFormat>On-screen Show (4:3)</PresentationFormat>
  <Paragraphs>436</Paragraphs>
  <Slides>27</Slides>
  <Notes>0</Notes>
  <HiddenSlides>5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Calibri</vt:lpstr>
      <vt:lpstr>Cascadia Mono</vt:lpstr>
      <vt:lpstr>Office Theme</vt:lpstr>
      <vt:lpstr>Basis of Software</vt:lpstr>
      <vt:lpstr>Today’s Topics</vt:lpstr>
      <vt:lpstr>Variable Scope</vt:lpstr>
      <vt:lpstr>Variable Scope</vt:lpstr>
      <vt:lpstr>Variable Scope</vt:lpstr>
      <vt:lpstr>Variable Scope</vt:lpstr>
      <vt:lpstr>Variable Scope</vt:lpstr>
      <vt:lpstr>Global Variables</vt:lpstr>
      <vt:lpstr>Arrays &amp; Functions</vt:lpstr>
      <vt:lpstr>Arrays &amp; Functions</vt:lpstr>
      <vt:lpstr>Arrays &amp; Functions</vt:lpstr>
      <vt:lpstr>Arrays &amp; Functions</vt:lpstr>
      <vt:lpstr>Arrays &amp; Functions</vt:lpstr>
      <vt:lpstr>Arrays &amp; Functions</vt:lpstr>
      <vt:lpstr>Arrays &amp; Functions</vt:lpstr>
      <vt:lpstr>Using Pointers with Arrays</vt:lpstr>
      <vt:lpstr>Using Pointers with Arrays</vt:lpstr>
      <vt:lpstr>Using Pointers with Arrays Works the Same with Different Array Types</vt:lpstr>
      <vt:lpstr>Using Pointers with 2D Arrays</vt:lpstr>
      <vt:lpstr>Using Pointers with 2D Arrays</vt:lpstr>
      <vt:lpstr>PowerPoint Presentation</vt:lpstr>
      <vt:lpstr>Base Conversion</vt:lpstr>
      <vt:lpstr>Converting a number to base 2</vt:lpstr>
      <vt:lpstr>Converting a number to base 16</vt:lpstr>
      <vt:lpstr>Program</vt:lpstr>
      <vt:lpstr>Assignment 1</vt:lpstr>
      <vt:lpstr>PowerPoint Presentation</vt:lpstr>
    </vt:vector>
  </TitlesOfParts>
  <Company>Kirkwood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2</dc:title>
  <dc:creator>Windows User</dc:creator>
  <cp:lastModifiedBy>Kendall Stephenson</cp:lastModifiedBy>
  <cp:revision>951</cp:revision>
  <cp:lastPrinted>2020-04-08T20:37:48Z</cp:lastPrinted>
  <dcterms:created xsi:type="dcterms:W3CDTF">2016-08-24T18:09:17Z</dcterms:created>
  <dcterms:modified xsi:type="dcterms:W3CDTF">2025-06-02T04:34:30Z</dcterms:modified>
</cp:coreProperties>
</file>