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2"/>
  </p:notesMasterIdLst>
  <p:sldIdLst>
    <p:sldId id="256" r:id="rId2"/>
    <p:sldId id="290" r:id="rId3"/>
    <p:sldId id="449" r:id="rId4"/>
    <p:sldId id="415" r:id="rId5"/>
    <p:sldId id="393" r:id="rId6"/>
    <p:sldId id="394" r:id="rId7"/>
    <p:sldId id="395" r:id="rId8"/>
    <p:sldId id="397" r:id="rId9"/>
    <p:sldId id="398" r:id="rId10"/>
    <p:sldId id="399" r:id="rId11"/>
    <p:sldId id="402" r:id="rId12"/>
    <p:sldId id="401" r:id="rId13"/>
    <p:sldId id="292" r:id="rId14"/>
    <p:sldId id="412" r:id="rId15"/>
    <p:sldId id="413" r:id="rId16"/>
    <p:sldId id="416" r:id="rId17"/>
    <p:sldId id="420" r:id="rId18"/>
    <p:sldId id="421" r:id="rId19"/>
    <p:sldId id="419" r:id="rId20"/>
    <p:sldId id="422" r:id="rId21"/>
    <p:sldId id="424" r:id="rId22"/>
    <p:sldId id="426" r:id="rId23"/>
    <p:sldId id="427" r:id="rId24"/>
    <p:sldId id="428" r:id="rId25"/>
    <p:sldId id="429" r:id="rId26"/>
    <p:sldId id="405" r:id="rId27"/>
    <p:sldId id="450" r:id="rId28"/>
    <p:sldId id="430" r:id="rId29"/>
    <p:sldId id="451" r:id="rId30"/>
    <p:sldId id="406" r:id="rId31"/>
    <p:sldId id="403" r:id="rId32"/>
    <p:sldId id="431" r:id="rId33"/>
    <p:sldId id="432" r:id="rId34"/>
    <p:sldId id="284" r:id="rId35"/>
    <p:sldId id="452" r:id="rId36"/>
    <p:sldId id="291" r:id="rId37"/>
    <p:sldId id="297" r:id="rId38"/>
    <p:sldId id="294" r:id="rId39"/>
    <p:sldId id="298" r:id="rId40"/>
    <p:sldId id="300" r:id="rId41"/>
    <p:sldId id="295" r:id="rId42"/>
    <p:sldId id="299" r:id="rId43"/>
    <p:sldId id="301" r:id="rId44"/>
    <p:sldId id="296" r:id="rId45"/>
    <p:sldId id="303" r:id="rId46"/>
    <p:sldId id="304" r:id="rId47"/>
    <p:sldId id="302" r:id="rId48"/>
    <p:sldId id="305" r:id="rId49"/>
    <p:sldId id="307" r:id="rId50"/>
    <p:sldId id="306" r:id="rId51"/>
    <p:sldId id="308" r:id="rId52"/>
    <p:sldId id="312" r:id="rId53"/>
    <p:sldId id="313" r:id="rId54"/>
    <p:sldId id="311" r:id="rId55"/>
    <p:sldId id="433" r:id="rId56"/>
    <p:sldId id="293" r:id="rId57"/>
    <p:sldId id="434" r:id="rId58"/>
    <p:sldId id="435" r:id="rId59"/>
    <p:sldId id="453" r:id="rId60"/>
    <p:sldId id="316" r:id="rId61"/>
    <p:sldId id="386" r:id="rId62"/>
    <p:sldId id="384" r:id="rId63"/>
    <p:sldId id="319" r:id="rId64"/>
    <p:sldId id="320" r:id="rId65"/>
    <p:sldId id="326" r:id="rId66"/>
    <p:sldId id="454" r:id="rId67"/>
    <p:sldId id="321" r:id="rId68"/>
    <p:sldId id="314" r:id="rId69"/>
    <p:sldId id="388" r:id="rId70"/>
    <p:sldId id="317" r:id="rId71"/>
    <p:sldId id="389" r:id="rId72"/>
    <p:sldId id="322" r:id="rId73"/>
    <p:sldId id="327" r:id="rId74"/>
    <p:sldId id="329" r:id="rId75"/>
    <p:sldId id="390" r:id="rId76"/>
    <p:sldId id="328" r:id="rId77"/>
    <p:sldId id="455" r:id="rId78"/>
    <p:sldId id="456" r:id="rId79"/>
    <p:sldId id="315" r:id="rId80"/>
    <p:sldId id="323" r:id="rId81"/>
    <p:sldId id="324" r:id="rId82"/>
    <p:sldId id="391" r:id="rId83"/>
    <p:sldId id="457" r:id="rId84"/>
    <p:sldId id="458" r:id="rId85"/>
    <p:sldId id="396" r:id="rId86"/>
    <p:sldId id="459" r:id="rId87"/>
    <p:sldId id="460" r:id="rId88"/>
    <p:sldId id="332" r:id="rId89"/>
    <p:sldId id="461" r:id="rId90"/>
    <p:sldId id="348" r:id="rId91"/>
    <p:sldId id="340" r:id="rId92"/>
    <p:sldId id="462" r:id="rId93"/>
    <p:sldId id="425" r:id="rId94"/>
    <p:sldId id="463" r:id="rId95"/>
    <p:sldId id="333" r:id="rId96"/>
    <p:sldId id="334" r:id="rId97"/>
    <p:sldId id="464" r:id="rId98"/>
    <p:sldId id="335" r:id="rId99"/>
    <p:sldId id="465" r:id="rId100"/>
    <p:sldId id="466" r:id="rId101"/>
    <p:sldId id="423" r:id="rId102"/>
    <p:sldId id="467" r:id="rId103"/>
    <p:sldId id="339" r:id="rId104"/>
    <p:sldId id="358" r:id="rId105"/>
    <p:sldId id="325" r:id="rId106"/>
    <p:sldId id="309" r:id="rId107"/>
    <p:sldId id="310" r:id="rId108"/>
    <p:sldId id="468" r:id="rId109"/>
    <p:sldId id="359" r:id="rId110"/>
    <p:sldId id="360" r:id="rId1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95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>
      <p:cViewPr varScale="1">
        <p:scale>
          <a:sx n="75" d="100"/>
          <a:sy n="75" d="100"/>
        </p:scale>
        <p:origin x="797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9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presProps" Target="pres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334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6B0AB-B67B-DF7B-3763-1BF4E0DF1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B309C1-61EB-09A3-B8C4-CE90B4BB61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56A13C-AAC3-07D0-FE1C-0AC526E50B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38CCFE-BBF6-FD28-593D-39DB39C466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89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647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1640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100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34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102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63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110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754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22.png"/><Relationship Id="rId3" Type="http://schemas.openxmlformats.org/officeDocument/2006/relationships/image" Target="../media/image140.png"/><Relationship Id="rId7" Type="http://schemas.openxmlformats.org/officeDocument/2006/relationships/image" Target="../media/image18.png"/><Relationship Id="rId12" Type="http://schemas.openxmlformats.org/officeDocument/2006/relationships/image" Target="../media/image21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0.png"/><Relationship Id="rId5" Type="http://schemas.openxmlformats.org/officeDocument/2006/relationships/image" Target="../media/image16.png"/><Relationship Id="rId10" Type="http://schemas.openxmlformats.org/officeDocument/2006/relationships/image" Target="../media/image19.png"/><Relationship Id="rId4" Type="http://schemas.openxmlformats.org/officeDocument/2006/relationships/image" Target="../media/image15.png"/><Relationship Id="rId9" Type="http://schemas.openxmlformats.org/officeDocument/2006/relationships/image" Target="../media/image8.png"/><Relationship Id="rId14" Type="http://schemas.openxmlformats.org/officeDocument/2006/relationships/image" Target="../media/image23.png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22.png"/><Relationship Id="rId3" Type="http://schemas.openxmlformats.org/officeDocument/2006/relationships/image" Target="../media/image140.png"/><Relationship Id="rId7" Type="http://schemas.openxmlformats.org/officeDocument/2006/relationships/image" Target="../media/image18.png"/><Relationship Id="rId12" Type="http://schemas.openxmlformats.org/officeDocument/2006/relationships/image" Target="../media/image21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0.png"/><Relationship Id="rId5" Type="http://schemas.openxmlformats.org/officeDocument/2006/relationships/image" Target="../media/image16.png"/><Relationship Id="rId10" Type="http://schemas.openxmlformats.org/officeDocument/2006/relationships/image" Target="../media/image19.png"/><Relationship Id="rId4" Type="http://schemas.openxmlformats.org/officeDocument/2006/relationships/image" Target="../media/image15.png"/><Relationship Id="rId9" Type="http://schemas.openxmlformats.org/officeDocument/2006/relationships/image" Target="../media/image8.png"/><Relationship Id="rId14" Type="http://schemas.openxmlformats.org/officeDocument/2006/relationships/image" Target="../media/image23.png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22.png"/><Relationship Id="rId3" Type="http://schemas.openxmlformats.org/officeDocument/2006/relationships/image" Target="../media/image140.png"/><Relationship Id="rId7" Type="http://schemas.openxmlformats.org/officeDocument/2006/relationships/image" Target="../media/image18.png"/><Relationship Id="rId12" Type="http://schemas.openxmlformats.org/officeDocument/2006/relationships/image" Target="../media/image21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0.png"/><Relationship Id="rId5" Type="http://schemas.openxmlformats.org/officeDocument/2006/relationships/image" Target="../media/image16.png"/><Relationship Id="rId10" Type="http://schemas.openxmlformats.org/officeDocument/2006/relationships/image" Target="../media/image19.png"/><Relationship Id="rId4" Type="http://schemas.openxmlformats.org/officeDocument/2006/relationships/image" Target="../media/image15.png"/><Relationship Id="rId9" Type="http://schemas.openxmlformats.org/officeDocument/2006/relationships/image" Target="../media/image8.png"/><Relationship Id="rId1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5.png"/><Relationship Id="rId7" Type="http://schemas.openxmlformats.org/officeDocument/2006/relationships/image" Target="../media/image3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2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png"/><Relationship Id="rId4" Type="http://schemas.openxmlformats.org/officeDocument/2006/relationships/image" Target="../media/image3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30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25.png"/><Relationship Id="rId7" Type="http://schemas.openxmlformats.org/officeDocument/2006/relationships/image" Target="../media/image3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10" Type="http://schemas.openxmlformats.org/officeDocument/2006/relationships/image" Target="../media/image47.png"/><Relationship Id="rId4" Type="http://schemas.openxmlformats.org/officeDocument/2006/relationships/image" Target="../media/image28.png"/><Relationship Id="rId9" Type="http://schemas.openxmlformats.org/officeDocument/2006/relationships/image" Target="../media/image4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9.png"/><Relationship Id="rId7" Type="http://schemas.openxmlformats.org/officeDocument/2006/relationships/image" Target="../media/image31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29.png"/><Relationship Id="rId10" Type="http://schemas.openxmlformats.org/officeDocument/2006/relationships/image" Target="../media/image47.png"/><Relationship Id="rId4" Type="http://schemas.openxmlformats.org/officeDocument/2006/relationships/image" Target="../media/image28.png"/><Relationship Id="rId9" Type="http://schemas.openxmlformats.org/officeDocument/2006/relationships/image" Target="../media/image46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28.png"/><Relationship Id="rId7" Type="http://schemas.openxmlformats.org/officeDocument/2006/relationships/image" Target="../media/image45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53.png"/><Relationship Id="rId10" Type="http://schemas.openxmlformats.org/officeDocument/2006/relationships/image" Target="../media/image54.png"/><Relationship Id="rId4" Type="http://schemas.openxmlformats.org/officeDocument/2006/relationships/image" Target="../media/image52.png"/><Relationship Id="rId9" Type="http://schemas.openxmlformats.org/officeDocument/2006/relationships/image" Target="../media/image4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3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Logic Gates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June 2025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Common Emitter Amplifier Circuit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42B30CA-D78F-4C98-A43A-BA36C1EB3AAD}"/>
              </a:ext>
            </a:extLst>
          </p:cNvPr>
          <p:cNvGrpSpPr/>
          <p:nvPr/>
        </p:nvGrpSpPr>
        <p:grpSpPr>
          <a:xfrm>
            <a:off x="759486" y="1600200"/>
            <a:ext cx="7625027" cy="2072552"/>
            <a:chOff x="627155" y="2906386"/>
            <a:chExt cx="7625027" cy="2072552"/>
          </a:xfrm>
        </p:grpSpPr>
        <p:grpSp>
          <p:nvGrpSpPr>
            <p:cNvPr id="193" name="Group 192">
              <a:extLst>
                <a:ext uri="{FF2B5EF4-FFF2-40B4-BE49-F238E27FC236}">
                  <a16:creationId xmlns:a16="http://schemas.microsoft.com/office/drawing/2014/main" id="{3D55C7ED-3534-4102-886B-5029AA96A03F}"/>
                </a:ext>
              </a:extLst>
            </p:cNvPr>
            <p:cNvGrpSpPr/>
            <p:nvPr/>
          </p:nvGrpSpPr>
          <p:grpSpPr>
            <a:xfrm>
              <a:off x="627155" y="2906386"/>
              <a:ext cx="4803667" cy="2072552"/>
              <a:chOff x="347108" y="2668386"/>
              <a:chExt cx="6404890" cy="2763402"/>
            </a:xfrm>
          </p:grpSpPr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B6EC8711-B3C5-48A0-AE95-D2C11E8D46A1}"/>
                  </a:ext>
                </a:extLst>
              </p:cNvPr>
              <p:cNvGrpSpPr/>
              <p:nvPr/>
            </p:nvGrpSpPr>
            <p:grpSpPr>
              <a:xfrm>
                <a:off x="5058552" y="2831728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B698F0B2-9AD2-46A3-87D3-7283ACF4511C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8A4A04E1-4457-4CC2-8046-F3E8B370B5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F857E697-93BB-4568-B3E7-DECFE7AE2D4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D43EA4A0-D5A0-4D41-B56C-F98F8D605A79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0840DCFF-B140-4BB7-8185-7CE0A74939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4B08FBD4-B753-435C-9865-B2072C8472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FD680264-579F-4AFA-8D27-F4D97F63BDD2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EA091034-A84F-4BAE-ABA8-DE1D033960B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18CC830C-9927-4CCD-A509-0D7DC68614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A68A7AFD-32CA-4FB3-99F5-ABF4BFDD25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7A968A10-339E-4412-A313-E8AACADC8A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0559" y="2669526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28521335-D02D-47DA-B556-6271C161BBD4}"/>
                  </a:ext>
                </a:extLst>
              </p:cNvPr>
              <p:cNvCxnSpPr/>
              <p:nvPr/>
            </p:nvCxnSpPr>
            <p:spPr>
              <a:xfrm flipV="1">
                <a:off x="5226943" y="3525572"/>
                <a:ext cx="9753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id="{EC8679BA-8C7C-4D2A-BA44-289C78D97E30}"/>
                      </a:ext>
                    </a:extLst>
                  </p:cNvPr>
                  <p:cNvSpPr/>
                  <p:nvPr/>
                </p:nvSpPr>
                <p:spPr>
                  <a:xfrm>
                    <a:off x="2037557" y="3852080"/>
                    <a:ext cx="593496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id="{EC8679BA-8C7C-4D2A-BA44-289C78D97E3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37557" y="3852080"/>
                    <a:ext cx="593496" cy="400109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/>
                  <p:nvPr/>
                </p:nvSpPr>
                <p:spPr>
                  <a:xfrm>
                    <a:off x="6237327" y="3198909"/>
                    <a:ext cx="514671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35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35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37327" y="3198909"/>
                    <a:ext cx="514671" cy="400109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2" name="Rectangle 141">
                    <a:extLst>
                      <a:ext uri="{FF2B5EF4-FFF2-40B4-BE49-F238E27FC236}">
                        <a16:creationId xmlns:a16="http://schemas.microsoft.com/office/drawing/2014/main" id="{B669BC25-7512-44AC-8DDD-13207FB5B690}"/>
                      </a:ext>
                    </a:extLst>
                  </p:cNvPr>
                  <p:cNvSpPr/>
                  <p:nvPr/>
                </p:nvSpPr>
                <p:spPr>
                  <a:xfrm>
                    <a:off x="3196273" y="3331469"/>
                    <a:ext cx="151178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=100</m:t>
                          </m:r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nor/>
                            </m:rPr>
                            <a:rPr lang="en-US" sz="1350"/>
                            <m:t>Ω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42" name="Rectangle 141">
                    <a:extLst>
                      <a:ext uri="{FF2B5EF4-FFF2-40B4-BE49-F238E27FC236}">
                        <a16:creationId xmlns:a16="http://schemas.microsoft.com/office/drawing/2014/main" id="{B669BC25-7512-44AC-8DDD-13207FB5B69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96273" y="3331469"/>
                    <a:ext cx="1511783" cy="400109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3" name="Rectangle 142">
                    <a:extLst>
                      <a:ext uri="{FF2B5EF4-FFF2-40B4-BE49-F238E27FC236}">
                        <a16:creationId xmlns:a16="http://schemas.microsoft.com/office/drawing/2014/main" id="{88F09F6F-4669-4B7C-9FBC-6F15C44FBB68}"/>
                      </a:ext>
                    </a:extLst>
                  </p:cNvPr>
                  <p:cNvSpPr/>
                  <p:nvPr/>
                </p:nvSpPr>
                <p:spPr>
                  <a:xfrm>
                    <a:off x="923225" y="3355914"/>
                    <a:ext cx="47064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43" name="Rectangle 142">
                    <a:extLst>
                      <a:ext uri="{FF2B5EF4-FFF2-40B4-BE49-F238E27FC236}">
                        <a16:creationId xmlns:a16="http://schemas.microsoft.com/office/drawing/2014/main" id="{88F09F6F-4669-4B7C-9FBC-6F15C44FBB6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23225" y="3355914"/>
                    <a:ext cx="470643" cy="400109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/>
                  <p:nvPr/>
                </p:nvSpPr>
                <p:spPr>
                  <a:xfrm>
                    <a:off x="3701824" y="2832587"/>
                    <a:ext cx="1434837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a14:m>
                    <a:r>
                      <a:rPr lang="en-US" sz="1350" dirty="0"/>
                      <a:t> </a:t>
                    </a:r>
                    <a14:m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=6.2 </m:t>
                        </m:r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nor/>
                          </m:rPr>
                          <a:rPr lang="en-US" sz="1350"/>
                          <m:t>Ω</m:t>
                        </m:r>
                      </m:oMath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01824" y="2832587"/>
                    <a:ext cx="1434837" cy="400109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/>
                  <p:nvPr/>
                </p:nvSpPr>
                <p:spPr>
                  <a:xfrm>
                    <a:off x="347108" y="3688392"/>
                    <a:ext cx="997709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a14:m>
                    <a:r>
                      <a:rPr lang="en-US" sz="1350" dirty="0"/>
                      <a:t>= 5V</a:t>
                    </a:r>
                  </a:p>
                </p:txBody>
              </p:sp>
            </mc:Choice>
            <mc:Fallback xmlns="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7108" y="3688392"/>
                    <a:ext cx="997709" cy="400109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t="-4082" r="-820" b="-2040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517D5D16-7DB6-4762-9AEB-33C664B67E94}"/>
                  </a:ext>
                </a:extLst>
              </p:cNvPr>
              <p:cNvCxnSpPr/>
              <p:nvPr/>
            </p:nvCxnSpPr>
            <p:spPr>
              <a:xfrm>
                <a:off x="4482702" y="5030751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id="{251EB08D-A4C9-48A7-A0D5-B704C19D0454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2369"/>
                <a:chOff x="1495046" y="2668386"/>
                <a:chExt cx="3734917" cy="2362369"/>
              </a:xfrm>
            </p:grpSpPr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2C22FBDC-0B74-40BF-8A05-267DA1D55369}"/>
                    </a:ext>
                  </a:extLst>
                </p:cNvPr>
                <p:cNvGrpSpPr/>
                <p:nvPr/>
              </p:nvGrpSpPr>
              <p:grpSpPr>
                <a:xfrm>
                  <a:off x="1495046" y="2668386"/>
                  <a:ext cx="3734917" cy="2362369"/>
                  <a:chOff x="-1462258" y="2775489"/>
                  <a:chExt cx="3734917" cy="2362369"/>
                </a:xfrm>
              </p:grpSpPr>
              <p:grpSp>
                <p:nvGrpSpPr>
                  <p:cNvPr id="4" name="Group 3">
                    <a:extLst>
                      <a:ext uri="{FF2B5EF4-FFF2-40B4-BE49-F238E27FC236}">
                        <a16:creationId xmlns:a16="http://schemas.microsoft.com/office/drawing/2014/main" id="{92411F75-780B-4FF4-8F5B-D1057DF7009D}"/>
                      </a:ext>
                    </a:extLst>
                  </p:cNvPr>
                  <p:cNvGrpSpPr/>
                  <p:nvPr/>
                </p:nvGrpSpPr>
                <p:grpSpPr>
                  <a:xfrm rot="5400000" flipH="1">
                    <a:off x="1015002" y="3880200"/>
                    <a:ext cx="1538034" cy="977281"/>
                    <a:chOff x="8441531" y="3428998"/>
                    <a:chExt cx="1538034" cy="977281"/>
                  </a:xfrm>
                </p:grpSpPr>
                <p:cxnSp>
                  <p:nvCxnSpPr>
                    <p:cNvPr id="5" name="Straight Connector 4">
                      <a:extLst>
                        <a:ext uri="{FF2B5EF4-FFF2-40B4-BE49-F238E27FC236}">
                          <a16:creationId xmlns:a16="http://schemas.microsoft.com/office/drawing/2014/main" id="{89B70155-E860-4D0C-877F-12C7C1D62DC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H="1" flipV="1">
                      <a:off x="8841927" y="3028604"/>
                      <a:ext cx="0" cy="800791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" name="Straight Connector 5">
                      <a:extLst>
                        <a:ext uri="{FF2B5EF4-FFF2-40B4-BE49-F238E27FC236}">
                          <a16:creationId xmlns:a16="http://schemas.microsoft.com/office/drawing/2014/main" id="{B5E8588B-25D4-42C2-A371-FFD474860EC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V="1">
                      <a:off x="9945203" y="3397653"/>
                      <a:ext cx="3017" cy="6570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" name="Straight Connector 6">
                      <a:extLst>
                        <a:ext uri="{FF2B5EF4-FFF2-40B4-BE49-F238E27FC236}">
                          <a16:creationId xmlns:a16="http://schemas.microsoft.com/office/drawing/2014/main" id="{80878921-5277-4FC5-8234-DB0B6F52634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94428" y="3857639"/>
                      <a:ext cx="609600" cy="0"/>
                    </a:xfrm>
                    <a:prstGeom prst="line">
                      <a:avLst/>
                    </a:prstGeom>
                    <a:ln w="190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" name="Straight Arrow Connector 7">
                      <a:extLst>
                        <a:ext uri="{FF2B5EF4-FFF2-40B4-BE49-F238E27FC236}">
                          <a16:creationId xmlns:a16="http://schemas.microsoft.com/office/drawing/2014/main" id="{F5755409-D6F5-4821-A344-CFA0D2A381A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42323" y="3429000"/>
                      <a:ext cx="206477" cy="436013"/>
                    </a:xfrm>
                    <a:prstGeom prst="straightConnector1">
                      <a:avLst/>
                    </a:prstGeom>
                    <a:ln>
                      <a:headEnd type="triangle"/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Straight Connector 8">
                      <a:extLst>
                        <a:ext uri="{FF2B5EF4-FFF2-40B4-BE49-F238E27FC236}">
                          <a16:creationId xmlns:a16="http://schemas.microsoft.com/office/drawing/2014/main" id="{E25465C7-BDF3-4ECB-8841-6C099691FF10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9743768" y="3428999"/>
                      <a:ext cx="170092" cy="43601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" name="Straight Connector 9">
                      <a:extLst>
                        <a:ext uri="{FF2B5EF4-FFF2-40B4-BE49-F238E27FC236}">
                          <a16:creationId xmlns:a16="http://schemas.microsoft.com/office/drawing/2014/main" id="{5C216F7A-E136-4D2A-BB07-2786DD4417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H="1">
                      <a:off x="9316791" y="4131959"/>
                      <a:ext cx="54864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3" name="Straight Connector 12">
                    <a:extLst>
                      <a:ext uri="{FF2B5EF4-FFF2-40B4-BE49-F238E27FC236}">
                        <a16:creationId xmlns:a16="http://schemas.microsoft.com/office/drawing/2014/main" id="{EDDA74E1-F3E0-4FEC-B607-EE23F83A0F7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444416" y="5137854"/>
                    <a:ext cx="3714057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Connector 15">
                    <a:extLst>
                      <a:ext uri="{FF2B5EF4-FFF2-40B4-BE49-F238E27FC236}">
                        <a16:creationId xmlns:a16="http://schemas.microsoft.com/office/drawing/2014/main" id="{7706AD0C-D5E1-4F17-8210-0228DEBDCAA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462258" y="2775489"/>
                    <a:ext cx="3731899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56E30060-5D1E-4B4B-90DD-4B14E98B61FD}"/>
                    </a:ext>
                  </a:extLst>
                </p:cNvPr>
                <p:cNvGrpSpPr/>
                <p:nvPr/>
              </p:nvGrpSpPr>
              <p:grpSpPr>
                <a:xfrm rot="16200000">
                  <a:off x="3773083" y="3573453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34E42310-758D-4EBC-BD1B-DF7830649B1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5809B9AA-93A0-45F8-81A4-E77FD0D2F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D9B0F568-28A4-40D5-A98B-CE150252BBB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A8B43EF7-FA1F-445B-9540-C417479D92D3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8" name="Straight Connector 97">
                      <a:extLst>
                        <a:ext uri="{FF2B5EF4-FFF2-40B4-BE49-F238E27FC236}">
                          <a16:creationId xmlns:a16="http://schemas.microsoft.com/office/drawing/2014/main" id="{D28F018B-7EC4-4E46-9BF7-E51507E1EF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D00D4C5C-D61E-4AD5-B08D-5441B74F02A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80DC4F4A-CE1F-4940-B74A-4D1DE5F0D277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6" name="Straight Connector 95">
                      <a:extLst>
                        <a:ext uri="{FF2B5EF4-FFF2-40B4-BE49-F238E27FC236}">
                          <a16:creationId xmlns:a16="http://schemas.microsoft.com/office/drawing/2014/main" id="{E43850A4-8551-496A-AAF7-83B3E957924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31C668B5-1525-4E19-BC2B-14C0BB1EF1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BAAB1196-CE07-4004-BA97-2AC1EBDE37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C4D40C0F-805D-4811-B82B-7A971BCAC6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508830" y="2689465"/>
                  <a:ext cx="4058" cy="114220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CFD7C63E-6ADD-4026-A1F9-B0E6D0F07E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59952" y="3888925"/>
                  <a:ext cx="825412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C35AC96F-8ACB-4242-971B-33F2B4BB7FA8}"/>
                  </a:ext>
                </a:extLst>
              </p:cNvPr>
              <p:cNvGrpSpPr/>
              <p:nvPr/>
            </p:nvGrpSpPr>
            <p:grpSpPr>
              <a:xfrm flipV="1">
                <a:off x="1326070" y="3831871"/>
                <a:ext cx="373658" cy="229817"/>
                <a:chOff x="1360627" y="3621347"/>
                <a:chExt cx="373658" cy="229817"/>
              </a:xfrm>
            </p:grpSpPr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5205B488-B5D6-4174-A23C-E235D808BFC1}"/>
                    </a:ext>
                  </a:extLst>
                </p:cNvPr>
                <p:cNvGrpSpPr/>
                <p:nvPr/>
              </p:nvGrpSpPr>
              <p:grpSpPr>
                <a:xfrm>
                  <a:off x="1360627" y="3621347"/>
                  <a:ext cx="365760" cy="229817"/>
                  <a:chOff x="1360627" y="3621347"/>
                  <a:chExt cx="365760" cy="229817"/>
                </a:xfrm>
              </p:grpSpPr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0F026405-EC34-4123-9EFE-43FBC7D4AD6F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851164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6E1C9834-C081-4B70-9F52-F85302B67A5D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62134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0" name="Group 159">
                  <a:extLst>
                    <a:ext uri="{FF2B5EF4-FFF2-40B4-BE49-F238E27FC236}">
                      <a16:creationId xmlns:a16="http://schemas.microsoft.com/office/drawing/2014/main" id="{CA8D76F7-A340-446A-9408-5FA8FD1E9D1A}"/>
                    </a:ext>
                  </a:extLst>
                </p:cNvPr>
                <p:cNvGrpSpPr/>
                <p:nvPr/>
              </p:nvGrpSpPr>
              <p:grpSpPr>
                <a:xfrm>
                  <a:off x="1368525" y="3695083"/>
                  <a:ext cx="365760" cy="71935"/>
                  <a:chOff x="1360627" y="3549412"/>
                  <a:chExt cx="365760" cy="71935"/>
                </a:xfrm>
              </p:grpSpPr>
              <p:cxnSp>
                <p:nvCxnSpPr>
                  <p:cNvPr id="161" name="Straight Connector 160">
                    <a:extLst>
                      <a:ext uri="{FF2B5EF4-FFF2-40B4-BE49-F238E27FC236}">
                        <a16:creationId xmlns:a16="http://schemas.microsoft.com/office/drawing/2014/main" id="{E844EFFE-542F-4327-B68F-20BA2195C3F3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54941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Straight Connector 161">
                    <a:extLst>
                      <a:ext uri="{FF2B5EF4-FFF2-40B4-BE49-F238E27FC236}">
                        <a16:creationId xmlns:a16="http://schemas.microsoft.com/office/drawing/2014/main" id="{ECB3E447-F5BD-4F13-9C10-9C4F7EF2B2BA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62134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5A750D59-8F31-4944-BD75-D28A272473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12888" y="4051066"/>
                <a:ext cx="0" cy="98233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B60B7F4F-EBF8-45A1-BC71-E0D2663CBE03}"/>
                  </a:ext>
                </a:extLst>
              </p:cNvPr>
              <p:cNvGrpSpPr/>
              <p:nvPr/>
            </p:nvGrpSpPr>
            <p:grpSpPr>
              <a:xfrm>
                <a:off x="4299822" y="5303520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77" name="Group 176">
                  <a:extLst>
                    <a:ext uri="{FF2B5EF4-FFF2-40B4-BE49-F238E27FC236}">
                      <a16:creationId xmlns:a16="http://schemas.microsoft.com/office/drawing/2014/main" id="{0B57E73C-B863-4BA1-8FAE-C0E61645FDA4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FD69425D-A377-4993-82D5-77F1B8DEBC26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Connector 181">
                    <a:extLst>
                      <a:ext uri="{FF2B5EF4-FFF2-40B4-BE49-F238E27FC236}">
                        <a16:creationId xmlns:a16="http://schemas.microsoft.com/office/drawing/2014/main" id="{72B07FDF-C993-4987-A434-02E81A910B2C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9" name="Straight Connector 178">
                  <a:extLst>
                    <a:ext uri="{FF2B5EF4-FFF2-40B4-BE49-F238E27FC236}">
                      <a16:creationId xmlns:a16="http://schemas.microsoft.com/office/drawing/2014/main" id="{055EC15E-D382-4CB1-A6A0-972251381CD6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4" name="Rectangle 183">
                    <a:extLst>
                      <a:ext uri="{FF2B5EF4-FFF2-40B4-BE49-F238E27FC236}">
                        <a16:creationId xmlns:a16="http://schemas.microsoft.com/office/drawing/2014/main" id="{E4B90A1B-C77E-4C16-BAE7-74E8101B8944}"/>
                      </a:ext>
                    </a:extLst>
                  </p:cNvPr>
                  <p:cNvSpPr/>
                  <p:nvPr/>
                </p:nvSpPr>
                <p:spPr>
                  <a:xfrm>
                    <a:off x="958203" y="4005831"/>
                    <a:ext cx="47064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84" name="Rectangle 183">
                    <a:extLst>
                      <a:ext uri="{FF2B5EF4-FFF2-40B4-BE49-F238E27FC236}">
                        <a16:creationId xmlns:a16="http://schemas.microsoft.com/office/drawing/2014/main" id="{E4B90A1B-C77E-4C16-BAE7-74E8101B894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58203" y="4005831"/>
                    <a:ext cx="470643" cy="400109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86" name="Oval 185">
                <a:extLst>
                  <a:ext uri="{FF2B5EF4-FFF2-40B4-BE49-F238E27FC236}">
                    <a16:creationId xmlns:a16="http://schemas.microsoft.com/office/drawing/2014/main" id="{CDC59343-9C03-440C-9C57-08CEEDADFEAD}"/>
                  </a:ext>
                </a:extLst>
              </p:cNvPr>
              <p:cNvSpPr/>
              <p:nvPr/>
            </p:nvSpPr>
            <p:spPr>
              <a:xfrm>
                <a:off x="2573134" y="4035694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cxnSp>
            <p:nvCxnSpPr>
              <p:cNvPr id="187" name="Straight Connector 186">
                <a:extLst>
                  <a:ext uri="{FF2B5EF4-FFF2-40B4-BE49-F238E27FC236}">
                    <a16:creationId xmlns:a16="http://schemas.microsoft.com/office/drawing/2014/main" id="{89156AAF-E826-413E-88B2-0024315D5F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4409284"/>
                <a:ext cx="0" cy="6217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B5C00CB7-836B-4B9C-A8B7-073D1A5E8A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906512"/>
                <a:ext cx="0" cy="1469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/>
                  <p:nvPr/>
                </p:nvSpPr>
                <p:spPr>
                  <a:xfrm>
                    <a:off x="2512653" y="3986039"/>
                    <a:ext cx="47064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12653" y="3986039"/>
                    <a:ext cx="470643" cy="400109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/>
                  <p:nvPr/>
                </p:nvSpPr>
                <p:spPr>
                  <a:xfrm>
                    <a:off x="2520692" y="4125256"/>
                    <a:ext cx="47064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20692" y="4125256"/>
                    <a:ext cx="470643" cy="400109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673ACCDB-00DD-42A6-B374-CEC38C122C0B}"/>
                </a:ext>
              </a:extLst>
            </p:cNvPr>
            <p:cNvCxnSpPr/>
            <p:nvPr/>
          </p:nvCxnSpPr>
          <p:spPr>
            <a:xfrm>
              <a:off x="3061885" y="4018267"/>
              <a:ext cx="510209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A9B4C2D2-363A-4422-B275-3FD5871F0D87}"/>
                    </a:ext>
                  </a:extLst>
                </p:cNvPr>
                <p:cNvSpPr/>
                <p:nvPr/>
              </p:nvSpPr>
              <p:spPr>
                <a:xfrm>
                  <a:off x="3015187" y="4003010"/>
                  <a:ext cx="664413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= ?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A9B4C2D2-363A-4422-B275-3FD5871F0D8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5187" y="4003010"/>
                  <a:ext cx="664413" cy="30008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65EA26EA-87CE-42AC-BD72-AD648AE064E8}"/>
                    </a:ext>
                  </a:extLst>
                </p:cNvPr>
                <p:cNvSpPr/>
                <p:nvPr/>
              </p:nvSpPr>
              <p:spPr>
                <a:xfrm>
                  <a:off x="4452842" y="3031725"/>
                  <a:ext cx="658578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= ?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65EA26EA-87CE-42AC-BD72-AD648AE064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2842" y="3031725"/>
                  <a:ext cx="658578" cy="30008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73D4EE9D-65BC-4E3F-B2A8-562CE553D9AF}"/>
                </a:ext>
              </a:extLst>
            </p:cNvPr>
            <p:cNvCxnSpPr>
              <a:cxnSpLocks/>
            </p:cNvCxnSpPr>
            <p:nvPr/>
          </p:nvCxnSpPr>
          <p:spPr>
            <a:xfrm>
              <a:off x="4474583" y="3020335"/>
              <a:ext cx="1277" cy="4086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C702A3B3-7573-45A5-9A88-D87A26725BCB}"/>
                </a:ext>
              </a:extLst>
            </p:cNvPr>
            <p:cNvGrpSpPr/>
            <p:nvPr/>
          </p:nvGrpSpPr>
          <p:grpSpPr>
            <a:xfrm>
              <a:off x="4259541" y="2906386"/>
              <a:ext cx="3992641" cy="1771777"/>
              <a:chOff x="1495046" y="2668386"/>
              <a:chExt cx="5323521" cy="2362369"/>
            </a:xfrm>
          </p:grpSpPr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5A4E9EE6-CF5B-4177-AC8C-192A2B2C4FEB}"/>
                  </a:ext>
                </a:extLst>
              </p:cNvPr>
              <p:cNvGrpSpPr/>
              <p:nvPr/>
            </p:nvGrpSpPr>
            <p:grpSpPr>
              <a:xfrm>
                <a:off x="5058552" y="2831728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74" name="Group 173">
                  <a:extLst>
                    <a:ext uri="{FF2B5EF4-FFF2-40B4-BE49-F238E27FC236}">
                      <a16:creationId xmlns:a16="http://schemas.microsoft.com/office/drawing/2014/main" id="{90F5F970-58C2-4484-8BEA-8CC7370BF6B3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9821DB39-2B9E-497B-97D9-F6A209ADAAE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9233902D-22B1-49DE-9844-DB186BAE24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5" name="Group 174">
                  <a:extLst>
                    <a:ext uri="{FF2B5EF4-FFF2-40B4-BE49-F238E27FC236}">
                      <a16:creationId xmlns:a16="http://schemas.microsoft.com/office/drawing/2014/main" id="{F4E59F2E-377F-41A0-A937-1935CAF2E0A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89" name="Straight Connector 188">
                    <a:extLst>
                      <a:ext uri="{FF2B5EF4-FFF2-40B4-BE49-F238E27FC236}">
                        <a16:creationId xmlns:a16="http://schemas.microsoft.com/office/drawing/2014/main" id="{460EF58C-4215-4291-B24F-DFC9E432C68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D6A548E4-20D3-4712-ADC4-CF6B1D0C689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8" name="Group 177">
                  <a:extLst>
                    <a:ext uri="{FF2B5EF4-FFF2-40B4-BE49-F238E27FC236}">
                      <a16:creationId xmlns:a16="http://schemas.microsoft.com/office/drawing/2014/main" id="{12DD19A8-E4CF-458E-9C2C-2AD74E5D4DCC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83" name="Straight Connector 182">
                    <a:extLst>
                      <a:ext uri="{FF2B5EF4-FFF2-40B4-BE49-F238E27FC236}">
                        <a16:creationId xmlns:a16="http://schemas.microsoft.com/office/drawing/2014/main" id="{D7E994C3-55B7-41A1-B003-CC17EC664A9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Straight Connector 184">
                    <a:extLst>
                      <a:ext uri="{FF2B5EF4-FFF2-40B4-BE49-F238E27FC236}">
                        <a16:creationId xmlns:a16="http://schemas.microsoft.com/office/drawing/2014/main" id="{A3F86B15-591A-42E1-A1CB-BE57D9C58DC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80" name="Straight Connector 179">
                  <a:extLst>
                    <a:ext uri="{FF2B5EF4-FFF2-40B4-BE49-F238E27FC236}">
                      <a16:creationId xmlns:a16="http://schemas.microsoft.com/office/drawing/2014/main" id="{D8D46914-A9C6-4777-BAC8-8C835FC70B9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47DA18C8-620E-4791-97E5-FE41922AB6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0559" y="2669526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DC6CC6F9-9D47-43C7-9117-382E3CBF9A66}"/>
                  </a:ext>
                </a:extLst>
              </p:cNvPr>
              <p:cNvCxnSpPr/>
              <p:nvPr/>
            </p:nvCxnSpPr>
            <p:spPr>
              <a:xfrm flipV="1">
                <a:off x="5226945" y="3525572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9" name="Rectangle 78">
                    <a:extLst>
                      <a:ext uri="{FF2B5EF4-FFF2-40B4-BE49-F238E27FC236}">
                        <a16:creationId xmlns:a16="http://schemas.microsoft.com/office/drawing/2014/main" id="{4EAFB0CC-9AF2-4D16-8659-A8A4D0453564}"/>
                      </a:ext>
                    </a:extLst>
                  </p:cNvPr>
                  <p:cNvSpPr/>
                  <p:nvPr/>
                </p:nvSpPr>
                <p:spPr>
                  <a:xfrm>
                    <a:off x="6110168" y="3346038"/>
                    <a:ext cx="708399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79" name="Rectangle 78">
                    <a:extLst>
                      <a:ext uri="{FF2B5EF4-FFF2-40B4-BE49-F238E27FC236}">
                        <a16:creationId xmlns:a16="http://schemas.microsoft.com/office/drawing/2014/main" id="{4EAFB0CC-9AF2-4D16-8659-A8A4D045356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10168" y="3346038"/>
                    <a:ext cx="708399" cy="400109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0" name="Rectangle 79">
                    <a:extLst>
                      <a:ext uri="{FF2B5EF4-FFF2-40B4-BE49-F238E27FC236}">
                        <a16:creationId xmlns:a16="http://schemas.microsoft.com/office/drawing/2014/main" id="{2EB8E094-C5C2-4038-9CE4-5D67E5D35442}"/>
                      </a:ext>
                    </a:extLst>
                  </p:cNvPr>
                  <p:cNvSpPr/>
                  <p:nvPr/>
                </p:nvSpPr>
                <p:spPr>
                  <a:xfrm>
                    <a:off x="3196273" y="3331469"/>
                    <a:ext cx="151178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=100</m:t>
                          </m:r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nor/>
                            </m:rPr>
                            <a:rPr lang="en-US" sz="1350"/>
                            <m:t>Ω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80" name="Rectangle 79">
                    <a:extLst>
                      <a:ext uri="{FF2B5EF4-FFF2-40B4-BE49-F238E27FC236}">
                        <a16:creationId xmlns:a16="http://schemas.microsoft.com/office/drawing/2014/main" id="{2EB8E094-C5C2-4038-9CE4-5D67E5D3544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96273" y="3331469"/>
                    <a:ext cx="1511783" cy="400109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5" name="Rectangle 84">
                    <a:extLst>
                      <a:ext uri="{FF2B5EF4-FFF2-40B4-BE49-F238E27FC236}">
                        <a16:creationId xmlns:a16="http://schemas.microsoft.com/office/drawing/2014/main" id="{2CAADB8D-A578-4A19-8293-2084F1324122}"/>
                      </a:ext>
                    </a:extLst>
                  </p:cNvPr>
                  <p:cNvSpPr/>
                  <p:nvPr/>
                </p:nvSpPr>
                <p:spPr>
                  <a:xfrm>
                    <a:off x="3701824" y="2832587"/>
                    <a:ext cx="1434837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a14:m>
                    <a:r>
                      <a:rPr lang="en-US" sz="1350" dirty="0"/>
                      <a:t> </a:t>
                    </a:r>
                    <a14:m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=6.2 </m:t>
                        </m:r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nor/>
                          </m:rPr>
                          <a:rPr lang="en-US" sz="1350"/>
                          <m:t>Ω</m:t>
                        </m:r>
                      </m:oMath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85" name="Rectangle 84">
                    <a:extLst>
                      <a:ext uri="{FF2B5EF4-FFF2-40B4-BE49-F238E27FC236}">
                        <a16:creationId xmlns:a16="http://schemas.microsoft.com/office/drawing/2014/main" id="{2CAADB8D-A578-4A19-8293-2084F132412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01824" y="2832587"/>
                    <a:ext cx="1434837" cy="400109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363A5972-C594-40A9-BE58-E3B59D4A397C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2369"/>
                <a:chOff x="1495046" y="2668386"/>
                <a:chExt cx="3734917" cy="2362369"/>
              </a:xfrm>
            </p:grpSpPr>
            <p:grpSp>
              <p:nvGrpSpPr>
                <p:cNvPr id="134" name="Group 133">
                  <a:extLst>
                    <a:ext uri="{FF2B5EF4-FFF2-40B4-BE49-F238E27FC236}">
                      <a16:creationId xmlns:a16="http://schemas.microsoft.com/office/drawing/2014/main" id="{90405E90-CA05-4E69-8ABB-454A98EEE3A6}"/>
                    </a:ext>
                  </a:extLst>
                </p:cNvPr>
                <p:cNvGrpSpPr/>
                <p:nvPr/>
              </p:nvGrpSpPr>
              <p:grpSpPr>
                <a:xfrm>
                  <a:off x="1495046" y="2668386"/>
                  <a:ext cx="3734917" cy="2362369"/>
                  <a:chOff x="-1462258" y="2775489"/>
                  <a:chExt cx="3734917" cy="2362369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14AABDEC-E434-411B-8E2D-5C73BE15B0C0}"/>
                      </a:ext>
                    </a:extLst>
                  </p:cNvPr>
                  <p:cNvGrpSpPr/>
                  <p:nvPr/>
                </p:nvGrpSpPr>
                <p:grpSpPr>
                  <a:xfrm rot="5400000" flipH="1">
                    <a:off x="1015002" y="3880200"/>
                    <a:ext cx="1538034" cy="977281"/>
                    <a:chOff x="8441531" y="3428998"/>
                    <a:chExt cx="1538034" cy="977281"/>
                  </a:xfrm>
                </p:grpSpPr>
                <p:cxnSp>
                  <p:nvCxnSpPr>
                    <p:cNvPr id="168" name="Straight Connector 167">
                      <a:extLst>
                        <a:ext uri="{FF2B5EF4-FFF2-40B4-BE49-F238E27FC236}">
                          <a16:creationId xmlns:a16="http://schemas.microsoft.com/office/drawing/2014/main" id="{61172E90-8A56-45C0-924B-4502555011B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H="1" flipV="1">
                      <a:off x="8841927" y="3028604"/>
                      <a:ext cx="0" cy="800791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9" name="Straight Connector 168">
                      <a:extLst>
                        <a:ext uri="{FF2B5EF4-FFF2-40B4-BE49-F238E27FC236}">
                          <a16:creationId xmlns:a16="http://schemas.microsoft.com/office/drawing/2014/main" id="{4ADD9468-F5C0-418D-AAB7-81110F419BA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V="1">
                      <a:off x="9945203" y="3397653"/>
                      <a:ext cx="3017" cy="6570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0" name="Straight Connector 169">
                      <a:extLst>
                        <a:ext uri="{FF2B5EF4-FFF2-40B4-BE49-F238E27FC236}">
                          <a16:creationId xmlns:a16="http://schemas.microsoft.com/office/drawing/2014/main" id="{DC1EAC79-E372-4319-BF18-EEA218BA824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94428" y="3857639"/>
                      <a:ext cx="609600" cy="0"/>
                    </a:xfrm>
                    <a:prstGeom prst="line">
                      <a:avLst/>
                    </a:prstGeom>
                    <a:ln w="190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1" name="Straight Arrow Connector 170">
                      <a:extLst>
                        <a:ext uri="{FF2B5EF4-FFF2-40B4-BE49-F238E27FC236}">
                          <a16:creationId xmlns:a16="http://schemas.microsoft.com/office/drawing/2014/main" id="{F05CD33E-90D0-4714-88A5-3AC4C075D42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42323" y="3429000"/>
                      <a:ext cx="206477" cy="436013"/>
                    </a:xfrm>
                    <a:prstGeom prst="straightConnector1">
                      <a:avLst/>
                    </a:prstGeom>
                    <a:ln>
                      <a:headEnd type="triangle"/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2" name="Straight Connector 171">
                      <a:extLst>
                        <a:ext uri="{FF2B5EF4-FFF2-40B4-BE49-F238E27FC236}">
                          <a16:creationId xmlns:a16="http://schemas.microsoft.com/office/drawing/2014/main" id="{38FBCC58-74CF-4CEA-BFAE-A710CA5F9333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9743768" y="3428999"/>
                      <a:ext cx="170092" cy="43601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3" name="Straight Connector 172">
                      <a:extLst>
                        <a:ext uri="{FF2B5EF4-FFF2-40B4-BE49-F238E27FC236}">
                          <a16:creationId xmlns:a16="http://schemas.microsoft.com/office/drawing/2014/main" id="{1FE4A76E-7AF0-40B2-8EFD-7FBA52DD531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H="1">
                      <a:off x="9316791" y="4131959"/>
                      <a:ext cx="54864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66" name="Straight Connector 165">
                    <a:extLst>
                      <a:ext uri="{FF2B5EF4-FFF2-40B4-BE49-F238E27FC236}">
                        <a16:creationId xmlns:a16="http://schemas.microsoft.com/office/drawing/2014/main" id="{1A4235BB-CA9D-4374-B0B6-E8F0C2825BD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444416" y="5137854"/>
                    <a:ext cx="3714057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7" name="Straight Connector 166">
                    <a:extLst>
                      <a:ext uri="{FF2B5EF4-FFF2-40B4-BE49-F238E27FC236}">
                        <a16:creationId xmlns:a16="http://schemas.microsoft.com/office/drawing/2014/main" id="{0B45E98B-3163-43C7-9E65-D5AAA08F7F1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462258" y="2775489"/>
                    <a:ext cx="3731899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5" name="Group 134">
                  <a:extLst>
                    <a:ext uri="{FF2B5EF4-FFF2-40B4-BE49-F238E27FC236}">
                      <a16:creationId xmlns:a16="http://schemas.microsoft.com/office/drawing/2014/main" id="{9B4F3883-8E81-42DF-8A29-EAB18075C5D6}"/>
                    </a:ext>
                  </a:extLst>
                </p:cNvPr>
                <p:cNvGrpSpPr/>
                <p:nvPr/>
              </p:nvGrpSpPr>
              <p:grpSpPr>
                <a:xfrm rot="16200000">
                  <a:off x="3773083" y="3573453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138" name="Group 137">
                    <a:extLst>
                      <a:ext uri="{FF2B5EF4-FFF2-40B4-BE49-F238E27FC236}">
                        <a16:creationId xmlns:a16="http://schemas.microsoft.com/office/drawing/2014/main" id="{BCFE0A0A-1520-4D0A-A0DC-53F05A7F54D3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54" name="Straight Connector 153">
                      <a:extLst>
                        <a:ext uri="{FF2B5EF4-FFF2-40B4-BE49-F238E27FC236}">
                          <a16:creationId xmlns:a16="http://schemas.microsoft.com/office/drawing/2014/main" id="{D1669C9E-BC11-43A4-82BE-EA3B29F5F32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6" name="Straight Connector 155">
                      <a:extLst>
                        <a:ext uri="{FF2B5EF4-FFF2-40B4-BE49-F238E27FC236}">
                          <a16:creationId xmlns:a16="http://schemas.microsoft.com/office/drawing/2014/main" id="{39D1349E-CC95-48E2-A141-68805643405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1" name="Group 140">
                    <a:extLst>
                      <a:ext uri="{FF2B5EF4-FFF2-40B4-BE49-F238E27FC236}">
                        <a16:creationId xmlns:a16="http://schemas.microsoft.com/office/drawing/2014/main" id="{B7DCFA6A-6ED9-4B22-9347-8C741BA03574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51" name="Straight Connector 150">
                      <a:extLst>
                        <a:ext uri="{FF2B5EF4-FFF2-40B4-BE49-F238E27FC236}">
                          <a16:creationId xmlns:a16="http://schemas.microsoft.com/office/drawing/2014/main" id="{234FD722-9692-466F-B185-DF42CAB0585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2" name="Straight Connector 151">
                      <a:extLst>
                        <a:ext uri="{FF2B5EF4-FFF2-40B4-BE49-F238E27FC236}">
                          <a16:creationId xmlns:a16="http://schemas.microsoft.com/office/drawing/2014/main" id="{5E96B593-E307-4031-94E2-9C1C187D7A2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6" name="Group 145">
                    <a:extLst>
                      <a:ext uri="{FF2B5EF4-FFF2-40B4-BE49-F238E27FC236}">
                        <a16:creationId xmlns:a16="http://schemas.microsoft.com/office/drawing/2014/main" id="{8D681D96-D3B3-48EC-925C-A6A7621A2105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49" name="Straight Connector 148">
                      <a:extLst>
                        <a:ext uri="{FF2B5EF4-FFF2-40B4-BE49-F238E27FC236}">
                          <a16:creationId xmlns:a16="http://schemas.microsoft.com/office/drawing/2014/main" id="{243EDEC6-BF2A-4D0F-8996-694B1AC7789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0" name="Straight Connector 149">
                      <a:extLst>
                        <a:ext uri="{FF2B5EF4-FFF2-40B4-BE49-F238E27FC236}">
                          <a16:creationId xmlns:a16="http://schemas.microsoft.com/office/drawing/2014/main" id="{9B2C6E00-526B-4AFA-9018-BA006682D0E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48" name="Straight Connector 147">
                    <a:extLst>
                      <a:ext uri="{FF2B5EF4-FFF2-40B4-BE49-F238E27FC236}">
                        <a16:creationId xmlns:a16="http://schemas.microsoft.com/office/drawing/2014/main" id="{A650A733-4BED-45AB-9509-0338256EF25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7" name="Straight Connector 136">
                  <a:extLst>
                    <a:ext uri="{FF2B5EF4-FFF2-40B4-BE49-F238E27FC236}">
                      <a16:creationId xmlns:a16="http://schemas.microsoft.com/office/drawing/2014/main" id="{D14F9663-CC3E-478D-B670-6CFF427747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497346" y="3888924"/>
                  <a:ext cx="10972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C24F8965-6A75-4AFD-AD7A-204F504638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12952" y="354848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7" name="Content Placeholder 2">
            <a:extLst>
              <a:ext uri="{FF2B5EF4-FFF2-40B4-BE49-F238E27FC236}">
                <a16:creationId xmlns:a16="http://schemas.microsoft.com/office/drawing/2014/main" id="{3072851B-F350-4ABF-BDA0-838F6EBE6C6A}"/>
              </a:ext>
            </a:extLst>
          </p:cNvPr>
          <p:cNvSpPr txBox="1">
            <a:spLocks/>
          </p:cNvSpPr>
          <p:nvPr/>
        </p:nvSpPr>
        <p:spPr>
          <a:xfrm>
            <a:off x="1158938" y="4053506"/>
            <a:ext cx="3358451" cy="1188463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If the input to the first stage is close to 0 V, that transistor will be cut off and the output of that stage will be close to 5 V.</a:t>
            </a:r>
          </a:p>
          <a:p>
            <a:pPr marL="0" indent="0">
              <a:buNone/>
            </a:pPr>
            <a:endParaRPr lang="en-US" sz="1800" b="1" baseline="-25000" dirty="0">
              <a:solidFill>
                <a:srgbClr val="FF0000"/>
              </a:solidFill>
            </a:endParaRPr>
          </a:p>
        </p:txBody>
      </p:sp>
      <p:sp>
        <p:nvSpPr>
          <p:cNvPr id="198" name="Content Placeholder 2">
            <a:extLst>
              <a:ext uri="{FF2B5EF4-FFF2-40B4-BE49-F238E27FC236}">
                <a16:creationId xmlns:a16="http://schemas.microsoft.com/office/drawing/2014/main" id="{732555A4-522D-404E-8DF5-871CE06B8A1A}"/>
              </a:ext>
            </a:extLst>
          </p:cNvPr>
          <p:cNvSpPr txBox="1">
            <a:spLocks/>
          </p:cNvSpPr>
          <p:nvPr/>
        </p:nvSpPr>
        <p:spPr>
          <a:xfrm>
            <a:off x="2331491" y="2208797"/>
            <a:ext cx="458629" cy="35031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0 V</a:t>
            </a:r>
            <a:endParaRPr lang="en-US" sz="1800" b="1" baseline="-25000" dirty="0">
              <a:solidFill>
                <a:srgbClr val="FF0000"/>
              </a:solidFill>
            </a:endParaRPr>
          </a:p>
        </p:txBody>
      </p:sp>
      <p:sp>
        <p:nvSpPr>
          <p:cNvPr id="199" name="Content Placeholder 2">
            <a:extLst>
              <a:ext uri="{FF2B5EF4-FFF2-40B4-BE49-F238E27FC236}">
                <a16:creationId xmlns:a16="http://schemas.microsoft.com/office/drawing/2014/main" id="{24D9EEE9-79DE-4499-A62F-B8C1526245E5}"/>
              </a:ext>
            </a:extLst>
          </p:cNvPr>
          <p:cNvSpPr txBox="1">
            <a:spLocks/>
          </p:cNvSpPr>
          <p:nvPr/>
        </p:nvSpPr>
        <p:spPr>
          <a:xfrm>
            <a:off x="4769525" y="1968988"/>
            <a:ext cx="458629" cy="35031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5 V</a:t>
            </a:r>
            <a:endParaRPr lang="en-US" sz="1800" b="1" baseline="-25000" dirty="0">
              <a:solidFill>
                <a:srgbClr val="FF0000"/>
              </a:solidFill>
            </a:endParaRPr>
          </a:p>
        </p:txBody>
      </p:sp>
      <p:sp>
        <p:nvSpPr>
          <p:cNvPr id="200" name="Content Placeholder 2">
            <a:extLst>
              <a:ext uri="{FF2B5EF4-FFF2-40B4-BE49-F238E27FC236}">
                <a16:creationId xmlns:a16="http://schemas.microsoft.com/office/drawing/2014/main" id="{49D70D3E-2A50-4D97-B42C-E7F779ED5B5F}"/>
              </a:ext>
            </a:extLst>
          </p:cNvPr>
          <p:cNvSpPr txBox="1">
            <a:spLocks/>
          </p:cNvSpPr>
          <p:nvPr/>
        </p:nvSpPr>
        <p:spPr>
          <a:xfrm>
            <a:off x="5051564" y="4035776"/>
            <a:ext cx="3649091" cy="130211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That 5V now becomes the input to the second stage, forcing that second transistor into the saturated region and making the output of that stage close to 0 V.</a:t>
            </a:r>
          </a:p>
          <a:p>
            <a:pPr marL="0" indent="0">
              <a:buNone/>
            </a:pPr>
            <a:endParaRPr lang="en-US" sz="1800" b="1" baseline="-25000" dirty="0">
              <a:solidFill>
                <a:srgbClr val="FF0000"/>
              </a:solidFill>
            </a:endParaRPr>
          </a:p>
        </p:txBody>
      </p:sp>
      <p:sp>
        <p:nvSpPr>
          <p:cNvPr id="201" name="Content Placeholder 2">
            <a:extLst>
              <a:ext uri="{FF2B5EF4-FFF2-40B4-BE49-F238E27FC236}">
                <a16:creationId xmlns:a16="http://schemas.microsoft.com/office/drawing/2014/main" id="{495767E8-D741-48D7-8902-0BCD12D8B76A}"/>
              </a:ext>
            </a:extLst>
          </p:cNvPr>
          <p:cNvSpPr txBox="1">
            <a:spLocks/>
          </p:cNvSpPr>
          <p:nvPr/>
        </p:nvSpPr>
        <p:spPr>
          <a:xfrm>
            <a:off x="7582227" y="1929797"/>
            <a:ext cx="658167" cy="30008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0.2 V</a:t>
            </a:r>
            <a:endParaRPr lang="en-US" sz="1800" b="1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307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" grpId="0"/>
      <p:bldP spid="198" grpId="0"/>
      <p:bldP spid="199" grpId="0"/>
      <p:bldP spid="200" grpId="0"/>
      <p:bldP spid="201" grpId="0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97FAE1F-746E-4DEA-A905-C5083C227616}"/>
              </a:ext>
            </a:extLst>
          </p:cNvPr>
          <p:cNvGrpSpPr/>
          <p:nvPr/>
        </p:nvGrpSpPr>
        <p:grpSpPr>
          <a:xfrm>
            <a:off x="1915337" y="2133566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59B44737-6F40-448D-94CF-9201289877C7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3108032-7558-4188-832F-0EA9C4E4BDD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>
            <a:off x="1917687" y="4075359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304800" y="2058382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5FE0E35-C88A-4486-9804-1C26BF7996EE}"/>
              </a:ext>
            </a:extLst>
          </p:cNvPr>
          <p:cNvGrpSpPr/>
          <p:nvPr/>
        </p:nvGrpSpPr>
        <p:grpSpPr>
          <a:xfrm>
            <a:off x="6382509" y="3409519"/>
            <a:ext cx="2094821" cy="576042"/>
            <a:chOff x="5988527" y="2215019"/>
            <a:chExt cx="2094821" cy="576042"/>
          </a:xfrm>
        </p:grpSpPr>
        <p:pic>
          <p:nvPicPr>
            <p:cNvPr id="82" name="Picture 81">
              <a:extLst>
                <a:ext uri="{FF2B5EF4-FFF2-40B4-BE49-F238E27FC236}">
                  <a16:creationId xmlns:a16="http://schemas.microsoft.com/office/drawing/2014/main" id="{9A6C96D8-E6C0-4F62-B3B4-C6A7A5E5B1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B101CA60-AF6E-4CF4-B966-A1529CE5BB61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9786A5CE-A23C-4BED-BC57-6AE199D1F615}"/>
                </a:ext>
              </a:extLst>
            </p:cNvPr>
            <p:cNvSpPr txBox="1"/>
            <p:nvPr/>
          </p:nvSpPr>
          <p:spPr>
            <a:xfrm>
              <a:off x="7210490" y="2301640"/>
              <a:ext cx="872858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output</a:t>
              </a:r>
              <a:endParaRPr lang="en-US" sz="1600" baseline="-25000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C2DDB25-ECAE-495B-881D-E626D0B9F879}"/>
              </a:ext>
            </a:extLst>
          </p:cNvPr>
          <p:cNvGrpSpPr/>
          <p:nvPr/>
        </p:nvGrpSpPr>
        <p:grpSpPr>
          <a:xfrm>
            <a:off x="4206116" y="4883300"/>
            <a:ext cx="969477" cy="413341"/>
            <a:chOff x="4206116" y="4883300"/>
            <a:chExt cx="969477" cy="41334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14EA84FB-4840-4196-A6F4-3FCC9CFF837F}"/>
                </a:ext>
              </a:extLst>
            </p:cNvPr>
            <p:cNvGrpSpPr/>
            <p:nvPr/>
          </p:nvGrpSpPr>
          <p:grpSpPr>
            <a:xfrm>
              <a:off x="4206116" y="4883300"/>
              <a:ext cx="969477" cy="413341"/>
              <a:chOff x="3057493" y="1537262"/>
              <a:chExt cx="969477" cy="413341"/>
            </a:xfrm>
          </p:grpSpPr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8D4F834E-1E45-4FCD-8353-9DE55704AFB8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85" name="Flowchart: Delay 84">
                  <a:extLst>
                    <a:ext uri="{FF2B5EF4-FFF2-40B4-BE49-F238E27FC236}">
                      <a16:creationId xmlns:a16="http://schemas.microsoft.com/office/drawing/2014/main" id="{DAFCCC9E-6CB4-46CF-A35C-9FD250EC98D8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2F32F6EF-25C6-4FEC-9AE3-988F53FE62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ED495AB2-8B12-45DB-B11D-B16C0C9EFF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BCD2E591-748E-44FD-93C4-EFCA7D9476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0855FFA-A112-4771-99A6-F4E53BDA39D8}"/>
                </a:ext>
              </a:extLst>
            </p:cNvPr>
            <p:cNvCxnSpPr>
              <a:cxnSpLocks/>
            </p:cNvCxnSpPr>
            <p:nvPr/>
          </p:nvCxnSpPr>
          <p:spPr>
            <a:xfrm>
              <a:off x="4228590" y="5079929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799825" y="5576774"/>
            <a:ext cx="2149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example: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4A4E5650-CCEA-411C-8627-1B9274002B88}"/>
              </a:ext>
            </a:extLst>
          </p:cNvPr>
          <p:cNvGrpSpPr/>
          <p:nvPr/>
        </p:nvGrpSpPr>
        <p:grpSpPr>
          <a:xfrm>
            <a:off x="3279854" y="5613007"/>
            <a:ext cx="3882946" cy="646331"/>
            <a:chOff x="1789644" y="5599411"/>
            <a:chExt cx="3882946" cy="646331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034B5A76-40BD-44BF-B6ED-060DF250B8E2}"/>
                </a:ext>
              </a:extLst>
            </p:cNvPr>
            <p:cNvGrpSpPr/>
            <p:nvPr/>
          </p:nvGrpSpPr>
          <p:grpSpPr>
            <a:xfrm>
              <a:off x="1789644" y="5599411"/>
              <a:ext cx="3882946" cy="646331"/>
              <a:chOff x="1789644" y="4215740"/>
              <a:chExt cx="3882946" cy="646331"/>
            </a:xfrm>
          </p:grpSpPr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9C6BCD8B-146A-469E-8278-CED19F5A9804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38829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=x y z+ x y z + x y z </a:t>
                </a:r>
                <a:endParaRPr lang="en-US" sz="3600" baseline="-25000" dirty="0"/>
              </a:p>
            </p:txBody>
          </p: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CAA09C4E-A4ED-4968-A016-F8B9D48ABF20}"/>
                  </a:ext>
                </a:extLst>
              </p:cNvPr>
              <p:cNvCxnSpPr/>
              <p:nvPr/>
            </p:nvCxnSpPr>
            <p:spPr>
              <a:xfrm>
                <a:off x="236258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B5DD2F68-EF45-4F97-861A-AF400151E5DE}"/>
                </a:ext>
              </a:extLst>
            </p:cNvPr>
            <p:cNvCxnSpPr/>
            <p:nvPr/>
          </p:nvCxnSpPr>
          <p:spPr>
            <a:xfrm>
              <a:off x="4072390" y="5761866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5197001C-17AB-47CE-8E2C-C3E3934B5B27}"/>
              </a:ext>
            </a:extLst>
          </p:cNvPr>
          <p:cNvGrpSpPr/>
          <p:nvPr/>
        </p:nvGrpSpPr>
        <p:grpSpPr>
          <a:xfrm>
            <a:off x="4216765" y="3507262"/>
            <a:ext cx="969477" cy="413341"/>
            <a:chOff x="4216765" y="3507262"/>
            <a:chExt cx="969477" cy="413341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2F158193-A5AB-4072-B295-BD9E4EE7FFFE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BD1D4671-57DB-4354-8864-84FA9DEACFAF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75" name="Flowchart: Delay 74">
                  <a:extLst>
                    <a:ext uri="{FF2B5EF4-FFF2-40B4-BE49-F238E27FC236}">
                      <a16:creationId xmlns:a16="http://schemas.microsoft.com/office/drawing/2014/main" id="{0AA7FB43-AC4D-4513-8FC4-2EB7FE71C909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4FE803E0-DF1E-4379-B5C4-7AA2BEA813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6860AF41-E35A-45F4-A2DF-51FE1D8D06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6B8AC586-069B-4009-A211-D53EF81B85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53534CEE-1042-4683-A8D4-285FDF1846AF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0419158B-750B-4D82-9F87-B4F2CD635A1D}"/>
              </a:ext>
            </a:extLst>
          </p:cNvPr>
          <p:cNvGrpSpPr/>
          <p:nvPr/>
        </p:nvGrpSpPr>
        <p:grpSpPr>
          <a:xfrm>
            <a:off x="4210057" y="2249745"/>
            <a:ext cx="969477" cy="413341"/>
            <a:chOff x="4216765" y="3507262"/>
            <a:chExt cx="969477" cy="413341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CC890CD4-A715-4C3F-A195-E5BE83D9CB57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68837E39-3280-4C99-AD72-ADB76D99398F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95" name="Flowchart: Delay 94">
                  <a:extLst>
                    <a:ext uri="{FF2B5EF4-FFF2-40B4-BE49-F238E27FC236}">
                      <a16:creationId xmlns:a16="http://schemas.microsoft.com/office/drawing/2014/main" id="{432EBC98-CC1F-407B-A63E-B516A1E517F5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4E9B7D14-29A1-47FF-B9AB-DD57805A9D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108AD0C1-665D-4C7E-AFB3-BC911D0847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48AFD1FB-6EF0-4496-9877-9976F7EFA0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62F8C00B-FD41-4E93-BE93-A5037D30FC80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93E04252-9006-4801-A439-6245B32EACFF}"/>
              </a:ext>
            </a:extLst>
          </p:cNvPr>
          <p:cNvSpPr txBox="1"/>
          <p:nvPr/>
        </p:nvSpPr>
        <p:spPr>
          <a:xfrm>
            <a:off x="421107" y="2771762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endParaRPr lang="en-US" sz="3600" baseline="-250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9EA034D-EFAF-4AC0-BA3C-5D3F33ED4177}"/>
              </a:ext>
            </a:extLst>
          </p:cNvPr>
          <p:cNvSpPr txBox="1"/>
          <p:nvPr/>
        </p:nvSpPr>
        <p:spPr>
          <a:xfrm>
            <a:off x="416826" y="3420913"/>
            <a:ext cx="39193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y </a:t>
            </a:r>
            <a:endParaRPr lang="en-US" sz="3600" baseline="-25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E0BD112-E3E8-4E66-BDD0-ED82BEA4E2B8}"/>
              </a:ext>
            </a:extLst>
          </p:cNvPr>
          <p:cNvSpPr txBox="1"/>
          <p:nvPr/>
        </p:nvSpPr>
        <p:spPr>
          <a:xfrm>
            <a:off x="440587" y="4883300"/>
            <a:ext cx="2984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z</a:t>
            </a:r>
            <a:endParaRPr lang="en-US" sz="3600" baseline="-250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FC6469-CCB1-4047-AAC3-2706F1424200}"/>
              </a:ext>
            </a:extLst>
          </p:cNvPr>
          <p:cNvCxnSpPr>
            <a:cxnSpLocks/>
          </p:cNvCxnSpPr>
          <p:nvPr/>
        </p:nvCxnSpPr>
        <p:spPr>
          <a:xfrm flipH="1">
            <a:off x="723900" y="3124961"/>
            <a:ext cx="255595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59DA6F9-334B-4791-9627-66F544F6B65F}"/>
              </a:ext>
            </a:extLst>
          </p:cNvPr>
          <p:cNvCxnSpPr>
            <a:cxnSpLocks/>
            <a:stCxn id="104" idx="3"/>
          </p:cNvCxnSpPr>
          <p:nvPr/>
        </p:nvCxnSpPr>
        <p:spPr>
          <a:xfrm flipH="1">
            <a:off x="1514773" y="2354028"/>
            <a:ext cx="40056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42DB8-8816-4200-848B-57999F19BCA4}"/>
              </a:ext>
            </a:extLst>
          </p:cNvPr>
          <p:cNvCxnSpPr>
            <a:cxnSpLocks/>
          </p:cNvCxnSpPr>
          <p:nvPr/>
        </p:nvCxnSpPr>
        <p:spPr>
          <a:xfrm flipH="1" flipV="1">
            <a:off x="1510246" y="2350769"/>
            <a:ext cx="0" cy="77419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C8133BB-9CE9-488A-8548-8F1A63A656F4}"/>
              </a:ext>
            </a:extLst>
          </p:cNvPr>
          <p:cNvCxnSpPr>
            <a:cxnSpLocks/>
          </p:cNvCxnSpPr>
          <p:nvPr/>
        </p:nvCxnSpPr>
        <p:spPr>
          <a:xfrm flipH="1">
            <a:off x="2512664" y="2350769"/>
            <a:ext cx="43623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F61DE26-BB70-4B18-9BC8-BA56EF27B074}"/>
              </a:ext>
            </a:extLst>
          </p:cNvPr>
          <p:cNvCxnSpPr>
            <a:cxnSpLocks/>
          </p:cNvCxnSpPr>
          <p:nvPr/>
        </p:nvCxnSpPr>
        <p:spPr>
          <a:xfrm flipH="1">
            <a:off x="691360" y="3713932"/>
            <a:ext cx="2142315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0AB7529-F5ED-4A80-81A2-5D98B35B31E1}"/>
              </a:ext>
            </a:extLst>
          </p:cNvPr>
          <p:cNvCxnSpPr>
            <a:cxnSpLocks/>
          </p:cNvCxnSpPr>
          <p:nvPr/>
        </p:nvCxnSpPr>
        <p:spPr>
          <a:xfrm flipH="1">
            <a:off x="7661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B5F38C95-CD20-4211-B93C-7015EB118AB8}"/>
              </a:ext>
            </a:extLst>
          </p:cNvPr>
          <p:cNvCxnSpPr>
            <a:cxnSpLocks/>
          </p:cNvCxnSpPr>
          <p:nvPr/>
        </p:nvCxnSpPr>
        <p:spPr>
          <a:xfrm flipH="1">
            <a:off x="1510246" y="4299113"/>
            <a:ext cx="40056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DB5F41B-D378-442F-8331-60A3102AEEB2}"/>
              </a:ext>
            </a:extLst>
          </p:cNvPr>
          <p:cNvCxnSpPr>
            <a:cxnSpLocks/>
          </p:cNvCxnSpPr>
          <p:nvPr/>
        </p:nvCxnSpPr>
        <p:spPr>
          <a:xfrm flipH="1" flipV="1">
            <a:off x="1517124" y="4275380"/>
            <a:ext cx="2149" cy="90868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03549A9B-E995-48AF-929C-45488DB6E94B}"/>
              </a:ext>
            </a:extLst>
          </p:cNvPr>
          <p:cNvCxnSpPr>
            <a:cxnSpLocks/>
          </p:cNvCxnSpPr>
          <p:nvPr/>
        </p:nvCxnSpPr>
        <p:spPr>
          <a:xfrm flipH="1" flipV="1">
            <a:off x="2522962" y="4295820"/>
            <a:ext cx="943396" cy="3293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7EAD6E-C52C-4B70-8C04-52064A0202A0}"/>
              </a:ext>
            </a:extLst>
          </p:cNvPr>
          <p:cNvGrpSpPr/>
          <p:nvPr/>
        </p:nvGrpSpPr>
        <p:grpSpPr>
          <a:xfrm>
            <a:off x="2566870" y="1845143"/>
            <a:ext cx="514318" cy="553998"/>
            <a:chOff x="2604550" y="2153205"/>
            <a:chExt cx="514318" cy="553998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40F91DB-C10A-4B7E-B111-2F363BB9211C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endParaRPr lang="en-US" sz="3600" baseline="-25000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E173198-B0B2-41E1-A0CE-57E9849E49CC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856295BD-0206-40F9-8146-5E02790E2FB2}"/>
              </a:ext>
            </a:extLst>
          </p:cNvPr>
          <p:cNvGrpSpPr/>
          <p:nvPr/>
        </p:nvGrpSpPr>
        <p:grpSpPr>
          <a:xfrm>
            <a:off x="2583190" y="3812580"/>
            <a:ext cx="514318" cy="553998"/>
            <a:chOff x="2604550" y="2153205"/>
            <a:chExt cx="514318" cy="553998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89344B88-9677-4C66-B9F6-ABA0F3C0F202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z</a:t>
              </a:r>
              <a:endParaRPr lang="en-US" sz="3600" baseline="-25000" dirty="0"/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296764C8-CBB6-49CB-9562-D1BF2B150742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5231BA64-9E73-4C3F-81E4-C3D05582ACE7}"/>
              </a:ext>
            </a:extLst>
          </p:cNvPr>
          <p:cNvCxnSpPr>
            <a:cxnSpLocks/>
          </p:cNvCxnSpPr>
          <p:nvPr/>
        </p:nvCxnSpPr>
        <p:spPr>
          <a:xfrm flipH="1">
            <a:off x="2612372" y="2350769"/>
            <a:ext cx="171592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42802BB2-35E7-4A8E-8C10-5CFC2F559BC0}"/>
              </a:ext>
            </a:extLst>
          </p:cNvPr>
          <p:cNvCxnSpPr>
            <a:cxnSpLocks/>
          </p:cNvCxnSpPr>
          <p:nvPr/>
        </p:nvCxnSpPr>
        <p:spPr>
          <a:xfrm flipH="1">
            <a:off x="2730782" y="2456415"/>
            <a:ext cx="174539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76CF016F-E1E6-4934-9A43-8AF3984C0093}"/>
              </a:ext>
            </a:extLst>
          </p:cNvPr>
          <p:cNvCxnSpPr>
            <a:cxnSpLocks/>
          </p:cNvCxnSpPr>
          <p:nvPr/>
        </p:nvCxnSpPr>
        <p:spPr>
          <a:xfrm flipH="1" flipV="1">
            <a:off x="2739523" y="2440394"/>
            <a:ext cx="0" cy="128016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7D63D77-DEE2-4444-8C1C-59A8EDD05165}"/>
              </a:ext>
            </a:extLst>
          </p:cNvPr>
          <p:cNvCxnSpPr>
            <a:cxnSpLocks/>
          </p:cNvCxnSpPr>
          <p:nvPr/>
        </p:nvCxnSpPr>
        <p:spPr>
          <a:xfrm flipH="1">
            <a:off x="2923526" y="2555080"/>
            <a:ext cx="1480729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7CE9CBE1-89C3-4F7E-896D-C74190C613CB}"/>
              </a:ext>
            </a:extLst>
          </p:cNvPr>
          <p:cNvCxnSpPr>
            <a:cxnSpLocks/>
          </p:cNvCxnSpPr>
          <p:nvPr/>
        </p:nvCxnSpPr>
        <p:spPr>
          <a:xfrm flipH="1" flipV="1">
            <a:off x="2929375" y="2554684"/>
            <a:ext cx="0" cy="262937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3F1CDC94-5BAE-47E2-A097-4C4EC9FFE06A}"/>
              </a:ext>
            </a:extLst>
          </p:cNvPr>
          <p:cNvCxnSpPr>
            <a:cxnSpLocks/>
          </p:cNvCxnSpPr>
          <p:nvPr/>
        </p:nvCxnSpPr>
        <p:spPr>
          <a:xfrm flipH="1">
            <a:off x="2129242" y="3713932"/>
            <a:ext cx="2142315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120548CE-5396-441F-AB4D-3A0E9DBD7D45}"/>
              </a:ext>
            </a:extLst>
          </p:cNvPr>
          <p:cNvCxnSpPr>
            <a:cxnSpLocks/>
          </p:cNvCxnSpPr>
          <p:nvPr/>
        </p:nvCxnSpPr>
        <p:spPr>
          <a:xfrm flipH="1">
            <a:off x="3279854" y="3601123"/>
            <a:ext cx="112440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DA0CF992-F0AF-4B37-9678-7D743144828D}"/>
              </a:ext>
            </a:extLst>
          </p:cNvPr>
          <p:cNvCxnSpPr>
            <a:cxnSpLocks/>
          </p:cNvCxnSpPr>
          <p:nvPr/>
        </p:nvCxnSpPr>
        <p:spPr>
          <a:xfrm flipV="1">
            <a:off x="3282282" y="3124961"/>
            <a:ext cx="0" cy="4833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8FA39AAB-061E-4B66-926B-AE12CD39CE5E}"/>
              </a:ext>
            </a:extLst>
          </p:cNvPr>
          <p:cNvCxnSpPr>
            <a:cxnSpLocks/>
          </p:cNvCxnSpPr>
          <p:nvPr/>
        </p:nvCxnSpPr>
        <p:spPr>
          <a:xfrm flipH="1">
            <a:off x="19570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CCBF9B9-A980-4072-A213-4C8189D1CB5B}"/>
              </a:ext>
            </a:extLst>
          </p:cNvPr>
          <p:cNvCxnSpPr>
            <a:cxnSpLocks/>
          </p:cNvCxnSpPr>
          <p:nvPr/>
        </p:nvCxnSpPr>
        <p:spPr>
          <a:xfrm flipH="1">
            <a:off x="3451494" y="3812199"/>
            <a:ext cx="906038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F3CB2016-F9C3-491D-B564-80C03B2F4461}"/>
              </a:ext>
            </a:extLst>
          </p:cNvPr>
          <p:cNvCxnSpPr>
            <a:cxnSpLocks/>
          </p:cNvCxnSpPr>
          <p:nvPr/>
        </p:nvCxnSpPr>
        <p:spPr>
          <a:xfrm flipV="1">
            <a:off x="3466358" y="3807203"/>
            <a:ext cx="0" cy="483327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>
            <a:extLst>
              <a:ext uri="{FF2B5EF4-FFF2-40B4-BE49-F238E27FC236}">
                <a16:creationId xmlns:a16="http://schemas.microsoft.com/office/drawing/2014/main" id="{A1904259-2B61-403B-BD9C-11FBED2DD34F}"/>
              </a:ext>
            </a:extLst>
          </p:cNvPr>
          <p:cNvSpPr/>
          <p:nvPr/>
        </p:nvSpPr>
        <p:spPr>
          <a:xfrm>
            <a:off x="1465941" y="3074809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CB642549-111E-480B-AA9D-E59E799AE77F}"/>
              </a:ext>
            </a:extLst>
          </p:cNvPr>
          <p:cNvSpPr/>
          <p:nvPr/>
        </p:nvSpPr>
        <p:spPr>
          <a:xfrm>
            <a:off x="2693803" y="3672877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A78C396E-76ED-4845-BE77-CF228F26A6C9}"/>
              </a:ext>
            </a:extLst>
          </p:cNvPr>
          <p:cNvSpPr/>
          <p:nvPr/>
        </p:nvSpPr>
        <p:spPr>
          <a:xfrm>
            <a:off x="1473759" y="5139386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4D68E653-3843-4465-A254-F250F7D8589A}"/>
              </a:ext>
            </a:extLst>
          </p:cNvPr>
          <p:cNvSpPr/>
          <p:nvPr/>
        </p:nvSpPr>
        <p:spPr>
          <a:xfrm>
            <a:off x="2878419" y="5126355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76154A93-E6A5-4874-9EB3-7E05CE301692}"/>
              </a:ext>
            </a:extLst>
          </p:cNvPr>
          <p:cNvCxnSpPr>
            <a:cxnSpLocks/>
          </p:cNvCxnSpPr>
          <p:nvPr/>
        </p:nvCxnSpPr>
        <p:spPr>
          <a:xfrm flipV="1">
            <a:off x="3279854" y="3149931"/>
            <a:ext cx="0" cy="185085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>
            <a:extLst>
              <a:ext uri="{FF2B5EF4-FFF2-40B4-BE49-F238E27FC236}">
                <a16:creationId xmlns:a16="http://schemas.microsoft.com/office/drawing/2014/main" id="{7987906E-3B27-4CD8-8BD2-C6347FBF7160}"/>
              </a:ext>
            </a:extLst>
          </p:cNvPr>
          <p:cNvSpPr/>
          <p:nvPr/>
        </p:nvSpPr>
        <p:spPr>
          <a:xfrm>
            <a:off x="3230192" y="353918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392085E5-A742-48AD-B2D2-D977435872BB}"/>
              </a:ext>
            </a:extLst>
          </p:cNvPr>
          <p:cNvCxnSpPr>
            <a:cxnSpLocks/>
          </p:cNvCxnSpPr>
          <p:nvPr/>
        </p:nvCxnSpPr>
        <p:spPr>
          <a:xfrm flipH="1">
            <a:off x="3270887" y="4984325"/>
            <a:ext cx="1142335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8EAF157-388D-4991-A6DE-2A013F638590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3726498"/>
            <a:ext cx="897" cy="134745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>
            <a:extLst>
              <a:ext uri="{FF2B5EF4-FFF2-40B4-BE49-F238E27FC236}">
                <a16:creationId xmlns:a16="http://schemas.microsoft.com/office/drawing/2014/main" id="{60C89916-4BD2-4A54-AD64-8B4ED0990E22}"/>
              </a:ext>
            </a:extLst>
          </p:cNvPr>
          <p:cNvSpPr/>
          <p:nvPr/>
        </p:nvSpPr>
        <p:spPr>
          <a:xfrm>
            <a:off x="3063185" y="3676464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E982FB6-78C7-46CC-8995-DCF5AB2467D2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5071322"/>
            <a:ext cx="1349184" cy="4026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4E9EF490-F7E9-4B2D-95DF-724615AD154D}"/>
              </a:ext>
            </a:extLst>
          </p:cNvPr>
          <p:cNvCxnSpPr>
            <a:cxnSpLocks/>
          </p:cNvCxnSpPr>
          <p:nvPr/>
        </p:nvCxnSpPr>
        <p:spPr>
          <a:xfrm flipH="1">
            <a:off x="4957643" y="3697540"/>
            <a:ext cx="1725889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5355005-29F5-4CD9-871F-79574F88E0D0}"/>
              </a:ext>
            </a:extLst>
          </p:cNvPr>
          <p:cNvCxnSpPr>
            <a:cxnSpLocks/>
          </p:cNvCxnSpPr>
          <p:nvPr/>
        </p:nvCxnSpPr>
        <p:spPr>
          <a:xfrm flipH="1">
            <a:off x="4993628" y="5071322"/>
            <a:ext cx="870519" cy="240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33549AA9-C950-4F18-B43A-B4B14512DBA7}"/>
              </a:ext>
            </a:extLst>
          </p:cNvPr>
          <p:cNvCxnSpPr>
            <a:cxnSpLocks/>
          </p:cNvCxnSpPr>
          <p:nvPr/>
        </p:nvCxnSpPr>
        <p:spPr>
          <a:xfrm flipH="1">
            <a:off x="4993628" y="2440394"/>
            <a:ext cx="810381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FA3DC043-B608-4349-BACD-1A228D4D5519}"/>
              </a:ext>
            </a:extLst>
          </p:cNvPr>
          <p:cNvCxnSpPr>
            <a:cxnSpLocks/>
          </p:cNvCxnSpPr>
          <p:nvPr/>
        </p:nvCxnSpPr>
        <p:spPr>
          <a:xfrm flipH="1">
            <a:off x="5791200" y="3584906"/>
            <a:ext cx="873773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C0CBC8F1-08B8-423A-B2AE-6277550A794A}"/>
              </a:ext>
            </a:extLst>
          </p:cNvPr>
          <p:cNvCxnSpPr>
            <a:cxnSpLocks/>
          </p:cNvCxnSpPr>
          <p:nvPr/>
        </p:nvCxnSpPr>
        <p:spPr>
          <a:xfrm flipV="1">
            <a:off x="5804009" y="2443384"/>
            <a:ext cx="1" cy="1141522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4C1900CB-303C-4B93-A05F-2848CEBB4F07}"/>
              </a:ext>
            </a:extLst>
          </p:cNvPr>
          <p:cNvCxnSpPr>
            <a:cxnSpLocks/>
          </p:cNvCxnSpPr>
          <p:nvPr/>
        </p:nvCxnSpPr>
        <p:spPr>
          <a:xfrm flipH="1">
            <a:off x="5867400" y="3807203"/>
            <a:ext cx="79757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7C904E01-1D0E-40B9-8CF0-E59FA454B9C7}"/>
              </a:ext>
            </a:extLst>
          </p:cNvPr>
          <p:cNvCxnSpPr>
            <a:cxnSpLocks/>
          </p:cNvCxnSpPr>
          <p:nvPr/>
        </p:nvCxnSpPr>
        <p:spPr>
          <a:xfrm flipV="1">
            <a:off x="5864147" y="3809410"/>
            <a:ext cx="0" cy="128056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1208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45" grpId="0"/>
      <p:bldP spid="46" grpId="0"/>
      <p:bldP spid="47" grpId="0"/>
      <p:bldP spid="113" grpId="0" animBg="1"/>
      <p:bldP spid="114" grpId="0" animBg="1"/>
      <p:bldP spid="115" grpId="0" animBg="1"/>
      <p:bldP spid="116" grpId="0" animBg="1"/>
      <p:bldP spid="118" grpId="0" animBg="1"/>
      <p:bldP spid="121" grpId="0" animBg="1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274638"/>
            <a:ext cx="8371332" cy="1143000"/>
          </a:xfrm>
        </p:spPr>
        <p:txBody>
          <a:bodyPr>
            <a:normAutofit/>
          </a:bodyPr>
          <a:lstStyle/>
          <a:p>
            <a:r>
              <a:rPr lang="en-US" dirty="0"/>
              <a:t>Revisiting the example problem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878310E-E151-4100-9D43-82DC402E0F1A}"/>
              </a:ext>
            </a:extLst>
          </p:cNvPr>
          <p:cNvSpPr txBox="1">
            <a:spLocks/>
          </p:cNvSpPr>
          <p:nvPr/>
        </p:nvSpPr>
        <p:spPr>
          <a:xfrm>
            <a:off x="2720477" y="1207363"/>
            <a:ext cx="6264021" cy="9673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The function can be reduced with Boolean Algebra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356EDDE-3165-428A-886A-FDB3A85F69FC}"/>
              </a:ext>
            </a:extLst>
          </p:cNvPr>
          <p:cNvGrpSpPr/>
          <p:nvPr/>
        </p:nvGrpSpPr>
        <p:grpSpPr>
          <a:xfrm>
            <a:off x="3048000" y="2182928"/>
            <a:ext cx="3882946" cy="646331"/>
            <a:chOff x="1789644" y="5599411"/>
            <a:chExt cx="3882946" cy="646331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4778D7A-3751-4A18-90A8-DA5D223301D5}"/>
                </a:ext>
              </a:extLst>
            </p:cNvPr>
            <p:cNvGrpSpPr/>
            <p:nvPr/>
          </p:nvGrpSpPr>
          <p:grpSpPr>
            <a:xfrm>
              <a:off x="1789644" y="5599411"/>
              <a:ext cx="3882946" cy="646331"/>
              <a:chOff x="1789644" y="4215740"/>
              <a:chExt cx="3882946" cy="646331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661839B-04C0-4058-A9C1-10202C947FCE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38829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=x y z+ x y z + x y z </a:t>
                </a:r>
                <a:endParaRPr lang="en-US" sz="3600" baseline="-25000" dirty="0"/>
              </a:p>
            </p:txBody>
          </p: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1239B3D2-D11E-453B-B4E5-E046D47DF2C0}"/>
                  </a:ext>
                </a:extLst>
              </p:cNvPr>
              <p:cNvCxnSpPr/>
              <p:nvPr/>
            </p:nvCxnSpPr>
            <p:spPr>
              <a:xfrm>
                <a:off x="236258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D2D9A3E-6BF0-47A6-B6E0-16F1783A8A45}"/>
                </a:ext>
              </a:extLst>
            </p:cNvPr>
            <p:cNvCxnSpPr/>
            <p:nvPr/>
          </p:nvCxnSpPr>
          <p:spPr>
            <a:xfrm>
              <a:off x="4072390" y="5761866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1E9B00E-DE73-4879-87CE-A6F7B0F6EB3D}"/>
              </a:ext>
            </a:extLst>
          </p:cNvPr>
          <p:cNvGrpSpPr/>
          <p:nvPr/>
        </p:nvGrpSpPr>
        <p:grpSpPr>
          <a:xfrm>
            <a:off x="3042492" y="2873960"/>
            <a:ext cx="3882946" cy="646331"/>
            <a:chOff x="1789644" y="5599411"/>
            <a:chExt cx="3882946" cy="646331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8252D3B-094D-406F-9F15-68E3B3F970BC}"/>
                </a:ext>
              </a:extLst>
            </p:cNvPr>
            <p:cNvGrpSpPr/>
            <p:nvPr/>
          </p:nvGrpSpPr>
          <p:grpSpPr>
            <a:xfrm>
              <a:off x="1789644" y="5599411"/>
              <a:ext cx="3882946" cy="646331"/>
              <a:chOff x="1789644" y="4215740"/>
              <a:chExt cx="3882946" cy="646331"/>
            </a:xfrm>
          </p:grpSpPr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2D639F1-A2B7-4C5D-9498-353553CAA7DF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38829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=x y z+ x y( z + z) </a:t>
                </a:r>
                <a:endParaRPr lang="en-US" sz="3600" baseline="-25000" dirty="0"/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93785B1-4071-4285-AE03-D680BB68080E}"/>
                  </a:ext>
                </a:extLst>
              </p:cNvPr>
              <p:cNvCxnSpPr/>
              <p:nvPr/>
            </p:nvCxnSpPr>
            <p:spPr>
              <a:xfrm>
                <a:off x="236258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FE0F5A2-26FA-4BDA-AB5A-66C5B88E066E}"/>
                </a:ext>
              </a:extLst>
            </p:cNvPr>
            <p:cNvCxnSpPr/>
            <p:nvPr/>
          </p:nvCxnSpPr>
          <p:spPr>
            <a:xfrm>
              <a:off x="4193577" y="5761866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562E457-BDD9-4E3F-8073-1229BC6B49C7}"/>
              </a:ext>
            </a:extLst>
          </p:cNvPr>
          <p:cNvGrpSpPr/>
          <p:nvPr/>
        </p:nvGrpSpPr>
        <p:grpSpPr>
          <a:xfrm>
            <a:off x="3042492" y="3593453"/>
            <a:ext cx="3882946" cy="646331"/>
            <a:chOff x="1789644" y="4215740"/>
            <a:chExt cx="3882946" cy="646331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781A4AA-988B-443D-B40E-F596D6459C1A}"/>
                </a:ext>
              </a:extLst>
            </p:cNvPr>
            <p:cNvSpPr txBox="1"/>
            <p:nvPr/>
          </p:nvSpPr>
          <p:spPr>
            <a:xfrm>
              <a:off x="1789644" y="4215740"/>
              <a:ext cx="38829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f =x y z+ x y</a:t>
              </a:r>
              <a:endParaRPr lang="en-US" sz="3600" baseline="-25000" dirty="0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C0A34B4-A2A9-4C32-98D9-27094FD34302}"/>
                </a:ext>
              </a:extLst>
            </p:cNvPr>
            <p:cNvCxnSpPr/>
            <p:nvPr/>
          </p:nvCxnSpPr>
          <p:spPr>
            <a:xfrm>
              <a:off x="2362584" y="437819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9FED512-8258-43A7-8D30-457A3E137C6B}"/>
              </a:ext>
            </a:extLst>
          </p:cNvPr>
          <p:cNvGrpSpPr/>
          <p:nvPr/>
        </p:nvGrpSpPr>
        <p:grpSpPr>
          <a:xfrm>
            <a:off x="3055344" y="4360170"/>
            <a:ext cx="2391081" cy="646331"/>
            <a:chOff x="1789644" y="4215740"/>
            <a:chExt cx="2303114" cy="646331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D0C4ED8-6B57-46DB-87E2-DCA3B2810C7D}"/>
                </a:ext>
              </a:extLst>
            </p:cNvPr>
            <p:cNvSpPr txBox="1"/>
            <p:nvPr/>
          </p:nvSpPr>
          <p:spPr>
            <a:xfrm>
              <a:off x="1789644" y="4215740"/>
              <a:ext cx="23031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f =(x z+ x )y</a:t>
              </a:r>
              <a:endParaRPr lang="en-US" sz="3600" baseline="-25000" dirty="0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3589BF6-DB5E-4043-AC5D-013915AB63A9}"/>
                </a:ext>
              </a:extLst>
            </p:cNvPr>
            <p:cNvCxnSpPr/>
            <p:nvPr/>
          </p:nvCxnSpPr>
          <p:spPr>
            <a:xfrm>
              <a:off x="2483771" y="437819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9E82511C-E399-446C-A5A1-C0B6D8AD6232}"/>
              </a:ext>
            </a:extLst>
          </p:cNvPr>
          <p:cNvSpPr txBox="1"/>
          <p:nvPr/>
        </p:nvSpPr>
        <p:spPr>
          <a:xfrm>
            <a:off x="3055344" y="5118624"/>
            <a:ext cx="23910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f =(z+ x )y</a:t>
            </a:r>
            <a:endParaRPr lang="en-US" sz="36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6EFB175-C4B2-4DF5-9FF5-9E634A3FFCE7}"/>
              </a:ext>
            </a:extLst>
          </p:cNvPr>
          <p:cNvSpPr txBox="1"/>
          <p:nvPr/>
        </p:nvSpPr>
        <p:spPr>
          <a:xfrm>
            <a:off x="3127372" y="5876017"/>
            <a:ext cx="23910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f = z y + x y</a:t>
            </a:r>
            <a:endParaRPr lang="en-US" sz="3600" baseline="-25000" dirty="0"/>
          </a:p>
        </p:txBody>
      </p:sp>
    </p:spTree>
    <p:extLst>
      <p:ext uri="{BB962C8B-B14F-4D97-AF65-F5344CB8AC3E}">
        <p14:creationId xmlns:p14="http://schemas.microsoft.com/office/powerpoint/2010/main" val="224519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9" grpId="0"/>
      <p:bldP spid="31" grpId="0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117890" y="1697500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5FE0E35-C88A-4486-9804-1C26BF7996EE}"/>
              </a:ext>
            </a:extLst>
          </p:cNvPr>
          <p:cNvGrpSpPr/>
          <p:nvPr/>
        </p:nvGrpSpPr>
        <p:grpSpPr>
          <a:xfrm>
            <a:off x="6382509" y="3409519"/>
            <a:ext cx="2094821" cy="576042"/>
            <a:chOff x="5988527" y="2215019"/>
            <a:chExt cx="2094821" cy="576042"/>
          </a:xfrm>
        </p:grpSpPr>
        <p:pic>
          <p:nvPicPr>
            <p:cNvPr id="82" name="Picture 81">
              <a:extLst>
                <a:ext uri="{FF2B5EF4-FFF2-40B4-BE49-F238E27FC236}">
                  <a16:creationId xmlns:a16="http://schemas.microsoft.com/office/drawing/2014/main" id="{9A6C96D8-E6C0-4F62-B3B4-C6A7A5E5B1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9786A5CE-A23C-4BED-BC57-6AE199D1F615}"/>
                </a:ext>
              </a:extLst>
            </p:cNvPr>
            <p:cNvSpPr txBox="1"/>
            <p:nvPr/>
          </p:nvSpPr>
          <p:spPr>
            <a:xfrm>
              <a:off x="7210490" y="2301640"/>
              <a:ext cx="872858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output</a:t>
              </a:r>
              <a:endParaRPr lang="en-US" sz="1600" baseline="-25000" dirty="0"/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14EA84FB-4840-4196-A6F4-3FCC9CFF837F}"/>
              </a:ext>
            </a:extLst>
          </p:cNvPr>
          <p:cNvGrpSpPr/>
          <p:nvPr/>
        </p:nvGrpSpPr>
        <p:grpSpPr>
          <a:xfrm>
            <a:off x="4206116" y="4883300"/>
            <a:ext cx="969477" cy="413341"/>
            <a:chOff x="3057493" y="1537262"/>
            <a:chExt cx="969477" cy="413341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8D4F834E-1E45-4FCD-8353-9DE55704AFB8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85" name="Flowchart: Delay 84">
                <a:extLst>
                  <a:ext uri="{FF2B5EF4-FFF2-40B4-BE49-F238E27FC236}">
                    <a16:creationId xmlns:a16="http://schemas.microsoft.com/office/drawing/2014/main" id="{DAFCCC9E-6CB4-46CF-A35C-9FD250EC98D8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2F32F6EF-25C6-4FEC-9AE3-988F53FE62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D495AB2-8B12-45DB-B11D-B16C0C9EFF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BCD2E591-748E-44FD-93C4-EFCA7D9476FA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799825" y="5576774"/>
            <a:ext cx="2149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example: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4A4E5650-CCEA-411C-8627-1B9274002B88}"/>
              </a:ext>
            </a:extLst>
          </p:cNvPr>
          <p:cNvGrpSpPr/>
          <p:nvPr/>
        </p:nvGrpSpPr>
        <p:grpSpPr>
          <a:xfrm>
            <a:off x="3279854" y="5613007"/>
            <a:ext cx="3882946" cy="646331"/>
            <a:chOff x="1789644" y="5599411"/>
            <a:chExt cx="3882946" cy="646331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034B5A76-40BD-44BF-B6ED-060DF250B8E2}"/>
                </a:ext>
              </a:extLst>
            </p:cNvPr>
            <p:cNvGrpSpPr/>
            <p:nvPr/>
          </p:nvGrpSpPr>
          <p:grpSpPr>
            <a:xfrm>
              <a:off x="1789644" y="5599411"/>
              <a:ext cx="3882946" cy="646331"/>
              <a:chOff x="1789644" y="4215740"/>
              <a:chExt cx="3882946" cy="646331"/>
            </a:xfrm>
          </p:grpSpPr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9C6BCD8B-146A-469E-8278-CED19F5A9804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38829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chemeClr val="bg1">
                        <a:lumMod val="75000"/>
                      </a:schemeClr>
                    </a:solidFill>
                  </a:rPr>
                  <a:t>f =x y z+ x y z + x y z </a:t>
                </a:r>
                <a:endParaRPr lang="en-US" sz="3600" baseline="-25000" dirty="0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CAA09C4E-A4ED-4968-A016-F8B9D48ABF20}"/>
                  </a:ext>
                </a:extLst>
              </p:cNvPr>
              <p:cNvCxnSpPr/>
              <p:nvPr/>
            </p:nvCxnSpPr>
            <p:spPr>
              <a:xfrm>
                <a:off x="2362584" y="4378195"/>
                <a:ext cx="228600" cy="0"/>
              </a:xfrm>
              <a:prstGeom prst="line">
                <a:avLst/>
              </a:prstGeom>
              <a:ln w="2540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B5DD2F68-EF45-4F97-861A-AF400151E5DE}"/>
                </a:ext>
              </a:extLst>
            </p:cNvPr>
            <p:cNvCxnSpPr/>
            <p:nvPr/>
          </p:nvCxnSpPr>
          <p:spPr>
            <a:xfrm>
              <a:off x="4072390" y="5761866"/>
              <a:ext cx="228600" cy="0"/>
            </a:xfrm>
            <a:prstGeom prst="line">
              <a:avLst/>
            </a:prstGeom>
            <a:ln w="254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CC890CD4-A715-4C3F-A195-E5BE83D9CB57}"/>
              </a:ext>
            </a:extLst>
          </p:cNvPr>
          <p:cNvGrpSpPr/>
          <p:nvPr/>
        </p:nvGrpSpPr>
        <p:grpSpPr>
          <a:xfrm>
            <a:off x="4210057" y="2249745"/>
            <a:ext cx="969477" cy="413341"/>
            <a:chOff x="3057493" y="1537262"/>
            <a:chExt cx="969477" cy="413341"/>
          </a:xfrm>
        </p:grpSpPr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68837E39-3280-4C99-AD72-ADB76D99398F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95" name="Flowchart: Delay 94">
                <a:extLst>
                  <a:ext uri="{FF2B5EF4-FFF2-40B4-BE49-F238E27FC236}">
                    <a16:creationId xmlns:a16="http://schemas.microsoft.com/office/drawing/2014/main" id="{432EBC98-CC1F-407B-A63E-B516A1E517F5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4E9B7D14-29A1-47FF-B9AB-DD57805A9D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108AD0C1-665D-4C7E-AFB3-BC911D0847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48AFD1FB-6EF0-4496-9877-9976F7EFA009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93E04252-9006-4801-A439-6245B32EACFF}"/>
              </a:ext>
            </a:extLst>
          </p:cNvPr>
          <p:cNvSpPr txBox="1"/>
          <p:nvPr/>
        </p:nvSpPr>
        <p:spPr>
          <a:xfrm>
            <a:off x="323726" y="2155868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z</a:t>
            </a:r>
            <a:endParaRPr lang="en-US" sz="3600" baseline="-250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9EA034D-EFAF-4AC0-BA3C-5D3F33ED4177}"/>
              </a:ext>
            </a:extLst>
          </p:cNvPr>
          <p:cNvSpPr txBox="1"/>
          <p:nvPr/>
        </p:nvSpPr>
        <p:spPr>
          <a:xfrm>
            <a:off x="416826" y="3420913"/>
            <a:ext cx="39193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y </a:t>
            </a:r>
            <a:endParaRPr lang="en-US" sz="3600" baseline="-25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E0BD112-E3E8-4E66-BDD0-ED82BEA4E2B8}"/>
              </a:ext>
            </a:extLst>
          </p:cNvPr>
          <p:cNvSpPr txBox="1"/>
          <p:nvPr/>
        </p:nvSpPr>
        <p:spPr>
          <a:xfrm>
            <a:off x="440587" y="4883300"/>
            <a:ext cx="2984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endParaRPr lang="en-US" sz="3600" baseline="-250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FC6469-CCB1-4047-AAC3-2706F1424200}"/>
              </a:ext>
            </a:extLst>
          </p:cNvPr>
          <p:cNvCxnSpPr>
            <a:cxnSpLocks/>
          </p:cNvCxnSpPr>
          <p:nvPr/>
        </p:nvCxnSpPr>
        <p:spPr>
          <a:xfrm flipH="1">
            <a:off x="691362" y="2348375"/>
            <a:ext cx="36576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F61DE26-BB70-4B18-9BC8-BA56EF27B074}"/>
              </a:ext>
            </a:extLst>
          </p:cNvPr>
          <p:cNvCxnSpPr>
            <a:cxnSpLocks/>
          </p:cNvCxnSpPr>
          <p:nvPr/>
        </p:nvCxnSpPr>
        <p:spPr>
          <a:xfrm flipH="1">
            <a:off x="691362" y="3719959"/>
            <a:ext cx="2080490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0AB7529-F5ED-4A80-81A2-5D98B35B31E1}"/>
              </a:ext>
            </a:extLst>
          </p:cNvPr>
          <p:cNvCxnSpPr>
            <a:cxnSpLocks/>
          </p:cNvCxnSpPr>
          <p:nvPr/>
        </p:nvCxnSpPr>
        <p:spPr>
          <a:xfrm flipH="1">
            <a:off x="7661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42802BB2-35E7-4A8E-8C10-5CFC2F559BC0}"/>
              </a:ext>
            </a:extLst>
          </p:cNvPr>
          <p:cNvCxnSpPr>
            <a:cxnSpLocks/>
          </p:cNvCxnSpPr>
          <p:nvPr/>
        </p:nvCxnSpPr>
        <p:spPr>
          <a:xfrm flipH="1">
            <a:off x="2723271" y="2554682"/>
            <a:ext cx="174539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76CF016F-E1E6-4934-9A43-8AF3984C0093}"/>
              </a:ext>
            </a:extLst>
          </p:cNvPr>
          <p:cNvCxnSpPr>
            <a:cxnSpLocks/>
          </p:cNvCxnSpPr>
          <p:nvPr/>
        </p:nvCxnSpPr>
        <p:spPr>
          <a:xfrm flipV="1">
            <a:off x="2739523" y="2554682"/>
            <a:ext cx="0" cy="116587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8FA39AAB-061E-4B66-926B-AE12CD39CE5E}"/>
              </a:ext>
            </a:extLst>
          </p:cNvPr>
          <p:cNvCxnSpPr>
            <a:cxnSpLocks/>
          </p:cNvCxnSpPr>
          <p:nvPr/>
        </p:nvCxnSpPr>
        <p:spPr>
          <a:xfrm flipH="1">
            <a:off x="19570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Oval 113">
            <a:extLst>
              <a:ext uri="{FF2B5EF4-FFF2-40B4-BE49-F238E27FC236}">
                <a16:creationId xmlns:a16="http://schemas.microsoft.com/office/drawing/2014/main" id="{CB642549-111E-480B-AA9D-E59E799AE77F}"/>
              </a:ext>
            </a:extLst>
          </p:cNvPr>
          <p:cNvSpPr/>
          <p:nvPr/>
        </p:nvSpPr>
        <p:spPr>
          <a:xfrm>
            <a:off x="2693803" y="3672877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8EAF157-388D-4991-A6DE-2A013F638590}"/>
              </a:ext>
            </a:extLst>
          </p:cNvPr>
          <p:cNvCxnSpPr>
            <a:cxnSpLocks/>
          </p:cNvCxnSpPr>
          <p:nvPr/>
        </p:nvCxnSpPr>
        <p:spPr>
          <a:xfrm flipV="1">
            <a:off x="2739523" y="3740206"/>
            <a:ext cx="1" cy="1250631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E982FB6-78C7-46CC-8995-DCF5AB2467D2}"/>
              </a:ext>
            </a:extLst>
          </p:cNvPr>
          <p:cNvCxnSpPr>
            <a:cxnSpLocks/>
          </p:cNvCxnSpPr>
          <p:nvPr/>
        </p:nvCxnSpPr>
        <p:spPr>
          <a:xfrm flipH="1">
            <a:off x="2739523" y="4981155"/>
            <a:ext cx="1712890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5355005-29F5-4CD9-871F-79574F88E0D0}"/>
              </a:ext>
            </a:extLst>
          </p:cNvPr>
          <p:cNvCxnSpPr>
            <a:cxnSpLocks/>
          </p:cNvCxnSpPr>
          <p:nvPr/>
        </p:nvCxnSpPr>
        <p:spPr>
          <a:xfrm flipH="1">
            <a:off x="4993628" y="5071322"/>
            <a:ext cx="870519" cy="240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33549AA9-C950-4F18-B43A-B4B14512DBA7}"/>
              </a:ext>
            </a:extLst>
          </p:cNvPr>
          <p:cNvCxnSpPr>
            <a:cxnSpLocks/>
          </p:cNvCxnSpPr>
          <p:nvPr/>
        </p:nvCxnSpPr>
        <p:spPr>
          <a:xfrm flipH="1">
            <a:off x="4993628" y="2440394"/>
            <a:ext cx="810381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FA3DC043-B608-4349-BACD-1A228D4D5519}"/>
              </a:ext>
            </a:extLst>
          </p:cNvPr>
          <p:cNvCxnSpPr>
            <a:cxnSpLocks/>
          </p:cNvCxnSpPr>
          <p:nvPr/>
        </p:nvCxnSpPr>
        <p:spPr>
          <a:xfrm flipH="1">
            <a:off x="5791200" y="3584906"/>
            <a:ext cx="873773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C0CBC8F1-08B8-423A-B2AE-6277550A794A}"/>
              </a:ext>
            </a:extLst>
          </p:cNvPr>
          <p:cNvCxnSpPr>
            <a:cxnSpLocks/>
          </p:cNvCxnSpPr>
          <p:nvPr/>
        </p:nvCxnSpPr>
        <p:spPr>
          <a:xfrm flipV="1">
            <a:off x="5804009" y="2443384"/>
            <a:ext cx="1" cy="1141522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4C1900CB-303C-4B93-A05F-2848CEBB4F07}"/>
              </a:ext>
            </a:extLst>
          </p:cNvPr>
          <p:cNvCxnSpPr>
            <a:cxnSpLocks/>
          </p:cNvCxnSpPr>
          <p:nvPr/>
        </p:nvCxnSpPr>
        <p:spPr>
          <a:xfrm flipH="1">
            <a:off x="5867400" y="3807203"/>
            <a:ext cx="79757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7C904E01-1D0E-40B9-8CF0-E59FA454B9C7}"/>
              </a:ext>
            </a:extLst>
          </p:cNvPr>
          <p:cNvCxnSpPr>
            <a:cxnSpLocks/>
          </p:cNvCxnSpPr>
          <p:nvPr/>
        </p:nvCxnSpPr>
        <p:spPr>
          <a:xfrm flipV="1">
            <a:off x="5864147" y="3809410"/>
            <a:ext cx="0" cy="128056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>
            <a:extLst>
              <a:ext uri="{FF2B5EF4-FFF2-40B4-BE49-F238E27FC236}">
                <a16:creationId xmlns:a16="http://schemas.microsoft.com/office/drawing/2014/main" id="{3F56C7C0-8573-467C-A630-9D3CA64244A2}"/>
              </a:ext>
            </a:extLst>
          </p:cNvPr>
          <p:cNvSpPr txBox="1"/>
          <p:nvPr/>
        </p:nvSpPr>
        <p:spPr>
          <a:xfrm>
            <a:off x="3351928" y="6133242"/>
            <a:ext cx="23910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f = z y + x y</a:t>
            </a:r>
            <a:endParaRPr lang="en-US" sz="3600" baseline="-25000" dirty="0"/>
          </a:p>
        </p:txBody>
      </p:sp>
    </p:spTree>
    <p:extLst>
      <p:ext uri="{BB962C8B-B14F-4D97-AF65-F5344CB8AC3E}">
        <p14:creationId xmlns:p14="http://schemas.microsoft.com/office/powerpoint/2010/main" val="66975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45" grpId="0"/>
      <p:bldP spid="46" grpId="0"/>
      <p:bldP spid="47" grpId="0"/>
      <p:bldP spid="114" grpId="0" animBg="1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BF113-7207-4B84-B64F-3A71C0D66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Sum of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E93BC-8ACE-428B-9686-BE3C8BD2B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Using the SOP technique allowed us to write a Boolean function directly from the truth table</a:t>
            </a:r>
          </a:p>
          <a:p>
            <a:r>
              <a:rPr lang="en-US" dirty="0"/>
              <a:t>Boolean algebra allowed us to simplify the expression</a:t>
            </a:r>
          </a:p>
          <a:p>
            <a:r>
              <a:rPr lang="en-US" dirty="0"/>
              <a:t>We can implement the function using logic gates.</a:t>
            </a:r>
          </a:p>
          <a:p>
            <a:pPr lvl="1"/>
            <a:r>
              <a:rPr lang="en-US" dirty="0"/>
              <a:t>We could implement the function directly from the SOP</a:t>
            </a:r>
          </a:p>
          <a:p>
            <a:pPr lvl="1"/>
            <a:r>
              <a:rPr lang="en-US" dirty="0"/>
              <a:t>We could implement the reduced function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61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371C3-ED35-4EB0-99A5-1B77F5C98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Logic for Other Gates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A258B-59FA-4096-AC59-2E7011368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Now that we know how to write functions from truth tables, we can write expressions for the rest of the logic gates.</a:t>
            </a:r>
          </a:p>
        </p:txBody>
      </p:sp>
    </p:spTree>
    <p:extLst>
      <p:ext uri="{BB962C8B-B14F-4D97-AF65-F5344CB8AC3E}">
        <p14:creationId xmlns:p14="http://schemas.microsoft.com/office/powerpoint/2010/main" val="272557508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FD0DA-1DB5-4EA7-BCB7-FB037B47A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XOR Gate Equivalent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60C9C-D805-4732-B1E9-DE316EE13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783" y="5125166"/>
            <a:ext cx="8229600" cy="64632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Equivalent Boolean expression:  x</a:t>
            </a:r>
            <a:r>
              <a:rPr lang="en-US" baseline="-25000" dirty="0"/>
              <a:t>1</a:t>
            </a:r>
            <a:r>
              <a:rPr lang="en-US" dirty="0"/>
              <a:t> x</a:t>
            </a:r>
            <a:r>
              <a:rPr lang="en-US" baseline="-25000" dirty="0"/>
              <a:t>2</a:t>
            </a:r>
            <a:r>
              <a:rPr lang="en-US" dirty="0"/>
              <a:t>  +  x</a:t>
            </a:r>
            <a:r>
              <a:rPr lang="en-US" baseline="-25000" dirty="0"/>
              <a:t>1</a:t>
            </a:r>
            <a:r>
              <a:rPr lang="en-US" dirty="0"/>
              <a:t> x</a:t>
            </a:r>
            <a:r>
              <a:rPr lang="en-US" baseline="-25000" dirty="0"/>
              <a:t>2</a:t>
            </a:r>
            <a:r>
              <a:rPr lang="en-US" dirty="0"/>
              <a:t>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11BE82-0BA5-4CCB-9568-2C7580EFE5AB}"/>
              </a:ext>
            </a:extLst>
          </p:cNvPr>
          <p:cNvSpPr txBox="1"/>
          <p:nvPr/>
        </p:nvSpPr>
        <p:spPr>
          <a:xfrm>
            <a:off x="6118374" y="1765637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8C5A84D-5E7D-44D1-B7E5-14ABF1E0BED4}"/>
              </a:ext>
            </a:extLst>
          </p:cNvPr>
          <p:cNvGraphicFramePr>
            <a:graphicFrameLocks noGrp="1"/>
          </p:cNvGraphicFramePr>
          <p:nvPr/>
        </p:nvGraphicFramePr>
        <p:xfrm>
          <a:off x="6401835" y="2480492"/>
          <a:ext cx="2121548" cy="240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99763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530893AF-FEE2-43ED-8CDF-27A18DF50534}"/>
              </a:ext>
            </a:extLst>
          </p:cNvPr>
          <p:cNvSpPr txBox="1"/>
          <p:nvPr/>
        </p:nvSpPr>
        <p:spPr>
          <a:xfrm>
            <a:off x="692817" y="2353411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AA7E916-0317-49EA-85A6-3150BBE5FF93}"/>
              </a:ext>
            </a:extLst>
          </p:cNvPr>
          <p:cNvSpPr txBox="1"/>
          <p:nvPr/>
        </p:nvSpPr>
        <p:spPr>
          <a:xfrm>
            <a:off x="682372" y="2853292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E96ECB7-DCFC-42EC-9D12-E726EF7D957F}"/>
              </a:ext>
            </a:extLst>
          </p:cNvPr>
          <p:cNvSpPr txBox="1"/>
          <p:nvPr/>
        </p:nvSpPr>
        <p:spPr>
          <a:xfrm>
            <a:off x="4095275" y="2741602"/>
            <a:ext cx="1881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output</a:t>
            </a:r>
            <a:endParaRPr lang="en-US" sz="3600" baseline="-25000" dirty="0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198AB77-698A-4E6F-A38A-635B8C968535}"/>
              </a:ext>
            </a:extLst>
          </p:cNvPr>
          <p:cNvGrpSpPr/>
          <p:nvPr/>
        </p:nvGrpSpPr>
        <p:grpSpPr>
          <a:xfrm>
            <a:off x="1467618" y="2653907"/>
            <a:ext cx="2738406" cy="844573"/>
            <a:chOff x="1411031" y="3020371"/>
            <a:chExt cx="2738406" cy="844573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D451AF08-339F-49EA-898A-2CC115898B7E}"/>
                </a:ext>
              </a:extLst>
            </p:cNvPr>
            <p:cNvGrpSpPr/>
            <p:nvPr/>
          </p:nvGrpSpPr>
          <p:grpSpPr>
            <a:xfrm>
              <a:off x="1411031" y="3020371"/>
              <a:ext cx="2738406" cy="844573"/>
              <a:chOff x="1411031" y="3020371"/>
              <a:chExt cx="2738406" cy="844573"/>
            </a:xfrm>
          </p:grpSpPr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E2CC8125-D85D-4020-9D9F-3D355C547FB1}"/>
                  </a:ext>
                </a:extLst>
              </p:cNvPr>
              <p:cNvCxnSpPr/>
              <p:nvPr/>
            </p:nvCxnSpPr>
            <p:spPr>
              <a:xfrm>
                <a:off x="3326477" y="3434873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E32B1C91-C90D-483E-BE4A-4EFD9E849235}"/>
                  </a:ext>
                </a:extLst>
              </p:cNvPr>
              <p:cNvGrpSpPr/>
              <p:nvPr/>
            </p:nvGrpSpPr>
            <p:grpSpPr>
              <a:xfrm>
                <a:off x="1411031" y="3026744"/>
                <a:ext cx="1824006" cy="838200"/>
                <a:chOff x="1513554" y="3009899"/>
                <a:chExt cx="1824006" cy="838200"/>
              </a:xfrm>
            </p:grpSpPr>
            <p:sp>
              <p:nvSpPr>
                <p:cNvPr id="51" name="Flowchart: Delay 50">
                  <a:extLst>
                    <a:ext uri="{FF2B5EF4-FFF2-40B4-BE49-F238E27FC236}">
                      <a16:creationId xmlns:a16="http://schemas.microsoft.com/office/drawing/2014/main" id="{7273DD1D-946B-4D38-ACA4-6697B70BA38B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1790F1CB-7214-4758-88B2-E4EE1918013C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Arc 52">
                  <a:extLst>
                    <a:ext uri="{FF2B5EF4-FFF2-40B4-BE49-F238E27FC236}">
                      <a16:creationId xmlns:a16="http://schemas.microsoft.com/office/drawing/2014/main" id="{E743F42D-B60B-427B-916E-218067F8210F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DF98704E-A166-47E3-90D0-80B4104BDD06}"/>
                    </a:ext>
                  </a:extLst>
                </p:cNvPr>
                <p:cNvCxnSpPr/>
                <p:nvPr/>
              </p:nvCxnSpPr>
              <p:spPr>
                <a:xfrm>
                  <a:off x="1513554" y="3210020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50E11D4A-04A9-4A2A-A3E2-6771D7855E50}"/>
                    </a:ext>
                  </a:extLst>
                </p:cNvPr>
                <p:cNvCxnSpPr/>
                <p:nvPr/>
              </p:nvCxnSpPr>
              <p:spPr>
                <a:xfrm>
                  <a:off x="1513554" y="3634080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76D82578-87CC-4625-9BB2-C0E1ADA07D3D}"/>
                  </a:ext>
                </a:extLst>
              </p:cNvPr>
              <p:cNvSpPr/>
              <p:nvPr/>
            </p:nvSpPr>
            <p:spPr>
              <a:xfrm>
                <a:off x="2824501" y="3020371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72FAF468-2BF7-4136-AB9D-90FB6986A63B}"/>
                  </a:ext>
                </a:extLst>
              </p:cNvPr>
              <p:cNvSpPr/>
              <p:nvPr/>
            </p:nvSpPr>
            <p:spPr>
              <a:xfrm>
                <a:off x="2824501" y="3023621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5F9C352E-EBAB-4A47-858B-00A44F45B49F}"/>
                  </a:ext>
                </a:extLst>
              </p:cNvPr>
              <p:cNvSpPr/>
              <p:nvPr/>
            </p:nvSpPr>
            <p:spPr>
              <a:xfrm flipV="1">
                <a:off x="2869276" y="3427330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Arc 44">
              <a:extLst>
                <a:ext uri="{FF2B5EF4-FFF2-40B4-BE49-F238E27FC236}">
                  <a16:creationId xmlns:a16="http://schemas.microsoft.com/office/drawing/2014/main" id="{542AFBAF-FBD1-4DE3-BAC1-58DE402A607B}"/>
                </a:ext>
              </a:extLst>
            </p:cNvPr>
            <p:cNvSpPr/>
            <p:nvPr/>
          </p:nvSpPr>
          <p:spPr>
            <a:xfrm>
              <a:off x="1920567" y="3047526"/>
              <a:ext cx="322823" cy="816050"/>
            </a:xfrm>
            <a:prstGeom prst="arc">
              <a:avLst>
                <a:gd name="adj1" fmla="val 16200000"/>
                <a:gd name="adj2" fmla="val 5053715"/>
              </a:avLst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224983BC-39DE-44C9-84C4-B03C5D50728B}"/>
              </a:ext>
            </a:extLst>
          </p:cNvPr>
          <p:cNvCxnSpPr/>
          <p:nvPr/>
        </p:nvCxnSpPr>
        <p:spPr>
          <a:xfrm>
            <a:off x="6090666" y="5285508"/>
            <a:ext cx="26342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3145A5E-8BE8-46A2-A8A6-52EEC9CD6BAE}"/>
              </a:ext>
            </a:extLst>
          </p:cNvPr>
          <p:cNvCxnSpPr/>
          <p:nvPr/>
        </p:nvCxnSpPr>
        <p:spPr>
          <a:xfrm>
            <a:off x="6981979" y="5290132"/>
            <a:ext cx="26342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4964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NAND Logic Gates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6BC5B-D378-4C03-92AC-7AB4F6A01AC3}"/>
              </a:ext>
            </a:extLst>
          </p:cNvPr>
          <p:cNvSpPr txBox="1"/>
          <p:nvPr/>
        </p:nvSpPr>
        <p:spPr>
          <a:xfrm>
            <a:off x="6118374" y="1765637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152D70D-7C0C-4C97-B64B-2EAE29DD095F}"/>
              </a:ext>
            </a:extLst>
          </p:cNvPr>
          <p:cNvGraphicFramePr>
            <a:graphicFrameLocks noGrp="1"/>
          </p:cNvGraphicFramePr>
          <p:nvPr/>
        </p:nvGraphicFramePr>
        <p:xfrm>
          <a:off x="6488995" y="2344368"/>
          <a:ext cx="1663766" cy="2561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878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391926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848962">
                  <a:extLst>
                    <a:ext uri="{9D8B030D-6E8A-4147-A177-3AD203B41FA5}">
                      <a16:colId xmlns:a16="http://schemas.microsoft.com/office/drawing/2014/main" val="1231025647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NAND</a:t>
                      </a:r>
                    </a:p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8E03EC26-81B5-4761-966D-ABA608DB61E9}"/>
              </a:ext>
            </a:extLst>
          </p:cNvPr>
          <p:cNvGrpSpPr/>
          <p:nvPr/>
        </p:nvGrpSpPr>
        <p:grpSpPr>
          <a:xfrm>
            <a:off x="673386" y="2477741"/>
            <a:ext cx="4971067" cy="1147581"/>
            <a:chOff x="673386" y="2700519"/>
            <a:chExt cx="4971067" cy="1147581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0276003-55FB-49FB-B7C3-28A7FED50C20}"/>
                </a:ext>
              </a:extLst>
            </p:cNvPr>
            <p:cNvGrpSpPr/>
            <p:nvPr/>
          </p:nvGrpSpPr>
          <p:grpSpPr>
            <a:xfrm>
              <a:off x="1524000" y="3009900"/>
              <a:ext cx="2636520" cy="838200"/>
              <a:chOff x="1691640" y="3009900"/>
              <a:chExt cx="2636520" cy="838200"/>
            </a:xfrm>
          </p:grpSpPr>
          <p:sp>
            <p:nvSpPr>
              <p:cNvPr id="4" name="Flowchart: Delay 3">
                <a:extLst>
                  <a:ext uri="{FF2B5EF4-FFF2-40B4-BE49-F238E27FC236}">
                    <a16:creationId xmlns:a16="http://schemas.microsoft.com/office/drawing/2014/main" id="{6DD27EE6-6012-4A43-BFC8-0C36A0C63E8F}"/>
                  </a:ext>
                </a:extLst>
              </p:cNvPr>
              <p:cNvSpPr/>
              <p:nvPr/>
            </p:nvSpPr>
            <p:spPr>
              <a:xfrm>
                <a:off x="2514600" y="3009900"/>
                <a:ext cx="990600" cy="838200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F4EC271C-794C-4F77-8819-5892054D7E16}"/>
                  </a:ext>
                </a:extLst>
              </p:cNvPr>
              <p:cNvCxnSpPr/>
              <p:nvPr/>
            </p:nvCxnSpPr>
            <p:spPr>
              <a:xfrm>
                <a:off x="1691640" y="3200400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65147C95-42E8-4190-91F8-BA27C2EED0F6}"/>
                  </a:ext>
                </a:extLst>
              </p:cNvPr>
              <p:cNvCxnSpPr/>
              <p:nvPr/>
            </p:nvCxnSpPr>
            <p:spPr>
              <a:xfrm>
                <a:off x="1691640" y="3622496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8925F4A0-A689-48B6-AC12-4AF7C45C536C}"/>
                  </a:ext>
                </a:extLst>
              </p:cNvPr>
              <p:cNvCxnSpPr/>
              <p:nvPr/>
            </p:nvCxnSpPr>
            <p:spPr>
              <a:xfrm>
                <a:off x="3505200" y="3411876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687FA08-AC23-4F0E-BDE8-0CD2F5F957F0}"/>
                </a:ext>
              </a:extLst>
            </p:cNvPr>
            <p:cNvSpPr txBox="1"/>
            <p:nvPr/>
          </p:nvSpPr>
          <p:spPr>
            <a:xfrm>
              <a:off x="683831" y="2700519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E1B9C8C-D444-4611-B5F4-C5E292FE534A}"/>
                </a:ext>
              </a:extLst>
            </p:cNvPr>
            <p:cNvSpPr txBox="1"/>
            <p:nvPr/>
          </p:nvSpPr>
          <p:spPr>
            <a:xfrm>
              <a:off x="673386" y="3200400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2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2B167F1-0DCF-4381-B5E8-DC2195B50C92}"/>
                </a:ext>
              </a:extLst>
            </p:cNvPr>
            <p:cNvSpPr txBox="1"/>
            <p:nvPr/>
          </p:nvSpPr>
          <p:spPr>
            <a:xfrm>
              <a:off x="4086289" y="3088710"/>
              <a:ext cx="15581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output</a:t>
              </a:r>
              <a:endParaRPr lang="en-US" sz="3600" baseline="-25000" dirty="0"/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28758B03-DE5E-4D60-9770-79A757B12270}"/>
                </a:ext>
              </a:extLst>
            </p:cNvPr>
            <p:cNvSpPr/>
            <p:nvPr/>
          </p:nvSpPr>
          <p:spPr>
            <a:xfrm>
              <a:off x="3316669" y="3331385"/>
              <a:ext cx="182880" cy="18288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B084A7E-3E19-4045-AC90-FF81B667DBFA}"/>
              </a:ext>
            </a:extLst>
          </p:cNvPr>
          <p:cNvGrpSpPr/>
          <p:nvPr/>
        </p:nvGrpSpPr>
        <p:grpSpPr>
          <a:xfrm>
            <a:off x="6418193" y="5488777"/>
            <a:ext cx="1805369" cy="646331"/>
            <a:chOff x="2438400" y="4993125"/>
            <a:chExt cx="1805369" cy="646331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CF617D8-DF9C-4FD4-BE6B-5156E8539C42}"/>
                </a:ext>
              </a:extLst>
            </p:cNvPr>
            <p:cNvSpPr txBox="1"/>
            <p:nvPr/>
          </p:nvSpPr>
          <p:spPr>
            <a:xfrm>
              <a:off x="2438400" y="4993125"/>
              <a:ext cx="180536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f = x</a:t>
              </a:r>
              <a:r>
                <a:rPr lang="en-US" sz="3600" baseline="-25000" dirty="0"/>
                <a:t>1</a:t>
              </a:r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2F0D849-6FBA-4321-89E3-CDE34B6E6E09}"/>
                </a:ext>
              </a:extLst>
            </p:cNvPr>
            <p:cNvCxnSpPr>
              <a:cxnSpLocks/>
            </p:cNvCxnSpPr>
            <p:nvPr/>
          </p:nvCxnSpPr>
          <p:spPr>
            <a:xfrm>
              <a:off x="3179509" y="5181600"/>
              <a:ext cx="6400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957E875-FC6C-417A-9E63-8112DFEBD3FE}"/>
              </a:ext>
            </a:extLst>
          </p:cNvPr>
          <p:cNvGrpSpPr/>
          <p:nvPr/>
        </p:nvGrpSpPr>
        <p:grpSpPr>
          <a:xfrm>
            <a:off x="673387" y="3924263"/>
            <a:ext cx="3898614" cy="646331"/>
            <a:chOff x="621316" y="4123834"/>
            <a:chExt cx="3898614" cy="646331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06B2B08D-1D22-4F73-8EF5-58663564AF82}"/>
                </a:ext>
              </a:extLst>
            </p:cNvPr>
            <p:cNvGrpSpPr/>
            <p:nvPr/>
          </p:nvGrpSpPr>
          <p:grpSpPr>
            <a:xfrm>
              <a:off x="621316" y="4123834"/>
              <a:ext cx="3898614" cy="646331"/>
              <a:chOff x="2438401" y="4993125"/>
              <a:chExt cx="3898614" cy="646331"/>
            </a:xfrm>
          </p:grpSpPr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1966230-985C-4B8C-9F61-35588C034333}"/>
                  </a:ext>
                </a:extLst>
              </p:cNvPr>
              <p:cNvSpPr txBox="1"/>
              <p:nvPr/>
            </p:nvSpPr>
            <p:spPr>
              <a:xfrm>
                <a:off x="2438401" y="4993125"/>
                <a:ext cx="389861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rgbClr val="FF0000"/>
                    </a:solidFill>
                  </a:rPr>
                  <a:t> f = 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en-US" sz="3600" dirty="0">
                    <a:solidFill>
                      <a:srgbClr val="FF000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2</a:t>
                </a:r>
                <a:r>
                  <a:rPr lang="en-US" sz="3600" dirty="0">
                    <a:solidFill>
                      <a:srgbClr val="FF0000"/>
                    </a:solidFill>
                  </a:rPr>
                  <a:t> + 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en-US" sz="3600" dirty="0">
                    <a:solidFill>
                      <a:srgbClr val="FF000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2</a:t>
                </a:r>
                <a:r>
                  <a:rPr lang="en-US" sz="3600" dirty="0">
                    <a:solidFill>
                      <a:srgbClr val="FF0000"/>
                    </a:solidFill>
                  </a:rPr>
                  <a:t> + 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en-US" sz="3600" dirty="0">
                    <a:solidFill>
                      <a:srgbClr val="FF000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B958987A-DDE1-4C7D-A7C0-7E55DA0D02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79509" y="5181600"/>
                <a:ext cx="235807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35EAF2C-F10C-461A-87CC-C45EB8B886FF}"/>
                </a:ext>
              </a:extLst>
            </p:cNvPr>
            <p:cNvCxnSpPr>
              <a:cxnSpLocks/>
            </p:cNvCxnSpPr>
            <p:nvPr/>
          </p:nvCxnSpPr>
          <p:spPr>
            <a:xfrm>
              <a:off x="1745393" y="4312020"/>
              <a:ext cx="235807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C3A3F11-0A17-4AC8-A75E-26FD1BED3060}"/>
                </a:ext>
              </a:extLst>
            </p:cNvPr>
            <p:cNvCxnSpPr>
              <a:cxnSpLocks/>
            </p:cNvCxnSpPr>
            <p:nvPr/>
          </p:nvCxnSpPr>
          <p:spPr>
            <a:xfrm>
              <a:off x="2507393" y="4322134"/>
              <a:ext cx="235807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977C4F9-ABBE-477C-BF8B-40B6EA3E0BC0}"/>
                </a:ext>
              </a:extLst>
            </p:cNvPr>
            <p:cNvCxnSpPr>
              <a:cxnSpLocks/>
            </p:cNvCxnSpPr>
            <p:nvPr/>
          </p:nvCxnSpPr>
          <p:spPr>
            <a:xfrm>
              <a:off x="3994299" y="4330998"/>
              <a:ext cx="235807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825532E7-906D-4EFB-9CDF-BAD6FB7C7ED9}"/>
              </a:ext>
            </a:extLst>
          </p:cNvPr>
          <p:cNvGrpSpPr/>
          <p:nvPr/>
        </p:nvGrpSpPr>
        <p:grpSpPr>
          <a:xfrm>
            <a:off x="683831" y="4544013"/>
            <a:ext cx="3898614" cy="646331"/>
            <a:chOff x="621316" y="4123834"/>
            <a:chExt cx="3898614" cy="646331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352FCCB9-C207-4B73-B868-AB976AD8D30F}"/>
                </a:ext>
              </a:extLst>
            </p:cNvPr>
            <p:cNvGrpSpPr/>
            <p:nvPr/>
          </p:nvGrpSpPr>
          <p:grpSpPr>
            <a:xfrm>
              <a:off x="621316" y="4123834"/>
              <a:ext cx="3898614" cy="646331"/>
              <a:chOff x="2438401" y="4993125"/>
              <a:chExt cx="3898614" cy="646331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DC84924D-CDE5-409F-A04A-778C63B8EB86}"/>
                  </a:ext>
                </a:extLst>
              </p:cNvPr>
              <p:cNvSpPr txBox="1"/>
              <p:nvPr/>
            </p:nvSpPr>
            <p:spPr>
              <a:xfrm>
                <a:off x="2438401" y="4993125"/>
                <a:ext cx="389861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rgbClr val="FF0000"/>
                    </a:solidFill>
                  </a:rPr>
                  <a:t> f = 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en-US" sz="3600" dirty="0">
                    <a:solidFill>
                      <a:srgbClr val="FF0000"/>
                    </a:solidFill>
                  </a:rPr>
                  <a:t>(x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2</a:t>
                </a:r>
                <a:r>
                  <a:rPr lang="en-US" sz="3600" dirty="0">
                    <a:solidFill>
                      <a:srgbClr val="FF0000"/>
                    </a:solidFill>
                  </a:rPr>
                  <a:t> + 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2</a:t>
                </a:r>
                <a:r>
                  <a:rPr lang="en-US" sz="3600" dirty="0">
                    <a:solidFill>
                      <a:srgbClr val="FF0000"/>
                    </a:solidFill>
                  </a:rPr>
                  <a:t>) + 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en-US" sz="3600" dirty="0">
                    <a:solidFill>
                      <a:srgbClr val="FF000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45D9D00C-EC4A-49E0-8227-C22FB4C61A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79509" y="5181600"/>
                <a:ext cx="235807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BE1A8AD-352C-4A58-99DE-16AAF7202DB2}"/>
                </a:ext>
              </a:extLst>
            </p:cNvPr>
            <p:cNvCxnSpPr>
              <a:cxnSpLocks/>
            </p:cNvCxnSpPr>
            <p:nvPr/>
          </p:nvCxnSpPr>
          <p:spPr>
            <a:xfrm>
              <a:off x="1872609" y="4312020"/>
              <a:ext cx="235807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25665E9-07B5-4A5B-ABB5-89C66FD37479}"/>
                </a:ext>
              </a:extLst>
            </p:cNvPr>
            <p:cNvCxnSpPr>
              <a:cxnSpLocks/>
            </p:cNvCxnSpPr>
            <p:nvPr/>
          </p:nvCxnSpPr>
          <p:spPr>
            <a:xfrm>
              <a:off x="3938642" y="4330998"/>
              <a:ext cx="235807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DA418CB6-0728-4F2B-A725-6375D55F8F39}"/>
              </a:ext>
            </a:extLst>
          </p:cNvPr>
          <p:cNvGrpSpPr/>
          <p:nvPr/>
        </p:nvGrpSpPr>
        <p:grpSpPr>
          <a:xfrm>
            <a:off x="673386" y="5203232"/>
            <a:ext cx="2298414" cy="646331"/>
            <a:chOff x="621316" y="4123834"/>
            <a:chExt cx="2298414" cy="646331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99A1A451-F924-4843-B9B6-C0D0913C8800}"/>
                </a:ext>
              </a:extLst>
            </p:cNvPr>
            <p:cNvGrpSpPr/>
            <p:nvPr/>
          </p:nvGrpSpPr>
          <p:grpSpPr>
            <a:xfrm>
              <a:off x="621316" y="4123834"/>
              <a:ext cx="2298414" cy="646331"/>
              <a:chOff x="2438401" y="4993125"/>
              <a:chExt cx="2298414" cy="646331"/>
            </a:xfrm>
          </p:grpSpPr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D6CF4462-B69B-46DD-9868-EB7A295811F3}"/>
                  </a:ext>
                </a:extLst>
              </p:cNvPr>
              <p:cNvSpPr txBox="1"/>
              <p:nvPr/>
            </p:nvSpPr>
            <p:spPr>
              <a:xfrm>
                <a:off x="2438401" y="4993125"/>
                <a:ext cx="229841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rgbClr val="FF0000"/>
                    </a:solidFill>
                  </a:rPr>
                  <a:t> f = 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en-US" sz="3600" dirty="0">
                    <a:solidFill>
                      <a:srgbClr val="FF0000"/>
                    </a:solidFill>
                  </a:rPr>
                  <a:t>+ 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en-US" sz="3600" dirty="0">
                    <a:solidFill>
                      <a:srgbClr val="FF0000"/>
                    </a:solidFill>
                  </a:rPr>
                  <a:t>x</a:t>
                </a:r>
                <a:r>
                  <a:rPr lang="en-US" sz="3600" baseline="-25000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84805D72-6F3B-43B7-B964-A1CC018A4F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79509" y="5181600"/>
                <a:ext cx="235807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C223C134-F4FB-4BA9-9812-C701E17B867C}"/>
                </a:ext>
              </a:extLst>
            </p:cNvPr>
            <p:cNvCxnSpPr>
              <a:cxnSpLocks/>
            </p:cNvCxnSpPr>
            <p:nvPr/>
          </p:nvCxnSpPr>
          <p:spPr>
            <a:xfrm>
              <a:off x="2410183" y="4330998"/>
              <a:ext cx="235807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F900154-1D91-4336-A1B8-00A389B2E7D1}"/>
              </a:ext>
            </a:extLst>
          </p:cNvPr>
          <p:cNvGrpSpPr/>
          <p:nvPr/>
        </p:nvGrpSpPr>
        <p:grpSpPr>
          <a:xfrm>
            <a:off x="673386" y="5853228"/>
            <a:ext cx="2298414" cy="646331"/>
            <a:chOff x="673386" y="5853228"/>
            <a:chExt cx="2298414" cy="646331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E6C3D7EC-3A7F-452C-9305-EDE4E806758E}"/>
                </a:ext>
              </a:extLst>
            </p:cNvPr>
            <p:cNvSpPr txBox="1"/>
            <p:nvPr/>
          </p:nvSpPr>
          <p:spPr>
            <a:xfrm>
              <a:off x="673386" y="5853228"/>
              <a:ext cx="2298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0000"/>
                  </a:solidFill>
                </a:rPr>
                <a:t> f = x</a:t>
              </a:r>
              <a:r>
                <a:rPr lang="en-US" sz="3600" baseline="-25000" dirty="0">
                  <a:solidFill>
                    <a:srgbClr val="FF0000"/>
                  </a:solidFill>
                </a:rPr>
                <a:t>1</a:t>
              </a:r>
              <a:r>
                <a:rPr lang="en-US" sz="3600" dirty="0">
                  <a:solidFill>
                    <a:srgbClr val="FF0000"/>
                  </a:solidFill>
                </a:rPr>
                <a:t>+ x</a:t>
              </a:r>
              <a:r>
                <a:rPr lang="en-US" sz="36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ECBE125-1755-4E88-BB51-9A8F43D94F85}"/>
                </a:ext>
              </a:extLst>
            </p:cNvPr>
            <p:cNvCxnSpPr>
              <a:cxnSpLocks/>
            </p:cNvCxnSpPr>
            <p:nvPr/>
          </p:nvCxnSpPr>
          <p:spPr>
            <a:xfrm>
              <a:off x="1447800" y="6043653"/>
              <a:ext cx="235807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5E8D4CA-3612-4DD1-83F9-5E0910387FAD}"/>
                </a:ext>
              </a:extLst>
            </p:cNvPr>
            <p:cNvCxnSpPr>
              <a:cxnSpLocks/>
            </p:cNvCxnSpPr>
            <p:nvPr/>
          </p:nvCxnSpPr>
          <p:spPr>
            <a:xfrm>
              <a:off x="2126393" y="6043653"/>
              <a:ext cx="235807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23570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 Logic Gates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6BC5B-D378-4C03-92AC-7AB4F6A01AC3}"/>
              </a:ext>
            </a:extLst>
          </p:cNvPr>
          <p:cNvSpPr txBox="1"/>
          <p:nvPr/>
        </p:nvSpPr>
        <p:spPr>
          <a:xfrm>
            <a:off x="6118374" y="1765637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152D70D-7C0C-4C97-B64B-2EAE29DD095F}"/>
              </a:ext>
            </a:extLst>
          </p:cNvPr>
          <p:cNvGraphicFramePr>
            <a:graphicFrameLocks noGrp="1"/>
          </p:cNvGraphicFramePr>
          <p:nvPr/>
        </p:nvGraphicFramePr>
        <p:xfrm>
          <a:off x="6510920" y="2510231"/>
          <a:ext cx="1720552" cy="2561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152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415484347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NOR 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B709C1B6-CC7F-447F-BA3B-9C3C2D79AC3F}"/>
              </a:ext>
            </a:extLst>
          </p:cNvPr>
          <p:cNvGrpSpPr/>
          <p:nvPr/>
        </p:nvGrpSpPr>
        <p:grpSpPr>
          <a:xfrm>
            <a:off x="630777" y="2479751"/>
            <a:ext cx="3476051" cy="1164425"/>
            <a:chOff x="673386" y="2700519"/>
            <a:chExt cx="3476051" cy="1164425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687FA08-AC23-4F0E-BDE8-0CD2F5F957F0}"/>
                </a:ext>
              </a:extLst>
            </p:cNvPr>
            <p:cNvSpPr txBox="1"/>
            <p:nvPr/>
          </p:nvSpPr>
          <p:spPr>
            <a:xfrm>
              <a:off x="683831" y="2700519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E1B9C8C-D444-4611-B5F4-C5E292FE534A}"/>
                </a:ext>
              </a:extLst>
            </p:cNvPr>
            <p:cNvSpPr txBox="1"/>
            <p:nvPr/>
          </p:nvSpPr>
          <p:spPr>
            <a:xfrm>
              <a:off x="673386" y="3200400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2</a:t>
              </a: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A5745F38-5D39-4C4B-85C2-E00011FA30CD}"/>
                </a:ext>
              </a:extLst>
            </p:cNvPr>
            <p:cNvGrpSpPr/>
            <p:nvPr/>
          </p:nvGrpSpPr>
          <p:grpSpPr>
            <a:xfrm>
              <a:off x="1535084" y="3020371"/>
              <a:ext cx="2614353" cy="844573"/>
              <a:chOff x="1637607" y="3003526"/>
              <a:chExt cx="2614353" cy="844573"/>
            </a:xfrm>
          </p:grpSpPr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8925F4A0-A689-48B6-AC12-4AF7C45C536C}"/>
                  </a:ext>
                </a:extLst>
              </p:cNvPr>
              <p:cNvCxnSpPr/>
              <p:nvPr/>
            </p:nvCxnSpPr>
            <p:spPr>
              <a:xfrm>
                <a:off x="3429000" y="3418028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34E6987A-F190-418F-9DCF-BDD59D00288D}"/>
                  </a:ext>
                </a:extLst>
              </p:cNvPr>
              <p:cNvGrpSpPr/>
              <p:nvPr/>
            </p:nvGrpSpPr>
            <p:grpSpPr>
              <a:xfrm>
                <a:off x="1637607" y="3009899"/>
                <a:ext cx="1699953" cy="838200"/>
                <a:chOff x="1637607" y="3009899"/>
                <a:chExt cx="1699953" cy="838200"/>
              </a:xfrm>
            </p:grpSpPr>
            <p:sp>
              <p:nvSpPr>
                <p:cNvPr id="4" name="Flowchart: Delay 3">
                  <a:extLst>
                    <a:ext uri="{FF2B5EF4-FFF2-40B4-BE49-F238E27FC236}">
                      <a16:creationId xmlns:a16="http://schemas.microsoft.com/office/drawing/2014/main" id="{6DD27EE6-6012-4A43-BFC8-0C36A0C63E8F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34B1F0A0-2D19-4F33-BCEF-DEAA41BAEA59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Arc 18">
                  <a:extLst>
                    <a:ext uri="{FF2B5EF4-FFF2-40B4-BE49-F238E27FC236}">
                      <a16:creationId xmlns:a16="http://schemas.microsoft.com/office/drawing/2014/main" id="{7E835F2C-C3C5-4E3E-B4FC-9C54C97E00B1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F4EC271C-794C-4F77-8819-5892054D7E16}"/>
                    </a:ext>
                  </a:extLst>
                </p:cNvPr>
                <p:cNvCxnSpPr/>
                <p:nvPr/>
              </p:nvCxnSpPr>
              <p:spPr>
                <a:xfrm>
                  <a:off x="1637607" y="3200399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65147C95-42E8-4190-91F8-BA27C2EED0F6}"/>
                    </a:ext>
                  </a:extLst>
                </p:cNvPr>
                <p:cNvCxnSpPr/>
                <p:nvPr/>
              </p:nvCxnSpPr>
              <p:spPr>
                <a:xfrm>
                  <a:off x="1657696" y="3640280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3AF6556D-5A28-4711-9FFB-A6A066470629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F852EB8C-ADAA-4242-B209-2AE8A764D3F4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A213C389-05E0-4BD5-9922-A34B78F91E56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255B1F03-A945-426F-8C3D-3F04FB175F59}"/>
                </a:ext>
              </a:extLst>
            </p:cNvPr>
            <p:cNvSpPr/>
            <p:nvPr/>
          </p:nvSpPr>
          <p:spPr>
            <a:xfrm>
              <a:off x="3326476" y="3331687"/>
              <a:ext cx="182880" cy="18288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76C5A795-D1AA-4277-93AC-42963D0A21C5}"/>
              </a:ext>
            </a:extLst>
          </p:cNvPr>
          <p:cNvGrpSpPr/>
          <p:nvPr/>
        </p:nvGrpSpPr>
        <p:grpSpPr>
          <a:xfrm>
            <a:off x="1676401" y="5123256"/>
            <a:ext cx="1818070" cy="646331"/>
            <a:chOff x="1676401" y="5123256"/>
            <a:chExt cx="1818070" cy="646331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94F1909-E168-44E3-A9DE-024019A1CE27}"/>
                </a:ext>
              </a:extLst>
            </p:cNvPr>
            <p:cNvSpPr txBox="1"/>
            <p:nvPr/>
          </p:nvSpPr>
          <p:spPr>
            <a:xfrm>
              <a:off x="1676401" y="5123256"/>
              <a:ext cx="18180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f = x</a:t>
              </a:r>
              <a:r>
                <a:rPr lang="en-US" sz="3600" baseline="-25000" dirty="0"/>
                <a:t>1</a:t>
              </a:r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3578DBA-495E-46E9-8F27-B6FF4C72B4D9}"/>
                </a:ext>
              </a:extLst>
            </p:cNvPr>
            <p:cNvCxnSpPr>
              <a:cxnSpLocks/>
            </p:cNvCxnSpPr>
            <p:nvPr/>
          </p:nvCxnSpPr>
          <p:spPr>
            <a:xfrm>
              <a:off x="2416832" y="5299982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CBB19BA-2332-446B-B9A9-4998D6D51119}"/>
                </a:ext>
              </a:extLst>
            </p:cNvPr>
            <p:cNvCxnSpPr>
              <a:cxnSpLocks/>
            </p:cNvCxnSpPr>
            <p:nvPr/>
          </p:nvCxnSpPr>
          <p:spPr>
            <a:xfrm>
              <a:off x="2781892" y="530352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0655C336-D52C-4EB1-93EE-CC2D6B544754}"/>
              </a:ext>
            </a:extLst>
          </p:cNvPr>
          <p:cNvSpPr txBox="1"/>
          <p:nvPr/>
        </p:nvSpPr>
        <p:spPr>
          <a:xfrm>
            <a:off x="4086289" y="2865932"/>
            <a:ext cx="1558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output</a:t>
            </a:r>
            <a:endParaRPr lang="en-US" sz="3600" baseline="-25000" dirty="0"/>
          </a:p>
        </p:txBody>
      </p:sp>
    </p:spTree>
    <p:extLst>
      <p:ext uri="{BB962C8B-B14F-4D97-AF65-F5344CB8AC3E}">
        <p14:creationId xmlns:p14="http://schemas.microsoft.com/office/powerpoint/2010/main" val="123448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XNOR Logic Gates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6BC5B-D378-4C03-92AC-7AB4F6A01AC3}"/>
              </a:ext>
            </a:extLst>
          </p:cNvPr>
          <p:cNvSpPr txBox="1"/>
          <p:nvPr/>
        </p:nvSpPr>
        <p:spPr>
          <a:xfrm>
            <a:off x="5868520" y="1164956"/>
            <a:ext cx="2121549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Truth Table</a:t>
            </a:r>
          </a:p>
          <a:p>
            <a:endParaRPr lang="en-US" sz="2800" baseline="-25000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152D70D-7C0C-4C97-B64B-2EAE29DD095F}"/>
              </a:ext>
            </a:extLst>
          </p:cNvPr>
          <p:cNvGraphicFramePr>
            <a:graphicFrameLocks noGrp="1"/>
          </p:cNvGraphicFramePr>
          <p:nvPr/>
        </p:nvGraphicFramePr>
        <p:xfrm>
          <a:off x="6082384" y="1722752"/>
          <a:ext cx="1693823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42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57541403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XNOR 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4AEA2CF7-AF04-4747-850A-FCA9544C88B8}"/>
              </a:ext>
            </a:extLst>
          </p:cNvPr>
          <p:cNvGrpSpPr/>
          <p:nvPr/>
        </p:nvGrpSpPr>
        <p:grpSpPr>
          <a:xfrm>
            <a:off x="685800" y="2057400"/>
            <a:ext cx="4383873" cy="1164425"/>
            <a:chOff x="721527" y="1942778"/>
            <a:chExt cx="4383873" cy="116442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421070C-7265-4AA6-9A9F-709561E788D3}"/>
                </a:ext>
              </a:extLst>
            </p:cNvPr>
            <p:cNvGrpSpPr/>
            <p:nvPr/>
          </p:nvGrpSpPr>
          <p:grpSpPr>
            <a:xfrm>
              <a:off x="721527" y="1942778"/>
              <a:ext cx="4383873" cy="1164425"/>
              <a:chOff x="673386" y="2700519"/>
              <a:chExt cx="4383873" cy="1164425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E118F1E5-E862-48E1-8F45-74779705B7FC}"/>
                  </a:ext>
                </a:extLst>
              </p:cNvPr>
              <p:cNvGrpSpPr/>
              <p:nvPr/>
            </p:nvGrpSpPr>
            <p:grpSpPr>
              <a:xfrm>
                <a:off x="673386" y="2700519"/>
                <a:ext cx="4383873" cy="1164425"/>
                <a:chOff x="673386" y="2700519"/>
                <a:chExt cx="4383873" cy="1164425"/>
              </a:xfrm>
            </p:grpSpPr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D687FA08-AC23-4F0E-BDE8-0CD2F5F957F0}"/>
                    </a:ext>
                  </a:extLst>
                </p:cNvPr>
                <p:cNvSpPr txBox="1"/>
                <p:nvPr/>
              </p:nvSpPr>
              <p:spPr>
                <a:xfrm>
                  <a:off x="683831" y="2700519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1</a:t>
                  </a:r>
                </a:p>
              </p:txBody>
            </p:sp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3E1B9C8C-D444-4611-B5F4-C5E292FE534A}"/>
                    </a:ext>
                  </a:extLst>
                </p:cNvPr>
                <p:cNvSpPr txBox="1"/>
                <p:nvPr/>
              </p:nvSpPr>
              <p:spPr>
                <a:xfrm>
                  <a:off x="673386" y="3200400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2</a:t>
                  </a:r>
                </a:p>
              </p:txBody>
            </p:sp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A5745F38-5D39-4C4B-85C2-E00011FA30CD}"/>
                    </a:ext>
                  </a:extLst>
                </p:cNvPr>
                <p:cNvGrpSpPr/>
                <p:nvPr/>
              </p:nvGrpSpPr>
              <p:grpSpPr>
                <a:xfrm>
                  <a:off x="1411031" y="3020371"/>
                  <a:ext cx="3646228" cy="844573"/>
                  <a:chOff x="1513554" y="3003526"/>
                  <a:chExt cx="3646228" cy="844573"/>
                </a:xfrm>
              </p:grpSpPr>
              <p:cxnSp>
                <p:nvCxnSpPr>
                  <p:cNvPr id="8" name="Straight Connector 7">
                    <a:extLst>
                      <a:ext uri="{FF2B5EF4-FFF2-40B4-BE49-F238E27FC236}">
                        <a16:creationId xmlns:a16="http://schemas.microsoft.com/office/drawing/2014/main" id="{8925F4A0-A689-48B6-AC12-4AF7C45C536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429000" y="3410485"/>
                    <a:ext cx="1730782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34E6987A-F190-418F-9DCF-BDD59D00288D}"/>
                      </a:ext>
                    </a:extLst>
                  </p:cNvPr>
                  <p:cNvGrpSpPr/>
                  <p:nvPr/>
                </p:nvGrpSpPr>
                <p:grpSpPr>
                  <a:xfrm>
                    <a:off x="1513554" y="3009899"/>
                    <a:ext cx="1824006" cy="838200"/>
                    <a:chOff x="1513554" y="3009899"/>
                    <a:chExt cx="1824006" cy="838200"/>
                  </a:xfrm>
                </p:grpSpPr>
                <p:sp>
                  <p:nvSpPr>
                    <p:cNvPr id="4" name="Flowchart: Delay 3">
                      <a:extLst>
                        <a:ext uri="{FF2B5EF4-FFF2-40B4-BE49-F238E27FC236}">
                          <a16:creationId xmlns:a16="http://schemas.microsoft.com/office/drawing/2014/main" id="{6DD27EE6-6012-4A43-BFC8-0C36A0C63E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46960" y="3009899"/>
                      <a:ext cx="990600" cy="838200"/>
                    </a:xfrm>
                    <a:prstGeom prst="flowChartDelay">
                      <a:avLst/>
                    </a:prstGeom>
                    <a:noFill/>
                    <a:ln w="38100"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8" name="Rectangle 17">
                      <a:extLst>
                        <a:ext uri="{FF2B5EF4-FFF2-40B4-BE49-F238E27FC236}">
                          <a16:creationId xmlns:a16="http://schemas.microsoft.com/office/drawing/2014/main" id="{34B1F0A0-2D19-4F33-BCEF-DEAA41BAEA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81886" y="3029634"/>
                      <a:ext cx="141955" cy="798731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9" name="Arc 18">
                      <a:extLst>
                        <a:ext uri="{FF2B5EF4-FFF2-40B4-BE49-F238E27FC236}">
                          <a16:creationId xmlns:a16="http://schemas.microsoft.com/office/drawing/2014/main" id="{7E835F2C-C3C5-4E3E-B4FC-9C54C97E00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75103" y="3030681"/>
                      <a:ext cx="322823" cy="816050"/>
                    </a:xfrm>
                    <a:prstGeom prst="arc">
                      <a:avLst>
                        <a:gd name="adj1" fmla="val 16200000"/>
                        <a:gd name="adj2" fmla="val 5053715"/>
                      </a:avLst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6" name="Straight Connector 5">
                      <a:extLst>
                        <a:ext uri="{FF2B5EF4-FFF2-40B4-BE49-F238E27FC236}">
                          <a16:creationId xmlns:a16="http://schemas.microsoft.com/office/drawing/2014/main" id="{F4EC271C-794C-4F77-8819-5892054D7E1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513554" y="3210020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" name="Straight Connector 6">
                      <a:extLst>
                        <a:ext uri="{FF2B5EF4-FFF2-40B4-BE49-F238E27FC236}">
                          <a16:creationId xmlns:a16="http://schemas.microsoft.com/office/drawing/2014/main" id="{65147C95-42E8-4190-91F8-BA27C2EED0F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513554" y="3634080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3AF6556D-5A28-4711-9FFB-A6A066470629}"/>
                      </a:ext>
                    </a:extLst>
                  </p:cNvPr>
                  <p:cNvSpPr/>
                  <p:nvPr/>
                </p:nvSpPr>
                <p:spPr>
                  <a:xfrm>
                    <a:off x="2927024" y="3003526"/>
                    <a:ext cx="457200" cy="82483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F852EB8C-ADAA-4242-B209-2AE8A764D3F4}"/>
                      </a:ext>
                    </a:extLst>
                  </p:cNvPr>
                  <p:cNvSpPr/>
                  <p:nvPr/>
                </p:nvSpPr>
                <p:spPr>
                  <a:xfrm>
                    <a:off x="2927024" y="3006776"/>
                    <a:ext cx="519267" cy="406489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317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" name="Freeform: Shape 22">
                    <a:extLst>
                      <a:ext uri="{FF2B5EF4-FFF2-40B4-BE49-F238E27FC236}">
                        <a16:creationId xmlns:a16="http://schemas.microsoft.com/office/drawing/2014/main" id="{A213C389-05E0-4BD5-9922-A34B78F91E56}"/>
                      </a:ext>
                    </a:extLst>
                  </p:cNvPr>
                  <p:cNvSpPr/>
                  <p:nvPr/>
                </p:nvSpPr>
                <p:spPr>
                  <a:xfrm flipV="1">
                    <a:off x="2971799" y="3410485"/>
                    <a:ext cx="474491" cy="434491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317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25" name="Arc 24">
                <a:extLst>
                  <a:ext uri="{FF2B5EF4-FFF2-40B4-BE49-F238E27FC236}">
                    <a16:creationId xmlns:a16="http://schemas.microsoft.com/office/drawing/2014/main" id="{822960F4-9176-4807-8000-5CBE41610C3F}"/>
                  </a:ext>
                </a:extLst>
              </p:cNvPr>
              <p:cNvSpPr/>
              <p:nvPr/>
            </p:nvSpPr>
            <p:spPr>
              <a:xfrm>
                <a:off x="1920567" y="3047526"/>
                <a:ext cx="322823" cy="816050"/>
              </a:xfrm>
              <a:prstGeom prst="arc">
                <a:avLst>
                  <a:gd name="adj1" fmla="val 16200000"/>
                  <a:gd name="adj2" fmla="val 5053715"/>
                </a:avLst>
              </a:pr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5E6EEF94-4200-44A6-A692-67FD85B24766}"/>
                </a:ext>
              </a:extLst>
            </p:cNvPr>
            <p:cNvSpPr/>
            <p:nvPr/>
          </p:nvSpPr>
          <p:spPr>
            <a:xfrm>
              <a:off x="3402807" y="2581577"/>
              <a:ext cx="182880" cy="18288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2285314-D2D2-4C92-922C-1A8AFD517B2B}"/>
              </a:ext>
            </a:extLst>
          </p:cNvPr>
          <p:cNvGrpSpPr/>
          <p:nvPr/>
        </p:nvGrpSpPr>
        <p:grpSpPr>
          <a:xfrm>
            <a:off x="2049282" y="4368199"/>
            <a:ext cx="3020391" cy="646331"/>
            <a:chOff x="2049282" y="4368199"/>
            <a:chExt cx="3020391" cy="646331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9E68237A-1986-4F13-A8AF-144713034274}"/>
                </a:ext>
              </a:extLst>
            </p:cNvPr>
            <p:cNvSpPr txBox="1"/>
            <p:nvPr/>
          </p:nvSpPr>
          <p:spPr>
            <a:xfrm>
              <a:off x="2049282" y="4368199"/>
              <a:ext cx="30203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f = x</a:t>
              </a:r>
              <a:r>
                <a:rPr lang="en-US" sz="3600" baseline="-25000" dirty="0"/>
                <a:t>1</a:t>
              </a:r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  <a:r>
                <a:rPr lang="en-US" sz="3600" dirty="0"/>
                <a:t>+ x</a:t>
              </a:r>
              <a:r>
                <a:rPr lang="en-US" sz="3600" baseline="-25000" dirty="0"/>
                <a:t>1</a:t>
              </a:r>
              <a:r>
                <a:rPr lang="en-US" sz="3600" dirty="0"/>
                <a:t>x</a:t>
              </a:r>
              <a:r>
                <a:rPr lang="en-US" sz="3600" baseline="-25000" dirty="0"/>
                <a:t>2</a:t>
              </a:r>
              <a:endParaRPr lang="en-US" sz="3600" dirty="0"/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9952AC0-4953-4141-BA9B-CE706627D40D}"/>
                </a:ext>
              </a:extLst>
            </p:cNvPr>
            <p:cNvCxnSpPr>
              <a:cxnSpLocks/>
            </p:cNvCxnSpPr>
            <p:nvPr/>
          </p:nvCxnSpPr>
          <p:spPr>
            <a:xfrm>
              <a:off x="2759537" y="4492262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E3321F0-A44D-461B-A100-7AC361BAAEC9}"/>
                </a:ext>
              </a:extLst>
            </p:cNvPr>
            <p:cNvCxnSpPr>
              <a:cxnSpLocks/>
            </p:cNvCxnSpPr>
            <p:nvPr/>
          </p:nvCxnSpPr>
          <p:spPr>
            <a:xfrm>
              <a:off x="3124597" y="44958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9A69A366-B5C9-4582-8BC4-CF33D0DF6F4D}"/>
              </a:ext>
            </a:extLst>
          </p:cNvPr>
          <p:cNvSpPr txBox="1"/>
          <p:nvPr/>
        </p:nvSpPr>
        <p:spPr>
          <a:xfrm>
            <a:off x="4086289" y="2865932"/>
            <a:ext cx="1558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output</a:t>
            </a:r>
            <a:endParaRPr lang="en-US" sz="3600" baseline="-25000" dirty="0"/>
          </a:p>
        </p:txBody>
      </p:sp>
    </p:spTree>
    <p:extLst>
      <p:ext uri="{BB962C8B-B14F-4D97-AF65-F5344CB8AC3E}">
        <p14:creationId xmlns:p14="http://schemas.microsoft.com/office/powerpoint/2010/main" val="10939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85A95-DC4C-4AAB-BDFD-2015112FA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689CB-664A-4D4E-A033-80A662283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NAND gates and NOR gates use fewer transistors than AND gates and OR gates</a:t>
            </a:r>
          </a:p>
          <a:p>
            <a:endParaRPr lang="en-US" dirty="0"/>
          </a:p>
          <a:p>
            <a:r>
              <a:rPr lang="en-US" dirty="0"/>
              <a:t>Any logic function can be synthesized using just NAND gates or just NOR gates</a:t>
            </a:r>
          </a:p>
        </p:txBody>
      </p:sp>
    </p:spTree>
    <p:extLst>
      <p:ext uri="{BB962C8B-B14F-4D97-AF65-F5344CB8AC3E}">
        <p14:creationId xmlns:p14="http://schemas.microsoft.com/office/powerpoint/2010/main" val="152563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Common Emitter Amplifier Circuit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42B30CA-D78F-4C98-A43A-BA36C1EB3AAD}"/>
              </a:ext>
            </a:extLst>
          </p:cNvPr>
          <p:cNvGrpSpPr/>
          <p:nvPr/>
        </p:nvGrpSpPr>
        <p:grpSpPr>
          <a:xfrm>
            <a:off x="759486" y="1600200"/>
            <a:ext cx="7625027" cy="2072552"/>
            <a:chOff x="627155" y="2906386"/>
            <a:chExt cx="7625027" cy="2072552"/>
          </a:xfrm>
        </p:grpSpPr>
        <p:grpSp>
          <p:nvGrpSpPr>
            <p:cNvPr id="193" name="Group 192">
              <a:extLst>
                <a:ext uri="{FF2B5EF4-FFF2-40B4-BE49-F238E27FC236}">
                  <a16:creationId xmlns:a16="http://schemas.microsoft.com/office/drawing/2014/main" id="{3D55C7ED-3534-4102-886B-5029AA96A03F}"/>
                </a:ext>
              </a:extLst>
            </p:cNvPr>
            <p:cNvGrpSpPr/>
            <p:nvPr/>
          </p:nvGrpSpPr>
          <p:grpSpPr>
            <a:xfrm>
              <a:off x="627155" y="2906386"/>
              <a:ext cx="4803667" cy="2072552"/>
              <a:chOff x="347108" y="2668386"/>
              <a:chExt cx="6404890" cy="2763402"/>
            </a:xfrm>
          </p:grpSpPr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B6EC8711-B3C5-48A0-AE95-D2C11E8D46A1}"/>
                  </a:ext>
                </a:extLst>
              </p:cNvPr>
              <p:cNvGrpSpPr/>
              <p:nvPr/>
            </p:nvGrpSpPr>
            <p:grpSpPr>
              <a:xfrm>
                <a:off x="5058552" y="2831728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B698F0B2-9AD2-46A3-87D3-7283ACF4511C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8A4A04E1-4457-4CC2-8046-F3E8B370B5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F857E697-93BB-4568-B3E7-DECFE7AE2D4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D43EA4A0-D5A0-4D41-B56C-F98F8D605A79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0840DCFF-B140-4BB7-8185-7CE0A74939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4B08FBD4-B753-435C-9865-B2072C8472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FD680264-579F-4AFA-8D27-F4D97F63BDD2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EA091034-A84F-4BAE-ABA8-DE1D033960B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18CC830C-9927-4CCD-A509-0D7DC68614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A68A7AFD-32CA-4FB3-99F5-ABF4BFDD25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7A968A10-339E-4412-A313-E8AACADC8A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0559" y="2669526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28521335-D02D-47DA-B556-6271C161BBD4}"/>
                  </a:ext>
                </a:extLst>
              </p:cNvPr>
              <p:cNvCxnSpPr/>
              <p:nvPr/>
            </p:nvCxnSpPr>
            <p:spPr>
              <a:xfrm flipV="1">
                <a:off x="5226943" y="3525572"/>
                <a:ext cx="9753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id="{EC8679BA-8C7C-4D2A-BA44-289C78D97E30}"/>
                      </a:ext>
                    </a:extLst>
                  </p:cNvPr>
                  <p:cNvSpPr/>
                  <p:nvPr/>
                </p:nvSpPr>
                <p:spPr>
                  <a:xfrm>
                    <a:off x="2037557" y="3852080"/>
                    <a:ext cx="593496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id="{EC8679BA-8C7C-4D2A-BA44-289C78D97E3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37557" y="3852080"/>
                    <a:ext cx="593496" cy="400109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/>
                  <p:nvPr/>
                </p:nvSpPr>
                <p:spPr>
                  <a:xfrm>
                    <a:off x="6237327" y="3198909"/>
                    <a:ext cx="514671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35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35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37327" y="3198909"/>
                    <a:ext cx="514671" cy="400109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2" name="Rectangle 141">
                    <a:extLst>
                      <a:ext uri="{FF2B5EF4-FFF2-40B4-BE49-F238E27FC236}">
                        <a16:creationId xmlns:a16="http://schemas.microsoft.com/office/drawing/2014/main" id="{B669BC25-7512-44AC-8DDD-13207FB5B690}"/>
                      </a:ext>
                    </a:extLst>
                  </p:cNvPr>
                  <p:cNvSpPr/>
                  <p:nvPr/>
                </p:nvSpPr>
                <p:spPr>
                  <a:xfrm>
                    <a:off x="3196273" y="3331469"/>
                    <a:ext cx="151178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=100</m:t>
                          </m:r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nor/>
                            </m:rPr>
                            <a:rPr lang="en-US" sz="1350"/>
                            <m:t>Ω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42" name="Rectangle 141">
                    <a:extLst>
                      <a:ext uri="{FF2B5EF4-FFF2-40B4-BE49-F238E27FC236}">
                        <a16:creationId xmlns:a16="http://schemas.microsoft.com/office/drawing/2014/main" id="{B669BC25-7512-44AC-8DDD-13207FB5B69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96273" y="3331469"/>
                    <a:ext cx="1511783" cy="400109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3" name="Rectangle 142">
                    <a:extLst>
                      <a:ext uri="{FF2B5EF4-FFF2-40B4-BE49-F238E27FC236}">
                        <a16:creationId xmlns:a16="http://schemas.microsoft.com/office/drawing/2014/main" id="{88F09F6F-4669-4B7C-9FBC-6F15C44FBB68}"/>
                      </a:ext>
                    </a:extLst>
                  </p:cNvPr>
                  <p:cNvSpPr/>
                  <p:nvPr/>
                </p:nvSpPr>
                <p:spPr>
                  <a:xfrm>
                    <a:off x="923225" y="3355914"/>
                    <a:ext cx="47064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43" name="Rectangle 142">
                    <a:extLst>
                      <a:ext uri="{FF2B5EF4-FFF2-40B4-BE49-F238E27FC236}">
                        <a16:creationId xmlns:a16="http://schemas.microsoft.com/office/drawing/2014/main" id="{88F09F6F-4669-4B7C-9FBC-6F15C44FBB6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23225" y="3355914"/>
                    <a:ext cx="470643" cy="400109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/>
                  <p:nvPr/>
                </p:nvSpPr>
                <p:spPr>
                  <a:xfrm>
                    <a:off x="3701824" y="2832587"/>
                    <a:ext cx="1434837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a14:m>
                    <a:r>
                      <a:rPr lang="en-US" sz="1350" dirty="0"/>
                      <a:t> </a:t>
                    </a:r>
                    <a14:m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=6.2 </m:t>
                        </m:r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nor/>
                          </m:rPr>
                          <a:rPr lang="en-US" sz="1350"/>
                          <m:t>Ω</m:t>
                        </m:r>
                      </m:oMath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01824" y="2832587"/>
                    <a:ext cx="1434837" cy="400109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/>
                  <p:nvPr/>
                </p:nvSpPr>
                <p:spPr>
                  <a:xfrm>
                    <a:off x="347108" y="3688392"/>
                    <a:ext cx="997709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a14:m>
                    <a:r>
                      <a:rPr lang="en-US" sz="1350" dirty="0"/>
                      <a:t>= 5V</a:t>
                    </a:r>
                  </a:p>
                </p:txBody>
              </p:sp>
            </mc:Choice>
            <mc:Fallback xmlns="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7108" y="3688392"/>
                    <a:ext cx="997709" cy="400109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t="-4082" r="-820" b="-2040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517D5D16-7DB6-4762-9AEB-33C664B67E94}"/>
                  </a:ext>
                </a:extLst>
              </p:cNvPr>
              <p:cNvCxnSpPr/>
              <p:nvPr/>
            </p:nvCxnSpPr>
            <p:spPr>
              <a:xfrm>
                <a:off x="4482702" y="5030751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id="{251EB08D-A4C9-48A7-A0D5-B704C19D0454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2369"/>
                <a:chOff x="1495046" y="2668386"/>
                <a:chExt cx="3734917" cy="2362369"/>
              </a:xfrm>
            </p:grpSpPr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2C22FBDC-0B74-40BF-8A05-267DA1D55369}"/>
                    </a:ext>
                  </a:extLst>
                </p:cNvPr>
                <p:cNvGrpSpPr/>
                <p:nvPr/>
              </p:nvGrpSpPr>
              <p:grpSpPr>
                <a:xfrm>
                  <a:off x="1495046" y="2668386"/>
                  <a:ext cx="3734917" cy="2362369"/>
                  <a:chOff x="-1462258" y="2775489"/>
                  <a:chExt cx="3734917" cy="2362369"/>
                </a:xfrm>
              </p:grpSpPr>
              <p:grpSp>
                <p:nvGrpSpPr>
                  <p:cNvPr id="4" name="Group 3">
                    <a:extLst>
                      <a:ext uri="{FF2B5EF4-FFF2-40B4-BE49-F238E27FC236}">
                        <a16:creationId xmlns:a16="http://schemas.microsoft.com/office/drawing/2014/main" id="{92411F75-780B-4FF4-8F5B-D1057DF7009D}"/>
                      </a:ext>
                    </a:extLst>
                  </p:cNvPr>
                  <p:cNvGrpSpPr/>
                  <p:nvPr/>
                </p:nvGrpSpPr>
                <p:grpSpPr>
                  <a:xfrm rot="5400000" flipH="1">
                    <a:off x="1015002" y="3880200"/>
                    <a:ext cx="1538034" cy="977281"/>
                    <a:chOff x="8441531" y="3428998"/>
                    <a:chExt cx="1538034" cy="977281"/>
                  </a:xfrm>
                </p:grpSpPr>
                <p:cxnSp>
                  <p:nvCxnSpPr>
                    <p:cNvPr id="5" name="Straight Connector 4">
                      <a:extLst>
                        <a:ext uri="{FF2B5EF4-FFF2-40B4-BE49-F238E27FC236}">
                          <a16:creationId xmlns:a16="http://schemas.microsoft.com/office/drawing/2014/main" id="{89B70155-E860-4D0C-877F-12C7C1D62DC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H="1" flipV="1">
                      <a:off x="8841927" y="3028604"/>
                      <a:ext cx="0" cy="800791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" name="Straight Connector 5">
                      <a:extLst>
                        <a:ext uri="{FF2B5EF4-FFF2-40B4-BE49-F238E27FC236}">
                          <a16:creationId xmlns:a16="http://schemas.microsoft.com/office/drawing/2014/main" id="{B5E8588B-25D4-42C2-A371-FFD474860EC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V="1">
                      <a:off x="9945203" y="3397653"/>
                      <a:ext cx="3017" cy="6570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" name="Straight Connector 6">
                      <a:extLst>
                        <a:ext uri="{FF2B5EF4-FFF2-40B4-BE49-F238E27FC236}">
                          <a16:creationId xmlns:a16="http://schemas.microsoft.com/office/drawing/2014/main" id="{80878921-5277-4FC5-8234-DB0B6F52634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94428" y="3857639"/>
                      <a:ext cx="609600" cy="0"/>
                    </a:xfrm>
                    <a:prstGeom prst="line">
                      <a:avLst/>
                    </a:prstGeom>
                    <a:ln w="190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" name="Straight Arrow Connector 7">
                      <a:extLst>
                        <a:ext uri="{FF2B5EF4-FFF2-40B4-BE49-F238E27FC236}">
                          <a16:creationId xmlns:a16="http://schemas.microsoft.com/office/drawing/2014/main" id="{F5755409-D6F5-4821-A344-CFA0D2A381A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42323" y="3429000"/>
                      <a:ext cx="206477" cy="436013"/>
                    </a:xfrm>
                    <a:prstGeom prst="straightConnector1">
                      <a:avLst/>
                    </a:prstGeom>
                    <a:ln>
                      <a:headEnd type="triangle"/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Straight Connector 8">
                      <a:extLst>
                        <a:ext uri="{FF2B5EF4-FFF2-40B4-BE49-F238E27FC236}">
                          <a16:creationId xmlns:a16="http://schemas.microsoft.com/office/drawing/2014/main" id="{E25465C7-BDF3-4ECB-8841-6C099691FF10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9743768" y="3428999"/>
                      <a:ext cx="170092" cy="43601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" name="Straight Connector 9">
                      <a:extLst>
                        <a:ext uri="{FF2B5EF4-FFF2-40B4-BE49-F238E27FC236}">
                          <a16:creationId xmlns:a16="http://schemas.microsoft.com/office/drawing/2014/main" id="{5C216F7A-E136-4D2A-BB07-2786DD4417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H="1">
                      <a:off x="9316791" y="4131959"/>
                      <a:ext cx="54864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3" name="Straight Connector 12">
                    <a:extLst>
                      <a:ext uri="{FF2B5EF4-FFF2-40B4-BE49-F238E27FC236}">
                        <a16:creationId xmlns:a16="http://schemas.microsoft.com/office/drawing/2014/main" id="{EDDA74E1-F3E0-4FEC-B607-EE23F83A0F7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444416" y="5137854"/>
                    <a:ext cx="3714057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Connector 15">
                    <a:extLst>
                      <a:ext uri="{FF2B5EF4-FFF2-40B4-BE49-F238E27FC236}">
                        <a16:creationId xmlns:a16="http://schemas.microsoft.com/office/drawing/2014/main" id="{7706AD0C-D5E1-4F17-8210-0228DEBDCAA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462258" y="2775489"/>
                    <a:ext cx="3731899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56E30060-5D1E-4B4B-90DD-4B14E98B61FD}"/>
                    </a:ext>
                  </a:extLst>
                </p:cNvPr>
                <p:cNvGrpSpPr/>
                <p:nvPr/>
              </p:nvGrpSpPr>
              <p:grpSpPr>
                <a:xfrm rot="16200000">
                  <a:off x="3773083" y="3573453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34E42310-758D-4EBC-BD1B-DF7830649B1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5809B9AA-93A0-45F8-81A4-E77FD0D2F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D9B0F568-28A4-40D5-A98B-CE150252BBB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A8B43EF7-FA1F-445B-9540-C417479D92D3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8" name="Straight Connector 97">
                      <a:extLst>
                        <a:ext uri="{FF2B5EF4-FFF2-40B4-BE49-F238E27FC236}">
                          <a16:creationId xmlns:a16="http://schemas.microsoft.com/office/drawing/2014/main" id="{D28F018B-7EC4-4E46-9BF7-E51507E1EF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D00D4C5C-D61E-4AD5-B08D-5441B74F02A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80DC4F4A-CE1F-4940-B74A-4D1DE5F0D277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6" name="Straight Connector 95">
                      <a:extLst>
                        <a:ext uri="{FF2B5EF4-FFF2-40B4-BE49-F238E27FC236}">
                          <a16:creationId xmlns:a16="http://schemas.microsoft.com/office/drawing/2014/main" id="{E43850A4-8551-496A-AAF7-83B3E957924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31C668B5-1525-4E19-BC2B-14C0BB1EF1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BAAB1196-CE07-4004-BA97-2AC1EBDE37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C4D40C0F-805D-4811-B82B-7A971BCAC6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508830" y="2689465"/>
                  <a:ext cx="4058" cy="114220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CFD7C63E-6ADD-4026-A1F9-B0E6D0F07E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59952" y="3888925"/>
                  <a:ext cx="825412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C35AC96F-8ACB-4242-971B-33F2B4BB7FA8}"/>
                  </a:ext>
                </a:extLst>
              </p:cNvPr>
              <p:cNvGrpSpPr/>
              <p:nvPr/>
            </p:nvGrpSpPr>
            <p:grpSpPr>
              <a:xfrm flipV="1">
                <a:off x="1326070" y="3831871"/>
                <a:ext cx="373658" cy="229817"/>
                <a:chOff x="1360627" y="3621347"/>
                <a:chExt cx="373658" cy="229817"/>
              </a:xfrm>
            </p:grpSpPr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5205B488-B5D6-4174-A23C-E235D808BFC1}"/>
                    </a:ext>
                  </a:extLst>
                </p:cNvPr>
                <p:cNvGrpSpPr/>
                <p:nvPr/>
              </p:nvGrpSpPr>
              <p:grpSpPr>
                <a:xfrm>
                  <a:off x="1360627" y="3621347"/>
                  <a:ext cx="365760" cy="229817"/>
                  <a:chOff x="1360627" y="3621347"/>
                  <a:chExt cx="365760" cy="229817"/>
                </a:xfrm>
              </p:grpSpPr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0F026405-EC34-4123-9EFE-43FBC7D4AD6F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851164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6E1C9834-C081-4B70-9F52-F85302B67A5D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62134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0" name="Group 159">
                  <a:extLst>
                    <a:ext uri="{FF2B5EF4-FFF2-40B4-BE49-F238E27FC236}">
                      <a16:creationId xmlns:a16="http://schemas.microsoft.com/office/drawing/2014/main" id="{CA8D76F7-A340-446A-9408-5FA8FD1E9D1A}"/>
                    </a:ext>
                  </a:extLst>
                </p:cNvPr>
                <p:cNvGrpSpPr/>
                <p:nvPr/>
              </p:nvGrpSpPr>
              <p:grpSpPr>
                <a:xfrm>
                  <a:off x="1368525" y="3695083"/>
                  <a:ext cx="365760" cy="71935"/>
                  <a:chOff x="1360627" y="3549412"/>
                  <a:chExt cx="365760" cy="71935"/>
                </a:xfrm>
              </p:grpSpPr>
              <p:cxnSp>
                <p:nvCxnSpPr>
                  <p:cNvPr id="161" name="Straight Connector 160">
                    <a:extLst>
                      <a:ext uri="{FF2B5EF4-FFF2-40B4-BE49-F238E27FC236}">
                        <a16:creationId xmlns:a16="http://schemas.microsoft.com/office/drawing/2014/main" id="{E844EFFE-542F-4327-B68F-20BA2195C3F3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54941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Straight Connector 161">
                    <a:extLst>
                      <a:ext uri="{FF2B5EF4-FFF2-40B4-BE49-F238E27FC236}">
                        <a16:creationId xmlns:a16="http://schemas.microsoft.com/office/drawing/2014/main" id="{ECB3E447-F5BD-4F13-9C10-9C4F7EF2B2BA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62134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5A750D59-8F31-4944-BD75-D28A272473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12888" y="4051066"/>
                <a:ext cx="0" cy="98233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B60B7F4F-EBF8-45A1-BC71-E0D2663CBE03}"/>
                  </a:ext>
                </a:extLst>
              </p:cNvPr>
              <p:cNvGrpSpPr/>
              <p:nvPr/>
            </p:nvGrpSpPr>
            <p:grpSpPr>
              <a:xfrm>
                <a:off x="4299822" y="5303520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77" name="Group 176">
                  <a:extLst>
                    <a:ext uri="{FF2B5EF4-FFF2-40B4-BE49-F238E27FC236}">
                      <a16:creationId xmlns:a16="http://schemas.microsoft.com/office/drawing/2014/main" id="{0B57E73C-B863-4BA1-8FAE-C0E61645FDA4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FD69425D-A377-4993-82D5-77F1B8DEBC26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Connector 181">
                    <a:extLst>
                      <a:ext uri="{FF2B5EF4-FFF2-40B4-BE49-F238E27FC236}">
                        <a16:creationId xmlns:a16="http://schemas.microsoft.com/office/drawing/2014/main" id="{72B07FDF-C993-4987-A434-02E81A910B2C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9" name="Straight Connector 178">
                  <a:extLst>
                    <a:ext uri="{FF2B5EF4-FFF2-40B4-BE49-F238E27FC236}">
                      <a16:creationId xmlns:a16="http://schemas.microsoft.com/office/drawing/2014/main" id="{055EC15E-D382-4CB1-A6A0-972251381CD6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4" name="Rectangle 183">
                    <a:extLst>
                      <a:ext uri="{FF2B5EF4-FFF2-40B4-BE49-F238E27FC236}">
                        <a16:creationId xmlns:a16="http://schemas.microsoft.com/office/drawing/2014/main" id="{E4B90A1B-C77E-4C16-BAE7-74E8101B8944}"/>
                      </a:ext>
                    </a:extLst>
                  </p:cNvPr>
                  <p:cNvSpPr/>
                  <p:nvPr/>
                </p:nvSpPr>
                <p:spPr>
                  <a:xfrm>
                    <a:off x="958203" y="4005831"/>
                    <a:ext cx="47064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84" name="Rectangle 183">
                    <a:extLst>
                      <a:ext uri="{FF2B5EF4-FFF2-40B4-BE49-F238E27FC236}">
                        <a16:creationId xmlns:a16="http://schemas.microsoft.com/office/drawing/2014/main" id="{E4B90A1B-C77E-4C16-BAE7-74E8101B894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58203" y="4005831"/>
                    <a:ext cx="470643" cy="400109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86" name="Oval 185">
                <a:extLst>
                  <a:ext uri="{FF2B5EF4-FFF2-40B4-BE49-F238E27FC236}">
                    <a16:creationId xmlns:a16="http://schemas.microsoft.com/office/drawing/2014/main" id="{CDC59343-9C03-440C-9C57-08CEEDADFEAD}"/>
                  </a:ext>
                </a:extLst>
              </p:cNvPr>
              <p:cNvSpPr/>
              <p:nvPr/>
            </p:nvSpPr>
            <p:spPr>
              <a:xfrm>
                <a:off x="2573134" y="4035694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cxnSp>
            <p:nvCxnSpPr>
              <p:cNvPr id="187" name="Straight Connector 186">
                <a:extLst>
                  <a:ext uri="{FF2B5EF4-FFF2-40B4-BE49-F238E27FC236}">
                    <a16:creationId xmlns:a16="http://schemas.microsoft.com/office/drawing/2014/main" id="{89156AAF-E826-413E-88B2-0024315D5F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4409284"/>
                <a:ext cx="0" cy="6217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B5C00CB7-836B-4B9C-A8B7-073D1A5E8A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906512"/>
                <a:ext cx="0" cy="1469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/>
                  <p:nvPr/>
                </p:nvSpPr>
                <p:spPr>
                  <a:xfrm>
                    <a:off x="2512653" y="3986039"/>
                    <a:ext cx="47064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12653" y="3986039"/>
                    <a:ext cx="470643" cy="400109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/>
                  <p:nvPr/>
                </p:nvSpPr>
                <p:spPr>
                  <a:xfrm>
                    <a:off x="2520692" y="4125256"/>
                    <a:ext cx="47064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20692" y="4125256"/>
                    <a:ext cx="470643" cy="400109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673ACCDB-00DD-42A6-B374-CEC38C122C0B}"/>
                </a:ext>
              </a:extLst>
            </p:cNvPr>
            <p:cNvCxnSpPr/>
            <p:nvPr/>
          </p:nvCxnSpPr>
          <p:spPr>
            <a:xfrm>
              <a:off x="3061885" y="4018267"/>
              <a:ext cx="510209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A9B4C2D2-363A-4422-B275-3FD5871F0D87}"/>
                    </a:ext>
                  </a:extLst>
                </p:cNvPr>
                <p:cNvSpPr/>
                <p:nvPr/>
              </p:nvSpPr>
              <p:spPr>
                <a:xfrm>
                  <a:off x="3015187" y="4003010"/>
                  <a:ext cx="664413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= ?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A9B4C2D2-363A-4422-B275-3FD5871F0D8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5187" y="4003010"/>
                  <a:ext cx="664413" cy="30008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65EA26EA-87CE-42AC-BD72-AD648AE064E8}"/>
                    </a:ext>
                  </a:extLst>
                </p:cNvPr>
                <p:cNvSpPr/>
                <p:nvPr/>
              </p:nvSpPr>
              <p:spPr>
                <a:xfrm>
                  <a:off x="4452842" y="3031725"/>
                  <a:ext cx="658578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= ?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65EA26EA-87CE-42AC-BD72-AD648AE064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2842" y="3031725"/>
                  <a:ext cx="658578" cy="30008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73D4EE9D-65BC-4E3F-B2A8-562CE553D9AF}"/>
                </a:ext>
              </a:extLst>
            </p:cNvPr>
            <p:cNvCxnSpPr>
              <a:cxnSpLocks/>
            </p:cNvCxnSpPr>
            <p:nvPr/>
          </p:nvCxnSpPr>
          <p:spPr>
            <a:xfrm>
              <a:off x="4474583" y="3020335"/>
              <a:ext cx="1277" cy="4086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C702A3B3-7573-45A5-9A88-D87A26725BCB}"/>
                </a:ext>
              </a:extLst>
            </p:cNvPr>
            <p:cNvGrpSpPr/>
            <p:nvPr/>
          </p:nvGrpSpPr>
          <p:grpSpPr>
            <a:xfrm>
              <a:off x="4259541" y="2906386"/>
              <a:ext cx="3992641" cy="1771777"/>
              <a:chOff x="1495046" y="2668386"/>
              <a:chExt cx="5323521" cy="2362369"/>
            </a:xfrm>
          </p:grpSpPr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5A4E9EE6-CF5B-4177-AC8C-192A2B2C4FEB}"/>
                  </a:ext>
                </a:extLst>
              </p:cNvPr>
              <p:cNvGrpSpPr/>
              <p:nvPr/>
            </p:nvGrpSpPr>
            <p:grpSpPr>
              <a:xfrm>
                <a:off x="5058552" y="2831728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74" name="Group 173">
                  <a:extLst>
                    <a:ext uri="{FF2B5EF4-FFF2-40B4-BE49-F238E27FC236}">
                      <a16:creationId xmlns:a16="http://schemas.microsoft.com/office/drawing/2014/main" id="{90F5F970-58C2-4484-8BEA-8CC7370BF6B3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9821DB39-2B9E-497B-97D9-F6A209ADAAE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9233902D-22B1-49DE-9844-DB186BAE24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5" name="Group 174">
                  <a:extLst>
                    <a:ext uri="{FF2B5EF4-FFF2-40B4-BE49-F238E27FC236}">
                      <a16:creationId xmlns:a16="http://schemas.microsoft.com/office/drawing/2014/main" id="{F4E59F2E-377F-41A0-A937-1935CAF2E0A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89" name="Straight Connector 188">
                    <a:extLst>
                      <a:ext uri="{FF2B5EF4-FFF2-40B4-BE49-F238E27FC236}">
                        <a16:creationId xmlns:a16="http://schemas.microsoft.com/office/drawing/2014/main" id="{460EF58C-4215-4291-B24F-DFC9E432C68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D6A548E4-20D3-4712-ADC4-CF6B1D0C689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8" name="Group 177">
                  <a:extLst>
                    <a:ext uri="{FF2B5EF4-FFF2-40B4-BE49-F238E27FC236}">
                      <a16:creationId xmlns:a16="http://schemas.microsoft.com/office/drawing/2014/main" id="{12DD19A8-E4CF-458E-9C2C-2AD74E5D4DCC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83" name="Straight Connector 182">
                    <a:extLst>
                      <a:ext uri="{FF2B5EF4-FFF2-40B4-BE49-F238E27FC236}">
                        <a16:creationId xmlns:a16="http://schemas.microsoft.com/office/drawing/2014/main" id="{D7E994C3-55B7-41A1-B003-CC17EC664A9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Straight Connector 184">
                    <a:extLst>
                      <a:ext uri="{FF2B5EF4-FFF2-40B4-BE49-F238E27FC236}">
                        <a16:creationId xmlns:a16="http://schemas.microsoft.com/office/drawing/2014/main" id="{A3F86B15-591A-42E1-A1CB-BE57D9C58DC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80" name="Straight Connector 179">
                  <a:extLst>
                    <a:ext uri="{FF2B5EF4-FFF2-40B4-BE49-F238E27FC236}">
                      <a16:creationId xmlns:a16="http://schemas.microsoft.com/office/drawing/2014/main" id="{D8D46914-A9C6-4777-BAC8-8C835FC70B9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47DA18C8-620E-4791-97E5-FE41922AB6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0559" y="2669526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DC6CC6F9-9D47-43C7-9117-382E3CBF9A66}"/>
                  </a:ext>
                </a:extLst>
              </p:cNvPr>
              <p:cNvCxnSpPr/>
              <p:nvPr/>
            </p:nvCxnSpPr>
            <p:spPr>
              <a:xfrm flipV="1">
                <a:off x="5226945" y="3525572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9" name="Rectangle 78">
                    <a:extLst>
                      <a:ext uri="{FF2B5EF4-FFF2-40B4-BE49-F238E27FC236}">
                        <a16:creationId xmlns:a16="http://schemas.microsoft.com/office/drawing/2014/main" id="{4EAFB0CC-9AF2-4D16-8659-A8A4D0453564}"/>
                      </a:ext>
                    </a:extLst>
                  </p:cNvPr>
                  <p:cNvSpPr/>
                  <p:nvPr/>
                </p:nvSpPr>
                <p:spPr>
                  <a:xfrm>
                    <a:off x="6110168" y="3346038"/>
                    <a:ext cx="708399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79" name="Rectangle 78">
                    <a:extLst>
                      <a:ext uri="{FF2B5EF4-FFF2-40B4-BE49-F238E27FC236}">
                        <a16:creationId xmlns:a16="http://schemas.microsoft.com/office/drawing/2014/main" id="{4EAFB0CC-9AF2-4D16-8659-A8A4D045356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10168" y="3346038"/>
                    <a:ext cx="708399" cy="400109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0" name="Rectangle 79">
                    <a:extLst>
                      <a:ext uri="{FF2B5EF4-FFF2-40B4-BE49-F238E27FC236}">
                        <a16:creationId xmlns:a16="http://schemas.microsoft.com/office/drawing/2014/main" id="{2EB8E094-C5C2-4038-9CE4-5D67E5D35442}"/>
                      </a:ext>
                    </a:extLst>
                  </p:cNvPr>
                  <p:cNvSpPr/>
                  <p:nvPr/>
                </p:nvSpPr>
                <p:spPr>
                  <a:xfrm>
                    <a:off x="3196273" y="3331469"/>
                    <a:ext cx="151178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=100</m:t>
                          </m:r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nor/>
                            </m:rPr>
                            <a:rPr lang="en-US" sz="1350"/>
                            <m:t>Ω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80" name="Rectangle 79">
                    <a:extLst>
                      <a:ext uri="{FF2B5EF4-FFF2-40B4-BE49-F238E27FC236}">
                        <a16:creationId xmlns:a16="http://schemas.microsoft.com/office/drawing/2014/main" id="{2EB8E094-C5C2-4038-9CE4-5D67E5D3544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96273" y="3331469"/>
                    <a:ext cx="1511783" cy="400109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5" name="Rectangle 84">
                    <a:extLst>
                      <a:ext uri="{FF2B5EF4-FFF2-40B4-BE49-F238E27FC236}">
                        <a16:creationId xmlns:a16="http://schemas.microsoft.com/office/drawing/2014/main" id="{2CAADB8D-A578-4A19-8293-2084F1324122}"/>
                      </a:ext>
                    </a:extLst>
                  </p:cNvPr>
                  <p:cNvSpPr/>
                  <p:nvPr/>
                </p:nvSpPr>
                <p:spPr>
                  <a:xfrm>
                    <a:off x="3701824" y="2832587"/>
                    <a:ext cx="1434837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a14:m>
                    <a:r>
                      <a:rPr lang="en-US" sz="1350" dirty="0"/>
                      <a:t> </a:t>
                    </a:r>
                    <a14:m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=6.2 </m:t>
                        </m:r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nor/>
                          </m:rPr>
                          <a:rPr lang="en-US" sz="1350"/>
                          <m:t>Ω</m:t>
                        </m:r>
                      </m:oMath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85" name="Rectangle 84">
                    <a:extLst>
                      <a:ext uri="{FF2B5EF4-FFF2-40B4-BE49-F238E27FC236}">
                        <a16:creationId xmlns:a16="http://schemas.microsoft.com/office/drawing/2014/main" id="{2CAADB8D-A578-4A19-8293-2084F132412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01824" y="2832587"/>
                    <a:ext cx="1434837" cy="400109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363A5972-C594-40A9-BE58-E3B59D4A397C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2369"/>
                <a:chOff x="1495046" y="2668386"/>
                <a:chExt cx="3734917" cy="2362369"/>
              </a:xfrm>
            </p:grpSpPr>
            <p:grpSp>
              <p:nvGrpSpPr>
                <p:cNvPr id="134" name="Group 133">
                  <a:extLst>
                    <a:ext uri="{FF2B5EF4-FFF2-40B4-BE49-F238E27FC236}">
                      <a16:creationId xmlns:a16="http://schemas.microsoft.com/office/drawing/2014/main" id="{90405E90-CA05-4E69-8ABB-454A98EEE3A6}"/>
                    </a:ext>
                  </a:extLst>
                </p:cNvPr>
                <p:cNvGrpSpPr/>
                <p:nvPr/>
              </p:nvGrpSpPr>
              <p:grpSpPr>
                <a:xfrm>
                  <a:off x="1495046" y="2668386"/>
                  <a:ext cx="3734917" cy="2362369"/>
                  <a:chOff x="-1462258" y="2775489"/>
                  <a:chExt cx="3734917" cy="2362369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14AABDEC-E434-411B-8E2D-5C73BE15B0C0}"/>
                      </a:ext>
                    </a:extLst>
                  </p:cNvPr>
                  <p:cNvGrpSpPr/>
                  <p:nvPr/>
                </p:nvGrpSpPr>
                <p:grpSpPr>
                  <a:xfrm rot="5400000" flipH="1">
                    <a:off x="1015002" y="3880200"/>
                    <a:ext cx="1538034" cy="977281"/>
                    <a:chOff x="8441531" y="3428998"/>
                    <a:chExt cx="1538034" cy="977281"/>
                  </a:xfrm>
                </p:grpSpPr>
                <p:cxnSp>
                  <p:nvCxnSpPr>
                    <p:cNvPr id="168" name="Straight Connector 167">
                      <a:extLst>
                        <a:ext uri="{FF2B5EF4-FFF2-40B4-BE49-F238E27FC236}">
                          <a16:creationId xmlns:a16="http://schemas.microsoft.com/office/drawing/2014/main" id="{61172E90-8A56-45C0-924B-4502555011B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H="1" flipV="1">
                      <a:off x="8841927" y="3028604"/>
                      <a:ext cx="0" cy="800791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9" name="Straight Connector 168">
                      <a:extLst>
                        <a:ext uri="{FF2B5EF4-FFF2-40B4-BE49-F238E27FC236}">
                          <a16:creationId xmlns:a16="http://schemas.microsoft.com/office/drawing/2014/main" id="{4ADD9468-F5C0-418D-AAB7-81110F419BA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V="1">
                      <a:off x="9945203" y="3397653"/>
                      <a:ext cx="3017" cy="6570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0" name="Straight Connector 169">
                      <a:extLst>
                        <a:ext uri="{FF2B5EF4-FFF2-40B4-BE49-F238E27FC236}">
                          <a16:creationId xmlns:a16="http://schemas.microsoft.com/office/drawing/2014/main" id="{DC1EAC79-E372-4319-BF18-EEA218BA824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94428" y="3857639"/>
                      <a:ext cx="609600" cy="0"/>
                    </a:xfrm>
                    <a:prstGeom prst="line">
                      <a:avLst/>
                    </a:prstGeom>
                    <a:ln w="190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1" name="Straight Arrow Connector 170">
                      <a:extLst>
                        <a:ext uri="{FF2B5EF4-FFF2-40B4-BE49-F238E27FC236}">
                          <a16:creationId xmlns:a16="http://schemas.microsoft.com/office/drawing/2014/main" id="{F05CD33E-90D0-4714-88A5-3AC4C075D42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42323" y="3429000"/>
                      <a:ext cx="206477" cy="436013"/>
                    </a:xfrm>
                    <a:prstGeom prst="straightConnector1">
                      <a:avLst/>
                    </a:prstGeom>
                    <a:ln>
                      <a:headEnd type="triangle"/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2" name="Straight Connector 171">
                      <a:extLst>
                        <a:ext uri="{FF2B5EF4-FFF2-40B4-BE49-F238E27FC236}">
                          <a16:creationId xmlns:a16="http://schemas.microsoft.com/office/drawing/2014/main" id="{38FBCC58-74CF-4CEA-BFAE-A710CA5F9333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9743768" y="3428999"/>
                      <a:ext cx="170092" cy="43601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3" name="Straight Connector 172">
                      <a:extLst>
                        <a:ext uri="{FF2B5EF4-FFF2-40B4-BE49-F238E27FC236}">
                          <a16:creationId xmlns:a16="http://schemas.microsoft.com/office/drawing/2014/main" id="{1FE4A76E-7AF0-40B2-8EFD-7FBA52DD531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H="1">
                      <a:off x="9316791" y="4131959"/>
                      <a:ext cx="54864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66" name="Straight Connector 165">
                    <a:extLst>
                      <a:ext uri="{FF2B5EF4-FFF2-40B4-BE49-F238E27FC236}">
                        <a16:creationId xmlns:a16="http://schemas.microsoft.com/office/drawing/2014/main" id="{1A4235BB-CA9D-4374-B0B6-E8F0C2825BD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444416" y="5137854"/>
                    <a:ext cx="3714057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7" name="Straight Connector 166">
                    <a:extLst>
                      <a:ext uri="{FF2B5EF4-FFF2-40B4-BE49-F238E27FC236}">
                        <a16:creationId xmlns:a16="http://schemas.microsoft.com/office/drawing/2014/main" id="{0B45E98B-3163-43C7-9E65-D5AAA08F7F1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462258" y="2775489"/>
                    <a:ext cx="3731899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5" name="Group 134">
                  <a:extLst>
                    <a:ext uri="{FF2B5EF4-FFF2-40B4-BE49-F238E27FC236}">
                      <a16:creationId xmlns:a16="http://schemas.microsoft.com/office/drawing/2014/main" id="{9B4F3883-8E81-42DF-8A29-EAB18075C5D6}"/>
                    </a:ext>
                  </a:extLst>
                </p:cNvPr>
                <p:cNvGrpSpPr/>
                <p:nvPr/>
              </p:nvGrpSpPr>
              <p:grpSpPr>
                <a:xfrm rot="16200000">
                  <a:off x="3773083" y="3573453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138" name="Group 137">
                    <a:extLst>
                      <a:ext uri="{FF2B5EF4-FFF2-40B4-BE49-F238E27FC236}">
                        <a16:creationId xmlns:a16="http://schemas.microsoft.com/office/drawing/2014/main" id="{BCFE0A0A-1520-4D0A-A0DC-53F05A7F54D3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54" name="Straight Connector 153">
                      <a:extLst>
                        <a:ext uri="{FF2B5EF4-FFF2-40B4-BE49-F238E27FC236}">
                          <a16:creationId xmlns:a16="http://schemas.microsoft.com/office/drawing/2014/main" id="{D1669C9E-BC11-43A4-82BE-EA3B29F5F32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6" name="Straight Connector 155">
                      <a:extLst>
                        <a:ext uri="{FF2B5EF4-FFF2-40B4-BE49-F238E27FC236}">
                          <a16:creationId xmlns:a16="http://schemas.microsoft.com/office/drawing/2014/main" id="{39D1349E-CC95-48E2-A141-68805643405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1" name="Group 140">
                    <a:extLst>
                      <a:ext uri="{FF2B5EF4-FFF2-40B4-BE49-F238E27FC236}">
                        <a16:creationId xmlns:a16="http://schemas.microsoft.com/office/drawing/2014/main" id="{B7DCFA6A-6ED9-4B22-9347-8C741BA03574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51" name="Straight Connector 150">
                      <a:extLst>
                        <a:ext uri="{FF2B5EF4-FFF2-40B4-BE49-F238E27FC236}">
                          <a16:creationId xmlns:a16="http://schemas.microsoft.com/office/drawing/2014/main" id="{234FD722-9692-466F-B185-DF42CAB0585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2" name="Straight Connector 151">
                      <a:extLst>
                        <a:ext uri="{FF2B5EF4-FFF2-40B4-BE49-F238E27FC236}">
                          <a16:creationId xmlns:a16="http://schemas.microsoft.com/office/drawing/2014/main" id="{5E96B593-E307-4031-94E2-9C1C187D7A2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6" name="Group 145">
                    <a:extLst>
                      <a:ext uri="{FF2B5EF4-FFF2-40B4-BE49-F238E27FC236}">
                        <a16:creationId xmlns:a16="http://schemas.microsoft.com/office/drawing/2014/main" id="{8D681D96-D3B3-48EC-925C-A6A7621A2105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49" name="Straight Connector 148">
                      <a:extLst>
                        <a:ext uri="{FF2B5EF4-FFF2-40B4-BE49-F238E27FC236}">
                          <a16:creationId xmlns:a16="http://schemas.microsoft.com/office/drawing/2014/main" id="{243EDEC6-BF2A-4D0F-8996-694B1AC7789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0" name="Straight Connector 149">
                      <a:extLst>
                        <a:ext uri="{FF2B5EF4-FFF2-40B4-BE49-F238E27FC236}">
                          <a16:creationId xmlns:a16="http://schemas.microsoft.com/office/drawing/2014/main" id="{9B2C6E00-526B-4AFA-9018-BA006682D0E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48" name="Straight Connector 147">
                    <a:extLst>
                      <a:ext uri="{FF2B5EF4-FFF2-40B4-BE49-F238E27FC236}">
                        <a16:creationId xmlns:a16="http://schemas.microsoft.com/office/drawing/2014/main" id="{A650A733-4BED-45AB-9509-0338256EF25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7" name="Straight Connector 136">
                  <a:extLst>
                    <a:ext uri="{FF2B5EF4-FFF2-40B4-BE49-F238E27FC236}">
                      <a16:creationId xmlns:a16="http://schemas.microsoft.com/office/drawing/2014/main" id="{D14F9663-CC3E-478D-B670-6CFF427747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497346" y="3888924"/>
                  <a:ext cx="10972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C24F8965-6A75-4AFD-AD7A-204F504638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12952" y="354848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7" name="Content Placeholder 2">
            <a:extLst>
              <a:ext uri="{FF2B5EF4-FFF2-40B4-BE49-F238E27FC236}">
                <a16:creationId xmlns:a16="http://schemas.microsoft.com/office/drawing/2014/main" id="{3072851B-F350-4ABF-BDA0-838F6EBE6C6A}"/>
              </a:ext>
            </a:extLst>
          </p:cNvPr>
          <p:cNvSpPr txBox="1">
            <a:spLocks/>
          </p:cNvSpPr>
          <p:nvPr/>
        </p:nvSpPr>
        <p:spPr>
          <a:xfrm>
            <a:off x="1158938" y="4053506"/>
            <a:ext cx="3358451" cy="1188463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If the input to the first stage is close to 5 V, that transistor will be saturated and the output of that stage will be close to 0 V.</a:t>
            </a:r>
          </a:p>
          <a:p>
            <a:pPr marL="0" indent="0">
              <a:buNone/>
            </a:pPr>
            <a:endParaRPr lang="en-US" sz="1800" b="1" baseline="-25000" dirty="0">
              <a:solidFill>
                <a:srgbClr val="FF0000"/>
              </a:solidFill>
            </a:endParaRPr>
          </a:p>
        </p:txBody>
      </p:sp>
      <p:sp>
        <p:nvSpPr>
          <p:cNvPr id="198" name="Content Placeholder 2">
            <a:extLst>
              <a:ext uri="{FF2B5EF4-FFF2-40B4-BE49-F238E27FC236}">
                <a16:creationId xmlns:a16="http://schemas.microsoft.com/office/drawing/2014/main" id="{732555A4-522D-404E-8DF5-871CE06B8A1A}"/>
              </a:ext>
            </a:extLst>
          </p:cNvPr>
          <p:cNvSpPr txBox="1">
            <a:spLocks/>
          </p:cNvSpPr>
          <p:nvPr/>
        </p:nvSpPr>
        <p:spPr>
          <a:xfrm>
            <a:off x="2331491" y="2208797"/>
            <a:ext cx="458629" cy="35031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5 V</a:t>
            </a:r>
            <a:endParaRPr lang="en-US" sz="1800" b="1" baseline="-25000" dirty="0">
              <a:solidFill>
                <a:srgbClr val="FF0000"/>
              </a:solidFill>
            </a:endParaRPr>
          </a:p>
        </p:txBody>
      </p:sp>
      <p:sp>
        <p:nvSpPr>
          <p:cNvPr id="199" name="Content Placeholder 2">
            <a:extLst>
              <a:ext uri="{FF2B5EF4-FFF2-40B4-BE49-F238E27FC236}">
                <a16:creationId xmlns:a16="http://schemas.microsoft.com/office/drawing/2014/main" id="{24D9EEE9-79DE-4499-A62F-B8C1526245E5}"/>
              </a:ext>
            </a:extLst>
          </p:cNvPr>
          <p:cNvSpPr txBox="1">
            <a:spLocks/>
          </p:cNvSpPr>
          <p:nvPr/>
        </p:nvSpPr>
        <p:spPr>
          <a:xfrm>
            <a:off x="4673198" y="1968988"/>
            <a:ext cx="697174" cy="39621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0.2 V</a:t>
            </a:r>
            <a:endParaRPr lang="en-US" sz="1800" b="1" baseline="-25000" dirty="0">
              <a:solidFill>
                <a:srgbClr val="FF0000"/>
              </a:solidFill>
            </a:endParaRPr>
          </a:p>
        </p:txBody>
      </p:sp>
      <p:sp>
        <p:nvSpPr>
          <p:cNvPr id="200" name="Content Placeholder 2">
            <a:extLst>
              <a:ext uri="{FF2B5EF4-FFF2-40B4-BE49-F238E27FC236}">
                <a16:creationId xmlns:a16="http://schemas.microsoft.com/office/drawing/2014/main" id="{49D70D3E-2A50-4D97-B42C-E7F779ED5B5F}"/>
              </a:ext>
            </a:extLst>
          </p:cNvPr>
          <p:cNvSpPr txBox="1">
            <a:spLocks/>
          </p:cNvSpPr>
          <p:nvPr/>
        </p:nvSpPr>
        <p:spPr>
          <a:xfrm>
            <a:off x="5051564" y="4035776"/>
            <a:ext cx="3649091" cy="130211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That low voltage becomes the input to the second stage, forcing that second transistor into the cut off region and making the output of that stage close to 5 V.</a:t>
            </a:r>
          </a:p>
          <a:p>
            <a:pPr marL="0" indent="0">
              <a:buNone/>
            </a:pPr>
            <a:endParaRPr lang="en-US" sz="1800" b="1" baseline="-25000" dirty="0">
              <a:solidFill>
                <a:srgbClr val="FF0000"/>
              </a:solidFill>
            </a:endParaRPr>
          </a:p>
        </p:txBody>
      </p:sp>
      <p:sp>
        <p:nvSpPr>
          <p:cNvPr id="201" name="Content Placeholder 2">
            <a:extLst>
              <a:ext uri="{FF2B5EF4-FFF2-40B4-BE49-F238E27FC236}">
                <a16:creationId xmlns:a16="http://schemas.microsoft.com/office/drawing/2014/main" id="{495767E8-D741-48D7-8902-0BCD12D8B76A}"/>
              </a:ext>
            </a:extLst>
          </p:cNvPr>
          <p:cNvSpPr txBox="1">
            <a:spLocks/>
          </p:cNvSpPr>
          <p:nvPr/>
        </p:nvSpPr>
        <p:spPr>
          <a:xfrm>
            <a:off x="7582227" y="1929797"/>
            <a:ext cx="658167" cy="30008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5 V</a:t>
            </a:r>
            <a:endParaRPr lang="en-US" sz="1800" b="1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99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" grpId="0"/>
      <p:bldP spid="198" grpId="0"/>
      <p:bldP spid="199" grpId="0"/>
      <p:bldP spid="200" grpId="0"/>
      <p:bldP spid="201" grpId="0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Sum of Products can use just NAND Gates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682FA777-D7A4-4CF9-9F11-8C88F1093B81}"/>
              </a:ext>
            </a:extLst>
          </p:cNvPr>
          <p:cNvGrpSpPr/>
          <p:nvPr/>
        </p:nvGrpSpPr>
        <p:grpSpPr>
          <a:xfrm>
            <a:off x="4206116" y="1561359"/>
            <a:ext cx="969477" cy="413341"/>
            <a:chOff x="3057493" y="1537262"/>
            <a:chExt cx="969477" cy="413341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759F2817-F9BF-4030-B4DA-3BE4CE8956B6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65" name="Flowchart: Delay 64">
                <a:extLst>
                  <a:ext uri="{FF2B5EF4-FFF2-40B4-BE49-F238E27FC236}">
                    <a16:creationId xmlns:a16="http://schemas.microsoft.com/office/drawing/2014/main" id="{529B9602-4361-46DD-A963-70C0B6C7FFF0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C52EC34C-B2A5-4265-8E38-5554ED126B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15C744CE-5F37-4076-AB91-FFEE75ACCF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A912C8F-5F4E-4BE0-BDCC-F99A3282DA78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2F158193-A5AB-4072-B295-BD9E4EE7FFFE}"/>
              </a:ext>
            </a:extLst>
          </p:cNvPr>
          <p:cNvGrpSpPr/>
          <p:nvPr/>
        </p:nvGrpSpPr>
        <p:grpSpPr>
          <a:xfrm>
            <a:off x="4222215" y="2289705"/>
            <a:ext cx="969477" cy="413341"/>
            <a:chOff x="3057493" y="1537262"/>
            <a:chExt cx="969477" cy="413341"/>
          </a:xfrm>
        </p:grpSpPr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D1D4671-57DB-4354-8864-84FA9DEACFAF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75" name="Flowchart: Delay 74">
                <a:extLst>
                  <a:ext uri="{FF2B5EF4-FFF2-40B4-BE49-F238E27FC236}">
                    <a16:creationId xmlns:a16="http://schemas.microsoft.com/office/drawing/2014/main" id="{0AA7FB43-AC4D-4513-8FC4-2EB7FE71C909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4FE803E0-DF1E-4379-B5C4-7AA2BEA813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6860AF41-E35A-45F4-A2DF-51FE1D8D06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6B8AC586-069B-4009-A211-D53EF81B8536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14EA84FB-4840-4196-A6F4-3FCC9CFF837F}"/>
              </a:ext>
            </a:extLst>
          </p:cNvPr>
          <p:cNvGrpSpPr/>
          <p:nvPr/>
        </p:nvGrpSpPr>
        <p:grpSpPr>
          <a:xfrm>
            <a:off x="4198763" y="3039410"/>
            <a:ext cx="969477" cy="413341"/>
            <a:chOff x="3057493" y="1537262"/>
            <a:chExt cx="969477" cy="413341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8D4F834E-1E45-4FCD-8353-9DE55704AFB8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85" name="Flowchart: Delay 84">
                <a:extLst>
                  <a:ext uri="{FF2B5EF4-FFF2-40B4-BE49-F238E27FC236}">
                    <a16:creationId xmlns:a16="http://schemas.microsoft.com/office/drawing/2014/main" id="{DAFCCC9E-6CB4-46CF-A35C-9FD250EC98D8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2F32F6EF-25C6-4FEC-9AE3-988F53FE62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D495AB2-8B12-45DB-B11D-B16C0C9EFF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BCD2E591-748E-44FD-93C4-EFCA7D9476FA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7EEDF244-126C-496E-8D62-3DC56F809289}"/>
              </a:ext>
            </a:extLst>
          </p:cNvPr>
          <p:cNvGrpSpPr/>
          <p:nvPr/>
        </p:nvGrpSpPr>
        <p:grpSpPr>
          <a:xfrm>
            <a:off x="6019800" y="2252453"/>
            <a:ext cx="2063548" cy="497421"/>
            <a:chOff x="1857538" y="1740793"/>
            <a:chExt cx="3204620" cy="844573"/>
          </a:xfrm>
        </p:grpSpPr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1704B8AB-D707-4299-8175-3A79B07AB914}"/>
                </a:ext>
              </a:extLst>
            </p:cNvPr>
            <p:cNvSpPr txBox="1"/>
            <p:nvPr/>
          </p:nvSpPr>
          <p:spPr>
            <a:xfrm>
              <a:off x="3706639" y="1824308"/>
              <a:ext cx="1355519" cy="5748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output</a:t>
              </a:r>
              <a:endParaRPr lang="en-US" sz="1600" baseline="-25000" dirty="0"/>
            </a:p>
          </p:txBody>
        </p: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26F8027A-9524-4D5A-9159-E75E6D839EF0}"/>
                </a:ext>
              </a:extLst>
            </p:cNvPr>
            <p:cNvGrpSpPr/>
            <p:nvPr/>
          </p:nvGrpSpPr>
          <p:grpSpPr>
            <a:xfrm>
              <a:off x="1857538" y="1740793"/>
              <a:ext cx="1828369" cy="844573"/>
              <a:chOff x="2075978" y="3003526"/>
              <a:chExt cx="1828369" cy="844573"/>
            </a:xfrm>
          </p:grpSpPr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7CFC4675-C243-425C-9BCB-09542A4693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29000" y="3418028"/>
                <a:ext cx="475347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9D815CD7-E5ED-4A27-98A0-EEB46D9F1A05}"/>
                  </a:ext>
                </a:extLst>
              </p:cNvPr>
              <p:cNvGrpSpPr/>
              <p:nvPr/>
            </p:nvGrpSpPr>
            <p:grpSpPr>
              <a:xfrm>
                <a:off x="2075978" y="3009899"/>
                <a:ext cx="1261582" cy="838200"/>
                <a:chOff x="2075978" y="3009899"/>
                <a:chExt cx="1261582" cy="838200"/>
              </a:xfrm>
            </p:grpSpPr>
            <p:sp>
              <p:nvSpPr>
                <p:cNvPr id="98" name="Flowchart: Delay 97">
                  <a:extLst>
                    <a:ext uri="{FF2B5EF4-FFF2-40B4-BE49-F238E27FC236}">
                      <a16:creationId xmlns:a16="http://schemas.microsoft.com/office/drawing/2014/main" id="{4E8C00AA-B39E-4A45-A307-45119CCDC543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7848307A-AC45-4569-A588-68612921CB6A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Arc 99">
                  <a:extLst>
                    <a:ext uri="{FF2B5EF4-FFF2-40B4-BE49-F238E27FC236}">
                      <a16:creationId xmlns:a16="http://schemas.microsoft.com/office/drawing/2014/main" id="{C5DBB49C-BD65-4F37-9C1C-14E8BA31E045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C8648CC4-DB0E-4FB2-A12E-A08157787267}"/>
                    </a:ext>
                  </a:extLst>
                </p:cNvPr>
                <p:cNvCxnSpPr/>
                <p:nvPr/>
              </p:nvCxnSpPr>
              <p:spPr>
                <a:xfrm>
                  <a:off x="2075978" y="3199482"/>
                  <a:ext cx="42601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3D747461-ABE0-4160-B7CF-D8D183186116}"/>
                    </a:ext>
                  </a:extLst>
                </p:cNvPr>
                <p:cNvCxnSpPr/>
                <p:nvPr/>
              </p:nvCxnSpPr>
              <p:spPr>
                <a:xfrm>
                  <a:off x="2075978" y="3627731"/>
                  <a:ext cx="42601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D37A2A1C-34ED-435C-99C7-CE2CE3368AC1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552EF664-C4C6-4A83-95A8-F01336DC71C7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6FAF4BAF-A115-4570-81E9-601E2E72F6A1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3" name="TextBox 102">
            <a:extLst>
              <a:ext uri="{FF2B5EF4-FFF2-40B4-BE49-F238E27FC236}">
                <a16:creationId xmlns:a16="http://schemas.microsoft.com/office/drawing/2014/main" id="{5D9BC618-4EBC-41D1-9494-93E45CAA30E3}"/>
              </a:ext>
            </a:extLst>
          </p:cNvPr>
          <p:cNvSpPr txBox="1"/>
          <p:nvPr/>
        </p:nvSpPr>
        <p:spPr>
          <a:xfrm>
            <a:off x="822352" y="4969844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inputs</a:t>
            </a:r>
            <a:endParaRPr lang="en-US" sz="1600" baseline="-250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97FAE1F-746E-4DEA-A905-C5083C227616}"/>
              </a:ext>
            </a:extLst>
          </p:cNvPr>
          <p:cNvGrpSpPr/>
          <p:nvPr/>
        </p:nvGrpSpPr>
        <p:grpSpPr>
          <a:xfrm>
            <a:off x="2438176" y="1985435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59B44737-6F40-448D-94CF-9201289877C7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3108032-7558-4188-832F-0EA9C4E4BDD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>
            <a:off x="2438176" y="2789139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5D3EF7CA-E573-4E88-B9DE-AEA086C39770}"/>
              </a:ext>
            </a:extLst>
          </p:cNvPr>
          <p:cNvGrpSpPr/>
          <p:nvPr/>
        </p:nvGrpSpPr>
        <p:grpSpPr>
          <a:xfrm>
            <a:off x="6264675" y="4834185"/>
            <a:ext cx="969477" cy="413341"/>
            <a:chOff x="3057493" y="1537262"/>
            <a:chExt cx="969477" cy="413341"/>
          </a:xfrm>
        </p:grpSpPr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DBE6D53F-B65A-4FEA-9A0D-A2C3E8E3B6EB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137" name="Flowchart: Delay 136">
                <a:extLst>
                  <a:ext uri="{FF2B5EF4-FFF2-40B4-BE49-F238E27FC236}">
                    <a16:creationId xmlns:a16="http://schemas.microsoft.com/office/drawing/2014/main" id="{C5762B46-B42B-433A-924C-5FFFD1FB76BB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1449018-6DE3-44B5-AF70-5623AD6191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CD9E2E0B-F963-4847-B78C-154B986308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E388D8B8-446C-45BA-8C87-BFDC5DF01100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EAC9654B-68E9-434F-A84D-44A3DC1A653F}"/>
              </a:ext>
            </a:extLst>
          </p:cNvPr>
          <p:cNvCxnSpPr>
            <a:cxnSpLocks/>
          </p:cNvCxnSpPr>
          <p:nvPr/>
        </p:nvCxnSpPr>
        <p:spPr>
          <a:xfrm>
            <a:off x="6272559" y="5024835"/>
            <a:ext cx="2286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B101CA60-AF6E-4CF4-B966-A1529CE5BB61}"/>
              </a:ext>
            </a:extLst>
          </p:cNvPr>
          <p:cNvCxnSpPr/>
          <p:nvPr/>
        </p:nvCxnSpPr>
        <p:spPr>
          <a:xfrm>
            <a:off x="6015230" y="2503040"/>
            <a:ext cx="2743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448C8B1F-61F5-4C5E-92CB-C7A64EC48A77}"/>
              </a:ext>
            </a:extLst>
          </p:cNvPr>
          <p:cNvGrpSpPr/>
          <p:nvPr/>
        </p:nvGrpSpPr>
        <p:grpSpPr>
          <a:xfrm>
            <a:off x="2318924" y="5305502"/>
            <a:ext cx="605275" cy="440921"/>
            <a:chOff x="2438073" y="3230060"/>
            <a:chExt cx="605275" cy="440921"/>
          </a:xfrm>
        </p:grpSpPr>
        <p:sp>
          <p:nvSpPr>
            <p:cNvPr id="143" name="Isosceles Triangle 142">
              <a:extLst>
                <a:ext uri="{FF2B5EF4-FFF2-40B4-BE49-F238E27FC236}">
                  <a16:creationId xmlns:a16="http://schemas.microsoft.com/office/drawing/2014/main" id="{48B9B661-EE7C-48F7-BDCE-C7EA7A3EE72C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A1E3BB80-FE07-43B0-8944-A44558246C7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0F8C0DDC-BB19-41AA-ADD0-D958B9D6492B}"/>
              </a:ext>
            </a:extLst>
          </p:cNvPr>
          <p:cNvGrpSpPr/>
          <p:nvPr/>
        </p:nvGrpSpPr>
        <p:grpSpPr>
          <a:xfrm>
            <a:off x="2314375" y="4499343"/>
            <a:ext cx="605275" cy="440921"/>
            <a:chOff x="2438073" y="3230060"/>
            <a:chExt cx="605275" cy="440921"/>
          </a:xfrm>
        </p:grpSpPr>
        <p:sp>
          <p:nvSpPr>
            <p:cNvPr id="146" name="Isosceles Triangle 145">
              <a:extLst>
                <a:ext uri="{FF2B5EF4-FFF2-40B4-BE49-F238E27FC236}">
                  <a16:creationId xmlns:a16="http://schemas.microsoft.com/office/drawing/2014/main" id="{88F5138C-6325-4E8D-A706-F22FAFA7B194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CD2D3C30-E363-4A43-9DC7-5BC725B2E5F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6DE5EDA5-54D5-49DE-9735-904A2AB3937D}"/>
              </a:ext>
            </a:extLst>
          </p:cNvPr>
          <p:cNvSpPr txBox="1">
            <a:spLocks/>
          </p:cNvSpPr>
          <p:nvPr/>
        </p:nvSpPr>
        <p:spPr>
          <a:xfrm>
            <a:off x="446578" y="3751496"/>
            <a:ext cx="6787574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Equivalent Sum of Products Using NAND Gates: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933367" y="2311077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inputs</a:t>
            </a:r>
            <a:endParaRPr lang="en-US" sz="1600" baseline="-25000" dirty="0"/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05BF9D39-5D53-47E2-9478-C9FAE8B868E4}"/>
              </a:ext>
            </a:extLst>
          </p:cNvPr>
          <p:cNvGrpSpPr/>
          <p:nvPr/>
        </p:nvGrpSpPr>
        <p:grpSpPr>
          <a:xfrm>
            <a:off x="4202704" y="4294770"/>
            <a:ext cx="969477" cy="413341"/>
            <a:chOff x="3057493" y="1537262"/>
            <a:chExt cx="969477" cy="413341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A3FF4E15-2D2C-43B6-932A-D34935C0003B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89" name="Flowchart: Delay 88">
                <a:extLst>
                  <a:ext uri="{FF2B5EF4-FFF2-40B4-BE49-F238E27FC236}">
                    <a16:creationId xmlns:a16="http://schemas.microsoft.com/office/drawing/2014/main" id="{82605A3F-B014-44C9-B2EC-F4E31B416D59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7040927F-B554-4EF7-9774-000D24C8F0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279CC538-4371-485B-B804-B020568524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119F0287-B6A6-431D-B14E-8C63EFC6E65C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520F91D5-0BBE-4EA1-8C52-C18881097467}"/>
              </a:ext>
            </a:extLst>
          </p:cNvPr>
          <p:cNvGrpSpPr/>
          <p:nvPr/>
        </p:nvGrpSpPr>
        <p:grpSpPr>
          <a:xfrm>
            <a:off x="4210057" y="5040855"/>
            <a:ext cx="969477" cy="413341"/>
            <a:chOff x="3057493" y="1537262"/>
            <a:chExt cx="969477" cy="413341"/>
          </a:xfrm>
        </p:grpSpPr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B7E310DF-41EB-4259-B087-C33AE8DBB1C5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152" name="Flowchart: Delay 151">
                <a:extLst>
                  <a:ext uri="{FF2B5EF4-FFF2-40B4-BE49-F238E27FC236}">
                    <a16:creationId xmlns:a16="http://schemas.microsoft.com/office/drawing/2014/main" id="{5F31D3AD-106C-4C72-AB10-D61856E15B0E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0E06250A-F13B-4395-9FA4-20A4708627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2EF1C6D9-2E26-421D-9CCF-D27038498F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A26A58B5-F7D3-44EE-8CB5-7D29E4414FFB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E70986F0-FDA0-442B-9A41-D49E7C5D97DD}"/>
              </a:ext>
            </a:extLst>
          </p:cNvPr>
          <p:cNvGrpSpPr/>
          <p:nvPr/>
        </p:nvGrpSpPr>
        <p:grpSpPr>
          <a:xfrm>
            <a:off x="4206116" y="5761309"/>
            <a:ext cx="969477" cy="413341"/>
            <a:chOff x="3057493" y="1537262"/>
            <a:chExt cx="969477" cy="413341"/>
          </a:xfrm>
        </p:grpSpPr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id="{46D0F8CF-A08D-4AA4-A15F-60F12DD43171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158" name="Flowchart: Delay 157">
                <a:extLst>
                  <a:ext uri="{FF2B5EF4-FFF2-40B4-BE49-F238E27FC236}">
                    <a16:creationId xmlns:a16="http://schemas.microsoft.com/office/drawing/2014/main" id="{57AD1F35-7278-456A-B2D6-9572A68E4AD2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AD50C296-2D74-4FDC-A7FB-96D626E98A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>
                <a:extLst>
                  <a:ext uri="{FF2B5EF4-FFF2-40B4-BE49-F238E27FC236}">
                    <a16:creationId xmlns:a16="http://schemas.microsoft.com/office/drawing/2014/main" id="{AF44AC05-DDE6-441E-AD0B-1A884DDE38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0769AD2D-7C6D-426F-9C16-B03E2C6A1A0B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1" name="Oval 160">
            <a:extLst>
              <a:ext uri="{FF2B5EF4-FFF2-40B4-BE49-F238E27FC236}">
                <a16:creationId xmlns:a16="http://schemas.microsoft.com/office/drawing/2014/main" id="{4D6A0FDF-B8BF-4031-A1ED-8778292C36FF}"/>
              </a:ext>
            </a:extLst>
          </p:cNvPr>
          <p:cNvSpPr/>
          <p:nvPr/>
        </p:nvSpPr>
        <p:spPr>
          <a:xfrm>
            <a:off x="4939640" y="4438327"/>
            <a:ext cx="109728" cy="109728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55FBFAF5-D82A-40DB-B8FC-E9878F692527}"/>
              </a:ext>
            </a:extLst>
          </p:cNvPr>
          <p:cNvSpPr/>
          <p:nvPr/>
        </p:nvSpPr>
        <p:spPr>
          <a:xfrm>
            <a:off x="4939640" y="5175494"/>
            <a:ext cx="109728" cy="109728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3300BF1B-6279-4EC0-9258-1A38E98692CF}"/>
              </a:ext>
            </a:extLst>
          </p:cNvPr>
          <p:cNvSpPr/>
          <p:nvPr/>
        </p:nvSpPr>
        <p:spPr>
          <a:xfrm>
            <a:off x="4939640" y="5892132"/>
            <a:ext cx="109728" cy="109728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C7C4B2A6-71FC-4945-932E-E0F3ACA3A0C2}"/>
              </a:ext>
            </a:extLst>
          </p:cNvPr>
          <p:cNvSpPr/>
          <p:nvPr/>
        </p:nvSpPr>
        <p:spPr>
          <a:xfrm>
            <a:off x="6989231" y="4985991"/>
            <a:ext cx="109728" cy="109728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907DEC2A-3134-4604-9034-3A20D65BDA58}"/>
              </a:ext>
            </a:extLst>
          </p:cNvPr>
          <p:cNvSpPr txBox="1"/>
          <p:nvPr/>
        </p:nvSpPr>
        <p:spPr>
          <a:xfrm>
            <a:off x="5642965" y="3243332"/>
            <a:ext cx="1849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Replace AND gates with NAND gates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3" name="Arc 2">
            <a:extLst>
              <a:ext uri="{FF2B5EF4-FFF2-40B4-BE49-F238E27FC236}">
                <a16:creationId xmlns:a16="http://schemas.microsoft.com/office/drawing/2014/main" id="{B35BEB38-8F4A-4211-833E-5361F24F4DD7}"/>
              </a:ext>
            </a:extLst>
          </p:cNvPr>
          <p:cNvSpPr/>
          <p:nvPr/>
        </p:nvSpPr>
        <p:spPr>
          <a:xfrm>
            <a:off x="4724453" y="3245589"/>
            <a:ext cx="1006875" cy="1303858"/>
          </a:xfrm>
          <a:prstGeom prst="arc">
            <a:avLst>
              <a:gd name="adj1" fmla="val 16947088"/>
              <a:gd name="adj2" fmla="val 4318320"/>
            </a:avLst>
          </a:prstGeom>
          <a:ln w="254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F8F6B4B0-578C-4985-BE0B-55966C38B9B6}"/>
              </a:ext>
            </a:extLst>
          </p:cNvPr>
          <p:cNvSpPr txBox="1"/>
          <p:nvPr/>
        </p:nvSpPr>
        <p:spPr>
          <a:xfrm>
            <a:off x="7519417" y="4007686"/>
            <a:ext cx="1849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Replace OR gate with NAND gate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114" name="Arc 113">
            <a:extLst>
              <a:ext uri="{FF2B5EF4-FFF2-40B4-BE49-F238E27FC236}">
                <a16:creationId xmlns:a16="http://schemas.microsoft.com/office/drawing/2014/main" id="{97BA2D79-1680-4D7B-AE94-6C2D6FEAB2FC}"/>
              </a:ext>
            </a:extLst>
          </p:cNvPr>
          <p:cNvSpPr/>
          <p:nvPr/>
        </p:nvSpPr>
        <p:spPr>
          <a:xfrm>
            <a:off x="6214518" y="2602363"/>
            <a:ext cx="1330763" cy="2176856"/>
          </a:xfrm>
          <a:prstGeom prst="arc">
            <a:avLst>
              <a:gd name="adj1" fmla="val 16947088"/>
              <a:gd name="adj2" fmla="val 4318320"/>
            </a:avLst>
          </a:prstGeom>
          <a:ln w="254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214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/>
      <p:bldP spid="3" grpId="0" animBg="1"/>
      <p:bldP spid="113" grpId="0"/>
      <p:bldP spid="1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Common Emitter Amplifier Circuit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42B30CA-D78F-4C98-A43A-BA36C1EB3AAD}"/>
              </a:ext>
            </a:extLst>
          </p:cNvPr>
          <p:cNvGrpSpPr/>
          <p:nvPr/>
        </p:nvGrpSpPr>
        <p:grpSpPr>
          <a:xfrm>
            <a:off x="759486" y="1600200"/>
            <a:ext cx="7625027" cy="2072552"/>
            <a:chOff x="627155" y="2906386"/>
            <a:chExt cx="7625027" cy="2072552"/>
          </a:xfrm>
        </p:grpSpPr>
        <p:grpSp>
          <p:nvGrpSpPr>
            <p:cNvPr id="193" name="Group 192">
              <a:extLst>
                <a:ext uri="{FF2B5EF4-FFF2-40B4-BE49-F238E27FC236}">
                  <a16:creationId xmlns:a16="http://schemas.microsoft.com/office/drawing/2014/main" id="{3D55C7ED-3534-4102-886B-5029AA96A03F}"/>
                </a:ext>
              </a:extLst>
            </p:cNvPr>
            <p:cNvGrpSpPr/>
            <p:nvPr/>
          </p:nvGrpSpPr>
          <p:grpSpPr>
            <a:xfrm>
              <a:off x="627155" y="2906386"/>
              <a:ext cx="4803667" cy="2072552"/>
              <a:chOff x="347108" y="2668386"/>
              <a:chExt cx="6404890" cy="2763402"/>
            </a:xfrm>
          </p:grpSpPr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B6EC8711-B3C5-48A0-AE95-D2C11E8D46A1}"/>
                  </a:ext>
                </a:extLst>
              </p:cNvPr>
              <p:cNvGrpSpPr/>
              <p:nvPr/>
            </p:nvGrpSpPr>
            <p:grpSpPr>
              <a:xfrm>
                <a:off x="5058552" y="2831728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B698F0B2-9AD2-46A3-87D3-7283ACF4511C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8A4A04E1-4457-4CC2-8046-F3E8B370B5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F857E697-93BB-4568-B3E7-DECFE7AE2D4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D43EA4A0-D5A0-4D41-B56C-F98F8D605A79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0840DCFF-B140-4BB7-8185-7CE0A74939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4B08FBD4-B753-435C-9865-B2072C8472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FD680264-579F-4AFA-8D27-F4D97F63BDD2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EA091034-A84F-4BAE-ABA8-DE1D033960B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18CC830C-9927-4CCD-A509-0D7DC68614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A68A7AFD-32CA-4FB3-99F5-ABF4BFDD25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7A968A10-339E-4412-A313-E8AACADC8A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0559" y="2669526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28521335-D02D-47DA-B556-6271C161BBD4}"/>
                  </a:ext>
                </a:extLst>
              </p:cNvPr>
              <p:cNvCxnSpPr/>
              <p:nvPr/>
            </p:nvCxnSpPr>
            <p:spPr>
              <a:xfrm flipV="1">
                <a:off x="5226943" y="3525572"/>
                <a:ext cx="9753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id="{EC8679BA-8C7C-4D2A-BA44-289C78D97E30}"/>
                      </a:ext>
                    </a:extLst>
                  </p:cNvPr>
                  <p:cNvSpPr/>
                  <p:nvPr/>
                </p:nvSpPr>
                <p:spPr>
                  <a:xfrm>
                    <a:off x="2037557" y="3852080"/>
                    <a:ext cx="593496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id="{EC8679BA-8C7C-4D2A-BA44-289C78D97E3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37557" y="3852080"/>
                    <a:ext cx="593496" cy="400109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/>
                  <p:nvPr/>
                </p:nvSpPr>
                <p:spPr>
                  <a:xfrm>
                    <a:off x="6237327" y="3198909"/>
                    <a:ext cx="514671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35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35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37327" y="3198909"/>
                    <a:ext cx="514671" cy="400109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2" name="Rectangle 141">
                    <a:extLst>
                      <a:ext uri="{FF2B5EF4-FFF2-40B4-BE49-F238E27FC236}">
                        <a16:creationId xmlns:a16="http://schemas.microsoft.com/office/drawing/2014/main" id="{B669BC25-7512-44AC-8DDD-13207FB5B690}"/>
                      </a:ext>
                    </a:extLst>
                  </p:cNvPr>
                  <p:cNvSpPr/>
                  <p:nvPr/>
                </p:nvSpPr>
                <p:spPr>
                  <a:xfrm>
                    <a:off x="3196273" y="3331469"/>
                    <a:ext cx="151178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=100</m:t>
                          </m:r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nor/>
                            </m:rPr>
                            <a:rPr lang="en-US" sz="1350"/>
                            <m:t>Ω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42" name="Rectangle 141">
                    <a:extLst>
                      <a:ext uri="{FF2B5EF4-FFF2-40B4-BE49-F238E27FC236}">
                        <a16:creationId xmlns:a16="http://schemas.microsoft.com/office/drawing/2014/main" id="{B669BC25-7512-44AC-8DDD-13207FB5B69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96273" y="3331469"/>
                    <a:ext cx="1511783" cy="400109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3" name="Rectangle 142">
                    <a:extLst>
                      <a:ext uri="{FF2B5EF4-FFF2-40B4-BE49-F238E27FC236}">
                        <a16:creationId xmlns:a16="http://schemas.microsoft.com/office/drawing/2014/main" id="{88F09F6F-4669-4B7C-9FBC-6F15C44FBB68}"/>
                      </a:ext>
                    </a:extLst>
                  </p:cNvPr>
                  <p:cNvSpPr/>
                  <p:nvPr/>
                </p:nvSpPr>
                <p:spPr>
                  <a:xfrm>
                    <a:off x="923225" y="3355914"/>
                    <a:ext cx="47064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43" name="Rectangle 142">
                    <a:extLst>
                      <a:ext uri="{FF2B5EF4-FFF2-40B4-BE49-F238E27FC236}">
                        <a16:creationId xmlns:a16="http://schemas.microsoft.com/office/drawing/2014/main" id="{88F09F6F-4669-4B7C-9FBC-6F15C44FBB6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23225" y="3355914"/>
                    <a:ext cx="470643" cy="400109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/>
                  <p:nvPr/>
                </p:nvSpPr>
                <p:spPr>
                  <a:xfrm>
                    <a:off x="3701824" y="2832587"/>
                    <a:ext cx="1434837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a14:m>
                    <a:r>
                      <a:rPr lang="en-US" sz="1350" dirty="0"/>
                      <a:t> </a:t>
                    </a:r>
                    <a14:m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=6.2 </m:t>
                        </m:r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nor/>
                          </m:rPr>
                          <a:rPr lang="en-US" sz="1350"/>
                          <m:t>Ω</m:t>
                        </m:r>
                      </m:oMath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01824" y="2832587"/>
                    <a:ext cx="1434837" cy="400109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/>
                  <p:nvPr/>
                </p:nvSpPr>
                <p:spPr>
                  <a:xfrm>
                    <a:off x="347108" y="3688392"/>
                    <a:ext cx="997709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a14:m>
                    <a:r>
                      <a:rPr lang="en-US" sz="1350" dirty="0"/>
                      <a:t>= 5V</a:t>
                    </a:r>
                  </a:p>
                </p:txBody>
              </p:sp>
            </mc:Choice>
            <mc:Fallback xmlns="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7108" y="3688392"/>
                    <a:ext cx="997709" cy="400109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t="-4082" r="-820" b="-2040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517D5D16-7DB6-4762-9AEB-33C664B67E94}"/>
                  </a:ext>
                </a:extLst>
              </p:cNvPr>
              <p:cNvCxnSpPr/>
              <p:nvPr/>
            </p:nvCxnSpPr>
            <p:spPr>
              <a:xfrm>
                <a:off x="4482702" y="5030751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id="{251EB08D-A4C9-48A7-A0D5-B704C19D0454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2369"/>
                <a:chOff x="1495046" y="2668386"/>
                <a:chExt cx="3734917" cy="2362369"/>
              </a:xfrm>
            </p:grpSpPr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2C22FBDC-0B74-40BF-8A05-267DA1D55369}"/>
                    </a:ext>
                  </a:extLst>
                </p:cNvPr>
                <p:cNvGrpSpPr/>
                <p:nvPr/>
              </p:nvGrpSpPr>
              <p:grpSpPr>
                <a:xfrm>
                  <a:off x="1495046" y="2668386"/>
                  <a:ext cx="3734917" cy="2362369"/>
                  <a:chOff x="-1462258" y="2775489"/>
                  <a:chExt cx="3734917" cy="2362369"/>
                </a:xfrm>
              </p:grpSpPr>
              <p:grpSp>
                <p:nvGrpSpPr>
                  <p:cNvPr id="4" name="Group 3">
                    <a:extLst>
                      <a:ext uri="{FF2B5EF4-FFF2-40B4-BE49-F238E27FC236}">
                        <a16:creationId xmlns:a16="http://schemas.microsoft.com/office/drawing/2014/main" id="{92411F75-780B-4FF4-8F5B-D1057DF7009D}"/>
                      </a:ext>
                    </a:extLst>
                  </p:cNvPr>
                  <p:cNvGrpSpPr/>
                  <p:nvPr/>
                </p:nvGrpSpPr>
                <p:grpSpPr>
                  <a:xfrm rot="5400000" flipH="1">
                    <a:off x="1015002" y="3880200"/>
                    <a:ext cx="1538034" cy="977281"/>
                    <a:chOff x="8441531" y="3428998"/>
                    <a:chExt cx="1538034" cy="977281"/>
                  </a:xfrm>
                </p:grpSpPr>
                <p:cxnSp>
                  <p:nvCxnSpPr>
                    <p:cNvPr id="5" name="Straight Connector 4">
                      <a:extLst>
                        <a:ext uri="{FF2B5EF4-FFF2-40B4-BE49-F238E27FC236}">
                          <a16:creationId xmlns:a16="http://schemas.microsoft.com/office/drawing/2014/main" id="{89B70155-E860-4D0C-877F-12C7C1D62DC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H="1" flipV="1">
                      <a:off x="8841927" y="3028604"/>
                      <a:ext cx="0" cy="800791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" name="Straight Connector 5">
                      <a:extLst>
                        <a:ext uri="{FF2B5EF4-FFF2-40B4-BE49-F238E27FC236}">
                          <a16:creationId xmlns:a16="http://schemas.microsoft.com/office/drawing/2014/main" id="{B5E8588B-25D4-42C2-A371-FFD474860EC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V="1">
                      <a:off x="9945203" y="3397653"/>
                      <a:ext cx="3017" cy="6570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" name="Straight Connector 6">
                      <a:extLst>
                        <a:ext uri="{FF2B5EF4-FFF2-40B4-BE49-F238E27FC236}">
                          <a16:creationId xmlns:a16="http://schemas.microsoft.com/office/drawing/2014/main" id="{80878921-5277-4FC5-8234-DB0B6F52634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94428" y="3857639"/>
                      <a:ext cx="609600" cy="0"/>
                    </a:xfrm>
                    <a:prstGeom prst="line">
                      <a:avLst/>
                    </a:prstGeom>
                    <a:ln w="190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" name="Straight Arrow Connector 7">
                      <a:extLst>
                        <a:ext uri="{FF2B5EF4-FFF2-40B4-BE49-F238E27FC236}">
                          <a16:creationId xmlns:a16="http://schemas.microsoft.com/office/drawing/2014/main" id="{F5755409-D6F5-4821-A344-CFA0D2A381A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42323" y="3429000"/>
                      <a:ext cx="206477" cy="436013"/>
                    </a:xfrm>
                    <a:prstGeom prst="straightConnector1">
                      <a:avLst/>
                    </a:prstGeom>
                    <a:ln>
                      <a:headEnd type="triangle"/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Straight Connector 8">
                      <a:extLst>
                        <a:ext uri="{FF2B5EF4-FFF2-40B4-BE49-F238E27FC236}">
                          <a16:creationId xmlns:a16="http://schemas.microsoft.com/office/drawing/2014/main" id="{E25465C7-BDF3-4ECB-8841-6C099691FF10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9743768" y="3428999"/>
                      <a:ext cx="170092" cy="43601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" name="Straight Connector 9">
                      <a:extLst>
                        <a:ext uri="{FF2B5EF4-FFF2-40B4-BE49-F238E27FC236}">
                          <a16:creationId xmlns:a16="http://schemas.microsoft.com/office/drawing/2014/main" id="{5C216F7A-E136-4D2A-BB07-2786DD4417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H="1">
                      <a:off x="9316791" y="4131959"/>
                      <a:ext cx="54864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3" name="Straight Connector 12">
                    <a:extLst>
                      <a:ext uri="{FF2B5EF4-FFF2-40B4-BE49-F238E27FC236}">
                        <a16:creationId xmlns:a16="http://schemas.microsoft.com/office/drawing/2014/main" id="{EDDA74E1-F3E0-4FEC-B607-EE23F83A0F7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444416" y="5137854"/>
                    <a:ext cx="3714057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Connector 15">
                    <a:extLst>
                      <a:ext uri="{FF2B5EF4-FFF2-40B4-BE49-F238E27FC236}">
                        <a16:creationId xmlns:a16="http://schemas.microsoft.com/office/drawing/2014/main" id="{7706AD0C-D5E1-4F17-8210-0228DEBDCAA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462258" y="2775489"/>
                    <a:ext cx="3731899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56E30060-5D1E-4B4B-90DD-4B14E98B61FD}"/>
                    </a:ext>
                  </a:extLst>
                </p:cNvPr>
                <p:cNvGrpSpPr/>
                <p:nvPr/>
              </p:nvGrpSpPr>
              <p:grpSpPr>
                <a:xfrm rot="16200000">
                  <a:off x="3773083" y="3573453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34E42310-758D-4EBC-BD1B-DF7830649B1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5809B9AA-93A0-45F8-81A4-E77FD0D2F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D9B0F568-28A4-40D5-A98B-CE150252BBB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A8B43EF7-FA1F-445B-9540-C417479D92D3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8" name="Straight Connector 97">
                      <a:extLst>
                        <a:ext uri="{FF2B5EF4-FFF2-40B4-BE49-F238E27FC236}">
                          <a16:creationId xmlns:a16="http://schemas.microsoft.com/office/drawing/2014/main" id="{D28F018B-7EC4-4E46-9BF7-E51507E1EF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D00D4C5C-D61E-4AD5-B08D-5441B74F02A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80DC4F4A-CE1F-4940-B74A-4D1DE5F0D277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6" name="Straight Connector 95">
                      <a:extLst>
                        <a:ext uri="{FF2B5EF4-FFF2-40B4-BE49-F238E27FC236}">
                          <a16:creationId xmlns:a16="http://schemas.microsoft.com/office/drawing/2014/main" id="{E43850A4-8551-496A-AAF7-83B3E957924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31C668B5-1525-4E19-BC2B-14C0BB1EF1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BAAB1196-CE07-4004-BA97-2AC1EBDE37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C4D40C0F-805D-4811-B82B-7A971BCAC6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508830" y="2689465"/>
                  <a:ext cx="4058" cy="114220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CFD7C63E-6ADD-4026-A1F9-B0E6D0F07E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59952" y="3888925"/>
                  <a:ext cx="825412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C35AC96F-8ACB-4242-971B-33F2B4BB7FA8}"/>
                  </a:ext>
                </a:extLst>
              </p:cNvPr>
              <p:cNvGrpSpPr/>
              <p:nvPr/>
            </p:nvGrpSpPr>
            <p:grpSpPr>
              <a:xfrm flipV="1">
                <a:off x="1326070" y="3831871"/>
                <a:ext cx="373658" cy="229817"/>
                <a:chOff x="1360627" y="3621347"/>
                <a:chExt cx="373658" cy="229817"/>
              </a:xfrm>
            </p:grpSpPr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5205B488-B5D6-4174-A23C-E235D808BFC1}"/>
                    </a:ext>
                  </a:extLst>
                </p:cNvPr>
                <p:cNvGrpSpPr/>
                <p:nvPr/>
              </p:nvGrpSpPr>
              <p:grpSpPr>
                <a:xfrm>
                  <a:off x="1360627" y="3621347"/>
                  <a:ext cx="365760" cy="229817"/>
                  <a:chOff x="1360627" y="3621347"/>
                  <a:chExt cx="365760" cy="229817"/>
                </a:xfrm>
              </p:grpSpPr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0F026405-EC34-4123-9EFE-43FBC7D4AD6F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851164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6E1C9834-C081-4B70-9F52-F85302B67A5D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62134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0" name="Group 159">
                  <a:extLst>
                    <a:ext uri="{FF2B5EF4-FFF2-40B4-BE49-F238E27FC236}">
                      <a16:creationId xmlns:a16="http://schemas.microsoft.com/office/drawing/2014/main" id="{CA8D76F7-A340-446A-9408-5FA8FD1E9D1A}"/>
                    </a:ext>
                  </a:extLst>
                </p:cNvPr>
                <p:cNvGrpSpPr/>
                <p:nvPr/>
              </p:nvGrpSpPr>
              <p:grpSpPr>
                <a:xfrm>
                  <a:off x="1368525" y="3695083"/>
                  <a:ext cx="365760" cy="71935"/>
                  <a:chOff x="1360627" y="3549412"/>
                  <a:chExt cx="365760" cy="71935"/>
                </a:xfrm>
              </p:grpSpPr>
              <p:cxnSp>
                <p:nvCxnSpPr>
                  <p:cNvPr id="161" name="Straight Connector 160">
                    <a:extLst>
                      <a:ext uri="{FF2B5EF4-FFF2-40B4-BE49-F238E27FC236}">
                        <a16:creationId xmlns:a16="http://schemas.microsoft.com/office/drawing/2014/main" id="{E844EFFE-542F-4327-B68F-20BA2195C3F3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54941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Straight Connector 161">
                    <a:extLst>
                      <a:ext uri="{FF2B5EF4-FFF2-40B4-BE49-F238E27FC236}">
                        <a16:creationId xmlns:a16="http://schemas.microsoft.com/office/drawing/2014/main" id="{ECB3E447-F5BD-4F13-9C10-9C4F7EF2B2BA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62134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5A750D59-8F31-4944-BD75-D28A272473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12888" y="4051066"/>
                <a:ext cx="0" cy="98233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B60B7F4F-EBF8-45A1-BC71-E0D2663CBE03}"/>
                  </a:ext>
                </a:extLst>
              </p:cNvPr>
              <p:cNvGrpSpPr/>
              <p:nvPr/>
            </p:nvGrpSpPr>
            <p:grpSpPr>
              <a:xfrm>
                <a:off x="4299822" y="5303520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77" name="Group 176">
                  <a:extLst>
                    <a:ext uri="{FF2B5EF4-FFF2-40B4-BE49-F238E27FC236}">
                      <a16:creationId xmlns:a16="http://schemas.microsoft.com/office/drawing/2014/main" id="{0B57E73C-B863-4BA1-8FAE-C0E61645FDA4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FD69425D-A377-4993-82D5-77F1B8DEBC26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Connector 181">
                    <a:extLst>
                      <a:ext uri="{FF2B5EF4-FFF2-40B4-BE49-F238E27FC236}">
                        <a16:creationId xmlns:a16="http://schemas.microsoft.com/office/drawing/2014/main" id="{72B07FDF-C993-4987-A434-02E81A910B2C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9" name="Straight Connector 178">
                  <a:extLst>
                    <a:ext uri="{FF2B5EF4-FFF2-40B4-BE49-F238E27FC236}">
                      <a16:creationId xmlns:a16="http://schemas.microsoft.com/office/drawing/2014/main" id="{055EC15E-D382-4CB1-A6A0-972251381CD6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4" name="Rectangle 183">
                    <a:extLst>
                      <a:ext uri="{FF2B5EF4-FFF2-40B4-BE49-F238E27FC236}">
                        <a16:creationId xmlns:a16="http://schemas.microsoft.com/office/drawing/2014/main" id="{E4B90A1B-C77E-4C16-BAE7-74E8101B8944}"/>
                      </a:ext>
                    </a:extLst>
                  </p:cNvPr>
                  <p:cNvSpPr/>
                  <p:nvPr/>
                </p:nvSpPr>
                <p:spPr>
                  <a:xfrm>
                    <a:off x="958203" y="4005831"/>
                    <a:ext cx="47064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84" name="Rectangle 183">
                    <a:extLst>
                      <a:ext uri="{FF2B5EF4-FFF2-40B4-BE49-F238E27FC236}">
                        <a16:creationId xmlns:a16="http://schemas.microsoft.com/office/drawing/2014/main" id="{E4B90A1B-C77E-4C16-BAE7-74E8101B894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58203" y="4005831"/>
                    <a:ext cx="470643" cy="400109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86" name="Oval 185">
                <a:extLst>
                  <a:ext uri="{FF2B5EF4-FFF2-40B4-BE49-F238E27FC236}">
                    <a16:creationId xmlns:a16="http://schemas.microsoft.com/office/drawing/2014/main" id="{CDC59343-9C03-440C-9C57-08CEEDADFEAD}"/>
                  </a:ext>
                </a:extLst>
              </p:cNvPr>
              <p:cNvSpPr/>
              <p:nvPr/>
            </p:nvSpPr>
            <p:spPr>
              <a:xfrm>
                <a:off x="2573134" y="4035694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cxnSp>
            <p:nvCxnSpPr>
              <p:cNvPr id="187" name="Straight Connector 186">
                <a:extLst>
                  <a:ext uri="{FF2B5EF4-FFF2-40B4-BE49-F238E27FC236}">
                    <a16:creationId xmlns:a16="http://schemas.microsoft.com/office/drawing/2014/main" id="{89156AAF-E826-413E-88B2-0024315D5F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4409284"/>
                <a:ext cx="0" cy="6217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B5C00CB7-836B-4B9C-A8B7-073D1A5E8A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906512"/>
                <a:ext cx="0" cy="1469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/>
                  <p:nvPr/>
                </p:nvSpPr>
                <p:spPr>
                  <a:xfrm>
                    <a:off x="2512653" y="3986039"/>
                    <a:ext cx="47064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12653" y="3986039"/>
                    <a:ext cx="470643" cy="400109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/>
                  <p:nvPr/>
                </p:nvSpPr>
                <p:spPr>
                  <a:xfrm>
                    <a:off x="2520692" y="4125256"/>
                    <a:ext cx="47064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20692" y="4125256"/>
                    <a:ext cx="470643" cy="400109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673ACCDB-00DD-42A6-B374-CEC38C122C0B}"/>
                </a:ext>
              </a:extLst>
            </p:cNvPr>
            <p:cNvCxnSpPr/>
            <p:nvPr/>
          </p:nvCxnSpPr>
          <p:spPr>
            <a:xfrm>
              <a:off x="3061885" y="4018267"/>
              <a:ext cx="510209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A9B4C2D2-363A-4422-B275-3FD5871F0D87}"/>
                    </a:ext>
                  </a:extLst>
                </p:cNvPr>
                <p:cNvSpPr/>
                <p:nvPr/>
              </p:nvSpPr>
              <p:spPr>
                <a:xfrm>
                  <a:off x="3015187" y="4003010"/>
                  <a:ext cx="664413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= ?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A9B4C2D2-363A-4422-B275-3FD5871F0D8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5187" y="4003010"/>
                  <a:ext cx="664413" cy="30008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65EA26EA-87CE-42AC-BD72-AD648AE064E8}"/>
                    </a:ext>
                  </a:extLst>
                </p:cNvPr>
                <p:cNvSpPr/>
                <p:nvPr/>
              </p:nvSpPr>
              <p:spPr>
                <a:xfrm>
                  <a:off x="4452842" y="3031725"/>
                  <a:ext cx="658578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= ?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65EA26EA-87CE-42AC-BD72-AD648AE064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2842" y="3031725"/>
                  <a:ext cx="658578" cy="30008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73D4EE9D-65BC-4E3F-B2A8-562CE553D9AF}"/>
                </a:ext>
              </a:extLst>
            </p:cNvPr>
            <p:cNvCxnSpPr>
              <a:cxnSpLocks/>
            </p:cNvCxnSpPr>
            <p:nvPr/>
          </p:nvCxnSpPr>
          <p:spPr>
            <a:xfrm>
              <a:off x="4474583" y="3020335"/>
              <a:ext cx="1277" cy="4086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C702A3B3-7573-45A5-9A88-D87A26725BCB}"/>
                </a:ext>
              </a:extLst>
            </p:cNvPr>
            <p:cNvGrpSpPr/>
            <p:nvPr/>
          </p:nvGrpSpPr>
          <p:grpSpPr>
            <a:xfrm>
              <a:off x="4259541" y="2906386"/>
              <a:ext cx="3992641" cy="1771777"/>
              <a:chOff x="1495046" y="2668386"/>
              <a:chExt cx="5323521" cy="2362369"/>
            </a:xfrm>
          </p:grpSpPr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5A4E9EE6-CF5B-4177-AC8C-192A2B2C4FEB}"/>
                  </a:ext>
                </a:extLst>
              </p:cNvPr>
              <p:cNvGrpSpPr/>
              <p:nvPr/>
            </p:nvGrpSpPr>
            <p:grpSpPr>
              <a:xfrm>
                <a:off x="5058552" y="2831728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74" name="Group 173">
                  <a:extLst>
                    <a:ext uri="{FF2B5EF4-FFF2-40B4-BE49-F238E27FC236}">
                      <a16:creationId xmlns:a16="http://schemas.microsoft.com/office/drawing/2014/main" id="{90F5F970-58C2-4484-8BEA-8CC7370BF6B3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9821DB39-2B9E-497B-97D9-F6A209ADAAE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9233902D-22B1-49DE-9844-DB186BAE24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5" name="Group 174">
                  <a:extLst>
                    <a:ext uri="{FF2B5EF4-FFF2-40B4-BE49-F238E27FC236}">
                      <a16:creationId xmlns:a16="http://schemas.microsoft.com/office/drawing/2014/main" id="{F4E59F2E-377F-41A0-A937-1935CAF2E0A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89" name="Straight Connector 188">
                    <a:extLst>
                      <a:ext uri="{FF2B5EF4-FFF2-40B4-BE49-F238E27FC236}">
                        <a16:creationId xmlns:a16="http://schemas.microsoft.com/office/drawing/2014/main" id="{460EF58C-4215-4291-B24F-DFC9E432C68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D6A548E4-20D3-4712-ADC4-CF6B1D0C689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8" name="Group 177">
                  <a:extLst>
                    <a:ext uri="{FF2B5EF4-FFF2-40B4-BE49-F238E27FC236}">
                      <a16:creationId xmlns:a16="http://schemas.microsoft.com/office/drawing/2014/main" id="{12DD19A8-E4CF-458E-9C2C-2AD74E5D4DCC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83" name="Straight Connector 182">
                    <a:extLst>
                      <a:ext uri="{FF2B5EF4-FFF2-40B4-BE49-F238E27FC236}">
                        <a16:creationId xmlns:a16="http://schemas.microsoft.com/office/drawing/2014/main" id="{D7E994C3-55B7-41A1-B003-CC17EC664A9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Straight Connector 184">
                    <a:extLst>
                      <a:ext uri="{FF2B5EF4-FFF2-40B4-BE49-F238E27FC236}">
                        <a16:creationId xmlns:a16="http://schemas.microsoft.com/office/drawing/2014/main" id="{A3F86B15-591A-42E1-A1CB-BE57D9C58DC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80" name="Straight Connector 179">
                  <a:extLst>
                    <a:ext uri="{FF2B5EF4-FFF2-40B4-BE49-F238E27FC236}">
                      <a16:creationId xmlns:a16="http://schemas.microsoft.com/office/drawing/2014/main" id="{D8D46914-A9C6-4777-BAC8-8C835FC70B9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47DA18C8-620E-4791-97E5-FE41922AB6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0559" y="2669526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DC6CC6F9-9D47-43C7-9117-382E3CBF9A66}"/>
                  </a:ext>
                </a:extLst>
              </p:cNvPr>
              <p:cNvCxnSpPr/>
              <p:nvPr/>
            </p:nvCxnSpPr>
            <p:spPr>
              <a:xfrm flipV="1">
                <a:off x="5226945" y="3525572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9" name="Rectangle 78">
                    <a:extLst>
                      <a:ext uri="{FF2B5EF4-FFF2-40B4-BE49-F238E27FC236}">
                        <a16:creationId xmlns:a16="http://schemas.microsoft.com/office/drawing/2014/main" id="{4EAFB0CC-9AF2-4D16-8659-A8A4D0453564}"/>
                      </a:ext>
                    </a:extLst>
                  </p:cNvPr>
                  <p:cNvSpPr/>
                  <p:nvPr/>
                </p:nvSpPr>
                <p:spPr>
                  <a:xfrm>
                    <a:off x="6110168" y="3346038"/>
                    <a:ext cx="708399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79" name="Rectangle 78">
                    <a:extLst>
                      <a:ext uri="{FF2B5EF4-FFF2-40B4-BE49-F238E27FC236}">
                        <a16:creationId xmlns:a16="http://schemas.microsoft.com/office/drawing/2014/main" id="{4EAFB0CC-9AF2-4D16-8659-A8A4D045356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10168" y="3346038"/>
                    <a:ext cx="708399" cy="400109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0" name="Rectangle 79">
                    <a:extLst>
                      <a:ext uri="{FF2B5EF4-FFF2-40B4-BE49-F238E27FC236}">
                        <a16:creationId xmlns:a16="http://schemas.microsoft.com/office/drawing/2014/main" id="{2EB8E094-C5C2-4038-9CE4-5D67E5D35442}"/>
                      </a:ext>
                    </a:extLst>
                  </p:cNvPr>
                  <p:cNvSpPr/>
                  <p:nvPr/>
                </p:nvSpPr>
                <p:spPr>
                  <a:xfrm>
                    <a:off x="3196273" y="3331469"/>
                    <a:ext cx="151178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=100</m:t>
                          </m:r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nor/>
                            </m:rPr>
                            <a:rPr lang="en-US" sz="1350"/>
                            <m:t>Ω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80" name="Rectangle 79">
                    <a:extLst>
                      <a:ext uri="{FF2B5EF4-FFF2-40B4-BE49-F238E27FC236}">
                        <a16:creationId xmlns:a16="http://schemas.microsoft.com/office/drawing/2014/main" id="{2EB8E094-C5C2-4038-9CE4-5D67E5D3544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96273" y="3331469"/>
                    <a:ext cx="1511783" cy="400109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5" name="Rectangle 84">
                    <a:extLst>
                      <a:ext uri="{FF2B5EF4-FFF2-40B4-BE49-F238E27FC236}">
                        <a16:creationId xmlns:a16="http://schemas.microsoft.com/office/drawing/2014/main" id="{2CAADB8D-A578-4A19-8293-2084F1324122}"/>
                      </a:ext>
                    </a:extLst>
                  </p:cNvPr>
                  <p:cNvSpPr/>
                  <p:nvPr/>
                </p:nvSpPr>
                <p:spPr>
                  <a:xfrm>
                    <a:off x="3701824" y="2832587"/>
                    <a:ext cx="1434837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a14:m>
                    <a:r>
                      <a:rPr lang="en-US" sz="1350" dirty="0"/>
                      <a:t> </a:t>
                    </a:r>
                    <a14:m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=6.2 </m:t>
                        </m:r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nor/>
                          </m:rPr>
                          <a:rPr lang="en-US" sz="1350"/>
                          <m:t>Ω</m:t>
                        </m:r>
                      </m:oMath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85" name="Rectangle 84">
                    <a:extLst>
                      <a:ext uri="{FF2B5EF4-FFF2-40B4-BE49-F238E27FC236}">
                        <a16:creationId xmlns:a16="http://schemas.microsoft.com/office/drawing/2014/main" id="{2CAADB8D-A578-4A19-8293-2084F132412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01824" y="2832587"/>
                    <a:ext cx="1434837" cy="400109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363A5972-C594-40A9-BE58-E3B59D4A397C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2369"/>
                <a:chOff x="1495046" y="2668386"/>
                <a:chExt cx="3734917" cy="2362369"/>
              </a:xfrm>
            </p:grpSpPr>
            <p:grpSp>
              <p:nvGrpSpPr>
                <p:cNvPr id="134" name="Group 133">
                  <a:extLst>
                    <a:ext uri="{FF2B5EF4-FFF2-40B4-BE49-F238E27FC236}">
                      <a16:creationId xmlns:a16="http://schemas.microsoft.com/office/drawing/2014/main" id="{90405E90-CA05-4E69-8ABB-454A98EEE3A6}"/>
                    </a:ext>
                  </a:extLst>
                </p:cNvPr>
                <p:cNvGrpSpPr/>
                <p:nvPr/>
              </p:nvGrpSpPr>
              <p:grpSpPr>
                <a:xfrm>
                  <a:off x="1495046" y="2668386"/>
                  <a:ext cx="3734917" cy="2362369"/>
                  <a:chOff x="-1462258" y="2775489"/>
                  <a:chExt cx="3734917" cy="2362369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14AABDEC-E434-411B-8E2D-5C73BE15B0C0}"/>
                      </a:ext>
                    </a:extLst>
                  </p:cNvPr>
                  <p:cNvGrpSpPr/>
                  <p:nvPr/>
                </p:nvGrpSpPr>
                <p:grpSpPr>
                  <a:xfrm rot="5400000" flipH="1">
                    <a:off x="1015002" y="3880200"/>
                    <a:ext cx="1538034" cy="977281"/>
                    <a:chOff x="8441531" y="3428998"/>
                    <a:chExt cx="1538034" cy="977281"/>
                  </a:xfrm>
                </p:grpSpPr>
                <p:cxnSp>
                  <p:nvCxnSpPr>
                    <p:cNvPr id="168" name="Straight Connector 167">
                      <a:extLst>
                        <a:ext uri="{FF2B5EF4-FFF2-40B4-BE49-F238E27FC236}">
                          <a16:creationId xmlns:a16="http://schemas.microsoft.com/office/drawing/2014/main" id="{61172E90-8A56-45C0-924B-4502555011B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H="1" flipV="1">
                      <a:off x="8841927" y="3028604"/>
                      <a:ext cx="0" cy="800791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9" name="Straight Connector 168">
                      <a:extLst>
                        <a:ext uri="{FF2B5EF4-FFF2-40B4-BE49-F238E27FC236}">
                          <a16:creationId xmlns:a16="http://schemas.microsoft.com/office/drawing/2014/main" id="{4ADD9468-F5C0-418D-AAB7-81110F419BA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V="1">
                      <a:off x="9945203" y="3397653"/>
                      <a:ext cx="3017" cy="6570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0" name="Straight Connector 169">
                      <a:extLst>
                        <a:ext uri="{FF2B5EF4-FFF2-40B4-BE49-F238E27FC236}">
                          <a16:creationId xmlns:a16="http://schemas.microsoft.com/office/drawing/2014/main" id="{DC1EAC79-E372-4319-BF18-EEA218BA824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94428" y="3857639"/>
                      <a:ext cx="609600" cy="0"/>
                    </a:xfrm>
                    <a:prstGeom prst="line">
                      <a:avLst/>
                    </a:prstGeom>
                    <a:ln w="190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1" name="Straight Arrow Connector 170">
                      <a:extLst>
                        <a:ext uri="{FF2B5EF4-FFF2-40B4-BE49-F238E27FC236}">
                          <a16:creationId xmlns:a16="http://schemas.microsoft.com/office/drawing/2014/main" id="{F05CD33E-90D0-4714-88A5-3AC4C075D42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42323" y="3429000"/>
                      <a:ext cx="206477" cy="436013"/>
                    </a:xfrm>
                    <a:prstGeom prst="straightConnector1">
                      <a:avLst/>
                    </a:prstGeom>
                    <a:ln>
                      <a:headEnd type="triangle"/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2" name="Straight Connector 171">
                      <a:extLst>
                        <a:ext uri="{FF2B5EF4-FFF2-40B4-BE49-F238E27FC236}">
                          <a16:creationId xmlns:a16="http://schemas.microsoft.com/office/drawing/2014/main" id="{38FBCC58-74CF-4CEA-BFAE-A710CA5F9333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9743768" y="3428999"/>
                      <a:ext cx="170092" cy="43601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3" name="Straight Connector 172">
                      <a:extLst>
                        <a:ext uri="{FF2B5EF4-FFF2-40B4-BE49-F238E27FC236}">
                          <a16:creationId xmlns:a16="http://schemas.microsoft.com/office/drawing/2014/main" id="{1FE4A76E-7AF0-40B2-8EFD-7FBA52DD531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H="1">
                      <a:off x="9316791" y="4131959"/>
                      <a:ext cx="54864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66" name="Straight Connector 165">
                    <a:extLst>
                      <a:ext uri="{FF2B5EF4-FFF2-40B4-BE49-F238E27FC236}">
                        <a16:creationId xmlns:a16="http://schemas.microsoft.com/office/drawing/2014/main" id="{1A4235BB-CA9D-4374-B0B6-E8F0C2825BD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444416" y="5137854"/>
                    <a:ext cx="3714057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7" name="Straight Connector 166">
                    <a:extLst>
                      <a:ext uri="{FF2B5EF4-FFF2-40B4-BE49-F238E27FC236}">
                        <a16:creationId xmlns:a16="http://schemas.microsoft.com/office/drawing/2014/main" id="{0B45E98B-3163-43C7-9E65-D5AAA08F7F1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462258" y="2775489"/>
                    <a:ext cx="3731899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5" name="Group 134">
                  <a:extLst>
                    <a:ext uri="{FF2B5EF4-FFF2-40B4-BE49-F238E27FC236}">
                      <a16:creationId xmlns:a16="http://schemas.microsoft.com/office/drawing/2014/main" id="{9B4F3883-8E81-42DF-8A29-EAB18075C5D6}"/>
                    </a:ext>
                  </a:extLst>
                </p:cNvPr>
                <p:cNvGrpSpPr/>
                <p:nvPr/>
              </p:nvGrpSpPr>
              <p:grpSpPr>
                <a:xfrm rot="16200000">
                  <a:off x="3773083" y="3573453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138" name="Group 137">
                    <a:extLst>
                      <a:ext uri="{FF2B5EF4-FFF2-40B4-BE49-F238E27FC236}">
                        <a16:creationId xmlns:a16="http://schemas.microsoft.com/office/drawing/2014/main" id="{BCFE0A0A-1520-4D0A-A0DC-53F05A7F54D3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54" name="Straight Connector 153">
                      <a:extLst>
                        <a:ext uri="{FF2B5EF4-FFF2-40B4-BE49-F238E27FC236}">
                          <a16:creationId xmlns:a16="http://schemas.microsoft.com/office/drawing/2014/main" id="{D1669C9E-BC11-43A4-82BE-EA3B29F5F32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6" name="Straight Connector 155">
                      <a:extLst>
                        <a:ext uri="{FF2B5EF4-FFF2-40B4-BE49-F238E27FC236}">
                          <a16:creationId xmlns:a16="http://schemas.microsoft.com/office/drawing/2014/main" id="{39D1349E-CC95-48E2-A141-68805643405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1" name="Group 140">
                    <a:extLst>
                      <a:ext uri="{FF2B5EF4-FFF2-40B4-BE49-F238E27FC236}">
                        <a16:creationId xmlns:a16="http://schemas.microsoft.com/office/drawing/2014/main" id="{B7DCFA6A-6ED9-4B22-9347-8C741BA03574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51" name="Straight Connector 150">
                      <a:extLst>
                        <a:ext uri="{FF2B5EF4-FFF2-40B4-BE49-F238E27FC236}">
                          <a16:creationId xmlns:a16="http://schemas.microsoft.com/office/drawing/2014/main" id="{234FD722-9692-466F-B185-DF42CAB0585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2" name="Straight Connector 151">
                      <a:extLst>
                        <a:ext uri="{FF2B5EF4-FFF2-40B4-BE49-F238E27FC236}">
                          <a16:creationId xmlns:a16="http://schemas.microsoft.com/office/drawing/2014/main" id="{5E96B593-E307-4031-94E2-9C1C187D7A2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6" name="Group 145">
                    <a:extLst>
                      <a:ext uri="{FF2B5EF4-FFF2-40B4-BE49-F238E27FC236}">
                        <a16:creationId xmlns:a16="http://schemas.microsoft.com/office/drawing/2014/main" id="{8D681D96-D3B3-48EC-925C-A6A7621A2105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49" name="Straight Connector 148">
                      <a:extLst>
                        <a:ext uri="{FF2B5EF4-FFF2-40B4-BE49-F238E27FC236}">
                          <a16:creationId xmlns:a16="http://schemas.microsoft.com/office/drawing/2014/main" id="{243EDEC6-BF2A-4D0F-8996-694B1AC7789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0" name="Straight Connector 149">
                      <a:extLst>
                        <a:ext uri="{FF2B5EF4-FFF2-40B4-BE49-F238E27FC236}">
                          <a16:creationId xmlns:a16="http://schemas.microsoft.com/office/drawing/2014/main" id="{9B2C6E00-526B-4AFA-9018-BA006682D0E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48" name="Straight Connector 147">
                    <a:extLst>
                      <a:ext uri="{FF2B5EF4-FFF2-40B4-BE49-F238E27FC236}">
                        <a16:creationId xmlns:a16="http://schemas.microsoft.com/office/drawing/2014/main" id="{A650A733-4BED-45AB-9509-0338256EF25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7" name="Straight Connector 136">
                  <a:extLst>
                    <a:ext uri="{FF2B5EF4-FFF2-40B4-BE49-F238E27FC236}">
                      <a16:creationId xmlns:a16="http://schemas.microsoft.com/office/drawing/2014/main" id="{D14F9663-CC3E-478D-B670-6CFF427747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497346" y="3888924"/>
                  <a:ext cx="10972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C24F8965-6A75-4AFD-AD7A-204F504638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12952" y="354848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7" name="Rectangle 126">
            <a:extLst>
              <a:ext uri="{FF2B5EF4-FFF2-40B4-BE49-F238E27FC236}">
                <a16:creationId xmlns:a16="http://schemas.microsoft.com/office/drawing/2014/main" id="{16EAD40A-F84F-4F16-925F-11D15CD142B6}"/>
              </a:ext>
            </a:extLst>
          </p:cNvPr>
          <p:cNvSpPr/>
          <p:nvPr/>
        </p:nvSpPr>
        <p:spPr>
          <a:xfrm>
            <a:off x="2754648" y="1478811"/>
            <a:ext cx="1749518" cy="1995451"/>
          </a:xfrm>
          <a:prstGeom prst="rect">
            <a:avLst/>
          </a:prstGeom>
          <a:solidFill>
            <a:srgbClr val="ED6DEA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Content Placeholder 2">
            <a:extLst>
              <a:ext uri="{FF2B5EF4-FFF2-40B4-BE49-F238E27FC236}">
                <a16:creationId xmlns:a16="http://schemas.microsoft.com/office/drawing/2014/main" id="{D3267AD3-42F0-454A-A60E-6622A657DF06}"/>
              </a:ext>
            </a:extLst>
          </p:cNvPr>
          <p:cNvSpPr txBox="1">
            <a:spLocks/>
          </p:cNvSpPr>
          <p:nvPr/>
        </p:nvSpPr>
        <p:spPr>
          <a:xfrm>
            <a:off x="1158937" y="4053507"/>
            <a:ext cx="7221047" cy="43034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This is a (not great) example of a digital logic gate called a NOT gate</a:t>
            </a:r>
          </a:p>
        </p:txBody>
      </p:sp>
      <p:sp>
        <p:nvSpPr>
          <p:cNvPr id="130" name="Content Placeholder 2">
            <a:extLst>
              <a:ext uri="{FF2B5EF4-FFF2-40B4-BE49-F238E27FC236}">
                <a16:creationId xmlns:a16="http://schemas.microsoft.com/office/drawing/2014/main" id="{7FD7975E-2790-4120-91B1-39C7CD57E6C8}"/>
              </a:ext>
            </a:extLst>
          </p:cNvPr>
          <p:cNvSpPr txBox="1">
            <a:spLocks/>
          </p:cNvSpPr>
          <p:nvPr/>
        </p:nvSpPr>
        <p:spPr>
          <a:xfrm>
            <a:off x="1191574" y="4836143"/>
            <a:ext cx="6689750" cy="47593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A better example of a NOT gate would use more transistors.</a:t>
            </a:r>
          </a:p>
        </p:txBody>
      </p:sp>
      <p:sp>
        <p:nvSpPr>
          <p:cNvPr id="131" name="Content Placeholder 2">
            <a:extLst>
              <a:ext uri="{FF2B5EF4-FFF2-40B4-BE49-F238E27FC236}">
                <a16:creationId xmlns:a16="http://schemas.microsoft.com/office/drawing/2014/main" id="{825494D4-2AA8-4FCC-A773-E2FD54C03411}"/>
              </a:ext>
            </a:extLst>
          </p:cNvPr>
          <p:cNvSpPr txBox="1">
            <a:spLocks/>
          </p:cNvSpPr>
          <p:nvPr/>
        </p:nvSpPr>
        <p:spPr>
          <a:xfrm>
            <a:off x="1158938" y="5400584"/>
            <a:ext cx="6689750" cy="100260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The additional transistors would prevent the circuit’s operation from being affected by the current demands of the input and output. </a:t>
            </a:r>
          </a:p>
        </p:txBody>
      </p:sp>
    </p:spTree>
    <p:extLst>
      <p:ext uri="{BB962C8B-B14F-4D97-AF65-F5344CB8AC3E}">
        <p14:creationId xmlns:p14="http://schemas.microsoft.com/office/powerpoint/2010/main" val="69963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/>
      <p:bldP spid="130" grpId="0"/>
      <p:bldP spid="1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76119-C30A-43F8-B1B5-E9C7495BD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Digital Devices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14C59-CF37-4B8E-865B-60A6E9C65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7924800" cy="15541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Digital devices can be made using different types of transistors and with different arrangements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A896B80-2A90-4138-9DCC-BD9161A63D7F}"/>
              </a:ext>
            </a:extLst>
          </p:cNvPr>
          <p:cNvSpPr txBox="1">
            <a:spLocks/>
          </p:cNvSpPr>
          <p:nvPr/>
        </p:nvSpPr>
        <p:spPr>
          <a:xfrm>
            <a:off x="387096" y="3048000"/>
            <a:ext cx="8229600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most common types of digital logic are </a:t>
            </a:r>
            <a:r>
              <a:rPr lang="en-US" b="1" dirty="0"/>
              <a:t>TTL</a:t>
            </a:r>
            <a:r>
              <a:rPr lang="en-US" dirty="0"/>
              <a:t> (transistor-transistor-logic), </a:t>
            </a:r>
            <a:r>
              <a:rPr lang="en-US" b="1" dirty="0"/>
              <a:t>CMOS</a:t>
            </a:r>
            <a:r>
              <a:rPr lang="en-US" dirty="0"/>
              <a:t> (complementary metal oxide semiconductor), and </a:t>
            </a:r>
            <a:r>
              <a:rPr lang="en-US" b="1" dirty="0"/>
              <a:t>ECL</a:t>
            </a:r>
            <a:r>
              <a:rPr lang="en-US" dirty="0"/>
              <a:t> (Emitter Coupled Logic)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D4E69CD-78D3-47B5-B6DD-4FFCF4A4FBAE}"/>
              </a:ext>
            </a:extLst>
          </p:cNvPr>
          <p:cNvSpPr txBox="1">
            <a:spLocks/>
          </p:cNvSpPr>
          <p:nvPr/>
        </p:nvSpPr>
        <p:spPr>
          <a:xfrm>
            <a:off x="399288" y="5181600"/>
            <a:ext cx="8058912" cy="12046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TTL and ECL use bipolar junction transistors (BJTs)</a:t>
            </a:r>
          </a:p>
          <a:p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828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76119-C30A-43F8-B1B5-E9C7495BD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a Type of Digital Devices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14C59-CF37-4B8E-865B-60A6E9C65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30762"/>
          </a:xfrm>
        </p:spPr>
        <p:txBody>
          <a:bodyPr>
            <a:normAutofit/>
          </a:bodyPr>
          <a:lstStyle/>
          <a:p>
            <a:r>
              <a:rPr lang="en-US" dirty="0"/>
              <a:t>TTL, CMOS, and ECL each have advantages</a:t>
            </a:r>
          </a:p>
          <a:p>
            <a:r>
              <a:rPr lang="en-US" dirty="0"/>
              <a:t>Considerations for choosing a device type</a:t>
            </a:r>
          </a:p>
          <a:p>
            <a:pPr lvl="1"/>
            <a:r>
              <a:rPr lang="en-US" dirty="0"/>
              <a:t>Robustness </a:t>
            </a:r>
            <a:r>
              <a:rPr lang="en-US" sz="2400" dirty="0"/>
              <a:t>(static electricity, temperature fluctuations)</a:t>
            </a:r>
            <a:endParaRPr lang="en-US" dirty="0"/>
          </a:p>
          <a:p>
            <a:pPr lvl="1"/>
            <a:r>
              <a:rPr lang="en-US" dirty="0"/>
              <a:t>Power dissipation</a:t>
            </a:r>
          </a:p>
          <a:p>
            <a:pPr lvl="1"/>
            <a:r>
              <a:rPr lang="en-US" dirty="0"/>
              <a:t>Switching speed (propagation delay)</a:t>
            </a:r>
          </a:p>
          <a:p>
            <a:pPr lvl="1"/>
            <a:r>
              <a:rPr lang="en-US" dirty="0"/>
              <a:t>Noise immunity</a:t>
            </a:r>
          </a:p>
          <a:p>
            <a:pPr lvl="1"/>
            <a:r>
              <a:rPr lang="en-US" dirty="0"/>
              <a:t>Fanout (how many devices can be connected to it)</a:t>
            </a:r>
          </a:p>
          <a:p>
            <a:pPr lvl="1"/>
            <a:r>
              <a:rPr lang="en-US" dirty="0"/>
              <a:t>cost</a:t>
            </a:r>
            <a:endParaRPr lang="en-US" b="1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931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F8C29-38DF-4FCA-9EEA-EB1808CC7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CMOS NOT Gate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38355E93-DB59-4874-9FC4-3B184E765A97}"/>
              </a:ext>
            </a:extLst>
          </p:cNvPr>
          <p:cNvSpPr txBox="1">
            <a:spLocks/>
          </p:cNvSpPr>
          <p:nvPr/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655DAD1A-53B9-427E-B235-346B3BDEBA20}"/>
              </a:ext>
            </a:extLst>
          </p:cNvPr>
          <p:cNvGrpSpPr/>
          <p:nvPr/>
        </p:nvGrpSpPr>
        <p:grpSpPr>
          <a:xfrm>
            <a:off x="1905000" y="1600200"/>
            <a:ext cx="3618713" cy="4379843"/>
            <a:chOff x="1447800" y="1763251"/>
            <a:chExt cx="3618713" cy="4379843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B9B4F3A6-D497-4B66-BF07-EAA241658B56}"/>
                </a:ext>
              </a:extLst>
            </p:cNvPr>
            <p:cNvGrpSpPr/>
            <p:nvPr/>
          </p:nvGrpSpPr>
          <p:grpSpPr>
            <a:xfrm>
              <a:off x="3145537" y="2087562"/>
              <a:ext cx="944703" cy="4055532"/>
              <a:chOff x="3145537" y="2057400"/>
              <a:chExt cx="944703" cy="4055532"/>
            </a:xfrm>
          </p:grpSpPr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1FAC7006-D2BF-459C-AAEB-CD07FE142F0F}"/>
                  </a:ext>
                </a:extLst>
              </p:cNvPr>
              <p:cNvGrpSpPr/>
              <p:nvPr/>
            </p:nvGrpSpPr>
            <p:grpSpPr>
              <a:xfrm>
                <a:off x="3276600" y="2057400"/>
                <a:ext cx="813640" cy="4055532"/>
                <a:chOff x="3276600" y="2057400"/>
                <a:chExt cx="813640" cy="4055532"/>
              </a:xfrm>
            </p:grpSpPr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32A363B0-BAAA-48E1-BEB4-AB155EE40AC4}"/>
                    </a:ext>
                  </a:extLst>
                </p:cNvPr>
                <p:cNvCxnSpPr/>
                <p:nvPr/>
              </p:nvCxnSpPr>
              <p:spPr>
                <a:xfrm>
                  <a:off x="3962400" y="2057400"/>
                  <a:ext cx="0" cy="76200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F0799BFB-8D5A-4AB0-A935-15ECD09C4FC2}"/>
                    </a:ext>
                  </a:extLst>
                </p:cNvPr>
                <p:cNvCxnSpPr/>
                <p:nvPr/>
              </p:nvCxnSpPr>
              <p:spPr>
                <a:xfrm>
                  <a:off x="3429000" y="2819400"/>
                  <a:ext cx="0" cy="7620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53EC2A17-F5DF-4D14-A43A-7519BA05D3FA}"/>
                    </a:ext>
                  </a:extLst>
                </p:cNvPr>
                <p:cNvCxnSpPr/>
                <p:nvPr/>
              </p:nvCxnSpPr>
              <p:spPr>
                <a:xfrm>
                  <a:off x="3276600" y="2819400"/>
                  <a:ext cx="0" cy="7620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E4CA7018-9662-436C-82F3-A0C2CA4E8C0B}"/>
                    </a:ext>
                  </a:extLst>
                </p:cNvPr>
                <p:cNvCxnSpPr/>
                <p:nvPr/>
              </p:nvCxnSpPr>
              <p:spPr>
                <a:xfrm>
                  <a:off x="3429000" y="4343400"/>
                  <a:ext cx="0" cy="7620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D8635BCF-831F-471A-83AF-1F8D4EE9C275}"/>
                    </a:ext>
                  </a:extLst>
                </p:cNvPr>
                <p:cNvCxnSpPr/>
                <p:nvPr/>
              </p:nvCxnSpPr>
              <p:spPr>
                <a:xfrm>
                  <a:off x="3276600" y="4350701"/>
                  <a:ext cx="0" cy="7620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E7C39F91-DAD7-4563-9BE9-935E9DA3E96F}"/>
                    </a:ext>
                  </a:extLst>
                </p:cNvPr>
                <p:cNvCxnSpPr/>
                <p:nvPr/>
              </p:nvCxnSpPr>
              <p:spPr>
                <a:xfrm>
                  <a:off x="3956137" y="3581400"/>
                  <a:ext cx="0" cy="76200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43D98B48-6D50-4A38-A050-47C91E4C838C}"/>
                    </a:ext>
                  </a:extLst>
                </p:cNvPr>
                <p:cNvCxnSpPr/>
                <p:nvPr/>
              </p:nvCxnSpPr>
              <p:spPr>
                <a:xfrm>
                  <a:off x="3956137" y="5105400"/>
                  <a:ext cx="0" cy="76200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BDC17DF4-6870-4006-9657-C6B6A0503198}"/>
                    </a:ext>
                  </a:extLst>
                </p:cNvPr>
                <p:cNvCxnSpPr/>
                <p:nvPr/>
              </p:nvCxnSpPr>
              <p:spPr>
                <a:xfrm>
                  <a:off x="3429000" y="2819400"/>
                  <a:ext cx="5334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3FC087E3-3B46-4712-9955-D3D2C1762742}"/>
                    </a:ext>
                  </a:extLst>
                </p:cNvPr>
                <p:cNvCxnSpPr/>
                <p:nvPr/>
              </p:nvCxnSpPr>
              <p:spPr>
                <a:xfrm>
                  <a:off x="3429000" y="3597058"/>
                  <a:ext cx="5334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1ED33B21-B79E-494F-98D2-DF337064647F}"/>
                    </a:ext>
                  </a:extLst>
                </p:cNvPr>
                <p:cNvCxnSpPr/>
                <p:nvPr/>
              </p:nvCxnSpPr>
              <p:spPr>
                <a:xfrm>
                  <a:off x="3429000" y="4343400"/>
                  <a:ext cx="5334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A58E0B8-4F54-4545-A2BF-41919C41F7FA}"/>
                    </a:ext>
                  </a:extLst>
                </p:cNvPr>
                <p:cNvCxnSpPr/>
                <p:nvPr/>
              </p:nvCxnSpPr>
              <p:spPr>
                <a:xfrm>
                  <a:off x="3422737" y="5112701"/>
                  <a:ext cx="5334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E24D6E19-8B31-44A4-AC40-CEF082020A41}"/>
                    </a:ext>
                  </a:extLst>
                </p:cNvPr>
                <p:cNvCxnSpPr/>
                <p:nvPr/>
              </p:nvCxnSpPr>
              <p:spPr>
                <a:xfrm>
                  <a:off x="3953080" y="5812154"/>
                  <a:ext cx="0" cy="204577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A8F5A60D-99D6-4456-986C-2732CFEC70DD}"/>
                    </a:ext>
                  </a:extLst>
                </p:cNvPr>
                <p:cNvCxnSpPr/>
                <p:nvPr/>
              </p:nvCxnSpPr>
              <p:spPr>
                <a:xfrm>
                  <a:off x="3815920" y="6016731"/>
                  <a:ext cx="27432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911519AC-CB6C-4675-BC76-627A2C5C399D}"/>
                    </a:ext>
                  </a:extLst>
                </p:cNvPr>
                <p:cNvCxnSpPr/>
                <p:nvPr/>
              </p:nvCxnSpPr>
              <p:spPr>
                <a:xfrm>
                  <a:off x="3864385" y="6070682"/>
                  <a:ext cx="17145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B649F531-2222-460E-8F67-34631DE8F735}"/>
                    </a:ext>
                  </a:extLst>
                </p:cNvPr>
                <p:cNvCxnSpPr/>
                <p:nvPr/>
              </p:nvCxnSpPr>
              <p:spPr>
                <a:xfrm>
                  <a:off x="3904446" y="6112932"/>
                  <a:ext cx="10287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712C9CEC-8750-4E43-9FEE-419A7DE10312}"/>
                  </a:ext>
                </a:extLst>
              </p:cNvPr>
              <p:cNvSpPr/>
              <p:nvPr/>
            </p:nvSpPr>
            <p:spPr>
              <a:xfrm>
                <a:off x="3145537" y="3155441"/>
                <a:ext cx="109728" cy="109728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70B45A9C-0717-44F9-8197-0918E8A687F7}"/>
                </a:ext>
              </a:extLst>
            </p:cNvPr>
            <p:cNvCxnSpPr/>
            <p:nvPr/>
          </p:nvCxnSpPr>
          <p:spPr>
            <a:xfrm>
              <a:off x="2612137" y="3230562"/>
              <a:ext cx="5334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04BCB1DC-A658-4355-B77C-74B1B1CD602D}"/>
                </a:ext>
              </a:extLst>
            </p:cNvPr>
            <p:cNvCxnSpPr/>
            <p:nvPr/>
          </p:nvCxnSpPr>
          <p:spPr>
            <a:xfrm>
              <a:off x="2605254" y="4703507"/>
              <a:ext cx="65836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5600804F-97D4-444B-8C58-21D61DD092E1}"/>
                </a:ext>
              </a:extLst>
            </p:cNvPr>
            <p:cNvCxnSpPr/>
            <p:nvPr/>
          </p:nvCxnSpPr>
          <p:spPr>
            <a:xfrm>
              <a:off x="2612137" y="3240467"/>
              <a:ext cx="0" cy="146304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D492ED6-A498-4589-8D24-9FE70FDC810B}"/>
                </a:ext>
              </a:extLst>
            </p:cNvPr>
            <p:cNvCxnSpPr/>
            <p:nvPr/>
          </p:nvCxnSpPr>
          <p:spPr>
            <a:xfrm>
              <a:off x="1946886" y="3916362"/>
              <a:ext cx="65836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DBD203D8-5F2A-40E3-A8DF-BB2CAC638ADF}"/>
                    </a:ext>
                  </a:extLst>
                </p:cNvPr>
                <p:cNvSpPr/>
                <p:nvPr/>
              </p:nvSpPr>
              <p:spPr>
                <a:xfrm>
                  <a:off x="1447800" y="3717431"/>
                  <a:ext cx="445122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DBD203D8-5F2A-40E3-A8DF-BB2CAC638AD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47800" y="3717431"/>
                  <a:ext cx="445122" cy="30008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CE6CB56A-FE97-4357-9199-DB3BED31C729}"/>
                    </a:ext>
                  </a:extLst>
                </p:cNvPr>
                <p:cNvSpPr/>
                <p:nvPr/>
              </p:nvSpPr>
              <p:spPr>
                <a:xfrm>
                  <a:off x="4535214" y="3722665"/>
                  <a:ext cx="531299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CE6CB56A-FE97-4357-9199-DB3BED31C72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35214" y="3722665"/>
                  <a:ext cx="531299" cy="30008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DABC6164-AE5E-4667-87F9-DC0F36B52FE3}"/>
                </a:ext>
              </a:extLst>
            </p:cNvPr>
            <p:cNvCxnSpPr/>
            <p:nvPr/>
          </p:nvCxnSpPr>
          <p:spPr>
            <a:xfrm>
              <a:off x="3953080" y="4017513"/>
              <a:ext cx="65836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DF8A8BE4-EBC6-4B2F-88CB-35EC48012B1D}"/>
                    </a:ext>
                  </a:extLst>
                </p:cNvPr>
                <p:cNvSpPr/>
                <p:nvPr/>
              </p:nvSpPr>
              <p:spPr>
                <a:xfrm>
                  <a:off x="3798054" y="1763251"/>
                  <a:ext cx="498919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b="0" i="1" smtClean="0">
                                <a:latin typeface="Cambria Math" panose="02040503050406030204" pitchFamily="18" charset="0"/>
                              </a:rPr>
                              <m:t>𝐷𝐷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DF8A8BE4-EBC6-4B2F-88CB-35EC48012B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98054" y="1763251"/>
                  <a:ext cx="498919" cy="30008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089527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F8C29-38DF-4FCA-9EEA-EB1808CC7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CMOS NOT Gate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38355E93-DB59-4874-9FC4-3B184E765A97}"/>
              </a:ext>
            </a:extLst>
          </p:cNvPr>
          <p:cNvSpPr txBox="1">
            <a:spLocks/>
          </p:cNvSpPr>
          <p:nvPr/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655DAD1A-53B9-427E-B235-346B3BDEBA20}"/>
              </a:ext>
            </a:extLst>
          </p:cNvPr>
          <p:cNvGrpSpPr/>
          <p:nvPr/>
        </p:nvGrpSpPr>
        <p:grpSpPr>
          <a:xfrm>
            <a:off x="838200" y="1476632"/>
            <a:ext cx="3618713" cy="4379843"/>
            <a:chOff x="1447800" y="1763251"/>
            <a:chExt cx="3618713" cy="4379843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B9B4F3A6-D497-4B66-BF07-EAA241658B56}"/>
                </a:ext>
              </a:extLst>
            </p:cNvPr>
            <p:cNvGrpSpPr/>
            <p:nvPr/>
          </p:nvGrpSpPr>
          <p:grpSpPr>
            <a:xfrm>
              <a:off x="3145537" y="2087562"/>
              <a:ext cx="944703" cy="4055532"/>
              <a:chOff x="3145537" y="2057400"/>
              <a:chExt cx="944703" cy="4055532"/>
            </a:xfrm>
          </p:grpSpPr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1FAC7006-D2BF-459C-AAEB-CD07FE142F0F}"/>
                  </a:ext>
                </a:extLst>
              </p:cNvPr>
              <p:cNvGrpSpPr/>
              <p:nvPr/>
            </p:nvGrpSpPr>
            <p:grpSpPr>
              <a:xfrm>
                <a:off x="3276600" y="2057400"/>
                <a:ext cx="813640" cy="4055532"/>
                <a:chOff x="3276600" y="2057400"/>
                <a:chExt cx="813640" cy="4055532"/>
              </a:xfrm>
            </p:grpSpPr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32A363B0-BAAA-48E1-BEB4-AB155EE40AC4}"/>
                    </a:ext>
                  </a:extLst>
                </p:cNvPr>
                <p:cNvCxnSpPr/>
                <p:nvPr/>
              </p:nvCxnSpPr>
              <p:spPr>
                <a:xfrm>
                  <a:off x="3962400" y="2057400"/>
                  <a:ext cx="0" cy="76200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F0799BFB-8D5A-4AB0-A935-15ECD09C4FC2}"/>
                    </a:ext>
                  </a:extLst>
                </p:cNvPr>
                <p:cNvCxnSpPr/>
                <p:nvPr/>
              </p:nvCxnSpPr>
              <p:spPr>
                <a:xfrm>
                  <a:off x="3429000" y="2819400"/>
                  <a:ext cx="0" cy="7620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53EC2A17-F5DF-4D14-A43A-7519BA05D3FA}"/>
                    </a:ext>
                  </a:extLst>
                </p:cNvPr>
                <p:cNvCxnSpPr/>
                <p:nvPr/>
              </p:nvCxnSpPr>
              <p:spPr>
                <a:xfrm>
                  <a:off x="3276600" y="2819400"/>
                  <a:ext cx="0" cy="7620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E4CA7018-9662-436C-82F3-A0C2CA4E8C0B}"/>
                    </a:ext>
                  </a:extLst>
                </p:cNvPr>
                <p:cNvCxnSpPr/>
                <p:nvPr/>
              </p:nvCxnSpPr>
              <p:spPr>
                <a:xfrm>
                  <a:off x="3429000" y="4343400"/>
                  <a:ext cx="0" cy="7620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D8635BCF-831F-471A-83AF-1F8D4EE9C275}"/>
                    </a:ext>
                  </a:extLst>
                </p:cNvPr>
                <p:cNvCxnSpPr/>
                <p:nvPr/>
              </p:nvCxnSpPr>
              <p:spPr>
                <a:xfrm>
                  <a:off x="3276600" y="4350701"/>
                  <a:ext cx="0" cy="7620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E7C39F91-DAD7-4563-9BE9-935E9DA3E96F}"/>
                    </a:ext>
                  </a:extLst>
                </p:cNvPr>
                <p:cNvCxnSpPr/>
                <p:nvPr/>
              </p:nvCxnSpPr>
              <p:spPr>
                <a:xfrm>
                  <a:off x="3956137" y="3581400"/>
                  <a:ext cx="0" cy="76200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43D98B48-6D50-4A38-A050-47C91E4C838C}"/>
                    </a:ext>
                  </a:extLst>
                </p:cNvPr>
                <p:cNvCxnSpPr/>
                <p:nvPr/>
              </p:nvCxnSpPr>
              <p:spPr>
                <a:xfrm>
                  <a:off x="3956137" y="5105400"/>
                  <a:ext cx="0" cy="76200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BDC17DF4-6870-4006-9657-C6B6A0503198}"/>
                    </a:ext>
                  </a:extLst>
                </p:cNvPr>
                <p:cNvCxnSpPr/>
                <p:nvPr/>
              </p:nvCxnSpPr>
              <p:spPr>
                <a:xfrm>
                  <a:off x="3429000" y="2819400"/>
                  <a:ext cx="5334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3FC087E3-3B46-4712-9955-D3D2C1762742}"/>
                    </a:ext>
                  </a:extLst>
                </p:cNvPr>
                <p:cNvCxnSpPr/>
                <p:nvPr/>
              </p:nvCxnSpPr>
              <p:spPr>
                <a:xfrm>
                  <a:off x="3429000" y="3597058"/>
                  <a:ext cx="5334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1ED33B21-B79E-494F-98D2-DF337064647F}"/>
                    </a:ext>
                  </a:extLst>
                </p:cNvPr>
                <p:cNvCxnSpPr/>
                <p:nvPr/>
              </p:nvCxnSpPr>
              <p:spPr>
                <a:xfrm>
                  <a:off x="3429000" y="4343400"/>
                  <a:ext cx="5334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A58E0B8-4F54-4545-A2BF-41919C41F7FA}"/>
                    </a:ext>
                  </a:extLst>
                </p:cNvPr>
                <p:cNvCxnSpPr/>
                <p:nvPr/>
              </p:nvCxnSpPr>
              <p:spPr>
                <a:xfrm>
                  <a:off x="3422737" y="5112701"/>
                  <a:ext cx="5334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E24D6E19-8B31-44A4-AC40-CEF082020A41}"/>
                    </a:ext>
                  </a:extLst>
                </p:cNvPr>
                <p:cNvCxnSpPr/>
                <p:nvPr/>
              </p:nvCxnSpPr>
              <p:spPr>
                <a:xfrm>
                  <a:off x="3953080" y="5812154"/>
                  <a:ext cx="0" cy="204577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A8F5A60D-99D6-4456-986C-2732CFEC70DD}"/>
                    </a:ext>
                  </a:extLst>
                </p:cNvPr>
                <p:cNvCxnSpPr/>
                <p:nvPr/>
              </p:nvCxnSpPr>
              <p:spPr>
                <a:xfrm>
                  <a:off x="3815920" y="6016731"/>
                  <a:ext cx="27432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911519AC-CB6C-4675-BC76-627A2C5C399D}"/>
                    </a:ext>
                  </a:extLst>
                </p:cNvPr>
                <p:cNvCxnSpPr/>
                <p:nvPr/>
              </p:nvCxnSpPr>
              <p:spPr>
                <a:xfrm>
                  <a:off x="3864385" y="6070682"/>
                  <a:ext cx="17145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B649F531-2222-460E-8F67-34631DE8F735}"/>
                    </a:ext>
                  </a:extLst>
                </p:cNvPr>
                <p:cNvCxnSpPr/>
                <p:nvPr/>
              </p:nvCxnSpPr>
              <p:spPr>
                <a:xfrm>
                  <a:off x="3904446" y="6112932"/>
                  <a:ext cx="10287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712C9CEC-8750-4E43-9FEE-419A7DE10312}"/>
                  </a:ext>
                </a:extLst>
              </p:cNvPr>
              <p:cNvSpPr/>
              <p:nvPr/>
            </p:nvSpPr>
            <p:spPr>
              <a:xfrm>
                <a:off x="3145537" y="3155441"/>
                <a:ext cx="109728" cy="109728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70B45A9C-0717-44F9-8197-0918E8A687F7}"/>
                </a:ext>
              </a:extLst>
            </p:cNvPr>
            <p:cNvCxnSpPr/>
            <p:nvPr/>
          </p:nvCxnSpPr>
          <p:spPr>
            <a:xfrm>
              <a:off x="2612137" y="3230562"/>
              <a:ext cx="5334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04BCB1DC-A658-4355-B77C-74B1B1CD602D}"/>
                </a:ext>
              </a:extLst>
            </p:cNvPr>
            <p:cNvCxnSpPr/>
            <p:nvPr/>
          </p:nvCxnSpPr>
          <p:spPr>
            <a:xfrm>
              <a:off x="2605254" y="4703507"/>
              <a:ext cx="65836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5600804F-97D4-444B-8C58-21D61DD092E1}"/>
                </a:ext>
              </a:extLst>
            </p:cNvPr>
            <p:cNvCxnSpPr/>
            <p:nvPr/>
          </p:nvCxnSpPr>
          <p:spPr>
            <a:xfrm>
              <a:off x="2612137" y="3240467"/>
              <a:ext cx="0" cy="146304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D492ED6-A498-4589-8D24-9FE70FDC810B}"/>
                </a:ext>
              </a:extLst>
            </p:cNvPr>
            <p:cNvCxnSpPr/>
            <p:nvPr/>
          </p:nvCxnSpPr>
          <p:spPr>
            <a:xfrm>
              <a:off x="1946886" y="3916362"/>
              <a:ext cx="65836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DBD203D8-5F2A-40E3-A8DF-BB2CAC638ADF}"/>
                    </a:ext>
                  </a:extLst>
                </p:cNvPr>
                <p:cNvSpPr/>
                <p:nvPr/>
              </p:nvSpPr>
              <p:spPr>
                <a:xfrm>
                  <a:off x="1447800" y="3717431"/>
                  <a:ext cx="445122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DBD203D8-5F2A-40E3-A8DF-BB2CAC638AD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47800" y="3717431"/>
                  <a:ext cx="445122" cy="30008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CE6CB56A-FE97-4357-9199-DB3BED31C729}"/>
                    </a:ext>
                  </a:extLst>
                </p:cNvPr>
                <p:cNvSpPr/>
                <p:nvPr/>
              </p:nvSpPr>
              <p:spPr>
                <a:xfrm>
                  <a:off x="4535214" y="3722665"/>
                  <a:ext cx="531299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CE6CB56A-FE97-4357-9199-DB3BED31C72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35214" y="3722665"/>
                  <a:ext cx="531299" cy="30008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DABC6164-AE5E-4667-87F9-DC0F36B52FE3}"/>
                </a:ext>
              </a:extLst>
            </p:cNvPr>
            <p:cNvCxnSpPr/>
            <p:nvPr/>
          </p:nvCxnSpPr>
          <p:spPr>
            <a:xfrm>
              <a:off x="3953080" y="4017513"/>
              <a:ext cx="65836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DF8A8BE4-EBC6-4B2F-88CB-35EC48012B1D}"/>
                    </a:ext>
                  </a:extLst>
                </p:cNvPr>
                <p:cNvSpPr/>
                <p:nvPr/>
              </p:nvSpPr>
              <p:spPr>
                <a:xfrm>
                  <a:off x="3798054" y="1763251"/>
                  <a:ext cx="498919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b="0" i="1" smtClean="0">
                                <a:latin typeface="Cambria Math" panose="02040503050406030204" pitchFamily="18" charset="0"/>
                              </a:rPr>
                              <m:t>𝐷𝐷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DF8A8BE4-EBC6-4B2F-88CB-35EC48012B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98054" y="1763251"/>
                  <a:ext cx="498919" cy="30008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306F962-4D49-4765-9619-F00BCCCB3BB2}"/>
              </a:ext>
            </a:extLst>
          </p:cNvPr>
          <p:cNvGrpSpPr/>
          <p:nvPr/>
        </p:nvGrpSpPr>
        <p:grpSpPr>
          <a:xfrm>
            <a:off x="2535849" y="2413819"/>
            <a:ext cx="2519320" cy="1088553"/>
            <a:chOff x="2514602" y="2369279"/>
            <a:chExt cx="2519320" cy="1088553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91EAA72-5C8C-4B20-A75B-B9C1A4DBBB5B}"/>
                </a:ext>
              </a:extLst>
            </p:cNvPr>
            <p:cNvSpPr/>
            <p:nvPr/>
          </p:nvSpPr>
          <p:spPr>
            <a:xfrm>
              <a:off x="2514602" y="2369279"/>
              <a:ext cx="922763" cy="1088553"/>
            </a:xfrm>
            <a:prstGeom prst="rect">
              <a:avLst/>
            </a:prstGeom>
            <a:solidFill>
              <a:srgbClr val="ED6DEA">
                <a:alpha val="29804"/>
              </a:srgb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44E4C5BE-7EFF-4BA3-8C82-5D356289473C}"/>
                    </a:ext>
                  </a:extLst>
                </p:cNvPr>
                <p:cNvSpPr/>
                <p:nvPr/>
              </p:nvSpPr>
              <p:spPr>
                <a:xfrm>
                  <a:off x="3602120" y="2579888"/>
                  <a:ext cx="1431802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1350" i="0" smtClean="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MOS</m:t>
                        </m:r>
                        <m:r>
                          <a:rPr lang="en-US" sz="135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transistor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44E4C5BE-7EFF-4BA3-8C82-5D356289473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02120" y="2579888"/>
                  <a:ext cx="1431802" cy="30008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3EC1E674-876C-4A92-9668-1077A0DB1A57}"/>
              </a:ext>
            </a:extLst>
          </p:cNvPr>
          <p:cNvGrpSpPr/>
          <p:nvPr/>
        </p:nvGrpSpPr>
        <p:grpSpPr>
          <a:xfrm>
            <a:off x="2535937" y="3931241"/>
            <a:ext cx="2557183" cy="1088553"/>
            <a:chOff x="2535937" y="3931241"/>
            <a:chExt cx="2557183" cy="1088553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261875D-B3EE-4DD0-A3B0-B5D8694E5049}"/>
                </a:ext>
              </a:extLst>
            </p:cNvPr>
            <p:cNvSpPr/>
            <p:nvPr/>
          </p:nvSpPr>
          <p:spPr>
            <a:xfrm>
              <a:off x="2535937" y="3931241"/>
              <a:ext cx="922763" cy="1088553"/>
            </a:xfrm>
            <a:prstGeom prst="rect">
              <a:avLst/>
            </a:prstGeom>
            <a:solidFill>
              <a:srgbClr val="FFFF00">
                <a:alpha val="29804"/>
              </a:srgb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B2779AC6-186B-4C7E-9D0F-32F48A3B89A4}"/>
                    </a:ext>
                  </a:extLst>
                </p:cNvPr>
                <p:cNvSpPr/>
                <p:nvPr/>
              </p:nvSpPr>
              <p:spPr>
                <a:xfrm>
                  <a:off x="3640479" y="4191526"/>
                  <a:ext cx="1452641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NMOS</m:t>
                        </m:r>
                        <m:r>
                          <a:rPr lang="en-US" sz="135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transistor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B2779AC6-186B-4C7E-9D0F-32F48A3B89A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40479" y="4191526"/>
                  <a:ext cx="1452641" cy="30008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59BBCE2D-E586-478F-9DFA-A90437797201}"/>
                  </a:ext>
                </a:extLst>
              </p:cNvPr>
              <p:cNvSpPr/>
              <p:nvPr/>
            </p:nvSpPr>
            <p:spPr>
              <a:xfrm>
                <a:off x="2133600" y="1151689"/>
                <a:ext cx="500649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 i="0" smtClean="0">
                          <a:latin typeface="Cambria Math" panose="02040503050406030204" pitchFamily="18" charset="0"/>
                        </a:rPr>
                        <m:t>C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omplementary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Metal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Oxide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Semiconductor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transistor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59BBCE2D-E586-478F-9DFA-A904377972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1151689"/>
                <a:ext cx="5006499" cy="338554"/>
              </a:xfrm>
              <a:prstGeom prst="rect">
                <a:avLst/>
              </a:prstGeom>
              <a:blipFill>
                <a:blip r:embed="rId7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DE22F9C4-0179-451A-B806-7A8E0B50FADB}"/>
                  </a:ext>
                </a:extLst>
              </p:cNvPr>
              <p:cNvSpPr/>
              <p:nvPr/>
            </p:nvSpPr>
            <p:spPr>
              <a:xfrm>
                <a:off x="3512016" y="1776714"/>
                <a:ext cx="5474383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 i="0" smtClean="0">
                          <a:latin typeface="Cambria Math" panose="02040503050406030204" pitchFamily="18" charset="0"/>
                        </a:rPr>
                        <m:t>C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omplement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something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that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completes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or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makes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whole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DE22F9C4-0179-451A-B806-7A8E0B50FA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2016" y="1776714"/>
                <a:ext cx="5474383" cy="338554"/>
              </a:xfrm>
              <a:prstGeom prst="rect">
                <a:avLst/>
              </a:prstGeom>
              <a:blipFill>
                <a:blip r:embed="rId8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79BADA94-03BE-47B8-BDFF-12B715C95801}"/>
                  </a:ext>
                </a:extLst>
              </p:cNvPr>
              <p:cNvSpPr/>
              <p:nvPr/>
            </p:nvSpPr>
            <p:spPr>
              <a:xfrm>
                <a:off x="5442258" y="2435014"/>
                <a:ext cx="3642748" cy="9694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𝑠𝑡𝑎𝑛𝑑𝑠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𝑓𝑜𝑟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𝑝𝑜𝑠𝑖𝑡𝑖𝑣𝑒</m:t>
                    </m:r>
                  </m:oMath>
                </a14:m>
                <a:r>
                  <a:rPr lang="en-US" sz="1600" dirty="0"/>
                  <a:t>.  </a:t>
                </a:r>
              </a:p>
              <a:p>
                <a:endParaRPr lang="en-US" sz="800" dirty="0"/>
              </a:p>
              <a:p>
                <a:r>
                  <a:rPr lang="en-US" sz="1600" dirty="0"/>
                  <a:t>When the transistor is active, holes (positive charges) conduct the current.</a:t>
                </a:r>
              </a:p>
            </p:txBody>
          </p:sp>
        </mc:Choice>
        <mc:Fallback xmlns=""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79BADA94-03BE-47B8-BDFF-12B715C958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2258" y="2435014"/>
                <a:ext cx="3642748" cy="969496"/>
              </a:xfrm>
              <a:prstGeom prst="rect">
                <a:avLst/>
              </a:prstGeom>
              <a:blipFill>
                <a:blip r:embed="rId9"/>
                <a:stretch>
                  <a:fillRect l="-1005" t="-1887" b="-5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36C2AE4E-4F52-47EF-9658-C3E31BFB8DA2}"/>
                  </a:ext>
                </a:extLst>
              </p:cNvPr>
              <p:cNvSpPr/>
              <p:nvPr/>
            </p:nvSpPr>
            <p:spPr>
              <a:xfrm>
                <a:off x="5501252" y="4050298"/>
                <a:ext cx="3642748" cy="9694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𝑠𝑡𝑎𝑛𝑑𝑠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𝑓𝑜𝑟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𝑛𝑒𝑔𝑎𝑡𝑖𝑣𝑒</m:t>
                    </m:r>
                  </m:oMath>
                </a14:m>
                <a:r>
                  <a:rPr lang="en-US" sz="1600" i="1" dirty="0"/>
                  <a:t>.  </a:t>
                </a:r>
              </a:p>
              <a:p>
                <a:endParaRPr lang="en-US" sz="800" dirty="0"/>
              </a:p>
              <a:p>
                <a:r>
                  <a:rPr lang="en-US" sz="1600" dirty="0"/>
                  <a:t>When the transistor is active, electrons (negative charges) conduct the current.</a:t>
                </a:r>
              </a:p>
            </p:txBody>
          </p:sp>
        </mc:Choice>
        <mc:Fallback xmlns=""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36C2AE4E-4F52-47EF-9658-C3E31BFB8DA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1252" y="4050298"/>
                <a:ext cx="3642748" cy="969496"/>
              </a:xfrm>
              <a:prstGeom prst="rect">
                <a:avLst/>
              </a:prstGeom>
              <a:blipFill>
                <a:blip r:embed="rId10"/>
                <a:stretch>
                  <a:fillRect l="-836" t="-1887" b="-5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1521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  <p:bldP spid="6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F8C29-38DF-4FCA-9EEA-EB1808CC7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CMOS NOT Gate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38355E93-DB59-4874-9FC4-3B184E765A97}"/>
              </a:ext>
            </a:extLst>
          </p:cNvPr>
          <p:cNvSpPr txBox="1">
            <a:spLocks/>
          </p:cNvSpPr>
          <p:nvPr/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2A363B0-BAAA-48E1-BEB4-AB155EE40AC4}"/>
              </a:ext>
            </a:extLst>
          </p:cNvPr>
          <p:cNvCxnSpPr/>
          <p:nvPr/>
        </p:nvCxnSpPr>
        <p:spPr>
          <a:xfrm>
            <a:off x="3352800" y="1800943"/>
            <a:ext cx="0" cy="762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0799BFB-8D5A-4AB0-A935-15ECD09C4FC2}"/>
              </a:ext>
            </a:extLst>
          </p:cNvPr>
          <p:cNvCxnSpPr/>
          <p:nvPr/>
        </p:nvCxnSpPr>
        <p:spPr>
          <a:xfrm>
            <a:off x="2785541" y="2562943"/>
            <a:ext cx="0" cy="762000"/>
          </a:xfrm>
          <a:prstGeom prst="line">
            <a:avLst/>
          </a:prstGeom>
          <a:ln w="31750">
            <a:solidFill>
              <a:schemeClr val="tx2">
                <a:lumMod val="20000"/>
                <a:lumOff val="8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3EC2A17-F5DF-4D14-A43A-7519BA05D3FA}"/>
              </a:ext>
            </a:extLst>
          </p:cNvPr>
          <p:cNvCxnSpPr/>
          <p:nvPr/>
        </p:nvCxnSpPr>
        <p:spPr>
          <a:xfrm>
            <a:off x="2633141" y="2562943"/>
            <a:ext cx="0" cy="762000"/>
          </a:xfrm>
          <a:prstGeom prst="line">
            <a:avLst/>
          </a:prstGeom>
          <a:ln w="31750">
            <a:solidFill>
              <a:schemeClr val="tx2">
                <a:lumMod val="20000"/>
                <a:lumOff val="8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7C39F91-DAD7-4563-9BE9-935E9DA3E96F}"/>
              </a:ext>
            </a:extLst>
          </p:cNvPr>
          <p:cNvCxnSpPr/>
          <p:nvPr/>
        </p:nvCxnSpPr>
        <p:spPr>
          <a:xfrm>
            <a:off x="3346537" y="3324943"/>
            <a:ext cx="0" cy="762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DC17DF4-6870-4006-9657-C6B6A0503198}"/>
              </a:ext>
            </a:extLst>
          </p:cNvPr>
          <p:cNvCxnSpPr>
            <a:cxnSpLocks/>
          </p:cNvCxnSpPr>
          <p:nvPr/>
        </p:nvCxnSpPr>
        <p:spPr>
          <a:xfrm flipV="1">
            <a:off x="3352800" y="2562943"/>
            <a:ext cx="0" cy="77765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875E4E90-697D-42B4-BAFB-AFEB62E570EF}"/>
              </a:ext>
            </a:extLst>
          </p:cNvPr>
          <p:cNvGrpSpPr/>
          <p:nvPr/>
        </p:nvGrpSpPr>
        <p:grpSpPr>
          <a:xfrm>
            <a:off x="3209377" y="4017439"/>
            <a:ext cx="274320" cy="300778"/>
            <a:chOff x="3206320" y="5555697"/>
            <a:chExt cx="274320" cy="300778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E24D6E19-8B31-44A4-AC40-CEF082020A41}"/>
                </a:ext>
              </a:extLst>
            </p:cNvPr>
            <p:cNvCxnSpPr/>
            <p:nvPr/>
          </p:nvCxnSpPr>
          <p:spPr>
            <a:xfrm>
              <a:off x="3343480" y="5555697"/>
              <a:ext cx="0" cy="204577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A8F5A60D-99D6-4456-986C-2732CFEC70DD}"/>
                </a:ext>
              </a:extLst>
            </p:cNvPr>
            <p:cNvCxnSpPr/>
            <p:nvPr/>
          </p:nvCxnSpPr>
          <p:spPr>
            <a:xfrm>
              <a:off x="3206320" y="5760274"/>
              <a:ext cx="27432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911519AC-CB6C-4675-BC76-627A2C5C399D}"/>
                </a:ext>
              </a:extLst>
            </p:cNvPr>
            <p:cNvCxnSpPr/>
            <p:nvPr/>
          </p:nvCxnSpPr>
          <p:spPr>
            <a:xfrm>
              <a:off x="3254785" y="5814225"/>
              <a:ext cx="17145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B649F531-2222-460E-8F67-34631DE8F735}"/>
                </a:ext>
              </a:extLst>
            </p:cNvPr>
            <p:cNvCxnSpPr/>
            <p:nvPr/>
          </p:nvCxnSpPr>
          <p:spPr>
            <a:xfrm>
              <a:off x="3294846" y="5856475"/>
              <a:ext cx="10287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Oval 34">
            <a:extLst>
              <a:ext uri="{FF2B5EF4-FFF2-40B4-BE49-F238E27FC236}">
                <a16:creationId xmlns:a16="http://schemas.microsoft.com/office/drawing/2014/main" id="{712C9CEC-8750-4E43-9FEE-419A7DE10312}"/>
              </a:ext>
            </a:extLst>
          </p:cNvPr>
          <p:cNvSpPr/>
          <p:nvPr/>
        </p:nvSpPr>
        <p:spPr>
          <a:xfrm>
            <a:off x="2523413" y="2889079"/>
            <a:ext cx="109728" cy="109728"/>
          </a:xfrm>
          <a:prstGeom prst="ellipse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70B45A9C-0717-44F9-8197-0918E8A687F7}"/>
              </a:ext>
            </a:extLst>
          </p:cNvPr>
          <p:cNvCxnSpPr/>
          <p:nvPr/>
        </p:nvCxnSpPr>
        <p:spPr>
          <a:xfrm>
            <a:off x="2002537" y="2943943"/>
            <a:ext cx="5334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DBD203D8-5F2A-40E3-A8DF-BB2CAC638ADF}"/>
                  </a:ext>
                </a:extLst>
              </p:cNvPr>
              <p:cNvSpPr/>
              <p:nvPr/>
            </p:nvSpPr>
            <p:spPr>
              <a:xfrm>
                <a:off x="1219200" y="2765027"/>
                <a:ext cx="685059" cy="295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3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</m:oMath>
                </a14:m>
                <a:r>
                  <a:rPr lang="en-US" sz="1200" dirty="0"/>
                  <a:t> </a:t>
                </a:r>
                <a14:m>
                  <m:oMath xmlns:m="http://schemas.openxmlformats.org/officeDocument/2006/math">
                    <m:r>
                      <a:rPr lang="en-US" sz="120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1350" dirty="0"/>
              </a:p>
            </p:txBody>
          </p:sp>
        </mc:Choice>
        <mc:Fallback xmlns="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DBD203D8-5F2A-40E3-A8DF-BB2CAC638A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2765027"/>
                <a:ext cx="685059" cy="29527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DF8A8BE4-EBC6-4B2F-88CB-35EC48012B1D}"/>
                  </a:ext>
                </a:extLst>
              </p:cNvPr>
              <p:cNvSpPr/>
              <p:nvPr/>
            </p:nvSpPr>
            <p:spPr>
              <a:xfrm>
                <a:off x="3188454" y="1476632"/>
                <a:ext cx="498919" cy="300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5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350" b="0" i="1" smtClean="0">
                              <a:latin typeface="Cambria Math" panose="02040503050406030204" pitchFamily="18" charset="0"/>
                            </a:rPr>
                            <m:t>𝐷𝐷</m:t>
                          </m:r>
                        </m:sub>
                      </m:sSub>
                    </m:oMath>
                  </m:oMathPara>
                </a14:m>
                <a:endParaRPr lang="en-US" sz="1350" dirty="0"/>
              </a:p>
            </p:txBody>
          </p:sp>
        </mc:Choice>
        <mc:Fallback xmlns="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DF8A8BE4-EBC6-4B2F-88CB-35EC48012B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8454" y="1476632"/>
                <a:ext cx="498919" cy="3000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A306F962-4D49-4765-9619-F00BCCCB3BB2}"/>
              </a:ext>
            </a:extLst>
          </p:cNvPr>
          <p:cNvGrpSpPr/>
          <p:nvPr/>
        </p:nvGrpSpPr>
        <p:grpSpPr>
          <a:xfrm>
            <a:off x="2510670" y="2413484"/>
            <a:ext cx="2630214" cy="1088553"/>
            <a:chOff x="2403708" y="2185652"/>
            <a:chExt cx="2630214" cy="1088553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91EAA72-5C8C-4B20-A75B-B9C1A4DBBB5B}"/>
                </a:ext>
              </a:extLst>
            </p:cNvPr>
            <p:cNvSpPr/>
            <p:nvPr/>
          </p:nvSpPr>
          <p:spPr>
            <a:xfrm>
              <a:off x="2403708" y="2185652"/>
              <a:ext cx="922763" cy="1088553"/>
            </a:xfrm>
            <a:prstGeom prst="rect">
              <a:avLst/>
            </a:prstGeom>
            <a:solidFill>
              <a:srgbClr val="ED6DEA">
                <a:alpha val="29804"/>
              </a:srgb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44E4C5BE-7EFF-4BA3-8C82-5D356289473C}"/>
                    </a:ext>
                  </a:extLst>
                </p:cNvPr>
                <p:cNvSpPr/>
                <p:nvPr/>
              </p:nvSpPr>
              <p:spPr>
                <a:xfrm>
                  <a:off x="3602120" y="2579888"/>
                  <a:ext cx="1431802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1350" i="0" smtClean="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MOS</m:t>
                        </m:r>
                        <m:r>
                          <a:rPr lang="en-US" sz="135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transistor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44E4C5BE-7EFF-4BA3-8C82-5D356289473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02120" y="2579888"/>
                  <a:ext cx="1431802" cy="30008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6337A5A2-44F5-4CA5-83F2-2ED1AA01DF46}"/>
                  </a:ext>
                </a:extLst>
              </p:cNvPr>
              <p:cNvSpPr/>
              <p:nvPr/>
            </p:nvSpPr>
            <p:spPr>
              <a:xfrm>
                <a:off x="4970070" y="3114738"/>
                <a:ext cx="3682611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Acts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like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closed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switch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when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Vin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=0  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6337A5A2-44F5-4CA5-83F2-2ED1AA01DF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0070" y="3114738"/>
                <a:ext cx="3682611" cy="3385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Oval 23">
            <a:extLst>
              <a:ext uri="{FF2B5EF4-FFF2-40B4-BE49-F238E27FC236}">
                <a16:creationId xmlns:a16="http://schemas.microsoft.com/office/drawing/2014/main" id="{B7DC1BBF-ACD0-4C51-81C0-DD382C855AD4}"/>
              </a:ext>
            </a:extLst>
          </p:cNvPr>
          <p:cNvSpPr/>
          <p:nvPr/>
        </p:nvSpPr>
        <p:spPr>
          <a:xfrm>
            <a:off x="3291045" y="2520694"/>
            <a:ext cx="109728" cy="1097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E4F45AA-10B6-4487-A2CA-11F0F3F7D500}"/>
              </a:ext>
            </a:extLst>
          </p:cNvPr>
          <p:cNvSpPr/>
          <p:nvPr/>
        </p:nvSpPr>
        <p:spPr>
          <a:xfrm>
            <a:off x="3291045" y="3284015"/>
            <a:ext cx="109728" cy="1097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D623462-A8C6-4155-B393-23C887649EB0}"/>
              </a:ext>
            </a:extLst>
          </p:cNvPr>
          <p:cNvCxnSpPr/>
          <p:nvPr/>
        </p:nvCxnSpPr>
        <p:spPr>
          <a:xfrm>
            <a:off x="2785541" y="2562943"/>
            <a:ext cx="533400" cy="0"/>
          </a:xfrm>
          <a:prstGeom prst="line">
            <a:avLst/>
          </a:prstGeom>
          <a:ln w="31750">
            <a:solidFill>
              <a:schemeClr val="tx2">
                <a:lumMod val="20000"/>
                <a:lumOff val="8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1424481-79A1-4101-8972-2BA8FFF6A947}"/>
              </a:ext>
            </a:extLst>
          </p:cNvPr>
          <p:cNvCxnSpPr/>
          <p:nvPr/>
        </p:nvCxnSpPr>
        <p:spPr>
          <a:xfrm>
            <a:off x="2785541" y="3324943"/>
            <a:ext cx="533400" cy="0"/>
          </a:xfrm>
          <a:prstGeom prst="line">
            <a:avLst/>
          </a:prstGeom>
          <a:ln w="31750">
            <a:solidFill>
              <a:schemeClr val="tx2">
                <a:lumMod val="20000"/>
                <a:lumOff val="8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15546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F8C29-38DF-4FCA-9EEA-EB1808CC7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CMOS NOT Gate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38355E93-DB59-4874-9FC4-3B184E765A97}"/>
              </a:ext>
            </a:extLst>
          </p:cNvPr>
          <p:cNvSpPr txBox="1">
            <a:spLocks/>
          </p:cNvSpPr>
          <p:nvPr/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2A363B0-BAAA-48E1-BEB4-AB155EE40AC4}"/>
              </a:ext>
            </a:extLst>
          </p:cNvPr>
          <p:cNvCxnSpPr/>
          <p:nvPr/>
        </p:nvCxnSpPr>
        <p:spPr>
          <a:xfrm>
            <a:off x="3352800" y="1800943"/>
            <a:ext cx="0" cy="762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0799BFB-8D5A-4AB0-A935-15ECD09C4FC2}"/>
              </a:ext>
            </a:extLst>
          </p:cNvPr>
          <p:cNvCxnSpPr/>
          <p:nvPr/>
        </p:nvCxnSpPr>
        <p:spPr>
          <a:xfrm>
            <a:off x="2785541" y="2562943"/>
            <a:ext cx="0" cy="762000"/>
          </a:xfrm>
          <a:prstGeom prst="line">
            <a:avLst/>
          </a:prstGeom>
          <a:ln w="31750">
            <a:solidFill>
              <a:schemeClr val="tx2">
                <a:lumMod val="20000"/>
                <a:lumOff val="8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3EC2A17-F5DF-4D14-A43A-7519BA05D3FA}"/>
              </a:ext>
            </a:extLst>
          </p:cNvPr>
          <p:cNvCxnSpPr/>
          <p:nvPr/>
        </p:nvCxnSpPr>
        <p:spPr>
          <a:xfrm>
            <a:off x="2633141" y="2562943"/>
            <a:ext cx="0" cy="762000"/>
          </a:xfrm>
          <a:prstGeom prst="line">
            <a:avLst/>
          </a:prstGeom>
          <a:ln w="31750">
            <a:solidFill>
              <a:schemeClr val="tx2">
                <a:lumMod val="20000"/>
                <a:lumOff val="8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7C39F91-DAD7-4563-9BE9-935E9DA3E96F}"/>
              </a:ext>
            </a:extLst>
          </p:cNvPr>
          <p:cNvCxnSpPr/>
          <p:nvPr/>
        </p:nvCxnSpPr>
        <p:spPr>
          <a:xfrm>
            <a:off x="3346537" y="3324943"/>
            <a:ext cx="0" cy="762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875E4E90-697D-42B4-BAFB-AFEB62E570EF}"/>
              </a:ext>
            </a:extLst>
          </p:cNvPr>
          <p:cNvGrpSpPr/>
          <p:nvPr/>
        </p:nvGrpSpPr>
        <p:grpSpPr>
          <a:xfrm>
            <a:off x="3209377" y="4017439"/>
            <a:ext cx="274320" cy="300778"/>
            <a:chOff x="3206320" y="5555697"/>
            <a:chExt cx="274320" cy="300778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E24D6E19-8B31-44A4-AC40-CEF082020A41}"/>
                </a:ext>
              </a:extLst>
            </p:cNvPr>
            <p:cNvCxnSpPr/>
            <p:nvPr/>
          </p:nvCxnSpPr>
          <p:spPr>
            <a:xfrm>
              <a:off x="3343480" y="5555697"/>
              <a:ext cx="0" cy="204577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A8F5A60D-99D6-4456-986C-2732CFEC70DD}"/>
                </a:ext>
              </a:extLst>
            </p:cNvPr>
            <p:cNvCxnSpPr/>
            <p:nvPr/>
          </p:nvCxnSpPr>
          <p:spPr>
            <a:xfrm>
              <a:off x="3206320" y="5760274"/>
              <a:ext cx="27432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911519AC-CB6C-4675-BC76-627A2C5C399D}"/>
                </a:ext>
              </a:extLst>
            </p:cNvPr>
            <p:cNvCxnSpPr/>
            <p:nvPr/>
          </p:nvCxnSpPr>
          <p:spPr>
            <a:xfrm>
              <a:off x="3254785" y="5814225"/>
              <a:ext cx="17145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B649F531-2222-460E-8F67-34631DE8F735}"/>
                </a:ext>
              </a:extLst>
            </p:cNvPr>
            <p:cNvCxnSpPr/>
            <p:nvPr/>
          </p:nvCxnSpPr>
          <p:spPr>
            <a:xfrm>
              <a:off x="3294846" y="5856475"/>
              <a:ext cx="10287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Oval 34">
            <a:extLst>
              <a:ext uri="{FF2B5EF4-FFF2-40B4-BE49-F238E27FC236}">
                <a16:creationId xmlns:a16="http://schemas.microsoft.com/office/drawing/2014/main" id="{712C9CEC-8750-4E43-9FEE-419A7DE10312}"/>
              </a:ext>
            </a:extLst>
          </p:cNvPr>
          <p:cNvSpPr/>
          <p:nvPr/>
        </p:nvSpPr>
        <p:spPr>
          <a:xfrm>
            <a:off x="2523413" y="2889079"/>
            <a:ext cx="109728" cy="109728"/>
          </a:xfrm>
          <a:prstGeom prst="ellipse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70B45A9C-0717-44F9-8197-0918E8A687F7}"/>
              </a:ext>
            </a:extLst>
          </p:cNvPr>
          <p:cNvCxnSpPr/>
          <p:nvPr/>
        </p:nvCxnSpPr>
        <p:spPr>
          <a:xfrm>
            <a:off x="2002537" y="2943943"/>
            <a:ext cx="5334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DBD203D8-5F2A-40E3-A8DF-BB2CAC638ADF}"/>
                  </a:ext>
                </a:extLst>
              </p:cNvPr>
              <p:cNvSpPr/>
              <p:nvPr/>
            </p:nvSpPr>
            <p:spPr>
              <a:xfrm>
                <a:off x="1219200" y="2765027"/>
                <a:ext cx="845296" cy="295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35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</m:oMath>
                </a14:m>
                <a:r>
                  <a:rPr lang="en-US" sz="1200" dirty="0"/>
                  <a:t> </a:t>
                </a:r>
                <a14:m>
                  <m:oMath xmlns:m="http://schemas.openxmlformats.org/officeDocument/2006/math">
                    <m:r>
                      <a:rPr lang="en-US" sz="120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𝐷𝐷</m:t>
                        </m:r>
                      </m:sub>
                    </m:sSub>
                  </m:oMath>
                </a14:m>
                <a:endParaRPr lang="en-US" sz="1350" dirty="0"/>
              </a:p>
            </p:txBody>
          </p:sp>
        </mc:Choice>
        <mc:Fallback xmlns="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DBD203D8-5F2A-40E3-A8DF-BB2CAC638A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2765027"/>
                <a:ext cx="845296" cy="29527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DF8A8BE4-EBC6-4B2F-88CB-35EC48012B1D}"/>
                  </a:ext>
                </a:extLst>
              </p:cNvPr>
              <p:cNvSpPr/>
              <p:nvPr/>
            </p:nvSpPr>
            <p:spPr>
              <a:xfrm>
                <a:off x="3188454" y="1476632"/>
                <a:ext cx="498919" cy="300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5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350" b="0" i="1" smtClean="0">
                              <a:latin typeface="Cambria Math" panose="02040503050406030204" pitchFamily="18" charset="0"/>
                            </a:rPr>
                            <m:t>𝐷𝐷</m:t>
                          </m:r>
                        </m:sub>
                      </m:sSub>
                    </m:oMath>
                  </m:oMathPara>
                </a14:m>
                <a:endParaRPr lang="en-US" sz="1350" dirty="0"/>
              </a:p>
            </p:txBody>
          </p:sp>
        </mc:Choice>
        <mc:Fallback xmlns="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DF8A8BE4-EBC6-4B2F-88CB-35EC48012B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8454" y="1476632"/>
                <a:ext cx="498919" cy="3000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A306F962-4D49-4765-9619-F00BCCCB3BB2}"/>
              </a:ext>
            </a:extLst>
          </p:cNvPr>
          <p:cNvGrpSpPr/>
          <p:nvPr/>
        </p:nvGrpSpPr>
        <p:grpSpPr>
          <a:xfrm>
            <a:off x="2511221" y="2395666"/>
            <a:ext cx="2630214" cy="1088553"/>
            <a:chOff x="2403708" y="2185652"/>
            <a:chExt cx="2630214" cy="1088553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91EAA72-5C8C-4B20-A75B-B9C1A4DBBB5B}"/>
                </a:ext>
              </a:extLst>
            </p:cNvPr>
            <p:cNvSpPr/>
            <p:nvPr/>
          </p:nvSpPr>
          <p:spPr>
            <a:xfrm>
              <a:off x="2403708" y="2185652"/>
              <a:ext cx="922763" cy="1088553"/>
            </a:xfrm>
            <a:prstGeom prst="rect">
              <a:avLst/>
            </a:prstGeom>
            <a:solidFill>
              <a:srgbClr val="ED6DEA">
                <a:alpha val="29804"/>
              </a:srgb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44E4C5BE-7EFF-4BA3-8C82-5D356289473C}"/>
                    </a:ext>
                  </a:extLst>
                </p:cNvPr>
                <p:cNvSpPr/>
                <p:nvPr/>
              </p:nvSpPr>
              <p:spPr>
                <a:xfrm>
                  <a:off x="3602120" y="2579888"/>
                  <a:ext cx="1431802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1350" i="0" smtClean="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MOS</m:t>
                        </m:r>
                        <m:r>
                          <a:rPr lang="en-US" sz="135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transistor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44E4C5BE-7EFF-4BA3-8C82-5D356289473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02120" y="2579888"/>
                  <a:ext cx="1431802" cy="30008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6337A5A2-44F5-4CA5-83F2-2ED1AA01DF46}"/>
                  </a:ext>
                </a:extLst>
              </p:cNvPr>
              <p:cNvSpPr/>
              <p:nvPr/>
            </p:nvSpPr>
            <p:spPr>
              <a:xfrm>
                <a:off x="5029200" y="3139569"/>
                <a:ext cx="389901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cts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like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an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open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switch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when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Vin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VDD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   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6337A5A2-44F5-4CA5-83F2-2ED1AA01DF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3139569"/>
                <a:ext cx="3899016" cy="338554"/>
              </a:xfrm>
              <a:prstGeom prst="rect">
                <a:avLst/>
              </a:prstGeom>
              <a:blipFill>
                <a:blip r:embed="rId5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Oval 23">
            <a:extLst>
              <a:ext uri="{FF2B5EF4-FFF2-40B4-BE49-F238E27FC236}">
                <a16:creationId xmlns:a16="http://schemas.microsoft.com/office/drawing/2014/main" id="{B7DC1BBF-ACD0-4C51-81C0-DD382C855AD4}"/>
              </a:ext>
            </a:extLst>
          </p:cNvPr>
          <p:cNvSpPr/>
          <p:nvPr/>
        </p:nvSpPr>
        <p:spPr>
          <a:xfrm>
            <a:off x="3291045" y="2520694"/>
            <a:ext cx="109728" cy="1097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E4F45AA-10B6-4487-A2CA-11F0F3F7D500}"/>
              </a:ext>
            </a:extLst>
          </p:cNvPr>
          <p:cNvSpPr/>
          <p:nvPr/>
        </p:nvSpPr>
        <p:spPr>
          <a:xfrm>
            <a:off x="3291045" y="3284015"/>
            <a:ext cx="109728" cy="1097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1424481-79A1-4101-8972-2BA8FFF6A947}"/>
              </a:ext>
            </a:extLst>
          </p:cNvPr>
          <p:cNvCxnSpPr/>
          <p:nvPr/>
        </p:nvCxnSpPr>
        <p:spPr>
          <a:xfrm>
            <a:off x="2785541" y="3324943"/>
            <a:ext cx="533400" cy="0"/>
          </a:xfrm>
          <a:prstGeom prst="line">
            <a:avLst/>
          </a:prstGeom>
          <a:ln w="31750">
            <a:solidFill>
              <a:schemeClr val="tx2">
                <a:lumMod val="20000"/>
                <a:lumOff val="8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CA41EA8-0298-4CE2-9D5C-AD0489448A9C}"/>
              </a:ext>
            </a:extLst>
          </p:cNvPr>
          <p:cNvCxnSpPr/>
          <p:nvPr/>
        </p:nvCxnSpPr>
        <p:spPr>
          <a:xfrm>
            <a:off x="2785541" y="2562943"/>
            <a:ext cx="533400" cy="0"/>
          </a:xfrm>
          <a:prstGeom prst="line">
            <a:avLst/>
          </a:prstGeom>
          <a:ln w="31750">
            <a:solidFill>
              <a:schemeClr val="tx2">
                <a:lumMod val="20000"/>
                <a:lumOff val="8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31131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F8C29-38DF-4FCA-9EEA-EB1808CC7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CMOS NOT Gate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38355E93-DB59-4874-9FC4-3B184E765A97}"/>
              </a:ext>
            </a:extLst>
          </p:cNvPr>
          <p:cNvSpPr txBox="1">
            <a:spLocks/>
          </p:cNvSpPr>
          <p:nvPr/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655DAD1A-53B9-427E-B235-346B3BDEBA20}"/>
              </a:ext>
            </a:extLst>
          </p:cNvPr>
          <p:cNvGrpSpPr/>
          <p:nvPr/>
        </p:nvGrpSpPr>
        <p:grpSpPr>
          <a:xfrm>
            <a:off x="1411279" y="2994429"/>
            <a:ext cx="2197413" cy="2862046"/>
            <a:chOff x="2020879" y="3281048"/>
            <a:chExt cx="2197413" cy="2862046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1FAC7006-D2BF-459C-AAEB-CD07FE142F0F}"/>
                </a:ext>
              </a:extLst>
            </p:cNvPr>
            <p:cNvGrpSpPr/>
            <p:nvPr/>
          </p:nvGrpSpPr>
          <p:grpSpPr>
            <a:xfrm>
              <a:off x="3276600" y="3611562"/>
              <a:ext cx="813640" cy="2531532"/>
              <a:chOff x="3276600" y="3581400"/>
              <a:chExt cx="813640" cy="2531532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E4CA7018-9662-436C-82F3-A0C2CA4E8C0B}"/>
                  </a:ext>
                </a:extLst>
              </p:cNvPr>
              <p:cNvCxnSpPr/>
              <p:nvPr/>
            </p:nvCxnSpPr>
            <p:spPr>
              <a:xfrm>
                <a:off x="3429000" y="4343400"/>
                <a:ext cx="0" cy="76200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D8635BCF-831F-471A-83AF-1F8D4EE9C275}"/>
                  </a:ext>
                </a:extLst>
              </p:cNvPr>
              <p:cNvCxnSpPr/>
              <p:nvPr/>
            </p:nvCxnSpPr>
            <p:spPr>
              <a:xfrm>
                <a:off x="3276600" y="4350701"/>
                <a:ext cx="0" cy="76200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E7C39F91-DAD7-4563-9BE9-935E9DA3E96F}"/>
                  </a:ext>
                </a:extLst>
              </p:cNvPr>
              <p:cNvCxnSpPr/>
              <p:nvPr/>
            </p:nvCxnSpPr>
            <p:spPr>
              <a:xfrm>
                <a:off x="3956137" y="3581400"/>
                <a:ext cx="0" cy="76200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43D98B48-6D50-4A38-A050-47C91E4C838C}"/>
                  </a:ext>
                </a:extLst>
              </p:cNvPr>
              <p:cNvCxnSpPr/>
              <p:nvPr/>
            </p:nvCxnSpPr>
            <p:spPr>
              <a:xfrm>
                <a:off x="3956137" y="5105400"/>
                <a:ext cx="0" cy="76200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1ED33B21-B79E-494F-98D2-DF337064647F}"/>
                  </a:ext>
                </a:extLst>
              </p:cNvPr>
              <p:cNvCxnSpPr/>
              <p:nvPr/>
            </p:nvCxnSpPr>
            <p:spPr>
              <a:xfrm>
                <a:off x="3429000" y="4343400"/>
                <a:ext cx="5334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EA58E0B8-4F54-4545-A2BF-41919C41F7FA}"/>
                  </a:ext>
                </a:extLst>
              </p:cNvPr>
              <p:cNvCxnSpPr/>
              <p:nvPr/>
            </p:nvCxnSpPr>
            <p:spPr>
              <a:xfrm>
                <a:off x="3422737" y="5112701"/>
                <a:ext cx="5334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E24D6E19-8B31-44A4-AC40-CEF082020A41}"/>
                  </a:ext>
                </a:extLst>
              </p:cNvPr>
              <p:cNvCxnSpPr/>
              <p:nvPr/>
            </p:nvCxnSpPr>
            <p:spPr>
              <a:xfrm>
                <a:off x="3953080" y="5812154"/>
                <a:ext cx="0" cy="204577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A8F5A60D-99D6-4456-986C-2732CFEC70DD}"/>
                  </a:ext>
                </a:extLst>
              </p:cNvPr>
              <p:cNvCxnSpPr/>
              <p:nvPr/>
            </p:nvCxnSpPr>
            <p:spPr>
              <a:xfrm>
                <a:off x="3815920" y="6016731"/>
                <a:ext cx="27432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911519AC-CB6C-4675-BC76-627A2C5C399D}"/>
                  </a:ext>
                </a:extLst>
              </p:cNvPr>
              <p:cNvCxnSpPr/>
              <p:nvPr/>
            </p:nvCxnSpPr>
            <p:spPr>
              <a:xfrm>
                <a:off x="3864385" y="6070682"/>
                <a:ext cx="17145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B649F531-2222-460E-8F67-34631DE8F735}"/>
                  </a:ext>
                </a:extLst>
              </p:cNvPr>
              <p:cNvCxnSpPr/>
              <p:nvPr/>
            </p:nvCxnSpPr>
            <p:spPr>
              <a:xfrm>
                <a:off x="3904446" y="6112932"/>
                <a:ext cx="10287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04BCB1DC-A658-4355-B77C-74B1B1CD602D}"/>
                </a:ext>
              </a:extLst>
            </p:cNvPr>
            <p:cNvCxnSpPr/>
            <p:nvPr/>
          </p:nvCxnSpPr>
          <p:spPr>
            <a:xfrm>
              <a:off x="2605254" y="4703507"/>
              <a:ext cx="65836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DBD203D8-5F2A-40E3-A8DF-BB2CAC638ADF}"/>
                    </a:ext>
                  </a:extLst>
                </p:cNvPr>
                <p:cNvSpPr/>
                <p:nvPr/>
              </p:nvSpPr>
              <p:spPr>
                <a:xfrm>
                  <a:off x="2020879" y="4380863"/>
                  <a:ext cx="445122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DBD203D8-5F2A-40E3-A8DF-BB2CAC638AD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20879" y="4380863"/>
                  <a:ext cx="445122" cy="30008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DF8A8BE4-EBC6-4B2F-88CB-35EC48012B1D}"/>
                    </a:ext>
                  </a:extLst>
                </p:cNvPr>
                <p:cNvSpPr/>
                <p:nvPr/>
              </p:nvSpPr>
              <p:spPr>
                <a:xfrm>
                  <a:off x="3719373" y="3281048"/>
                  <a:ext cx="498919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b="0" i="1" smtClean="0">
                                <a:latin typeface="Cambria Math" panose="02040503050406030204" pitchFamily="18" charset="0"/>
                              </a:rPr>
                              <m:t>𝐷𝐷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DF8A8BE4-EBC6-4B2F-88CB-35EC48012B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19373" y="3281048"/>
                  <a:ext cx="498919" cy="30008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3EC1E674-876C-4A92-9668-1077A0DB1A57}"/>
              </a:ext>
            </a:extLst>
          </p:cNvPr>
          <p:cNvGrpSpPr/>
          <p:nvPr/>
        </p:nvGrpSpPr>
        <p:grpSpPr>
          <a:xfrm>
            <a:off x="2535937" y="3931241"/>
            <a:ext cx="2557183" cy="1088553"/>
            <a:chOff x="2535937" y="3931241"/>
            <a:chExt cx="2557183" cy="1088553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261875D-B3EE-4DD0-A3B0-B5D8694E5049}"/>
                </a:ext>
              </a:extLst>
            </p:cNvPr>
            <p:cNvSpPr/>
            <p:nvPr/>
          </p:nvSpPr>
          <p:spPr>
            <a:xfrm>
              <a:off x="2535937" y="3931241"/>
              <a:ext cx="922763" cy="1088553"/>
            </a:xfrm>
            <a:prstGeom prst="rect">
              <a:avLst/>
            </a:prstGeom>
            <a:solidFill>
              <a:srgbClr val="FFFF00">
                <a:alpha val="29804"/>
              </a:srgb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B2779AC6-186B-4C7E-9D0F-32F48A3B89A4}"/>
                    </a:ext>
                  </a:extLst>
                </p:cNvPr>
                <p:cNvSpPr/>
                <p:nvPr/>
              </p:nvSpPr>
              <p:spPr>
                <a:xfrm>
                  <a:off x="3640479" y="4191526"/>
                  <a:ext cx="1452641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NMOS</m:t>
                        </m:r>
                        <m:r>
                          <a:rPr lang="en-US" sz="135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transistor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B2779AC6-186B-4C7E-9D0F-32F48A3B89A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40479" y="4191526"/>
                  <a:ext cx="1452641" cy="30008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B5A7FEED-34BA-468B-8B0E-1C99ACFC659A}"/>
                  </a:ext>
                </a:extLst>
              </p:cNvPr>
              <p:cNvSpPr/>
              <p:nvPr/>
            </p:nvSpPr>
            <p:spPr>
              <a:xfrm>
                <a:off x="5456354" y="4076566"/>
                <a:ext cx="337182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40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sz="1400" b="0" i="0" smtClean="0">
                          <a:latin typeface="Cambria Math" panose="02040503050406030204" pitchFamily="18" charset="0"/>
                        </a:rPr>
                        <m:t>cts</m:t>
                      </m:r>
                      <m:r>
                        <a:rPr lang="en-US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 b="0" i="0" smtClean="0">
                          <a:latin typeface="Cambria Math" panose="02040503050406030204" pitchFamily="18" charset="0"/>
                        </a:rPr>
                        <m:t>like</m:t>
                      </m:r>
                      <m:r>
                        <a:rPr lang="en-US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14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>
                          <a:latin typeface="Cambria Math" panose="02040503050406030204" pitchFamily="18" charset="0"/>
                        </a:rPr>
                        <m:t>closed</m:t>
                      </m:r>
                      <m:r>
                        <a:rPr lang="en-US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 b="0" i="0" smtClean="0">
                          <a:latin typeface="Cambria Math" panose="02040503050406030204" pitchFamily="18" charset="0"/>
                        </a:rPr>
                        <m:t>switch</m:t>
                      </m:r>
                      <m:r>
                        <a:rPr lang="en-US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 b="0" i="0" smtClean="0">
                          <a:latin typeface="Cambria Math" panose="02040503050406030204" pitchFamily="18" charset="0"/>
                        </a:rPr>
                        <m:t>when</m:t>
                      </m:r>
                      <m:r>
                        <a:rPr lang="en-US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 b="0" i="0" smtClean="0">
                          <a:latin typeface="Cambria Math" panose="02040503050406030204" pitchFamily="18" charset="0"/>
                        </a:rPr>
                        <m:t>Vin</m:t>
                      </m:r>
                      <m:r>
                        <a:rPr lang="en-US" sz="14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400" b="0" i="0" smtClean="0">
                          <a:latin typeface="Cambria Math" panose="02040503050406030204" pitchFamily="18" charset="0"/>
                        </a:rPr>
                        <m:t>VDD</m:t>
                      </m:r>
                      <m:r>
                        <a:rPr lang="en-US" sz="1400" b="0" i="0" smtClean="0"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en-US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400">
                          <a:latin typeface="Cambria Math" panose="02040503050406030204" pitchFamily="18" charset="0"/>
                        </a:rPr>
                        <m:t>Acts</m:t>
                      </m:r>
                      <m:r>
                        <a:rPr lang="en-US" sz="14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 smtClean="0">
                          <a:latin typeface="Cambria Math" panose="02040503050406030204" pitchFamily="18" charset="0"/>
                        </a:rPr>
                        <m:t>like</m:t>
                      </m:r>
                      <m:r>
                        <a:rPr lang="en-US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>
                          <a:latin typeface="Cambria Math" panose="02040503050406030204" pitchFamily="18" charset="0"/>
                        </a:rPr>
                        <m:t>an</m:t>
                      </m:r>
                      <m:r>
                        <a:rPr lang="en-US" sz="14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>
                          <a:latin typeface="Cambria Math" panose="02040503050406030204" pitchFamily="18" charset="0"/>
                        </a:rPr>
                        <m:t>open</m:t>
                      </m:r>
                      <m:r>
                        <a:rPr lang="en-US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>
                          <a:latin typeface="Cambria Math" panose="02040503050406030204" pitchFamily="18" charset="0"/>
                        </a:rPr>
                        <m:t>switch</m:t>
                      </m:r>
                      <m:r>
                        <a:rPr lang="en-US" sz="14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>
                          <a:latin typeface="Cambria Math" panose="02040503050406030204" pitchFamily="18" charset="0"/>
                        </a:rPr>
                        <m:t>when</m:t>
                      </m:r>
                      <m:r>
                        <a:rPr lang="en-US" sz="14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>
                          <a:latin typeface="Cambria Math" panose="02040503050406030204" pitchFamily="18" charset="0"/>
                        </a:rPr>
                        <m:t>Vin</m:t>
                      </m:r>
                      <m:r>
                        <a:rPr lang="en-US" sz="1400">
                          <a:latin typeface="Cambria Math" panose="02040503050406030204" pitchFamily="18" charset="0"/>
                        </a:rPr>
                        <m:t>=0  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B5A7FEED-34BA-468B-8B0E-1C99ACFC65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6354" y="4076566"/>
                <a:ext cx="3371820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3471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76119-C30A-43F8-B1B5-E9C7495BD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devices vs linear devices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14C59-CF37-4B8E-865B-60A6E9C65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7001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Linear devices are designed for linear response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058F2D0-4DBC-4344-9AE4-B1798EE37CD4}"/>
              </a:ext>
            </a:extLst>
          </p:cNvPr>
          <p:cNvSpPr txBox="1">
            <a:spLocks/>
          </p:cNvSpPr>
          <p:nvPr/>
        </p:nvSpPr>
        <p:spPr>
          <a:xfrm>
            <a:off x="449855" y="3048000"/>
            <a:ext cx="802946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Digital devices are designed so that the output is one of two values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0771D6C-B946-4C8E-BD16-F292F72CA896}"/>
              </a:ext>
            </a:extLst>
          </p:cNvPr>
          <p:cNvSpPr txBox="1">
            <a:spLocks/>
          </p:cNvSpPr>
          <p:nvPr/>
        </p:nvSpPr>
        <p:spPr>
          <a:xfrm>
            <a:off x="1371600" y="2253127"/>
            <a:ext cx="6324600" cy="5807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None/>
            </a:pPr>
            <a:r>
              <a:rPr lang="en-US" dirty="0"/>
              <a:t>Output is proportional to the input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3289AF0-BDAB-48D0-A9F5-27439557FA4A}"/>
              </a:ext>
            </a:extLst>
          </p:cNvPr>
          <p:cNvSpPr txBox="1">
            <a:spLocks/>
          </p:cNvSpPr>
          <p:nvPr/>
        </p:nvSpPr>
        <p:spPr>
          <a:xfrm>
            <a:off x="959386" y="4191000"/>
            <a:ext cx="4105619" cy="542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en-US" dirty="0"/>
              <a:t>Output is “on” or “off”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3C86400-BB3D-483B-94CD-5E69430A9A4A}"/>
              </a:ext>
            </a:extLst>
          </p:cNvPr>
          <p:cNvSpPr txBox="1">
            <a:spLocks/>
          </p:cNvSpPr>
          <p:nvPr/>
        </p:nvSpPr>
        <p:spPr>
          <a:xfrm>
            <a:off x="1447800" y="4828276"/>
            <a:ext cx="4665644" cy="542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dirty="0"/>
              <a:t>Output is “high” or “low”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BED5B0E-E3EE-47F0-9B6A-627BFA6CB61A}"/>
              </a:ext>
            </a:extLst>
          </p:cNvPr>
          <p:cNvSpPr txBox="1">
            <a:spLocks/>
          </p:cNvSpPr>
          <p:nvPr/>
        </p:nvSpPr>
        <p:spPr>
          <a:xfrm>
            <a:off x="1453308" y="5550015"/>
            <a:ext cx="3712685" cy="542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dirty="0"/>
              <a:t>Output is “1” or “0”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46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F8C29-38DF-4FCA-9EEA-EB1808CC7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CMOS NOT Gate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38355E93-DB59-4874-9FC4-3B184E765A97}"/>
              </a:ext>
            </a:extLst>
          </p:cNvPr>
          <p:cNvSpPr txBox="1">
            <a:spLocks/>
          </p:cNvSpPr>
          <p:nvPr/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655DAD1A-53B9-427E-B235-346B3BDEBA20}"/>
              </a:ext>
            </a:extLst>
          </p:cNvPr>
          <p:cNvGrpSpPr/>
          <p:nvPr/>
        </p:nvGrpSpPr>
        <p:grpSpPr>
          <a:xfrm>
            <a:off x="1411279" y="2994429"/>
            <a:ext cx="2197413" cy="2862046"/>
            <a:chOff x="2020879" y="3281048"/>
            <a:chExt cx="2197413" cy="2862046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1FAC7006-D2BF-459C-AAEB-CD07FE142F0F}"/>
                </a:ext>
              </a:extLst>
            </p:cNvPr>
            <p:cNvGrpSpPr/>
            <p:nvPr/>
          </p:nvGrpSpPr>
          <p:grpSpPr>
            <a:xfrm>
              <a:off x="3276600" y="3611562"/>
              <a:ext cx="813640" cy="2531532"/>
              <a:chOff x="3276600" y="3581400"/>
              <a:chExt cx="813640" cy="2531532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E4CA7018-9662-436C-82F3-A0C2CA4E8C0B}"/>
                  </a:ext>
                </a:extLst>
              </p:cNvPr>
              <p:cNvCxnSpPr/>
              <p:nvPr/>
            </p:nvCxnSpPr>
            <p:spPr>
              <a:xfrm>
                <a:off x="3429000" y="4343400"/>
                <a:ext cx="0" cy="762000"/>
              </a:xfrm>
              <a:prstGeom prst="line">
                <a:avLst/>
              </a:prstGeom>
              <a:ln w="31750">
                <a:solidFill>
                  <a:srgbClr val="00B0F0">
                    <a:alpha val="25000"/>
                  </a:srgb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D8635BCF-831F-471A-83AF-1F8D4EE9C275}"/>
                  </a:ext>
                </a:extLst>
              </p:cNvPr>
              <p:cNvCxnSpPr/>
              <p:nvPr/>
            </p:nvCxnSpPr>
            <p:spPr>
              <a:xfrm>
                <a:off x="3276600" y="4350701"/>
                <a:ext cx="0" cy="762000"/>
              </a:xfrm>
              <a:prstGeom prst="line">
                <a:avLst/>
              </a:prstGeom>
              <a:ln w="31750">
                <a:solidFill>
                  <a:srgbClr val="00B0F0">
                    <a:alpha val="25000"/>
                  </a:srgb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E7C39F91-DAD7-4563-9BE9-935E9DA3E96F}"/>
                  </a:ext>
                </a:extLst>
              </p:cNvPr>
              <p:cNvCxnSpPr/>
              <p:nvPr/>
            </p:nvCxnSpPr>
            <p:spPr>
              <a:xfrm>
                <a:off x="3956137" y="3581400"/>
                <a:ext cx="0" cy="76200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43D98B48-6D50-4A38-A050-47C91E4C838C}"/>
                  </a:ext>
                </a:extLst>
              </p:cNvPr>
              <p:cNvCxnSpPr/>
              <p:nvPr/>
            </p:nvCxnSpPr>
            <p:spPr>
              <a:xfrm>
                <a:off x="3956137" y="5105400"/>
                <a:ext cx="0" cy="76200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1ED33B21-B79E-494F-98D2-DF337064647F}"/>
                  </a:ext>
                </a:extLst>
              </p:cNvPr>
              <p:cNvCxnSpPr/>
              <p:nvPr/>
            </p:nvCxnSpPr>
            <p:spPr>
              <a:xfrm>
                <a:off x="3429000" y="4343400"/>
                <a:ext cx="533400" cy="0"/>
              </a:xfrm>
              <a:prstGeom prst="line">
                <a:avLst/>
              </a:prstGeom>
              <a:ln w="31750">
                <a:solidFill>
                  <a:srgbClr val="00B0F0">
                    <a:alpha val="25000"/>
                  </a:srgb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EA58E0B8-4F54-4545-A2BF-41919C41F7FA}"/>
                  </a:ext>
                </a:extLst>
              </p:cNvPr>
              <p:cNvCxnSpPr/>
              <p:nvPr/>
            </p:nvCxnSpPr>
            <p:spPr>
              <a:xfrm>
                <a:off x="3422737" y="5112701"/>
                <a:ext cx="533400" cy="0"/>
              </a:xfrm>
              <a:prstGeom prst="line">
                <a:avLst/>
              </a:prstGeom>
              <a:ln w="31750">
                <a:solidFill>
                  <a:srgbClr val="00B0F0">
                    <a:alpha val="25000"/>
                  </a:srgb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E24D6E19-8B31-44A4-AC40-CEF082020A41}"/>
                  </a:ext>
                </a:extLst>
              </p:cNvPr>
              <p:cNvCxnSpPr/>
              <p:nvPr/>
            </p:nvCxnSpPr>
            <p:spPr>
              <a:xfrm>
                <a:off x="3953080" y="5812154"/>
                <a:ext cx="0" cy="204577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A8F5A60D-99D6-4456-986C-2732CFEC70DD}"/>
                  </a:ext>
                </a:extLst>
              </p:cNvPr>
              <p:cNvCxnSpPr/>
              <p:nvPr/>
            </p:nvCxnSpPr>
            <p:spPr>
              <a:xfrm>
                <a:off x="3815920" y="6016731"/>
                <a:ext cx="27432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911519AC-CB6C-4675-BC76-627A2C5C399D}"/>
                  </a:ext>
                </a:extLst>
              </p:cNvPr>
              <p:cNvCxnSpPr/>
              <p:nvPr/>
            </p:nvCxnSpPr>
            <p:spPr>
              <a:xfrm>
                <a:off x="3864385" y="6070682"/>
                <a:ext cx="17145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B649F531-2222-460E-8F67-34631DE8F735}"/>
                  </a:ext>
                </a:extLst>
              </p:cNvPr>
              <p:cNvCxnSpPr/>
              <p:nvPr/>
            </p:nvCxnSpPr>
            <p:spPr>
              <a:xfrm>
                <a:off x="3904446" y="6112932"/>
                <a:ext cx="10287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04BCB1DC-A658-4355-B77C-74B1B1CD602D}"/>
                </a:ext>
              </a:extLst>
            </p:cNvPr>
            <p:cNvCxnSpPr/>
            <p:nvPr/>
          </p:nvCxnSpPr>
          <p:spPr>
            <a:xfrm>
              <a:off x="2605254" y="4703507"/>
              <a:ext cx="65836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DBD203D8-5F2A-40E3-A8DF-BB2CAC638ADF}"/>
                    </a:ext>
                  </a:extLst>
                </p:cNvPr>
                <p:cNvSpPr/>
                <p:nvPr/>
              </p:nvSpPr>
              <p:spPr>
                <a:xfrm>
                  <a:off x="2020879" y="4380863"/>
                  <a:ext cx="931922" cy="29527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a14:m>
                  <a:r>
                    <a:rPr lang="en-US" sz="1200" dirty="0"/>
                    <a:t> </a:t>
                  </a:r>
                  <a14:m>
                    <m:oMath xmlns:m="http://schemas.openxmlformats.org/officeDocument/2006/math">
                      <m:r>
                        <a:rPr lang="en-US" sz="120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200">
                          <a:latin typeface="Cambria Math" panose="02040503050406030204" pitchFamily="18" charset="0"/>
                        </a:rPr>
                        <m:t>VDD</m:t>
                      </m:r>
                      <m:r>
                        <a:rPr lang="en-US" sz="1200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DBD203D8-5F2A-40E3-A8DF-BB2CAC638AD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20879" y="4380863"/>
                  <a:ext cx="931922" cy="295274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DF8A8BE4-EBC6-4B2F-88CB-35EC48012B1D}"/>
                    </a:ext>
                  </a:extLst>
                </p:cNvPr>
                <p:cNvSpPr/>
                <p:nvPr/>
              </p:nvSpPr>
              <p:spPr>
                <a:xfrm>
                  <a:off x="3719373" y="3281048"/>
                  <a:ext cx="498919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b="0" i="1" smtClean="0">
                                <a:latin typeface="Cambria Math" panose="02040503050406030204" pitchFamily="18" charset="0"/>
                              </a:rPr>
                              <m:t>𝐷𝐷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DF8A8BE4-EBC6-4B2F-88CB-35EC48012B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19373" y="3281048"/>
                  <a:ext cx="498919" cy="30008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3EC1E674-876C-4A92-9668-1077A0DB1A57}"/>
              </a:ext>
            </a:extLst>
          </p:cNvPr>
          <p:cNvGrpSpPr/>
          <p:nvPr/>
        </p:nvGrpSpPr>
        <p:grpSpPr>
          <a:xfrm>
            <a:off x="2514600" y="3930967"/>
            <a:ext cx="2557183" cy="1088553"/>
            <a:chOff x="2535937" y="3931241"/>
            <a:chExt cx="2557183" cy="1088553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261875D-B3EE-4DD0-A3B0-B5D8694E5049}"/>
                </a:ext>
              </a:extLst>
            </p:cNvPr>
            <p:cNvSpPr/>
            <p:nvPr/>
          </p:nvSpPr>
          <p:spPr>
            <a:xfrm>
              <a:off x="2535937" y="3931241"/>
              <a:ext cx="922763" cy="1088553"/>
            </a:xfrm>
            <a:prstGeom prst="rect">
              <a:avLst/>
            </a:prstGeom>
            <a:solidFill>
              <a:srgbClr val="FFFF00">
                <a:alpha val="29804"/>
              </a:srgb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B2779AC6-186B-4C7E-9D0F-32F48A3B89A4}"/>
                    </a:ext>
                  </a:extLst>
                </p:cNvPr>
                <p:cNvSpPr/>
                <p:nvPr/>
              </p:nvSpPr>
              <p:spPr>
                <a:xfrm>
                  <a:off x="3640479" y="4191526"/>
                  <a:ext cx="1452641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NMOS</m:t>
                        </m:r>
                        <m:r>
                          <a:rPr lang="en-US" sz="135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transistor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B2779AC6-186B-4C7E-9D0F-32F48A3B89A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40479" y="4191526"/>
                  <a:ext cx="1452641" cy="30008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B5A7FEED-34BA-468B-8B0E-1C99ACFC659A}"/>
                  </a:ext>
                </a:extLst>
              </p:cNvPr>
              <p:cNvSpPr/>
              <p:nvPr/>
            </p:nvSpPr>
            <p:spPr>
              <a:xfrm>
                <a:off x="5462436" y="4199379"/>
                <a:ext cx="3371820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40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sz="1400" b="0" i="0" smtClean="0">
                          <a:latin typeface="Cambria Math" panose="02040503050406030204" pitchFamily="18" charset="0"/>
                        </a:rPr>
                        <m:t>cts</m:t>
                      </m:r>
                      <m:r>
                        <a:rPr lang="en-US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 b="0" i="0" smtClean="0">
                          <a:latin typeface="Cambria Math" panose="02040503050406030204" pitchFamily="18" charset="0"/>
                        </a:rPr>
                        <m:t>like</m:t>
                      </m:r>
                      <m:r>
                        <a:rPr lang="en-US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14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>
                          <a:latin typeface="Cambria Math" panose="02040503050406030204" pitchFamily="18" charset="0"/>
                        </a:rPr>
                        <m:t>closed</m:t>
                      </m:r>
                      <m:r>
                        <a:rPr lang="en-US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 b="0" i="0" smtClean="0">
                          <a:latin typeface="Cambria Math" panose="02040503050406030204" pitchFamily="18" charset="0"/>
                        </a:rPr>
                        <m:t>switch</m:t>
                      </m:r>
                      <m:r>
                        <a:rPr lang="en-US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 b="0" i="0" smtClean="0">
                          <a:latin typeface="Cambria Math" panose="02040503050406030204" pitchFamily="18" charset="0"/>
                        </a:rPr>
                        <m:t>when</m:t>
                      </m:r>
                      <m:r>
                        <a:rPr lang="en-US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 b="0" i="0" smtClean="0">
                          <a:latin typeface="Cambria Math" panose="02040503050406030204" pitchFamily="18" charset="0"/>
                        </a:rPr>
                        <m:t>Vin</m:t>
                      </m:r>
                      <m:r>
                        <a:rPr lang="en-US" sz="14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400" b="0" i="0" smtClean="0">
                          <a:latin typeface="Cambria Math" panose="02040503050406030204" pitchFamily="18" charset="0"/>
                        </a:rPr>
                        <m:t>VDD</m:t>
                      </m:r>
                      <m:r>
                        <a:rPr lang="en-US" sz="1400" b="0" i="0" smtClean="0"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B5A7FEED-34BA-468B-8B0E-1C99ACFC65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2436" y="4199379"/>
                <a:ext cx="3371820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6666B66-E4C7-49DA-9B8C-56161CD5AA6D}"/>
              </a:ext>
            </a:extLst>
          </p:cNvPr>
          <p:cNvCxnSpPr/>
          <p:nvPr/>
        </p:nvCxnSpPr>
        <p:spPr>
          <a:xfrm>
            <a:off x="3339029" y="4094244"/>
            <a:ext cx="0" cy="76200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12094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F8C29-38DF-4FCA-9EEA-EB1808CC7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CMOS NOT Gate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38355E93-DB59-4874-9FC4-3B184E765A97}"/>
              </a:ext>
            </a:extLst>
          </p:cNvPr>
          <p:cNvSpPr txBox="1">
            <a:spLocks/>
          </p:cNvSpPr>
          <p:nvPr/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655DAD1A-53B9-427E-B235-346B3BDEBA20}"/>
              </a:ext>
            </a:extLst>
          </p:cNvPr>
          <p:cNvGrpSpPr/>
          <p:nvPr/>
        </p:nvGrpSpPr>
        <p:grpSpPr>
          <a:xfrm>
            <a:off x="1411279" y="2994429"/>
            <a:ext cx="2197413" cy="2862046"/>
            <a:chOff x="2020879" y="3281048"/>
            <a:chExt cx="2197413" cy="2862046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1FAC7006-D2BF-459C-AAEB-CD07FE142F0F}"/>
                </a:ext>
              </a:extLst>
            </p:cNvPr>
            <p:cNvGrpSpPr/>
            <p:nvPr/>
          </p:nvGrpSpPr>
          <p:grpSpPr>
            <a:xfrm>
              <a:off x="3276600" y="3611562"/>
              <a:ext cx="813640" cy="2531532"/>
              <a:chOff x="3276600" y="3581400"/>
              <a:chExt cx="813640" cy="2531532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E4CA7018-9662-436C-82F3-A0C2CA4E8C0B}"/>
                  </a:ext>
                </a:extLst>
              </p:cNvPr>
              <p:cNvCxnSpPr/>
              <p:nvPr/>
            </p:nvCxnSpPr>
            <p:spPr>
              <a:xfrm>
                <a:off x="3429000" y="4343400"/>
                <a:ext cx="0" cy="762000"/>
              </a:xfrm>
              <a:prstGeom prst="line">
                <a:avLst/>
              </a:prstGeom>
              <a:ln w="31750">
                <a:solidFill>
                  <a:srgbClr val="00B0F0">
                    <a:alpha val="25000"/>
                  </a:srgb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D8635BCF-831F-471A-83AF-1F8D4EE9C275}"/>
                  </a:ext>
                </a:extLst>
              </p:cNvPr>
              <p:cNvCxnSpPr/>
              <p:nvPr/>
            </p:nvCxnSpPr>
            <p:spPr>
              <a:xfrm>
                <a:off x="3276600" y="4350701"/>
                <a:ext cx="0" cy="762000"/>
              </a:xfrm>
              <a:prstGeom prst="line">
                <a:avLst/>
              </a:prstGeom>
              <a:ln w="31750">
                <a:solidFill>
                  <a:srgbClr val="00B0F0">
                    <a:alpha val="25000"/>
                  </a:srgb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E7C39F91-DAD7-4563-9BE9-935E9DA3E96F}"/>
                  </a:ext>
                </a:extLst>
              </p:cNvPr>
              <p:cNvCxnSpPr/>
              <p:nvPr/>
            </p:nvCxnSpPr>
            <p:spPr>
              <a:xfrm>
                <a:off x="3956137" y="3581400"/>
                <a:ext cx="0" cy="76200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43D98B48-6D50-4A38-A050-47C91E4C838C}"/>
                  </a:ext>
                </a:extLst>
              </p:cNvPr>
              <p:cNvCxnSpPr/>
              <p:nvPr/>
            </p:nvCxnSpPr>
            <p:spPr>
              <a:xfrm>
                <a:off x="3956137" y="5105400"/>
                <a:ext cx="0" cy="76200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1ED33B21-B79E-494F-98D2-DF337064647F}"/>
                  </a:ext>
                </a:extLst>
              </p:cNvPr>
              <p:cNvCxnSpPr/>
              <p:nvPr/>
            </p:nvCxnSpPr>
            <p:spPr>
              <a:xfrm>
                <a:off x="3429000" y="4343400"/>
                <a:ext cx="533400" cy="0"/>
              </a:xfrm>
              <a:prstGeom prst="line">
                <a:avLst/>
              </a:prstGeom>
              <a:ln w="31750">
                <a:solidFill>
                  <a:srgbClr val="00B0F0">
                    <a:alpha val="15000"/>
                  </a:srgb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EA58E0B8-4F54-4545-A2BF-41919C41F7FA}"/>
                  </a:ext>
                </a:extLst>
              </p:cNvPr>
              <p:cNvCxnSpPr/>
              <p:nvPr/>
            </p:nvCxnSpPr>
            <p:spPr>
              <a:xfrm>
                <a:off x="3422737" y="5112701"/>
                <a:ext cx="533400" cy="0"/>
              </a:xfrm>
              <a:prstGeom prst="line">
                <a:avLst/>
              </a:prstGeom>
              <a:ln w="31750">
                <a:solidFill>
                  <a:srgbClr val="00B0F0">
                    <a:alpha val="25000"/>
                  </a:srgb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E24D6E19-8B31-44A4-AC40-CEF082020A41}"/>
                  </a:ext>
                </a:extLst>
              </p:cNvPr>
              <p:cNvCxnSpPr/>
              <p:nvPr/>
            </p:nvCxnSpPr>
            <p:spPr>
              <a:xfrm>
                <a:off x="3953080" y="5812154"/>
                <a:ext cx="0" cy="204577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A8F5A60D-99D6-4456-986C-2732CFEC70DD}"/>
                  </a:ext>
                </a:extLst>
              </p:cNvPr>
              <p:cNvCxnSpPr/>
              <p:nvPr/>
            </p:nvCxnSpPr>
            <p:spPr>
              <a:xfrm>
                <a:off x="3815920" y="6016731"/>
                <a:ext cx="27432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911519AC-CB6C-4675-BC76-627A2C5C399D}"/>
                  </a:ext>
                </a:extLst>
              </p:cNvPr>
              <p:cNvCxnSpPr/>
              <p:nvPr/>
            </p:nvCxnSpPr>
            <p:spPr>
              <a:xfrm>
                <a:off x="3864385" y="6070682"/>
                <a:ext cx="17145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B649F531-2222-460E-8F67-34631DE8F735}"/>
                  </a:ext>
                </a:extLst>
              </p:cNvPr>
              <p:cNvCxnSpPr/>
              <p:nvPr/>
            </p:nvCxnSpPr>
            <p:spPr>
              <a:xfrm>
                <a:off x="3904446" y="6112932"/>
                <a:ext cx="10287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04BCB1DC-A658-4355-B77C-74B1B1CD602D}"/>
                </a:ext>
              </a:extLst>
            </p:cNvPr>
            <p:cNvCxnSpPr/>
            <p:nvPr/>
          </p:nvCxnSpPr>
          <p:spPr>
            <a:xfrm>
              <a:off x="2605254" y="4703507"/>
              <a:ext cx="65836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DBD203D8-5F2A-40E3-A8DF-BB2CAC638ADF}"/>
                    </a:ext>
                  </a:extLst>
                </p:cNvPr>
                <p:cNvSpPr/>
                <p:nvPr/>
              </p:nvSpPr>
              <p:spPr>
                <a:xfrm>
                  <a:off x="2020879" y="4380863"/>
                  <a:ext cx="718723" cy="29527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35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a14:m>
                  <a:r>
                    <a:rPr lang="en-US" sz="1200" dirty="0"/>
                    <a:t> </a:t>
                  </a:r>
                  <a14:m>
                    <m:oMath xmlns:m="http://schemas.openxmlformats.org/officeDocument/2006/math">
                      <m:r>
                        <a:rPr lang="en-US" sz="12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b="0" i="0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1200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DBD203D8-5F2A-40E3-A8DF-BB2CAC638AD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20879" y="4380863"/>
                  <a:ext cx="718723" cy="295274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DF8A8BE4-EBC6-4B2F-88CB-35EC48012B1D}"/>
                    </a:ext>
                  </a:extLst>
                </p:cNvPr>
                <p:cNvSpPr/>
                <p:nvPr/>
              </p:nvSpPr>
              <p:spPr>
                <a:xfrm>
                  <a:off x="3719373" y="3281048"/>
                  <a:ext cx="498919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b="0" i="1" smtClean="0">
                                <a:latin typeface="Cambria Math" panose="02040503050406030204" pitchFamily="18" charset="0"/>
                              </a:rPr>
                              <m:t>𝐷𝐷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DF8A8BE4-EBC6-4B2F-88CB-35EC48012B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19373" y="3281048"/>
                  <a:ext cx="498919" cy="30008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3EC1E674-876C-4A92-9668-1077A0DB1A57}"/>
              </a:ext>
            </a:extLst>
          </p:cNvPr>
          <p:cNvGrpSpPr/>
          <p:nvPr/>
        </p:nvGrpSpPr>
        <p:grpSpPr>
          <a:xfrm>
            <a:off x="2514600" y="3930967"/>
            <a:ext cx="2557183" cy="1088553"/>
            <a:chOff x="2535937" y="3931241"/>
            <a:chExt cx="2557183" cy="1088553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261875D-B3EE-4DD0-A3B0-B5D8694E5049}"/>
                </a:ext>
              </a:extLst>
            </p:cNvPr>
            <p:cNvSpPr/>
            <p:nvPr/>
          </p:nvSpPr>
          <p:spPr>
            <a:xfrm>
              <a:off x="2535937" y="3931241"/>
              <a:ext cx="922763" cy="1088553"/>
            </a:xfrm>
            <a:prstGeom prst="rect">
              <a:avLst/>
            </a:prstGeom>
            <a:solidFill>
              <a:srgbClr val="FFFF00">
                <a:alpha val="29804"/>
              </a:srgb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B2779AC6-186B-4C7E-9D0F-32F48A3B89A4}"/>
                    </a:ext>
                  </a:extLst>
                </p:cNvPr>
                <p:cNvSpPr/>
                <p:nvPr/>
              </p:nvSpPr>
              <p:spPr>
                <a:xfrm>
                  <a:off x="3640479" y="4191526"/>
                  <a:ext cx="1452641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NMOS</m:t>
                        </m:r>
                        <m:r>
                          <a:rPr lang="en-US" sz="135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transistor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B2779AC6-186B-4C7E-9D0F-32F48A3B89A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40479" y="4191526"/>
                  <a:ext cx="1452641" cy="30008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BBE30455-8B63-454D-94FF-C1E1155FFE03}"/>
                  </a:ext>
                </a:extLst>
              </p:cNvPr>
              <p:cNvSpPr/>
              <p:nvPr/>
            </p:nvSpPr>
            <p:spPr>
              <a:xfrm>
                <a:off x="5397797" y="4191252"/>
                <a:ext cx="325319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400">
                          <a:latin typeface="Cambria Math" panose="02040503050406030204" pitchFamily="18" charset="0"/>
                        </a:rPr>
                        <m:t>Acts</m:t>
                      </m:r>
                      <m:r>
                        <a:rPr lang="en-US" sz="14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 smtClean="0">
                          <a:latin typeface="Cambria Math" panose="02040503050406030204" pitchFamily="18" charset="0"/>
                        </a:rPr>
                        <m:t>like</m:t>
                      </m:r>
                      <m:r>
                        <a:rPr lang="en-US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>
                          <a:latin typeface="Cambria Math" panose="02040503050406030204" pitchFamily="18" charset="0"/>
                        </a:rPr>
                        <m:t>an</m:t>
                      </m:r>
                      <m:r>
                        <a:rPr lang="en-US" sz="14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>
                          <a:latin typeface="Cambria Math" panose="02040503050406030204" pitchFamily="18" charset="0"/>
                        </a:rPr>
                        <m:t>open</m:t>
                      </m:r>
                      <m:r>
                        <a:rPr lang="en-US" sz="1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>
                          <a:latin typeface="Cambria Math" panose="02040503050406030204" pitchFamily="18" charset="0"/>
                        </a:rPr>
                        <m:t>switch</m:t>
                      </m:r>
                      <m:r>
                        <a:rPr lang="en-US" sz="14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>
                          <a:latin typeface="Cambria Math" panose="02040503050406030204" pitchFamily="18" charset="0"/>
                        </a:rPr>
                        <m:t>when</m:t>
                      </m:r>
                      <m:r>
                        <a:rPr lang="en-US" sz="14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>
                          <a:latin typeface="Cambria Math" panose="02040503050406030204" pitchFamily="18" charset="0"/>
                        </a:rPr>
                        <m:t>Vin</m:t>
                      </m:r>
                      <m:r>
                        <a:rPr lang="en-US" sz="1400">
                          <a:latin typeface="Cambria Math" panose="02040503050406030204" pitchFamily="18" charset="0"/>
                        </a:rPr>
                        <m:t>=0  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BBE30455-8B63-454D-94FF-C1E1155FFE0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7797" y="4191252"/>
                <a:ext cx="3253198" cy="307777"/>
              </a:xfrm>
              <a:prstGeom prst="rect">
                <a:avLst/>
              </a:prstGeom>
              <a:blipFill>
                <a:blip r:embed="rId5"/>
                <a:stretch>
                  <a:fillRect b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74022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F8C29-38DF-4FCA-9EEA-EB1808CC7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CMOS NOT Gate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38355E93-DB59-4874-9FC4-3B184E765A97}"/>
              </a:ext>
            </a:extLst>
          </p:cNvPr>
          <p:cNvSpPr txBox="1">
            <a:spLocks/>
          </p:cNvSpPr>
          <p:nvPr/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655DAD1A-53B9-427E-B235-346B3BDEBA20}"/>
              </a:ext>
            </a:extLst>
          </p:cNvPr>
          <p:cNvGrpSpPr/>
          <p:nvPr/>
        </p:nvGrpSpPr>
        <p:grpSpPr>
          <a:xfrm>
            <a:off x="838200" y="1476632"/>
            <a:ext cx="3618713" cy="4379843"/>
            <a:chOff x="1447800" y="1763251"/>
            <a:chExt cx="3618713" cy="4379843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B9B4F3A6-D497-4B66-BF07-EAA241658B56}"/>
                </a:ext>
              </a:extLst>
            </p:cNvPr>
            <p:cNvGrpSpPr/>
            <p:nvPr/>
          </p:nvGrpSpPr>
          <p:grpSpPr>
            <a:xfrm>
              <a:off x="3145537" y="2087562"/>
              <a:ext cx="944703" cy="4055532"/>
              <a:chOff x="3145537" y="2057400"/>
              <a:chExt cx="944703" cy="4055532"/>
            </a:xfrm>
          </p:grpSpPr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1FAC7006-D2BF-459C-AAEB-CD07FE142F0F}"/>
                  </a:ext>
                </a:extLst>
              </p:cNvPr>
              <p:cNvGrpSpPr/>
              <p:nvPr/>
            </p:nvGrpSpPr>
            <p:grpSpPr>
              <a:xfrm>
                <a:off x="3276600" y="2057400"/>
                <a:ext cx="813640" cy="4055532"/>
                <a:chOff x="3276600" y="2057400"/>
                <a:chExt cx="813640" cy="4055532"/>
              </a:xfrm>
            </p:grpSpPr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32A363B0-BAAA-48E1-BEB4-AB155EE40AC4}"/>
                    </a:ext>
                  </a:extLst>
                </p:cNvPr>
                <p:cNvCxnSpPr/>
                <p:nvPr/>
              </p:nvCxnSpPr>
              <p:spPr>
                <a:xfrm>
                  <a:off x="3962400" y="2057400"/>
                  <a:ext cx="0" cy="76200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F0799BFB-8D5A-4AB0-A935-15ECD09C4FC2}"/>
                    </a:ext>
                  </a:extLst>
                </p:cNvPr>
                <p:cNvCxnSpPr/>
                <p:nvPr/>
              </p:nvCxnSpPr>
              <p:spPr>
                <a:xfrm>
                  <a:off x="3429000" y="2819400"/>
                  <a:ext cx="0" cy="7620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53EC2A17-F5DF-4D14-A43A-7519BA05D3FA}"/>
                    </a:ext>
                  </a:extLst>
                </p:cNvPr>
                <p:cNvCxnSpPr/>
                <p:nvPr/>
              </p:nvCxnSpPr>
              <p:spPr>
                <a:xfrm>
                  <a:off x="3276600" y="2819400"/>
                  <a:ext cx="0" cy="7620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E4CA7018-9662-436C-82F3-A0C2CA4E8C0B}"/>
                    </a:ext>
                  </a:extLst>
                </p:cNvPr>
                <p:cNvCxnSpPr/>
                <p:nvPr/>
              </p:nvCxnSpPr>
              <p:spPr>
                <a:xfrm>
                  <a:off x="3429000" y="4343400"/>
                  <a:ext cx="0" cy="7620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D8635BCF-831F-471A-83AF-1F8D4EE9C275}"/>
                    </a:ext>
                  </a:extLst>
                </p:cNvPr>
                <p:cNvCxnSpPr/>
                <p:nvPr/>
              </p:nvCxnSpPr>
              <p:spPr>
                <a:xfrm>
                  <a:off x="3276600" y="4350701"/>
                  <a:ext cx="0" cy="7620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E7C39F91-DAD7-4563-9BE9-935E9DA3E96F}"/>
                    </a:ext>
                  </a:extLst>
                </p:cNvPr>
                <p:cNvCxnSpPr/>
                <p:nvPr/>
              </p:nvCxnSpPr>
              <p:spPr>
                <a:xfrm>
                  <a:off x="3956137" y="3581400"/>
                  <a:ext cx="0" cy="76200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43D98B48-6D50-4A38-A050-47C91E4C838C}"/>
                    </a:ext>
                  </a:extLst>
                </p:cNvPr>
                <p:cNvCxnSpPr/>
                <p:nvPr/>
              </p:nvCxnSpPr>
              <p:spPr>
                <a:xfrm>
                  <a:off x="3956137" y="5105400"/>
                  <a:ext cx="0" cy="76200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BDC17DF4-6870-4006-9657-C6B6A0503198}"/>
                    </a:ext>
                  </a:extLst>
                </p:cNvPr>
                <p:cNvCxnSpPr/>
                <p:nvPr/>
              </p:nvCxnSpPr>
              <p:spPr>
                <a:xfrm>
                  <a:off x="3429000" y="2819400"/>
                  <a:ext cx="5334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3FC087E3-3B46-4712-9955-D3D2C1762742}"/>
                    </a:ext>
                  </a:extLst>
                </p:cNvPr>
                <p:cNvCxnSpPr/>
                <p:nvPr/>
              </p:nvCxnSpPr>
              <p:spPr>
                <a:xfrm>
                  <a:off x="3429000" y="3597058"/>
                  <a:ext cx="5334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1ED33B21-B79E-494F-98D2-DF337064647F}"/>
                    </a:ext>
                  </a:extLst>
                </p:cNvPr>
                <p:cNvCxnSpPr/>
                <p:nvPr/>
              </p:nvCxnSpPr>
              <p:spPr>
                <a:xfrm>
                  <a:off x="3429000" y="4343400"/>
                  <a:ext cx="5334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A58E0B8-4F54-4545-A2BF-41919C41F7FA}"/>
                    </a:ext>
                  </a:extLst>
                </p:cNvPr>
                <p:cNvCxnSpPr/>
                <p:nvPr/>
              </p:nvCxnSpPr>
              <p:spPr>
                <a:xfrm>
                  <a:off x="3422737" y="5112701"/>
                  <a:ext cx="5334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E24D6E19-8B31-44A4-AC40-CEF082020A41}"/>
                    </a:ext>
                  </a:extLst>
                </p:cNvPr>
                <p:cNvCxnSpPr/>
                <p:nvPr/>
              </p:nvCxnSpPr>
              <p:spPr>
                <a:xfrm>
                  <a:off x="3953080" y="5812154"/>
                  <a:ext cx="0" cy="204577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A8F5A60D-99D6-4456-986C-2732CFEC70DD}"/>
                    </a:ext>
                  </a:extLst>
                </p:cNvPr>
                <p:cNvCxnSpPr/>
                <p:nvPr/>
              </p:nvCxnSpPr>
              <p:spPr>
                <a:xfrm>
                  <a:off x="3815920" y="6016731"/>
                  <a:ext cx="27432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911519AC-CB6C-4675-BC76-627A2C5C399D}"/>
                    </a:ext>
                  </a:extLst>
                </p:cNvPr>
                <p:cNvCxnSpPr/>
                <p:nvPr/>
              </p:nvCxnSpPr>
              <p:spPr>
                <a:xfrm>
                  <a:off x="3864385" y="6070682"/>
                  <a:ext cx="17145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B649F531-2222-460E-8F67-34631DE8F735}"/>
                    </a:ext>
                  </a:extLst>
                </p:cNvPr>
                <p:cNvCxnSpPr/>
                <p:nvPr/>
              </p:nvCxnSpPr>
              <p:spPr>
                <a:xfrm>
                  <a:off x="3904446" y="6112932"/>
                  <a:ext cx="10287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712C9CEC-8750-4E43-9FEE-419A7DE10312}"/>
                  </a:ext>
                </a:extLst>
              </p:cNvPr>
              <p:cNvSpPr/>
              <p:nvPr/>
            </p:nvSpPr>
            <p:spPr>
              <a:xfrm>
                <a:off x="3145537" y="3155441"/>
                <a:ext cx="109728" cy="109728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70B45A9C-0717-44F9-8197-0918E8A687F7}"/>
                </a:ext>
              </a:extLst>
            </p:cNvPr>
            <p:cNvCxnSpPr/>
            <p:nvPr/>
          </p:nvCxnSpPr>
          <p:spPr>
            <a:xfrm>
              <a:off x="2612137" y="3230562"/>
              <a:ext cx="5334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04BCB1DC-A658-4355-B77C-74B1B1CD602D}"/>
                </a:ext>
              </a:extLst>
            </p:cNvPr>
            <p:cNvCxnSpPr/>
            <p:nvPr/>
          </p:nvCxnSpPr>
          <p:spPr>
            <a:xfrm>
              <a:off x="2605254" y="4703507"/>
              <a:ext cx="65836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5600804F-97D4-444B-8C58-21D61DD092E1}"/>
                </a:ext>
              </a:extLst>
            </p:cNvPr>
            <p:cNvCxnSpPr/>
            <p:nvPr/>
          </p:nvCxnSpPr>
          <p:spPr>
            <a:xfrm>
              <a:off x="2612137" y="3240467"/>
              <a:ext cx="0" cy="146304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D492ED6-A498-4589-8D24-9FE70FDC810B}"/>
                </a:ext>
              </a:extLst>
            </p:cNvPr>
            <p:cNvCxnSpPr/>
            <p:nvPr/>
          </p:nvCxnSpPr>
          <p:spPr>
            <a:xfrm>
              <a:off x="1946886" y="3916362"/>
              <a:ext cx="65836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DBD203D8-5F2A-40E3-A8DF-BB2CAC638ADF}"/>
                    </a:ext>
                  </a:extLst>
                </p:cNvPr>
                <p:cNvSpPr/>
                <p:nvPr/>
              </p:nvSpPr>
              <p:spPr>
                <a:xfrm>
                  <a:off x="1447800" y="3717431"/>
                  <a:ext cx="445122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DBD203D8-5F2A-40E3-A8DF-BB2CAC638AD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47800" y="3717431"/>
                  <a:ext cx="445122" cy="30008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CE6CB56A-FE97-4357-9199-DB3BED31C729}"/>
                    </a:ext>
                  </a:extLst>
                </p:cNvPr>
                <p:cNvSpPr/>
                <p:nvPr/>
              </p:nvSpPr>
              <p:spPr>
                <a:xfrm>
                  <a:off x="4535214" y="3722665"/>
                  <a:ext cx="531299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CE6CB56A-FE97-4357-9199-DB3BED31C72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35214" y="3722665"/>
                  <a:ext cx="531299" cy="30008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DABC6164-AE5E-4667-87F9-DC0F36B52FE3}"/>
                </a:ext>
              </a:extLst>
            </p:cNvPr>
            <p:cNvCxnSpPr/>
            <p:nvPr/>
          </p:nvCxnSpPr>
          <p:spPr>
            <a:xfrm>
              <a:off x="3953080" y="4017513"/>
              <a:ext cx="65836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DF8A8BE4-EBC6-4B2F-88CB-35EC48012B1D}"/>
                    </a:ext>
                  </a:extLst>
                </p:cNvPr>
                <p:cNvSpPr/>
                <p:nvPr/>
              </p:nvSpPr>
              <p:spPr>
                <a:xfrm>
                  <a:off x="3798054" y="1763251"/>
                  <a:ext cx="498919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b="0" i="1" smtClean="0">
                                <a:latin typeface="Cambria Math" panose="02040503050406030204" pitchFamily="18" charset="0"/>
                              </a:rPr>
                              <m:t>𝐷𝐷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DF8A8BE4-EBC6-4B2F-88CB-35EC48012B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98054" y="1763251"/>
                  <a:ext cx="498919" cy="30008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306F962-4D49-4765-9619-F00BCCCB3BB2}"/>
              </a:ext>
            </a:extLst>
          </p:cNvPr>
          <p:cNvGrpSpPr/>
          <p:nvPr/>
        </p:nvGrpSpPr>
        <p:grpSpPr>
          <a:xfrm>
            <a:off x="2535849" y="2413819"/>
            <a:ext cx="2519320" cy="1088553"/>
            <a:chOff x="2514602" y="2369279"/>
            <a:chExt cx="2519320" cy="1088553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91EAA72-5C8C-4B20-A75B-B9C1A4DBBB5B}"/>
                </a:ext>
              </a:extLst>
            </p:cNvPr>
            <p:cNvSpPr/>
            <p:nvPr/>
          </p:nvSpPr>
          <p:spPr>
            <a:xfrm>
              <a:off x="2514602" y="2369279"/>
              <a:ext cx="922763" cy="1088553"/>
            </a:xfrm>
            <a:prstGeom prst="rect">
              <a:avLst/>
            </a:prstGeom>
            <a:solidFill>
              <a:srgbClr val="ED6DEA">
                <a:alpha val="29804"/>
              </a:srgb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44E4C5BE-7EFF-4BA3-8C82-5D356289473C}"/>
                    </a:ext>
                  </a:extLst>
                </p:cNvPr>
                <p:cNvSpPr/>
                <p:nvPr/>
              </p:nvSpPr>
              <p:spPr>
                <a:xfrm>
                  <a:off x="3602120" y="2579888"/>
                  <a:ext cx="1431802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1350" i="0" smtClean="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MOS</m:t>
                        </m:r>
                        <m:r>
                          <a:rPr lang="en-US" sz="135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transistor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44E4C5BE-7EFF-4BA3-8C82-5D356289473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02120" y="2579888"/>
                  <a:ext cx="1431802" cy="30008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3EC1E674-876C-4A92-9668-1077A0DB1A57}"/>
              </a:ext>
            </a:extLst>
          </p:cNvPr>
          <p:cNvGrpSpPr/>
          <p:nvPr/>
        </p:nvGrpSpPr>
        <p:grpSpPr>
          <a:xfrm>
            <a:off x="2535937" y="3931241"/>
            <a:ext cx="2557183" cy="1088553"/>
            <a:chOff x="2535937" y="3931241"/>
            <a:chExt cx="2557183" cy="1088553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261875D-B3EE-4DD0-A3B0-B5D8694E5049}"/>
                </a:ext>
              </a:extLst>
            </p:cNvPr>
            <p:cNvSpPr/>
            <p:nvPr/>
          </p:nvSpPr>
          <p:spPr>
            <a:xfrm>
              <a:off x="2535937" y="3931241"/>
              <a:ext cx="922763" cy="1088553"/>
            </a:xfrm>
            <a:prstGeom prst="rect">
              <a:avLst/>
            </a:prstGeom>
            <a:solidFill>
              <a:srgbClr val="FFFF00">
                <a:alpha val="29804"/>
              </a:srgb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B2779AC6-186B-4C7E-9D0F-32F48A3B89A4}"/>
                    </a:ext>
                  </a:extLst>
                </p:cNvPr>
                <p:cNvSpPr/>
                <p:nvPr/>
              </p:nvSpPr>
              <p:spPr>
                <a:xfrm>
                  <a:off x="3640479" y="4191526"/>
                  <a:ext cx="1452641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NMOS</m:t>
                        </m:r>
                        <m:r>
                          <a:rPr lang="en-US" sz="135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transistor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B2779AC6-186B-4C7E-9D0F-32F48A3B89A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40479" y="4191526"/>
                  <a:ext cx="1452641" cy="30008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59BBCE2D-E586-478F-9DFA-A90437797201}"/>
                  </a:ext>
                </a:extLst>
              </p:cNvPr>
              <p:cNvSpPr/>
              <p:nvPr/>
            </p:nvSpPr>
            <p:spPr>
              <a:xfrm>
                <a:off x="2133600" y="1151689"/>
                <a:ext cx="500649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 i="0" smtClean="0">
                          <a:latin typeface="Cambria Math" panose="02040503050406030204" pitchFamily="18" charset="0"/>
                        </a:rPr>
                        <m:t>C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omplementary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Metal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Oxide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Semiconductor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transistor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59BBCE2D-E586-478F-9DFA-A904377972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1151689"/>
                <a:ext cx="5006499" cy="338554"/>
              </a:xfrm>
              <a:prstGeom prst="rect">
                <a:avLst/>
              </a:prstGeom>
              <a:blipFill>
                <a:blip r:embed="rId7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C87ADDAE-3784-4357-8E90-A2E186D427B7}"/>
                  </a:ext>
                </a:extLst>
              </p:cNvPr>
              <p:cNvSpPr/>
              <p:nvPr/>
            </p:nvSpPr>
            <p:spPr>
              <a:xfrm>
                <a:off x="5145564" y="4076565"/>
                <a:ext cx="389901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cts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like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closed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switch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when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Vin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VDD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en-US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Acts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smtClean="0">
                          <a:latin typeface="Cambria Math" panose="02040503050406030204" pitchFamily="18" charset="0"/>
                        </a:rPr>
                        <m:t>like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an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open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switch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when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Vin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=0  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C87ADDAE-3784-4357-8E90-A2E186D427B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5564" y="4076565"/>
                <a:ext cx="3899015" cy="584775"/>
              </a:xfrm>
              <a:prstGeom prst="rect">
                <a:avLst/>
              </a:prstGeom>
              <a:blipFill>
                <a:blip r:embed="rId8"/>
                <a:stretch>
                  <a:fillRect b="-1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72E2B650-24F5-4DF8-B6E3-AFD9120F4698}"/>
                  </a:ext>
                </a:extLst>
              </p:cNvPr>
              <p:cNvSpPr/>
              <p:nvPr/>
            </p:nvSpPr>
            <p:spPr>
              <a:xfrm>
                <a:off x="5200645" y="3008712"/>
                <a:ext cx="3682611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Acts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like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closed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switch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when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Vin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=0  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72E2B650-24F5-4DF8-B6E3-AFD9120F46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0645" y="3008712"/>
                <a:ext cx="3682611" cy="33855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B37A8526-6520-45F4-BE76-6CA85B8D4396}"/>
                  </a:ext>
                </a:extLst>
              </p:cNvPr>
              <p:cNvSpPr/>
              <p:nvPr/>
            </p:nvSpPr>
            <p:spPr>
              <a:xfrm>
                <a:off x="5190546" y="2746022"/>
                <a:ext cx="389901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cts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like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an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open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switch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when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Vin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VDD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   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B37A8526-6520-45F4-BE76-6CA85B8D439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0546" y="2746022"/>
                <a:ext cx="3899016" cy="338554"/>
              </a:xfrm>
              <a:prstGeom prst="rect">
                <a:avLst/>
              </a:prstGeom>
              <a:blipFill>
                <a:blip r:embed="rId10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16889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F8C29-38DF-4FCA-9EEA-EB1808CC7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CMOS NOT Gate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38355E93-DB59-4874-9FC4-3B184E765A97}"/>
              </a:ext>
            </a:extLst>
          </p:cNvPr>
          <p:cNvSpPr txBox="1">
            <a:spLocks/>
          </p:cNvSpPr>
          <p:nvPr/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655DAD1A-53B9-427E-B235-346B3BDEBA20}"/>
              </a:ext>
            </a:extLst>
          </p:cNvPr>
          <p:cNvGrpSpPr/>
          <p:nvPr/>
        </p:nvGrpSpPr>
        <p:grpSpPr>
          <a:xfrm>
            <a:off x="894762" y="1476632"/>
            <a:ext cx="3962325" cy="4379843"/>
            <a:chOff x="1504362" y="1763251"/>
            <a:chExt cx="3962325" cy="4379843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B9B4F3A6-D497-4B66-BF07-EAA241658B56}"/>
                </a:ext>
              </a:extLst>
            </p:cNvPr>
            <p:cNvGrpSpPr/>
            <p:nvPr/>
          </p:nvGrpSpPr>
          <p:grpSpPr>
            <a:xfrm>
              <a:off x="3145537" y="2087562"/>
              <a:ext cx="944703" cy="4055532"/>
              <a:chOff x="3145537" y="2057400"/>
              <a:chExt cx="944703" cy="4055532"/>
            </a:xfrm>
          </p:grpSpPr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1FAC7006-D2BF-459C-AAEB-CD07FE142F0F}"/>
                  </a:ext>
                </a:extLst>
              </p:cNvPr>
              <p:cNvGrpSpPr/>
              <p:nvPr/>
            </p:nvGrpSpPr>
            <p:grpSpPr>
              <a:xfrm>
                <a:off x="3276600" y="2057400"/>
                <a:ext cx="813640" cy="4055532"/>
                <a:chOff x="3276600" y="2057400"/>
                <a:chExt cx="813640" cy="4055532"/>
              </a:xfrm>
            </p:grpSpPr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32A363B0-BAAA-48E1-BEB4-AB155EE40AC4}"/>
                    </a:ext>
                  </a:extLst>
                </p:cNvPr>
                <p:cNvCxnSpPr/>
                <p:nvPr/>
              </p:nvCxnSpPr>
              <p:spPr>
                <a:xfrm>
                  <a:off x="3962400" y="2057400"/>
                  <a:ext cx="0" cy="76200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F0799BFB-8D5A-4AB0-A935-15ECD09C4FC2}"/>
                    </a:ext>
                  </a:extLst>
                </p:cNvPr>
                <p:cNvCxnSpPr/>
                <p:nvPr/>
              </p:nvCxnSpPr>
              <p:spPr>
                <a:xfrm>
                  <a:off x="3950110" y="2819400"/>
                  <a:ext cx="0" cy="7620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53EC2A17-F5DF-4D14-A43A-7519BA05D3FA}"/>
                    </a:ext>
                  </a:extLst>
                </p:cNvPr>
                <p:cNvCxnSpPr/>
                <p:nvPr/>
              </p:nvCxnSpPr>
              <p:spPr>
                <a:xfrm>
                  <a:off x="3276600" y="2819400"/>
                  <a:ext cx="0" cy="7620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E4CA7018-9662-436C-82F3-A0C2CA4E8C0B}"/>
                    </a:ext>
                  </a:extLst>
                </p:cNvPr>
                <p:cNvCxnSpPr/>
                <p:nvPr/>
              </p:nvCxnSpPr>
              <p:spPr>
                <a:xfrm>
                  <a:off x="3429000" y="4343400"/>
                  <a:ext cx="0" cy="7620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D8635BCF-831F-471A-83AF-1F8D4EE9C275}"/>
                    </a:ext>
                  </a:extLst>
                </p:cNvPr>
                <p:cNvCxnSpPr/>
                <p:nvPr/>
              </p:nvCxnSpPr>
              <p:spPr>
                <a:xfrm>
                  <a:off x="3276600" y="4350701"/>
                  <a:ext cx="0" cy="7620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E7C39F91-DAD7-4563-9BE9-935E9DA3E96F}"/>
                    </a:ext>
                  </a:extLst>
                </p:cNvPr>
                <p:cNvCxnSpPr/>
                <p:nvPr/>
              </p:nvCxnSpPr>
              <p:spPr>
                <a:xfrm>
                  <a:off x="3956137" y="3581400"/>
                  <a:ext cx="0" cy="76200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43D98B48-6D50-4A38-A050-47C91E4C838C}"/>
                    </a:ext>
                  </a:extLst>
                </p:cNvPr>
                <p:cNvCxnSpPr/>
                <p:nvPr/>
              </p:nvCxnSpPr>
              <p:spPr>
                <a:xfrm>
                  <a:off x="3956137" y="5105400"/>
                  <a:ext cx="0" cy="76200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A58E0B8-4F54-4545-A2BF-41919C41F7FA}"/>
                    </a:ext>
                  </a:extLst>
                </p:cNvPr>
                <p:cNvCxnSpPr/>
                <p:nvPr/>
              </p:nvCxnSpPr>
              <p:spPr>
                <a:xfrm>
                  <a:off x="3422737" y="5112701"/>
                  <a:ext cx="5334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E24D6E19-8B31-44A4-AC40-CEF082020A41}"/>
                    </a:ext>
                  </a:extLst>
                </p:cNvPr>
                <p:cNvCxnSpPr/>
                <p:nvPr/>
              </p:nvCxnSpPr>
              <p:spPr>
                <a:xfrm>
                  <a:off x="3953080" y="5812154"/>
                  <a:ext cx="0" cy="204577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A8F5A60D-99D6-4456-986C-2732CFEC70DD}"/>
                    </a:ext>
                  </a:extLst>
                </p:cNvPr>
                <p:cNvCxnSpPr/>
                <p:nvPr/>
              </p:nvCxnSpPr>
              <p:spPr>
                <a:xfrm>
                  <a:off x="3815920" y="6016731"/>
                  <a:ext cx="27432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911519AC-CB6C-4675-BC76-627A2C5C399D}"/>
                    </a:ext>
                  </a:extLst>
                </p:cNvPr>
                <p:cNvCxnSpPr/>
                <p:nvPr/>
              </p:nvCxnSpPr>
              <p:spPr>
                <a:xfrm>
                  <a:off x="3864385" y="6070682"/>
                  <a:ext cx="17145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B649F531-2222-460E-8F67-34631DE8F735}"/>
                    </a:ext>
                  </a:extLst>
                </p:cNvPr>
                <p:cNvCxnSpPr/>
                <p:nvPr/>
              </p:nvCxnSpPr>
              <p:spPr>
                <a:xfrm>
                  <a:off x="3904446" y="6112932"/>
                  <a:ext cx="10287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712C9CEC-8750-4E43-9FEE-419A7DE10312}"/>
                  </a:ext>
                </a:extLst>
              </p:cNvPr>
              <p:cNvSpPr/>
              <p:nvPr/>
            </p:nvSpPr>
            <p:spPr>
              <a:xfrm>
                <a:off x="3145537" y="3155441"/>
                <a:ext cx="109728" cy="109728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70B45A9C-0717-44F9-8197-0918E8A687F7}"/>
                </a:ext>
              </a:extLst>
            </p:cNvPr>
            <p:cNvCxnSpPr/>
            <p:nvPr/>
          </p:nvCxnSpPr>
          <p:spPr>
            <a:xfrm>
              <a:off x="2612137" y="3230562"/>
              <a:ext cx="5334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04BCB1DC-A658-4355-B77C-74B1B1CD602D}"/>
                </a:ext>
              </a:extLst>
            </p:cNvPr>
            <p:cNvCxnSpPr/>
            <p:nvPr/>
          </p:nvCxnSpPr>
          <p:spPr>
            <a:xfrm>
              <a:off x="2605254" y="4703507"/>
              <a:ext cx="65836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5600804F-97D4-444B-8C58-21D61DD092E1}"/>
                </a:ext>
              </a:extLst>
            </p:cNvPr>
            <p:cNvCxnSpPr/>
            <p:nvPr/>
          </p:nvCxnSpPr>
          <p:spPr>
            <a:xfrm>
              <a:off x="2612137" y="3240467"/>
              <a:ext cx="0" cy="146304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D492ED6-A498-4589-8D24-9FE70FDC810B}"/>
                </a:ext>
              </a:extLst>
            </p:cNvPr>
            <p:cNvCxnSpPr/>
            <p:nvPr/>
          </p:nvCxnSpPr>
          <p:spPr>
            <a:xfrm>
              <a:off x="1946886" y="3916362"/>
              <a:ext cx="65836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DBD203D8-5F2A-40E3-A8DF-BB2CAC638ADF}"/>
                    </a:ext>
                  </a:extLst>
                </p:cNvPr>
                <p:cNvSpPr/>
                <p:nvPr/>
              </p:nvSpPr>
              <p:spPr>
                <a:xfrm>
                  <a:off x="1504362" y="3578423"/>
                  <a:ext cx="818237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1400">
                            <a:latin typeface="Cambria Math" panose="02040503050406030204" pitchFamily="18" charset="0"/>
                          </a:rPr>
                          <m:t>Vin</m:t>
                        </m:r>
                        <m:r>
                          <a:rPr lang="en-US" sz="1400">
                            <a:latin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DBD203D8-5F2A-40E3-A8DF-BB2CAC638AD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04362" y="3578423"/>
                  <a:ext cx="818237" cy="307777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CE6CB56A-FE97-4357-9199-DB3BED31C729}"/>
                    </a:ext>
                  </a:extLst>
                </p:cNvPr>
                <p:cNvSpPr/>
                <p:nvPr/>
              </p:nvSpPr>
              <p:spPr>
                <a:xfrm>
                  <a:off x="4535214" y="3722665"/>
                  <a:ext cx="931473" cy="29527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35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350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a14:m>
                  <a:r>
                    <a:rPr lang="en-US" sz="1200" dirty="0"/>
                    <a:t> </a:t>
                  </a:r>
                  <a14:m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𝐷𝐷</m:t>
                          </m:r>
                        </m:sub>
                      </m:sSub>
                    </m:oMath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CE6CB56A-FE97-4357-9199-DB3BED31C72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35214" y="3722665"/>
                  <a:ext cx="931473" cy="295274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DABC6164-AE5E-4667-87F9-DC0F36B52FE3}"/>
                </a:ext>
              </a:extLst>
            </p:cNvPr>
            <p:cNvCxnSpPr/>
            <p:nvPr/>
          </p:nvCxnSpPr>
          <p:spPr>
            <a:xfrm>
              <a:off x="3953080" y="4017513"/>
              <a:ext cx="65836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DF8A8BE4-EBC6-4B2F-88CB-35EC48012B1D}"/>
                    </a:ext>
                  </a:extLst>
                </p:cNvPr>
                <p:cNvSpPr/>
                <p:nvPr/>
              </p:nvSpPr>
              <p:spPr>
                <a:xfrm>
                  <a:off x="3798054" y="1763251"/>
                  <a:ext cx="498919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b="0" i="1" smtClean="0">
                                <a:latin typeface="Cambria Math" panose="02040503050406030204" pitchFamily="18" charset="0"/>
                              </a:rPr>
                              <m:t>𝐷𝐷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DF8A8BE4-EBC6-4B2F-88CB-35EC48012B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98054" y="1763251"/>
                  <a:ext cx="498919" cy="30008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306F962-4D49-4765-9619-F00BCCCB3BB2}"/>
              </a:ext>
            </a:extLst>
          </p:cNvPr>
          <p:cNvGrpSpPr/>
          <p:nvPr/>
        </p:nvGrpSpPr>
        <p:grpSpPr>
          <a:xfrm>
            <a:off x="2522844" y="2347492"/>
            <a:ext cx="2519320" cy="1088553"/>
            <a:chOff x="2514602" y="2369279"/>
            <a:chExt cx="2519320" cy="1088553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91EAA72-5C8C-4B20-A75B-B9C1A4DBBB5B}"/>
                </a:ext>
              </a:extLst>
            </p:cNvPr>
            <p:cNvSpPr/>
            <p:nvPr/>
          </p:nvSpPr>
          <p:spPr>
            <a:xfrm>
              <a:off x="2514602" y="2369279"/>
              <a:ext cx="922763" cy="1088553"/>
            </a:xfrm>
            <a:prstGeom prst="rect">
              <a:avLst/>
            </a:prstGeom>
            <a:solidFill>
              <a:srgbClr val="ED6DEA">
                <a:alpha val="29804"/>
              </a:srgb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44E4C5BE-7EFF-4BA3-8C82-5D356289473C}"/>
                    </a:ext>
                  </a:extLst>
                </p:cNvPr>
                <p:cNvSpPr/>
                <p:nvPr/>
              </p:nvSpPr>
              <p:spPr>
                <a:xfrm>
                  <a:off x="3602120" y="2579888"/>
                  <a:ext cx="1431802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1350" i="0" smtClean="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MOS</m:t>
                        </m:r>
                        <m:r>
                          <a:rPr lang="en-US" sz="135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transistor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44E4C5BE-7EFF-4BA3-8C82-5D356289473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02120" y="2579888"/>
                  <a:ext cx="1431802" cy="30008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3EC1E674-876C-4A92-9668-1077A0DB1A57}"/>
              </a:ext>
            </a:extLst>
          </p:cNvPr>
          <p:cNvGrpSpPr/>
          <p:nvPr/>
        </p:nvGrpSpPr>
        <p:grpSpPr>
          <a:xfrm>
            <a:off x="2582779" y="3909721"/>
            <a:ext cx="2557183" cy="1088553"/>
            <a:chOff x="2535937" y="3931241"/>
            <a:chExt cx="2557183" cy="1088553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261875D-B3EE-4DD0-A3B0-B5D8694E5049}"/>
                </a:ext>
              </a:extLst>
            </p:cNvPr>
            <p:cNvSpPr/>
            <p:nvPr/>
          </p:nvSpPr>
          <p:spPr>
            <a:xfrm>
              <a:off x="2535937" y="3931241"/>
              <a:ext cx="922763" cy="1088553"/>
            </a:xfrm>
            <a:prstGeom prst="rect">
              <a:avLst/>
            </a:prstGeom>
            <a:solidFill>
              <a:srgbClr val="FFFF00">
                <a:alpha val="29804"/>
              </a:srgb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B2779AC6-186B-4C7E-9D0F-32F48A3B89A4}"/>
                    </a:ext>
                  </a:extLst>
                </p:cNvPr>
                <p:cNvSpPr/>
                <p:nvPr/>
              </p:nvSpPr>
              <p:spPr>
                <a:xfrm>
                  <a:off x="3640479" y="4191526"/>
                  <a:ext cx="1452641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NMOS</m:t>
                        </m:r>
                        <m:r>
                          <a:rPr lang="en-US" sz="135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transistor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B2779AC6-186B-4C7E-9D0F-32F48A3B89A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40479" y="4191526"/>
                  <a:ext cx="1452641" cy="30008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59BBCE2D-E586-478F-9DFA-A90437797201}"/>
                  </a:ext>
                </a:extLst>
              </p:cNvPr>
              <p:cNvSpPr/>
              <p:nvPr/>
            </p:nvSpPr>
            <p:spPr>
              <a:xfrm>
                <a:off x="2133600" y="1151689"/>
                <a:ext cx="500649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 i="0" smtClean="0">
                          <a:latin typeface="Cambria Math" panose="02040503050406030204" pitchFamily="18" charset="0"/>
                        </a:rPr>
                        <m:t>C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omplementary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Metal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Oxide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Semiconductor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transistor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59BBCE2D-E586-478F-9DFA-A904377972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1151689"/>
                <a:ext cx="5006499" cy="338554"/>
              </a:xfrm>
              <a:prstGeom prst="rect">
                <a:avLst/>
              </a:prstGeom>
              <a:blipFill>
                <a:blip r:embed="rId7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C87ADDAE-3784-4357-8E90-A2E186D427B7}"/>
                  </a:ext>
                </a:extLst>
              </p:cNvPr>
              <p:cNvSpPr/>
              <p:nvPr/>
            </p:nvSpPr>
            <p:spPr>
              <a:xfrm>
                <a:off x="5145564" y="4076565"/>
                <a:ext cx="389901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cts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like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closed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switch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when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Vin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VDD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en-US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Acts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smtClean="0">
                          <a:latin typeface="Cambria Math" panose="02040503050406030204" pitchFamily="18" charset="0"/>
                        </a:rPr>
                        <m:t>like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an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open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switch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when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Vin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=0  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C87ADDAE-3784-4357-8E90-A2E186D427B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5564" y="4076565"/>
                <a:ext cx="3899015" cy="584775"/>
              </a:xfrm>
              <a:prstGeom prst="rect">
                <a:avLst/>
              </a:prstGeom>
              <a:blipFill>
                <a:blip r:embed="rId8"/>
                <a:stretch>
                  <a:fillRect b="-1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72E2B650-24F5-4DF8-B6E3-AFD9120F4698}"/>
                  </a:ext>
                </a:extLst>
              </p:cNvPr>
              <p:cNvSpPr/>
              <p:nvPr/>
            </p:nvSpPr>
            <p:spPr>
              <a:xfrm>
                <a:off x="5200645" y="3008712"/>
                <a:ext cx="3682611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Acts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like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closed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switch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when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Vin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=0  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72E2B650-24F5-4DF8-B6E3-AFD9120F46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0645" y="3008712"/>
                <a:ext cx="3682611" cy="33855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B37A8526-6520-45F4-BE76-6CA85B8D4396}"/>
                  </a:ext>
                </a:extLst>
              </p:cNvPr>
              <p:cNvSpPr/>
              <p:nvPr/>
            </p:nvSpPr>
            <p:spPr>
              <a:xfrm>
                <a:off x="5190546" y="2746022"/>
                <a:ext cx="389901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cts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like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an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open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switch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when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Vin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VDD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   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B37A8526-6520-45F4-BE76-6CA85B8D439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0546" y="2746022"/>
                <a:ext cx="3899016" cy="338554"/>
              </a:xfrm>
              <a:prstGeom prst="rect">
                <a:avLst/>
              </a:prstGeom>
              <a:blipFill>
                <a:blip r:embed="rId10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16001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F8C29-38DF-4FCA-9EEA-EB1808CC7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CMOS NOT Gate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38355E93-DB59-4874-9FC4-3B184E765A97}"/>
              </a:ext>
            </a:extLst>
          </p:cNvPr>
          <p:cNvSpPr txBox="1">
            <a:spLocks/>
          </p:cNvSpPr>
          <p:nvPr/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655DAD1A-53B9-427E-B235-346B3BDEBA20}"/>
              </a:ext>
            </a:extLst>
          </p:cNvPr>
          <p:cNvGrpSpPr/>
          <p:nvPr/>
        </p:nvGrpSpPr>
        <p:grpSpPr>
          <a:xfrm>
            <a:off x="1337286" y="1476632"/>
            <a:ext cx="3382520" cy="4379843"/>
            <a:chOff x="1946886" y="1763251"/>
            <a:chExt cx="3382520" cy="4379843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B9B4F3A6-D497-4B66-BF07-EAA241658B56}"/>
                </a:ext>
              </a:extLst>
            </p:cNvPr>
            <p:cNvGrpSpPr/>
            <p:nvPr/>
          </p:nvGrpSpPr>
          <p:grpSpPr>
            <a:xfrm>
              <a:off x="3145537" y="2087562"/>
              <a:ext cx="944703" cy="4055532"/>
              <a:chOff x="3145537" y="2057400"/>
              <a:chExt cx="944703" cy="4055532"/>
            </a:xfrm>
          </p:grpSpPr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1FAC7006-D2BF-459C-AAEB-CD07FE142F0F}"/>
                  </a:ext>
                </a:extLst>
              </p:cNvPr>
              <p:cNvGrpSpPr/>
              <p:nvPr/>
            </p:nvGrpSpPr>
            <p:grpSpPr>
              <a:xfrm>
                <a:off x="3276600" y="2057400"/>
                <a:ext cx="813640" cy="4055532"/>
                <a:chOff x="3276600" y="2057400"/>
                <a:chExt cx="813640" cy="4055532"/>
              </a:xfrm>
            </p:grpSpPr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32A363B0-BAAA-48E1-BEB4-AB155EE40AC4}"/>
                    </a:ext>
                  </a:extLst>
                </p:cNvPr>
                <p:cNvCxnSpPr/>
                <p:nvPr/>
              </p:nvCxnSpPr>
              <p:spPr>
                <a:xfrm>
                  <a:off x="3962400" y="2057400"/>
                  <a:ext cx="0" cy="76200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F0799BFB-8D5A-4AB0-A935-15ECD09C4FC2}"/>
                    </a:ext>
                  </a:extLst>
                </p:cNvPr>
                <p:cNvCxnSpPr/>
                <p:nvPr/>
              </p:nvCxnSpPr>
              <p:spPr>
                <a:xfrm>
                  <a:off x="3429000" y="2819400"/>
                  <a:ext cx="0" cy="7620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53EC2A17-F5DF-4D14-A43A-7519BA05D3FA}"/>
                    </a:ext>
                  </a:extLst>
                </p:cNvPr>
                <p:cNvCxnSpPr/>
                <p:nvPr/>
              </p:nvCxnSpPr>
              <p:spPr>
                <a:xfrm>
                  <a:off x="3276600" y="2819400"/>
                  <a:ext cx="0" cy="7620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E4CA7018-9662-436C-82F3-A0C2CA4E8C0B}"/>
                    </a:ext>
                  </a:extLst>
                </p:cNvPr>
                <p:cNvCxnSpPr/>
                <p:nvPr/>
              </p:nvCxnSpPr>
              <p:spPr>
                <a:xfrm>
                  <a:off x="3948841" y="4326157"/>
                  <a:ext cx="0" cy="7620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D8635BCF-831F-471A-83AF-1F8D4EE9C275}"/>
                    </a:ext>
                  </a:extLst>
                </p:cNvPr>
                <p:cNvCxnSpPr/>
                <p:nvPr/>
              </p:nvCxnSpPr>
              <p:spPr>
                <a:xfrm>
                  <a:off x="3276600" y="4350701"/>
                  <a:ext cx="0" cy="76200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E7C39F91-DAD7-4563-9BE9-935E9DA3E96F}"/>
                    </a:ext>
                  </a:extLst>
                </p:cNvPr>
                <p:cNvCxnSpPr/>
                <p:nvPr/>
              </p:nvCxnSpPr>
              <p:spPr>
                <a:xfrm>
                  <a:off x="3956137" y="3581400"/>
                  <a:ext cx="0" cy="76200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43D98B48-6D50-4A38-A050-47C91E4C838C}"/>
                    </a:ext>
                  </a:extLst>
                </p:cNvPr>
                <p:cNvCxnSpPr/>
                <p:nvPr/>
              </p:nvCxnSpPr>
              <p:spPr>
                <a:xfrm>
                  <a:off x="3956137" y="5105400"/>
                  <a:ext cx="0" cy="76200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3FC087E3-3B46-4712-9955-D3D2C1762742}"/>
                    </a:ext>
                  </a:extLst>
                </p:cNvPr>
                <p:cNvCxnSpPr/>
                <p:nvPr/>
              </p:nvCxnSpPr>
              <p:spPr>
                <a:xfrm>
                  <a:off x="3429000" y="3597058"/>
                  <a:ext cx="5334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E24D6E19-8B31-44A4-AC40-CEF082020A41}"/>
                    </a:ext>
                  </a:extLst>
                </p:cNvPr>
                <p:cNvCxnSpPr/>
                <p:nvPr/>
              </p:nvCxnSpPr>
              <p:spPr>
                <a:xfrm>
                  <a:off x="3953080" y="5812154"/>
                  <a:ext cx="0" cy="204577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A8F5A60D-99D6-4456-986C-2732CFEC70DD}"/>
                    </a:ext>
                  </a:extLst>
                </p:cNvPr>
                <p:cNvCxnSpPr/>
                <p:nvPr/>
              </p:nvCxnSpPr>
              <p:spPr>
                <a:xfrm>
                  <a:off x="3815920" y="6016731"/>
                  <a:ext cx="27432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911519AC-CB6C-4675-BC76-627A2C5C399D}"/>
                    </a:ext>
                  </a:extLst>
                </p:cNvPr>
                <p:cNvCxnSpPr/>
                <p:nvPr/>
              </p:nvCxnSpPr>
              <p:spPr>
                <a:xfrm>
                  <a:off x="3864385" y="6070682"/>
                  <a:ext cx="17145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B649F531-2222-460E-8F67-34631DE8F735}"/>
                    </a:ext>
                  </a:extLst>
                </p:cNvPr>
                <p:cNvCxnSpPr/>
                <p:nvPr/>
              </p:nvCxnSpPr>
              <p:spPr>
                <a:xfrm>
                  <a:off x="3904446" y="6112932"/>
                  <a:ext cx="10287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712C9CEC-8750-4E43-9FEE-419A7DE10312}"/>
                  </a:ext>
                </a:extLst>
              </p:cNvPr>
              <p:cNvSpPr/>
              <p:nvPr/>
            </p:nvSpPr>
            <p:spPr>
              <a:xfrm>
                <a:off x="3145537" y="3155441"/>
                <a:ext cx="109728" cy="109728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70B45A9C-0717-44F9-8197-0918E8A687F7}"/>
                </a:ext>
              </a:extLst>
            </p:cNvPr>
            <p:cNvCxnSpPr/>
            <p:nvPr/>
          </p:nvCxnSpPr>
          <p:spPr>
            <a:xfrm>
              <a:off x="2612137" y="3230562"/>
              <a:ext cx="5334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04BCB1DC-A658-4355-B77C-74B1B1CD602D}"/>
                </a:ext>
              </a:extLst>
            </p:cNvPr>
            <p:cNvCxnSpPr/>
            <p:nvPr/>
          </p:nvCxnSpPr>
          <p:spPr>
            <a:xfrm>
              <a:off x="2605254" y="4703507"/>
              <a:ext cx="65836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5600804F-97D4-444B-8C58-21D61DD092E1}"/>
                </a:ext>
              </a:extLst>
            </p:cNvPr>
            <p:cNvCxnSpPr/>
            <p:nvPr/>
          </p:nvCxnSpPr>
          <p:spPr>
            <a:xfrm>
              <a:off x="2612137" y="3240467"/>
              <a:ext cx="0" cy="146304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D492ED6-A498-4589-8D24-9FE70FDC810B}"/>
                </a:ext>
              </a:extLst>
            </p:cNvPr>
            <p:cNvCxnSpPr/>
            <p:nvPr/>
          </p:nvCxnSpPr>
          <p:spPr>
            <a:xfrm>
              <a:off x="1946886" y="3916362"/>
              <a:ext cx="65836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CE6CB56A-FE97-4357-9199-DB3BED31C729}"/>
                    </a:ext>
                  </a:extLst>
                </p:cNvPr>
                <p:cNvSpPr/>
                <p:nvPr/>
              </p:nvSpPr>
              <p:spPr>
                <a:xfrm>
                  <a:off x="4535214" y="3722665"/>
                  <a:ext cx="794192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35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350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a14:m>
                  <a:r>
                    <a:rPr lang="en-US" sz="1400" dirty="0"/>
                    <a:t> </a:t>
                  </a:r>
                  <a14:m>
                    <m:oMath xmlns:m="http://schemas.openxmlformats.org/officeDocument/2006/math"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US" sz="1350" dirty="0"/>
                    <a:t> 0</a:t>
                  </a:r>
                </a:p>
              </p:txBody>
            </p:sp>
          </mc:Choice>
          <mc:Fallback xmlns="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CE6CB56A-FE97-4357-9199-DB3BED31C72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35214" y="3722665"/>
                  <a:ext cx="794192" cy="307777"/>
                </a:xfrm>
                <a:prstGeom prst="rect">
                  <a:avLst/>
                </a:prstGeom>
                <a:blipFill>
                  <a:blip r:embed="rId2"/>
                  <a:stretch>
                    <a:fillRect t="-2000" r="-769" b="-2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DABC6164-AE5E-4667-87F9-DC0F36B52FE3}"/>
                </a:ext>
              </a:extLst>
            </p:cNvPr>
            <p:cNvCxnSpPr/>
            <p:nvPr/>
          </p:nvCxnSpPr>
          <p:spPr>
            <a:xfrm>
              <a:off x="3953080" y="4017513"/>
              <a:ext cx="65836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DF8A8BE4-EBC6-4B2F-88CB-35EC48012B1D}"/>
                    </a:ext>
                  </a:extLst>
                </p:cNvPr>
                <p:cNvSpPr/>
                <p:nvPr/>
              </p:nvSpPr>
              <p:spPr>
                <a:xfrm>
                  <a:off x="3798054" y="1763251"/>
                  <a:ext cx="498919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b="0" i="1" smtClean="0">
                                <a:latin typeface="Cambria Math" panose="02040503050406030204" pitchFamily="18" charset="0"/>
                              </a:rPr>
                              <m:t>𝐷𝐷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DF8A8BE4-EBC6-4B2F-88CB-35EC48012B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98054" y="1763251"/>
                  <a:ext cx="498919" cy="30008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306F962-4D49-4765-9619-F00BCCCB3BB2}"/>
              </a:ext>
            </a:extLst>
          </p:cNvPr>
          <p:cNvGrpSpPr/>
          <p:nvPr/>
        </p:nvGrpSpPr>
        <p:grpSpPr>
          <a:xfrm>
            <a:off x="2553032" y="2404896"/>
            <a:ext cx="2519320" cy="1088553"/>
            <a:chOff x="2514602" y="2369279"/>
            <a:chExt cx="2519320" cy="1088553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91EAA72-5C8C-4B20-A75B-B9C1A4DBBB5B}"/>
                </a:ext>
              </a:extLst>
            </p:cNvPr>
            <p:cNvSpPr/>
            <p:nvPr/>
          </p:nvSpPr>
          <p:spPr>
            <a:xfrm>
              <a:off x="2514602" y="2369279"/>
              <a:ext cx="922763" cy="1088553"/>
            </a:xfrm>
            <a:prstGeom prst="rect">
              <a:avLst/>
            </a:prstGeom>
            <a:solidFill>
              <a:srgbClr val="ED6DEA">
                <a:alpha val="29804"/>
              </a:srgb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44E4C5BE-7EFF-4BA3-8C82-5D356289473C}"/>
                    </a:ext>
                  </a:extLst>
                </p:cNvPr>
                <p:cNvSpPr/>
                <p:nvPr/>
              </p:nvSpPr>
              <p:spPr>
                <a:xfrm>
                  <a:off x="3602120" y="2579888"/>
                  <a:ext cx="1431802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1350" i="0" smtClean="0"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MOS</m:t>
                        </m:r>
                        <m:r>
                          <a:rPr lang="en-US" sz="135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transistor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44E4C5BE-7EFF-4BA3-8C82-5D356289473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02120" y="2579888"/>
                  <a:ext cx="1431802" cy="30008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3EC1E674-876C-4A92-9668-1077A0DB1A57}"/>
              </a:ext>
            </a:extLst>
          </p:cNvPr>
          <p:cNvGrpSpPr/>
          <p:nvPr/>
        </p:nvGrpSpPr>
        <p:grpSpPr>
          <a:xfrm>
            <a:off x="2567080" y="3919250"/>
            <a:ext cx="2557183" cy="1088553"/>
            <a:chOff x="2535937" y="3931241"/>
            <a:chExt cx="2557183" cy="1088553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261875D-B3EE-4DD0-A3B0-B5D8694E5049}"/>
                </a:ext>
              </a:extLst>
            </p:cNvPr>
            <p:cNvSpPr/>
            <p:nvPr/>
          </p:nvSpPr>
          <p:spPr>
            <a:xfrm>
              <a:off x="2535937" y="3931241"/>
              <a:ext cx="922763" cy="1088553"/>
            </a:xfrm>
            <a:prstGeom prst="rect">
              <a:avLst/>
            </a:prstGeom>
            <a:solidFill>
              <a:srgbClr val="FFFF00">
                <a:alpha val="29804"/>
              </a:srgb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B2779AC6-186B-4C7E-9D0F-32F48A3B89A4}"/>
                    </a:ext>
                  </a:extLst>
                </p:cNvPr>
                <p:cNvSpPr/>
                <p:nvPr/>
              </p:nvSpPr>
              <p:spPr>
                <a:xfrm>
                  <a:off x="3640479" y="4191526"/>
                  <a:ext cx="1452641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NMOS</m:t>
                        </m:r>
                        <m:r>
                          <a:rPr lang="en-US" sz="135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350" b="0" i="0" smtClean="0">
                            <a:latin typeface="Cambria Math" panose="02040503050406030204" pitchFamily="18" charset="0"/>
                          </a:rPr>
                          <m:t>transistor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B2779AC6-186B-4C7E-9D0F-32F48A3B89A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40479" y="4191526"/>
                  <a:ext cx="1452641" cy="30008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59BBCE2D-E586-478F-9DFA-A90437797201}"/>
                  </a:ext>
                </a:extLst>
              </p:cNvPr>
              <p:cNvSpPr/>
              <p:nvPr/>
            </p:nvSpPr>
            <p:spPr>
              <a:xfrm>
                <a:off x="2133600" y="1151689"/>
                <a:ext cx="500649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 i="0" smtClean="0">
                          <a:latin typeface="Cambria Math" panose="02040503050406030204" pitchFamily="18" charset="0"/>
                        </a:rPr>
                        <m:t>C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omplementary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Metal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Oxide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Semiconductor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transistor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59BBCE2D-E586-478F-9DFA-A904377972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1151689"/>
                <a:ext cx="5006499" cy="338554"/>
              </a:xfrm>
              <a:prstGeom prst="rect">
                <a:avLst/>
              </a:prstGeom>
              <a:blipFill>
                <a:blip r:embed="rId6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C87ADDAE-3784-4357-8E90-A2E186D427B7}"/>
                  </a:ext>
                </a:extLst>
              </p:cNvPr>
              <p:cNvSpPr/>
              <p:nvPr/>
            </p:nvSpPr>
            <p:spPr>
              <a:xfrm>
                <a:off x="5145564" y="4076565"/>
                <a:ext cx="389901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cts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like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closed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switch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when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Vin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VDD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en-US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Acts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smtClean="0">
                          <a:latin typeface="Cambria Math" panose="02040503050406030204" pitchFamily="18" charset="0"/>
                        </a:rPr>
                        <m:t>like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an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open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switch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when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Vin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=0  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C87ADDAE-3784-4357-8E90-A2E186D427B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5564" y="4076565"/>
                <a:ext cx="3899015" cy="584775"/>
              </a:xfrm>
              <a:prstGeom prst="rect">
                <a:avLst/>
              </a:prstGeom>
              <a:blipFill>
                <a:blip r:embed="rId7"/>
                <a:stretch>
                  <a:fillRect b="-1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72E2B650-24F5-4DF8-B6E3-AFD9120F4698}"/>
                  </a:ext>
                </a:extLst>
              </p:cNvPr>
              <p:cNvSpPr/>
              <p:nvPr/>
            </p:nvSpPr>
            <p:spPr>
              <a:xfrm>
                <a:off x="5200645" y="3008712"/>
                <a:ext cx="3682611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Acts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like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closed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switch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when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</a:rPr>
                        <m:t>Vin</m:t>
                      </m:r>
                      <m:r>
                        <a:rPr lang="en-US" sz="1600">
                          <a:latin typeface="Cambria Math" panose="02040503050406030204" pitchFamily="18" charset="0"/>
                        </a:rPr>
                        <m:t>=0  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72E2B650-24F5-4DF8-B6E3-AFD9120F46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0645" y="3008712"/>
                <a:ext cx="3682611" cy="33855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B37A8526-6520-45F4-BE76-6CA85B8D4396}"/>
                  </a:ext>
                </a:extLst>
              </p:cNvPr>
              <p:cNvSpPr/>
              <p:nvPr/>
            </p:nvSpPr>
            <p:spPr>
              <a:xfrm>
                <a:off x="5190546" y="2746022"/>
                <a:ext cx="389901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cts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like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an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open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switch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when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Vin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600" b="0" i="0" smtClean="0">
                          <a:latin typeface="Cambria Math" panose="02040503050406030204" pitchFamily="18" charset="0"/>
                        </a:rPr>
                        <m:t>VDD</m:t>
                      </m:r>
                      <m:r>
                        <a:rPr lang="en-US" sz="1600" b="0" i="0" smtClean="0">
                          <a:latin typeface="Cambria Math" panose="02040503050406030204" pitchFamily="18" charset="0"/>
                        </a:rPr>
                        <m:t>    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B37A8526-6520-45F4-BE76-6CA85B8D439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0546" y="2746022"/>
                <a:ext cx="3899016" cy="338554"/>
              </a:xfrm>
              <a:prstGeom prst="rect">
                <a:avLst/>
              </a:prstGeom>
              <a:blipFill>
                <a:blip r:embed="rId9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2F60DD64-E5C4-4680-9191-24C9A47EBE26}"/>
                  </a:ext>
                </a:extLst>
              </p:cNvPr>
              <p:cNvSpPr/>
              <p:nvPr/>
            </p:nvSpPr>
            <p:spPr>
              <a:xfrm>
                <a:off x="831709" y="3249578"/>
                <a:ext cx="1007006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400">
                          <a:latin typeface="Cambria Math" panose="02040503050406030204" pitchFamily="18" charset="0"/>
                        </a:rPr>
                        <m:t>Vin</m:t>
                      </m:r>
                      <m:r>
                        <a:rPr lang="en-US" sz="140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𝐷𝐷</m:t>
                          </m:r>
                        </m:sub>
                      </m:sSub>
                    </m:oMath>
                  </m:oMathPara>
                </a14:m>
                <a:endParaRPr lang="en-US" sz="1350" dirty="0"/>
              </a:p>
            </p:txBody>
          </p:sp>
        </mc:Choice>
        <mc:Fallback xmlns=""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2F60DD64-E5C4-4680-9191-24C9A47EBE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709" y="3249578"/>
                <a:ext cx="1007006" cy="30777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71758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F8C29-38DF-4FCA-9EEA-EB1808CC7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CMOS NOT Gate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38355E93-DB59-4874-9FC4-3B184E765A97}"/>
              </a:ext>
            </a:extLst>
          </p:cNvPr>
          <p:cNvSpPr txBox="1">
            <a:spLocks/>
          </p:cNvSpPr>
          <p:nvPr/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90969551-69B1-4503-BC16-F9F1CA3E4D83}"/>
              </a:ext>
            </a:extLst>
          </p:cNvPr>
          <p:cNvSpPr txBox="1">
            <a:spLocks/>
          </p:cNvSpPr>
          <p:nvPr/>
        </p:nvSpPr>
        <p:spPr>
          <a:xfrm>
            <a:off x="2057400" y="1845527"/>
            <a:ext cx="5648042" cy="98320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The inner details of how a CMOS NOT gate (inverter) works are different than the inner details of how a TTL NOT gate (inverter) works. </a:t>
            </a:r>
          </a:p>
        </p:txBody>
      </p:sp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4EE527BD-48A8-42C3-82C7-76997885FC18}"/>
              </a:ext>
            </a:extLst>
          </p:cNvPr>
          <p:cNvSpPr txBox="1">
            <a:spLocks/>
          </p:cNvSpPr>
          <p:nvPr/>
        </p:nvSpPr>
        <p:spPr>
          <a:xfrm>
            <a:off x="2057400" y="3048000"/>
            <a:ext cx="5648042" cy="117948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From an external perspective the circuits act the same – an input near the supply voltage causes an output near zero, and an input near zero causes an output near the supply voltage.</a:t>
            </a:r>
          </a:p>
        </p:txBody>
      </p: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2A9395C0-9F19-476F-AB8A-0B2450E25694}"/>
              </a:ext>
            </a:extLst>
          </p:cNvPr>
          <p:cNvSpPr txBox="1">
            <a:spLocks/>
          </p:cNvSpPr>
          <p:nvPr/>
        </p:nvSpPr>
        <p:spPr>
          <a:xfrm>
            <a:off x="2057400" y="4343400"/>
            <a:ext cx="5648042" cy="117948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What is meant by “near the supply voltage” and “near zero” will be different for the different types of digital logic gates.</a:t>
            </a:r>
          </a:p>
        </p:txBody>
      </p:sp>
    </p:spTree>
    <p:extLst>
      <p:ext uri="{BB962C8B-B14F-4D97-AF65-F5344CB8AC3E}">
        <p14:creationId xmlns:p14="http://schemas.microsoft.com/office/powerpoint/2010/main" val="2792217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0" grpId="0"/>
      <p:bldP spid="4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504AA-9BEE-4960-A3A5-FE91798E8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Comparing “High” and “Low” for TTL and CMOS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9C4DE960-F640-4BF0-AF4B-DE8B7DF50569}"/>
              </a:ext>
            </a:extLst>
          </p:cNvPr>
          <p:cNvGrpSpPr/>
          <p:nvPr/>
        </p:nvGrpSpPr>
        <p:grpSpPr>
          <a:xfrm>
            <a:off x="1057851" y="3170315"/>
            <a:ext cx="2617424" cy="2873448"/>
            <a:chOff x="1009696" y="2558664"/>
            <a:chExt cx="2617424" cy="2873448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9472737E-C242-449F-9376-06ACCCA23E81}"/>
                </a:ext>
              </a:extLst>
            </p:cNvPr>
            <p:cNvSpPr/>
            <p:nvPr/>
          </p:nvSpPr>
          <p:spPr>
            <a:xfrm>
              <a:off x="2103120" y="4667517"/>
              <a:ext cx="1203945" cy="137160"/>
            </a:xfrm>
            <a:prstGeom prst="rect">
              <a:avLst/>
            </a:prstGeom>
            <a:pattFill prst="openDmnd">
              <a:fgClr>
                <a:schemeClr val="tx2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3175">
              <a:solidFill>
                <a:srgbClr val="6E95C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E2CC81B6-D7FB-4A5B-86C8-E135D844831E}"/>
                </a:ext>
              </a:extLst>
            </p:cNvPr>
            <p:cNvGrpSpPr/>
            <p:nvPr/>
          </p:nvGrpSpPr>
          <p:grpSpPr>
            <a:xfrm>
              <a:off x="1009696" y="2558664"/>
              <a:ext cx="2617424" cy="2873448"/>
              <a:chOff x="1009696" y="2558664"/>
              <a:chExt cx="2617424" cy="2873448"/>
            </a:xfrm>
          </p:grpSpPr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8B81F8E8-2AA5-4016-B9B9-03AA85DEF292}"/>
                  </a:ext>
                </a:extLst>
              </p:cNvPr>
              <p:cNvGrpSpPr/>
              <p:nvPr/>
            </p:nvGrpSpPr>
            <p:grpSpPr>
              <a:xfrm>
                <a:off x="1009696" y="2558664"/>
                <a:ext cx="2617424" cy="2574474"/>
                <a:chOff x="1009696" y="2558664"/>
                <a:chExt cx="2617424" cy="2574474"/>
              </a:xfrm>
            </p:grpSpPr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62A3ACC8-6D62-4032-A487-AE7123079BFD}"/>
                    </a:ext>
                  </a:extLst>
                </p:cNvPr>
                <p:cNvGrpSpPr/>
                <p:nvPr/>
              </p:nvGrpSpPr>
              <p:grpSpPr>
                <a:xfrm>
                  <a:off x="1783080" y="2743199"/>
                  <a:ext cx="274320" cy="2286002"/>
                  <a:chOff x="1783080" y="2743199"/>
                  <a:chExt cx="274320" cy="2286002"/>
                </a:xfrm>
              </p:grpSpPr>
              <p:grpSp>
                <p:nvGrpSpPr>
                  <p:cNvPr id="13" name="Group 12">
                    <a:extLst>
                      <a:ext uri="{FF2B5EF4-FFF2-40B4-BE49-F238E27FC236}">
                        <a16:creationId xmlns:a16="http://schemas.microsoft.com/office/drawing/2014/main" id="{F5C57408-23B2-4679-8F33-147F84CF2647}"/>
                      </a:ext>
                    </a:extLst>
                  </p:cNvPr>
                  <p:cNvGrpSpPr/>
                  <p:nvPr/>
                </p:nvGrpSpPr>
                <p:grpSpPr>
                  <a:xfrm>
                    <a:off x="1783080" y="2743200"/>
                    <a:ext cx="274320" cy="2286000"/>
                    <a:chOff x="1783080" y="2743200"/>
                    <a:chExt cx="274320" cy="2286000"/>
                  </a:xfrm>
                </p:grpSpPr>
                <p:cxnSp>
                  <p:nvCxnSpPr>
                    <p:cNvPr id="5" name="Straight Connector 4">
                      <a:extLst>
                        <a:ext uri="{FF2B5EF4-FFF2-40B4-BE49-F238E27FC236}">
                          <a16:creationId xmlns:a16="http://schemas.microsoft.com/office/drawing/2014/main" id="{BD50EA9B-25EE-403F-A89D-E3CF75EDF60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920240" y="2743200"/>
                      <a:ext cx="0" cy="228600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" name="Straight Connector 6">
                      <a:extLst>
                        <a:ext uri="{FF2B5EF4-FFF2-40B4-BE49-F238E27FC236}">
                          <a16:creationId xmlns:a16="http://schemas.microsoft.com/office/drawing/2014/main" id="{72864077-B152-4421-98C5-7684B5F87EAF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5029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" name="Straight Connector 7">
                      <a:extLst>
                        <a:ext uri="{FF2B5EF4-FFF2-40B4-BE49-F238E27FC236}">
                          <a16:creationId xmlns:a16="http://schemas.microsoft.com/office/drawing/2014/main" id="{EA058CD7-A7BE-4CC9-AE0E-1D68D2499444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2743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Straight Connector 8">
                      <a:extLst>
                        <a:ext uri="{FF2B5EF4-FFF2-40B4-BE49-F238E27FC236}">
                          <a16:creationId xmlns:a16="http://schemas.microsoft.com/office/drawing/2014/main" id="{BB52955E-4DB5-41C3-A317-9678A3D960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5720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" name="Straight Connector 9">
                      <a:extLst>
                        <a:ext uri="{FF2B5EF4-FFF2-40B4-BE49-F238E27FC236}">
                          <a16:creationId xmlns:a16="http://schemas.microsoft.com/office/drawing/2014/main" id="{936ECCDD-4CF7-4796-B157-B881F216ACE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1148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" name="Straight Connector 10">
                      <a:extLst>
                        <a:ext uri="{FF2B5EF4-FFF2-40B4-BE49-F238E27FC236}">
                          <a16:creationId xmlns:a16="http://schemas.microsoft.com/office/drawing/2014/main" id="{9B59E7EF-672C-4836-85AE-6A94F4BABFEF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6576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" name="Straight Connector 11">
                      <a:extLst>
                        <a:ext uri="{FF2B5EF4-FFF2-40B4-BE49-F238E27FC236}">
                          <a16:creationId xmlns:a16="http://schemas.microsoft.com/office/drawing/2014/main" id="{A7096EBA-9177-4FAD-B305-C5229A4CC15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2004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38" name="Rectangle 37">
                    <a:extLst>
                      <a:ext uri="{FF2B5EF4-FFF2-40B4-BE49-F238E27FC236}">
                        <a16:creationId xmlns:a16="http://schemas.microsoft.com/office/drawing/2014/main" id="{10C89536-29E3-4FDD-881D-7A2FE4897D3C}"/>
                      </a:ext>
                    </a:extLst>
                  </p:cNvPr>
                  <p:cNvSpPr/>
                  <p:nvPr/>
                </p:nvSpPr>
                <p:spPr>
                  <a:xfrm>
                    <a:off x="1783080" y="4663441"/>
                    <a:ext cx="274320" cy="365760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" name="Rectangle 38">
                    <a:extLst>
                      <a:ext uri="{FF2B5EF4-FFF2-40B4-BE49-F238E27FC236}">
                        <a16:creationId xmlns:a16="http://schemas.microsoft.com/office/drawing/2014/main" id="{748BE01D-FAEF-43BA-A7D7-98C68AC116CE}"/>
                      </a:ext>
                    </a:extLst>
                  </p:cNvPr>
                  <p:cNvSpPr/>
                  <p:nvPr/>
                </p:nvSpPr>
                <p:spPr>
                  <a:xfrm>
                    <a:off x="1783080" y="2743199"/>
                    <a:ext cx="274312" cy="1371567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0E9DA98D-8FB1-4F9B-9926-7776CA871D3A}"/>
                    </a:ext>
                  </a:extLst>
                </p:cNvPr>
                <p:cNvGrpSpPr/>
                <p:nvPr/>
              </p:nvGrpSpPr>
              <p:grpSpPr>
                <a:xfrm>
                  <a:off x="3348123" y="2743200"/>
                  <a:ext cx="278997" cy="2291316"/>
                  <a:chOff x="3348123" y="2743200"/>
                  <a:chExt cx="278997" cy="2291316"/>
                </a:xfrm>
              </p:grpSpPr>
              <p:grpSp>
                <p:nvGrpSpPr>
                  <p:cNvPr id="14" name="Group 13">
                    <a:extLst>
                      <a:ext uri="{FF2B5EF4-FFF2-40B4-BE49-F238E27FC236}">
                        <a16:creationId xmlns:a16="http://schemas.microsoft.com/office/drawing/2014/main" id="{E001C1EF-9A61-4152-A567-D7ABEEDCC208}"/>
                      </a:ext>
                    </a:extLst>
                  </p:cNvPr>
                  <p:cNvGrpSpPr/>
                  <p:nvPr/>
                </p:nvGrpSpPr>
                <p:grpSpPr>
                  <a:xfrm>
                    <a:off x="3352800" y="2748516"/>
                    <a:ext cx="274320" cy="2286000"/>
                    <a:chOff x="1783080" y="2743200"/>
                    <a:chExt cx="274320" cy="2286000"/>
                  </a:xfrm>
                </p:grpSpPr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C0C3FD73-63E1-4222-A465-5CEB146DDD5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920240" y="2743200"/>
                      <a:ext cx="0" cy="228600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Connector 15">
                      <a:extLst>
                        <a:ext uri="{FF2B5EF4-FFF2-40B4-BE49-F238E27FC236}">
                          <a16:creationId xmlns:a16="http://schemas.microsoft.com/office/drawing/2014/main" id="{7655D32D-474A-442B-80DF-E48982DD27E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5029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Connector 16">
                      <a:extLst>
                        <a:ext uri="{FF2B5EF4-FFF2-40B4-BE49-F238E27FC236}">
                          <a16:creationId xmlns:a16="http://schemas.microsoft.com/office/drawing/2014/main" id="{94E14712-A500-40A3-8E91-F6A15719EB72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2743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" name="Straight Connector 17">
                      <a:extLst>
                        <a:ext uri="{FF2B5EF4-FFF2-40B4-BE49-F238E27FC236}">
                          <a16:creationId xmlns:a16="http://schemas.microsoft.com/office/drawing/2014/main" id="{15B8BA47-74EB-4B1D-8C12-417FE46E3121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5720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" name="Straight Connector 18">
                      <a:extLst>
                        <a:ext uri="{FF2B5EF4-FFF2-40B4-BE49-F238E27FC236}">
                          <a16:creationId xmlns:a16="http://schemas.microsoft.com/office/drawing/2014/main" id="{B21D0B45-F865-4A9A-9B01-4E2E74D790E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1148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" name="Straight Connector 19">
                      <a:extLst>
                        <a:ext uri="{FF2B5EF4-FFF2-40B4-BE49-F238E27FC236}">
                          <a16:creationId xmlns:a16="http://schemas.microsoft.com/office/drawing/2014/main" id="{20DF537C-E44E-4A72-9BAE-39A571D3C4EF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6576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" name="Straight Connector 20">
                      <a:extLst>
                        <a:ext uri="{FF2B5EF4-FFF2-40B4-BE49-F238E27FC236}">
                          <a16:creationId xmlns:a16="http://schemas.microsoft.com/office/drawing/2014/main" id="{942423FB-D14C-4D6A-81DE-25274CFC49E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2004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40" name="Rectangle 39">
                    <a:extLst>
                      <a:ext uri="{FF2B5EF4-FFF2-40B4-BE49-F238E27FC236}">
                        <a16:creationId xmlns:a16="http://schemas.microsoft.com/office/drawing/2014/main" id="{EBD675E3-F4AD-478A-9389-D92CFEDA513A}"/>
                      </a:ext>
                    </a:extLst>
                  </p:cNvPr>
                  <p:cNvSpPr/>
                  <p:nvPr/>
                </p:nvSpPr>
                <p:spPr>
                  <a:xfrm>
                    <a:off x="3352804" y="2743200"/>
                    <a:ext cx="274262" cy="1051560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" name="Rectangle 40">
                    <a:extLst>
                      <a:ext uri="{FF2B5EF4-FFF2-40B4-BE49-F238E27FC236}">
                        <a16:creationId xmlns:a16="http://schemas.microsoft.com/office/drawing/2014/main" id="{25467230-F9E7-425C-8807-5B7EE2069D5D}"/>
                      </a:ext>
                    </a:extLst>
                  </p:cNvPr>
                  <p:cNvSpPr/>
                  <p:nvPr/>
                </p:nvSpPr>
                <p:spPr>
                  <a:xfrm>
                    <a:off x="3348123" y="4800600"/>
                    <a:ext cx="274250" cy="228600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FDA27B08-B8B2-4CED-A6E1-78FF4CF3147B}"/>
                    </a:ext>
                  </a:extLst>
                </p:cNvPr>
                <p:cNvSpPr/>
                <p:nvPr/>
              </p:nvSpPr>
              <p:spPr>
                <a:xfrm>
                  <a:off x="2103119" y="3794761"/>
                  <a:ext cx="1203945" cy="320004"/>
                </a:xfrm>
                <a:prstGeom prst="rect">
                  <a:avLst/>
                </a:prstGeom>
                <a:pattFill prst="openDmnd">
                  <a:fgClr>
                    <a:schemeClr val="tx2">
                      <a:lumMod val="40000"/>
                      <a:lumOff val="60000"/>
                    </a:schemeClr>
                  </a:fgClr>
                  <a:bgClr>
                    <a:schemeClr val="bg1"/>
                  </a:bgClr>
                </a:pattFill>
                <a:ln w="3175">
                  <a:solidFill>
                    <a:srgbClr val="6E95C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97CEFACD-F267-45EC-A66E-1F8DABB4BAA7}"/>
                    </a:ext>
                  </a:extLst>
                </p:cNvPr>
                <p:cNvSpPr txBox="1"/>
                <p:nvPr/>
              </p:nvSpPr>
              <p:spPr>
                <a:xfrm>
                  <a:off x="1983256" y="4480524"/>
                  <a:ext cx="56763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0.8 V</a:t>
                  </a:r>
                  <a:endParaRPr lang="en-US" sz="1050" baseline="-25000" dirty="0"/>
                </a:p>
              </p:txBody>
            </p:sp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51BF2339-CC9D-4C8D-8120-23D58B3A0271}"/>
                    </a:ext>
                  </a:extLst>
                </p:cNvPr>
                <p:cNvSpPr txBox="1"/>
                <p:nvPr/>
              </p:nvSpPr>
              <p:spPr>
                <a:xfrm>
                  <a:off x="2775019" y="4729585"/>
                  <a:ext cx="56763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0.5 V</a:t>
                  </a:r>
                  <a:endParaRPr lang="en-US" sz="1050" baseline="-25000" dirty="0"/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16424FCB-1748-4B2E-8ECD-9960B933AE81}"/>
                    </a:ext>
                  </a:extLst>
                </p:cNvPr>
                <p:cNvSpPr txBox="1"/>
                <p:nvPr/>
              </p:nvSpPr>
              <p:spPr>
                <a:xfrm>
                  <a:off x="1965960" y="4040148"/>
                  <a:ext cx="56763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2.0 V</a:t>
                  </a:r>
                  <a:endParaRPr lang="en-US" sz="1050" baseline="-25000" dirty="0"/>
                </a:p>
              </p:txBody>
            </p:sp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C5631943-D1E7-47F0-B992-4D3D7E1D4411}"/>
                    </a:ext>
                  </a:extLst>
                </p:cNvPr>
                <p:cNvSpPr txBox="1"/>
                <p:nvPr/>
              </p:nvSpPr>
              <p:spPr>
                <a:xfrm>
                  <a:off x="2873784" y="3595218"/>
                  <a:ext cx="56763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2.7 V</a:t>
                  </a:r>
                  <a:endParaRPr lang="en-US" sz="1050" baseline="-25000" dirty="0"/>
                </a:p>
              </p:txBody>
            </p:sp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A03CF7A3-F57E-4B08-B50B-A18A9C22F75A}"/>
                    </a:ext>
                  </a:extLst>
                </p:cNvPr>
                <p:cNvSpPr txBox="1"/>
                <p:nvPr/>
              </p:nvSpPr>
              <p:spPr>
                <a:xfrm>
                  <a:off x="1066058" y="4856139"/>
                  <a:ext cx="56763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  0.0 V</a:t>
                  </a:r>
                  <a:endParaRPr lang="en-US" sz="1200" baseline="-25000" dirty="0"/>
                </a:p>
              </p:txBody>
            </p: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EE02C0E6-D731-461F-91F9-E22334CD55FE}"/>
                    </a:ext>
                  </a:extLst>
                </p:cNvPr>
                <p:cNvCxnSpPr/>
                <p:nvPr/>
              </p:nvCxnSpPr>
              <p:spPr>
                <a:xfrm>
                  <a:off x="1554268" y="5029200"/>
                  <a:ext cx="1828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AD940403-DD04-45D7-B29F-A9691C4D9E88}"/>
                    </a:ext>
                  </a:extLst>
                </p:cNvPr>
                <p:cNvCxnSpPr/>
                <p:nvPr/>
              </p:nvCxnSpPr>
              <p:spPr>
                <a:xfrm>
                  <a:off x="1533021" y="2756078"/>
                  <a:ext cx="1828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50C0F7A2-21CE-42CC-86F9-13AF205FEB5F}"/>
                    </a:ext>
                  </a:extLst>
                </p:cNvPr>
                <p:cNvSpPr txBox="1"/>
                <p:nvPr/>
              </p:nvSpPr>
              <p:spPr>
                <a:xfrm>
                  <a:off x="1009696" y="2558664"/>
                  <a:ext cx="56763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  5.0 V</a:t>
                  </a:r>
                  <a:endParaRPr lang="en-US" sz="1200" baseline="-25000" dirty="0"/>
                </a:p>
              </p:txBody>
            </p:sp>
          </p:grpSp>
          <p:cxnSp>
            <p:nvCxnSpPr>
              <p:cNvPr id="89" name="Straight Arrow Connector 88">
                <a:extLst>
                  <a:ext uri="{FF2B5EF4-FFF2-40B4-BE49-F238E27FC236}">
                    <a16:creationId xmlns:a16="http://schemas.microsoft.com/office/drawing/2014/main" id="{2EE794B5-8006-43A5-84FE-C2E7034185C3}"/>
                  </a:ext>
                </a:extLst>
              </p:cNvPr>
              <p:cNvCxnSpPr/>
              <p:nvPr/>
            </p:nvCxnSpPr>
            <p:spPr>
              <a:xfrm flipV="1">
                <a:off x="2696870" y="4808315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B838B7BA-6E48-4057-9215-E0025F3786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96870" y="4480524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Arrow Connector 90">
                <a:extLst>
                  <a:ext uri="{FF2B5EF4-FFF2-40B4-BE49-F238E27FC236}">
                    <a16:creationId xmlns:a16="http://schemas.microsoft.com/office/drawing/2014/main" id="{3C4572CD-5428-4F0C-B147-E624FF8A436A}"/>
                  </a:ext>
                </a:extLst>
              </p:cNvPr>
              <p:cNvCxnSpPr/>
              <p:nvPr/>
            </p:nvCxnSpPr>
            <p:spPr>
              <a:xfrm flipV="1">
                <a:off x="2705091" y="4115259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Arrow Connector 91">
                <a:extLst>
                  <a:ext uri="{FF2B5EF4-FFF2-40B4-BE49-F238E27FC236}">
                    <a16:creationId xmlns:a16="http://schemas.microsoft.com/office/drawing/2014/main" id="{F7E169B0-A63B-4277-8158-9070552C053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05091" y="3596649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20E8F2B0-F2E8-4054-BC73-B908E93CFBAA}"/>
                  </a:ext>
                </a:extLst>
              </p:cNvPr>
              <p:cNvSpPr txBox="1"/>
              <p:nvPr/>
            </p:nvSpPr>
            <p:spPr>
              <a:xfrm>
                <a:off x="2498616" y="5016614"/>
                <a:ext cx="758063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dirty="0"/>
                  <a:t>low noise margin</a:t>
                </a:r>
                <a:endParaRPr lang="en-US" sz="1050" baseline="-25000" dirty="0"/>
              </a:p>
            </p:txBody>
          </p:sp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B1D9E566-BA69-46BF-BC91-280DCFF682C6}"/>
                  </a:ext>
                </a:extLst>
              </p:cNvPr>
              <p:cNvSpPr txBox="1"/>
              <p:nvPr/>
            </p:nvSpPr>
            <p:spPr>
              <a:xfrm>
                <a:off x="2355871" y="3176189"/>
                <a:ext cx="758063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dirty="0"/>
                  <a:t>high noise margin</a:t>
                </a:r>
                <a:endParaRPr lang="en-US" sz="1050" baseline="-25000" dirty="0"/>
              </a:p>
            </p:txBody>
          </p:sp>
        </p:grpSp>
      </p:grpSp>
      <p:sp>
        <p:nvSpPr>
          <p:cNvPr id="96" name="TextBox 95">
            <a:extLst>
              <a:ext uri="{FF2B5EF4-FFF2-40B4-BE49-F238E27FC236}">
                <a16:creationId xmlns:a16="http://schemas.microsoft.com/office/drawing/2014/main" id="{11ED2E35-6AC0-4FD2-B11A-C3D820781A35}"/>
              </a:ext>
            </a:extLst>
          </p:cNvPr>
          <p:cNvSpPr txBox="1"/>
          <p:nvPr/>
        </p:nvSpPr>
        <p:spPr>
          <a:xfrm>
            <a:off x="2247907" y="1604631"/>
            <a:ext cx="1203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TTL</a:t>
            </a:r>
            <a:endParaRPr lang="en-US" sz="3600" baseline="-25000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1B809EF6-349E-44A9-B9FA-3F3926A5CDAF}"/>
              </a:ext>
            </a:extLst>
          </p:cNvPr>
          <p:cNvSpPr txBox="1"/>
          <p:nvPr/>
        </p:nvSpPr>
        <p:spPr>
          <a:xfrm>
            <a:off x="1593778" y="2285053"/>
            <a:ext cx="98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Acceptable Input Signal Levels</a:t>
            </a:r>
            <a:endParaRPr lang="en-US" sz="1400" baseline="-25000" dirty="0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F014DE4F-B2E3-4A5F-B168-D2B2DC184000}"/>
              </a:ext>
            </a:extLst>
          </p:cNvPr>
          <p:cNvSpPr txBox="1"/>
          <p:nvPr/>
        </p:nvSpPr>
        <p:spPr>
          <a:xfrm>
            <a:off x="3191534" y="2260506"/>
            <a:ext cx="98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Acceptable Output Signal Levels</a:t>
            </a:r>
            <a:endParaRPr lang="en-US" sz="1400" baseline="-25000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1EDD4B85-7A47-46A5-B124-17966374A7FF}"/>
              </a:ext>
            </a:extLst>
          </p:cNvPr>
          <p:cNvSpPr txBox="1"/>
          <p:nvPr/>
        </p:nvSpPr>
        <p:spPr>
          <a:xfrm>
            <a:off x="4347930" y="3575414"/>
            <a:ext cx="4281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noise margin – the amount of noise that can be added to an acceptable output signal with the signal still being recognizable by the next stage.</a:t>
            </a:r>
            <a:endParaRPr lang="en-US" sz="1600" baseline="-25000" dirty="0"/>
          </a:p>
        </p:txBody>
      </p:sp>
    </p:spTree>
    <p:extLst>
      <p:ext uri="{BB962C8B-B14F-4D97-AF65-F5344CB8AC3E}">
        <p14:creationId xmlns:p14="http://schemas.microsoft.com/office/powerpoint/2010/main" val="362434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504AA-9BEE-4960-A3A5-FE91798E8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Comparing “High” and “Low” for TTL and CMOS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9C4DE960-F640-4BF0-AF4B-DE8B7DF50569}"/>
              </a:ext>
            </a:extLst>
          </p:cNvPr>
          <p:cNvGrpSpPr/>
          <p:nvPr/>
        </p:nvGrpSpPr>
        <p:grpSpPr>
          <a:xfrm>
            <a:off x="1057851" y="3170315"/>
            <a:ext cx="2617424" cy="2873448"/>
            <a:chOff x="1009696" y="2558664"/>
            <a:chExt cx="2617424" cy="2873448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9472737E-C242-449F-9376-06ACCCA23E81}"/>
                </a:ext>
              </a:extLst>
            </p:cNvPr>
            <p:cNvSpPr/>
            <p:nvPr/>
          </p:nvSpPr>
          <p:spPr>
            <a:xfrm>
              <a:off x="2103120" y="4667517"/>
              <a:ext cx="1203945" cy="137160"/>
            </a:xfrm>
            <a:prstGeom prst="rect">
              <a:avLst/>
            </a:prstGeom>
            <a:pattFill prst="openDmnd">
              <a:fgClr>
                <a:schemeClr val="tx2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3175">
              <a:solidFill>
                <a:srgbClr val="6E95C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E2CC81B6-D7FB-4A5B-86C8-E135D844831E}"/>
                </a:ext>
              </a:extLst>
            </p:cNvPr>
            <p:cNvGrpSpPr/>
            <p:nvPr/>
          </p:nvGrpSpPr>
          <p:grpSpPr>
            <a:xfrm>
              <a:off x="1009696" y="2558664"/>
              <a:ext cx="2617424" cy="2873448"/>
              <a:chOff x="1009696" y="2558664"/>
              <a:chExt cx="2617424" cy="2873448"/>
            </a:xfrm>
          </p:grpSpPr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8B81F8E8-2AA5-4016-B9B9-03AA85DEF292}"/>
                  </a:ext>
                </a:extLst>
              </p:cNvPr>
              <p:cNvGrpSpPr/>
              <p:nvPr/>
            </p:nvGrpSpPr>
            <p:grpSpPr>
              <a:xfrm>
                <a:off x="1009696" y="2558664"/>
                <a:ext cx="2617424" cy="2574474"/>
                <a:chOff x="1009696" y="2558664"/>
                <a:chExt cx="2617424" cy="2574474"/>
              </a:xfrm>
            </p:grpSpPr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62A3ACC8-6D62-4032-A487-AE7123079BFD}"/>
                    </a:ext>
                  </a:extLst>
                </p:cNvPr>
                <p:cNvGrpSpPr/>
                <p:nvPr/>
              </p:nvGrpSpPr>
              <p:grpSpPr>
                <a:xfrm>
                  <a:off x="1783080" y="2743199"/>
                  <a:ext cx="274320" cy="2286002"/>
                  <a:chOff x="1783080" y="2743199"/>
                  <a:chExt cx="274320" cy="2286002"/>
                </a:xfrm>
              </p:grpSpPr>
              <p:grpSp>
                <p:nvGrpSpPr>
                  <p:cNvPr id="13" name="Group 12">
                    <a:extLst>
                      <a:ext uri="{FF2B5EF4-FFF2-40B4-BE49-F238E27FC236}">
                        <a16:creationId xmlns:a16="http://schemas.microsoft.com/office/drawing/2014/main" id="{F5C57408-23B2-4679-8F33-147F84CF2647}"/>
                      </a:ext>
                    </a:extLst>
                  </p:cNvPr>
                  <p:cNvGrpSpPr/>
                  <p:nvPr/>
                </p:nvGrpSpPr>
                <p:grpSpPr>
                  <a:xfrm>
                    <a:off x="1783080" y="2743200"/>
                    <a:ext cx="274320" cy="2286000"/>
                    <a:chOff x="1783080" y="2743200"/>
                    <a:chExt cx="274320" cy="2286000"/>
                  </a:xfrm>
                </p:grpSpPr>
                <p:cxnSp>
                  <p:nvCxnSpPr>
                    <p:cNvPr id="5" name="Straight Connector 4">
                      <a:extLst>
                        <a:ext uri="{FF2B5EF4-FFF2-40B4-BE49-F238E27FC236}">
                          <a16:creationId xmlns:a16="http://schemas.microsoft.com/office/drawing/2014/main" id="{BD50EA9B-25EE-403F-A89D-E3CF75EDF60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920240" y="2743200"/>
                      <a:ext cx="0" cy="228600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" name="Straight Connector 6">
                      <a:extLst>
                        <a:ext uri="{FF2B5EF4-FFF2-40B4-BE49-F238E27FC236}">
                          <a16:creationId xmlns:a16="http://schemas.microsoft.com/office/drawing/2014/main" id="{72864077-B152-4421-98C5-7684B5F87EAF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5029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" name="Straight Connector 7">
                      <a:extLst>
                        <a:ext uri="{FF2B5EF4-FFF2-40B4-BE49-F238E27FC236}">
                          <a16:creationId xmlns:a16="http://schemas.microsoft.com/office/drawing/2014/main" id="{EA058CD7-A7BE-4CC9-AE0E-1D68D2499444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2743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Straight Connector 8">
                      <a:extLst>
                        <a:ext uri="{FF2B5EF4-FFF2-40B4-BE49-F238E27FC236}">
                          <a16:creationId xmlns:a16="http://schemas.microsoft.com/office/drawing/2014/main" id="{BB52955E-4DB5-41C3-A317-9678A3D960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5720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" name="Straight Connector 9">
                      <a:extLst>
                        <a:ext uri="{FF2B5EF4-FFF2-40B4-BE49-F238E27FC236}">
                          <a16:creationId xmlns:a16="http://schemas.microsoft.com/office/drawing/2014/main" id="{936ECCDD-4CF7-4796-B157-B881F216ACE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1148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" name="Straight Connector 10">
                      <a:extLst>
                        <a:ext uri="{FF2B5EF4-FFF2-40B4-BE49-F238E27FC236}">
                          <a16:creationId xmlns:a16="http://schemas.microsoft.com/office/drawing/2014/main" id="{9B59E7EF-672C-4836-85AE-6A94F4BABFEF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6576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" name="Straight Connector 11">
                      <a:extLst>
                        <a:ext uri="{FF2B5EF4-FFF2-40B4-BE49-F238E27FC236}">
                          <a16:creationId xmlns:a16="http://schemas.microsoft.com/office/drawing/2014/main" id="{A7096EBA-9177-4FAD-B305-C5229A4CC15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2004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38" name="Rectangle 37">
                    <a:extLst>
                      <a:ext uri="{FF2B5EF4-FFF2-40B4-BE49-F238E27FC236}">
                        <a16:creationId xmlns:a16="http://schemas.microsoft.com/office/drawing/2014/main" id="{10C89536-29E3-4FDD-881D-7A2FE4897D3C}"/>
                      </a:ext>
                    </a:extLst>
                  </p:cNvPr>
                  <p:cNvSpPr/>
                  <p:nvPr/>
                </p:nvSpPr>
                <p:spPr>
                  <a:xfrm>
                    <a:off x="1783080" y="4663441"/>
                    <a:ext cx="274320" cy="365760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" name="Rectangle 38">
                    <a:extLst>
                      <a:ext uri="{FF2B5EF4-FFF2-40B4-BE49-F238E27FC236}">
                        <a16:creationId xmlns:a16="http://schemas.microsoft.com/office/drawing/2014/main" id="{748BE01D-FAEF-43BA-A7D7-98C68AC116CE}"/>
                      </a:ext>
                    </a:extLst>
                  </p:cNvPr>
                  <p:cNvSpPr/>
                  <p:nvPr/>
                </p:nvSpPr>
                <p:spPr>
                  <a:xfrm>
                    <a:off x="1783080" y="2743199"/>
                    <a:ext cx="274312" cy="1371567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0E9DA98D-8FB1-4F9B-9926-7776CA871D3A}"/>
                    </a:ext>
                  </a:extLst>
                </p:cNvPr>
                <p:cNvGrpSpPr/>
                <p:nvPr/>
              </p:nvGrpSpPr>
              <p:grpSpPr>
                <a:xfrm>
                  <a:off x="3348123" y="2743200"/>
                  <a:ext cx="278997" cy="2291316"/>
                  <a:chOff x="3348123" y="2743200"/>
                  <a:chExt cx="278997" cy="2291316"/>
                </a:xfrm>
              </p:grpSpPr>
              <p:grpSp>
                <p:nvGrpSpPr>
                  <p:cNvPr id="14" name="Group 13">
                    <a:extLst>
                      <a:ext uri="{FF2B5EF4-FFF2-40B4-BE49-F238E27FC236}">
                        <a16:creationId xmlns:a16="http://schemas.microsoft.com/office/drawing/2014/main" id="{E001C1EF-9A61-4152-A567-D7ABEEDCC208}"/>
                      </a:ext>
                    </a:extLst>
                  </p:cNvPr>
                  <p:cNvGrpSpPr/>
                  <p:nvPr/>
                </p:nvGrpSpPr>
                <p:grpSpPr>
                  <a:xfrm>
                    <a:off x="3352800" y="2748516"/>
                    <a:ext cx="274320" cy="2286000"/>
                    <a:chOff x="1783080" y="2743200"/>
                    <a:chExt cx="274320" cy="2286000"/>
                  </a:xfrm>
                </p:grpSpPr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C0C3FD73-63E1-4222-A465-5CEB146DDD5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920240" y="2743200"/>
                      <a:ext cx="0" cy="228600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Connector 15">
                      <a:extLst>
                        <a:ext uri="{FF2B5EF4-FFF2-40B4-BE49-F238E27FC236}">
                          <a16:creationId xmlns:a16="http://schemas.microsoft.com/office/drawing/2014/main" id="{7655D32D-474A-442B-80DF-E48982DD27E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5029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Connector 16">
                      <a:extLst>
                        <a:ext uri="{FF2B5EF4-FFF2-40B4-BE49-F238E27FC236}">
                          <a16:creationId xmlns:a16="http://schemas.microsoft.com/office/drawing/2014/main" id="{94E14712-A500-40A3-8E91-F6A15719EB72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2743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" name="Straight Connector 17">
                      <a:extLst>
                        <a:ext uri="{FF2B5EF4-FFF2-40B4-BE49-F238E27FC236}">
                          <a16:creationId xmlns:a16="http://schemas.microsoft.com/office/drawing/2014/main" id="{15B8BA47-74EB-4B1D-8C12-417FE46E3121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5720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" name="Straight Connector 18">
                      <a:extLst>
                        <a:ext uri="{FF2B5EF4-FFF2-40B4-BE49-F238E27FC236}">
                          <a16:creationId xmlns:a16="http://schemas.microsoft.com/office/drawing/2014/main" id="{B21D0B45-F865-4A9A-9B01-4E2E74D790E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1148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" name="Straight Connector 19">
                      <a:extLst>
                        <a:ext uri="{FF2B5EF4-FFF2-40B4-BE49-F238E27FC236}">
                          <a16:creationId xmlns:a16="http://schemas.microsoft.com/office/drawing/2014/main" id="{20DF537C-E44E-4A72-9BAE-39A571D3C4EF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6576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" name="Straight Connector 20">
                      <a:extLst>
                        <a:ext uri="{FF2B5EF4-FFF2-40B4-BE49-F238E27FC236}">
                          <a16:creationId xmlns:a16="http://schemas.microsoft.com/office/drawing/2014/main" id="{942423FB-D14C-4D6A-81DE-25274CFC49E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2004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40" name="Rectangle 39">
                    <a:extLst>
                      <a:ext uri="{FF2B5EF4-FFF2-40B4-BE49-F238E27FC236}">
                        <a16:creationId xmlns:a16="http://schemas.microsoft.com/office/drawing/2014/main" id="{EBD675E3-F4AD-478A-9389-D92CFEDA513A}"/>
                      </a:ext>
                    </a:extLst>
                  </p:cNvPr>
                  <p:cNvSpPr/>
                  <p:nvPr/>
                </p:nvSpPr>
                <p:spPr>
                  <a:xfrm>
                    <a:off x="3352804" y="2743200"/>
                    <a:ext cx="274262" cy="1051560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" name="Rectangle 40">
                    <a:extLst>
                      <a:ext uri="{FF2B5EF4-FFF2-40B4-BE49-F238E27FC236}">
                        <a16:creationId xmlns:a16="http://schemas.microsoft.com/office/drawing/2014/main" id="{25467230-F9E7-425C-8807-5B7EE2069D5D}"/>
                      </a:ext>
                    </a:extLst>
                  </p:cNvPr>
                  <p:cNvSpPr/>
                  <p:nvPr/>
                </p:nvSpPr>
                <p:spPr>
                  <a:xfrm>
                    <a:off x="3348123" y="4800600"/>
                    <a:ext cx="274250" cy="228600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FDA27B08-B8B2-4CED-A6E1-78FF4CF3147B}"/>
                    </a:ext>
                  </a:extLst>
                </p:cNvPr>
                <p:cNvSpPr/>
                <p:nvPr/>
              </p:nvSpPr>
              <p:spPr>
                <a:xfrm>
                  <a:off x="2103119" y="3794761"/>
                  <a:ext cx="1203945" cy="320004"/>
                </a:xfrm>
                <a:prstGeom prst="rect">
                  <a:avLst/>
                </a:prstGeom>
                <a:pattFill prst="openDmnd">
                  <a:fgClr>
                    <a:schemeClr val="tx2">
                      <a:lumMod val="40000"/>
                      <a:lumOff val="60000"/>
                    </a:schemeClr>
                  </a:fgClr>
                  <a:bgClr>
                    <a:schemeClr val="bg1"/>
                  </a:bgClr>
                </a:pattFill>
                <a:ln w="3175">
                  <a:solidFill>
                    <a:srgbClr val="6E95C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97CEFACD-F267-45EC-A66E-1F8DABB4BAA7}"/>
                    </a:ext>
                  </a:extLst>
                </p:cNvPr>
                <p:cNvSpPr txBox="1"/>
                <p:nvPr/>
              </p:nvSpPr>
              <p:spPr>
                <a:xfrm>
                  <a:off x="1983256" y="4480524"/>
                  <a:ext cx="56763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0.8 V</a:t>
                  </a:r>
                  <a:endParaRPr lang="en-US" sz="1050" baseline="-25000" dirty="0"/>
                </a:p>
              </p:txBody>
            </p:sp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51BF2339-CC9D-4C8D-8120-23D58B3A0271}"/>
                    </a:ext>
                  </a:extLst>
                </p:cNvPr>
                <p:cNvSpPr txBox="1"/>
                <p:nvPr/>
              </p:nvSpPr>
              <p:spPr>
                <a:xfrm>
                  <a:off x="2775019" y="4729585"/>
                  <a:ext cx="56763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0.5 V</a:t>
                  </a:r>
                  <a:endParaRPr lang="en-US" sz="1050" baseline="-25000" dirty="0"/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16424FCB-1748-4B2E-8ECD-9960B933AE81}"/>
                    </a:ext>
                  </a:extLst>
                </p:cNvPr>
                <p:cNvSpPr txBox="1"/>
                <p:nvPr/>
              </p:nvSpPr>
              <p:spPr>
                <a:xfrm>
                  <a:off x="1965960" y="4040148"/>
                  <a:ext cx="56763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2.0 V</a:t>
                  </a:r>
                  <a:endParaRPr lang="en-US" sz="1050" baseline="-25000" dirty="0"/>
                </a:p>
              </p:txBody>
            </p:sp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C5631943-D1E7-47F0-B992-4D3D7E1D4411}"/>
                    </a:ext>
                  </a:extLst>
                </p:cNvPr>
                <p:cNvSpPr txBox="1"/>
                <p:nvPr/>
              </p:nvSpPr>
              <p:spPr>
                <a:xfrm>
                  <a:off x="2873784" y="3595218"/>
                  <a:ext cx="56763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2.7 V</a:t>
                  </a:r>
                  <a:endParaRPr lang="en-US" sz="1050" baseline="-25000" dirty="0"/>
                </a:p>
              </p:txBody>
            </p:sp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A03CF7A3-F57E-4B08-B50B-A18A9C22F75A}"/>
                    </a:ext>
                  </a:extLst>
                </p:cNvPr>
                <p:cNvSpPr txBox="1"/>
                <p:nvPr/>
              </p:nvSpPr>
              <p:spPr>
                <a:xfrm>
                  <a:off x="1066058" y="4856139"/>
                  <a:ext cx="56763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  0.0 V</a:t>
                  </a:r>
                  <a:endParaRPr lang="en-US" sz="1200" baseline="-25000" dirty="0"/>
                </a:p>
              </p:txBody>
            </p: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EE02C0E6-D731-461F-91F9-E22334CD55FE}"/>
                    </a:ext>
                  </a:extLst>
                </p:cNvPr>
                <p:cNvCxnSpPr/>
                <p:nvPr/>
              </p:nvCxnSpPr>
              <p:spPr>
                <a:xfrm>
                  <a:off x="1554268" y="5029200"/>
                  <a:ext cx="1828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AD940403-DD04-45D7-B29F-A9691C4D9E88}"/>
                    </a:ext>
                  </a:extLst>
                </p:cNvPr>
                <p:cNvCxnSpPr/>
                <p:nvPr/>
              </p:nvCxnSpPr>
              <p:spPr>
                <a:xfrm>
                  <a:off x="1533021" y="2756078"/>
                  <a:ext cx="1828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50C0F7A2-21CE-42CC-86F9-13AF205FEB5F}"/>
                    </a:ext>
                  </a:extLst>
                </p:cNvPr>
                <p:cNvSpPr txBox="1"/>
                <p:nvPr/>
              </p:nvSpPr>
              <p:spPr>
                <a:xfrm>
                  <a:off x="1009696" y="2558664"/>
                  <a:ext cx="56763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  5.0 V</a:t>
                  </a:r>
                  <a:endParaRPr lang="en-US" sz="1200" baseline="-25000" dirty="0"/>
                </a:p>
              </p:txBody>
            </p:sp>
          </p:grpSp>
          <p:cxnSp>
            <p:nvCxnSpPr>
              <p:cNvPr id="89" name="Straight Arrow Connector 88">
                <a:extLst>
                  <a:ext uri="{FF2B5EF4-FFF2-40B4-BE49-F238E27FC236}">
                    <a16:creationId xmlns:a16="http://schemas.microsoft.com/office/drawing/2014/main" id="{2EE794B5-8006-43A5-84FE-C2E7034185C3}"/>
                  </a:ext>
                </a:extLst>
              </p:cNvPr>
              <p:cNvCxnSpPr/>
              <p:nvPr/>
            </p:nvCxnSpPr>
            <p:spPr>
              <a:xfrm flipV="1">
                <a:off x="2696870" y="4808315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B838B7BA-6E48-4057-9215-E0025F3786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96870" y="4480524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Arrow Connector 90">
                <a:extLst>
                  <a:ext uri="{FF2B5EF4-FFF2-40B4-BE49-F238E27FC236}">
                    <a16:creationId xmlns:a16="http://schemas.microsoft.com/office/drawing/2014/main" id="{3C4572CD-5428-4F0C-B147-E624FF8A436A}"/>
                  </a:ext>
                </a:extLst>
              </p:cNvPr>
              <p:cNvCxnSpPr/>
              <p:nvPr/>
            </p:nvCxnSpPr>
            <p:spPr>
              <a:xfrm flipV="1">
                <a:off x="2705091" y="4115259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Arrow Connector 91">
                <a:extLst>
                  <a:ext uri="{FF2B5EF4-FFF2-40B4-BE49-F238E27FC236}">
                    <a16:creationId xmlns:a16="http://schemas.microsoft.com/office/drawing/2014/main" id="{F7E169B0-A63B-4277-8158-9070552C053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05091" y="3596649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20E8F2B0-F2E8-4054-BC73-B908E93CFBAA}"/>
                  </a:ext>
                </a:extLst>
              </p:cNvPr>
              <p:cNvSpPr txBox="1"/>
              <p:nvPr/>
            </p:nvSpPr>
            <p:spPr>
              <a:xfrm>
                <a:off x="2498616" y="5016614"/>
                <a:ext cx="758063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dirty="0"/>
                  <a:t>low noise margin</a:t>
                </a:r>
                <a:endParaRPr lang="en-US" sz="1050" baseline="-25000" dirty="0"/>
              </a:p>
            </p:txBody>
          </p:sp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B1D9E566-BA69-46BF-BC91-280DCFF682C6}"/>
                  </a:ext>
                </a:extLst>
              </p:cNvPr>
              <p:cNvSpPr txBox="1"/>
              <p:nvPr/>
            </p:nvSpPr>
            <p:spPr>
              <a:xfrm>
                <a:off x="2355871" y="3176189"/>
                <a:ext cx="758063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dirty="0"/>
                  <a:t>high noise margin</a:t>
                </a:r>
                <a:endParaRPr lang="en-US" sz="1050" baseline="-25000" dirty="0"/>
              </a:p>
            </p:txBody>
          </p:sp>
        </p:grpSp>
      </p:grpSp>
      <p:sp>
        <p:nvSpPr>
          <p:cNvPr id="96" name="TextBox 95">
            <a:extLst>
              <a:ext uri="{FF2B5EF4-FFF2-40B4-BE49-F238E27FC236}">
                <a16:creationId xmlns:a16="http://schemas.microsoft.com/office/drawing/2014/main" id="{11ED2E35-6AC0-4FD2-B11A-C3D820781A35}"/>
              </a:ext>
            </a:extLst>
          </p:cNvPr>
          <p:cNvSpPr txBox="1"/>
          <p:nvPr/>
        </p:nvSpPr>
        <p:spPr>
          <a:xfrm>
            <a:off x="1602423" y="1576179"/>
            <a:ext cx="25770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TTL Stage 1</a:t>
            </a:r>
            <a:endParaRPr lang="en-US" sz="3600" baseline="-25000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1B809EF6-349E-44A9-B9FA-3F3926A5CDAF}"/>
              </a:ext>
            </a:extLst>
          </p:cNvPr>
          <p:cNvSpPr txBox="1"/>
          <p:nvPr/>
        </p:nvSpPr>
        <p:spPr>
          <a:xfrm>
            <a:off x="1593778" y="2285053"/>
            <a:ext cx="98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Acceptable Input Signal Levels</a:t>
            </a:r>
            <a:endParaRPr lang="en-US" sz="1400" baseline="-25000" dirty="0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F014DE4F-B2E3-4A5F-B168-D2B2DC184000}"/>
              </a:ext>
            </a:extLst>
          </p:cNvPr>
          <p:cNvSpPr txBox="1"/>
          <p:nvPr/>
        </p:nvSpPr>
        <p:spPr>
          <a:xfrm>
            <a:off x="3191534" y="2260506"/>
            <a:ext cx="98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Acceptable Output Signal Levels</a:t>
            </a:r>
            <a:endParaRPr lang="en-US" sz="1400" baseline="-25000" dirty="0"/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8FEB3EA2-A142-41BB-A96B-EA8D106E9AB0}"/>
              </a:ext>
            </a:extLst>
          </p:cNvPr>
          <p:cNvGrpSpPr/>
          <p:nvPr/>
        </p:nvGrpSpPr>
        <p:grpSpPr>
          <a:xfrm>
            <a:off x="5021571" y="3170315"/>
            <a:ext cx="2617424" cy="2873448"/>
            <a:chOff x="1009696" y="2558664"/>
            <a:chExt cx="2617424" cy="2873448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55099125-105B-443C-97CC-806D9CC7F8A9}"/>
                </a:ext>
              </a:extLst>
            </p:cNvPr>
            <p:cNvSpPr/>
            <p:nvPr/>
          </p:nvSpPr>
          <p:spPr>
            <a:xfrm>
              <a:off x="2103120" y="4667517"/>
              <a:ext cx="1203945" cy="137160"/>
            </a:xfrm>
            <a:prstGeom prst="rect">
              <a:avLst/>
            </a:prstGeom>
            <a:pattFill prst="openDmnd">
              <a:fgClr>
                <a:schemeClr val="tx2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3175">
              <a:solidFill>
                <a:srgbClr val="6E95C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3DDEE20C-C5CA-478A-8750-554409C2C2E7}"/>
                </a:ext>
              </a:extLst>
            </p:cNvPr>
            <p:cNvGrpSpPr/>
            <p:nvPr/>
          </p:nvGrpSpPr>
          <p:grpSpPr>
            <a:xfrm>
              <a:off x="1009696" y="2558664"/>
              <a:ext cx="2617424" cy="2873448"/>
              <a:chOff x="1009696" y="2558664"/>
              <a:chExt cx="2617424" cy="2873448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07E1BA69-A311-4C08-9ECF-F860849078BC}"/>
                  </a:ext>
                </a:extLst>
              </p:cNvPr>
              <p:cNvGrpSpPr/>
              <p:nvPr/>
            </p:nvGrpSpPr>
            <p:grpSpPr>
              <a:xfrm>
                <a:off x="1009696" y="2558664"/>
                <a:ext cx="2617424" cy="2574474"/>
                <a:chOff x="1009696" y="2558664"/>
                <a:chExt cx="2617424" cy="2574474"/>
              </a:xfrm>
            </p:grpSpPr>
            <p:grpSp>
              <p:nvGrpSpPr>
                <p:cNvPr id="65" name="Group 64">
                  <a:extLst>
                    <a:ext uri="{FF2B5EF4-FFF2-40B4-BE49-F238E27FC236}">
                      <a16:creationId xmlns:a16="http://schemas.microsoft.com/office/drawing/2014/main" id="{A78BC895-5A32-4FE2-B6CD-146622176436}"/>
                    </a:ext>
                  </a:extLst>
                </p:cNvPr>
                <p:cNvGrpSpPr/>
                <p:nvPr/>
              </p:nvGrpSpPr>
              <p:grpSpPr>
                <a:xfrm>
                  <a:off x="1783080" y="2743199"/>
                  <a:ext cx="274320" cy="2286002"/>
                  <a:chOff x="1783080" y="2743199"/>
                  <a:chExt cx="274320" cy="2286002"/>
                </a:xfrm>
              </p:grpSpPr>
              <p:grpSp>
                <p:nvGrpSpPr>
                  <p:cNvPr id="86" name="Group 85">
                    <a:extLst>
                      <a:ext uri="{FF2B5EF4-FFF2-40B4-BE49-F238E27FC236}">
                        <a16:creationId xmlns:a16="http://schemas.microsoft.com/office/drawing/2014/main" id="{E1C97A02-6E05-489E-A810-8FC98DBF20FA}"/>
                      </a:ext>
                    </a:extLst>
                  </p:cNvPr>
                  <p:cNvGrpSpPr/>
                  <p:nvPr/>
                </p:nvGrpSpPr>
                <p:grpSpPr>
                  <a:xfrm>
                    <a:off x="1783080" y="2743200"/>
                    <a:ext cx="274320" cy="2286000"/>
                    <a:chOff x="1783080" y="2743200"/>
                    <a:chExt cx="274320" cy="2286000"/>
                  </a:xfrm>
                </p:grpSpPr>
                <p:cxnSp>
                  <p:nvCxnSpPr>
                    <p:cNvPr id="94" name="Straight Connector 93">
                      <a:extLst>
                        <a:ext uri="{FF2B5EF4-FFF2-40B4-BE49-F238E27FC236}">
                          <a16:creationId xmlns:a16="http://schemas.microsoft.com/office/drawing/2014/main" id="{E5A97808-68A8-4A8E-A5C4-BAE4C2FC0A7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920240" y="2743200"/>
                      <a:ext cx="0" cy="228600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2579526E-89CE-47FD-BCB7-F0BB538D2621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5029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3FCC0973-2F31-4283-9102-37B2D012903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2743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8DAF98E8-2725-4FB2-AEAF-C9D017379D8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5720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2" name="Straight Connector 101">
                      <a:extLst>
                        <a:ext uri="{FF2B5EF4-FFF2-40B4-BE49-F238E27FC236}">
                          <a16:creationId xmlns:a16="http://schemas.microsoft.com/office/drawing/2014/main" id="{135AB75F-0626-4330-87BD-60D7E4F316D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1148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3" name="Straight Connector 102">
                      <a:extLst>
                        <a:ext uri="{FF2B5EF4-FFF2-40B4-BE49-F238E27FC236}">
                          <a16:creationId xmlns:a16="http://schemas.microsoft.com/office/drawing/2014/main" id="{517688CC-6542-417A-84AC-872FD932299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6576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4" name="Straight Connector 103">
                      <a:extLst>
                        <a:ext uri="{FF2B5EF4-FFF2-40B4-BE49-F238E27FC236}">
                          <a16:creationId xmlns:a16="http://schemas.microsoft.com/office/drawing/2014/main" id="{ED2CB656-10DC-4E0A-BB12-ACC163DF999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2004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87" name="Rectangle 86">
                    <a:extLst>
                      <a:ext uri="{FF2B5EF4-FFF2-40B4-BE49-F238E27FC236}">
                        <a16:creationId xmlns:a16="http://schemas.microsoft.com/office/drawing/2014/main" id="{DFF7ED42-91A6-4025-B229-98EF9DE35061}"/>
                      </a:ext>
                    </a:extLst>
                  </p:cNvPr>
                  <p:cNvSpPr/>
                  <p:nvPr/>
                </p:nvSpPr>
                <p:spPr>
                  <a:xfrm>
                    <a:off x="1783080" y="4663441"/>
                    <a:ext cx="274320" cy="365760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" name="Rectangle 87">
                    <a:extLst>
                      <a:ext uri="{FF2B5EF4-FFF2-40B4-BE49-F238E27FC236}">
                        <a16:creationId xmlns:a16="http://schemas.microsoft.com/office/drawing/2014/main" id="{65604222-0EA0-4008-8B53-5CE141D8BEE7}"/>
                      </a:ext>
                    </a:extLst>
                  </p:cNvPr>
                  <p:cNvSpPr/>
                  <p:nvPr/>
                </p:nvSpPr>
                <p:spPr>
                  <a:xfrm>
                    <a:off x="1783080" y="2743199"/>
                    <a:ext cx="274312" cy="1371567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5375815E-C2AB-4BD6-94EB-2A0E572ADA02}"/>
                    </a:ext>
                  </a:extLst>
                </p:cNvPr>
                <p:cNvGrpSpPr/>
                <p:nvPr/>
              </p:nvGrpSpPr>
              <p:grpSpPr>
                <a:xfrm>
                  <a:off x="3348123" y="2743200"/>
                  <a:ext cx="278997" cy="2291316"/>
                  <a:chOff x="3348123" y="2743200"/>
                  <a:chExt cx="278997" cy="2291316"/>
                </a:xfrm>
              </p:grpSpPr>
              <p:grpSp>
                <p:nvGrpSpPr>
                  <p:cNvPr id="76" name="Group 75">
                    <a:extLst>
                      <a:ext uri="{FF2B5EF4-FFF2-40B4-BE49-F238E27FC236}">
                        <a16:creationId xmlns:a16="http://schemas.microsoft.com/office/drawing/2014/main" id="{7048ADFE-2A46-4D7F-BBBB-5639628A829C}"/>
                      </a:ext>
                    </a:extLst>
                  </p:cNvPr>
                  <p:cNvGrpSpPr/>
                  <p:nvPr/>
                </p:nvGrpSpPr>
                <p:grpSpPr>
                  <a:xfrm>
                    <a:off x="3352800" y="2748516"/>
                    <a:ext cx="274320" cy="2286000"/>
                    <a:chOff x="1783080" y="2743200"/>
                    <a:chExt cx="274320" cy="2286000"/>
                  </a:xfrm>
                </p:grpSpPr>
                <p:cxnSp>
                  <p:nvCxnSpPr>
                    <p:cNvPr id="79" name="Straight Connector 78">
                      <a:extLst>
                        <a:ext uri="{FF2B5EF4-FFF2-40B4-BE49-F238E27FC236}">
                          <a16:creationId xmlns:a16="http://schemas.microsoft.com/office/drawing/2014/main" id="{AA616438-AD53-4CD8-B76D-70B34C45CA81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920240" y="2743200"/>
                      <a:ext cx="0" cy="228600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0" name="Straight Connector 79">
                      <a:extLst>
                        <a:ext uri="{FF2B5EF4-FFF2-40B4-BE49-F238E27FC236}">
                          <a16:creationId xmlns:a16="http://schemas.microsoft.com/office/drawing/2014/main" id="{31AB1419-6688-4220-ADCA-8FE9CDAC63D2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5029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1" name="Straight Connector 80">
                      <a:extLst>
                        <a:ext uri="{FF2B5EF4-FFF2-40B4-BE49-F238E27FC236}">
                          <a16:creationId xmlns:a16="http://schemas.microsoft.com/office/drawing/2014/main" id="{0BE90FEB-BB2D-444B-B8B3-53F72745CA7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2743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" name="Straight Connector 81">
                      <a:extLst>
                        <a:ext uri="{FF2B5EF4-FFF2-40B4-BE49-F238E27FC236}">
                          <a16:creationId xmlns:a16="http://schemas.microsoft.com/office/drawing/2014/main" id="{EF928636-ADF6-4359-9250-E755C9A330B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5720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3" name="Straight Connector 82">
                      <a:extLst>
                        <a:ext uri="{FF2B5EF4-FFF2-40B4-BE49-F238E27FC236}">
                          <a16:creationId xmlns:a16="http://schemas.microsoft.com/office/drawing/2014/main" id="{62A65045-7EA8-451F-90AE-FC31FF10B82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1148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4" name="Straight Connector 83">
                      <a:extLst>
                        <a:ext uri="{FF2B5EF4-FFF2-40B4-BE49-F238E27FC236}">
                          <a16:creationId xmlns:a16="http://schemas.microsoft.com/office/drawing/2014/main" id="{5016D820-F94B-4722-91BC-EE10220074B0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6576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5" name="Straight Connector 84">
                      <a:extLst>
                        <a:ext uri="{FF2B5EF4-FFF2-40B4-BE49-F238E27FC236}">
                          <a16:creationId xmlns:a16="http://schemas.microsoft.com/office/drawing/2014/main" id="{06696C70-4A58-49A4-B349-8F4B8E19309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2004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77" name="Rectangle 76">
                    <a:extLst>
                      <a:ext uri="{FF2B5EF4-FFF2-40B4-BE49-F238E27FC236}">
                        <a16:creationId xmlns:a16="http://schemas.microsoft.com/office/drawing/2014/main" id="{C1926324-EC62-43F9-A864-2CC66EDF9511}"/>
                      </a:ext>
                    </a:extLst>
                  </p:cNvPr>
                  <p:cNvSpPr/>
                  <p:nvPr/>
                </p:nvSpPr>
                <p:spPr>
                  <a:xfrm>
                    <a:off x="3352804" y="2743200"/>
                    <a:ext cx="274262" cy="1051560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" name="Rectangle 77">
                    <a:extLst>
                      <a:ext uri="{FF2B5EF4-FFF2-40B4-BE49-F238E27FC236}">
                        <a16:creationId xmlns:a16="http://schemas.microsoft.com/office/drawing/2014/main" id="{94ED29C3-C24F-4B67-BD69-CD399202AC4C}"/>
                      </a:ext>
                    </a:extLst>
                  </p:cNvPr>
                  <p:cNvSpPr/>
                  <p:nvPr/>
                </p:nvSpPr>
                <p:spPr>
                  <a:xfrm>
                    <a:off x="3348123" y="4800600"/>
                    <a:ext cx="274250" cy="228600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A9851969-23FE-4E7D-8B7F-5B2C5DE8079D}"/>
                    </a:ext>
                  </a:extLst>
                </p:cNvPr>
                <p:cNvSpPr/>
                <p:nvPr/>
              </p:nvSpPr>
              <p:spPr>
                <a:xfrm>
                  <a:off x="2103119" y="3794761"/>
                  <a:ext cx="1203945" cy="320004"/>
                </a:xfrm>
                <a:prstGeom prst="rect">
                  <a:avLst/>
                </a:prstGeom>
                <a:pattFill prst="openDmnd">
                  <a:fgClr>
                    <a:schemeClr val="tx2">
                      <a:lumMod val="40000"/>
                      <a:lumOff val="60000"/>
                    </a:schemeClr>
                  </a:fgClr>
                  <a:bgClr>
                    <a:schemeClr val="bg1"/>
                  </a:bgClr>
                </a:pattFill>
                <a:ln w="3175">
                  <a:solidFill>
                    <a:srgbClr val="6E95C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ACC79889-26AB-4BBC-9B63-8EA29D04026A}"/>
                    </a:ext>
                  </a:extLst>
                </p:cNvPr>
                <p:cNvSpPr txBox="1"/>
                <p:nvPr/>
              </p:nvSpPr>
              <p:spPr>
                <a:xfrm>
                  <a:off x="1983256" y="4480524"/>
                  <a:ext cx="56763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0.8 V</a:t>
                  </a:r>
                  <a:endParaRPr lang="en-US" sz="1050" baseline="-25000" dirty="0"/>
                </a:p>
              </p:txBody>
            </p:sp>
            <p:sp>
              <p:nvSpPr>
                <p:cNvPr id="69" name="TextBox 68">
                  <a:extLst>
                    <a:ext uri="{FF2B5EF4-FFF2-40B4-BE49-F238E27FC236}">
                      <a16:creationId xmlns:a16="http://schemas.microsoft.com/office/drawing/2014/main" id="{A7BC7E95-2EAD-429E-9CF5-67801784364D}"/>
                    </a:ext>
                  </a:extLst>
                </p:cNvPr>
                <p:cNvSpPr txBox="1"/>
                <p:nvPr/>
              </p:nvSpPr>
              <p:spPr>
                <a:xfrm>
                  <a:off x="2775019" y="4729585"/>
                  <a:ext cx="56763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0.5 V</a:t>
                  </a:r>
                  <a:endParaRPr lang="en-US" sz="1050" baseline="-25000" dirty="0"/>
                </a:p>
              </p:txBody>
            </p:sp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574EB7DD-DE18-43B0-8E7A-C13FF5F57CBE}"/>
                    </a:ext>
                  </a:extLst>
                </p:cNvPr>
                <p:cNvSpPr txBox="1"/>
                <p:nvPr/>
              </p:nvSpPr>
              <p:spPr>
                <a:xfrm>
                  <a:off x="1965960" y="4040148"/>
                  <a:ext cx="56763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2.0 V</a:t>
                  </a:r>
                  <a:endParaRPr lang="en-US" sz="1050" baseline="-25000" dirty="0"/>
                </a:p>
              </p:txBody>
            </p:sp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8F38573D-E4A9-4C36-A8C3-133E9B16EE93}"/>
                    </a:ext>
                  </a:extLst>
                </p:cNvPr>
                <p:cNvSpPr txBox="1"/>
                <p:nvPr/>
              </p:nvSpPr>
              <p:spPr>
                <a:xfrm>
                  <a:off x="2873784" y="3595218"/>
                  <a:ext cx="56763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2.7 V</a:t>
                  </a:r>
                  <a:endParaRPr lang="en-US" sz="1050" baseline="-25000" dirty="0"/>
                </a:p>
              </p:txBody>
            </p:sp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21AA9E2C-BADE-4E17-8D0B-1BE1B401750B}"/>
                    </a:ext>
                  </a:extLst>
                </p:cNvPr>
                <p:cNvSpPr txBox="1"/>
                <p:nvPr/>
              </p:nvSpPr>
              <p:spPr>
                <a:xfrm>
                  <a:off x="1066058" y="4856139"/>
                  <a:ext cx="56763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  0.0 V</a:t>
                  </a:r>
                  <a:endParaRPr lang="en-US" sz="1200" baseline="-25000" dirty="0"/>
                </a:p>
              </p:txBody>
            </p: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9C58CAC8-1664-4093-9442-E16D0AD94142}"/>
                    </a:ext>
                  </a:extLst>
                </p:cNvPr>
                <p:cNvCxnSpPr/>
                <p:nvPr/>
              </p:nvCxnSpPr>
              <p:spPr>
                <a:xfrm>
                  <a:off x="1554268" y="5029200"/>
                  <a:ext cx="1828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BB03B79F-09A8-4270-B189-E4D1B2FFAC6A}"/>
                    </a:ext>
                  </a:extLst>
                </p:cNvPr>
                <p:cNvCxnSpPr/>
                <p:nvPr/>
              </p:nvCxnSpPr>
              <p:spPr>
                <a:xfrm>
                  <a:off x="1533021" y="2756078"/>
                  <a:ext cx="1828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2C658528-45F1-40A3-9090-3266552364E8}"/>
                    </a:ext>
                  </a:extLst>
                </p:cNvPr>
                <p:cNvSpPr txBox="1"/>
                <p:nvPr/>
              </p:nvSpPr>
              <p:spPr>
                <a:xfrm>
                  <a:off x="1009696" y="2558664"/>
                  <a:ext cx="56763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  5.0 V</a:t>
                  </a:r>
                  <a:endParaRPr lang="en-US" sz="1200" baseline="-25000" dirty="0"/>
                </a:p>
              </p:txBody>
            </p:sp>
          </p:grpSp>
          <p:cxnSp>
            <p:nvCxnSpPr>
              <p:cNvPr id="59" name="Straight Arrow Connector 58">
                <a:extLst>
                  <a:ext uri="{FF2B5EF4-FFF2-40B4-BE49-F238E27FC236}">
                    <a16:creationId xmlns:a16="http://schemas.microsoft.com/office/drawing/2014/main" id="{8B547F8D-A20E-4E82-AF88-B9BB38E0B36C}"/>
                  </a:ext>
                </a:extLst>
              </p:cNvPr>
              <p:cNvCxnSpPr/>
              <p:nvPr/>
            </p:nvCxnSpPr>
            <p:spPr>
              <a:xfrm flipV="1">
                <a:off x="2696870" y="4808315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>
                <a:extLst>
                  <a:ext uri="{FF2B5EF4-FFF2-40B4-BE49-F238E27FC236}">
                    <a16:creationId xmlns:a16="http://schemas.microsoft.com/office/drawing/2014/main" id="{C0F1D0D5-9FD9-4334-8371-F36990D8AE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96870" y="4480524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Arrow Connector 60">
                <a:extLst>
                  <a:ext uri="{FF2B5EF4-FFF2-40B4-BE49-F238E27FC236}">
                    <a16:creationId xmlns:a16="http://schemas.microsoft.com/office/drawing/2014/main" id="{D83C14A1-B442-47FF-BAFE-3B69DD539C95}"/>
                  </a:ext>
                </a:extLst>
              </p:cNvPr>
              <p:cNvCxnSpPr/>
              <p:nvPr/>
            </p:nvCxnSpPr>
            <p:spPr>
              <a:xfrm flipV="1">
                <a:off x="2705091" y="4115259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Arrow Connector 61">
                <a:extLst>
                  <a:ext uri="{FF2B5EF4-FFF2-40B4-BE49-F238E27FC236}">
                    <a16:creationId xmlns:a16="http://schemas.microsoft.com/office/drawing/2014/main" id="{F190C8D0-B172-4E4F-BE5B-343C8E1192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05091" y="3596649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AE956403-CF38-4C83-B114-DE79AE9F8570}"/>
                  </a:ext>
                </a:extLst>
              </p:cNvPr>
              <p:cNvSpPr txBox="1"/>
              <p:nvPr/>
            </p:nvSpPr>
            <p:spPr>
              <a:xfrm>
                <a:off x="2498616" y="5016614"/>
                <a:ext cx="758063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dirty="0"/>
                  <a:t>low noise margin</a:t>
                </a:r>
                <a:endParaRPr lang="en-US" sz="1050" baseline="-25000" dirty="0"/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F8793C5F-BF15-4A10-9CCD-A7D018C11646}"/>
                  </a:ext>
                </a:extLst>
              </p:cNvPr>
              <p:cNvSpPr txBox="1"/>
              <p:nvPr/>
            </p:nvSpPr>
            <p:spPr>
              <a:xfrm>
                <a:off x="2355871" y="3176189"/>
                <a:ext cx="758063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dirty="0"/>
                  <a:t>high noise margin</a:t>
                </a:r>
                <a:endParaRPr lang="en-US" sz="1050" baseline="-25000" dirty="0"/>
              </a:p>
            </p:txBody>
          </p:sp>
        </p:grpSp>
      </p:grpSp>
      <p:sp>
        <p:nvSpPr>
          <p:cNvPr id="105" name="TextBox 104">
            <a:extLst>
              <a:ext uri="{FF2B5EF4-FFF2-40B4-BE49-F238E27FC236}">
                <a16:creationId xmlns:a16="http://schemas.microsoft.com/office/drawing/2014/main" id="{CF8388B0-9282-4FB4-84AF-39009D7B8A77}"/>
              </a:ext>
            </a:extLst>
          </p:cNvPr>
          <p:cNvSpPr txBox="1"/>
          <p:nvPr/>
        </p:nvSpPr>
        <p:spPr>
          <a:xfrm>
            <a:off x="5645564" y="1604631"/>
            <a:ext cx="2497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TTL Stage 2</a:t>
            </a:r>
            <a:endParaRPr lang="en-US" sz="3600" baseline="-25000" dirty="0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562807D1-1468-4B6B-B278-C2C49602461C}"/>
              </a:ext>
            </a:extLst>
          </p:cNvPr>
          <p:cNvSpPr txBox="1"/>
          <p:nvPr/>
        </p:nvSpPr>
        <p:spPr>
          <a:xfrm>
            <a:off x="5557498" y="2285053"/>
            <a:ext cx="98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Acceptable Input Signal Levels</a:t>
            </a:r>
            <a:endParaRPr lang="en-US" sz="1400" baseline="-25000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06BAAFF4-889B-4B3C-980E-B39EF79A7C17}"/>
              </a:ext>
            </a:extLst>
          </p:cNvPr>
          <p:cNvSpPr txBox="1"/>
          <p:nvPr/>
        </p:nvSpPr>
        <p:spPr>
          <a:xfrm>
            <a:off x="7155254" y="2260506"/>
            <a:ext cx="98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Acceptable Output Signal Levels</a:t>
            </a:r>
            <a:endParaRPr lang="en-US" sz="1400" baseline="-25000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E6D2CC6-182C-4862-8B4A-0DAB407F2369}"/>
              </a:ext>
            </a:extLst>
          </p:cNvPr>
          <p:cNvCxnSpPr/>
          <p:nvPr/>
        </p:nvCxnSpPr>
        <p:spPr>
          <a:xfrm>
            <a:off x="765425" y="4658446"/>
            <a:ext cx="1015881" cy="0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>
            <a:extLst>
              <a:ext uri="{FF2B5EF4-FFF2-40B4-BE49-F238E27FC236}">
                <a16:creationId xmlns:a16="http://schemas.microsoft.com/office/drawing/2014/main" id="{7DF6864A-BD9E-4C4F-B094-F675B19E2FA0}"/>
              </a:ext>
            </a:extLst>
          </p:cNvPr>
          <p:cNvSpPr txBox="1"/>
          <p:nvPr/>
        </p:nvSpPr>
        <p:spPr>
          <a:xfrm>
            <a:off x="146203" y="4468479"/>
            <a:ext cx="6192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input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927927F4-B781-4505-BD4D-624067B41BD9}"/>
              </a:ext>
            </a:extLst>
          </p:cNvPr>
          <p:cNvCxnSpPr>
            <a:cxnSpLocks/>
          </p:cNvCxnSpPr>
          <p:nvPr/>
        </p:nvCxnSpPr>
        <p:spPr>
          <a:xfrm>
            <a:off x="3700055" y="4364797"/>
            <a:ext cx="2048968" cy="0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3F008D9E-E770-4641-AEB2-82187054E9D8}"/>
              </a:ext>
            </a:extLst>
          </p:cNvPr>
          <p:cNvCxnSpPr>
            <a:cxnSpLocks/>
          </p:cNvCxnSpPr>
          <p:nvPr/>
        </p:nvCxnSpPr>
        <p:spPr>
          <a:xfrm>
            <a:off x="3700055" y="5628265"/>
            <a:ext cx="2048968" cy="0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>
            <a:extLst>
              <a:ext uri="{FF2B5EF4-FFF2-40B4-BE49-F238E27FC236}">
                <a16:creationId xmlns:a16="http://schemas.microsoft.com/office/drawing/2014/main" id="{D09429C1-A738-478D-963C-2893E6A57FE5}"/>
              </a:ext>
            </a:extLst>
          </p:cNvPr>
          <p:cNvCxnSpPr/>
          <p:nvPr/>
        </p:nvCxnSpPr>
        <p:spPr>
          <a:xfrm>
            <a:off x="765425" y="5029200"/>
            <a:ext cx="1015881" cy="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Content Placeholder 2">
            <a:extLst>
              <a:ext uri="{FF2B5EF4-FFF2-40B4-BE49-F238E27FC236}">
                <a16:creationId xmlns:a16="http://schemas.microsoft.com/office/drawing/2014/main" id="{7965F001-33A9-4DE6-A67B-596499E93C4D}"/>
              </a:ext>
            </a:extLst>
          </p:cNvPr>
          <p:cNvSpPr txBox="1">
            <a:spLocks/>
          </p:cNvSpPr>
          <p:nvPr/>
        </p:nvSpPr>
        <p:spPr>
          <a:xfrm>
            <a:off x="835764" y="4699105"/>
            <a:ext cx="708814" cy="72577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2" indent="0">
              <a:buNone/>
            </a:pPr>
            <a:r>
              <a:rPr lang="en-US" sz="4400" dirty="0">
                <a:solidFill>
                  <a:srgbClr val="FF0000"/>
                </a:solidFill>
                <a:latin typeface="Cambria Math" panose="02040503050406030204" pitchFamily="18" charset="0"/>
                <a:sym typeface="Wingdings 2" panose="05020102010507070707" pitchFamily="18" charset="2"/>
              </a:rPr>
              <a:t></a:t>
            </a:r>
            <a:endParaRPr lang="en-US" sz="4400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1B3D657D-8E6F-42CB-B636-CEA90A8B0685}"/>
              </a:ext>
            </a:extLst>
          </p:cNvPr>
          <p:cNvCxnSpPr>
            <a:cxnSpLocks/>
          </p:cNvCxnSpPr>
          <p:nvPr/>
        </p:nvCxnSpPr>
        <p:spPr>
          <a:xfrm>
            <a:off x="146203" y="5628265"/>
            <a:ext cx="1607988" cy="0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3200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33333E-6 L 0.00104 -0.1763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8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17639 L 2.22222E-6 2.59259E-6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59259E-6 L 0.00086 -0.14537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7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6 -0.14537 L -4.72222E-6 -2.59259E-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85185E-6 L 0.00174 -0.0504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4 -0.05046 L 5.55556E-7 -1.85185E-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85185E-6 L -0.00035 -0.03148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1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0.03148 L -4.72222E-6 -1.11111E-6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" grpId="0"/>
      <p:bldP spid="156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504AA-9BEE-4960-A3A5-FE91798E8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Comparing “High” and “Low” for TTL and CMOS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D8258B02-327F-4384-A69F-F54679D0D1C5}"/>
              </a:ext>
            </a:extLst>
          </p:cNvPr>
          <p:cNvSpPr txBox="1"/>
          <p:nvPr/>
        </p:nvSpPr>
        <p:spPr>
          <a:xfrm>
            <a:off x="5438232" y="1251291"/>
            <a:ext cx="26810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CMOS </a:t>
            </a:r>
          </a:p>
          <a:p>
            <a:pPr algn="ctr"/>
            <a:r>
              <a:rPr lang="en-US" sz="2800" dirty="0"/>
              <a:t>(5 V Supply)</a:t>
            </a:r>
            <a:endParaRPr lang="en-US" sz="2800" baseline="-25000" dirty="0"/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C7882952-F845-4E01-A538-B68C05C917DB}"/>
              </a:ext>
            </a:extLst>
          </p:cNvPr>
          <p:cNvGrpSpPr/>
          <p:nvPr/>
        </p:nvGrpSpPr>
        <p:grpSpPr>
          <a:xfrm>
            <a:off x="4943196" y="2761113"/>
            <a:ext cx="3134746" cy="3393280"/>
            <a:chOff x="4943196" y="2761113"/>
            <a:chExt cx="3134746" cy="3393280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B1CE414C-3ACC-46CF-8DF3-E3012C9FB5CF}"/>
                </a:ext>
              </a:extLst>
            </p:cNvPr>
            <p:cNvGrpSpPr/>
            <p:nvPr/>
          </p:nvGrpSpPr>
          <p:grpSpPr>
            <a:xfrm>
              <a:off x="4943196" y="3167392"/>
              <a:ext cx="3134746" cy="2574474"/>
              <a:chOff x="5029200" y="2560320"/>
              <a:chExt cx="3134746" cy="2574474"/>
            </a:xfrm>
          </p:grpSpPr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DE3EFA7F-70DC-4B7E-A0F1-0BB032384E24}"/>
                  </a:ext>
                </a:extLst>
              </p:cNvPr>
              <p:cNvGrpSpPr/>
              <p:nvPr/>
            </p:nvGrpSpPr>
            <p:grpSpPr>
              <a:xfrm>
                <a:off x="5029200" y="2560320"/>
                <a:ext cx="3134746" cy="2574474"/>
                <a:chOff x="1009696" y="2558664"/>
                <a:chExt cx="3134746" cy="2574474"/>
              </a:xfrm>
            </p:grpSpPr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35C79DC9-00A8-4D3B-9D8E-5FA21304E479}"/>
                    </a:ext>
                  </a:extLst>
                </p:cNvPr>
                <p:cNvGrpSpPr/>
                <p:nvPr/>
              </p:nvGrpSpPr>
              <p:grpSpPr>
                <a:xfrm>
                  <a:off x="1783080" y="2743200"/>
                  <a:ext cx="278176" cy="2302753"/>
                  <a:chOff x="1783080" y="2743200"/>
                  <a:chExt cx="278176" cy="2302753"/>
                </a:xfrm>
              </p:grpSpPr>
              <p:grpSp>
                <p:nvGrpSpPr>
                  <p:cNvPr id="77" name="Group 76">
                    <a:extLst>
                      <a:ext uri="{FF2B5EF4-FFF2-40B4-BE49-F238E27FC236}">
                        <a16:creationId xmlns:a16="http://schemas.microsoft.com/office/drawing/2014/main" id="{371B612B-4EFF-4522-8CEB-048201E68A78}"/>
                      </a:ext>
                    </a:extLst>
                  </p:cNvPr>
                  <p:cNvGrpSpPr/>
                  <p:nvPr/>
                </p:nvGrpSpPr>
                <p:grpSpPr>
                  <a:xfrm>
                    <a:off x="1783080" y="2743200"/>
                    <a:ext cx="274320" cy="2286000"/>
                    <a:chOff x="1783080" y="2743200"/>
                    <a:chExt cx="274320" cy="2286000"/>
                  </a:xfrm>
                </p:grpSpPr>
                <p:cxnSp>
                  <p:nvCxnSpPr>
                    <p:cNvPr id="80" name="Straight Connector 79">
                      <a:extLst>
                        <a:ext uri="{FF2B5EF4-FFF2-40B4-BE49-F238E27FC236}">
                          <a16:creationId xmlns:a16="http://schemas.microsoft.com/office/drawing/2014/main" id="{66E73CA6-7209-4CE4-A590-FADE38C9E950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920240" y="2743200"/>
                      <a:ext cx="0" cy="228600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1" name="Straight Connector 80">
                      <a:extLst>
                        <a:ext uri="{FF2B5EF4-FFF2-40B4-BE49-F238E27FC236}">
                          <a16:creationId xmlns:a16="http://schemas.microsoft.com/office/drawing/2014/main" id="{98E01FDA-25ED-40E7-81C1-00D1E1574D7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5029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" name="Straight Connector 81">
                      <a:extLst>
                        <a:ext uri="{FF2B5EF4-FFF2-40B4-BE49-F238E27FC236}">
                          <a16:creationId xmlns:a16="http://schemas.microsoft.com/office/drawing/2014/main" id="{B22FBC3C-02F7-4F11-8551-A33678BE284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2743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3" name="Straight Connector 82">
                      <a:extLst>
                        <a:ext uri="{FF2B5EF4-FFF2-40B4-BE49-F238E27FC236}">
                          <a16:creationId xmlns:a16="http://schemas.microsoft.com/office/drawing/2014/main" id="{844384A7-08DA-4C2E-AD36-F55B7899535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5720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4" name="Straight Connector 83">
                      <a:extLst>
                        <a:ext uri="{FF2B5EF4-FFF2-40B4-BE49-F238E27FC236}">
                          <a16:creationId xmlns:a16="http://schemas.microsoft.com/office/drawing/2014/main" id="{563DC11F-4F19-4616-9A77-91C1BACB6452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1148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5" name="Straight Connector 84">
                      <a:extLst>
                        <a:ext uri="{FF2B5EF4-FFF2-40B4-BE49-F238E27FC236}">
                          <a16:creationId xmlns:a16="http://schemas.microsoft.com/office/drawing/2014/main" id="{CF29F433-A356-4A4A-A4CB-DF8CD209A3A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6576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" name="Straight Connector 85">
                      <a:extLst>
                        <a:ext uri="{FF2B5EF4-FFF2-40B4-BE49-F238E27FC236}">
                          <a16:creationId xmlns:a16="http://schemas.microsoft.com/office/drawing/2014/main" id="{E6C9682E-86E6-4E3E-BC36-2DFA92F840C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2004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78" name="Rectangle 77">
                    <a:extLst>
                      <a:ext uri="{FF2B5EF4-FFF2-40B4-BE49-F238E27FC236}">
                        <a16:creationId xmlns:a16="http://schemas.microsoft.com/office/drawing/2014/main" id="{90347FF4-5045-478C-83EB-5959B45EB3AE}"/>
                      </a:ext>
                    </a:extLst>
                  </p:cNvPr>
                  <p:cNvSpPr/>
                  <p:nvPr/>
                </p:nvSpPr>
                <p:spPr>
                  <a:xfrm>
                    <a:off x="1783080" y="4360153"/>
                    <a:ext cx="274215" cy="685800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" name="Rectangle 78">
                    <a:extLst>
                      <a:ext uri="{FF2B5EF4-FFF2-40B4-BE49-F238E27FC236}">
                        <a16:creationId xmlns:a16="http://schemas.microsoft.com/office/drawing/2014/main" id="{9CE612FC-59F8-4200-B9D3-59C36416D4D7}"/>
                      </a:ext>
                    </a:extLst>
                  </p:cNvPr>
                  <p:cNvSpPr/>
                  <p:nvPr/>
                </p:nvSpPr>
                <p:spPr>
                  <a:xfrm>
                    <a:off x="1786936" y="2743200"/>
                    <a:ext cx="274320" cy="684144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490705DE-3B8A-4B5C-AAFF-10A099A4F38E}"/>
                    </a:ext>
                  </a:extLst>
                </p:cNvPr>
                <p:cNvGrpSpPr/>
                <p:nvPr/>
              </p:nvGrpSpPr>
              <p:grpSpPr>
                <a:xfrm>
                  <a:off x="3352800" y="2748515"/>
                  <a:ext cx="274320" cy="2286001"/>
                  <a:chOff x="3352800" y="2748515"/>
                  <a:chExt cx="274320" cy="2286001"/>
                </a:xfrm>
              </p:grpSpPr>
              <p:grpSp>
                <p:nvGrpSpPr>
                  <p:cNvPr id="67" name="Group 66">
                    <a:extLst>
                      <a:ext uri="{FF2B5EF4-FFF2-40B4-BE49-F238E27FC236}">
                        <a16:creationId xmlns:a16="http://schemas.microsoft.com/office/drawing/2014/main" id="{ECE1A9BE-3ABB-428D-96D8-1ABE987F02CD}"/>
                      </a:ext>
                    </a:extLst>
                  </p:cNvPr>
                  <p:cNvGrpSpPr/>
                  <p:nvPr/>
                </p:nvGrpSpPr>
                <p:grpSpPr>
                  <a:xfrm>
                    <a:off x="3352800" y="2748516"/>
                    <a:ext cx="274320" cy="2286000"/>
                    <a:chOff x="1783080" y="2743200"/>
                    <a:chExt cx="274320" cy="2286000"/>
                  </a:xfrm>
                </p:grpSpPr>
                <p:cxnSp>
                  <p:nvCxnSpPr>
                    <p:cNvPr id="70" name="Straight Connector 69">
                      <a:extLst>
                        <a:ext uri="{FF2B5EF4-FFF2-40B4-BE49-F238E27FC236}">
                          <a16:creationId xmlns:a16="http://schemas.microsoft.com/office/drawing/2014/main" id="{F24CC0C8-B051-4AC0-9FF6-C0B55F608881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920240" y="2743200"/>
                      <a:ext cx="0" cy="228600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1" name="Straight Connector 70">
                      <a:extLst>
                        <a:ext uri="{FF2B5EF4-FFF2-40B4-BE49-F238E27FC236}">
                          <a16:creationId xmlns:a16="http://schemas.microsoft.com/office/drawing/2014/main" id="{8340BDD4-A812-4381-84B4-A4334F0BFC7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5029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" name="Straight Connector 71">
                      <a:extLst>
                        <a:ext uri="{FF2B5EF4-FFF2-40B4-BE49-F238E27FC236}">
                          <a16:creationId xmlns:a16="http://schemas.microsoft.com/office/drawing/2014/main" id="{294C29BF-EEE6-4D7E-8516-A7FAE86B8ED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2743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" name="Straight Connector 72">
                      <a:extLst>
                        <a:ext uri="{FF2B5EF4-FFF2-40B4-BE49-F238E27FC236}">
                          <a16:creationId xmlns:a16="http://schemas.microsoft.com/office/drawing/2014/main" id="{8D97468B-77F1-47F0-A298-BF3A00DE62E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5720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4" name="Straight Connector 73">
                      <a:extLst>
                        <a:ext uri="{FF2B5EF4-FFF2-40B4-BE49-F238E27FC236}">
                          <a16:creationId xmlns:a16="http://schemas.microsoft.com/office/drawing/2014/main" id="{712F22A4-B237-4929-B931-15011BFC6A8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1148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5" name="Straight Connector 74">
                      <a:extLst>
                        <a:ext uri="{FF2B5EF4-FFF2-40B4-BE49-F238E27FC236}">
                          <a16:creationId xmlns:a16="http://schemas.microsoft.com/office/drawing/2014/main" id="{182F3EDE-F886-447E-B250-D28485E3BE91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6576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" name="Straight Connector 75">
                      <a:extLst>
                        <a:ext uri="{FF2B5EF4-FFF2-40B4-BE49-F238E27FC236}">
                          <a16:creationId xmlns:a16="http://schemas.microsoft.com/office/drawing/2014/main" id="{EBDA5C98-5CA2-42E5-8E03-E2E32270082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2004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68" name="Rectangle 67">
                    <a:extLst>
                      <a:ext uri="{FF2B5EF4-FFF2-40B4-BE49-F238E27FC236}">
                        <a16:creationId xmlns:a16="http://schemas.microsoft.com/office/drawing/2014/main" id="{B4F4919F-09C3-4185-8D27-C2ACC86117C0}"/>
                      </a:ext>
                    </a:extLst>
                  </p:cNvPr>
                  <p:cNvSpPr/>
                  <p:nvPr/>
                </p:nvSpPr>
                <p:spPr>
                  <a:xfrm>
                    <a:off x="3366595" y="2748515"/>
                    <a:ext cx="260525" cy="27432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" name="Rectangle 68">
                    <a:extLst>
                      <a:ext uri="{FF2B5EF4-FFF2-40B4-BE49-F238E27FC236}">
                        <a16:creationId xmlns:a16="http://schemas.microsoft.com/office/drawing/2014/main" id="{A0E52E2F-330B-498E-9FF0-FCFC9B1CF65A}"/>
                      </a:ext>
                    </a:extLst>
                  </p:cNvPr>
                  <p:cNvSpPr/>
                  <p:nvPr/>
                </p:nvSpPr>
                <p:spPr>
                  <a:xfrm>
                    <a:off x="3352800" y="5001074"/>
                    <a:ext cx="274320" cy="27432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990B3B8F-DEE0-4BFD-BE4A-7A5572290C6F}"/>
                    </a:ext>
                  </a:extLst>
                </p:cNvPr>
                <p:cNvSpPr/>
                <p:nvPr/>
              </p:nvSpPr>
              <p:spPr>
                <a:xfrm>
                  <a:off x="2132291" y="2768977"/>
                  <a:ext cx="1203945" cy="658350"/>
                </a:xfrm>
                <a:prstGeom prst="rect">
                  <a:avLst/>
                </a:prstGeom>
                <a:pattFill prst="openDmnd">
                  <a:fgClr>
                    <a:schemeClr val="tx2">
                      <a:lumMod val="40000"/>
                      <a:lumOff val="60000"/>
                    </a:schemeClr>
                  </a:fgClr>
                  <a:bgClr>
                    <a:schemeClr val="bg1"/>
                  </a:bgClr>
                </a:pattFill>
                <a:ln w="3175">
                  <a:solidFill>
                    <a:srgbClr val="6E95C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97E66D60-CA4B-49F4-B02C-B6DA41EF413C}"/>
                    </a:ext>
                  </a:extLst>
                </p:cNvPr>
                <p:cNvSpPr txBox="1"/>
                <p:nvPr/>
              </p:nvSpPr>
              <p:spPr>
                <a:xfrm>
                  <a:off x="2011680" y="4165678"/>
                  <a:ext cx="56763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1.5 V</a:t>
                  </a:r>
                  <a:endParaRPr lang="en-US" sz="1050" baseline="-25000" dirty="0"/>
                </a:p>
              </p:txBody>
            </p:sp>
            <p:sp>
              <p:nvSpPr>
                <p:cNvPr id="60" name="TextBox 59">
                  <a:extLst>
                    <a:ext uri="{FF2B5EF4-FFF2-40B4-BE49-F238E27FC236}">
                      <a16:creationId xmlns:a16="http://schemas.microsoft.com/office/drawing/2014/main" id="{91542737-38EF-49B6-9A4D-BF5E3D982634}"/>
                    </a:ext>
                  </a:extLst>
                </p:cNvPr>
                <p:cNvSpPr txBox="1"/>
                <p:nvPr/>
              </p:nvSpPr>
              <p:spPr>
                <a:xfrm>
                  <a:off x="3535575" y="4835637"/>
                  <a:ext cx="608867" cy="25391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0.05 V</a:t>
                  </a:r>
                  <a:endParaRPr lang="en-US" sz="1050" baseline="-25000" dirty="0"/>
                </a:p>
              </p:txBody>
            </p:sp>
            <p:sp>
              <p:nvSpPr>
                <p:cNvPr id="61" name="TextBox 60">
                  <a:extLst>
                    <a:ext uri="{FF2B5EF4-FFF2-40B4-BE49-F238E27FC236}">
                      <a16:creationId xmlns:a16="http://schemas.microsoft.com/office/drawing/2014/main" id="{67525C48-C31F-4C23-B2E6-7C4228001BA3}"/>
                    </a:ext>
                  </a:extLst>
                </p:cNvPr>
                <p:cNvSpPr txBox="1"/>
                <p:nvPr/>
              </p:nvSpPr>
              <p:spPr>
                <a:xfrm>
                  <a:off x="1977649" y="3371109"/>
                  <a:ext cx="56763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3.5 V</a:t>
                  </a:r>
                  <a:endParaRPr lang="en-US" sz="1050" baseline="-25000" dirty="0"/>
                </a:p>
              </p:txBody>
            </p:sp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ADBE3956-DFBD-4EAC-870B-13B183981308}"/>
                    </a:ext>
                  </a:extLst>
                </p:cNvPr>
                <p:cNvSpPr txBox="1"/>
                <p:nvPr/>
              </p:nvSpPr>
              <p:spPr>
                <a:xfrm>
                  <a:off x="3491307" y="2748514"/>
                  <a:ext cx="623493" cy="25391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4.95 V</a:t>
                  </a:r>
                  <a:endParaRPr lang="en-US" sz="1050" baseline="-25000" dirty="0"/>
                </a:p>
              </p:txBody>
            </p:sp>
            <p:sp>
              <p:nvSpPr>
                <p:cNvPr id="63" name="TextBox 62">
                  <a:extLst>
                    <a:ext uri="{FF2B5EF4-FFF2-40B4-BE49-F238E27FC236}">
                      <a16:creationId xmlns:a16="http://schemas.microsoft.com/office/drawing/2014/main" id="{6E10181D-F993-4209-8C57-DA4DFFE53338}"/>
                    </a:ext>
                  </a:extLst>
                </p:cNvPr>
                <p:cNvSpPr txBox="1"/>
                <p:nvPr/>
              </p:nvSpPr>
              <p:spPr>
                <a:xfrm>
                  <a:off x="1066058" y="4856139"/>
                  <a:ext cx="56763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  0.0 V</a:t>
                  </a:r>
                  <a:endParaRPr lang="en-US" sz="1200" baseline="-25000" dirty="0"/>
                </a:p>
              </p:txBody>
            </p:sp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4C6AE817-2D61-4C25-A344-BF0BBCC1EDD8}"/>
                    </a:ext>
                  </a:extLst>
                </p:cNvPr>
                <p:cNvCxnSpPr/>
                <p:nvPr/>
              </p:nvCxnSpPr>
              <p:spPr>
                <a:xfrm>
                  <a:off x="1554268" y="5029200"/>
                  <a:ext cx="1828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42C552D3-91CE-4E82-B061-503E2E53DE84}"/>
                    </a:ext>
                  </a:extLst>
                </p:cNvPr>
                <p:cNvCxnSpPr/>
                <p:nvPr/>
              </p:nvCxnSpPr>
              <p:spPr>
                <a:xfrm>
                  <a:off x="1533021" y="2756078"/>
                  <a:ext cx="1828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F0217747-0423-487D-A2D7-D5B5CFB15668}"/>
                    </a:ext>
                  </a:extLst>
                </p:cNvPr>
                <p:cNvSpPr txBox="1"/>
                <p:nvPr/>
              </p:nvSpPr>
              <p:spPr>
                <a:xfrm>
                  <a:off x="1009696" y="2558664"/>
                  <a:ext cx="56763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  5.0 V</a:t>
                  </a:r>
                  <a:endParaRPr lang="en-US" sz="1200" baseline="-25000" dirty="0"/>
                </a:p>
              </p:txBody>
            </p:sp>
          </p:grpSp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AC613C87-E7AA-400F-BC63-B58A12066EDA}"/>
                  </a:ext>
                </a:extLst>
              </p:cNvPr>
              <p:cNvSpPr/>
              <p:nvPr/>
            </p:nvSpPr>
            <p:spPr>
              <a:xfrm>
                <a:off x="6137217" y="4354632"/>
                <a:ext cx="1203945" cy="658350"/>
              </a:xfrm>
              <a:prstGeom prst="rect">
                <a:avLst/>
              </a:prstGeom>
              <a:pattFill prst="openDmnd">
                <a:fgClr>
                  <a:schemeClr val="tx2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  <a:ln w="3175">
                <a:solidFill>
                  <a:srgbClr val="6E95C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92AA0EF7-9983-465D-B7B4-69FBF945BE96}"/>
                </a:ext>
              </a:extLst>
            </p:cNvPr>
            <p:cNvGrpSpPr/>
            <p:nvPr/>
          </p:nvGrpSpPr>
          <p:grpSpPr>
            <a:xfrm>
              <a:off x="6320693" y="2761113"/>
              <a:ext cx="837085" cy="3393280"/>
              <a:chOff x="6320693" y="2761113"/>
              <a:chExt cx="837085" cy="3393280"/>
            </a:xfrm>
          </p:grpSpPr>
          <p:cxnSp>
            <p:nvCxnSpPr>
              <p:cNvPr id="101" name="Straight Arrow Connector 100">
                <a:extLst>
                  <a:ext uri="{FF2B5EF4-FFF2-40B4-BE49-F238E27FC236}">
                    <a16:creationId xmlns:a16="http://schemas.microsoft.com/office/drawing/2014/main" id="{AE5BD95A-932F-43D7-891C-BEE45C07F04B}"/>
                  </a:ext>
                </a:extLst>
              </p:cNvPr>
              <p:cNvCxnSpPr/>
              <p:nvPr/>
            </p:nvCxnSpPr>
            <p:spPr>
              <a:xfrm flipV="1">
                <a:off x="6653185" y="5627715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Arrow Connector 101">
                <a:extLst>
                  <a:ext uri="{FF2B5EF4-FFF2-40B4-BE49-F238E27FC236}">
                    <a16:creationId xmlns:a16="http://schemas.microsoft.com/office/drawing/2014/main" id="{8C1CBE34-3201-423A-908E-D7BD15BC7A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53185" y="4770997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Arrow Connector 102">
                <a:extLst>
                  <a:ext uri="{FF2B5EF4-FFF2-40B4-BE49-F238E27FC236}">
                    <a16:creationId xmlns:a16="http://schemas.microsoft.com/office/drawing/2014/main" id="{7C2D17D8-19DD-492A-88BE-F2F39BDAE751}"/>
                  </a:ext>
                </a:extLst>
              </p:cNvPr>
              <p:cNvCxnSpPr/>
              <p:nvPr/>
            </p:nvCxnSpPr>
            <p:spPr>
              <a:xfrm flipV="1">
                <a:off x="6667763" y="4056060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Arrow Connector 103">
                <a:extLst>
                  <a:ext uri="{FF2B5EF4-FFF2-40B4-BE49-F238E27FC236}">
                    <a16:creationId xmlns:a16="http://schemas.microsoft.com/office/drawing/2014/main" id="{167570EC-4B71-482E-9FFE-7E9E702FE5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74479" y="3194825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D5E6D4DB-1695-4FB8-92D0-69B3DF04721A}"/>
                  </a:ext>
                </a:extLst>
              </p:cNvPr>
              <p:cNvSpPr txBox="1"/>
              <p:nvPr/>
            </p:nvSpPr>
            <p:spPr>
              <a:xfrm>
                <a:off x="6320693" y="5738895"/>
                <a:ext cx="758063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dirty="0"/>
                  <a:t>low noise margin</a:t>
                </a:r>
                <a:endParaRPr lang="en-US" sz="1050" baseline="-25000" dirty="0"/>
              </a:p>
            </p:txBody>
          </p: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9870988F-4E56-4ADA-AC29-A7509463F6CE}"/>
                  </a:ext>
                </a:extLst>
              </p:cNvPr>
              <p:cNvSpPr txBox="1"/>
              <p:nvPr/>
            </p:nvSpPr>
            <p:spPr>
              <a:xfrm>
                <a:off x="6399715" y="2761113"/>
                <a:ext cx="758063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dirty="0"/>
                  <a:t>high noise margin</a:t>
                </a:r>
                <a:endParaRPr lang="en-US" sz="1050" baseline="-25000" dirty="0"/>
              </a:p>
            </p:txBody>
          </p:sp>
        </p:grpSp>
      </p:grpSp>
      <p:sp>
        <p:nvSpPr>
          <p:cNvPr id="109" name="TextBox 108">
            <a:extLst>
              <a:ext uri="{FF2B5EF4-FFF2-40B4-BE49-F238E27FC236}">
                <a16:creationId xmlns:a16="http://schemas.microsoft.com/office/drawing/2014/main" id="{1B809EF6-349E-44A9-B9FA-3F3926A5CDAF}"/>
              </a:ext>
            </a:extLst>
          </p:cNvPr>
          <p:cNvSpPr txBox="1"/>
          <p:nvPr/>
        </p:nvSpPr>
        <p:spPr>
          <a:xfrm>
            <a:off x="1593778" y="2285053"/>
            <a:ext cx="98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Acceptable Input Signal Levels</a:t>
            </a:r>
            <a:endParaRPr lang="en-US" sz="1400" baseline="-25000" dirty="0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F014DE4F-B2E3-4A5F-B168-D2B2DC184000}"/>
              </a:ext>
            </a:extLst>
          </p:cNvPr>
          <p:cNvSpPr txBox="1"/>
          <p:nvPr/>
        </p:nvSpPr>
        <p:spPr>
          <a:xfrm>
            <a:off x="3191534" y="2260506"/>
            <a:ext cx="98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Acceptable Output Signal Levels</a:t>
            </a:r>
            <a:endParaRPr lang="en-US" sz="1400" baseline="-25000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81C0A10A-5530-4D38-9631-21A8B72E79FB}"/>
              </a:ext>
            </a:extLst>
          </p:cNvPr>
          <p:cNvSpPr txBox="1"/>
          <p:nvPr/>
        </p:nvSpPr>
        <p:spPr>
          <a:xfrm>
            <a:off x="7154301" y="2285053"/>
            <a:ext cx="98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Acceptable Output Signal Levels</a:t>
            </a:r>
            <a:endParaRPr lang="en-US" sz="1400" baseline="-25000" dirty="0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C87AD258-A0F6-4F65-8263-6214295D2A44}"/>
              </a:ext>
            </a:extLst>
          </p:cNvPr>
          <p:cNvSpPr txBox="1"/>
          <p:nvPr/>
        </p:nvSpPr>
        <p:spPr>
          <a:xfrm>
            <a:off x="5505337" y="2246966"/>
            <a:ext cx="98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Acceptable Input Signal Levels</a:t>
            </a:r>
            <a:endParaRPr lang="en-US" sz="1400" baseline="-25000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5BBD04E6-C9E3-4884-923D-F0CB187B8C48}"/>
              </a:ext>
            </a:extLst>
          </p:cNvPr>
          <p:cNvSpPr txBox="1"/>
          <p:nvPr/>
        </p:nvSpPr>
        <p:spPr>
          <a:xfrm>
            <a:off x="1439222" y="1251291"/>
            <a:ext cx="26810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CMOS </a:t>
            </a:r>
          </a:p>
          <a:p>
            <a:pPr algn="ctr"/>
            <a:r>
              <a:rPr lang="en-US" sz="2800" dirty="0"/>
              <a:t>(5 V Supply)</a:t>
            </a:r>
            <a:endParaRPr lang="en-US" sz="2800" baseline="-25000" dirty="0"/>
          </a:p>
        </p:txBody>
      </p: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07CF0471-2653-47A6-AFAF-30D83487436B}"/>
              </a:ext>
            </a:extLst>
          </p:cNvPr>
          <p:cNvGrpSpPr/>
          <p:nvPr/>
        </p:nvGrpSpPr>
        <p:grpSpPr>
          <a:xfrm>
            <a:off x="935561" y="2761113"/>
            <a:ext cx="3143371" cy="3393280"/>
            <a:chOff x="4934571" y="2761113"/>
            <a:chExt cx="3143371" cy="3393280"/>
          </a:xfrm>
        </p:grpSpPr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1CF8964E-2BE2-45C7-A01D-A977BEDC8E49}"/>
                </a:ext>
              </a:extLst>
            </p:cNvPr>
            <p:cNvGrpSpPr/>
            <p:nvPr/>
          </p:nvGrpSpPr>
          <p:grpSpPr>
            <a:xfrm>
              <a:off x="4934571" y="3001084"/>
              <a:ext cx="3143371" cy="2740782"/>
              <a:chOff x="5020575" y="2394012"/>
              <a:chExt cx="3143371" cy="2740782"/>
            </a:xfrm>
          </p:grpSpPr>
          <p:grpSp>
            <p:nvGrpSpPr>
              <p:cNvPr id="123" name="Group 122">
                <a:extLst>
                  <a:ext uri="{FF2B5EF4-FFF2-40B4-BE49-F238E27FC236}">
                    <a16:creationId xmlns:a16="http://schemas.microsoft.com/office/drawing/2014/main" id="{A346DA40-EBAB-4B2D-B08F-653A9E9BA488}"/>
                  </a:ext>
                </a:extLst>
              </p:cNvPr>
              <p:cNvGrpSpPr/>
              <p:nvPr/>
            </p:nvGrpSpPr>
            <p:grpSpPr>
              <a:xfrm>
                <a:off x="5020575" y="2394012"/>
                <a:ext cx="3143371" cy="2740782"/>
                <a:chOff x="1001071" y="2392356"/>
                <a:chExt cx="3143371" cy="2740782"/>
              </a:xfrm>
            </p:grpSpPr>
            <p:grpSp>
              <p:nvGrpSpPr>
                <p:cNvPr id="125" name="Group 124">
                  <a:extLst>
                    <a:ext uri="{FF2B5EF4-FFF2-40B4-BE49-F238E27FC236}">
                      <a16:creationId xmlns:a16="http://schemas.microsoft.com/office/drawing/2014/main" id="{696D4376-0F3C-4DBA-809C-505858E6CB3B}"/>
                    </a:ext>
                  </a:extLst>
                </p:cNvPr>
                <p:cNvGrpSpPr/>
                <p:nvPr/>
              </p:nvGrpSpPr>
              <p:grpSpPr>
                <a:xfrm>
                  <a:off x="1783080" y="2743200"/>
                  <a:ext cx="278176" cy="2302753"/>
                  <a:chOff x="1783080" y="2743200"/>
                  <a:chExt cx="278176" cy="2302753"/>
                </a:xfrm>
              </p:grpSpPr>
              <p:grpSp>
                <p:nvGrpSpPr>
                  <p:cNvPr id="146" name="Group 145">
                    <a:extLst>
                      <a:ext uri="{FF2B5EF4-FFF2-40B4-BE49-F238E27FC236}">
                        <a16:creationId xmlns:a16="http://schemas.microsoft.com/office/drawing/2014/main" id="{211E0F6B-A477-4946-8CF7-C65A01252E78}"/>
                      </a:ext>
                    </a:extLst>
                  </p:cNvPr>
                  <p:cNvGrpSpPr/>
                  <p:nvPr/>
                </p:nvGrpSpPr>
                <p:grpSpPr>
                  <a:xfrm>
                    <a:off x="1783080" y="2743200"/>
                    <a:ext cx="274320" cy="2286000"/>
                    <a:chOff x="1783080" y="2743200"/>
                    <a:chExt cx="274320" cy="2286000"/>
                  </a:xfrm>
                </p:grpSpPr>
                <p:cxnSp>
                  <p:nvCxnSpPr>
                    <p:cNvPr id="149" name="Straight Connector 148">
                      <a:extLst>
                        <a:ext uri="{FF2B5EF4-FFF2-40B4-BE49-F238E27FC236}">
                          <a16:creationId xmlns:a16="http://schemas.microsoft.com/office/drawing/2014/main" id="{E10CE23A-DBCA-4ACA-8D90-374A281A2A3B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920240" y="2743200"/>
                      <a:ext cx="0" cy="228600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0" name="Straight Connector 149">
                      <a:extLst>
                        <a:ext uri="{FF2B5EF4-FFF2-40B4-BE49-F238E27FC236}">
                          <a16:creationId xmlns:a16="http://schemas.microsoft.com/office/drawing/2014/main" id="{1D711771-9963-4785-B013-EBFE3CE0AFC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5029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1" name="Straight Connector 150">
                      <a:extLst>
                        <a:ext uri="{FF2B5EF4-FFF2-40B4-BE49-F238E27FC236}">
                          <a16:creationId xmlns:a16="http://schemas.microsoft.com/office/drawing/2014/main" id="{2DC72AEA-0DB3-4C5E-9A6F-D825F931D4E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2743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2" name="Straight Connector 151">
                      <a:extLst>
                        <a:ext uri="{FF2B5EF4-FFF2-40B4-BE49-F238E27FC236}">
                          <a16:creationId xmlns:a16="http://schemas.microsoft.com/office/drawing/2014/main" id="{B56E807E-199B-48E4-8CFE-030CD7ACB76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5720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3" name="Straight Connector 152">
                      <a:extLst>
                        <a:ext uri="{FF2B5EF4-FFF2-40B4-BE49-F238E27FC236}">
                          <a16:creationId xmlns:a16="http://schemas.microsoft.com/office/drawing/2014/main" id="{6F41FF2A-3D07-4FC8-9EDE-31BAF7CA9F7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1148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4" name="Straight Connector 153">
                      <a:extLst>
                        <a:ext uri="{FF2B5EF4-FFF2-40B4-BE49-F238E27FC236}">
                          <a16:creationId xmlns:a16="http://schemas.microsoft.com/office/drawing/2014/main" id="{FAE8567E-F48F-41E3-943D-5E7B7E5E85B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6576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5" name="Straight Connector 154">
                      <a:extLst>
                        <a:ext uri="{FF2B5EF4-FFF2-40B4-BE49-F238E27FC236}">
                          <a16:creationId xmlns:a16="http://schemas.microsoft.com/office/drawing/2014/main" id="{45856B8D-EA4D-49B3-ACB1-A3BBF8CF4CF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2004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47" name="Rectangle 146">
                    <a:extLst>
                      <a:ext uri="{FF2B5EF4-FFF2-40B4-BE49-F238E27FC236}">
                        <a16:creationId xmlns:a16="http://schemas.microsoft.com/office/drawing/2014/main" id="{C29E25EE-DB1D-417C-8D12-15E18223C366}"/>
                      </a:ext>
                    </a:extLst>
                  </p:cNvPr>
                  <p:cNvSpPr/>
                  <p:nvPr/>
                </p:nvSpPr>
                <p:spPr>
                  <a:xfrm>
                    <a:off x="1783080" y="4360153"/>
                    <a:ext cx="274215" cy="685800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8" name="Rectangle 147">
                    <a:extLst>
                      <a:ext uri="{FF2B5EF4-FFF2-40B4-BE49-F238E27FC236}">
                        <a16:creationId xmlns:a16="http://schemas.microsoft.com/office/drawing/2014/main" id="{29860474-CD71-48A3-ADEA-E0E63D095B10}"/>
                      </a:ext>
                    </a:extLst>
                  </p:cNvPr>
                  <p:cNvSpPr/>
                  <p:nvPr/>
                </p:nvSpPr>
                <p:spPr>
                  <a:xfrm>
                    <a:off x="1786936" y="2743200"/>
                    <a:ext cx="274320" cy="684144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6" name="Group 125">
                  <a:extLst>
                    <a:ext uri="{FF2B5EF4-FFF2-40B4-BE49-F238E27FC236}">
                      <a16:creationId xmlns:a16="http://schemas.microsoft.com/office/drawing/2014/main" id="{9A18540D-2FB8-42EE-A1C3-52DEC2B4E570}"/>
                    </a:ext>
                  </a:extLst>
                </p:cNvPr>
                <p:cNvGrpSpPr/>
                <p:nvPr/>
              </p:nvGrpSpPr>
              <p:grpSpPr>
                <a:xfrm>
                  <a:off x="3352800" y="2748515"/>
                  <a:ext cx="274320" cy="2286001"/>
                  <a:chOff x="3352800" y="2748515"/>
                  <a:chExt cx="274320" cy="2286001"/>
                </a:xfrm>
              </p:grpSpPr>
              <p:grpSp>
                <p:nvGrpSpPr>
                  <p:cNvPr id="136" name="Group 135">
                    <a:extLst>
                      <a:ext uri="{FF2B5EF4-FFF2-40B4-BE49-F238E27FC236}">
                        <a16:creationId xmlns:a16="http://schemas.microsoft.com/office/drawing/2014/main" id="{FC0B5928-5977-444F-AC9C-BDC630E9DE3A}"/>
                      </a:ext>
                    </a:extLst>
                  </p:cNvPr>
                  <p:cNvGrpSpPr/>
                  <p:nvPr/>
                </p:nvGrpSpPr>
                <p:grpSpPr>
                  <a:xfrm>
                    <a:off x="3352800" y="2748516"/>
                    <a:ext cx="274320" cy="2286000"/>
                    <a:chOff x="1783080" y="2743200"/>
                    <a:chExt cx="274320" cy="2286000"/>
                  </a:xfrm>
                </p:grpSpPr>
                <p:cxnSp>
                  <p:nvCxnSpPr>
                    <p:cNvPr id="139" name="Straight Connector 138">
                      <a:extLst>
                        <a:ext uri="{FF2B5EF4-FFF2-40B4-BE49-F238E27FC236}">
                          <a16:creationId xmlns:a16="http://schemas.microsoft.com/office/drawing/2014/main" id="{C6EB76BE-A38B-493A-8724-649172F26754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920240" y="2743200"/>
                      <a:ext cx="0" cy="228600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0" name="Straight Connector 139">
                      <a:extLst>
                        <a:ext uri="{FF2B5EF4-FFF2-40B4-BE49-F238E27FC236}">
                          <a16:creationId xmlns:a16="http://schemas.microsoft.com/office/drawing/2014/main" id="{07921205-DB86-41DC-B979-1BC5E32D23D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5029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1" name="Straight Connector 140">
                      <a:extLst>
                        <a:ext uri="{FF2B5EF4-FFF2-40B4-BE49-F238E27FC236}">
                          <a16:creationId xmlns:a16="http://schemas.microsoft.com/office/drawing/2014/main" id="{095DCBDC-191D-4413-BF63-0AE66EE82F3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2743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2" name="Straight Connector 141">
                      <a:extLst>
                        <a:ext uri="{FF2B5EF4-FFF2-40B4-BE49-F238E27FC236}">
                          <a16:creationId xmlns:a16="http://schemas.microsoft.com/office/drawing/2014/main" id="{5DD1BFE2-A90B-4A38-B958-B512BF9E7FD4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5720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3" name="Straight Connector 142">
                      <a:extLst>
                        <a:ext uri="{FF2B5EF4-FFF2-40B4-BE49-F238E27FC236}">
                          <a16:creationId xmlns:a16="http://schemas.microsoft.com/office/drawing/2014/main" id="{7A093159-95BB-4C47-B01B-FF32A8C67AD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1148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Straight Connector 143">
                      <a:extLst>
                        <a:ext uri="{FF2B5EF4-FFF2-40B4-BE49-F238E27FC236}">
                          <a16:creationId xmlns:a16="http://schemas.microsoft.com/office/drawing/2014/main" id="{5094AF06-A54F-4BD8-B388-9BE3C08F7D5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6576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5" name="Straight Connector 144">
                      <a:extLst>
                        <a:ext uri="{FF2B5EF4-FFF2-40B4-BE49-F238E27FC236}">
                          <a16:creationId xmlns:a16="http://schemas.microsoft.com/office/drawing/2014/main" id="{368058AF-CD31-46D1-86FC-C768F800AB7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2004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37" name="Rectangle 136">
                    <a:extLst>
                      <a:ext uri="{FF2B5EF4-FFF2-40B4-BE49-F238E27FC236}">
                        <a16:creationId xmlns:a16="http://schemas.microsoft.com/office/drawing/2014/main" id="{1826BFE8-35E9-4490-9BF7-BB77F439F662}"/>
                      </a:ext>
                    </a:extLst>
                  </p:cNvPr>
                  <p:cNvSpPr/>
                  <p:nvPr/>
                </p:nvSpPr>
                <p:spPr>
                  <a:xfrm>
                    <a:off x="3366595" y="2748515"/>
                    <a:ext cx="260525" cy="27432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8" name="Rectangle 137">
                    <a:extLst>
                      <a:ext uri="{FF2B5EF4-FFF2-40B4-BE49-F238E27FC236}">
                        <a16:creationId xmlns:a16="http://schemas.microsoft.com/office/drawing/2014/main" id="{A6A40911-93E2-4A40-9C56-59965B62CCB8}"/>
                      </a:ext>
                    </a:extLst>
                  </p:cNvPr>
                  <p:cNvSpPr/>
                  <p:nvPr/>
                </p:nvSpPr>
                <p:spPr>
                  <a:xfrm>
                    <a:off x="3352800" y="5001074"/>
                    <a:ext cx="274320" cy="27432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751633D6-62A5-4915-8B20-1E051D0B1CCA}"/>
                    </a:ext>
                  </a:extLst>
                </p:cNvPr>
                <p:cNvSpPr/>
                <p:nvPr/>
              </p:nvSpPr>
              <p:spPr>
                <a:xfrm>
                  <a:off x="2132291" y="2768977"/>
                  <a:ext cx="1203945" cy="658350"/>
                </a:xfrm>
                <a:prstGeom prst="rect">
                  <a:avLst/>
                </a:prstGeom>
                <a:pattFill prst="openDmnd">
                  <a:fgClr>
                    <a:schemeClr val="tx2">
                      <a:lumMod val="40000"/>
                      <a:lumOff val="60000"/>
                    </a:schemeClr>
                  </a:fgClr>
                  <a:bgClr>
                    <a:schemeClr val="bg1"/>
                  </a:bgClr>
                </a:pattFill>
                <a:ln w="3175">
                  <a:solidFill>
                    <a:srgbClr val="6E95C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" name="TextBox 127">
                  <a:extLst>
                    <a:ext uri="{FF2B5EF4-FFF2-40B4-BE49-F238E27FC236}">
                      <a16:creationId xmlns:a16="http://schemas.microsoft.com/office/drawing/2014/main" id="{978FD1B8-3AE8-4960-9AAC-A75CC64B6398}"/>
                    </a:ext>
                  </a:extLst>
                </p:cNvPr>
                <p:cNvSpPr txBox="1"/>
                <p:nvPr/>
              </p:nvSpPr>
              <p:spPr>
                <a:xfrm>
                  <a:off x="2011680" y="4165678"/>
                  <a:ext cx="56763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1.5 V</a:t>
                  </a:r>
                  <a:endParaRPr lang="en-US" sz="1050" baseline="-25000" dirty="0"/>
                </a:p>
              </p:txBody>
            </p:sp>
            <p:sp>
              <p:nvSpPr>
                <p:cNvPr id="129" name="TextBox 128">
                  <a:extLst>
                    <a:ext uri="{FF2B5EF4-FFF2-40B4-BE49-F238E27FC236}">
                      <a16:creationId xmlns:a16="http://schemas.microsoft.com/office/drawing/2014/main" id="{ACD97A55-5BF6-4FD5-AB71-4CD7535D91EA}"/>
                    </a:ext>
                  </a:extLst>
                </p:cNvPr>
                <p:cNvSpPr txBox="1"/>
                <p:nvPr/>
              </p:nvSpPr>
              <p:spPr>
                <a:xfrm>
                  <a:off x="3535575" y="4835637"/>
                  <a:ext cx="608867" cy="25391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0.05 V</a:t>
                  </a:r>
                  <a:endParaRPr lang="en-US" sz="1050" baseline="-25000" dirty="0"/>
                </a:p>
              </p:txBody>
            </p:sp>
            <p:sp>
              <p:nvSpPr>
                <p:cNvPr id="130" name="TextBox 129">
                  <a:extLst>
                    <a:ext uri="{FF2B5EF4-FFF2-40B4-BE49-F238E27FC236}">
                      <a16:creationId xmlns:a16="http://schemas.microsoft.com/office/drawing/2014/main" id="{BDBC0425-F095-4C6D-B880-F338D6ED5A13}"/>
                    </a:ext>
                  </a:extLst>
                </p:cNvPr>
                <p:cNvSpPr txBox="1"/>
                <p:nvPr/>
              </p:nvSpPr>
              <p:spPr>
                <a:xfrm>
                  <a:off x="1977649" y="3371109"/>
                  <a:ext cx="56763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3.5 V</a:t>
                  </a:r>
                  <a:endParaRPr lang="en-US" sz="1050" baseline="-25000" dirty="0"/>
                </a:p>
              </p:txBody>
            </p:sp>
            <p:sp>
              <p:nvSpPr>
                <p:cNvPr id="131" name="TextBox 130">
                  <a:extLst>
                    <a:ext uri="{FF2B5EF4-FFF2-40B4-BE49-F238E27FC236}">
                      <a16:creationId xmlns:a16="http://schemas.microsoft.com/office/drawing/2014/main" id="{DD1A02AC-35A7-4928-B201-706F2D99197B}"/>
                    </a:ext>
                  </a:extLst>
                </p:cNvPr>
                <p:cNvSpPr txBox="1"/>
                <p:nvPr/>
              </p:nvSpPr>
              <p:spPr>
                <a:xfrm>
                  <a:off x="3491307" y="2748514"/>
                  <a:ext cx="623493" cy="25391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4.95 V</a:t>
                  </a:r>
                  <a:endParaRPr lang="en-US" sz="1050" baseline="-25000" dirty="0"/>
                </a:p>
              </p:txBody>
            </p:sp>
            <p:sp>
              <p:nvSpPr>
                <p:cNvPr id="132" name="TextBox 131">
                  <a:extLst>
                    <a:ext uri="{FF2B5EF4-FFF2-40B4-BE49-F238E27FC236}">
                      <a16:creationId xmlns:a16="http://schemas.microsoft.com/office/drawing/2014/main" id="{112C0BC4-FF73-4F50-8E5E-46E1A4977049}"/>
                    </a:ext>
                  </a:extLst>
                </p:cNvPr>
                <p:cNvSpPr txBox="1"/>
                <p:nvPr/>
              </p:nvSpPr>
              <p:spPr>
                <a:xfrm>
                  <a:off x="1066058" y="4856139"/>
                  <a:ext cx="56763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  0.0 V</a:t>
                  </a:r>
                  <a:endParaRPr lang="en-US" sz="1200" baseline="-25000" dirty="0"/>
                </a:p>
              </p:txBody>
            </p:sp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DA40A758-D043-43BC-B8FE-815BA5B483BB}"/>
                    </a:ext>
                  </a:extLst>
                </p:cNvPr>
                <p:cNvCxnSpPr/>
                <p:nvPr/>
              </p:nvCxnSpPr>
              <p:spPr>
                <a:xfrm>
                  <a:off x="1554268" y="5029200"/>
                  <a:ext cx="1828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7D26CB78-9EB4-4162-8104-35B8A195D612}"/>
                    </a:ext>
                  </a:extLst>
                </p:cNvPr>
                <p:cNvCxnSpPr/>
                <p:nvPr/>
              </p:nvCxnSpPr>
              <p:spPr>
                <a:xfrm>
                  <a:off x="1533021" y="2756078"/>
                  <a:ext cx="1828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5" name="TextBox 134">
                  <a:extLst>
                    <a:ext uri="{FF2B5EF4-FFF2-40B4-BE49-F238E27FC236}">
                      <a16:creationId xmlns:a16="http://schemas.microsoft.com/office/drawing/2014/main" id="{7E9DD240-6437-402E-9D0B-8F10D4E23126}"/>
                    </a:ext>
                  </a:extLst>
                </p:cNvPr>
                <p:cNvSpPr txBox="1"/>
                <p:nvPr/>
              </p:nvSpPr>
              <p:spPr>
                <a:xfrm>
                  <a:off x="1001071" y="2392356"/>
                  <a:ext cx="56763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  5.0 V</a:t>
                  </a:r>
                  <a:endParaRPr lang="en-US" sz="1200" baseline="-25000" dirty="0"/>
                </a:p>
              </p:txBody>
            </p:sp>
          </p:grp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741AB43B-83E9-4B8F-8DDC-1B5B00157435}"/>
                  </a:ext>
                </a:extLst>
              </p:cNvPr>
              <p:cNvSpPr/>
              <p:nvPr/>
            </p:nvSpPr>
            <p:spPr>
              <a:xfrm>
                <a:off x="6137217" y="4354632"/>
                <a:ext cx="1203945" cy="658350"/>
              </a:xfrm>
              <a:prstGeom prst="rect">
                <a:avLst/>
              </a:prstGeom>
              <a:pattFill prst="openDmnd">
                <a:fgClr>
                  <a:schemeClr val="tx2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  <a:ln w="3175">
                <a:solidFill>
                  <a:srgbClr val="6E95C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3C4BE830-2AAA-4BFC-BEB5-6AB4A745E82F}"/>
                </a:ext>
              </a:extLst>
            </p:cNvPr>
            <p:cNvGrpSpPr/>
            <p:nvPr/>
          </p:nvGrpSpPr>
          <p:grpSpPr>
            <a:xfrm>
              <a:off x="6320693" y="2761113"/>
              <a:ext cx="837085" cy="3393280"/>
              <a:chOff x="6320693" y="2761113"/>
              <a:chExt cx="837085" cy="3393280"/>
            </a:xfrm>
          </p:grpSpPr>
          <p:cxnSp>
            <p:nvCxnSpPr>
              <p:cNvPr id="117" name="Straight Arrow Connector 116">
                <a:extLst>
                  <a:ext uri="{FF2B5EF4-FFF2-40B4-BE49-F238E27FC236}">
                    <a16:creationId xmlns:a16="http://schemas.microsoft.com/office/drawing/2014/main" id="{C7D7B7EE-C3F3-425B-8E42-B239E016A39F}"/>
                  </a:ext>
                </a:extLst>
              </p:cNvPr>
              <p:cNvCxnSpPr/>
              <p:nvPr/>
            </p:nvCxnSpPr>
            <p:spPr>
              <a:xfrm flipV="1">
                <a:off x="6653185" y="5627715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Arrow Connector 117">
                <a:extLst>
                  <a:ext uri="{FF2B5EF4-FFF2-40B4-BE49-F238E27FC236}">
                    <a16:creationId xmlns:a16="http://schemas.microsoft.com/office/drawing/2014/main" id="{B6CF80C8-97E7-43A7-A065-EE7F6120FC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53185" y="4770997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Arrow Connector 118">
                <a:extLst>
                  <a:ext uri="{FF2B5EF4-FFF2-40B4-BE49-F238E27FC236}">
                    <a16:creationId xmlns:a16="http://schemas.microsoft.com/office/drawing/2014/main" id="{E7914368-0EB5-4A2F-97ED-A30E9049F037}"/>
                  </a:ext>
                </a:extLst>
              </p:cNvPr>
              <p:cNvCxnSpPr/>
              <p:nvPr/>
            </p:nvCxnSpPr>
            <p:spPr>
              <a:xfrm flipV="1">
                <a:off x="6667763" y="4056060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Arrow Connector 119">
                <a:extLst>
                  <a:ext uri="{FF2B5EF4-FFF2-40B4-BE49-F238E27FC236}">
                    <a16:creationId xmlns:a16="http://schemas.microsoft.com/office/drawing/2014/main" id="{C80BE1EB-2B58-4888-9F3E-8530FC8473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74479" y="3194825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19D165C4-C342-4794-A684-4D50FB4DF829}"/>
                  </a:ext>
                </a:extLst>
              </p:cNvPr>
              <p:cNvSpPr txBox="1"/>
              <p:nvPr/>
            </p:nvSpPr>
            <p:spPr>
              <a:xfrm>
                <a:off x="6320693" y="5738895"/>
                <a:ext cx="758063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dirty="0"/>
                  <a:t>low noise margin</a:t>
                </a:r>
                <a:endParaRPr lang="en-US" sz="1050" baseline="-25000" dirty="0"/>
              </a:p>
            </p:txBody>
          </p:sp>
          <p:sp>
            <p:nvSpPr>
              <p:cNvPr id="122" name="TextBox 121">
                <a:extLst>
                  <a:ext uri="{FF2B5EF4-FFF2-40B4-BE49-F238E27FC236}">
                    <a16:creationId xmlns:a16="http://schemas.microsoft.com/office/drawing/2014/main" id="{8D5DEC6E-E2B4-425B-A4FF-F7565826F129}"/>
                  </a:ext>
                </a:extLst>
              </p:cNvPr>
              <p:cNvSpPr txBox="1"/>
              <p:nvPr/>
            </p:nvSpPr>
            <p:spPr>
              <a:xfrm>
                <a:off x="6399715" y="2761113"/>
                <a:ext cx="758063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dirty="0"/>
                  <a:t>high noise margin</a:t>
                </a:r>
                <a:endParaRPr lang="en-US" sz="1050" baseline="-25000" dirty="0"/>
              </a:p>
            </p:txBody>
          </p:sp>
        </p:grpSp>
      </p:grpSp>
      <p:cxnSp>
        <p:nvCxnSpPr>
          <p:cNvPr id="156" name="Straight Arrow Connector 155">
            <a:extLst>
              <a:ext uri="{FF2B5EF4-FFF2-40B4-BE49-F238E27FC236}">
                <a16:creationId xmlns:a16="http://schemas.microsoft.com/office/drawing/2014/main" id="{6F04CD90-882B-489F-9ACA-7F4A63C47B29}"/>
              </a:ext>
            </a:extLst>
          </p:cNvPr>
          <p:cNvCxnSpPr/>
          <p:nvPr/>
        </p:nvCxnSpPr>
        <p:spPr>
          <a:xfrm>
            <a:off x="655757" y="4036055"/>
            <a:ext cx="1015881" cy="0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789CE310-BA11-4FA5-BEF1-B96E52CD42D3}"/>
              </a:ext>
            </a:extLst>
          </p:cNvPr>
          <p:cNvCxnSpPr>
            <a:cxnSpLocks/>
          </p:cNvCxnSpPr>
          <p:nvPr/>
        </p:nvCxnSpPr>
        <p:spPr>
          <a:xfrm>
            <a:off x="3621680" y="3373702"/>
            <a:ext cx="2048968" cy="0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>
            <a:extLst>
              <a:ext uri="{FF2B5EF4-FFF2-40B4-BE49-F238E27FC236}">
                <a16:creationId xmlns:a16="http://schemas.microsoft.com/office/drawing/2014/main" id="{3902F2BA-C4B2-46D0-9604-665EB4425E0D}"/>
              </a:ext>
            </a:extLst>
          </p:cNvPr>
          <p:cNvCxnSpPr>
            <a:cxnSpLocks/>
          </p:cNvCxnSpPr>
          <p:nvPr/>
        </p:nvCxnSpPr>
        <p:spPr>
          <a:xfrm>
            <a:off x="3600433" y="5633956"/>
            <a:ext cx="2048968" cy="0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>
            <a:extLst>
              <a:ext uri="{FF2B5EF4-FFF2-40B4-BE49-F238E27FC236}">
                <a16:creationId xmlns:a16="http://schemas.microsoft.com/office/drawing/2014/main" id="{D28274B8-80D8-4E55-9126-4A33BD831347}"/>
              </a:ext>
            </a:extLst>
          </p:cNvPr>
          <p:cNvCxnSpPr/>
          <p:nvPr/>
        </p:nvCxnSpPr>
        <p:spPr>
          <a:xfrm>
            <a:off x="655147" y="5638318"/>
            <a:ext cx="1015881" cy="0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361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7407E-6 L 0.00173 -0.0976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4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4 -0.09768 L 3.05556E-6 4.07407E-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47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22222E-6 L 0.00173 -0.09768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4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3 -0.09768 L 3.05556E-6 -2.22222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4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504AA-9BEE-4960-A3A5-FE91798E8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Comparing “High” and “Low” for TTL and CMOS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9C4DE960-F640-4BF0-AF4B-DE8B7DF50569}"/>
              </a:ext>
            </a:extLst>
          </p:cNvPr>
          <p:cNvGrpSpPr/>
          <p:nvPr/>
        </p:nvGrpSpPr>
        <p:grpSpPr>
          <a:xfrm>
            <a:off x="1057851" y="3170315"/>
            <a:ext cx="2617424" cy="2873448"/>
            <a:chOff x="1009696" y="2558664"/>
            <a:chExt cx="2617424" cy="2873448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9472737E-C242-449F-9376-06ACCCA23E81}"/>
                </a:ext>
              </a:extLst>
            </p:cNvPr>
            <p:cNvSpPr/>
            <p:nvPr/>
          </p:nvSpPr>
          <p:spPr>
            <a:xfrm>
              <a:off x="2103120" y="4667517"/>
              <a:ext cx="1203945" cy="137160"/>
            </a:xfrm>
            <a:prstGeom prst="rect">
              <a:avLst/>
            </a:prstGeom>
            <a:pattFill prst="openDmnd">
              <a:fgClr>
                <a:schemeClr val="tx2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3175">
              <a:solidFill>
                <a:srgbClr val="6E95C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E2CC81B6-D7FB-4A5B-86C8-E135D844831E}"/>
                </a:ext>
              </a:extLst>
            </p:cNvPr>
            <p:cNvGrpSpPr/>
            <p:nvPr/>
          </p:nvGrpSpPr>
          <p:grpSpPr>
            <a:xfrm>
              <a:off x="1009696" y="2558664"/>
              <a:ext cx="2617424" cy="2873448"/>
              <a:chOff x="1009696" y="2558664"/>
              <a:chExt cx="2617424" cy="2873448"/>
            </a:xfrm>
          </p:grpSpPr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8B81F8E8-2AA5-4016-B9B9-03AA85DEF292}"/>
                  </a:ext>
                </a:extLst>
              </p:cNvPr>
              <p:cNvGrpSpPr/>
              <p:nvPr/>
            </p:nvGrpSpPr>
            <p:grpSpPr>
              <a:xfrm>
                <a:off x="1009696" y="2558664"/>
                <a:ext cx="2617424" cy="2574474"/>
                <a:chOff x="1009696" y="2558664"/>
                <a:chExt cx="2617424" cy="2574474"/>
              </a:xfrm>
            </p:grpSpPr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62A3ACC8-6D62-4032-A487-AE7123079BFD}"/>
                    </a:ext>
                  </a:extLst>
                </p:cNvPr>
                <p:cNvGrpSpPr/>
                <p:nvPr/>
              </p:nvGrpSpPr>
              <p:grpSpPr>
                <a:xfrm>
                  <a:off x="1783080" y="2743199"/>
                  <a:ext cx="274320" cy="2286002"/>
                  <a:chOff x="1783080" y="2743199"/>
                  <a:chExt cx="274320" cy="2286002"/>
                </a:xfrm>
              </p:grpSpPr>
              <p:grpSp>
                <p:nvGrpSpPr>
                  <p:cNvPr id="13" name="Group 12">
                    <a:extLst>
                      <a:ext uri="{FF2B5EF4-FFF2-40B4-BE49-F238E27FC236}">
                        <a16:creationId xmlns:a16="http://schemas.microsoft.com/office/drawing/2014/main" id="{F5C57408-23B2-4679-8F33-147F84CF2647}"/>
                      </a:ext>
                    </a:extLst>
                  </p:cNvPr>
                  <p:cNvGrpSpPr/>
                  <p:nvPr/>
                </p:nvGrpSpPr>
                <p:grpSpPr>
                  <a:xfrm>
                    <a:off x="1783080" y="2743200"/>
                    <a:ext cx="274320" cy="2286000"/>
                    <a:chOff x="1783080" y="2743200"/>
                    <a:chExt cx="274320" cy="2286000"/>
                  </a:xfrm>
                </p:grpSpPr>
                <p:cxnSp>
                  <p:nvCxnSpPr>
                    <p:cNvPr id="5" name="Straight Connector 4">
                      <a:extLst>
                        <a:ext uri="{FF2B5EF4-FFF2-40B4-BE49-F238E27FC236}">
                          <a16:creationId xmlns:a16="http://schemas.microsoft.com/office/drawing/2014/main" id="{BD50EA9B-25EE-403F-A89D-E3CF75EDF60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920240" y="2743200"/>
                      <a:ext cx="0" cy="228600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" name="Straight Connector 6">
                      <a:extLst>
                        <a:ext uri="{FF2B5EF4-FFF2-40B4-BE49-F238E27FC236}">
                          <a16:creationId xmlns:a16="http://schemas.microsoft.com/office/drawing/2014/main" id="{72864077-B152-4421-98C5-7684B5F87EAF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5029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" name="Straight Connector 7">
                      <a:extLst>
                        <a:ext uri="{FF2B5EF4-FFF2-40B4-BE49-F238E27FC236}">
                          <a16:creationId xmlns:a16="http://schemas.microsoft.com/office/drawing/2014/main" id="{EA058CD7-A7BE-4CC9-AE0E-1D68D2499444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2743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Straight Connector 8">
                      <a:extLst>
                        <a:ext uri="{FF2B5EF4-FFF2-40B4-BE49-F238E27FC236}">
                          <a16:creationId xmlns:a16="http://schemas.microsoft.com/office/drawing/2014/main" id="{BB52955E-4DB5-41C3-A317-9678A3D960C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5720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" name="Straight Connector 9">
                      <a:extLst>
                        <a:ext uri="{FF2B5EF4-FFF2-40B4-BE49-F238E27FC236}">
                          <a16:creationId xmlns:a16="http://schemas.microsoft.com/office/drawing/2014/main" id="{936ECCDD-4CF7-4796-B157-B881F216ACE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1148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" name="Straight Connector 10">
                      <a:extLst>
                        <a:ext uri="{FF2B5EF4-FFF2-40B4-BE49-F238E27FC236}">
                          <a16:creationId xmlns:a16="http://schemas.microsoft.com/office/drawing/2014/main" id="{9B59E7EF-672C-4836-85AE-6A94F4BABFEF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6576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" name="Straight Connector 11">
                      <a:extLst>
                        <a:ext uri="{FF2B5EF4-FFF2-40B4-BE49-F238E27FC236}">
                          <a16:creationId xmlns:a16="http://schemas.microsoft.com/office/drawing/2014/main" id="{A7096EBA-9177-4FAD-B305-C5229A4CC15C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2004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38" name="Rectangle 37">
                    <a:extLst>
                      <a:ext uri="{FF2B5EF4-FFF2-40B4-BE49-F238E27FC236}">
                        <a16:creationId xmlns:a16="http://schemas.microsoft.com/office/drawing/2014/main" id="{10C89536-29E3-4FDD-881D-7A2FE4897D3C}"/>
                      </a:ext>
                    </a:extLst>
                  </p:cNvPr>
                  <p:cNvSpPr/>
                  <p:nvPr/>
                </p:nvSpPr>
                <p:spPr>
                  <a:xfrm>
                    <a:off x="1783080" y="4663441"/>
                    <a:ext cx="274320" cy="365760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" name="Rectangle 38">
                    <a:extLst>
                      <a:ext uri="{FF2B5EF4-FFF2-40B4-BE49-F238E27FC236}">
                        <a16:creationId xmlns:a16="http://schemas.microsoft.com/office/drawing/2014/main" id="{748BE01D-FAEF-43BA-A7D7-98C68AC116CE}"/>
                      </a:ext>
                    </a:extLst>
                  </p:cNvPr>
                  <p:cNvSpPr/>
                  <p:nvPr/>
                </p:nvSpPr>
                <p:spPr>
                  <a:xfrm>
                    <a:off x="1783080" y="2743199"/>
                    <a:ext cx="274312" cy="1371567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0E9DA98D-8FB1-4F9B-9926-7776CA871D3A}"/>
                    </a:ext>
                  </a:extLst>
                </p:cNvPr>
                <p:cNvGrpSpPr/>
                <p:nvPr/>
              </p:nvGrpSpPr>
              <p:grpSpPr>
                <a:xfrm>
                  <a:off x="3348123" y="2743200"/>
                  <a:ext cx="278997" cy="2291316"/>
                  <a:chOff x="3348123" y="2743200"/>
                  <a:chExt cx="278997" cy="2291316"/>
                </a:xfrm>
              </p:grpSpPr>
              <p:grpSp>
                <p:nvGrpSpPr>
                  <p:cNvPr id="14" name="Group 13">
                    <a:extLst>
                      <a:ext uri="{FF2B5EF4-FFF2-40B4-BE49-F238E27FC236}">
                        <a16:creationId xmlns:a16="http://schemas.microsoft.com/office/drawing/2014/main" id="{E001C1EF-9A61-4152-A567-D7ABEEDCC208}"/>
                      </a:ext>
                    </a:extLst>
                  </p:cNvPr>
                  <p:cNvGrpSpPr/>
                  <p:nvPr/>
                </p:nvGrpSpPr>
                <p:grpSpPr>
                  <a:xfrm>
                    <a:off x="3352800" y="2748516"/>
                    <a:ext cx="274320" cy="2286000"/>
                    <a:chOff x="1783080" y="2743200"/>
                    <a:chExt cx="274320" cy="2286000"/>
                  </a:xfrm>
                </p:grpSpPr>
                <p:cxnSp>
                  <p:nvCxnSpPr>
                    <p:cNvPr id="15" name="Straight Connector 14">
                      <a:extLst>
                        <a:ext uri="{FF2B5EF4-FFF2-40B4-BE49-F238E27FC236}">
                          <a16:creationId xmlns:a16="http://schemas.microsoft.com/office/drawing/2014/main" id="{C0C3FD73-63E1-4222-A465-5CEB146DDD5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920240" y="2743200"/>
                      <a:ext cx="0" cy="228600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Connector 15">
                      <a:extLst>
                        <a:ext uri="{FF2B5EF4-FFF2-40B4-BE49-F238E27FC236}">
                          <a16:creationId xmlns:a16="http://schemas.microsoft.com/office/drawing/2014/main" id="{7655D32D-474A-442B-80DF-E48982DD27E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5029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Connector 16">
                      <a:extLst>
                        <a:ext uri="{FF2B5EF4-FFF2-40B4-BE49-F238E27FC236}">
                          <a16:creationId xmlns:a16="http://schemas.microsoft.com/office/drawing/2014/main" id="{94E14712-A500-40A3-8E91-F6A15719EB72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2743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" name="Straight Connector 17">
                      <a:extLst>
                        <a:ext uri="{FF2B5EF4-FFF2-40B4-BE49-F238E27FC236}">
                          <a16:creationId xmlns:a16="http://schemas.microsoft.com/office/drawing/2014/main" id="{15B8BA47-74EB-4B1D-8C12-417FE46E3121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5720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" name="Straight Connector 18">
                      <a:extLst>
                        <a:ext uri="{FF2B5EF4-FFF2-40B4-BE49-F238E27FC236}">
                          <a16:creationId xmlns:a16="http://schemas.microsoft.com/office/drawing/2014/main" id="{B21D0B45-F865-4A9A-9B01-4E2E74D790E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1148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" name="Straight Connector 19">
                      <a:extLst>
                        <a:ext uri="{FF2B5EF4-FFF2-40B4-BE49-F238E27FC236}">
                          <a16:creationId xmlns:a16="http://schemas.microsoft.com/office/drawing/2014/main" id="{20DF537C-E44E-4A72-9BAE-39A571D3C4EF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6576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" name="Straight Connector 20">
                      <a:extLst>
                        <a:ext uri="{FF2B5EF4-FFF2-40B4-BE49-F238E27FC236}">
                          <a16:creationId xmlns:a16="http://schemas.microsoft.com/office/drawing/2014/main" id="{942423FB-D14C-4D6A-81DE-25274CFC49E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2004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40" name="Rectangle 39">
                    <a:extLst>
                      <a:ext uri="{FF2B5EF4-FFF2-40B4-BE49-F238E27FC236}">
                        <a16:creationId xmlns:a16="http://schemas.microsoft.com/office/drawing/2014/main" id="{EBD675E3-F4AD-478A-9389-D92CFEDA513A}"/>
                      </a:ext>
                    </a:extLst>
                  </p:cNvPr>
                  <p:cNvSpPr/>
                  <p:nvPr/>
                </p:nvSpPr>
                <p:spPr>
                  <a:xfrm>
                    <a:off x="3352804" y="2743200"/>
                    <a:ext cx="274262" cy="1051560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" name="Rectangle 40">
                    <a:extLst>
                      <a:ext uri="{FF2B5EF4-FFF2-40B4-BE49-F238E27FC236}">
                        <a16:creationId xmlns:a16="http://schemas.microsoft.com/office/drawing/2014/main" id="{25467230-F9E7-425C-8807-5B7EE2069D5D}"/>
                      </a:ext>
                    </a:extLst>
                  </p:cNvPr>
                  <p:cNvSpPr/>
                  <p:nvPr/>
                </p:nvSpPr>
                <p:spPr>
                  <a:xfrm>
                    <a:off x="3348123" y="4800600"/>
                    <a:ext cx="274250" cy="228600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FDA27B08-B8B2-4CED-A6E1-78FF4CF3147B}"/>
                    </a:ext>
                  </a:extLst>
                </p:cNvPr>
                <p:cNvSpPr/>
                <p:nvPr/>
              </p:nvSpPr>
              <p:spPr>
                <a:xfrm>
                  <a:off x="2103119" y="3794761"/>
                  <a:ext cx="1203945" cy="320004"/>
                </a:xfrm>
                <a:prstGeom prst="rect">
                  <a:avLst/>
                </a:prstGeom>
                <a:pattFill prst="openDmnd">
                  <a:fgClr>
                    <a:schemeClr val="tx2">
                      <a:lumMod val="40000"/>
                      <a:lumOff val="60000"/>
                    </a:schemeClr>
                  </a:fgClr>
                  <a:bgClr>
                    <a:schemeClr val="bg1"/>
                  </a:bgClr>
                </a:pattFill>
                <a:ln w="3175">
                  <a:solidFill>
                    <a:srgbClr val="6E95C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97CEFACD-F267-45EC-A66E-1F8DABB4BAA7}"/>
                    </a:ext>
                  </a:extLst>
                </p:cNvPr>
                <p:cNvSpPr txBox="1"/>
                <p:nvPr/>
              </p:nvSpPr>
              <p:spPr>
                <a:xfrm>
                  <a:off x="1983256" y="4480524"/>
                  <a:ext cx="56763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0.8 V</a:t>
                  </a:r>
                  <a:endParaRPr lang="en-US" sz="1050" baseline="-25000" dirty="0"/>
                </a:p>
              </p:txBody>
            </p:sp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51BF2339-CC9D-4C8D-8120-23D58B3A0271}"/>
                    </a:ext>
                  </a:extLst>
                </p:cNvPr>
                <p:cNvSpPr txBox="1"/>
                <p:nvPr/>
              </p:nvSpPr>
              <p:spPr>
                <a:xfrm>
                  <a:off x="2775019" y="4729585"/>
                  <a:ext cx="56763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0.5 V</a:t>
                  </a:r>
                  <a:endParaRPr lang="en-US" sz="1050" baseline="-25000" dirty="0"/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16424FCB-1748-4B2E-8ECD-9960B933AE81}"/>
                    </a:ext>
                  </a:extLst>
                </p:cNvPr>
                <p:cNvSpPr txBox="1"/>
                <p:nvPr/>
              </p:nvSpPr>
              <p:spPr>
                <a:xfrm>
                  <a:off x="1965960" y="4040148"/>
                  <a:ext cx="56763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2.0 V</a:t>
                  </a:r>
                  <a:endParaRPr lang="en-US" sz="1050" baseline="-25000" dirty="0"/>
                </a:p>
              </p:txBody>
            </p:sp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C5631943-D1E7-47F0-B992-4D3D7E1D4411}"/>
                    </a:ext>
                  </a:extLst>
                </p:cNvPr>
                <p:cNvSpPr txBox="1"/>
                <p:nvPr/>
              </p:nvSpPr>
              <p:spPr>
                <a:xfrm>
                  <a:off x="2873784" y="3595218"/>
                  <a:ext cx="56763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2.7 V</a:t>
                  </a:r>
                  <a:endParaRPr lang="en-US" sz="1050" baseline="-25000" dirty="0"/>
                </a:p>
              </p:txBody>
            </p:sp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A03CF7A3-F57E-4B08-B50B-A18A9C22F75A}"/>
                    </a:ext>
                  </a:extLst>
                </p:cNvPr>
                <p:cNvSpPr txBox="1"/>
                <p:nvPr/>
              </p:nvSpPr>
              <p:spPr>
                <a:xfrm>
                  <a:off x="1066058" y="4856139"/>
                  <a:ext cx="56763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  0.0 V</a:t>
                  </a:r>
                  <a:endParaRPr lang="en-US" sz="1200" baseline="-25000" dirty="0"/>
                </a:p>
              </p:txBody>
            </p: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EE02C0E6-D731-461F-91F9-E22334CD55FE}"/>
                    </a:ext>
                  </a:extLst>
                </p:cNvPr>
                <p:cNvCxnSpPr/>
                <p:nvPr/>
              </p:nvCxnSpPr>
              <p:spPr>
                <a:xfrm>
                  <a:off x="1554268" y="5029200"/>
                  <a:ext cx="1828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AD940403-DD04-45D7-B29F-A9691C4D9E88}"/>
                    </a:ext>
                  </a:extLst>
                </p:cNvPr>
                <p:cNvCxnSpPr/>
                <p:nvPr/>
              </p:nvCxnSpPr>
              <p:spPr>
                <a:xfrm>
                  <a:off x="1533021" y="2756078"/>
                  <a:ext cx="1828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50C0F7A2-21CE-42CC-86F9-13AF205FEB5F}"/>
                    </a:ext>
                  </a:extLst>
                </p:cNvPr>
                <p:cNvSpPr txBox="1"/>
                <p:nvPr/>
              </p:nvSpPr>
              <p:spPr>
                <a:xfrm>
                  <a:off x="1009696" y="2558664"/>
                  <a:ext cx="56763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  5.0 V</a:t>
                  </a:r>
                  <a:endParaRPr lang="en-US" sz="1200" baseline="-25000" dirty="0"/>
                </a:p>
              </p:txBody>
            </p:sp>
          </p:grpSp>
          <p:cxnSp>
            <p:nvCxnSpPr>
              <p:cNvPr id="89" name="Straight Arrow Connector 88">
                <a:extLst>
                  <a:ext uri="{FF2B5EF4-FFF2-40B4-BE49-F238E27FC236}">
                    <a16:creationId xmlns:a16="http://schemas.microsoft.com/office/drawing/2014/main" id="{2EE794B5-8006-43A5-84FE-C2E7034185C3}"/>
                  </a:ext>
                </a:extLst>
              </p:cNvPr>
              <p:cNvCxnSpPr/>
              <p:nvPr/>
            </p:nvCxnSpPr>
            <p:spPr>
              <a:xfrm flipV="1">
                <a:off x="2696870" y="4808315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B838B7BA-6E48-4057-9215-E0025F3786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96870" y="4480524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Arrow Connector 90">
                <a:extLst>
                  <a:ext uri="{FF2B5EF4-FFF2-40B4-BE49-F238E27FC236}">
                    <a16:creationId xmlns:a16="http://schemas.microsoft.com/office/drawing/2014/main" id="{3C4572CD-5428-4F0C-B147-E624FF8A436A}"/>
                  </a:ext>
                </a:extLst>
              </p:cNvPr>
              <p:cNvCxnSpPr/>
              <p:nvPr/>
            </p:nvCxnSpPr>
            <p:spPr>
              <a:xfrm flipV="1">
                <a:off x="2705091" y="4115259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Arrow Connector 91">
                <a:extLst>
                  <a:ext uri="{FF2B5EF4-FFF2-40B4-BE49-F238E27FC236}">
                    <a16:creationId xmlns:a16="http://schemas.microsoft.com/office/drawing/2014/main" id="{F7E169B0-A63B-4277-8158-9070552C053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05091" y="3596649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20E8F2B0-F2E8-4054-BC73-B908E93CFBAA}"/>
                  </a:ext>
                </a:extLst>
              </p:cNvPr>
              <p:cNvSpPr txBox="1"/>
              <p:nvPr/>
            </p:nvSpPr>
            <p:spPr>
              <a:xfrm>
                <a:off x="2498616" y="5016614"/>
                <a:ext cx="758063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dirty="0"/>
                  <a:t>low noise margin</a:t>
                </a:r>
                <a:endParaRPr lang="en-US" sz="1050" baseline="-25000" dirty="0"/>
              </a:p>
            </p:txBody>
          </p:sp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B1D9E566-BA69-46BF-BC91-280DCFF682C6}"/>
                  </a:ext>
                </a:extLst>
              </p:cNvPr>
              <p:cNvSpPr txBox="1"/>
              <p:nvPr/>
            </p:nvSpPr>
            <p:spPr>
              <a:xfrm>
                <a:off x="2355871" y="3176189"/>
                <a:ext cx="758063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dirty="0"/>
                  <a:t>high noise margin</a:t>
                </a:r>
                <a:endParaRPr lang="en-US" sz="1050" baseline="-25000" dirty="0"/>
              </a:p>
            </p:txBody>
          </p:sp>
        </p:grpSp>
      </p:grpSp>
      <p:sp>
        <p:nvSpPr>
          <p:cNvPr id="96" name="TextBox 95">
            <a:extLst>
              <a:ext uri="{FF2B5EF4-FFF2-40B4-BE49-F238E27FC236}">
                <a16:creationId xmlns:a16="http://schemas.microsoft.com/office/drawing/2014/main" id="{11ED2E35-6AC0-4FD2-B11A-C3D820781A35}"/>
              </a:ext>
            </a:extLst>
          </p:cNvPr>
          <p:cNvSpPr txBox="1"/>
          <p:nvPr/>
        </p:nvSpPr>
        <p:spPr>
          <a:xfrm>
            <a:off x="2247907" y="1604631"/>
            <a:ext cx="1203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TTL</a:t>
            </a:r>
            <a:endParaRPr lang="en-US" sz="3600" baseline="-25000" dirty="0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D8258B02-327F-4384-A69F-F54679D0D1C5}"/>
              </a:ext>
            </a:extLst>
          </p:cNvPr>
          <p:cNvSpPr txBox="1"/>
          <p:nvPr/>
        </p:nvSpPr>
        <p:spPr>
          <a:xfrm>
            <a:off x="5438232" y="1251291"/>
            <a:ext cx="26810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CMOS </a:t>
            </a:r>
          </a:p>
          <a:p>
            <a:pPr algn="ctr"/>
            <a:r>
              <a:rPr lang="en-US" sz="2800" dirty="0"/>
              <a:t>(5 V Supply)</a:t>
            </a:r>
            <a:endParaRPr lang="en-US" sz="2800" baseline="-25000" dirty="0"/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C7882952-F845-4E01-A538-B68C05C917DB}"/>
              </a:ext>
            </a:extLst>
          </p:cNvPr>
          <p:cNvGrpSpPr/>
          <p:nvPr/>
        </p:nvGrpSpPr>
        <p:grpSpPr>
          <a:xfrm>
            <a:off x="4943196" y="2761113"/>
            <a:ext cx="3134746" cy="3393280"/>
            <a:chOff x="4943196" y="2761113"/>
            <a:chExt cx="3134746" cy="3393280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B1CE414C-3ACC-46CF-8DF3-E3012C9FB5CF}"/>
                </a:ext>
              </a:extLst>
            </p:cNvPr>
            <p:cNvGrpSpPr/>
            <p:nvPr/>
          </p:nvGrpSpPr>
          <p:grpSpPr>
            <a:xfrm>
              <a:off x="4943196" y="3167392"/>
              <a:ext cx="3134746" cy="2574474"/>
              <a:chOff x="5029200" y="2560320"/>
              <a:chExt cx="3134746" cy="2574474"/>
            </a:xfrm>
          </p:grpSpPr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DE3EFA7F-70DC-4B7E-A0F1-0BB032384E24}"/>
                  </a:ext>
                </a:extLst>
              </p:cNvPr>
              <p:cNvGrpSpPr/>
              <p:nvPr/>
            </p:nvGrpSpPr>
            <p:grpSpPr>
              <a:xfrm>
                <a:off x="5029200" y="2560320"/>
                <a:ext cx="3134746" cy="2574474"/>
                <a:chOff x="1009696" y="2558664"/>
                <a:chExt cx="3134746" cy="2574474"/>
              </a:xfrm>
            </p:grpSpPr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35C79DC9-00A8-4D3B-9D8E-5FA21304E479}"/>
                    </a:ext>
                  </a:extLst>
                </p:cNvPr>
                <p:cNvGrpSpPr/>
                <p:nvPr/>
              </p:nvGrpSpPr>
              <p:grpSpPr>
                <a:xfrm>
                  <a:off x="1783080" y="2743200"/>
                  <a:ext cx="278176" cy="2302753"/>
                  <a:chOff x="1783080" y="2743200"/>
                  <a:chExt cx="278176" cy="2302753"/>
                </a:xfrm>
              </p:grpSpPr>
              <p:grpSp>
                <p:nvGrpSpPr>
                  <p:cNvPr id="77" name="Group 76">
                    <a:extLst>
                      <a:ext uri="{FF2B5EF4-FFF2-40B4-BE49-F238E27FC236}">
                        <a16:creationId xmlns:a16="http://schemas.microsoft.com/office/drawing/2014/main" id="{371B612B-4EFF-4522-8CEB-048201E68A78}"/>
                      </a:ext>
                    </a:extLst>
                  </p:cNvPr>
                  <p:cNvGrpSpPr/>
                  <p:nvPr/>
                </p:nvGrpSpPr>
                <p:grpSpPr>
                  <a:xfrm>
                    <a:off x="1783080" y="2743200"/>
                    <a:ext cx="274320" cy="2286000"/>
                    <a:chOff x="1783080" y="2743200"/>
                    <a:chExt cx="274320" cy="2286000"/>
                  </a:xfrm>
                </p:grpSpPr>
                <p:cxnSp>
                  <p:nvCxnSpPr>
                    <p:cNvPr id="80" name="Straight Connector 79">
                      <a:extLst>
                        <a:ext uri="{FF2B5EF4-FFF2-40B4-BE49-F238E27FC236}">
                          <a16:creationId xmlns:a16="http://schemas.microsoft.com/office/drawing/2014/main" id="{66E73CA6-7209-4CE4-A590-FADE38C9E950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920240" y="2743200"/>
                      <a:ext cx="0" cy="228600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1" name="Straight Connector 80">
                      <a:extLst>
                        <a:ext uri="{FF2B5EF4-FFF2-40B4-BE49-F238E27FC236}">
                          <a16:creationId xmlns:a16="http://schemas.microsoft.com/office/drawing/2014/main" id="{98E01FDA-25ED-40E7-81C1-00D1E1574D7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5029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2" name="Straight Connector 81">
                      <a:extLst>
                        <a:ext uri="{FF2B5EF4-FFF2-40B4-BE49-F238E27FC236}">
                          <a16:creationId xmlns:a16="http://schemas.microsoft.com/office/drawing/2014/main" id="{B22FBC3C-02F7-4F11-8551-A33678BE284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2743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3" name="Straight Connector 82">
                      <a:extLst>
                        <a:ext uri="{FF2B5EF4-FFF2-40B4-BE49-F238E27FC236}">
                          <a16:creationId xmlns:a16="http://schemas.microsoft.com/office/drawing/2014/main" id="{844384A7-08DA-4C2E-AD36-F55B7899535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5720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4" name="Straight Connector 83">
                      <a:extLst>
                        <a:ext uri="{FF2B5EF4-FFF2-40B4-BE49-F238E27FC236}">
                          <a16:creationId xmlns:a16="http://schemas.microsoft.com/office/drawing/2014/main" id="{563DC11F-4F19-4616-9A77-91C1BACB6452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1148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5" name="Straight Connector 84">
                      <a:extLst>
                        <a:ext uri="{FF2B5EF4-FFF2-40B4-BE49-F238E27FC236}">
                          <a16:creationId xmlns:a16="http://schemas.microsoft.com/office/drawing/2014/main" id="{CF29F433-A356-4A4A-A4CB-DF8CD209A3A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6576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" name="Straight Connector 85">
                      <a:extLst>
                        <a:ext uri="{FF2B5EF4-FFF2-40B4-BE49-F238E27FC236}">
                          <a16:creationId xmlns:a16="http://schemas.microsoft.com/office/drawing/2014/main" id="{E6C9682E-86E6-4E3E-BC36-2DFA92F840C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2004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78" name="Rectangle 77">
                    <a:extLst>
                      <a:ext uri="{FF2B5EF4-FFF2-40B4-BE49-F238E27FC236}">
                        <a16:creationId xmlns:a16="http://schemas.microsoft.com/office/drawing/2014/main" id="{90347FF4-5045-478C-83EB-5959B45EB3AE}"/>
                      </a:ext>
                    </a:extLst>
                  </p:cNvPr>
                  <p:cNvSpPr/>
                  <p:nvPr/>
                </p:nvSpPr>
                <p:spPr>
                  <a:xfrm>
                    <a:off x="1783080" y="4360153"/>
                    <a:ext cx="274215" cy="685800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" name="Rectangle 78">
                    <a:extLst>
                      <a:ext uri="{FF2B5EF4-FFF2-40B4-BE49-F238E27FC236}">
                        <a16:creationId xmlns:a16="http://schemas.microsoft.com/office/drawing/2014/main" id="{9CE612FC-59F8-4200-B9D3-59C36416D4D7}"/>
                      </a:ext>
                    </a:extLst>
                  </p:cNvPr>
                  <p:cNvSpPr/>
                  <p:nvPr/>
                </p:nvSpPr>
                <p:spPr>
                  <a:xfrm>
                    <a:off x="1786936" y="2743200"/>
                    <a:ext cx="274320" cy="684144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490705DE-3B8A-4B5C-AAFF-10A099A4F38E}"/>
                    </a:ext>
                  </a:extLst>
                </p:cNvPr>
                <p:cNvGrpSpPr/>
                <p:nvPr/>
              </p:nvGrpSpPr>
              <p:grpSpPr>
                <a:xfrm>
                  <a:off x="3352800" y="2748515"/>
                  <a:ext cx="274320" cy="2286001"/>
                  <a:chOff x="3352800" y="2748515"/>
                  <a:chExt cx="274320" cy="2286001"/>
                </a:xfrm>
              </p:grpSpPr>
              <p:grpSp>
                <p:nvGrpSpPr>
                  <p:cNvPr id="67" name="Group 66">
                    <a:extLst>
                      <a:ext uri="{FF2B5EF4-FFF2-40B4-BE49-F238E27FC236}">
                        <a16:creationId xmlns:a16="http://schemas.microsoft.com/office/drawing/2014/main" id="{ECE1A9BE-3ABB-428D-96D8-1ABE987F02CD}"/>
                      </a:ext>
                    </a:extLst>
                  </p:cNvPr>
                  <p:cNvGrpSpPr/>
                  <p:nvPr/>
                </p:nvGrpSpPr>
                <p:grpSpPr>
                  <a:xfrm>
                    <a:off x="3352800" y="2748516"/>
                    <a:ext cx="274320" cy="2286000"/>
                    <a:chOff x="1783080" y="2743200"/>
                    <a:chExt cx="274320" cy="2286000"/>
                  </a:xfrm>
                </p:grpSpPr>
                <p:cxnSp>
                  <p:nvCxnSpPr>
                    <p:cNvPr id="70" name="Straight Connector 69">
                      <a:extLst>
                        <a:ext uri="{FF2B5EF4-FFF2-40B4-BE49-F238E27FC236}">
                          <a16:creationId xmlns:a16="http://schemas.microsoft.com/office/drawing/2014/main" id="{F24CC0C8-B051-4AC0-9FF6-C0B55F608881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920240" y="2743200"/>
                      <a:ext cx="0" cy="228600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1" name="Straight Connector 70">
                      <a:extLst>
                        <a:ext uri="{FF2B5EF4-FFF2-40B4-BE49-F238E27FC236}">
                          <a16:creationId xmlns:a16="http://schemas.microsoft.com/office/drawing/2014/main" id="{8340BDD4-A812-4381-84B4-A4334F0BFC7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5029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" name="Straight Connector 71">
                      <a:extLst>
                        <a:ext uri="{FF2B5EF4-FFF2-40B4-BE49-F238E27FC236}">
                          <a16:creationId xmlns:a16="http://schemas.microsoft.com/office/drawing/2014/main" id="{294C29BF-EEE6-4D7E-8516-A7FAE86B8ED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83080" y="2743200"/>
                      <a:ext cx="27432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3" name="Straight Connector 72">
                      <a:extLst>
                        <a:ext uri="{FF2B5EF4-FFF2-40B4-BE49-F238E27FC236}">
                          <a16:creationId xmlns:a16="http://schemas.microsoft.com/office/drawing/2014/main" id="{8D97468B-77F1-47F0-A298-BF3A00DE62E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5720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4" name="Straight Connector 73">
                      <a:extLst>
                        <a:ext uri="{FF2B5EF4-FFF2-40B4-BE49-F238E27FC236}">
                          <a16:creationId xmlns:a16="http://schemas.microsoft.com/office/drawing/2014/main" id="{712F22A4-B237-4929-B931-15011BFC6A8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41148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5" name="Straight Connector 74">
                      <a:extLst>
                        <a:ext uri="{FF2B5EF4-FFF2-40B4-BE49-F238E27FC236}">
                          <a16:creationId xmlns:a16="http://schemas.microsoft.com/office/drawing/2014/main" id="{182F3EDE-F886-447E-B250-D28485E3BE91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6576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" name="Straight Connector 75">
                      <a:extLst>
                        <a:ext uri="{FF2B5EF4-FFF2-40B4-BE49-F238E27FC236}">
                          <a16:creationId xmlns:a16="http://schemas.microsoft.com/office/drawing/2014/main" id="{EBDA5C98-5CA2-42E5-8E03-E2E32270082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28800" y="3200400"/>
                      <a:ext cx="18288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68" name="Rectangle 67">
                    <a:extLst>
                      <a:ext uri="{FF2B5EF4-FFF2-40B4-BE49-F238E27FC236}">
                        <a16:creationId xmlns:a16="http://schemas.microsoft.com/office/drawing/2014/main" id="{B4F4919F-09C3-4185-8D27-C2ACC86117C0}"/>
                      </a:ext>
                    </a:extLst>
                  </p:cNvPr>
                  <p:cNvSpPr/>
                  <p:nvPr/>
                </p:nvSpPr>
                <p:spPr>
                  <a:xfrm>
                    <a:off x="3366595" y="2748515"/>
                    <a:ext cx="260525" cy="27432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" name="Rectangle 68">
                    <a:extLst>
                      <a:ext uri="{FF2B5EF4-FFF2-40B4-BE49-F238E27FC236}">
                        <a16:creationId xmlns:a16="http://schemas.microsoft.com/office/drawing/2014/main" id="{A0E52E2F-330B-498E-9FF0-FCFC9B1CF65A}"/>
                      </a:ext>
                    </a:extLst>
                  </p:cNvPr>
                  <p:cNvSpPr/>
                  <p:nvPr/>
                </p:nvSpPr>
                <p:spPr>
                  <a:xfrm>
                    <a:off x="3352800" y="5001074"/>
                    <a:ext cx="274320" cy="27432"/>
                  </a:xfrm>
                  <a:prstGeom prst="rect">
                    <a:avLst/>
                  </a:prstGeom>
                  <a:solidFill>
                    <a:schemeClr val="tx2">
                      <a:lumMod val="40000"/>
                      <a:lumOff val="60000"/>
                      <a:alpha val="47000"/>
                    </a:schemeClr>
                  </a:solidFill>
                  <a:ln w="12700">
                    <a:solidFill>
                      <a:srgbClr val="6E95C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990B3B8F-DEE0-4BFD-BE4A-7A5572290C6F}"/>
                    </a:ext>
                  </a:extLst>
                </p:cNvPr>
                <p:cNvSpPr/>
                <p:nvPr/>
              </p:nvSpPr>
              <p:spPr>
                <a:xfrm>
                  <a:off x="2132291" y="2768977"/>
                  <a:ext cx="1203945" cy="658350"/>
                </a:xfrm>
                <a:prstGeom prst="rect">
                  <a:avLst/>
                </a:prstGeom>
                <a:pattFill prst="openDmnd">
                  <a:fgClr>
                    <a:schemeClr val="tx2">
                      <a:lumMod val="40000"/>
                      <a:lumOff val="60000"/>
                    </a:schemeClr>
                  </a:fgClr>
                  <a:bgClr>
                    <a:schemeClr val="bg1"/>
                  </a:bgClr>
                </a:pattFill>
                <a:ln w="3175">
                  <a:solidFill>
                    <a:srgbClr val="6E95C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97E66D60-CA4B-49F4-B02C-B6DA41EF413C}"/>
                    </a:ext>
                  </a:extLst>
                </p:cNvPr>
                <p:cNvSpPr txBox="1"/>
                <p:nvPr/>
              </p:nvSpPr>
              <p:spPr>
                <a:xfrm>
                  <a:off x="2011680" y="4165678"/>
                  <a:ext cx="56763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1.5 V</a:t>
                  </a:r>
                  <a:endParaRPr lang="en-US" sz="1050" baseline="-25000" dirty="0"/>
                </a:p>
              </p:txBody>
            </p:sp>
            <p:sp>
              <p:nvSpPr>
                <p:cNvPr id="60" name="TextBox 59">
                  <a:extLst>
                    <a:ext uri="{FF2B5EF4-FFF2-40B4-BE49-F238E27FC236}">
                      <a16:creationId xmlns:a16="http://schemas.microsoft.com/office/drawing/2014/main" id="{91542737-38EF-49B6-9A4D-BF5E3D982634}"/>
                    </a:ext>
                  </a:extLst>
                </p:cNvPr>
                <p:cNvSpPr txBox="1"/>
                <p:nvPr/>
              </p:nvSpPr>
              <p:spPr>
                <a:xfrm>
                  <a:off x="3535575" y="4835637"/>
                  <a:ext cx="608867" cy="25391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0.05 V</a:t>
                  </a:r>
                  <a:endParaRPr lang="en-US" sz="1050" baseline="-25000" dirty="0"/>
                </a:p>
              </p:txBody>
            </p:sp>
            <p:sp>
              <p:nvSpPr>
                <p:cNvPr id="61" name="TextBox 60">
                  <a:extLst>
                    <a:ext uri="{FF2B5EF4-FFF2-40B4-BE49-F238E27FC236}">
                      <a16:creationId xmlns:a16="http://schemas.microsoft.com/office/drawing/2014/main" id="{67525C48-C31F-4C23-B2E6-7C4228001BA3}"/>
                    </a:ext>
                  </a:extLst>
                </p:cNvPr>
                <p:cNvSpPr txBox="1"/>
                <p:nvPr/>
              </p:nvSpPr>
              <p:spPr>
                <a:xfrm>
                  <a:off x="1977649" y="3371109"/>
                  <a:ext cx="56763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3.5 V</a:t>
                  </a:r>
                  <a:endParaRPr lang="en-US" sz="1050" baseline="-25000" dirty="0"/>
                </a:p>
              </p:txBody>
            </p:sp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ADBE3956-DFBD-4EAC-870B-13B183981308}"/>
                    </a:ext>
                  </a:extLst>
                </p:cNvPr>
                <p:cNvSpPr txBox="1"/>
                <p:nvPr/>
              </p:nvSpPr>
              <p:spPr>
                <a:xfrm>
                  <a:off x="3491307" y="2748514"/>
                  <a:ext cx="623493" cy="25391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50" dirty="0"/>
                    <a:t>  4.95 V</a:t>
                  </a:r>
                  <a:endParaRPr lang="en-US" sz="1050" baseline="-25000" dirty="0"/>
                </a:p>
              </p:txBody>
            </p:sp>
            <p:sp>
              <p:nvSpPr>
                <p:cNvPr id="63" name="TextBox 62">
                  <a:extLst>
                    <a:ext uri="{FF2B5EF4-FFF2-40B4-BE49-F238E27FC236}">
                      <a16:creationId xmlns:a16="http://schemas.microsoft.com/office/drawing/2014/main" id="{6E10181D-F993-4209-8C57-DA4DFFE53338}"/>
                    </a:ext>
                  </a:extLst>
                </p:cNvPr>
                <p:cNvSpPr txBox="1"/>
                <p:nvPr/>
              </p:nvSpPr>
              <p:spPr>
                <a:xfrm>
                  <a:off x="1066058" y="4856139"/>
                  <a:ext cx="56763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  0.0 V</a:t>
                  </a:r>
                  <a:endParaRPr lang="en-US" sz="1200" baseline="-25000" dirty="0"/>
                </a:p>
              </p:txBody>
            </p:sp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4C6AE817-2D61-4C25-A344-BF0BBCC1EDD8}"/>
                    </a:ext>
                  </a:extLst>
                </p:cNvPr>
                <p:cNvCxnSpPr/>
                <p:nvPr/>
              </p:nvCxnSpPr>
              <p:spPr>
                <a:xfrm>
                  <a:off x="1554268" y="5029200"/>
                  <a:ext cx="1828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42C552D3-91CE-4E82-B061-503E2E53DE84}"/>
                    </a:ext>
                  </a:extLst>
                </p:cNvPr>
                <p:cNvCxnSpPr/>
                <p:nvPr/>
              </p:nvCxnSpPr>
              <p:spPr>
                <a:xfrm>
                  <a:off x="1533021" y="2756078"/>
                  <a:ext cx="1828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F0217747-0423-487D-A2D7-D5B5CFB15668}"/>
                    </a:ext>
                  </a:extLst>
                </p:cNvPr>
                <p:cNvSpPr txBox="1"/>
                <p:nvPr/>
              </p:nvSpPr>
              <p:spPr>
                <a:xfrm>
                  <a:off x="1009696" y="2558664"/>
                  <a:ext cx="56763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  5.0 V</a:t>
                  </a:r>
                  <a:endParaRPr lang="en-US" sz="1200" baseline="-25000" dirty="0"/>
                </a:p>
              </p:txBody>
            </p:sp>
          </p:grpSp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AC613C87-E7AA-400F-BC63-B58A12066EDA}"/>
                  </a:ext>
                </a:extLst>
              </p:cNvPr>
              <p:cNvSpPr/>
              <p:nvPr/>
            </p:nvSpPr>
            <p:spPr>
              <a:xfrm>
                <a:off x="6137217" y="4354632"/>
                <a:ext cx="1203945" cy="658350"/>
              </a:xfrm>
              <a:prstGeom prst="rect">
                <a:avLst/>
              </a:prstGeom>
              <a:pattFill prst="openDmnd">
                <a:fgClr>
                  <a:schemeClr val="tx2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  <a:ln w="3175">
                <a:solidFill>
                  <a:srgbClr val="6E95C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92AA0EF7-9983-465D-B7B4-69FBF945BE96}"/>
                </a:ext>
              </a:extLst>
            </p:cNvPr>
            <p:cNvGrpSpPr/>
            <p:nvPr/>
          </p:nvGrpSpPr>
          <p:grpSpPr>
            <a:xfrm>
              <a:off x="6320693" y="2761113"/>
              <a:ext cx="837085" cy="3393280"/>
              <a:chOff x="6320693" y="2761113"/>
              <a:chExt cx="837085" cy="3393280"/>
            </a:xfrm>
          </p:grpSpPr>
          <p:cxnSp>
            <p:nvCxnSpPr>
              <p:cNvPr id="101" name="Straight Arrow Connector 100">
                <a:extLst>
                  <a:ext uri="{FF2B5EF4-FFF2-40B4-BE49-F238E27FC236}">
                    <a16:creationId xmlns:a16="http://schemas.microsoft.com/office/drawing/2014/main" id="{AE5BD95A-932F-43D7-891C-BEE45C07F04B}"/>
                  </a:ext>
                </a:extLst>
              </p:cNvPr>
              <p:cNvCxnSpPr/>
              <p:nvPr/>
            </p:nvCxnSpPr>
            <p:spPr>
              <a:xfrm flipV="1">
                <a:off x="6653185" y="5627715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Arrow Connector 101">
                <a:extLst>
                  <a:ext uri="{FF2B5EF4-FFF2-40B4-BE49-F238E27FC236}">
                    <a16:creationId xmlns:a16="http://schemas.microsoft.com/office/drawing/2014/main" id="{8C1CBE34-3201-423A-908E-D7BD15BC7A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53185" y="4770997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Arrow Connector 102">
                <a:extLst>
                  <a:ext uri="{FF2B5EF4-FFF2-40B4-BE49-F238E27FC236}">
                    <a16:creationId xmlns:a16="http://schemas.microsoft.com/office/drawing/2014/main" id="{7C2D17D8-19DD-492A-88BE-F2F39BDAE751}"/>
                  </a:ext>
                </a:extLst>
              </p:cNvPr>
              <p:cNvCxnSpPr/>
              <p:nvPr/>
            </p:nvCxnSpPr>
            <p:spPr>
              <a:xfrm flipV="1">
                <a:off x="6667763" y="4056060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Arrow Connector 103">
                <a:extLst>
                  <a:ext uri="{FF2B5EF4-FFF2-40B4-BE49-F238E27FC236}">
                    <a16:creationId xmlns:a16="http://schemas.microsoft.com/office/drawing/2014/main" id="{167570EC-4B71-482E-9FFE-7E9E702FE5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74479" y="3194825"/>
                <a:ext cx="0" cy="1828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D5E6D4DB-1695-4FB8-92D0-69B3DF04721A}"/>
                  </a:ext>
                </a:extLst>
              </p:cNvPr>
              <p:cNvSpPr txBox="1"/>
              <p:nvPr/>
            </p:nvSpPr>
            <p:spPr>
              <a:xfrm>
                <a:off x="6320693" y="5738895"/>
                <a:ext cx="758063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dirty="0"/>
                  <a:t>low noise margin</a:t>
                </a:r>
                <a:endParaRPr lang="en-US" sz="1050" baseline="-25000" dirty="0"/>
              </a:p>
            </p:txBody>
          </p: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9870988F-4E56-4ADA-AC29-A7509463F6CE}"/>
                  </a:ext>
                </a:extLst>
              </p:cNvPr>
              <p:cNvSpPr txBox="1"/>
              <p:nvPr/>
            </p:nvSpPr>
            <p:spPr>
              <a:xfrm>
                <a:off x="6399715" y="2761113"/>
                <a:ext cx="758063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dirty="0"/>
                  <a:t>high noise margin</a:t>
                </a:r>
                <a:endParaRPr lang="en-US" sz="1050" baseline="-25000" dirty="0"/>
              </a:p>
            </p:txBody>
          </p:sp>
        </p:grpSp>
      </p:grpSp>
      <p:sp>
        <p:nvSpPr>
          <p:cNvPr id="109" name="TextBox 108">
            <a:extLst>
              <a:ext uri="{FF2B5EF4-FFF2-40B4-BE49-F238E27FC236}">
                <a16:creationId xmlns:a16="http://schemas.microsoft.com/office/drawing/2014/main" id="{1B809EF6-349E-44A9-B9FA-3F3926A5CDAF}"/>
              </a:ext>
            </a:extLst>
          </p:cNvPr>
          <p:cNvSpPr txBox="1"/>
          <p:nvPr/>
        </p:nvSpPr>
        <p:spPr>
          <a:xfrm>
            <a:off x="1593778" y="2285053"/>
            <a:ext cx="98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Acceptable Input Signal Levels</a:t>
            </a:r>
            <a:endParaRPr lang="en-US" sz="1400" baseline="-25000" dirty="0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F014DE4F-B2E3-4A5F-B168-D2B2DC184000}"/>
              </a:ext>
            </a:extLst>
          </p:cNvPr>
          <p:cNvSpPr txBox="1"/>
          <p:nvPr/>
        </p:nvSpPr>
        <p:spPr>
          <a:xfrm>
            <a:off x="3191534" y="2260506"/>
            <a:ext cx="98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Acceptable Output Signal Levels</a:t>
            </a:r>
            <a:endParaRPr lang="en-US" sz="1400" baseline="-25000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81C0A10A-5530-4D38-9631-21A8B72E79FB}"/>
              </a:ext>
            </a:extLst>
          </p:cNvPr>
          <p:cNvSpPr txBox="1"/>
          <p:nvPr/>
        </p:nvSpPr>
        <p:spPr>
          <a:xfrm>
            <a:off x="7154301" y="2285053"/>
            <a:ext cx="98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Acceptable Output Signal Levels</a:t>
            </a:r>
            <a:endParaRPr lang="en-US" sz="1400" baseline="-25000" dirty="0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C87AD258-A0F6-4F65-8263-6214295D2A44}"/>
              </a:ext>
            </a:extLst>
          </p:cNvPr>
          <p:cNvSpPr txBox="1"/>
          <p:nvPr/>
        </p:nvSpPr>
        <p:spPr>
          <a:xfrm>
            <a:off x="5505337" y="2246966"/>
            <a:ext cx="98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Acceptable Input Signal Levels</a:t>
            </a:r>
            <a:endParaRPr lang="en-US" sz="1400" baseline="-25000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DB92A58F-250E-493C-B688-724AD10F91AA}"/>
              </a:ext>
            </a:extLst>
          </p:cNvPr>
          <p:cNvSpPr txBox="1"/>
          <p:nvPr/>
        </p:nvSpPr>
        <p:spPr>
          <a:xfrm>
            <a:off x="3867710" y="4396166"/>
            <a:ext cx="174611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An acceptable output from TTL might not be an acceptable input signal for CMOS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A240BC0-FA0F-46F8-8E3F-17446EA485E8}"/>
              </a:ext>
            </a:extLst>
          </p:cNvPr>
          <p:cNvCxnSpPr/>
          <p:nvPr/>
        </p:nvCxnSpPr>
        <p:spPr>
          <a:xfrm>
            <a:off x="3768868" y="4299740"/>
            <a:ext cx="189369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346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76119-C30A-43F8-B1B5-E9C7495BD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devices vs linear devices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8A241A2-901D-4C59-96FA-D70F18DC024A}"/>
              </a:ext>
            </a:extLst>
          </p:cNvPr>
          <p:cNvSpPr txBox="1">
            <a:spLocks/>
          </p:cNvSpPr>
          <p:nvPr/>
        </p:nvSpPr>
        <p:spPr>
          <a:xfrm>
            <a:off x="609600" y="30099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dirty="0"/>
              <a:t>A brief digression to Linear Electronics</a:t>
            </a:r>
          </a:p>
        </p:txBody>
      </p:sp>
    </p:spTree>
    <p:extLst>
      <p:ext uri="{BB962C8B-B14F-4D97-AF65-F5344CB8AC3E}">
        <p14:creationId xmlns:p14="http://schemas.microsoft.com/office/powerpoint/2010/main" val="4033059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80EEC-613D-456D-9826-907084ECC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2434F-82F5-47E6-9BCD-9C10BFE81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1919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 general, we don’t need to know the differences between logic types.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75CB112-3662-4229-A838-A022BC386946}"/>
              </a:ext>
            </a:extLst>
          </p:cNvPr>
          <p:cNvSpPr txBox="1">
            <a:spLocks/>
          </p:cNvSpPr>
          <p:nvPr/>
        </p:nvSpPr>
        <p:spPr>
          <a:xfrm>
            <a:off x="533400" y="4038600"/>
            <a:ext cx="82296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We need to know  that there ARE differences between logic types so that we don’t cause problems with mixing them.</a:t>
            </a:r>
          </a:p>
        </p:txBody>
      </p:sp>
    </p:spTree>
    <p:extLst>
      <p:ext uri="{BB962C8B-B14F-4D97-AF65-F5344CB8AC3E}">
        <p14:creationId xmlns:p14="http://schemas.microsoft.com/office/powerpoint/2010/main" val="2170863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76119-C30A-43F8-B1B5-E9C7495BD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Algebra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14C59-CF37-4B8E-865B-60A6E9C65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475714"/>
            <a:ext cx="7143750" cy="609600"/>
          </a:xfrm>
        </p:spPr>
        <p:txBody>
          <a:bodyPr>
            <a:normAutofit/>
          </a:bodyPr>
          <a:lstStyle/>
          <a:p>
            <a:pPr marL="0" indent="-400050"/>
            <a:r>
              <a:rPr lang="en-US" dirty="0"/>
              <a:t>Boolean algebra only uses two values.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E350B79-F5AC-4133-83E5-8CB52915D4FA}"/>
              </a:ext>
            </a:extLst>
          </p:cNvPr>
          <p:cNvSpPr txBox="1">
            <a:spLocks/>
          </p:cNvSpPr>
          <p:nvPr/>
        </p:nvSpPr>
        <p:spPr>
          <a:xfrm>
            <a:off x="281125" y="3629146"/>
            <a:ext cx="8839201" cy="1143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can also ignore the details of what the exact voltages are in the circuit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B64B2C2-3D70-45A1-BE10-C7B6DAEAC561}"/>
              </a:ext>
            </a:extLst>
          </p:cNvPr>
          <p:cNvSpPr txBox="1">
            <a:spLocks/>
          </p:cNvSpPr>
          <p:nvPr/>
        </p:nvSpPr>
        <p:spPr>
          <a:xfrm>
            <a:off x="307706" y="4858542"/>
            <a:ext cx="8607694" cy="18252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If the inputs and outputs follow the rules of Boolean algebra and if we don’t mix logic types, the intermediate details are not critical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C970C4C-774F-455F-9CDB-A4172FCE13A3}"/>
              </a:ext>
            </a:extLst>
          </p:cNvPr>
          <p:cNvSpPr txBox="1">
            <a:spLocks/>
          </p:cNvSpPr>
          <p:nvPr/>
        </p:nvSpPr>
        <p:spPr>
          <a:xfrm>
            <a:off x="304800" y="2461141"/>
            <a:ext cx="8815526" cy="13451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By using Boolean algebra, we can ignore the details of exactly what voltages constitute “true” and “false”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937AC3D-0AE0-4152-938A-3C3B3CB02C9B}"/>
              </a:ext>
            </a:extLst>
          </p:cNvPr>
          <p:cNvSpPr txBox="1">
            <a:spLocks/>
          </p:cNvSpPr>
          <p:nvPr/>
        </p:nvSpPr>
        <p:spPr>
          <a:xfrm>
            <a:off x="7467600" y="1177745"/>
            <a:ext cx="12192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True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B4027B7-8886-41D0-A4CD-1EF3D87121E4}"/>
              </a:ext>
            </a:extLst>
          </p:cNvPr>
          <p:cNvSpPr txBox="1">
            <a:spLocks/>
          </p:cNvSpPr>
          <p:nvPr/>
        </p:nvSpPr>
        <p:spPr>
          <a:xfrm>
            <a:off x="7467600" y="1676574"/>
            <a:ext cx="12192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2368599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831C5-FC4B-4B65-B7A1-A445E762E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TTL AND Gate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D468FF1-B79A-49A4-9B9C-826A5D2ACC69}"/>
              </a:ext>
            </a:extLst>
          </p:cNvPr>
          <p:cNvGrpSpPr/>
          <p:nvPr/>
        </p:nvGrpSpPr>
        <p:grpSpPr>
          <a:xfrm>
            <a:off x="1417700" y="2033058"/>
            <a:ext cx="5801244" cy="3701424"/>
            <a:chOff x="1417700" y="2033058"/>
            <a:chExt cx="5801244" cy="3701424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3A05E2A-67ED-4A00-B33D-9DCF04B47540}"/>
                </a:ext>
              </a:extLst>
            </p:cNvPr>
            <p:cNvGrpSpPr/>
            <p:nvPr/>
          </p:nvGrpSpPr>
          <p:grpSpPr>
            <a:xfrm>
              <a:off x="3084789" y="3050409"/>
              <a:ext cx="223655" cy="495743"/>
              <a:chOff x="4147623" y="3602364"/>
              <a:chExt cx="297702" cy="797860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1D3C0907-6669-467B-B0BA-5F8AFA12B791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4731351A-91B7-41D5-9C21-18FD224F02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8AC33CE7-049D-4F8E-9FA6-39C73D5582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478F39D9-4769-43B4-953D-5C1EFC4DEA31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455EF1FC-652C-44D4-B309-BEC30E0EB50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CB4291C8-0B87-4B4A-A788-C638187587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7A84445F-4DC9-4D86-81A6-DBD14CE54BD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2" name="Straight Connector 61">
                  <a:extLst>
                    <a:ext uri="{FF2B5EF4-FFF2-40B4-BE49-F238E27FC236}">
                      <a16:creationId xmlns:a16="http://schemas.microsoft.com/office/drawing/2014/main" id="{E9BF3881-0607-4AA8-BADE-F612EBE87A9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id="{2D814E72-C81C-436A-B8E2-12A61A66AE0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A582BC3B-7024-4BE2-B847-038CE0AFDA08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BF82C46-39CD-48E5-A832-05FCF0F231B5}"/>
                </a:ext>
              </a:extLst>
            </p:cNvPr>
            <p:cNvCxnSpPr>
              <a:cxnSpLocks/>
            </p:cNvCxnSpPr>
            <p:nvPr/>
          </p:nvCxnSpPr>
          <p:spPr>
            <a:xfrm>
              <a:off x="2464485" y="2374764"/>
              <a:ext cx="34926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62B68FE9-9B2B-4253-8D42-C91CD82A14DF}"/>
                    </a:ext>
                  </a:extLst>
                </p:cNvPr>
                <p:cNvSpPr/>
                <p:nvPr/>
              </p:nvSpPr>
              <p:spPr>
                <a:xfrm>
                  <a:off x="1433685" y="3730773"/>
                  <a:ext cx="392223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62B68FE9-9B2B-4253-8D42-C91CD82A14D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3685" y="3730773"/>
                  <a:ext cx="392223" cy="30008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605145CB-B504-4524-9EDA-62C59AE32318}"/>
                    </a:ext>
                  </a:extLst>
                </p:cNvPr>
                <p:cNvSpPr/>
                <p:nvPr/>
              </p:nvSpPr>
              <p:spPr>
                <a:xfrm>
                  <a:off x="6687645" y="3774231"/>
                  <a:ext cx="531299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605145CB-B504-4524-9EDA-62C59AE3231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87645" y="3774231"/>
                  <a:ext cx="531299" cy="30008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21A6A51A-4337-4B3F-B4C6-352F71460ADC}"/>
                    </a:ext>
                  </a:extLst>
                </p:cNvPr>
                <p:cNvSpPr/>
                <p:nvPr/>
              </p:nvSpPr>
              <p:spPr>
                <a:xfrm>
                  <a:off x="2187959" y="3096995"/>
                  <a:ext cx="352982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21A6A51A-4337-4B3F-B4C6-352F71460AD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87959" y="3096995"/>
                  <a:ext cx="352982" cy="30008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5F7F8889-0D5D-4397-A8A6-00486511F6EB}"/>
                    </a:ext>
                  </a:extLst>
                </p:cNvPr>
                <p:cNvSpPr/>
                <p:nvPr/>
              </p:nvSpPr>
              <p:spPr>
                <a:xfrm>
                  <a:off x="2347514" y="2033058"/>
                  <a:ext cx="748282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sz="1350" dirty="0"/>
                    <a:t>= 5V</a:t>
                  </a:r>
                </a:p>
              </p:txBody>
            </p:sp>
          </mc:Choice>
          <mc:Fallback xmlns=""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5F7F8889-0D5D-4397-A8A6-00486511F6E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47514" y="2033058"/>
                  <a:ext cx="748282" cy="300082"/>
                </a:xfrm>
                <a:prstGeom prst="rect">
                  <a:avLst/>
                </a:prstGeom>
                <a:blipFill>
                  <a:blip r:embed="rId5"/>
                  <a:stretch>
                    <a:fillRect t="-4082" r="-813" b="-204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43A0960-2628-46F2-AEF6-EFFC175268FD}"/>
                </a:ext>
              </a:extLst>
            </p:cNvPr>
            <p:cNvCxnSpPr/>
            <p:nvPr/>
          </p:nvCxnSpPr>
          <p:spPr>
            <a:xfrm>
              <a:off x="4286539" y="5487655"/>
              <a:ext cx="0" cy="2045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C7315BBC-5DA7-4F34-A42E-7B3C54BDAB9C}"/>
                </a:ext>
              </a:extLst>
            </p:cNvPr>
            <p:cNvGrpSpPr/>
            <p:nvPr/>
          </p:nvGrpSpPr>
          <p:grpSpPr>
            <a:xfrm rot="5400000" flipH="1">
              <a:off x="4172431" y="3620627"/>
              <a:ext cx="1367717" cy="732961"/>
              <a:chOff x="8421755" y="3428999"/>
              <a:chExt cx="1823622" cy="977280"/>
            </a:xfrm>
          </p:grpSpPr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F0C24944-9A41-41A0-90AA-6C647EE2BEE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829248" y="3021506"/>
                <a:ext cx="5580" cy="8205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75532938-FAE6-41EF-8943-693CA9A2752B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79618" y="3268820"/>
                <a:ext cx="0" cy="33151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F014035D-D896-4B1E-9B7B-488FE6DDF70E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Arrow Connector 54">
                <a:extLst>
                  <a:ext uri="{FF2B5EF4-FFF2-40B4-BE49-F238E27FC236}">
                    <a16:creationId xmlns:a16="http://schemas.microsoft.com/office/drawing/2014/main" id="{4A768240-9454-425F-8698-AD2E18F7F5AE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2F63A972-2F6C-4718-B19F-679B3B71E7E7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DF324A85-21F6-43A0-AAC4-C014A4EAD11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316791" y="4131959"/>
                <a:ext cx="5486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A415F719-B7B3-4375-9572-6F015C1356E5}"/>
                </a:ext>
              </a:extLst>
            </p:cNvPr>
            <p:cNvCxnSpPr>
              <a:cxnSpLocks/>
            </p:cNvCxnSpPr>
            <p:nvPr/>
          </p:nvCxnSpPr>
          <p:spPr>
            <a:xfrm>
              <a:off x="2467251" y="2365971"/>
              <a:ext cx="0" cy="105342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E829ED9-83E5-4523-98DD-49D46777EE49}"/>
                </a:ext>
              </a:extLst>
            </p:cNvPr>
            <p:cNvCxnSpPr>
              <a:cxnSpLocks/>
            </p:cNvCxnSpPr>
            <p:nvPr/>
          </p:nvCxnSpPr>
          <p:spPr>
            <a:xfrm>
              <a:off x="2455495" y="5487655"/>
              <a:ext cx="3508635" cy="64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D04FB4E-4F46-4080-A153-7EB9C2323C2A}"/>
                </a:ext>
              </a:extLst>
            </p:cNvPr>
            <p:cNvGrpSpPr/>
            <p:nvPr/>
          </p:nvGrpSpPr>
          <p:grpSpPr>
            <a:xfrm flipV="1">
              <a:off x="2330310" y="3420955"/>
              <a:ext cx="280243" cy="172363"/>
              <a:chOff x="1360627" y="3621347"/>
              <a:chExt cx="373658" cy="229817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D041455F-4D46-4DB3-9E76-32A6EAFCA2AB}"/>
                  </a:ext>
                </a:extLst>
              </p:cNvPr>
              <p:cNvGrpSpPr/>
              <p:nvPr/>
            </p:nvGrpSpPr>
            <p:grpSpPr>
              <a:xfrm>
                <a:off x="1360627" y="3621347"/>
                <a:ext cx="365760" cy="229817"/>
                <a:chOff x="1360627" y="3621347"/>
                <a:chExt cx="365760" cy="229817"/>
              </a:xfrm>
            </p:grpSpPr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83153A7F-8413-4203-BCA3-C782895B56C0}"/>
                    </a:ext>
                  </a:extLst>
                </p:cNvPr>
                <p:cNvCxnSpPr/>
                <p:nvPr/>
              </p:nvCxnSpPr>
              <p:spPr>
                <a:xfrm>
                  <a:off x="1360627" y="385116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0C71BDF4-4885-4F68-9123-92F93038BE55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243E0BB9-A511-42B4-98E7-4A849F80E1B3}"/>
                  </a:ext>
                </a:extLst>
              </p:cNvPr>
              <p:cNvGrpSpPr/>
              <p:nvPr/>
            </p:nvGrpSpPr>
            <p:grpSpPr>
              <a:xfrm>
                <a:off x="1368525" y="3695083"/>
                <a:ext cx="365760" cy="71935"/>
                <a:chOff x="1360627" y="3549412"/>
                <a:chExt cx="365760" cy="71935"/>
              </a:xfrm>
            </p:grpSpPr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8726D328-C283-43EF-9F50-28A57BC38D1C}"/>
                    </a:ext>
                  </a:extLst>
                </p:cNvPr>
                <p:cNvCxnSpPr/>
                <p:nvPr/>
              </p:nvCxnSpPr>
              <p:spPr>
                <a:xfrm>
                  <a:off x="1360627" y="35494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0DC7B7EA-DAAF-4044-8835-02D666177C2C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E334F62-01B5-41BA-A122-A8964630E9BA}"/>
                </a:ext>
              </a:extLst>
            </p:cNvPr>
            <p:cNvCxnSpPr>
              <a:cxnSpLocks/>
            </p:cNvCxnSpPr>
            <p:nvPr/>
          </p:nvCxnSpPr>
          <p:spPr>
            <a:xfrm>
              <a:off x="3194694" y="2374764"/>
              <a:ext cx="0" cy="67564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90A346D1-D9B0-4979-92CB-51428E11FC55}"/>
                </a:ext>
              </a:extLst>
            </p:cNvPr>
            <p:cNvGrpSpPr/>
            <p:nvPr/>
          </p:nvGrpSpPr>
          <p:grpSpPr>
            <a:xfrm>
              <a:off x="4152731" y="5638281"/>
              <a:ext cx="274320" cy="96201"/>
              <a:chOff x="1360627" y="3631962"/>
              <a:chExt cx="365760" cy="128268"/>
            </a:xfrm>
          </p:grpSpPr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5C9C8D73-323B-4C5E-85FF-6D6DDA3B946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48169982-4285-48B9-A849-DC6E729D01AA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D626330F-ECCA-4171-9E00-99A87B67D502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04A204F1-7C70-4182-AD45-05E545E7506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F73BB929-3911-4E27-A1AF-F794B114680F}"/>
                    </a:ext>
                  </a:extLst>
                </p:cNvPr>
                <p:cNvSpPr/>
                <p:nvPr/>
              </p:nvSpPr>
              <p:spPr>
                <a:xfrm>
                  <a:off x="2102513" y="3452501"/>
                  <a:ext cx="352982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F73BB929-3911-4E27-A1AF-F794B114680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02513" y="3452501"/>
                  <a:ext cx="352982" cy="30008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85566E26-500E-4196-BC3D-2586DAF881CB}"/>
                </a:ext>
              </a:extLst>
            </p:cNvPr>
            <p:cNvGrpSpPr/>
            <p:nvPr/>
          </p:nvGrpSpPr>
          <p:grpSpPr>
            <a:xfrm>
              <a:off x="1471955" y="3533832"/>
              <a:ext cx="2242714" cy="631177"/>
              <a:chOff x="-217057" y="3860072"/>
              <a:chExt cx="2242714" cy="631177"/>
            </a:xfrm>
          </p:grpSpPr>
          <p:grpSp>
            <p:nvGrpSpPr>
              <p:cNvPr id="68" name="Group 67">
                <a:extLst>
                  <a:ext uri="{FF2B5EF4-FFF2-40B4-BE49-F238E27FC236}">
                    <a16:creationId xmlns:a16="http://schemas.microsoft.com/office/drawing/2014/main" id="{EF404026-90E5-49DA-9F64-5A7BA96B32AF}"/>
                  </a:ext>
                </a:extLst>
              </p:cNvPr>
              <p:cNvGrpSpPr/>
              <p:nvPr/>
            </p:nvGrpSpPr>
            <p:grpSpPr>
              <a:xfrm rot="10800000" flipH="1">
                <a:off x="-217057" y="3860072"/>
                <a:ext cx="2242714" cy="504976"/>
                <a:chOff x="5904249" y="3428999"/>
                <a:chExt cx="4771062" cy="977280"/>
              </a:xfrm>
            </p:grpSpPr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692A1900-FDE4-4C48-9FC5-92DA78E0B6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5904249" y="3428999"/>
                  <a:ext cx="3338074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219F1E1C-6DC9-4947-83C3-7A5C2F8C60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H="1" flipV="1">
                  <a:off x="10284750" y="3041457"/>
                  <a:ext cx="3017" cy="77810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4CDA1F8C-8D74-44F2-9111-1F97027A7182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Arrow Connector 71">
                  <a:extLst>
                    <a:ext uri="{FF2B5EF4-FFF2-40B4-BE49-F238E27FC236}">
                      <a16:creationId xmlns:a16="http://schemas.microsoft.com/office/drawing/2014/main" id="{AB213CA0-C794-40D4-8271-A914A197C163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446E4144-2615-4A2F-9964-093B2A7C561B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75B8A552-D914-4808-9527-B3F14EDF0B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EE27DA35-2BAB-4DD4-9EE2-467954759E5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64143" y="4139753"/>
                <a:ext cx="130859" cy="351496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46E930F6-5351-4F93-B2A1-9B6636EEBC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217057" y="4470579"/>
                <a:ext cx="15936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9B559F47-AB4E-441A-AE71-B72180F0E900}"/>
                </a:ext>
              </a:extLst>
            </p:cNvPr>
            <p:cNvGrpSpPr/>
            <p:nvPr/>
          </p:nvGrpSpPr>
          <p:grpSpPr>
            <a:xfrm rot="5400000" flipH="1">
              <a:off x="3347757" y="4397908"/>
              <a:ext cx="1696256" cy="504976"/>
              <a:chOff x="7588847" y="3428999"/>
              <a:chExt cx="3608560" cy="977280"/>
            </a:xfrm>
          </p:grpSpPr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F0089275-B350-448A-9B9B-0C561303BF72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415585" y="2602262"/>
                <a:ext cx="0" cy="16534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567799F2-2E29-4759-9F02-58C9A74E7134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555469" y="2794063"/>
                <a:ext cx="2" cy="128387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AC864ACB-7BC8-4857-8B30-E8665E36F9D3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99CD316A-7BD0-4271-B60C-F8DBF2FD441C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E5F81234-3FCB-4430-AA0F-0082CA1FE135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2DDC42F9-D6A1-49C6-8393-EB690B58229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316791" y="4131959"/>
                <a:ext cx="5486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24594098-A0F8-4677-B3C0-BBFEB7DE1AF6}"/>
                </a:ext>
              </a:extLst>
            </p:cNvPr>
            <p:cNvGrpSpPr/>
            <p:nvPr/>
          </p:nvGrpSpPr>
          <p:grpSpPr>
            <a:xfrm>
              <a:off x="3443496" y="3102760"/>
              <a:ext cx="610332" cy="1650620"/>
              <a:chOff x="1754484" y="3429000"/>
              <a:chExt cx="610332" cy="1650620"/>
            </a:xfrm>
          </p:grpSpPr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8554C165-418A-4DAC-8F6A-C2F998305BE1}"/>
                  </a:ext>
                </a:extLst>
              </p:cNvPr>
              <p:cNvGrpSpPr/>
              <p:nvPr/>
            </p:nvGrpSpPr>
            <p:grpSpPr>
              <a:xfrm rot="5400000" flipH="1">
                <a:off x="1559377" y="4379535"/>
                <a:ext cx="895192" cy="504977"/>
                <a:chOff x="8075167" y="3428998"/>
                <a:chExt cx="1904398" cy="977281"/>
              </a:xfrm>
            </p:grpSpPr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D9529D5A-0E83-42EE-943F-54ACF4F49AC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658746" y="2845421"/>
                  <a:ext cx="0" cy="11671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7D3B2372-9980-4C1E-A23C-F22E2FECA1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9945203" y="3397653"/>
                  <a:ext cx="3017" cy="6570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CCBA2BB4-C458-432E-A0C0-ED13143E4B66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Arrow Connector 81">
                  <a:extLst>
                    <a:ext uri="{FF2B5EF4-FFF2-40B4-BE49-F238E27FC236}">
                      <a16:creationId xmlns:a16="http://schemas.microsoft.com/office/drawing/2014/main" id="{43314011-F0E6-4BBF-B1A1-120BB1AADB4D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434DEC27-4E7A-4AC1-ABDE-6121A65F0111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530E193D-9048-4637-BFB7-117652F01FF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E8B607DF-6C77-4494-AC2D-1DA18542371E}"/>
                  </a:ext>
                </a:extLst>
              </p:cNvPr>
              <p:cNvGrpSpPr/>
              <p:nvPr/>
            </p:nvGrpSpPr>
            <p:grpSpPr>
              <a:xfrm>
                <a:off x="2141161" y="3429000"/>
                <a:ext cx="223655" cy="495743"/>
                <a:chOff x="4147623" y="3602364"/>
                <a:chExt cx="297702" cy="797860"/>
              </a:xfrm>
            </p:grpSpPr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F36BE4E6-2C0C-42FB-AF19-40263A9AEDED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02" name="Straight Connector 101">
                    <a:extLst>
                      <a:ext uri="{FF2B5EF4-FFF2-40B4-BE49-F238E27FC236}">
                        <a16:creationId xmlns:a16="http://schemas.microsoft.com/office/drawing/2014/main" id="{9DF06E6A-CDE7-4CAB-BA00-2C73D37CB0F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3" name="Straight Connector 102">
                    <a:extLst>
                      <a:ext uri="{FF2B5EF4-FFF2-40B4-BE49-F238E27FC236}">
                        <a16:creationId xmlns:a16="http://schemas.microsoft.com/office/drawing/2014/main" id="{54BB9624-C49B-4419-A872-3AC366BD6F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5" name="Group 94">
                  <a:extLst>
                    <a:ext uri="{FF2B5EF4-FFF2-40B4-BE49-F238E27FC236}">
                      <a16:creationId xmlns:a16="http://schemas.microsoft.com/office/drawing/2014/main" id="{525648F1-4D3B-426B-AFE2-26FF516CC2D1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CCDAA882-ED7F-4152-A856-2FF8F8CC682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350D9694-7CEF-4266-BB1E-0A376BB65B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6" name="Group 95">
                  <a:extLst>
                    <a:ext uri="{FF2B5EF4-FFF2-40B4-BE49-F238E27FC236}">
                      <a16:creationId xmlns:a16="http://schemas.microsoft.com/office/drawing/2014/main" id="{AFE39406-78DA-4ECF-A2A6-D4A774E339E6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E5AC6A38-6534-4F46-8425-ABA1A5F5210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A8AE1D31-D6A1-4CEB-AB0B-DE3D349682A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EEE899CE-A353-4AA2-9236-21E680A56D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3D8C167E-368A-4E29-98FF-00DB93B45ABE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2115469" y="4070528"/>
                <a:ext cx="28349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98ED7EB6-7F89-4790-822E-1EE3B4F34E82}"/>
                </a:ext>
              </a:extLst>
            </p:cNvPr>
            <p:cNvGrpSpPr/>
            <p:nvPr/>
          </p:nvGrpSpPr>
          <p:grpSpPr>
            <a:xfrm flipV="1">
              <a:off x="2892562" y="4139927"/>
              <a:ext cx="120750" cy="1354185"/>
              <a:chOff x="608435" y="2207950"/>
              <a:chExt cx="274320" cy="2773070"/>
            </a:xfrm>
          </p:grpSpPr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D6FB2072-E9E5-42F6-B49F-6935CF804A5D}"/>
                  </a:ext>
                </a:extLst>
              </p:cNvPr>
              <p:cNvCxnSpPr>
                <a:cxnSpLocks/>
                <a:stCxn id="108" idx="0"/>
              </p:cNvCxnSpPr>
              <p:nvPr/>
            </p:nvCxnSpPr>
            <p:spPr>
              <a:xfrm>
                <a:off x="745595" y="4666946"/>
                <a:ext cx="0" cy="31407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875E0EA5-4B58-437A-BC5A-8081C888FC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7174" y="2207950"/>
                <a:ext cx="0" cy="224698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Isosceles Triangle 107">
                <a:extLst>
                  <a:ext uri="{FF2B5EF4-FFF2-40B4-BE49-F238E27FC236}">
                    <a16:creationId xmlns:a16="http://schemas.microsoft.com/office/drawing/2014/main" id="{B911AFDD-C355-4736-AEF5-3E1040765F12}"/>
                  </a:ext>
                </a:extLst>
              </p:cNvPr>
              <p:cNvSpPr/>
              <p:nvPr/>
            </p:nvSpPr>
            <p:spPr>
              <a:xfrm flipV="1">
                <a:off x="623811" y="4447300"/>
                <a:ext cx="243568" cy="219647"/>
              </a:xfrm>
              <a:prstGeom prst="triangle">
                <a:avLst/>
              </a:prstGeom>
              <a:noFill/>
              <a:ln w="158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96A57992-0CCB-4974-A1CB-E6C99CF584E0}"/>
                  </a:ext>
                </a:extLst>
              </p:cNvPr>
              <p:cNvCxnSpPr/>
              <p:nvPr/>
            </p:nvCxnSpPr>
            <p:spPr>
              <a:xfrm flipV="1">
                <a:off x="608435" y="4666947"/>
                <a:ext cx="274320" cy="0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D67CD62F-D2BD-48E2-ABA8-5D346D0C76DE}"/>
                </a:ext>
              </a:extLst>
            </p:cNvPr>
            <p:cNvGrpSpPr/>
            <p:nvPr/>
          </p:nvGrpSpPr>
          <p:grpSpPr>
            <a:xfrm>
              <a:off x="5898308" y="3741874"/>
              <a:ext cx="120750" cy="332439"/>
              <a:chOff x="608435" y="4250358"/>
              <a:chExt cx="274320" cy="680760"/>
            </a:xfrm>
          </p:grpSpPr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D2ECB2D6-38FE-4755-94C2-0B2593611415}"/>
                  </a:ext>
                </a:extLst>
              </p:cNvPr>
              <p:cNvCxnSpPr>
                <a:cxnSpLocks/>
                <a:stCxn id="114" idx="0"/>
              </p:cNvCxnSpPr>
              <p:nvPr/>
            </p:nvCxnSpPr>
            <p:spPr>
              <a:xfrm>
                <a:off x="745595" y="4666947"/>
                <a:ext cx="640" cy="26417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E3CA314B-6AC9-4862-8514-C2AB395498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7173" y="4250358"/>
                <a:ext cx="0" cy="2045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4" name="Isosceles Triangle 113">
                <a:extLst>
                  <a:ext uri="{FF2B5EF4-FFF2-40B4-BE49-F238E27FC236}">
                    <a16:creationId xmlns:a16="http://schemas.microsoft.com/office/drawing/2014/main" id="{926E6AB6-AF38-49C8-BCE3-EB4FDA033523}"/>
                  </a:ext>
                </a:extLst>
              </p:cNvPr>
              <p:cNvSpPr/>
              <p:nvPr/>
            </p:nvSpPr>
            <p:spPr>
              <a:xfrm flipV="1">
                <a:off x="623811" y="4447300"/>
                <a:ext cx="243568" cy="219647"/>
              </a:xfrm>
              <a:prstGeom prst="triangle">
                <a:avLst/>
              </a:prstGeom>
              <a:noFill/>
              <a:ln w="158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4202DF35-DB47-4402-84F1-66C5C7E12478}"/>
                  </a:ext>
                </a:extLst>
              </p:cNvPr>
              <p:cNvCxnSpPr/>
              <p:nvPr/>
            </p:nvCxnSpPr>
            <p:spPr>
              <a:xfrm flipV="1">
                <a:off x="608435" y="4666947"/>
                <a:ext cx="274320" cy="0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9E880783-FA49-4657-B748-C8BEF2D8789B}"/>
                </a:ext>
              </a:extLst>
            </p:cNvPr>
            <p:cNvGrpSpPr/>
            <p:nvPr/>
          </p:nvGrpSpPr>
          <p:grpSpPr>
            <a:xfrm flipV="1">
              <a:off x="2691748" y="4030855"/>
              <a:ext cx="120750" cy="1459168"/>
              <a:chOff x="608435" y="2245408"/>
              <a:chExt cx="274320" cy="2988043"/>
            </a:xfrm>
          </p:grpSpPr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E5321E59-D31B-4318-9CE2-84D9B8A903E0}"/>
                  </a:ext>
                </a:extLst>
              </p:cNvPr>
              <p:cNvCxnSpPr>
                <a:cxnSpLocks/>
                <a:stCxn id="119" idx="0"/>
              </p:cNvCxnSpPr>
              <p:nvPr/>
            </p:nvCxnSpPr>
            <p:spPr>
              <a:xfrm>
                <a:off x="745595" y="4666947"/>
                <a:ext cx="0" cy="56650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1724FF1A-D652-4AD1-9D75-C4099C8935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7174" y="2245408"/>
                <a:ext cx="0" cy="220952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9" name="Isosceles Triangle 118">
                <a:extLst>
                  <a:ext uri="{FF2B5EF4-FFF2-40B4-BE49-F238E27FC236}">
                    <a16:creationId xmlns:a16="http://schemas.microsoft.com/office/drawing/2014/main" id="{D4549340-E8F2-4034-8F9A-2EECF1CD7B0C}"/>
                  </a:ext>
                </a:extLst>
              </p:cNvPr>
              <p:cNvSpPr/>
              <p:nvPr/>
            </p:nvSpPr>
            <p:spPr>
              <a:xfrm flipV="1">
                <a:off x="623811" y="4447300"/>
                <a:ext cx="243568" cy="219647"/>
              </a:xfrm>
              <a:prstGeom prst="triangle">
                <a:avLst/>
              </a:prstGeom>
              <a:noFill/>
              <a:ln w="158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3C477AFC-F56B-4F1C-A2A6-BDB3C48A754C}"/>
                  </a:ext>
                </a:extLst>
              </p:cNvPr>
              <p:cNvCxnSpPr/>
              <p:nvPr/>
            </p:nvCxnSpPr>
            <p:spPr>
              <a:xfrm flipV="1">
                <a:off x="608435" y="4666947"/>
                <a:ext cx="274320" cy="0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A85D1960-0324-4867-AEA6-CC3992778F6B}"/>
                </a:ext>
              </a:extLst>
            </p:cNvPr>
            <p:cNvGrpSpPr/>
            <p:nvPr/>
          </p:nvGrpSpPr>
          <p:grpSpPr>
            <a:xfrm>
              <a:off x="3831494" y="4741218"/>
              <a:ext cx="223655" cy="495743"/>
              <a:chOff x="4147623" y="3602364"/>
              <a:chExt cx="297702" cy="797860"/>
            </a:xfrm>
          </p:grpSpPr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2E3424EC-4708-47CF-B84C-FC811B15F1A8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5E6A92F0-E7CE-4CA8-872F-8FB1497939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>
                  <a:extLst>
                    <a:ext uri="{FF2B5EF4-FFF2-40B4-BE49-F238E27FC236}">
                      <a16:creationId xmlns:a16="http://schemas.microsoft.com/office/drawing/2014/main" id="{BAA7735B-9517-4422-81A8-7CDB2B4CE3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0CBF8535-5FAA-45B4-A8C0-A9E9AE22FB9F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6F219B5D-9248-49EB-8D41-50F845E4D48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60D99DC3-B4E4-42F0-A9F1-396FE390F9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9" name="Group 128">
                <a:extLst>
                  <a:ext uri="{FF2B5EF4-FFF2-40B4-BE49-F238E27FC236}">
                    <a16:creationId xmlns:a16="http://schemas.microsoft.com/office/drawing/2014/main" id="{5666CD79-9FED-4D30-9510-D2AEC258ACAF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A174CDE3-86B6-4DE9-8D93-92D3C6CAF1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AE42F5BB-82BC-4621-8FAF-9E27B8D5AC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3D29EB0A-D312-4160-BF73-98753C090A98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C22422B0-5789-4578-9AA0-B340D0A25533}"/>
                </a:ext>
              </a:extLst>
            </p:cNvPr>
            <p:cNvGrpSpPr/>
            <p:nvPr/>
          </p:nvGrpSpPr>
          <p:grpSpPr>
            <a:xfrm rot="16200000">
              <a:off x="4288043" y="3391185"/>
              <a:ext cx="120750" cy="803366"/>
              <a:chOff x="608435" y="4019319"/>
              <a:chExt cx="274320" cy="1645113"/>
            </a:xfrm>
          </p:grpSpPr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166B7B46-75E4-47CB-B00A-E47A4F3A4E3D}"/>
                  </a:ext>
                </a:extLst>
              </p:cNvPr>
              <p:cNvCxnSpPr>
                <a:cxnSpLocks/>
                <a:stCxn id="140" idx="0"/>
              </p:cNvCxnSpPr>
              <p:nvPr/>
            </p:nvCxnSpPr>
            <p:spPr>
              <a:xfrm rot="5400000">
                <a:off x="246851" y="5165690"/>
                <a:ext cx="99748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D8FC0B5F-8D0F-4806-82B3-299D8BC26D4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532983" y="4233510"/>
                <a:ext cx="435617" cy="723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0" name="Isosceles Triangle 139">
                <a:extLst>
                  <a:ext uri="{FF2B5EF4-FFF2-40B4-BE49-F238E27FC236}">
                    <a16:creationId xmlns:a16="http://schemas.microsoft.com/office/drawing/2014/main" id="{70C4DBA8-E1E6-4CE5-B3CE-349B7E874234}"/>
                  </a:ext>
                </a:extLst>
              </p:cNvPr>
              <p:cNvSpPr/>
              <p:nvPr/>
            </p:nvSpPr>
            <p:spPr>
              <a:xfrm flipV="1">
                <a:off x="623811" y="4447300"/>
                <a:ext cx="243568" cy="219647"/>
              </a:xfrm>
              <a:prstGeom prst="triangle">
                <a:avLst/>
              </a:prstGeom>
              <a:noFill/>
              <a:ln w="158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110A4B5F-DE68-4F43-B0A2-C954830E396E}"/>
                  </a:ext>
                </a:extLst>
              </p:cNvPr>
              <p:cNvCxnSpPr/>
              <p:nvPr/>
            </p:nvCxnSpPr>
            <p:spPr>
              <a:xfrm flipV="1">
                <a:off x="608435" y="4666947"/>
                <a:ext cx="274320" cy="0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64F55A4E-DBAE-42FD-899E-9712CDFD0B3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65822" y="5236961"/>
              <a:ext cx="0" cy="2560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EA938B5C-AAC1-45D5-B9BC-18FA2D794F57}"/>
                </a:ext>
              </a:extLst>
            </p:cNvPr>
            <p:cNvCxnSpPr>
              <a:cxnSpLocks/>
            </p:cNvCxnSpPr>
            <p:nvPr/>
          </p:nvCxnSpPr>
          <p:spPr>
            <a:xfrm>
              <a:off x="3960411" y="2374764"/>
              <a:ext cx="0" cy="73711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92744258-A6DC-441E-85D5-4B5739AA8956}"/>
                    </a:ext>
                  </a:extLst>
                </p:cNvPr>
                <p:cNvSpPr/>
                <p:nvPr/>
              </p:nvSpPr>
              <p:spPr>
                <a:xfrm>
                  <a:off x="1417700" y="4145512"/>
                  <a:ext cx="404662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92744258-A6DC-441E-85D5-4B5739AA895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17700" y="4145512"/>
                  <a:ext cx="404662" cy="30008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1A6DD3EA-1B59-47B8-9731-C94A3D423300}"/>
                </a:ext>
              </a:extLst>
            </p:cNvPr>
            <p:cNvGrpSpPr/>
            <p:nvPr/>
          </p:nvGrpSpPr>
          <p:grpSpPr>
            <a:xfrm>
              <a:off x="5108683" y="4670967"/>
              <a:ext cx="223655" cy="495743"/>
              <a:chOff x="4147623" y="3602364"/>
              <a:chExt cx="297702" cy="797860"/>
            </a:xfrm>
          </p:grpSpPr>
          <p:grpSp>
            <p:nvGrpSpPr>
              <p:cNvPr id="151" name="Group 150">
                <a:extLst>
                  <a:ext uri="{FF2B5EF4-FFF2-40B4-BE49-F238E27FC236}">
                    <a16:creationId xmlns:a16="http://schemas.microsoft.com/office/drawing/2014/main" id="{555EAFE4-0EED-4E8E-B351-EEBC51F9A4BB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59" name="Straight Connector 158">
                  <a:extLst>
                    <a:ext uri="{FF2B5EF4-FFF2-40B4-BE49-F238E27FC236}">
                      <a16:creationId xmlns:a16="http://schemas.microsoft.com/office/drawing/2014/main" id="{F5465D6D-4410-47F9-9137-35133F4FEF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id="{55AC1F54-A04F-4A05-BFEC-F233D5A7C1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9900FBB7-0E93-466F-BC3F-1042A3682798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5CAC59A4-DB56-4B84-88AC-A37F76E9D08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C1A7FFF5-C107-499E-8399-91B7757AA8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3" name="Group 152">
                <a:extLst>
                  <a:ext uri="{FF2B5EF4-FFF2-40B4-BE49-F238E27FC236}">
                    <a16:creationId xmlns:a16="http://schemas.microsoft.com/office/drawing/2014/main" id="{06568293-8A69-4336-86E5-9606792B9B2E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55" name="Straight Connector 154">
                  <a:extLst>
                    <a:ext uri="{FF2B5EF4-FFF2-40B4-BE49-F238E27FC236}">
                      <a16:creationId xmlns:a16="http://schemas.microsoft.com/office/drawing/2014/main" id="{8FFCE573-91F2-4396-9B6D-32B750F01A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F1784E40-5E28-4A06-80C2-A4BD533F66A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A416B169-97A5-41E2-B4A6-54100EB13254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1" name="Straight Connector 160">
              <a:extLst>
                <a:ext uri="{FF2B5EF4-FFF2-40B4-BE49-F238E27FC236}">
                  <a16:creationId xmlns:a16="http://schemas.microsoft.com/office/drawing/2014/main" id="{33672AFD-D881-4408-A798-B3146D7F23C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38921" y="5166710"/>
              <a:ext cx="0" cy="3291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9F187C36-13D6-4D87-BDBD-454CA2D472D7}"/>
                </a:ext>
              </a:extLst>
            </p:cNvPr>
            <p:cNvGrpSpPr/>
            <p:nvPr/>
          </p:nvGrpSpPr>
          <p:grpSpPr>
            <a:xfrm>
              <a:off x="5093210" y="2811632"/>
              <a:ext cx="223655" cy="495743"/>
              <a:chOff x="4147623" y="3602364"/>
              <a:chExt cx="297702" cy="797860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0768E109-6781-443B-BE81-911F50DE4605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ED906CF7-6886-4FC7-85A8-71623FD892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16191020-61D1-492B-B848-83F49FB1C6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A7EFE8C0-0D95-4659-98E0-0AC688A9E713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69" name="Straight Connector 168">
                  <a:extLst>
                    <a:ext uri="{FF2B5EF4-FFF2-40B4-BE49-F238E27FC236}">
                      <a16:creationId xmlns:a16="http://schemas.microsoft.com/office/drawing/2014/main" id="{567BC007-06A3-4603-9386-8C545A7536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>
                  <a:extLst>
                    <a:ext uri="{FF2B5EF4-FFF2-40B4-BE49-F238E27FC236}">
                      <a16:creationId xmlns:a16="http://schemas.microsoft.com/office/drawing/2014/main" id="{BBCD5C6B-0F05-42D1-9695-D6C3285121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9A2C753C-C364-4CE0-9B65-36E4B57E169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67" name="Straight Connector 166">
                  <a:extLst>
                    <a:ext uri="{FF2B5EF4-FFF2-40B4-BE49-F238E27FC236}">
                      <a16:creationId xmlns:a16="http://schemas.microsoft.com/office/drawing/2014/main" id="{8F2A6BA5-E6E7-4B85-94BF-E8FB91479B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488F106E-FC2B-47C6-9804-13D950EB31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B750CF86-6884-494B-B6AA-BE44B9A48FF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3" name="Straight Connector 172">
              <a:extLst>
                <a:ext uri="{FF2B5EF4-FFF2-40B4-BE49-F238E27FC236}">
                  <a16:creationId xmlns:a16="http://schemas.microsoft.com/office/drawing/2014/main" id="{7747118E-C8F6-4BB7-8947-385D1D4A6D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03115" y="2374764"/>
              <a:ext cx="0" cy="4368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645BCE06-196D-4A67-85D4-0347907F668B}"/>
                </a:ext>
              </a:extLst>
            </p:cNvPr>
            <p:cNvGrpSpPr/>
            <p:nvPr/>
          </p:nvGrpSpPr>
          <p:grpSpPr>
            <a:xfrm rot="5400000" flipH="1">
              <a:off x="5221616" y="3007536"/>
              <a:ext cx="752290" cy="732961"/>
              <a:chOff x="9242323" y="3428999"/>
              <a:chExt cx="1003054" cy="977280"/>
            </a:xfrm>
          </p:grpSpPr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15B8CF2E-3B7B-4511-B998-55F3C185422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79618" y="3268820"/>
                <a:ext cx="0" cy="33151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515F22AA-614A-4C47-9B81-7CB40CCB3FDC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Arrow Connector 180">
                <a:extLst>
                  <a:ext uri="{FF2B5EF4-FFF2-40B4-BE49-F238E27FC236}">
                    <a16:creationId xmlns:a16="http://schemas.microsoft.com/office/drawing/2014/main" id="{E6112380-91C1-41EB-BA44-F6E952FD83FF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DC86DC9E-E316-4840-A51C-4D6AFD71E2D5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id="{A2E92941-10E9-42A1-8640-D9C93C08AA2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316791" y="4131959"/>
                <a:ext cx="5486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69B0F84F-2FC7-4AF6-B0C4-0A6C96CE9274}"/>
                </a:ext>
              </a:extLst>
            </p:cNvPr>
            <p:cNvGrpSpPr/>
            <p:nvPr/>
          </p:nvGrpSpPr>
          <p:grpSpPr>
            <a:xfrm>
              <a:off x="5836671" y="2508336"/>
              <a:ext cx="223655" cy="495743"/>
              <a:chOff x="4147623" y="3602364"/>
              <a:chExt cx="297702" cy="797860"/>
            </a:xfrm>
          </p:grpSpPr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1EA31413-600C-4F0C-BF77-9574DD9E8BC1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93" name="Straight Connector 192">
                  <a:extLst>
                    <a:ext uri="{FF2B5EF4-FFF2-40B4-BE49-F238E27FC236}">
                      <a16:creationId xmlns:a16="http://schemas.microsoft.com/office/drawing/2014/main" id="{6F26F6F6-59AD-44AD-8C73-151F422286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>
                  <a:extLst>
                    <a:ext uri="{FF2B5EF4-FFF2-40B4-BE49-F238E27FC236}">
                      <a16:creationId xmlns:a16="http://schemas.microsoft.com/office/drawing/2014/main" id="{0CB5C63E-D074-422C-B2AE-8ECE8FC9A1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6" name="Group 185">
                <a:extLst>
                  <a:ext uri="{FF2B5EF4-FFF2-40B4-BE49-F238E27FC236}">
                    <a16:creationId xmlns:a16="http://schemas.microsoft.com/office/drawing/2014/main" id="{90D853BB-8065-4D3B-B78C-FE220DDA775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91" name="Straight Connector 190">
                  <a:extLst>
                    <a:ext uri="{FF2B5EF4-FFF2-40B4-BE49-F238E27FC236}">
                      <a16:creationId xmlns:a16="http://schemas.microsoft.com/office/drawing/2014/main" id="{16E97987-219A-4C4D-BD1C-5A463F6958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>
                  <a:extLst>
                    <a:ext uri="{FF2B5EF4-FFF2-40B4-BE49-F238E27FC236}">
                      <a16:creationId xmlns:a16="http://schemas.microsoft.com/office/drawing/2014/main" id="{749F17B6-E8A4-472C-8FBF-71462C1B899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753EDD0A-4DD4-48F9-84BC-2970BE6F2490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89" name="Straight Connector 188">
                  <a:extLst>
                    <a:ext uri="{FF2B5EF4-FFF2-40B4-BE49-F238E27FC236}">
                      <a16:creationId xmlns:a16="http://schemas.microsoft.com/office/drawing/2014/main" id="{197BAE2E-C190-4204-91FA-BB2BB33F6B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>
                  <a:extLst>
                    <a:ext uri="{FF2B5EF4-FFF2-40B4-BE49-F238E27FC236}">
                      <a16:creationId xmlns:a16="http://schemas.microsoft.com/office/drawing/2014/main" id="{5B4D2BFF-54AD-4D9B-A858-93B4375CEF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B2CF822F-20DD-49E3-938F-0DEEDC5DA03C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7606282E-B7CF-4A05-882E-7EDB5C545FEA}"/>
                </a:ext>
              </a:extLst>
            </p:cNvPr>
            <p:cNvGrpSpPr/>
            <p:nvPr/>
          </p:nvGrpSpPr>
          <p:grpSpPr>
            <a:xfrm rot="5400000" flipH="1">
              <a:off x="4865997" y="4395982"/>
              <a:ext cx="1435251" cy="761015"/>
              <a:chOff x="8363503" y="3423566"/>
              <a:chExt cx="1913669" cy="1014685"/>
            </a:xfrm>
          </p:grpSpPr>
          <p:cxnSp>
            <p:nvCxnSpPr>
              <p:cNvPr id="197" name="Straight Connector 196">
                <a:extLst>
                  <a:ext uri="{FF2B5EF4-FFF2-40B4-BE49-F238E27FC236}">
                    <a16:creationId xmlns:a16="http://schemas.microsoft.com/office/drawing/2014/main" id="{9865F67A-8395-4035-9612-F186ADFDF9C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8800196" y="2986873"/>
                <a:ext cx="5433" cy="87881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>
                <a:extLst>
                  <a:ext uri="{FF2B5EF4-FFF2-40B4-BE49-F238E27FC236}">
                    <a16:creationId xmlns:a16="http://schemas.microsoft.com/office/drawing/2014/main" id="{B868519B-E0F8-416A-821E-CCB72FD5D88B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095516" y="3249171"/>
                <a:ext cx="0" cy="36331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>
                <a:extLst>
                  <a:ext uri="{FF2B5EF4-FFF2-40B4-BE49-F238E27FC236}">
                    <a16:creationId xmlns:a16="http://schemas.microsoft.com/office/drawing/2014/main" id="{21AF8F47-60FB-490B-A689-CAF235837B38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Arrow Connector 199">
                <a:extLst>
                  <a:ext uri="{FF2B5EF4-FFF2-40B4-BE49-F238E27FC236}">
                    <a16:creationId xmlns:a16="http://schemas.microsoft.com/office/drawing/2014/main" id="{8F7005D2-AFF2-4D88-BBE7-1C52CE12E09C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>
                <a:extLst>
                  <a:ext uri="{FF2B5EF4-FFF2-40B4-BE49-F238E27FC236}">
                    <a16:creationId xmlns:a16="http://schemas.microsoft.com/office/drawing/2014/main" id="{ACE4E233-26A3-4B59-9035-8659763AFD0D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>
                <a:extLst>
                  <a:ext uri="{FF2B5EF4-FFF2-40B4-BE49-F238E27FC236}">
                    <a16:creationId xmlns:a16="http://schemas.microsoft.com/office/drawing/2014/main" id="{F141309C-C4E8-4068-ADB5-F3EB10356EE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308921" y="4147945"/>
                <a:ext cx="5806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87A9196C-F9B5-4797-9B8F-BE107D85FB5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947363" y="2374764"/>
              <a:ext cx="0" cy="1371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2EBD114A-FA3F-41F5-B9DC-E76E6258339D}"/>
                </a:ext>
              </a:extLst>
            </p:cNvPr>
            <p:cNvCxnSpPr>
              <a:cxnSpLocks/>
            </p:cNvCxnSpPr>
            <p:nvPr/>
          </p:nvCxnSpPr>
          <p:spPr>
            <a:xfrm>
              <a:off x="5966909" y="4116972"/>
              <a:ext cx="8229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C9594DBE-825A-44A6-A810-9941B0BC08EF}"/>
                </a:ext>
              </a:extLst>
            </p:cNvPr>
            <p:cNvCxnSpPr>
              <a:cxnSpLocks/>
            </p:cNvCxnSpPr>
            <p:nvPr/>
          </p:nvCxnSpPr>
          <p:spPr>
            <a:xfrm>
              <a:off x="2455495" y="3587967"/>
              <a:ext cx="0" cy="18996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330859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831C5-FC4B-4B65-B7A1-A445E762E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TTL AND Gate Using Boolean Algebra</a:t>
            </a:r>
          </a:p>
        </p:txBody>
      </p: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54207347-C90B-4973-91FC-0C4CC68CE060}"/>
              </a:ext>
            </a:extLst>
          </p:cNvPr>
          <p:cNvGrpSpPr/>
          <p:nvPr/>
        </p:nvGrpSpPr>
        <p:grpSpPr>
          <a:xfrm>
            <a:off x="1009827" y="3248424"/>
            <a:ext cx="7800032" cy="1816247"/>
            <a:chOff x="692436" y="2877234"/>
            <a:chExt cx="5275221" cy="1115947"/>
          </a:xfrm>
        </p:grpSpPr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42BA11BD-4B0C-4C4B-B646-79B4680EA9CB}"/>
                </a:ext>
              </a:extLst>
            </p:cNvPr>
            <p:cNvGrpSpPr/>
            <p:nvPr/>
          </p:nvGrpSpPr>
          <p:grpSpPr>
            <a:xfrm>
              <a:off x="1524000" y="3009900"/>
              <a:ext cx="2636520" cy="838200"/>
              <a:chOff x="1691640" y="3009900"/>
              <a:chExt cx="2636520" cy="838200"/>
            </a:xfrm>
          </p:grpSpPr>
          <p:sp>
            <p:nvSpPr>
              <p:cNvPr id="203" name="Flowchart: Delay 202">
                <a:extLst>
                  <a:ext uri="{FF2B5EF4-FFF2-40B4-BE49-F238E27FC236}">
                    <a16:creationId xmlns:a16="http://schemas.microsoft.com/office/drawing/2014/main" id="{21E4C7F9-D0B2-4294-8028-C39EB891D61B}"/>
                  </a:ext>
                </a:extLst>
              </p:cNvPr>
              <p:cNvSpPr/>
              <p:nvPr/>
            </p:nvSpPr>
            <p:spPr>
              <a:xfrm>
                <a:off x="2514600" y="3009900"/>
                <a:ext cx="990600" cy="838200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04" name="Straight Connector 203">
                <a:extLst>
                  <a:ext uri="{FF2B5EF4-FFF2-40B4-BE49-F238E27FC236}">
                    <a16:creationId xmlns:a16="http://schemas.microsoft.com/office/drawing/2014/main" id="{846E335B-1522-423D-83CE-1DE1A42ADE3F}"/>
                  </a:ext>
                </a:extLst>
              </p:cNvPr>
              <p:cNvCxnSpPr/>
              <p:nvPr/>
            </p:nvCxnSpPr>
            <p:spPr>
              <a:xfrm>
                <a:off x="1691640" y="3200400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>
                <a:extLst>
                  <a:ext uri="{FF2B5EF4-FFF2-40B4-BE49-F238E27FC236}">
                    <a16:creationId xmlns:a16="http://schemas.microsoft.com/office/drawing/2014/main" id="{74E31D0C-A8D8-4D91-BEC7-B7A23B05DADE}"/>
                  </a:ext>
                </a:extLst>
              </p:cNvPr>
              <p:cNvCxnSpPr/>
              <p:nvPr/>
            </p:nvCxnSpPr>
            <p:spPr>
              <a:xfrm>
                <a:off x="1691640" y="3622496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48602FF9-8C77-4196-BBFA-63A06FA5B3EA}"/>
                  </a:ext>
                </a:extLst>
              </p:cNvPr>
              <p:cNvCxnSpPr/>
              <p:nvPr/>
            </p:nvCxnSpPr>
            <p:spPr>
              <a:xfrm>
                <a:off x="3505200" y="3411876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D5E2CC78-3505-4C04-92BE-B4729D482166}"/>
                </a:ext>
              </a:extLst>
            </p:cNvPr>
            <p:cNvSpPr txBox="1"/>
            <p:nvPr/>
          </p:nvSpPr>
          <p:spPr>
            <a:xfrm>
              <a:off x="692436" y="2877234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1</a:t>
              </a:r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D1B50F7D-25F2-4CE3-8703-E7A918845CB0}"/>
                </a:ext>
              </a:extLst>
            </p:cNvPr>
            <p:cNvSpPr txBox="1"/>
            <p:nvPr/>
          </p:nvSpPr>
          <p:spPr>
            <a:xfrm>
              <a:off x="692436" y="3346850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2</a:t>
              </a:r>
            </a:p>
          </p:txBody>
        </p: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963445DC-B346-4EBF-9219-F4C80D84F245}"/>
                </a:ext>
              </a:extLst>
            </p:cNvPr>
            <p:cNvSpPr txBox="1"/>
            <p:nvPr/>
          </p:nvSpPr>
          <p:spPr>
            <a:xfrm>
              <a:off x="4086289" y="3088710"/>
              <a:ext cx="18813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output</a:t>
              </a:r>
              <a:endParaRPr lang="en-US" sz="36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730855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Inputs and Outputs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6800" y="1326741"/>
            <a:ext cx="7613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en-US" sz="3600" dirty="0"/>
              <a:t>Most logic gates will have multiple (usually two) input signals and one output signal.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6800" y="4539027"/>
            <a:ext cx="708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en-US" sz="3600" dirty="0"/>
              <a:t>The inputs and the outputs are treated as binary digits.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94D02F-9A78-4E3E-9779-E00BAA3FE493}"/>
              </a:ext>
            </a:extLst>
          </p:cNvPr>
          <p:cNvSpPr txBox="1"/>
          <p:nvPr/>
        </p:nvSpPr>
        <p:spPr>
          <a:xfrm>
            <a:off x="6819900" y="4835099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 1 = “high”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67C07E-313E-432A-B010-AC87E3DCE6A8}"/>
              </a:ext>
            </a:extLst>
          </p:cNvPr>
          <p:cNvSpPr txBox="1"/>
          <p:nvPr/>
        </p:nvSpPr>
        <p:spPr>
          <a:xfrm>
            <a:off x="6819900" y="5460616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/>
            </a:lvl1pPr>
          </a:lstStyle>
          <a:p>
            <a:r>
              <a:rPr lang="en-US" dirty="0">
                <a:solidFill>
                  <a:srgbClr val="FF0000"/>
                </a:solidFill>
              </a:rPr>
              <a:t>  0 = “low”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540F0D-A21B-4393-966A-995771A044A0}"/>
              </a:ext>
            </a:extLst>
          </p:cNvPr>
          <p:cNvSpPr txBox="1"/>
          <p:nvPr/>
        </p:nvSpPr>
        <p:spPr>
          <a:xfrm>
            <a:off x="6819900" y="4148026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 1 </a:t>
            </a:r>
            <a:r>
              <a:rPr lang="en-US" sz="3600" b="1" dirty="0">
                <a:solidFill>
                  <a:srgbClr val="FF0000"/>
                </a:solidFill>
              </a:rPr>
              <a:t>≠</a:t>
            </a:r>
            <a:r>
              <a:rPr lang="en-US" sz="2800" dirty="0">
                <a:solidFill>
                  <a:srgbClr val="FF0000"/>
                </a:solidFill>
              </a:rPr>
              <a:t> 1 Volt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FE7E8F-97BD-49EB-960E-BD31BA29BF00}"/>
              </a:ext>
            </a:extLst>
          </p:cNvPr>
          <p:cNvSpPr txBox="1"/>
          <p:nvPr/>
        </p:nvSpPr>
        <p:spPr>
          <a:xfrm>
            <a:off x="1355651" y="3065582"/>
            <a:ext cx="632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spcAft>
                <a:spcPts val="1000"/>
              </a:spcAft>
            </a:pPr>
            <a:r>
              <a:rPr lang="en-US" sz="3600" dirty="0"/>
              <a:t>Exception: The NOT gate only has one input. </a:t>
            </a:r>
          </a:p>
        </p:txBody>
      </p:sp>
    </p:spTree>
    <p:extLst>
      <p:ext uri="{BB962C8B-B14F-4D97-AF65-F5344CB8AC3E}">
        <p14:creationId xmlns:p14="http://schemas.microsoft.com/office/powerpoint/2010/main" val="3485025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  <p:bldP spid="6" grpId="0"/>
      <p:bldP spid="7" grpId="0"/>
      <p:bldP spid="8" grpId="0"/>
      <p:bldP spid="1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Basic Logic Gates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June 2025</a:t>
            </a:r>
          </a:p>
        </p:txBody>
      </p:sp>
    </p:spTree>
    <p:extLst>
      <p:ext uri="{BB962C8B-B14F-4D97-AF65-F5344CB8AC3E}">
        <p14:creationId xmlns:p14="http://schemas.microsoft.com/office/powerpoint/2010/main" val="2293044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Logic Gates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66B8F-45F0-4FC6-A027-FF114D8D0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</a:t>
            </a:r>
          </a:p>
          <a:p>
            <a:endParaRPr lang="en-US" dirty="0"/>
          </a:p>
          <a:p>
            <a:r>
              <a:rPr lang="en-US" dirty="0"/>
              <a:t>AND</a:t>
            </a:r>
          </a:p>
          <a:p>
            <a:endParaRPr lang="en-US" dirty="0"/>
          </a:p>
          <a:p>
            <a:r>
              <a:rPr lang="en-US" dirty="0"/>
              <a:t>OR</a:t>
            </a:r>
          </a:p>
          <a:p>
            <a:endParaRPr lang="en-US" dirty="0"/>
          </a:p>
          <a:p>
            <a:r>
              <a:rPr lang="en-US" dirty="0"/>
              <a:t>XOR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7851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Logic Gates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87FA08-AC23-4F0E-BDE8-0CD2F5F957F0}"/>
              </a:ext>
            </a:extLst>
          </p:cNvPr>
          <p:cNvSpPr txBox="1"/>
          <p:nvPr/>
        </p:nvSpPr>
        <p:spPr>
          <a:xfrm>
            <a:off x="652235" y="3385062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B167F1-0DCF-4381-B5E8-DC2195B50C92}"/>
              </a:ext>
            </a:extLst>
          </p:cNvPr>
          <p:cNvSpPr txBox="1"/>
          <p:nvPr/>
        </p:nvSpPr>
        <p:spPr>
          <a:xfrm>
            <a:off x="3996703" y="3479969"/>
            <a:ext cx="1881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output</a:t>
            </a:r>
            <a:endParaRPr lang="en-US" sz="3600" baseline="-25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81441A-2FF5-4026-8BC1-C8D91290520D}"/>
              </a:ext>
            </a:extLst>
          </p:cNvPr>
          <p:cNvSpPr txBox="1"/>
          <p:nvPr/>
        </p:nvSpPr>
        <p:spPr>
          <a:xfrm>
            <a:off x="557457" y="4568365"/>
            <a:ext cx="541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The output is the opposite of the input</a:t>
            </a:r>
            <a:endParaRPr lang="en-US" sz="36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6BC5B-D378-4C03-92AC-7AB4F6A01AC3}"/>
              </a:ext>
            </a:extLst>
          </p:cNvPr>
          <p:cNvSpPr txBox="1"/>
          <p:nvPr/>
        </p:nvSpPr>
        <p:spPr>
          <a:xfrm>
            <a:off x="6163188" y="2441380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152D70D-7C0C-4C97-B64B-2EAE29DD095F}"/>
              </a:ext>
            </a:extLst>
          </p:cNvPr>
          <p:cNvGraphicFramePr>
            <a:graphicFrameLocks noGrp="1"/>
          </p:cNvGraphicFramePr>
          <p:nvPr/>
        </p:nvGraphicFramePr>
        <p:xfrm>
          <a:off x="6554801" y="3066851"/>
          <a:ext cx="1621785" cy="1441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</a:tbl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DFE31602-2456-4B92-A32D-793F0AFD6485}"/>
              </a:ext>
            </a:extLst>
          </p:cNvPr>
          <p:cNvGrpSpPr/>
          <p:nvPr/>
        </p:nvGrpSpPr>
        <p:grpSpPr>
          <a:xfrm>
            <a:off x="1447800" y="3385063"/>
            <a:ext cx="2548903" cy="836145"/>
            <a:chOff x="1537386" y="2782326"/>
            <a:chExt cx="2548903" cy="836145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0276003-55FB-49FB-B7C3-28A7FED50C20}"/>
                </a:ext>
              </a:extLst>
            </p:cNvPr>
            <p:cNvGrpSpPr/>
            <p:nvPr/>
          </p:nvGrpSpPr>
          <p:grpSpPr>
            <a:xfrm>
              <a:off x="1537386" y="3200399"/>
              <a:ext cx="2548903" cy="0"/>
              <a:chOff x="1779257" y="3411876"/>
              <a:chExt cx="2548903" cy="0"/>
            </a:xfrm>
          </p:grpSpPr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F4EC271C-794C-4F77-8819-5892054D7E16}"/>
                  </a:ext>
                </a:extLst>
              </p:cNvPr>
              <p:cNvCxnSpPr/>
              <p:nvPr/>
            </p:nvCxnSpPr>
            <p:spPr>
              <a:xfrm>
                <a:off x="1779257" y="3411876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8925F4A0-A689-48B6-AC12-4AF7C45C536C}"/>
                  </a:ext>
                </a:extLst>
              </p:cNvPr>
              <p:cNvCxnSpPr/>
              <p:nvPr/>
            </p:nvCxnSpPr>
            <p:spPr>
              <a:xfrm>
                <a:off x="3505200" y="3411876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" name="Isosceles Triangle 2">
              <a:extLst>
                <a:ext uri="{FF2B5EF4-FFF2-40B4-BE49-F238E27FC236}">
                  <a16:creationId xmlns:a16="http://schemas.microsoft.com/office/drawing/2014/main" id="{ECEC9F5B-1796-4B36-8941-DA6CF8D22CC9}"/>
                </a:ext>
              </a:extLst>
            </p:cNvPr>
            <p:cNvSpPr/>
            <p:nvPr/>
          </p:nvSpPr>
          <p:spPr>
            <a:xfrm rot="5400000">
              <a:off x="2404497" y="2743207"/>
              <a:ext cx="836145" cy="91438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612993F-01AC-4CCA-8E1D-3FFD6B1BD362}"/>
                </a:ext>
              </a:extLst>
            </p:cNvPr>
            <p:cNvSpPr/>
            <p:nvPr/>
          </p:nvSpPr>
          <p:spPr>
            <a:xfrm>
              <a:off x="3276600" y="3108957"/>
              <a:ext cx="182880" cy="18288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24311EB1-A579-4200-B571-969C54E2C4AF}"/>
              </a:ext>
            </a:extLst>
          </p:cNvPr>
          <p:cNvSpPr txBox="1"/>
          <p:nvPr/>
        </p:nvSpPr>
        <p:spPr>
          <a:xfrm>
            <a:off x="2282643" y="1244614"/>
            <a:ext cx="4578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Also called an inverter.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1BB5D0F-C80A-4157-9E60-26EFC5D16CA5}"/>
              </a:ext>
            </a:extLst>
          </p:cNvPr>
          <p:cNvSpPr txBox="1"/>
          <p:nvPr/>
        </p:nvSpPr>
        <p:spPr>
          <a:xfrm>
            <a:off x="838201" y="1870085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Also called forming a complement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ED4A3A1-D0AB-4F57-8059-70BA50CF04AA}"/>
              </a:ext>
            </a:extLst>
          </p:cNvPr>
          <p:cNvSpPr txBox="1"/>
          <p:nvPr/>
        </p:nvSpPr>
        <p:spPr>
          <a:xfrm>
            <a:off x="1920386" y="2701240"/>
            <a:ext cx="1881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symbol</a:t>
            </a:r>
            <a:endParaRPr lang="en-US" sz="3600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DF96C1-BA75-4A77-A1FB-F35C90927AC1}"/>
              </a:ext>
            </a:extLst>
          </p:cNvPr>
          <p:cNvSpPr txBox="1"/>
          <p:nvPr/>
        </p:nvSpPr>
        <p:spPr>
          <a:xfrm>
            <a:off x="6400800" y="4701570"/>
            <a:ext cx="28705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 1 does not mean 1 volt.  It means a value that is close to the supply voltage.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5" name="Arc 4">
            <a:extLst>
              <a:ext uri="{FF2B5EF4-FFF2-40B4-BE49-F238E27FC236}">
                <a16:creationId xmlns:a16="http://schemas.microsoft.com/office/drawing/2014/main" id="{C018438F-C6F1-40BE-8C7C-DABA760CFD18}"/>
              </a:ext>
            </a:extLst>
          </p:cNvPr>
          <p:cNvSpPr/>
          <p:nvPr/>
        </p:nvSpPr>
        <p:spPr>
          <a:xfrm>
            <a:off x="6861356" y="3705397"/>
            <a:ext cx="1748373" cy="1781003"/>
          </a:xfrm>
          <a:prstGeom prst="arc">
            <a:avLst>
              <a:gd name="adj1" fmla="val 16200000"/>
              <a:gd name="adj2" fmla="val 21240563"/>
            </a:avLst>
          </a:prstGeom>
          <a:ln w="19050">
            <a:solidFill>
              <a:srgbClr val="FF000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233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  <p:bldP spid="17" grpId="0"/>
      <p:bldP spid="18" grpId="0"/>
      <p:bldP spid="19" grpId="0"/>
      <p:bldP spid="20" grpId="0"/>
      <p:bldP spid="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Logic Gates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42E3811-BB43-4BB2-B24C-AEF3314FABA6}"/>
              </a:ext>
            </a:extLst>
          </p:cNvPr>
          <p:cNvGrpSpPr/>
          <p:nvPr/>
        </p:nvGrpSpPr>
        <p:grpSpPr>
          <a:xfrm>
            <a:off x="673386" y="2700519"/>
            <a:ext cx="5294271" cy="1147581"/>
            <a:chOff x="673386" y="2700519"/>
            <a:chExt cx="5294271" cy="1147581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0276003-55FB-49FB-B7C3-28A7FED50C20}"/>
                </a:ext>
              </a:extLst>
            </p:cNvPr>
            <p:cNvGrpSpPr/>
            <p:nvPr/>
          </p:nvGrpSpPr>
          <p:grpSpPr>
            <a:xfrm>
              <a:off x="1524000" y="3009900"/>
              <a:ext cx="2636520" cy="838200"/>
              <a:chOff x="1691640" y="3009900"/>
              <a:chExt cx="2636520" cy="838200"/>
            </a:xfrm>
          </p:grpSpPr>
          <p:sp>
            <p:nvSpPr>
              <p:cNvPr id="4" name="Flowchart: Delay 3">
                <a:extLst>
                  <a:ext uri="{FF2B5EF4-FFF2-40B4-BE49-F238E27FC236}">
                    <a16:creationId xmlns:a16="http://schemas.microsoft.com/office/drawing/2014/main" id="{6DD27EE6-6012-4A43-BFC8-0C36A0C63E8F}"/>
                  </a:ext>
                </a:extLst>
              </p:cNvPr>
              <p:cNvSpPr/>
              <p:nvPr/>
            </p:nvSpPr>
            <p:spPr>
              <a:xfrm>
                <a:off x="2514600" y="3009900"/>
                <a:ext cx="990600" cy="838200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F4EC271C-794C-4F77-8819-5892054D7E16}"/>
                  </a:ext>
                </a:extLst>
              </p:cNvPr>
              <p:cNvCxnSpPr/>
              <p:nvPr/>
            </p:nvCxnSpPr>
            <p:spPr>
              <a:xfrm>
                <a:off x="1691640" y="3200400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65147C95-42E8-4190-91F8-BA27C2EED0F6}"/>
                  </a:ext>
                </a:extLst>
              </p:cNvPr>
              <p:cNvCxnSpPr/>
              <p:nvPr/>
            </p:nvCxnSpPr>
            <p:spPr>
              <a:xfrm>
                <a:off x="1691640" y="3622496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8925F4A0-A689-48B6-AC12-4AF7C45C536C}"/>
                  </a:ext>
                </a:extLst>
              </p:cNvPr>
              <p:cNvCxnSpPr/>
              <p:nvPr/>
            </p:nvCxnSpPr>
            <p:spPr>
              <a:xfrm>
                <a:off x="3505200" y="3411876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687FA08-AC23-4F0E-BDE8-0CD2F5F957F0}"/>
                </a:ext>
              </a:extLst>
            </p:cNvPr>
            <p:cNvSpPr txBox="1"/>
            <p:nvPr/>
          </p:nvSpPr>
          <p:spPr>
            <a:xfrm>
              <a:off x="683831" y="2700519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E1B9C8C-D444-4611-B5F4-C5E292FE534A}"/>
                </a:ext>
              </a:extLst>
            </p:cNvPr>
            <p:cNvSpPr txBox="1"/>
            <p:nvPr/>
          </p:nvSpPr>
          <p:spPr>
            <a:xfrm>
              <a:off x="673386" y="3200400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2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2B167F1-0DCF-4381-B5E8-DC2195B50C92}"/>
                </a:ext>
              </a:extLst>
            </p:cNvPr>
            <p:cNvSpPr txBox="1"/>
            <p:nvPr/>
          </p:nvSpPr>
          <p:spPr>
            <a:xfrm>
              <a:off x="4086289" y="3088710"/>
              <a:ext cx="18813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output</a:t>
              </a:r>
              <a:endParaRPr lang="en-US" sz="3600" baseline="-25000" dirty="0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F181441A-2FF5-4026-8BC1-C8D91290520D}"/>
              </a:ext>
            </a:extLst>
          </p:cNvPr>
          <p:cNvSpPr txBox="1"/>
          <p:nvPr/>
        </p:nvSpPr>
        <p:spPr>
          <a:xfrm>
            <a:off x="557457" y="4568365"/>
            <a:ext cx="541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The output is TRUE only if both of the inputs are TRUE</a:t>
            </a:r>
            <a:endParaRPr lang="en-US" sz="36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6BC5B-D378-4C03-92AC-7AB4F6A01AC3}"/>
              </a:ext>
            </a:extLst>
          </p:cNvPr>
          <p:cNvSpPr txBox="1"/>
          <p:nvPr/>
        </p:nvSpPr>
        <p:spPr>
          <a:xfrm>
            <a:off x="6118374" y="1765637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152D70D-7C0C-4C97-B64B-2EAE29DD095F}"/>
              </a:ext>
            </a:extLst>
          </p:cNvPr>
          <p:cNvGraphicFramePr>
            <a:graphicFrameLocks noGrp="1"/>
          </p:cNvGraphicFramePr>
          <p:nvPr/>
        </p:nvGraphicFramePr>
        <p:xfrm>
          <a:off x="6401835" y="2480492"/>
          <a:ext cx="2121548" cy="240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99763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D5392558-3043-450B-A279-795F6B57B65D}"/>
              </a:ext>
            </a:extLst>
          </p:cNvPr>
          <p:cNvGrpSpPr/>
          <p:nvPr/>
        </p:nvGrpSpPr>
        <p:grpSpPr>
          <a:xfrm>
            <a:off x="6105969" y="2806829"/>
            <a:ext cx="2121548" cy="3651300"/>
            <a:chOff x="6105969" y="2806829"/>
            <a:chExt cx="2121548" cy="36513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FE77F087-C97F-4C4E-8A13-AD64EE72B634}"/>
                </a:ext>
              </a:extLst>
            </p:cNvPr>
            <p:cNvSpPr/>
            <p:nvPr/>
          </p:nvSpPr>
          <p:spPr>
            <a:xfrm>
              <a:off x="6338116" y="2806829"/>
              <a:ext cx="1148753" cy="207980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F22D3CD-312E-43C3-ADDA-121DB26B0760}"/>
                </a:ext>
              </a:extLst>
            </p:cNvPr>
            <p:cNvSpPr txBox="1"/>
            <p:nvPr/>
          </p:nvSpPr>
          <p:spPr>
            <a:xfrm>
              <a:off x="6105969" y="5257800"/>
              <a:ext cx="212154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Every possible combination of logical inputs.</a:t>
              </a:r>
              <a:endParaRPr lang="en-US" sz="2400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D11F4009-95D6-4D99-87A6-8016726244DC}"/>
                </a:ext>
              </a:extLst>
            </p:cNvPr>
            <p:cNvCxnSpPr/>
            <p:nvPr/>
          </p:nvCxnSpPr>
          <p:spPr>
            <a:xfrm flipV="1">
              <a:off x="6947048" y="4985649"/>
              <a:ext cx="0" cy="36576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0FE8D2A9-E42D-403B-A8CA-DEA729E32BF0}"/>
              </a:ext>
            </a:extLst>
          </p:cNvPr>
          <p:cNvSpPr txBox="1"/>
          <p:nvPr/>
        </p:nvSpPr>
        <p:spPr>
          <a:xfrm>
            <a:off x="3396602" y="4132142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TRUE = 1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981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2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input AND Logic Gate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87FA08-AC23-4F0E-BDE8-0CD2F5F957F0}"/>
              </a:ext>
            </a:extLst>
          </p:cNvPr>
          <p:cNvSpPr txBox="1"/>
          <p:nvPr/>
        </p:nvSpPr>
        <p:spPr>
          <a:xfrm>
            <a:off x="641493" y="2574126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1B9C8C-D444-4611-B5F4-C5E292FE534A}"/>
              </a:ext>
            </a:extLst>
          </p:cNvPr>
          <p:cNvSpPr txBox="1"/>
          <p:nvPr/>
        </p:nvSpPr>
        <p:spPr>
          <a:xfrm>
            <a:off x="713942" y="3057441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B167F1-0DCF-4381-B5E8-DC2195B50C92}"/>
              </a:ext>
            </a:extLst>
          </p:cNvPr>
          <p:cNvSpPr txBox="1"/>
          <p:nvPr/>
        </p:nvSpPr>
        <p:spPr>
          <a:xfrm>
            <a:off x="4086289" y="3088710"/>
            <a:ext cx="1881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output</a:t>
            </a:r>
            <a:endParaRPr lang="en-US" sz="3600" baseline="-25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81441A-2FF5-4026-8BC1-C8D91290520D}"/>
              </a:ext>
            </a:extLst>
          </p:cNvPr>
          <p:cNvSpPr txBox="1"/>
          <p:nvPr/>
        </p:nvSpPr>
        <p:spPr>
          <a:xfrm>
            <a:off x="557457" y="4429074"/>
            <a:ext cx="541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The output is TRUE only if </a:t>
            </a:r>
            <a:r>
              <a:rPr lang="en-US" sz="3600" b="1" i="1" dirty="0"/>
              <a:t>all</a:t>
            </a:r>
            <a:r>
              <a:rPr lang="en-US" sz="3600" dirty="0"/>
              <a:t> of the inputs are TRUE</a:t>
            </a:r>
            <a:endParaRPr lang="en-US" sz="36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6BC5B-D378-4C03-92AC-7AB4F6A01AC3}"/>
              </a:ext>
            </a:extLst>
          </p:cNvPr>
          <p:cNvSpPr txBox="1"/>
          <p:nvPr/>
        </p:nvSpPr>
        <p:spPr>
          <a:xfrm>
            <a:off x="6117856" y="1143000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152D70D-7C0C-4C97-B64B-2EAE29DD095F}"/>
              </a:ext>
            </a:extLst>
          </p:cNvPr>
          <p:cNvGraphicFramePr>
            <a:graphicFrameLocks noGrp="1"/>
          </p:cNvGraphicFramePr>
          <p:nvPr/>
        </p:nvGraphicFramePr>
        <p:xfrm>
          <a:off x="6380960" y="168573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C03843C7-D371-4352-BB92-EBCF1DC6282D}"/>
              </a:ext>
            </a:extLst>
          </p:cNvPr>
          <p:cNvGrpSpPr/>
          <p:nvPr/>
        </p:nvGrpSpPr>
        <p:grpSpPr>
          <a:xfrm>
            <a:off x="1524000" y="3009900"/>
            <a:ext cx="2636520" cy="838200"/>
            <a:chOff x="1524000" y="3009900"/>
            <a:chExt cx="2636520" cy="838200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0276003-55FB-49FB-B7C3-28A7FED50C20}"/>
                </a:ext>
              </a:extLst>
            </p:cNvPr>
            <p:cNvGrpSpPr/>
            <p:nvPr/>
          </p:nvGrpSpPr>
          <p:grpSpPr>
            <a:xfrm>
              <a:off x="1524000" y="3009900"/>
              <a:ext cx="2636520" cy="838200"/>
              <a:chOff x="1691640" y="3009900"/>
              <a:chExt cx="2636520" cy="838200"/>
            </a:xfrm>
          </p:grpSpPr>
          <p:sp>
            <p:nvSpPr>
              <p:cNvPr id="4" name="Flowchart: Delay 3">
                <a:extLst>
                  <a:ext uri="{FF2B5EF4-FFF2-40B4-BE49-F238E27FC236}">
                    <a16:creationId xmlns:a16="http://schemas.microsoft.com/office/drawing/2014/main" id="{6DD27EE6-6012-4A43-BFC8-0C36A0C63E8F}"/>
                  </a:ext>
                </a:extLst>
              </p:cNvPr>
              <p:cNvSpPr/>
              <p:nvPr/>
            </p:nvSpPr>
            <p:spPr>
              <a:xfrm>
                <a:off x="2514600" y="3009900"/>
                <a:ext cx="990600" cy="838200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F4EC271C-794C-4F77-8819-5892054D7E16}"/>
                  </a:ext>
                </a:extLst>
              </p:cNvPr>
              <p:cNvCxnSpPr/>
              <p:nvPr/>
            </p:nvCxnSpPr>
            <p:spPr>
              <a:xfrm>
                <a:off x="1691640" y="3200400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65147C95-42E8-4190-91F8-BA27C2EED0F6}"/>
                  </a:ext>
                </a:extLst>
              </p:cNvPr>
              <p:cNvCxnSpPr/>
              <p:nvPr/>
            </p:nvCxnSpPr>
            <p:spPr>
              <a:xfrm>
                <a:off x="1691640" y="3495139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8925F4A0-A689-48B6-AC12-4AF7C45C536C}"/>
                  </a:ext>
                </a:extLst>
              </p:cNvPr>
              <p:cNvCxnSpPr/>
              <p:nvPr/>
            </p:nvCxnSpPr>
            <p:spPr>
              <a:xfrm>
                <a:off x="3505200" y="3411876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449E582-2F65-4073-BA6E-A8958474C995}"/>
                </a:ext>
              </a:extLst>
            </p:cNvPr>
            <p:cNvCxnSpPr/>
            <p:nvPr/>
          </p:nvCxnSpPr>
          <p:spPr>
            <a:xfrm>
              <a:off x="1524000" y="3735041"/>
              <a:ext cx="8229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2940A381-A359-49B5-804C-A97C355100D5}"/>
              </a:ext>
            </a:extLst>
          </p:cNvPr>
          <p:cNvSpPr txBox="1"/>
          <p:nvPr/>
        </p:nvSpPr>
        <p:spPr>
          <a:xfrm>
            <a:off x="775271" y="3489737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3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C6D2E3D-3970-4AC8-9636-8D91A551D8EE}"/>
              </a:ext>
            </a:extLst>
          </p:cNvPr>
          <p:cNvSpPr/>
          <p:nvPr/>
        </p:nvSpPr>
        <p:spPr>
          <a:xfrm>
            <a:off x="6117856" y="1867817"/>
            <a:ext cx="1784804" cy="415198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3427756-5621-4C02-90A0-9439111A26FB}"/>
              </a:ext>
            </a:extLst>
          </p:cNvPr>
          <p:cNvSpPr txBox="1"/>
          <p:nvPr/>
        </p:nvSpPr>
        <p:spPr>
          <a:xfrm>
            <a:off x="3262557" y="5816467"/>
            <a:ext cx="36263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Every possible combination of logical inputs.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07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7" grpId="0"/>
      <p:bldP spid="18" grpId="0" animBg="1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Common Emitter Amplifier Circuit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616" y="1423924"/>
            <a:ext cx="7886700" cy="8696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An </a:t>
            </a:r>
            <a:r>
              <a:rPr lang="en-US" sz="2400" dirty="0" err="1"/>
              <a:t>npn</a:t>
            </a:r>
            <a:r>
              <a:rPr lang="en-US" sz="2400" dirty="0"/>
              <a:t> transistor with </a:t>
            </a:r>
            <a:r>
              <a:rPr lang="el-GR" sz="2400" dirty="0"/>
              <a:t>β</a:t>
            </a:r>
            <a:r>
              <a:rPr lang="en-US" sz="2400" dirty="0"/>
              <a:t> = 100, </a:t>
            </a:r>
            <a:r>
              <a:rPr lang="en-US" sz="2400" dirty="0" err="1"/>
              <a:t>V</a:t>
            </a:r>
            <a:r>
              <a:rPr lang="en-US" sz="2400" baseline="-25000" dirty="0" err="1"/>
              <a:t>BE,on</a:t>
            </a:r>
            <a:r>
              <a:rPr lang="en-US" sz="2400" dirty="0"/>
              <a:t> = 0.7 V, </a:t>
            </a:r>
            <a:r>
              <a:rPr lang="en-US" sz="2400" dirty="0" err="1"/>
              <a:t>V</a:t>
            </a:r>
            <a:r>
              <a:rPr lang="en-US" sz="2400" baseline="-25000" dirty="0" err="1"/>
              <a:t>CE,sat</a:t>
            </a:r>
            <a:r>
              <a:rPr lang="en-US" sz="2400" dirty="0"/>
              <a:t> = 0.2 V is biased as shown.  Find the DC currents and </a:t>
            </a:r>
            <a:r>
              <a:rPr lang="en-US" sz="2400" dirty="0" err="1"/>
              <a:t>V</a:t>
            </a:r>
            <a:r>
              <a:rPr lang="en-US" sz="2400" baseline="-25000" dirty="0" err="1"/>
              <a:t>out</a:t>
            </a:r>
            <a:r>
              <a:rPr lang="en-US" sz="2400" dirty="0"/>
              <a:t>.</a:t>
            </a:r>
          </a:p>
        </p:txBody>
      </p: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3D55C7ED-3534-4102-886B-5029AA96A03F}"/>
              </a:ext>
            </a:extLst>
          </p:cNvPr>
          <p:cNvGrpSpPr/>
          <p:nvPr/>
        </p:nvGrpSpPr>
        <p:grpSpPr>
          <a:xfrm>
            <a:off x="627155" y="2906386"/>
            <a:ext cx="4853594" cy="2072552"/>
            <a:chOff x="347108" y="2668386"/>
            <a:chExt cx="6471459" cy="2763402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058552" y="2831728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210559" y="2669526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226945" y="352557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037557" y="3852080"/>
                  <a:ext cx="593496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37557" y="3852080"/>
                  <a:ext cx="593496" cy="400109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110168" y="3346038"/>
                  <a:ext cx="708399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0168" y="3346038"/>
                  <a:ext cx="708399" cy="400109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196273" y="3331469"/>
                  <a:ext cx="151178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=100</m:t>
                        </m:r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nor/>
                          </m:rPr>
                          <a:rPr lang="en-US" sz="1350"/>
                          <m:t>Ω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96273" y="3331469"/>
                  <a:ext cx="1511783" cy="400109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923225" y="3355914"/>
                  <a:ext cx="47064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3225" y="3355914"/>
                  <a:ext cx="470643" cy="40010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3701824" y="2832587"/>
                  <a:ext cx="1434837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a14:m>
                  <a:r>
                    <a:rPr lang="en-US" sz="1350" dirty="0"/>
                    <a:t> </a:t>
                  </a:r>
                  <a14:m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</a:rPr>
                        <m:t>=6.2 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nor/>
                        </m:rPr>
                        <a:rPr lang="en-US" sz="1350"/>
                        <m:t>Ω</m:t>
                      </m:r>
                    </m:oMath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1824" y="2832587"/>
                  <a:ext cx="1434837" cy="400109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347108" y="3688392"/>
                  <a:ext cx="997709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sz="1350" dirty="0"/>
                    <a:t>= 5V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7108" y="3688392"/>
                  <a:ext cx="997709" cy="400109"/>
                </a:xfrm>
                <a:prstGeom prst="rect">
                  <a:avLst/>
                </a:prstGeom>
                <a:blipFill>
                  <a:blip r:embed="rId7"/>
                  <a:stretch>
                    <a:fillRect t="-2041" b="-204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482702" y="5030751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251EB08D-A4C9-48A7-A0D5-B704C19D0454}"/>
                </a:ext>
              </a:extLst>
            </p:cNvPr>
            <p:cNvGrpSpPr/>
            <p:nvPr/>
          </p:nvGrpSpPr>
          <p:grpSpPr>
            <a:xfrm>
              <a:off x="1495046" y="2668386"/>
              <a:ext cx="3734917" cy="2362369"/>
              <a:chOff x="1495046" y="2668386"/>
              <a:chExt cx="3734917" cy="2362369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C22FBDC-0B74-40BF-8A05-267DA1D55369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2369"/>
                <a:chOff x="-1462258" y="2775489"/>
                <a:chExt cx="3734917" cy="2362369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92411F75-780B-4FF4-8F5B-D1057DF7009D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015002" y="3880200"/>
                  <a:ext cx="1538034" cy="977281"/>
                  <a:chOff x="8441531" y="3428998"/>
                  <a:chExt cx="1538034" cy="977281"/>
                </a:xfrm>
              </p:grpSpPr>
              <p:cxnSp>
                <p:nvCxnSpPr>
                  <p:cNvPr id="5" name="Straight Connector 4">
                    <a:extLst>
                      <a:ext uri="{FF2B5EF4-FFF2-40B4-BE49-F238E27FC236}">
                        <a16:creationId xmlns:a16="http://schemas.microsoft.com/office/drawing/2014/main" id="{89B70155-E860-4D0C-877F-12C7C1D62D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8841927" y="3028604"/>
                    <a:ext cx="0" cy="80079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B5E8588B-25D4-42C2-A371-FFD474860E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V="1">
                    <a:off x="9945203" y="3397653"/>
                    <a:ext cx="3017" cy="6570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0878921-5277-4FC5-8234-DB0B6F526346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Arrow Connector 7">
                    <a:extLst>
                      <a:ext uri="{FF2B5EF4-FFF2-40B4-BE49-F238E27FC236}">
                        <a16:creationId xmlns:a16="http://schemas.microsoft.com/office/drawing/2014/main" id="{F5755409-D6F5-4821-A344-CFA0D2A381AA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E25465C7-BDF3-4ECB-8841-6C099691FF1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5C216F7A-E136-4D2A-BB07-2786DD4417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EDDA74E1-F3E0-4FEC-B607-EE23F83A0F7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1405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7706AD0C-D5E1-4F17-8210-0228DEBDCA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56E30060-5D1E-4B4B-90DD-4B14E98B61FD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34E42310-758D-4EBC-BD1B-DF7830649B1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5809B9AA-93A0-45F8-81A4-E77FD0D2FE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D9B0F568-28A4-40D5-A98B-CE150252BB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A8B43EF7-FA1F-445B-9540-C417479D92D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D28F018B-7EC4-4E46-9BF7-E51507E1EF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D00D4C5C-D61E-4AD5-B08D-5441B74F02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80DC4F4A-CE1F-4940-B74A-4D1DE5F0D2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E43850A4-8551-496A-AAF7-83B3E95792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31C668B5-1525-4E19-BC2B-14C0BB1EF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BAAB1196-CE07-4004-BA97-2AC1EBDE37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C4D40C0F-805D-4811-B82B-7A971BCAC6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8830" y="2689465"/>
                <a:ext cx="4058" cy="114220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CFD7C63E-6ADD-4026-A1F9-B0E6D0F07E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326070" y="3831871"/>
              <a:ext cx="373658" cy="229817"/>
              <a:chOff x="1360627" y="3621347"/>
              <a:chExt cx="373658" cy="229817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21347"/>
                <a:ext cx="365760" cy="229817"/>
                <a:chOff x="1360627" y="3621347"/>
                <a:chExt cx="365760" cy="229817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85116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695083"/>
                <a:ext cx="365760" cy="71935"/>
                <a:chOff x="1360627" y="354941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5494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>
              <a:off x="1512888" y="4051066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299822" y="5303520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958203" y="4005831"/>
                  <a:ext cx="47064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8203" y="4005831"/>
                  <a:ext cx="470643" cy="400109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2573134" y="4035694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4409284"/>
              <a:ext cx="0" cy="6217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3906512"/>
              <a:ext cx="0" cy="1469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512653" y="3986039"/>
                  <a:ext cx="47064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2653" y="3986039"/>
                  <a:ext cx="470643" cy="400109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520692" y="4125256"/>
                  <a:ext cx="47064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20692" y="4125256"/>
                  <a:ext cx="470643" cy="400109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6" name="Content Placeholder 2">
            <a:extLst>
              <a:ext uri="{FF2B5EF4-FFF2-40B4-BE49-F238E27FC236}">
                <a16:creationId xmlns:a16="http://schemas.microsoft.com/office/drawing/2014/main" id="{B09CA361-FFE0-4A1F-8365-BEA70D5898B6}"/>
              </a:ext>
            </a:extLst>
          </p:cNvPr>
          <p:cNvSpPr txBox="1">
            <a:spLocks/>
          </p:cNvSpPr>
          <p:nvPr/>
        </p:nvSpPr>
        <p:spPr>
          <a:xfrm>
            <a:off x="5623692" y="2349692"/>
            <a:ext cx="2643188" cy="30284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dirty="0"/>
              <a:t>First calculate the base current 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73ACCDB-00DD-42A6-B374-CEC38C122C0B}"/>
              </a:ext>
            </a:extLst>
          </p:cNvPr>
          <p:cNvCxnSpPr/>
          <p:nvPr/>
        </p:nvCxnSpPr>
        <p:spPr>
          <a:xfrm>
            <a:off x="3061885" y="4018267"/>
            <a:ext cx="51020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A9B4C2D2-363A-4422-B275-3FD5871F0D87}"/>
                  </a:ext>
                </a:extLst>
              </p:cNvPr>
              <p:cNvSpPr/>
              <p:nvPr/>
            </p:nvSpPr>
            <p:spPr>
              <a:xfrm>
                <a:off x="3015187" y="4003010"/>
                <a:ext cx="664413" cy="300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1350" i="1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sz="1350" dirty="0"/>
              </a:p>
            </p:txBody>
          </p:sp>
        </mc:Choice>
        <mc:Fallback xmlns="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A9B4C2D2-363A-4422-B275-3FD5871F0D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5187" y="4003010"/>
                <a:ext cx="664413" cy="30008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5EA26EA-87CE-42AC-BD72-AD648AE064E8}"/>
                  </a:ext>
                </a:extLst>
              </p:cNvPr>
              <p:cNvSpPr/>
              <p:nvPr/>
            </p:nvSpPr>
            <p:spPr>
              <a:xfrm>
                <a:off x="4452842" y="3031725"/>
                <a:ext cx="658578" cy="300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1350" i="1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sz="1350" dirty="0"/>
              </a:p>
            </p:txBody>
          </p:sp>
        </mc:Choice>
        <mc:Fallback xmlns="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5EA26EA-87CE-42AC-BD72-AD648AE064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2842" y="3031725"/>
                <a:ext cx="658578" cy="30008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73D4EE9D-65BC-4E3F-B2A8-562CE553D9AF}"/>
              </a:ext>
            </a:extLst>
          </p:cNvPr>
          <p:cNvCxnSpPr>
            <a:cxnSpLocks/>
          </p:cNvCxnSpPr>
          <p:nvPr/>
        </p:nvCxnSpPr>
        <p:spPr>
          <a:xfrm>
            <a:off x="4474583" y="3020335"/>
            <a:ext cx="1277" cy="4086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5E549BDE-A524-49EB-AE6B-E13134644B7A}"/>
              </a:ext>
            </a:extLst>
          </p:cNvPr>
          <p:cNvSpPr txBox="1">
            <a:spLocks/>
          </p:cNvSpPr>
          <p:nvPr/>
        </p:nvSpPr>
        <p:spPr>
          <a:xfrm>
            <a:off x="5636959" y="3307700"/>
            <a:ext cx="2817951" cy="53441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dirty="0"/>
              <a:t>Use the transistor </a:t>
            </a:r>
            <a:r>
              <a:rPr lang="el-GR" sz="1500" dirty="0"/>
              <a:t>β</a:t>
            </a:r>
            <a:r>
              <a:rPr lang="en-US" sz="1500" dirty="0"/>
              <a:t> to calculate the collector current </a:t>
            </a:r>
          </a:p>
        </p:txBody>
      </p: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0005ADC0-CB28-42BB-B072-87E2FA738AB7}"/>
              </a:ext>
            </a:extLst>
          </p:cNvPr>
          <p:cNvSpPr txBox="1">
            <a:spLocks/>
          </p:cNvSpPr>
          <p:nvPr/>
        </p:nvSpPr>
        <p:spPr>
          <a:xfrm>
            <a:off x="6038420" y="3952469"/>
            <a:ext cx="890345" cy="30284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i="1" dirty="0"/>
              <a:t>I</a:t>
            </a:r>
            <a:r>
              <a:rPr lang="en-US" sz="1800" i="1" baseline="-25000" dirty="0"/>
              <a:t>C</a:t>
            </a:r>
            <a:r>
              <a:rPr lang="en-US" sz="1800" i="1" dirty="0"/>
              <a:t> = </a:t>
            </a:r>
            <a:r>
              <a:rPr lang="el-GR" sz="1800" dirty="0"/>
              <a:t>β</a:t>
            </a:r>
            <a:r>
              <a:rPr lang="en-US" sz="1800" i="1" dirty="0"/>
              <a:t> I</a:t>
            </a:r>
            <a:r>
              <a:rPr lang="en-US" sz="1800" i="1" baseline="-25000" dirty="0"/>
              <a:t>B</a:t>
            </a:r>
            <a:endParaRPr lang="en-US" sz="1800" i="1" dirty="0"/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F386E55D-D702-43A5-8954-687636E3A889}"/>
              </a:ext>
            </a:extLst>
          </p:cNvPr>
          <p:cNvSpPr txBox="1">
            <a:spLocks/>
          </p:cNvSpPr>
          <p:nvPr/>
        </p:nvSpPr>
        <p:spPr>
          <a:xfrm>
            <a:off x="4854706" y="4612651"/>
            <a:ext cx="4297277" cy="3894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dirty="0"/>
              <a:t>Find the voltage drop across the collector resistor </a:t>
            </a:r>
          </a:p>
        </p:txBody>
      </p: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27CC5994-1A93-410A-8C0C-AEDCBA6E5FBC}"/>
              </a:ext>
            </a:extLst>
          </p:cNvPr>
          <p:cNvSpPr txBox="1">
            <a:spLocks/>
          </p:cNvSpPr>
          <p:nvPr/>
        </p:nvSpPr>
        <p:spPr>
          <a:xfrm>
            <a:off x="4868136" y="4971644"/>
            <a:ext cx="3051363" cy="253032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dirty="0" err="1"/>
              <a:t>V</a:t>
            </a:r>
            <a:r>
              <a:rPr lang="en-US" sz="1500" baseline="-25000" dirty="0" err="1"/>
              <a:t>drop</a:t>
            </a:r>
            <a:r>
              <a:rPr lang="en-US" sz="1500" dirty="0"/>
              <a:t> =  I</a:t>
            </a:r>
            <a:r>
              <a:rPr lang="en-US" sz="1500" baseline="-25000" dirty="0"/>
              <a:t>C</a:t>
            </a:r>
            <a:r>
              <a:rPr lang="en-US" sz="1500" dirty="0"/>
              <a:t> R</a:t>
            </a:r>
            <a:r>
              <a:rPr lang="en-US" sz="1500" baseline="-25000" dirty="0"/>
              <a:t>C</a:t>
            </a:r>
            <a:endParaRPr lang="en-US" sz="1500" dirty="0"/>
          </a:p>
        </p:txBody>
      </p:sp>
      <p:sp>
        <p:nvSpPr>
          <p:cNvPr id="102" name="Content Placeholder 2">
            <a:extLst>
              <a:ext uri="{FF2B5EF4-FFF2-40B4-BE49-F238E27FC236}">
                <a16:creationId xmlns:a16="http://schemas.microsoft.com/office/drawing/2014/main" id="{68B87DDA-9D40-4ED3-A00C-D1B4DF3464D0}"/>
              </a:ext>
            </a:extLst>
          </p:cNvPr>
          <p:cNvSpPr txBox="1">
            <a:spLocks/>
          </p:cNvSpPr>
          <p:nvPr/>
        </p:nvSpPr>
        <p:spPr>
          <a:xfrm>
            <a:off x="4870502" y="5287016"/>
            <a:ext cx="2118695" cy="253032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dirty="0" err="1"/>
              <a:t>V</a:t>
            </a:r>
            <a:r>
              <a:rPr lang="en-US" sz="1500" baseline="-25000" dirty="0" err="1"/>
              <a:t>out</a:t>
            </a:r>
            <a:r>
              <a:rPr lang="en-US" sz="1500" dirty="0"/>
              <a:t> = </a:t>
            </a:r>
            <a:r>
              <a:rPr lang="en-US" sz="1500" dirty="0" err="1"/>
              <a:t>V</a:t>
            </a:r>
            <a:r>
              <a:rPr lang="en-US" sz="1500" baseline="-25000" dirty="0" err="1"/>
              <a:t>cc</a:t>
            </a:r>
            <a:r>
              <a:rPr lang="en-US" sz="1500" baseline="-25000" dirty="0"/>
              <a:t> </a:t>
            </a:r>
            <a:r>
              <a:rPr lang="en-US" sz="1500" dirty="0"/>
              <a:t>- </a:t>
            </a:r>
            <a:r>
              <a:rPr lang="en-US" sz="1500" dirty="0" err="1"/>
              <a:t>V</a:t>
            </a:r>
            <a:r>
              <a:rPr lang="en-US" sz="1500" baseline="-25000" dirty="0" err="1"/>
              <a:t>drop</a:t>
            </a:r>
            <a:endParaRPr lang="en-US" sz="1500" dirty="0"/>
          </a:p>
        </p:txBody>
      </p: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6209CDF9-F851-4A3D-B2F5-6D91CA732B74}"/>
              </a:ext>
            </a:extLst>
          </p:cNvPr>
          <p:cNvSpPr txBox="1">
            <a:spLocks/>
          </p:cNvSpPr>
          <p:nvPr/>
        </p:nvSpPr>
        <p:spPr>
          <a:xfrm>
            <a:off x="1128746" y="4885736"/>
            <a:ext cx="2044210" cy="34335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What if V</a:t>
            </a:r>
            <a:r>
              <a:rPr lang="en-US" sz="1800" b="1" baseline="-25000" dirty="0">
                <a:solidFill>
                  <a:srgbClr val="FF0000"/>
                </a:solidFill>
              </a:rPr>
              <a:t>in</a:t>
            </a:r>
            <a:r>
              <a:rPr lang="en-US" sz="1800" b="1" dirty="0">
                <a:solidFill>
                  <a:srgbClr val="FF0000"/>
                </a:solidFill>
              </a:rPr>
              <a:t> &lt; </a:t>
            </a:r>
            <a:r>
              <a:rPr lang="en-US" sz="1800" b="1" dirty="0" err="1">
                <a:solidFill>
                  <a:srgbClr val="FF0000"/>
                </a:solidFill>
              </a:rPr>
              <a:t>V</a:t>
            </a:r>
            <a:r>
              <a:rPr lang="en-US" sz="1800" b="1" baseline="-25000" dirty="0" err="1">
                <a:solidFill>
                  <a:srgbClr val="FF0000"/>
                </a:solidFill>
              </a:rPr>
              <a:t>BE,on</a:t>
            </a:r>
            <a:endParaRPr lang="en-US" sz="1800" b="1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6D2107C-A0AB-4AF0-807B-3223E949242D}"/>
                  </a:ext>
                </a:extLst>
              </p:cNvPr>
              <p:cNvSpPr txBox="1"/>
              <p:nvPr/>
            </p:nvSpPr>
            <p:spPr>
              <a:xfrm>
                <a:off x="5950945" y="2683308"/>
                <a:ext cx="1775614" cy="5638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𝐵𝐸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6D2107C-A0AB-4AF0-807B-3223E94924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0945" y="2683308"/>
                <a:ext cx="1775614" cy="56387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8879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" grpId="0"/>
      <p:bldP spid="87" grpId="0"/>
      <p:bldP spid="88" grpId="0"/>
      <p:bldP spid="89" grpId="0"/>
      <p:bldP spid="90" grpId="0"/>
      <p:bldP spid="102" grpId="0"/>
      <p:bldP spid="104" grpId="0"/>
      <p:bldP spid="11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493"/>
          </a:xfrm>
        </p:spPr>
        <p:txBody>
          <a:bodyPr>
            <a:noAutofit/>
          </a:bodyPr>
          <a:lstStyle/>
          <a:p>
            <a:r>
              <a:rPr lang="en-US" sz="3400" dirty="0"/>
              <a:t>Equivalent Circuit for 3 input AND Logic Gate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81441A-2FF5-4026-8BC1-C8D91290520D}"/>
              </a:ext>
            </a:extLst>
          </p:cNvPr>
          <p:cNvSpPr txBox="1"/>
          <p:nvPr/>
        </p:nvSpPr>
        <p:spPr>
          <a:xfrm>
            <a:off x="557457" y="4568365"/>
            <a:ext cx="541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The output is TRUE only if </a:t>
            </a:r>
            <a:r>
              <a:rPr lang="en-US" sz="3600" b="1" i="1" dirty="0"/>
              <a:t>all</a:t>
            </a:r>
            <a:r>
              <a:rPr lang="en-US" sz="3600" dirty="0"/>
              <a:t> of the inputs are TRUE</a:t>
            </a:r>
            <a:endParaRPr lang="en-US" sz="36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6BC5B-D378-4C03-92AC-7AB4F6A01AC3}"/>
              </a:ext>
            </a:extLst>
          </p:cNvPr>
          <p:cNvSpPr txBox="1"/>
          <p:nvPr/>
        </p:nvSpPr>
        <p:spPr>
          <a:xfrm>
            <a:off x="6117856" y="1143000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152D70D-7C0C-4C97-B64B-2EAE29DD095F}"/>
              </a:ext>
            </a:extLst>
          </p:cNvPr>
          <p:cNvGraphicFramePr>
            <a:graphicFrameLocks noGrp="1"/>
          </p:cNvGraphicFramePr>
          <p:nvPr/>
        </p:nvGraphicFramePr>
        <p:xfrm>
          <a:off x="6380960" y="168573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grpSp>
        <p:nvGrpSpPr>
          <p:cNvPr id="37" name="Group 36">
            <a:extLst>
              <a:ext uri="{FF2B5EF4-FFF2-40B4-BE49-F238E27FC236}">
                <a16:creationId xmlns:a16="http://schemas.microsoft.com/office/drawing/2014/main" id="{F08D3C94-E53C-49D8-B8BA-48D948FD9347}"/>
              </a:ext>
            </a:extLst>
          </p:cNvPr>
          <p:cNvGrpSpPr/>
          <p:nvPr/>
        </p:nvGrpSpPr>
        <p:grpSpPr>
          <a:xfrm>
            <a:off x="7044" y="2393867"/>
            <a:ext cx="6207224" cy="2070266"/>
            <a:chOff x="134534" y="1727751"/>
            <a:chExt cx="6207224" cy="2070266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687FA08-AC23-4F0E-BDE8-0CD2F5F957F0}"/>
                </a:ext>
              </a:extLst>
            </p:cNvPr>
            <p:cNvSpPr txBox="1"/>
            <p:nvPr/>
          </p:nvSpPr>
          <p:spPr>
            <a:xfrm>
              <a:off x="134534" y="1727751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E1B9C8C-D444-4611-B5F4-C5E292FE534A}"/>
                </a:ext>
              </a:extLst>
            </p:cNvPr>
            <p:cNvSpPr txBox="1"/>
            <p:nvPr/>
          </p:nvSpPr>
          <p:spPr>
            <a:xfrm>
              <a:off x="181598" y="2217982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2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2B167F1-0DCF-4381-B5E8-DC2195B50C92}"/>
                </a:ext>
              </a:extLst>
            </p:cNvPr>
            <p:cNvSpPr txBox="1"/>
            <p:nvPr/>
          </p:nvSpPr>
          <p:spPr>
            <a:xfrm>
              <a:off x="4694928" y="2739736"/>
              <a:ext cx="16468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output</a:t>
              </a:r>
              <a:endParaRPr lang="en-US" sz="3600" baseline="-25000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940A381-A359-49B5-804C-A97C355100D5}"/>
                </a:ext>
              </a:extLst>
            </p:cNvPr>
            <p:cNvSpPr txBox="1"/>
            <p:nvPr/>
          </p:nvSpPr>
          <p:spPr>
            <a:xfrm>
              <a:off x="204197" y="3151686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3</a:t>
              </a:r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38B8253A-9B88-4344-A4B6-249DD9ADB2F4}"/>
                </a:ext>
              </a:extLst>
            </p:cNvPr>
            <p:cNvGrpSpPr/>
            <p:nvPr/>
          </p:nvGrpSpPr>
          <p:grpSpPr>
            <a:xfrm>
              <a:off x="875275" y="2004742"/>
              <a:ext cx="4447636" cy="1745097"/>
              <a:chOff x="875275" y="2004742"/>
              <a:chExt cx="4447636" cy="1745097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529B2597-6C56-43E8-BBA8-E2AEE5920A28}"/>
                  </a:ext>
                </a:extLst>
              </p:cNvPr>
              <p:cNvGrpSpPr/>
              <p:nvPr/>
            </p:nvGrpSpPr>
            <p:grpSpPr>
              <a:xfrm>
                <a:off x="875275" y="2004742"/>
                <a:ext cx="2096525" cy="838200"/>
                <a:chOff x="1915907" y="3009900"/>
                <a:chExt cx="2096525" cy="838200"/>
              </a:xfrm>
            </p:grpSpPr>
            <p:sp>
              <p:nvSpPr>
                <p:cNvPr id="19" name="Flowchart: Delay 18">
                  <a:extLst>
                    <a:ext uri="{FF2B5EF4-FFF2-40B4-BE49-F238E27FC236}">
                      <a16:creationId xmlns:a16="http://schemas.microsoft.com/office/drawing/2014/main" id="{50B6810C-7161-40AB-8A42-DA032BFC4EB7}"/>
                    </a:ext>
                  </a:extLst>
                </p:cNvPr>
                <p:cNvSpPr/>
                <p:nvPr/>
              </p:nvSpPr>
              <p:spPr>
                <a:xfrm>
                  <a:off x="2514600" y="3009900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0893D487-ACE0-45DC-B703-2DFE4D5953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15907" y="3200400"/>
                  <a:ext cx="598693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D64E3F3C-20C8-4CB8-A699-902B5138E19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15907" y="3622496"/>
                  <a:ext cx="598693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D6ECEF6F-2640-4996-8870-0A3E3A5A5B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505200" y="3411876"/>
                  <a:ext cx="507232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638226DF-F473-4834-9CFE-66813C54A57C}"/>
                  </a:ext>
                </a:extLst>
              </p:cNvPr>
              <p:cNvGrpSpPr/>
              <p:nvPr/>
            </p:nvGrpSpPr>
            <p:grpSpPr>
              <a:xfrm>
                <a:off x="875275" y="2911639"/>
                <a:ext cx="4447636" cy="838200"/>
                <a:chOff x="-119476" y="3009900"/>
                <a:chExt cx="4447636" cy="838200"/>
              </a:xfrm>
            </p:grpSpPr>
            <p:sp>
              <p:nvSpPr>
                <p:cNvPr id="24" name="Flowchart: Delay 23">
                  <a:extLst>
                    <a:ext uri="{FF2B5EF4-FFF2-40B4-BE49-F238E27FC236}">
                      <a16:creationId xmlns:a16="http://schemas.microsoft.com/office/drawing/2014/main" id="{61316246-53D4-4CFC-B33C-300958ED441C}"/>
                    </a:ext>
                  </a:extLst>
                </p:cNvPr>
                <p:cNvSpPr/>
                <p:nvPr/>
              </p:nvSpPr>
              <p:spPr>
                <a:xfrm>
                  <a:off x="2514600" y="3009900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B628D0BD-0E81-4A04-BF63-7499AD0246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75792" y="3200400"/>
                  <a:ext cx="538808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42B7C52B-FE79-409F-B859-9376AC43504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19476" y="3614475"/>
                  <a:ext cx="2634076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24765E76-FB92-412C-A97D-9BAD379E7A16}"/>
                    </a:ext>
                  </a:extLst>
                </p:cNvPr>
                <p:cNvCxnSpPr/>
                <p:nvPr/>
              </p:nvCxnSpPr>
              <p:spPr>
                <a:xfrm>
                  <a:off x="3505200" y="3411876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7F7EEFD8-80A9-4D98-80F3-5846F615E169}"/>
                  </a:ext>
                </a:extLst>
              </p:cNvPr>
              <p:cNvCxnSpPr/>
              <p:nvPr/>
            </p:nvCxnSpPr>
            <p:spPr>
              <a:xfrm>
                <a:off x="2971800" y="2406718"/>
                <a:ext cx="0" cy="717482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4DCCF4A2-4C0B-4A2F-8494-57EBEBF9D040}"/>
              </a:ext>
            </a:extLst>
          </p:cNvPr>
          <p:cNvGraphicFramePr>
            <a:graphicFrameLocks noGrp="1"/>
          </p:cNvGraphicFramePr>
          <p:nvPr/>
        </p:nvGraphicFramePr>
        <p:xfrm>
          <a:off x="3053744" y="1189246"/>
          <a:ext cx="1646833" cy="1849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23776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857297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37113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30001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ED9A0159-D3E9-48B2-95E9-342BA0E24064}"/>
              </a:ext>
            </a:extLst>
          </p:cNvPr>
          <p:cNvGrpSpPr/>
          <p:nvPr/>
        </p:nvGrpSpPr>
        <p:grpSpPr>
          <a:xfrm>
            <a:off x="3033387" y="1209858"/>
            <a:ext cx="4623472" cy="2308324"/>
            <a:chOff x="3033387" y="1209858"/>
            <a:chExt cx="4623472" cy="2308324"/>
          </a:xfrm>
        </p:grpSpPr>
        <p:cxnSp>
          <p:nvCxnSpPr>
            <p:cNvPr id="43" name="Connector: Curved 42">
              <a:extLst>
                <a:ext uri="{FF2B5EF4-FFF2-40B4-BE49-F238E27FC236}">
                  <a16:creationId xmlns:a16="http://schemas.microsoft.com/office/drawing/2014/main" id="{75BC24EC-8B58-49CB-9273-4525257B615B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4052489" y="1802657"/>
              <a:ext cx="641617" cy="622795"/>
            </a:xfrm>
            <a:prstGeom prst="curvedConnector3">
              <a:avLst/>
            </a:prstGeom>
            <a:ln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89C48A2D-D82F-42DB-8278-CAF866F29651}"/>
                </a:ext>
              </a:extLst>
            </p:cNvPr>
            <p:cNvGrpSpPr/>
            <p:nvPr/>
          </p:nvGrpSpPr>
          <p:grpSpPr>
            <a:xfrm>
              <a:off x="3033387" y="1209858"/>
              <a:ext cx="3489962" cy="2308324"/>
              <a:chOff x="6462253" y="2598247"/>
              <a:chExt cx="3489962" cy="2308324"/>
            </a:xfrm>
          </p:grpSpPr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250A1784-9E0C-4B04-902E-F3D1B23E56F5}"/>
                  </a:ext>
                </a:extLst>
              </p:cNvPr>
              <p:cNvSpPr/>
              <p:nvPr/>
            </p:nvSpPr>
            <p:spPr>
              <a:xfrm>
                <a:off x="6462253" y="2927517"/>
                <a:ext cx="852814" cy="411878"/>
              </a:xfrm>
              <a:prstGeom prst="ellipse">
                <a:avLst/>
              </a:prstGeom>
              <a:noFill/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4444874-4D6F-41C6-BDB4-390ED8ABBB57}"/>
                  </a:ext>
                </a:extLst>
              </p:cNvPr>
              <p:cNvSpPr txBox="1"/>
              <p:nvPr/>
            </p:nvSpPr>
            <p:spPr>
              <a:xfrm>
                <a:off x="8094416" y="2598247"/>
                <a:ext cx="1857799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For every combination of inputs </a:t>
                </a:r>
                <a:r>
                  <a:rPr lang="en-US" sz="2400" dirty="0">
                    <a:solidFill>
                      <a:srgbClr val="7030A0"/>
                    </a:solidFill>
                  </a:rPr>
                  <a:t>here</a:t>
                </a:r>
                <a:r>
                  <a:rPr lang="en-US" sz="2400" dirty="0">
                    <a:solidFill>
                      <a:srgbClr val="FF0000"/>
                    </a:solidFill>
                  </a:rPr>
                  <a:t>, there are two rows </a:t>
                </a:r>
                <a:r>
                  <a:rPr lang="en-US" sz="2400" dirty="0">
                    <a:solidFill>
                      <a:srgbClr val="00B050"/>
                    </a:solidFill>
                  </a:rPr>
                  <a:t>here</a:t>
                </a:r>
                <a:r>
                  <a:rPr lang="en-US" sz="2400" dirty="0">
                    <a:solidFill>
                      <a:srgbClr val="FF0000"/>
                    </a:solidFill>
                  </a:rPr>
                  <a:t>.</a:t>
                </a:r>
                <a:endParaRPr lang="en-US" sz="2400" baseline="-25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31" name="Straight Arrow Connector 30">
                <a:extLst>
                  <a:ext uri="{FF2B5EF4-FFF2-40B4-BE49-F238E27FC236}">
                    <a16:creationId xmlns:a16="http://schemas.microsoft.com/office/drawing/2014/main" id="{F9A8381D-1EF1-4D82-91EC-9EACF750702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23315" y="4412772"/>
                <a:ext cx="927705" cy="259071"/>
              </a:xfrm>
              <a:prstGeom prst="straightConnector1">
                <a:avLst/>
              </a:prstGeom>
              <a:ln w="25400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2EF7D04F-5EBE-4F9C-9D7E-63F3178F2349}"/>
                </a:ext>
              </a:extLst>
            </p:cNvPr>
            <p:cNvSpPr/>
            <p:nvPr/>
          </p:nvSpPr>
          <p:spPr>
            <a:xfrm>
              <a:off x="6321268" y="2124502"/>
              <a:ext cx="1335591" cy="914163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23809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 Logic Gates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87FA08-AC23-4F0E-BDE8-0CD2F5F957F0}"/>
              </a:ext>
            </a:extLst>
          </p:cNvPr>
          <p:cNvSpPr txBox="1"/>
          <p:nvPr/>
        </p:nvSpPr>
        <p:spPr>
          <a:xfrm>
            <a:off x="683831" y="2700519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1B9C8C-D444-4611-B5F4-C5E292FE534A}"/>
              </a:ext>
            </a:extLst>
          </p:cNvPr>
          <p:cNvSpPr txBox="1"/>
          <p:nvPr/>
        </p:nvSpPr>
        <p:spPr>
          <a:xfrm>
            <a:off x="673386" y="32004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B167F1-0DCF-4381-B5E8-DC2195B50C92}"/>
              </a:ext>
            </a:extLst>
          </p:cNvPr>
          <p:cNvSpPr txBox="1"/>
          <p:nvPr/>
        </p:nvSpPr>
        <p:spPr>
          <a:xfrm>
            <a:off x="4086289" y="3088710"/>
            <a:ext cx="1881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output</a:t>
            </a:r>
            <a:endParaRPr lang="en-US" sz="3600" baseline="-25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81441A-2FF5-4026-8BC1-C8D91290520D}"/>
              </a:ext>
            </a:extLst>
          </p:cNvPr>
          <p:cNvSpPr txBox="1"/>
          <p:nvPr/>
        </p:nvSpPr>
        <p:spPr>
          <a:xfrm>
            <a:off x="557457" y="4568365"/>
            <a:ext cx="541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The output is TRUE if </a:t>
            </a:r>
            <a:r>
              <a:rPr lang="en-US" sz="3600" dirty="0">
                <a:solidFill>
                  <a:srgbClr val="FF0000"/>
                </a:solidFill>
              </a:rPr>
              <a:t>at least one</a:t>
            </a:r>
            <a:r>
              <a:rPr lang="en-US" sz="3600" dirty="0"/>
              <a:t> input is TRUE</a:t>
            </a:r>
            <a:endParaRPr lang="en-US" sz="36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6BC5B-D378-4C03-92AC-7AB4F6A01AC3}"/>
              </a:ext>
            </a:extLst>
          </p:cNvPr>
          <p:cNvSpPr txBox="1"/>
          <p:nvPr/>
        </p:nvSpPr>
        <p:spPr>
          <a:xfrm>
            <a:off x="6118374" y="1765637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152D70D-7C0C-4C97-B64B-2EAE29DD095F}"/>
              </a:ext>
            </a:extLst>
          </p:cNvPr>
          <p:cNvGraphicFramePr>
            <a:graphicFrameLocks noGrp="1"/>
          </p:cNvGraphicFramePr>
          <p:nvPr/>
        </p:nvGraphicFramePr>
        <p:xfrm>
          <a:off x="6401835" y="2480492"/>
          <a:ext cx="2121548" cy="240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99763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pSp>
        <p:nvGrpSpPr>
          <p:cNvPr id="24" name="Group 23">
            <a:extLst>
              <a:ext uri="{FF2B5EF4-FFF2-40B4-BE49-F238E27FC236}">
                <a16:creationId xmlns:a16="http://schemas.microsoft.com/office/drawing/2014/main" id="{A5745F38-5D39-4C4B-85C2-E00011FA30CD}"/>
              </a:ext>
            </a:extLst>
          </p:cNvPr>
          <p:cNvGrpSpPr/>
          <p:nvPr/>
        </p:nvGrpSpPr>
        <p:grpSpPr>
          <a:xfrm>
            <a:off x="1535084" y="3020371"/>
            <a:ext cx="2614353" cy="844573"/>
            <a:chOff x="1637607" y="3003526"/>
            <a:chExt cx="2614353" cy="844573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8925F4A0-A689-48B6-AC12-4AF7C45C536C}"/>
                </a:ext>
              </a:extLst>
            </p:cNvPr>
            <p:cNvCxnSpPr/>
            <p:nvPr/>
          </p:nvCxnSpPr>
          <p:spPr>
            <a:xfrm>
              <a:off x="3429000" y="3418028"/>
              <a:ext cx="8229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34E6987A-F190-418F-9DCF-BDD59D00288D}"/>
                </a:ext>
              </a:extLst>
            </p:cNvPr>
            <p:cNvGrpSpPr/>
            <p:nvPr/>
          </p:nvGrpSpPr>
          <p:grpSpPr>
            <a:xfrm>
              <a:off x="1637607" y="3009899"/>
              <a:ext cx="1699953" cy="838200"/>
              <a:chOff x="1637607" y="3009899"/>
              <a:chExt cx="1699953" cy="838200"/>
            </a:xfrm>
          </p:grpSpPr>
          <p:sp>
            <p:nvSpPr>
              <p:cNvPr id="4" name="Flowchart: Delay 3">
                <a:extLst>
                  <a:ext uri="{FF2B5EF4-FFF2-40B4-BE49-F238E27FC236}">
                    <a16:creationId xmlns:a16="http://schemas.microsoft.com/office/drawing/2014/main" id="{6DD27EE6-6012-4A43-BFC8-0C36A0C63E8F}"/>
                  </a:ext>
                </a:extLst>
              </p:cNvPr>
              <p:cNvSpPr/>
              <p:nvPr/>
            </p:nvSpPr>
            <p:spPr>
              <a:xfrm>
                <a:off x="2346960" y="3009899"/>
                <a:ext cx="990600" cy="838200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34B1F0A0-2D19-4F33-BCEF-DEAA41BAEA59}"/>
                  </a:ext>
                </a:extLst>
              </p:cNvPr>
              <p:cNvSpPr/>
              <p:nvPr/>
            </p:nvSpPr>
            <p:spPr>
              <a:xfrm>
                <a:off x="2281886" y="3029634"/>
                <a:ext cx="141955" cy="7987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Arc 18">
                <a:extLst>
                  <a:ext uri="{FF2B5EF4-FFF2-40B4-BE49-F238E27FC236}">
                    <a16:creationId xmlns:a16="http://schemas.microsoft.com/office/drawing/2014/main" id="{7E835F2C-C3C5-4E3E-B4FC-9C54C97E00B1}"/>
                  </a:ext>
                </a:extLst>
              </p:cNvPr>
              <p:cNvSpPr/>
              <p:nvPr/>
            </p:nvSpPr>
            <p:spPr>
              <a:xfrm>
                <a:off x="2175103" y="3030681"/>
                <a:ext cx="322823" cy="816050"/>
              </a:xfrm>
              <a:prstGeom prst="arc">
                <a:avLst>
                  <a:gd name="adj1" fmla="val 16200000"/>
                  <a:gd name="adj2" fmla="val 5053715"/>
                </a:avLst>
              </a:pr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F4EC271C-794C-4F77-8819-5892054D7E16}"/>
                  </a:ext>
                </a:extLst>
              </p:cNvPr>
              <p:cNvCxnSpPr/>
              <p:nvPr/>
            </p:nvCxnSpPr>
            <p:spPr>
              <a:xfrm>
                <a:off x="1637607" y="3200399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65147C95-42E8-4190-91F8-BA27C2EED0F6}"/>
                  </a:ext>
                </a:extLst>
              </p:cNvPr>
              <p:cNvCxnSpPr/>
              <p:nvPr/>
            </p:nvCxnSpPr>
            <p:spPr>
              <a:xfrm>
                <a:off x="1657696" y="3640280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AF6556D-5A28-4711-9FFB-A6A066470629}"/>
                </a:ext>
              </a:extLst>
            </p:cNvPr>
            <p:cNvSpPr/>
            <p:nvPr/>
          </p:nvSpPr>
          <p:spPr>
            <a:xfrm>
              <a:off x="2927024" y="3003526"/>
              <a:ext cx="457200" cy="8248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852EB8C-ADAA-4242-B209-2AE8A764D3F4}"/>
                </a:ext>
              </a:extLst>
            </p:cNvPr>
            <p:cNvSpPr/>
            <p:nvPr/>
          </p:nvSpPr>
          <p:spPr>
            <a:xfrm>
              <a:off x="2927024" y="3006776"/>
              <a:ext cx="519267" cy="406489"/>
            </a:xfrm>
            <a:custGeom>
              <a:avLst/>
              <a:gdLst>
                <a:gd name="connsiteX0" fmla="*/ 0 w 484909"/>
                <a:gd name="connsiteY0" fmla="*/ 0 h 405245"/>
                <a:gd name="connsiteX1" fmla="*/ 284018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484909"/>
                <a:gd name="connsiteY0" fmla="*/ 0 h 405245"/>
                <a:gd name="connsiteX1" fmla="*/ 297872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504257"/>
                <a:gd name="connsiteY0" fmla="*/ 0 h 420970"/>
                <a:gd name="connsiteX1" fmla="*/ 297872 w 504257"/>
                <a:gd name="connsiteY1" fmla="*/ 159327 h 420970"/>
                <a:gd name="connsiteX2" fmla="*/ 484909 w 504257"/>
                <a:gd name="connsiteY2" fmla="*/ 405245 h 420970"/>
                <a:gd name="connsiteX3" fmla="*/ 502227 w 504257"/>
                <a:gd name="connsiteY3" fmla="*/ 394854 h 420970"/>
                <a:gd name="connsiteX0" fmla="*/ 0 w 553343"/>
                <a:gd name="connsiteY0" fmla="*/ 0 h 411493"/>
                <a:gd name="connsiteX1" fmla="*/ 297872 w 553343"/>
                <a:gd name="connsiteY1" fmla="*/ 159327 h 411493"/>
                <a:gd name="connsiteX2" fmla="*/ 484909 w 553343"/>
                <a:gd name="connsiteY2" fmla="*/ 405245 h 411493"/>
                <a:gd name="connsiteX3" fmla="*/ 553343 w 553343"/>
                <a:gd name="connsiteY3" fmla="*/ 341845 h 411493"/>
                <a:gd name="connsiteX0" fmla="*/ 0 w 545771"/>
                <a:gd name="connsiteY0" fmla="*/ 0 h 456348"/>
                <a:gd name="connsiteX1" fmla="*/ 297872 w 545771"/>
                <a:gd name="connsiteY1" fmla="*/ 159327 h 456348"/>
                <a:gd name="connsiteX2" fmla="*/ 484909 w 545771"/>
                <a:gd name="connsiteY2" fmla="*/ 405245 h 456348"/>
                <a:gd name="connsiteX3" fmla="*/ 545771 w 545771"/>
                <a:gd name="connsiteY3" fmla="*/ 455435 h 456348"/>
                <a:gd name="connsiteX0" fmla="*/ 0 w 545771"/>
                <a:gd name="connsiteY0" fmla="*/ 0 h 455589"/>
                <a:gd name="connsiteX1" fmla="*/ 297872 w 545771"/>
                <a:gd name="connsiteY1" fmla="*/ 159327 h 455589"/>
                <a:gd name="connsiteX2" fmla="*/ 471657 w 545771"/>
                <a:gd name="connsiteY2" fmla="*/ 354129 h 455589"/>
                <a:gd name="connsiteX3" fmla="*/ 545771 w 545771"/>
                <a:gd name="connsiteY3" fmla="*/ 455435 h 455589"/>
                <a:gd name="connsiteX0" fmla="*/ 0 w 519267"/>
                <a:gd name="connsiteY0" fmla="*/ 0 h 399361"/>
                <a:gd name="connsiteX1" fmla="*/ 297872 w 519267"/>
                <a:gd name="connsiteY1" fmla="*/ 159327 h 399361"/>
                <a:gd name="connsiteX2" fmla="*/ 471657 w 519267"/>
                <a:gd name="connsiteY2" fmla="*/ 354129 h 399361"/>
                <a:gd name="connsiteX3" fmla="*/ 519267 w 519267"/>
                <a:gd name="connsiteY3" fmla="*/ 398640 h 399361"/>
                <a:gd name="connsiteX0" fmla="*/ 0 w 519267"/>
                <a:gd name="connsiteY0" fmla="*/ 0 h 399424"/>
                <a:gd name="connsiteX1" fmla="*/ 305445 w 519267"/>
                <a:gd name="connsiteY1" fmla="*/ 151755 h 399424"/>
                <a:gd name="connsiteX2" fmla="*/ 471657 w 519267"/>
                <a:gd name="connsiteY2" fmla="*/ 354129 h 399424"/>
                <a:gd name="connsiteX3" fmla="*/ 519267 w 519267"/>
                <a:gd name="connsiteY3" fmla="*/ 398640 h 399424"/>
                <a:gd name="connsiteX0" fmla="*/ 0 w 519267"/>
                <a:gd name="connsiteY0" fmla="*/ 0 h 399092"/>
                <a:gd name="connsiteX1" fmla="*/ 305445 w 519267"/>
                <a:gd name="connsiteY1" fmla="*/ 151755 h 399092"/>
                <a:gd name="connsiteX2" fmla="*/ 481123 w 519267"/>
                <a:gd name="connsiteY2" fmla="*/ 344663 h 399092"/>
                <a:gd name="connsiteX3" fmla="*/ 519267 w 519267"/>
                <a:gd name="connsiteY3" fmla="*/ 398640 h 399092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9267" h="399193">
                  <a:moveTo>
                    <a:pt x="0" y="0"/>
                  </a:moveTo>
                  <a:cubicBezTo>
                    <a:pt x="122425" y="32640"/>
                    <a:pt x="200647" y="69700"/>
                    <a:pt x="280834" y="127144"/>
                  </a:cubicBezTo>
                  <a:cubicBezTo>
                    <a:pt x="361021" y="184588"/>
                    <a:pt x="441384" y="299414"/>
                    <a:pt x="481123" y="344663"/>
                  </a:cubicBezTo>
                  <a:cubicBezTo>
                    <a:pt x="520862" y="389912"/>
                    <a:pt x="513494" y="402104"/>
                    <a:pt x="519267" y="39864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213C389-05E0-4BD5-9922-A34B78F91E56}"/>
                </a:ext>
              </a:extLst>
            </p:cNvPr>
            <p:cNvSpPr/>
            <p:nvPr/>
          </p:nvSpPr>
          <p:spPr>
            <a:xfrm flipV="1">
              <a:off x="2971799" y="3410485"/>
              <a:ext cx="474491" cy="434491"/>
            </a:xfrm>
            <a:custGeom>
              <a:avLst/>
              <a:gdLst>
                <a:gd name="connsiteX0" fmla="*/ 0 w 484909"/>
                <a:gd name="connsiteY0" fmla="*/ 0 h 405245"/>
                <a:gd name="connsiteX1" fmla="*/ 284018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484909"/>
                <a:gd name="connsiteY0" fmla="*/ 0 h 405245"/>
                <a:gd name="connsiteX1" fmla="*/ 297872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504257"/>
                <a:gd name="connsiteY0" fmla="*/ 0 h 420970"/>
                <a:gd name="connsiteX1" fmla="*/ 297872 w 504257"/>
                <a:gd name="connsiteY1" fmla="*/ 159327 h 420970"/>
                <a:gd name="connsiteX2" fmla="*/ 484909 w 504257"/>
                <a:gd name="connsiteY2" fmla="*/ 405245 h 420970"/>
                <a:gd name="connsiteX3" fmla="*/ 502227 w 504257"/>
                <a:gd name="connsiteY3" fmla="*/ 394854 h 420970"/>
                <a:gd name="connsiteX0" fmla="*/ 0 w 553343"/>
                <a:gd name="connsiteY0" fmla="*/ 0 h 411493"/>
                <a:gd name="connsiteX1" fmla="*/ 297872 w 553343"/>
                <a:gd name="connsiteY1" fmla="*/ 159327 h 411493"/>
                <a:gd name="connsiteX2" fmla="*/ 484909 w 553343"/>
                <a:gd name="connsiteY2" fmla="*/ 405245 h 411493"/>
                <a:gd name="connsiteX3" fmla="*/ 553343 w 553343"/>
                <a:gd name="connsiteY3" fmla="*/ 341845 h 411493"/>
                <a:gd name="connsiteX0" fmla="*/ 0 w 545771"/>
                <a:gd name="connsiteY0" fmla="*/ 0 h 456348"/>
                <a:gd name="connsiteX1" fmla="*/ 297872 w 545771"/>
                <a:gd name="connsiteY1" fmla="*/ 159327 h 456348"/>
                <a:gd name="connsiteX2" fmla="*/ 484909 w 545771"/>
                <a:gd name="connsiteY2" fmla="*/ 405245 h 456348"/>
                <a:gd name="connsiteX3" fmla="*/ 545771 w 545771"/>
                <a:gd name="connsiteY3" fmla="*/ 455435 h 456348"/>
                <a:gd name="connsiteX0" fmla="*/ 0 w 545771"/>
                <a:gd name="connsiteY0" fmla="*/ 0 h 455589"/>
                <a:gd name="connsiteX1" fmla="*/ 297872 w 545771"/>
                <a:gd name="connsiteY1" fmla="*/ 159327 h 455589"/>
                <a:gd name="connsiteX2" fmla="*/ 471657 w 545771"/>
                <a:gd name="connsiteY2" fmla="*/ 354129 h 455589"/>
                <a:gd name="connsiteX3" fmla="*/ 545771 w 545771"/>
                <a:gd name="connsiteY3" fmla="*/ 455435 h 455589"/>
                <a:gd name="connsiteX0" fmla="*/ 0 w 519267"/>
                <a:gd name="connsiteY0" fmla="*/ 0 h 399361"/>
                <a:gd name="connsiteX1" fmla="*/ 297872 w 519267"/>
                <a:gd name="connsiteY1" fmla="*/ 159327 h 399361"/>
                <a:gd name="connsiteX2" fmla="*/ 471657 w 519267"/>
                <a:gd name="connsiteY2" fmla="*/ 354129 h 399361"/>
                <a:gd name="connsiteX3" fmla="*/ 519267 w 519267"/>
                <a:gd name="connsiteY3" fmla="*/ 398640 h 399361"/>
                <a:gd name="connsiteX0" fmla="*/ 0 w 519267"/>
                <a:gd name="connsiteY0" fmla="*/ 0 h 399424"/>
                <a:gd name="connsiteX1" fmla="*/ 305445 w 519267"/>
                <a:gd name="connsiteY1" fmla="*/ 151755 h 399424"/>
                <a:gd name="connsiteX2" fmla="*/ 471657 w 519267"/>
                <a:gd name="connsiteY2" fmla="*/ 354129 h 399424"/>
                <a:gd name="connsiteX3" fmla="*/ 519267 w 519267"/>
                <a:gd name="connsiteY3" fmla="*/ 398640 h 399424"/>
                <a:gd name="connsiteX0" fmla="*/ 0 w 519267"/>
                <a:gd name="connsiteY0" fmla="*/ 0 h 399092"/>
                <a:gd name="connsiteX1" fmla="*/ 305445 w 519267"/>
                <a:gd name="connsiteY1" fmla="*/ 151755 h 399092"/>
                <a:gd name="connsiteX2" fmla="*/ 481123 w 519267"/>
                <a:gd name="connsiteY2" fmla="*/ 344663 h 399092"/>
                <a:gd name="connsiteX3" fmla="*/ 519267 w 519267"/>
                <a:gd name="connsiteY3" fmla="*/ 398640 h 399092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9267" h="399193">
                  <a:moveTo>
                    <a:pt x="0" y="0"/>
                  </a:moveTo>
                  <a:cubicBezTo>
                    <a:pt x="122425" y="32640"/>
                    <a:pt x="200647" y="69700"/>
                    <a:pt x="280834" y="127144"/>
                  </a:cubicBezTo>
                  <a:cubicBezTo>
                    <a:pt x="361021" y="184588"/>
                    <a:pt x="441384" y="299414"/>
                    <a:pt x="481123" y="344663"/>
                  </a:cubicBezTo>
                  <a:cubicBezTo>
                    <a:pt x="520862" y="389912"/>
                    <a:pt x="513494" y="402104"/>
                    <a:pt x="519267" y="39864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92034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input OR Logic Gate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87FA08-AC23-4F0E-BDE8-0CD2F5F957F0}"/>
              </a:ext>
            </a:extLst>
          </p:cNvPr>
          <p:cNvSpPr txBox="1"/>
          <p:nvPr/>
        </p:nvSpPr>
        <p:spPr>
          <a:xfrm>
            <a:off x="684307" y="2513137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1B9C8C-D444-4611-B5F4-C5E292FE534A}"/>
              </a:ext>
            </a:extLst>
          </p:cNvPr>
          <p:cNvSpPr txBox="1"/>
          <p:nvPr/>
        </p:nvSpPr>
        <p:spPr>
          <a:xfrm>
            <a:off x="682582" y="2937578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B167F1-0DCF-4381-B5E8-DC2195B50C92}"/>
              </a:ext>
            </a:extLst>
          </p:cNvPr>
          <p:cNvSpPr txBox="1"/>
          <p:nvPr/>
        </p:nvSpPr>
        <p:spPr>
          <a:xfrm>
            <a:off x="4086289" y="3088710"/>
            <a:ext cx="1881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output</a:t>
            </a:r>
            <a:endParaRPr lang="en-US" sz="3600" baseline="-25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81441A-2FF5-4026-8BC1-C8D91290520D}"/>
              </a:ext>
            </a:extLst>
          </p:cNvPr>
          <p:cNvSpPr txBox="1"/>
          <p:nvPr/>
        </p:nvSpPr>
        <p:spPr>
          <a:xfrm>
            <a:off x="557457" y="4568365"/>
            <a:ext cx="541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The output is TRUE if </a:t>
            </a:r>
            <a:r>
              <a:rPr lang="en-US" sz="3600" dirty="0">
                <a:solidFill>
                  <a:srgbClr val="FF0000"/>
                </a:solidFill>
              </a:rPr>
              <a:t>at least one</a:t>
            </a:r>
            <a:r>
              <a:rPr lang="en-US" sz="3600" dirty="0"/>
              <a:t> input is TRUE</a:t>
            </a:r>
            <a:endParaRPr lang="en-US" sz="36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6BC5B-D378-4C03-92AC-7AB4F6A01AC3}"/>
              </a:ext>
            </a:extLst>
          </p:cNvPr>
          <p:cNvSpPr txBox="1"/>
          <p:nvPr/>
        </p:nvSpPr>
        <p:spPr>
          <a:xfrm>
            <a:off x="6101980" y="1070747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3CA2BED-EE25-46D7-A1CB-17239CB65BBC}"/>
              </a:ext>
            </a:extLst>
          </p:cNvPr>
          <p:cNvGrpSpPr/>
          <p:nvPr/>
        </p:nvGrpSpPr>
        <p:grpSpPr>
          <a:xfrm>
            <a:off x="1503076" y="3019878"/>
            <a:ext cx="2651079" cy="844573"/>
            <a:chOff x="1503076" y="3019878"/>
            <a:chExt cx="2651079" cy="844573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A5745F38-5D39-4C4B-85C2-E00011FA30CD}"/>
                </a:ext>
              </a:extLst>
            </p:cNvPr>
            <p:cNvGrpSpPr/>
            <p:nvPr/>
          </p:nvGrpSpPr>
          <p:grpSpPr>
            <a:xfrm>
              <a:off x="1503076" y="3019878"/>
              <a:ext cx="2651079" cy="844573"/>
              <a:chOff x="1600881" y="3003526"/>
              <a:chExt cx="2651079" cy="844573"/>
            </a:xfrm>
          </p:grpSpPr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8925F4A0-A689-48B6-AC12-4AF7C45C536C}"/>
                  </a:ext>
                </a:extLst>
              </p:cNvPr>
              <p:cNvCxnSpPr/>
              <p:nvPr/>
            </p:nvCxnSpPr>
            <p:spPr>
              <a:xfrm>
                <a:off x="3429000" y="3418028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34E6987A-F190-418F-9DCF-BDD59D00288D}"/>
                  </a:ext>
                </a:extLst>
              </p:cNvPr>
              <p:cNvGrpSpPr/>
              <p:nvPr/>
            </p:nvGrpSpPr>
            <p:grpSpPr>
              <a:xfrm>
                <a:off x="1600881" y="3009899"/>
                <a:ext cx="1736679" cy="838200"/>
                <a:chOff x="1600881" y="3009899"/>
                <a:chExt cx="1736679" cy="838200"/>
              </a:xfrm>
            </p:grpSpPr>
            <p:sp>
              <p:nvSpPr>
                <p:cNvPr id="4" name="Flowchart: Delay 3">
                  <a:extLst>
                    <a:ext uri="{FF2B5EF4-FFF2-40B4-BE49-F238E27FC236}">
                      <a16:creationId xmlns:a16="http://schemas.microsoft.com/office/drawing/2014/main" id="{6DD27EE6-6012-4A43-BFC8-0C36A0C63E8F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34B1F0A0-2D19-4F33-BCEF-DEAA41BAEA59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Arc 18">
                  <a:extLst>
                    <a:ext uri="{FF2B5EF4-FFF2-40B4-BE49-F238E27FC236}">
                      <a16:creationId xmlns:a16="http://schemas.microsoft.com/office/drawing/2014/main" id="{7E835F2C-C3C5-4E3E-B4FC-9C54C97E00B1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F4EC271C-794C-4F77-8819-5892054D7E16}"/>
                    </a:ext>
                  </a:extLst>
                </p:cNvPr>
                <p:cNvCxnSpPr/>
                <p:nvPr/>
              </p:nvCxnSpPr>
              <p:spPr>
                <a:xfrm>
                  <a:off x="1600881" y="3088709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65147C95-42E8-4190-91F8-BA27C2EED0F6}"/>
                    </a:ext>
                  </a:extLst>
                </p:cNvPr>
                <p:cNvCxnSpPr/>
                <p:nvPr/>
              </p:nvCxnSpPr>
              <p:spPr>
                <a:xfrm>
                  <a:off x="1614448" y="3718689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3AF6556D-5A28-4711-9FFB-A6A066470629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F852EB8C-ADAA-4242-B209-2AE8A764D3F4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A213C389-05E0-4BD5-9922-A34B78F91E56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7D6C269-31DE-4370-B0B1-DB30B8AA300A}"/>
                </a:ext>
              </a:extLst>
            </p:cNvPr>
            <p:cNvCxnSpPr>
              <a:cxnSpLocks/>
            </p:cNvCxnSpPr>
            <p:nvPr/>
          </p:nvCxnSpPr>
          <p:spPr>
            <a:xfrm>
              <a:off x="1516643" y="3427330"/>
              <a:ext cx="8787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30760AAE-3C09-4E5F-AA65-7D242DFD1694}"/>
              </a:ext>
            </a:extLst>
          </p:cNvPr>
          <p:cNvSpPr txBox="1"/>
          <p:nvPr/>
        </p:nvSpPr>
        <p:spPr>
          <a:xfrm>
            <a:off x="708622" y="3358778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3</a:t>
            </a:r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8612FBA8-D9E9-414C-86F2-9C252A44E872}"/>
              </a:ext>
            </a:extLst>
          </p:cNvPr>
          <p:cNvGraphicFramePr>
            <a:graphicFrameLocks noGrp="1"/>
          </p:cNvGraphicFramePr>
          <p:nvPr/>
        </p:nvGraphicFramePr>
        <p:xfrm>
          <a:off x="6380960" y="168573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860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2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493"/>
          </a:xfrm>
        </p:spPr>
        <p:txBody>
          <a:bodyPr>
            <a:noAutofit/>
          </a:bodyPr>
          <a:lstStyle/>
          <a:p>
            <a:r>
              <a:rPr lang="en-US" sz="3400" dirty="0"/>
              <a:t>Equivalent Circuit for 3 input OR Logic Gate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6BC5B-D378-4C03-92AC-7AB4F6A01AC3}"/>
              </a:ext>
            </a:extLst>
          </p:cNvPr>
          <p:cNvSpPr txBox="1"/>
          <p:nvPr/>
        </p:nvSpPr>
        <p:spPr>
          <a:xfrm>
            <a:off x="6117856" y="1143000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152D70D-7C0C-4C97-B64B-2EAE29DD095F}"/>
              </a:ext>
            </a:extLst>
          </p:cNvPr>
          <p:cNvGraphicFramePr>
            <a:graphicFrameLocks noGrp="1"/>
          </p:cNvGraphicFramePr>
          <p:nvPr/>
        </p:nvGraphicFramePr>
        <p:xfrm>
          <a:off x="6380960" y="168573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4DCCF4A2-4C0B-4A2F-8494-57EBEBF9D040}"/>
              </a:ext>
            </a:extLst>
          </p:cNvPr>
          <p:cNvGraphicFramePr>
            <a:graphicFrameLocks noGrp="1"/>
          </p:cNvGraphicFramePr>
          <p:nvPr/>
        </p:nvGraphicFramePr>
        <p:xfrm>
          <a:off x="3053744" y="1189246"/>
          <a:ext cx="1646833" cy="1849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23776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857297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37113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30001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cxnSp>
        <p:nvCxnSpPr>
          <p:cNvPr id="43" name="Connector: Curved 42">
            <a:extLst>
              <a:ext uri="{FF2B5EF4-FFF2-40B4-BE49-F238E27FC236}">
                <a16:creationId xmlns:a16="http://schemas.microsoft.com/office/drawing/2014/main" id="{75BC24EC-8B58-49CB-9273-4525257B615B}"/>
              </a:ext>
            </a:extLst>
          </p:cNvPr>
          <p:cNvCxnSpPr>
            <a:cxnSpLocks/>
          </p:cNvCxnSpPr>
          <p:nvPr/>
        </p:nvCxnSpPr>
        <p:spPr>
          <a:xfrm rot="10800000" flipV="1">
            <a:off x="2533250" y="2393866"/>
            <a:ext cx="520495" cy="519651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AA2B684C-C3BD-4115-93DC-41FBC6538ED9}"/>
              </a:ext>
            </a:extLst>
          </p:cNvPr>
          <p:cNvGrpSpPr/>
          <p:nvPr/>
        </p:nvGrpSpPr>
        <p:grpSpPr>
          <a:xfrm>
            <a:off x="7044" y="2393867"/>
            <a:ext cx="6207224" cy="2070266"/>
            <a:chOff x="7044" y="2393867"/>
            <a:chExt cx="6207224" cy="2070266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F08D3C94-E53C-49D8-B8BA-48D948FD9347}"/>
                </a:ext>
              </a:extLst>
            </p:cNvPr>
            <p:cNvGrpSpPr/>
            <p:nvPr/>
          </p:nvGrpSpPr>
          <p:grpSpPr>
            <a:xfrm>
              <a:off x="7044" y="2393867"/>
              <a:ext cx="6207224" cy="2070266"/>
              <a:chOff x="134534" y="1727751"/>
              <a:chExt cx="6207224" cy="2070266"/>
            </a:xfrm>
          </p:grpSpPr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687FA08-AC23-4F0E-BDE8-0CD2F5F957F0}"/>
                  </a:ext>
                </a:extLst>
              </p:cNvPr>
              <p:cNvSpPr txBox="1"/>
              <p:nvPr/>
            </p:nvSpPr>
            <p:spPr>
              <a:xfrm>
                <a:off x="134534" y="1727751"/>
                <a:ext cx="914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 x</a:t>
                </a:r>
                <a:r>
                  <a:rPr lang="en-US" sz="3600" baseline="-25000" dirty="0"/>
                  <a:t>1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E1B9C8C-D444-4611-B5F4-C5E292FE534A}"/>
                  </a:ext>
                </a:extLst>
              </p:cNvPr>
              <p:cNvSpPr txBox="1"/>
              <p:nvPr/>
            </p:nvSpPr>
            <p:spPr>
              <a:xfrm>
                <a:off x="181598" y="2217982"/>
                <a:ext cx="914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 x</a:t>
                </a:r>
                <a:r>
                  <a:rPr lang="en-US" sz="3600" baseline="-25000" dirty="0"/>
                  <a:t>2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2B167F1-0DCF-4381-B5E8-DC2195B50C92}"/>
                  </a:ext>
                </a:extLst>
              </p:cNvPr>
              <p:cNvSpPr txBox="1"/>
              <p:nvPr/>
            </p:nvSpPr>
            <p:spPr>
              <a:xfrm>
                <a:off x="4694928" y="2739736"/>
                <a:ext cx="164683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output</a:t>
                </a:r>
                <a:endParaRPr lang="en-US" sz="3600" baseline="-25000" dirty="0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940A381-A359-49B5-804C-A97C355100D5}"/>
                  </a:ext>
                </a:extLst>
              </p:cNvPr>
              <p:cNvSpPr txBox="1"/>
              <p:nvPr/>
            </p:nvSpPr>
            <p:spPr>
              <a:xfrm>
                <a:off x="204197" y="3151686"/>
                <a:ext cx="914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 x</a:t>
                </a:r>
                <a:r>
                  <a:rPr lang="en-US" sz="3600" baseline="-25000" dirty="0"/>
                  <a:t>3</a:t>
                </a:r>
              </a:p>
            </p:txBody>
          </p: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38B8253A-9B88-4344-A4B6-249DD9ADB2F4}"/>
                  </a:ext>
                </a:extLst>
              </p:cNvPr>
              <p:cNvGrpSpPr/>
              <p:nvPr/>
            </p:nvGrpSpPr>
            <p:grpSpPr>
              <a:xfrm>
                <a:off x="875275" y="2406718"/>
                <a:ext cx="4447636" cy="1109496"/>
                <a:chOff x="875275" y="2406718"/>
                <a:chExt cx="4447636" cy="1109496"/>
              </a:xfrm>
            </p:grpSpPr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D6ECEF6F-2640-4996-8870-0A3E3A5A5B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464568" y="2406718"/>
                  <a:ext cx="507232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638226DF-F473-4834-9CFE-66813C54A57C}"/>
                    </a:ext>
                  </a:extLst>
                </p:cNvPr>
                <p:cNvGrpSpPr/>
                <p:nvPr/>
              </p:nvGrpSpPr>
              <p:grpSpPr>
                <a:xfrm>
                  <a:off x="875275" y="3102139"/>
                  <a:ext cx="4447636" cy="414075"/>
                  <a:chOff x="-119476" y="3200400"/>
                  <a:chExt cx="4447636" cy="414075"/>
                </a:xfrm>
              </p:grpSpPr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B628D0BD-0E81-4A04-BF63-7499AD0246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75792" y="3200400"/>
                    <a:ext cx="538808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42B7C52B-FE79-409F-B859-9376AC43504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19476" y="3614475"/>
                    <a:ext cx="2634076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>
                    <a:extLst>
                      <a:ext uri="{FF2B5EF4-FFF2-40B4-BE49-F238E27FC236}">
                        <a16:creationId xmlns:a16="http://schemas.microsoft.com/office/drawing/2014/main" id="{24765E76-FB92-412C-A97D-9BAD379E7A16}"/>
                      </a:ext>
                    </a:extLst>
                  </p:cNvPr>
                  <p:cNvCxnSpPr/>
                  <p:nvPr/>
                </p:nvCxnSpPr>
                <p:spPr>
                  <a:xfrm>
                    <a:off x="3505200" y="3411876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7F7EEFD8-80A9-4D98-80F3-5846F615E169}"/>
                    </a:ext>
                  </a:extLst>
                </p:cNvPr>
                <p:cNvCxnSpPr/>
                <p:nvPr/>
              </p:nvCxnSpPr>
              <p:spPr>
                <a:xfrm>
                  <a:off x="2971800" y="2406718"/>
                  <a:ext cx="0" cy="717482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F83CD39E-C13A-4438-AF9A-268BEF357C32}"/>
                </a:ext>
              </a:extLst>
            </p:cNvPr>
            <p:cNvGrpSpPr/>
            <p:nvPr/>
          </p:nvGrpSpPr>
          <p:grpSpPr>
            <a:xfrm>
              <a:off x="711584" y="2650547"/>
              <a:ext cx="2095268" cy="844573"/>
              <a:chOff x="1783602" y="3003526"/>
              <a:chExt cx="2095268" cy="844573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D2EF3314-2BCE-4B6C-8EAA-09EBDECB2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29000" y="3418028"/>
                <a:ext cx="44987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0057C4B3-9CD9-48F4-9DDE-885EC622D40A}"/>
                  </a:ext>
                </a:extLst>
              </p:cNvPr>
              <p:cNvGrpSpPr/>
              <p:nvPr/>
            </p:nvGrpSpPr>
            <p:grpSpPr>
              <a:xfrm>
                <a:off x="1783602" y="3009899"/>
                <a:ext cx="1553958" cy="838200"/>
                <a:chOff x="1783602" y="3009899"/>
                <a:chExt cx="1553958" cy="838200"/>
              </a:xfrm>
            </p:grpSpPr>
            <p:sp>
              <p:nvSpPr>
                <p:cNvPr id="35" name="Flowchart: Delay 34">
                  <a:extLst>
                    <a:ext uri="{FF2B5EF4-FFF2-40B4-BE49-F238E27FC236}">
                      <a16:creationId xmlns:a16="http://schemas.microsoft.com/office/drawing/2014/main" id="{E493E416-0B4C-4348-8F53-D94204006076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08541CA5-586B-43E4-AFB8-AFD32EB9A31C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Arc 39">
                  <a:extLst>
                    <a:ext uri="{FF2B5EF4-FFF2-40B4-BE49-F238E27FC236}">
                      <a16:creationId xmlns:a16="http://schemas.microsoft.com/office/drawing/2014/main" id="{066E90AE-B083-456A-AE33-4DD41BDECE07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A713EB11-43BD-4EDE-8841-D0FE98BFD4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783602" y="3200399"/>
                  <a:ext cx="676965" cy="9621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472A0179-B0E3-4B1D-8EEB-1046E103A0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783602" y="3640280"/>
                  <a:ext cx="697054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2CB31CD6-CD9E-4542-A913-22E68C7EAB1E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85D20BC6-2368-4967-B269-5A283B3DFAFA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E38F8794-0DC9-4FFB-B916-CA88FDFCDED8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74F834DB-5BA5-478F-8DF0-C569EE2B65E1}"/>
                </a:ext>
              </a:extLst>
            </p:cNvPr>
            <p:cNvGrpSpPr/>
            <p:nvPr/>
          </p:nvGrpSpPr>
          <p:grpSpPr>
            <a:xfrm>
              <a:off x="2708700" y="3574240"/>
              <a:ext cx="2095268" cy="844573"/>
              <a:chOff x="1783602" y="3003526"/>
              <a:chExt cx="2095268" cy="844573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5F0CB52B-7DCE-40D2-A0F9-4D485FAF3D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29000" y="3418028"/>
                <a:ext cx="44987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A8CA796F-451C-42A9-A8B6-91EA9725D5F9}"/>
                  </a:ext>
                </a:extLst>
              </p:cNvPr>
              <p:cNvGrpSpPr/>
              <p:nvPr/>
            </p:nvGrpSpPr>
            <p:grpSpPr>
              <a:xfrm>
                <a:off x="1783602" y="3009899"/>
                <a:ext cx="1553958" cy="838200"/>
                <a:chOff x="1783602" y="3009899"/>
                <a:chExt cx="1553958" cy="838200"/>
              </a:xfrm>
            </p:grpSpPr>
            <p:sp>
              <p:nvSpPr>
                <p:cNvPr id="50" name="Flowchart: Delay 49">
                  <a:extLst>
                    <a:ext uri="{FF2B5EF4-FFF2-40B4-BE49-F238E27FC236}">
                      <a16:creationId xmlns:a16="http://schemas.microsoft.com/office/drawing/2014/main" id="{62FC8A9F-853E-4897-85CB-7CABD5C1B66E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id="{CFD6EB43-907F-401B-832D-791C9EBF61C2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Arc 51">
                  <a:extLst>
                    <a:ext uri="{FF2B5EF4-FFF2-40B4-BE49-F238E27FC236}">
                      <a16:creationId xmlns:a16="http://schemas.microsoft.com/office/drawing/2014/main" id="{29603449-B71D-401D-8778-C8EFAE33E5D5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FE2C166A-FD4F-4198-AA86-555721CA5F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920470" y="3200400"/>
                  <a:ext cx="54009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EC8E2489-45F5-4004-A6A7-5178CC20AF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783602" y="3608476"/>
                  <a:ext cx="697054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27A7A3B0-190F-4A15-80ED-2FBC75F09A72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6F417C94-884F-4EFE-BC2B-760244079EAC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0FB8767A-79D3-4FD6-B9D6-47E3C7DD0D53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8CF6FEE2-A653-4AA0-B0BA-2CFDE5133565}"/>
              </a:ext>
            </a:extLst>
          </p:cNvPr>
          <p:cNvSpPr txBox="1"/>
          <p:nvPr/>
        </p:nvSpPr>
        <p:spPr>
          <a:xfrm>
            <a:off x="556512" y="4690851"/>
            <a:ext cx="541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The output is TRUE if </a:t>
            </a:r>
            <a:r>
              <a:rPr lang="en-US" sz="3600" dirty="0">
                <a:solidFill>
                  <a:srgbClr val="FF0000"/>
                </a:solidFill>
              </a:rPr>
              <a:t>at least one</a:t>
            </a:r>
            <a:r>
              <a:rPr lang="en-US" sz="3600" dirty="0"/>
              <a:t> input is TRUE</a:t>
            </a:r>
            <a:endParaRPr lang="en-US" sz="3600" baseline="-25000" dirty="0"/>
          </a:p>
        </p:txBody>
      </p:sp>
    </p:spTree>
    <p:extLst>
      <p:ext uri="{BB962C8B-B14F-4D97-AF65-F5344CB8AC3E}">
        <p14:creationId xmlns:p14="http://schemas.microsoft.com/office/powerpoint/2010/main" val="285166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XOR Logic Gates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87FA08-AC23-4F0E-BDE8-0CD2F5F957F0}"/>
              </a:ext>
            </a:extLst>
          </p:cNvPr>
          <p:cNvSpPr txBox="1"/>
          <p:nvPr/>
        </p:nvSpPr>
        <p:spPr>
          <a:xfrm>
            <a:off x="683831" y="2700519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1B9C8C-D444-4611-B5F4-C5E292FE534A}"/>
              </a:ext>
            </a:extLst>
          </p:cNvPr>
          <p:cNvSpPr txBox="1"/>
          <p:nvPr/>
        </p:nvSpPr>
        <p:spPr>
          <a:xfrm>
            <a:off x="673386" y="32004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B167F1-0DCF-4381-B5E8-DC2195B50C92}"/>
              </a:ext>
            </a:extLst>
          </p:cNvPr>
          <p:cNvSpPr txBox="1"/>
          <p:nvPr/>
        </p:nvSpPr>
        <p:spPr>
          <a:xfrm>
            <a:off x="4086289" y="3088710"/>
            <a:ext cx="1881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output</a:t>
            </a:r>
            <a:endParaRPr lang="en-US" sz="3600" baseline="-25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81441A-2FF5-4026-8BC1-C8D91290520D}"/>
              </a:ext>
            </a:extLst>
          </p:cNvPr>
          <p:cNvSpPr txBox="1"/>
          <p:nvPr/>
        </p:nvSpPr>
        <p:spPr>
          <a:xfrm>
            <a:off x="557457" y="4355791"/>
            <a:ext cx="55609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The output is TRUE if an </a:t>
            </a:r>
            <a:r>
              <a:rPr lang="en-US" sz="3600" dirty="0">
                <a:solidFill>
                  <a:srgbClr val="FF0000"/>
                </a:solidFill>
              </a:rPr>
              <a:t>odd</a:t>
            </a:r>
            <a:r>
              <a:rPr lang="en-US" sz="3600" dirty="0"/>
              <a:t> number of inputs are TRUE</a:t>
            </a:r>
            <a:endParaRPr lang="en-US" sz="36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6BC5B-D378-4C03-92AC-7AB4F6A01AC3}"/>
              </a:ext>
            </a:extLst>
          </p:cNvPr>
          <p:cNvSpPr txBox="1"/>
          <p:nvPr/>
        </p:nvSpPr>
        <p:spPr>
          <a:xfrm>
            <a:off x="6118374" y="1765637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152D70D-7C0C-4C97-B64B-2EAE29DD095F}"/>
              </a:ext>
            </a:extLst>
          </p:cNvPr>
          <p:cNvGraphicFramePr>
            <a:graphicFrameLocks noGrp="1"/>
          </p:cNvGraphicFramePr>
          <p:nvPr/>
        </p:nvGraphicFramePr>
        <p:xfrm>
          <a:off x="6401835" y="2480492"/>
          <a:ext cx="2121548" cy="240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99763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pSp>
        <p:nvGrpSpPr>
          <p:cNvPr id="24" name="Group 23">
            <a:extLst>
              <a:ext uri="{FF2B5EF4-FFF2-40B4-BE49-F238E27FC236}">
                <a16:creationId xmlns:a16="http://schemas.microsoft.com/office/drawing/2014/main" id="{A5745F38-5D39-4C4B-85C2-E00011FA30CD}"/>
              </a:ext>
            </a:extLst>
          </p:cNvPr>
          <p:cNvGrpSpPr/>
          <p:nvPr/>
        </p:nvGrpSpPr>
        <p:grpSpPr>
          <a:xfrm>
            <a:off x="1411031" y="3020371"/>
            <a:ext cx="2738406" cy="844573"/>
            <a:chOff x="1513554" y="3003526"/>
            <a:chExt cx="2738406" cy="844573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8925F4A0-A689-48B6-AC12-4AF7C45C536C}"/>
                </a:ext>
              </a:extLst>
            </p:cNvPr>
            <p:cNvCxnSpPr/>
            <p:nvPr/>
          </p:nvCxnSpPr>
          <p:spPr>
            <a:xfrm>
              <a:off x="3429000" y="3418028"/>
              <a:ext cx="8229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34E6987A-F190-418F-9DCF-BDD59D00288D}"/>
                </a:ext>
              </a:extLst>
            </p:cNvPr>
            <p:cNvGrpSpPr/>
            <p:nvPr/>
          </p:nvGrpSpPr>
          <p:grpSpPr>
            <a:xfrm>
              <a:off x="1513554" y="3009899"/>
              <a:ext cx="1824006" cy="838200"/>
              <a:chOff x="1513554" y="3009899"/>
              <a:chExt cx="1824006" cy="838200"/>
            </a:xfrm>
          </p:grpSpPr>
          <p:sp>
            <p:nvSpPr>
              <p:cNvPr id="4" name="Flowchart: Delay 3">
                <a:extLst>
                  <a:ext uri="{FF2B5EF4-FFF2-40B4-BE49-F238E27FC236}">
                    <a16:creationId xmlns:a16="http://schemas.microsoft.com/office/drawing/2014/main" id="{6DD27EE6-6012-4A43-BFC8-0C36A0C63E8F}"/>
                  </a:ext>
                </a:extLst>
              </p:cNvPr>
              <p:cNvSpPr/>
              <p:nvPr/>
            </p:nvSpPr>
            <p:spPr>
              <a:xfrm>
                <a:off x="2346960" y="3009899"/>
                <a:ext cx="990600" cy="838200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34B1F0A0-2D19-4F33-BCEF-DEAA41BAEA59}"/>
                  </a:ext>
                </a:extLst>
              </p:cNvPr>
              <p:cNvSpPr/>
              <p:nvPr/>
            </p:nvSpPr>
            <p:spPr>
              <a:xfrm>
                <a:off x="2281886" y="3029634"/>
                <a:ext cx="141955" cy="7987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Arc 18">
                <a:extLst>
                  <a:ext uri="{FF2B5EF4-FFF2-40B4-BE49-F238E27FC236}">
                    <a16:creationId xmlns:a16="http://schemas.microsoft.com/office/drawing/2014/main" id="{7E835F2C-C3C5-4E3E-B4FC-9C54C97E00B1}"/>
                  </a:ext>
                </a:extLst>
              </p:cNvPr>
              <p:cNvSpPr/>
              <p:nvPr/>
            </p:nvSpPr>
            <p:spPr>
              <a:xfrm>
                <a:off x="2175103" y="3030681"/>
                <a:ext cx="322823" cy="816050"/>
              </a:xfrm>
              <a:prstGeom prst="arc">
                <a:avLst>
                  <a:gd name="adj1" fmla="val 16200000"/>
                  <a:gd name="adj2" fmla="val 5053715"/>
                </a:avLst>
              </a:pr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F4EC271C-794C-4F77-8819-5892054D7E16}"/>
                  </a:ext>
                </a:extLst>
              </p:cNvPr>
              <p:cNvCxnSpPr/>
              <p:nvPr/>
            </p:nvCxnSpPr>
            <p:spPr>
              <a:xfrm>
                <a:off x="1513554" y="3210020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65147C95-42E8-4190-91F8-BA27C2EED0F6}"/>
                  </a:ext>
                </a:extLst>
              </p:cNvPr>
              <p:cNvCxnSpPr/>
              <p:nvPr/>
            </p:nvCxnSpPr>
            <p:spPr>
              <a:xfrm>
                <a:off x="1513554" y="3634080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AF6556D-5A28-4711-9FFB-A6A066470629}"/>
                </a:ext>
              </a:extLst>
            </p:cNvPr>
            <p:cNvSpPr/>
            <p:nvPr/>
          </p:nvSpPr>
          <p:spPr>
            <a:xfrm>
              <a:off x="2927024" y="3003526"/>
              <a:ext cx="457200" cy="8248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852EB8C-ADAA-4242-B209-2AE8A764D3F4}"/>
                </a:ext>
              </a:extLst>
            </p:cNvPr>
            <p:cNvSpPr/>
            <p:nvPr/>
          </p:nvSpPr>
          <p:spPr>
            <a:xfrm>
              <a:off x="2927024" y="3006776"/>
              <a:ext cx="519267" cy="406489"/>
            </a:xfrm>
            <a:custGeom>
              <a:avLst/>
              <a:gdLst>
                <a:gd name="connsiteX0" fmla="*/ 0 w 484909"/>
                <a:gd name="connsiteY0" fmla="*/ 0 h 405245"/>
                <a:gd name="connsiteX1" fmla="*/ 284018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484909"/>
                <a:gd name="connsiteY0" fmla="*/ 0 h 405245"/>
                <a:gd name="connsiteX1" fmla="*/ 297872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504257"/>
                <a:gd name="connsiteY0" fmla="*/ 0 h 420970"/>
                <a:gd name="connsiteX1" fmla="*/ 297872 w 504257"/>
                <a:gd name="connsiteY1" fmla="*/ 159327 h 420970"/>
                <a:gd name="connsiteX2" fmla="*/ 484909 w 504257"/>
                <a:gd name="connsiteY2" fmla="*/ 405245 h 420970"/>
                <a:gd name="connsiteX3" fmla="*/ 502227 w 504257"/>
                <a:gd name="connsiteY3" fmla="*/ 394854 h 420970"/>
                <a:gd name="connsiteX0" fmla="*/ 0 w 553343"/>
                <a:gd name="connsiteY0" fmla="*/ 0 h 411493"/>
                <a:gd name="connsiteX1" fmla="*/ 297872 w 553343"/>
                <a:gd name="connsiteY1" fmla="*/ 159327 h 411493"/>
                <a:gd name="connsiteX2" fmla="*/ 484909 w 553343"/>
                <a:gd name="connsiteY2" fmla="*/ 405245 h 411493"/>
                <a:gd name="connsiteX3" fmla="*/ 553343 w 553343"/>
                <a:gd name="connsiteY3" fmla="*/ 341845 h 411493"/>
                <a:gd name="connsiteX0" fmla="*/ 0 w 545771"/>
                <a:gd name="connsiteY0" fmla="*/ 0 h 456348"/>
                <a:gd name="connsiteX1" fmla="*/ 297872 w 545771"/>
                <a:gd name="connsiteY1" fmla="*/ 159327 h 456348"/>
                <a:gd name="connsiteX2" fmla="*/ 484909 w 545771"/>
                <a:gd name="connsiteY2" fmla="*/ 405245 h 456348"/>
                <a:gd name="connsiteX3" fmla="*/ 545771 w 545771"/>
                <a:gd name="connsiteY3" fmla="*/ 455435 h 456348"/>
                <a:gd name="connsiteX0" fmla="*/ 0 w 545771"/>
                <a:gd name="connsiteY0" fmla="*/ 0 h 455589"/>
                <a:gd name="connsiteX1" fmla="*/ 297872 w 545771"/>
                <a:gd name="connsiteY1" fmla="*/ 159327 h 455589"/>
                <a:gd name="connsiteX2" fmla="*/ 471657 w 545771"/>
                <a:gd name="connsiteY2" fmla="*/ 354129 h 455589"/>
                <a:gd name="connsiteX3" fmla="*/ 545771 w 545771"/>
                <a:gd name="connsiteY3" fmla="*/ 455435 h 455589"/>
                <a:gd name="connsiteX0" fmla="*/ 0 w 519267"/>
                <a:gd name="connsiteY0" fmla="*/ 0 h 399361"/>
                <a:gd name="connsiteX1" fmla="*/ 297872 w 519267"/>
                <a:gd name="connsiteY1" fmla="*/ 159327 h 399361"/>
                <a:gd name="connsiteX2" fmla="*/ 471657 w 519267"/>
                <a:gd name="connsiteY2" fmla="*/ 354129 h 399361"/>
                <a:gd name="connsiteX3" fmla="*/ 519267 w 519267"/>
                <a:gd name="connsiteY3" fmla="*/ 398640 h 399361"/>
                <a:gd name="connsiteX0" fmla="*/ 0 w 519267"/>
                <a:gd name="connsiteY0" fmla="*/ 0 h 399424"/>
                <a:gd name="connsiteX1" fmla="*/ 305445 w 519267"/>
                <a:gd name="connsiteY1" fmla="*/ 151755 h 399424"/>
                <a:gd name="connsiteX2" fmla="*/ 471657 w 519267"/>
                <a:gd name="connsiteY2" fmla="*/ 354129 h 399424"/>
                <a:gd name="connsiteX3" fmla="*/ 519267 w 519267"/>
                <a:gd name="connsiteY3" fmla="*/ 398640 h 399424"/>
                <a:gd name="connsiteX0" fmla="*/ 0 w 519267"/>
                <a:gd name="connsiteY0" fmla="*/ 0 h 399092"/>
                <a:gd name="connsiteX1" fmla="*/ 305445 w 519267"/>
                <a:gd name="connsiteY1" fmla="*/ 151755 h 399092"/>
                <a:gd name="connsiteX2" fmla="*/ 481123 w 519267"/>
                <a:gd name="connsiteY2" fmla="*/ 344663 h 399092"/>
                <a:gd name="connsiteX3" fmla="*/ 519267 w 519267"/>
                <a:gd name="connsiteY3" fmla="*/ 398640 h 399092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9267" h="399193">
                  <a:moveTo>
                    <a:pt x="0" y="0"/>
                  </a:moveTo>
                  <a:cubicBezTo>
                    <a:pt x="122425" y="32640"/>
                    <a:pt x="200647" y="69700"/>
                    <a:pt x="280834" y="127144"/>
                  </a:cubicBezTo>
                  <a:cubicBezTo>
                    <a:pt x="361021" y="184588"/>
                    <a:pt x="441384" y="299414"/>
                    <a:pt x="481123" y="344663"/>
                  </a:cubicBezTo>
                  <a:cubicBezTo>
                    <a:pt x="520862" y="389912"/>
                    <a:pt x="513494" y="402104"/>
                    <a:pt x="519267" y="39864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213C389-05E0-4BD5-9922-A34B78F91E56}"/>
                </a:ext>
              </a:extLst>
            </p:cNvPr>
            <p:cNvSpPr/>
            <p:nvPr/>
          </p:nvSpPr>
          <p:spPr>
            <a:xfrm flipV="1">
              <a:off x="2971799" y="3410485"/>
              <a:ext cx="474491" cy="434491"/>
            </a:xfrm>
            <a:custGeom>
              <a:avLst/>
              <a:gdLst>
                <a:gd name="connsiteX0" fmla="*/ 0 w 484909"/>
                <a:gd name="connsiteY0" fmla="*/ 0 h 405245"/>
                <a:gd name="connsiteX1" fmla="*/ 284018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484909"/>
                <a:gd name="connsiteY0" fmla="*/ 0 h 405245"/>
                <a:gd name="connsiteX1" fmla="*/ 297872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504257"/>
                <a:gd name="connsiteY0" fmla="*/ 0 h 420970"/>
                <a:gd name="connsiteX1" fmla="*/ 297872 w 504257"/>
                <a:gd name="connsiteY1" fmla="*/ 159327 h 420970"/>
                <a:gd name="connsiteX2" fmla="*/ 484909 w 504257"/>
                <a:gd name="connsiteY2" fmla="*/ 405245 h 420970"/>
                <a:gd name="connsiteX3" fmla="*/ 502227 w 504257"/>
                <a:gd name="connsiteY3" fmla="*/ 394854 h 420970"/>
                <a:gd name="connsiteX0" fmla="*/ 0 w 553343"/>
                <a:gd name="connsiteY0" fmla="*/ 0 h 411493"/>
                <a:gd name="connsiteX1" fmla="*/ 297872 w 553343"/>
                <a:gd name="connsiteY1" fmla="*/ 159327 h 411493"/>
                <a:gd name="connsiteX2" fmla="*/ 484909 w 553343"/>
                <a:gd name="connsiteY2" fmla="*/ 405245 h 411493"/>
                <a:gd name="connsiteX3" fmla="*/ 553343 w 553343"/>
                <a:gd name="connsiteY3" fmla="*/ 341845 h 411493"/>
                <a:gd name="connsiteX0" fmla="*/ 0 w 545771"/>
                <a:gd name="connsiteY0" fmla="*/ 0 h 456348"/>
                <a:gd name="connsiteX1" fmla="*/ 297872 w 545771"/>
                <a:gd name="connsiteY1" fmla="*/ 159327 h 456348"/>
                <a:gd name="connsiteX2" fmla="*/ 484909 w 545771"/>
                <a:gd name="connsiteY2" fmla="*/ 405245 h 456348"/>
                <a:gd name="connsiteX3" fmla="*/ 545771 w 545771"/>
                <a:gd name="connsiteY3" fmla="*/ 455435 h 456348"/>
                <a:gd name="connsiteX0" fmla="*/ 0 w 545771"/>
                <a:gd name="connsiteY0" fmla="*/ 0 h 455589"/>
                <a:gd name="connsiteX1" fmla="*/ 297872 w 545771"/>
                <a:gd name="connsiteY1" fmla="*/ 159327 h 455589"/>
                <a:gd name="connsiteX2" fmla="*/ 471657 w 545771"/>
                <a:gd name="connsiteY2" fmla="*/ 354129 h 455589"/>
                <a:gd name="connsiteX3" fmla="*/ 545771 w 545771"/>
                <a:gd name="connsiteY3" fmla="*/ 455435 h 455589"/>
                <a:gd name="connsiteX0" fmla="*/ 0 w 519267"/>
                <a:gd name="connsiteY0" fmla="*/ 0 h 399361"/>
                <a:gd name="connsiteX1" fmla="*/ 297872 w 519267"/>
                <a:gd name="connsiteY1" fmla="*/ 159327 h 399361"/>
                <a:gd name="connsiteX2" fmla="*/ 471657 w 519267"/>
                <a:gd name="connsiteY2" fmla="*/ 354129 h 399361"/>
                <a:gd name="connsiteX3" fmla="*/ 519267 w 519267"/>
                <a:gd name="connsiteY3" fmla="*/ 398640 h 399361"/>
                <a:gd name="connsiteX0" fmla="*/ 0 w 519267"/>
                <a:gd name="connsiteY0" fmla="*/ 0 h 399424"/>
                <a:gd name="connsiteX1" fmla="*/ 305445 w 519267"/>
                <a:gd name="connsiteY1" fmla="*/ 151755 h 399424"/>
                <a:gd name="connsiteX2" fmla="*/ 471657 w 519267"/>
                <a:gd name="connsiteY2" fmla="*/ 354129 h 399424"/>
                <a:gd name="connsiteX3" fmla="*/ 519267 w 519267"/>
                <a:gd name="connsiteY3" fmla="*/ 398640 h 399424"/>
                <a:gd name="connsiteX0" fmla="*/ 0 w 519267"/>
                <a:gd name="connsiteY0" fmla="*/ 0 h 399092"/>
                <a:gd name="connsiteX1" fmla="*/ 305445 w 519267"/>
                <a:gd name="connsiteY1" fmla="*/ 151755 h 399092"/>
                <a:gd name="connsiteX2" fmla="*/ 481123 w 519267"/>
                <a:gd name="connsiteY2" fmla="*/ 344663 h 399092"/>
                <a:gd name="connsiteX3" fmla="*/ 519267 w 519267"/>
                <a:gd name="connsiteY3" fmla="*/ 398640 h 399092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9267" h="399193">
                  <a:moveTo>
                    <a:pt x="0" y="0"/>
                  </a:moveTo>
                  <a:cubicBezTo>
                    <a:pt x="122425" y="32640"/>
                    <a:pt x="200647" y="69700"/>
                    <a:pt x="280834" y="127144"/>
                  </a:cubicBezTo>
                  <a:cubicBezTo>
                    <a:pt x="361021" y="184588"/>
                    <a:pt x="441384" y="299414"/>
                    <a:pt x="481123" y="344663"/>
                  </a:cubicBezTo>
                  <a:cubicBezTo>
                    <a:pt x="520862" y="389912"/>
                    <a:pt x="513494" y="402104"/>
                    <a:pt x="519267" y="39864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Arc 24">
            <a:extLst>
              <a:ext uri="{FF2B5EF4-FFF2-40B4-BE49-F238E27FC236}">
                <a16:creationId xmlns:a16="http://schemas.microsoft.com/office/drawing/2014/main" id="{822960F4-9176-4807-8000-5CBE41610C3F}"/>
              </a:ext>
            </a:extLst>
          </p:cNvPr>
          <p:cNvSpPr/>
          <p:nvPr/>
        </p:nvSpPr>
        <p:spPr>
          <a:xfrm>
            <a:off x="1920567" y="3047526"/>
            <a:ext cx="322823" cy="816050"/>
          </a:xfrm>
          <a:prstGeom prst="arc">
            <a:avLst>
              <a:gd name="adj1" fmla="val 16200000"/>
              <a:gd name="adj2" fmla="val 5053715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244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2D6B0-DFFE-4B1E-ACDD-B002EEE0D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Odd and Even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59DB4-40CC-4694-9F6E-CC96CB4B2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305800" cy="8382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 number is </a:t>
            </a:r>
            <a:r>
              <a:rPr lang="en-US" dirty="0">
                <a:solidFill>
                  <a:srgbClr val="FF0000"/>
                </a:solidFill>
              </a:rPr>
              <a:t>odd</a:t>
            </a:r>
            <a:r>
              <a:rPr lang="en-US" dirty="0"/>
              <a:t> if there is a remainder when you divide the number by 2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55C6CF1-F94F-4293-B4F0-9CFFE1BC7C67}"/>
              </a:ext>
            </a:extLst>
          </p:cNvPr>
          <p:cNvSpPr txBox="1">
            <a:spLocks/>
          </p:cNvSpPr>
          <p:nvPr/>
        </p:nvSpPr>
        <p:spPr>
          <a:xfrm>
            <a:off x="762000" y="2971800"/>
            <a:ext cx="533400" cy="654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FE1A662-4897-42E4-9F0D-C64D5DDE86F0}"/>
              </a:ext>
            </a:extLst>
          </p:cNvPr>
          <p:cNvSpPr txBox="1">
            <a:spLocks/>
          </p:cNvSpPr>
          <p:nvPr/>
        </p:nvSpPr>
        <p:spPr>
          <a:xfrm>
            <a:off x="1449539" y="3567659"/>
            <a:ext cx="533400" cy="654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2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57AB633-A02D-4DB9-9145-8EA236BF142B}"/>
              </a:ext>
            </a:extLst>
          </p:cNvPr>
          <p:cNvSpPr txBox="1">
            <a:spLocks/>
          </p:cNvSpPr>
          <p:nvPr/>
        </p:nvSpPr>
        <p:spPr>
          <a:xfrm>
            <a:off x="2093496" y="2967543"/>
            <a:ext cx="533400" cy="654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FB76D73-ABEA-4E70-9A78-230F388DB776}"/>
              </a:ext>
            </a:extLst>
          </p:cNvPr>
          <p:cNvSpPr txBox="1">
            <a:spLocks/>
          </p:cNvSpPr>
          <p:nvPr/>
        </p:nvSpPr>
        <p:spPr>
          <a:xfrm>
            <a:off x="2697083" y="3567659"/>
            <a:ext cx="533400" cy="654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4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7D5A594-F1F8-4CA4-8C73-FBAEF2255199}"/>
              </a:ext>
            </a:extLst>
          </p:cNvPr>
          <p:cNvSpPr txBox="1">
            <a:spLocks/>
          </p:cNvSpPr>
          <p:nvPr/>
        </p:nvSpPr>
        <p:spPr>
          <a:xfrm>
            <a:off x="3362933" y="2967543"/>
            <a:ext cx="533400" cy="654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CCB1126-8EDA-46DC-BA96-674901A2C24D}"/>
              </a:ext>
            </a:extLst>
          </p:cNvPr>
          <p:cNvSpPr txBox="1">
            <a:spLocks/>
          </p:cNvSpPr>
          <p:nvPr/>
        </p:nvSpPr>
        <p:spPr>
          <a:xfrm>
            <a:off x="4028783" y="3571635"/>
            <a:ext cx="533400" cy="654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6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85E8522-E712-4322-B152-B51E778284C7}"/>
              </a:ext>
            </a:extLst>
          </p:cNvPr>
          <p:cNvSpPr txBox="1">
            <a:spLocks/>
          </p:cNvSpPr>
          <p:nvPr/>
        </p:nvSpPr>
        <p:spPr>
          <a:xfrm>
            <a:off x="4675577" y="2967543"/>
            <a:ext cx="533400" cy="654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87B3D3C-09FB-4BDA-9026-AD4C1054C0A1}"/>
              </a:ext>
            </a:extLst>
          </p:cNvPr>
          <p:cNvSpPr txBox="1">
            <a:spLocks/>
          </p:cNvSpPr>
          <p:nvPr/>
        </p:nvSpPr>
        <p:spPr>
          <a:xfrm>
            <a:off x="5366900" y="3563858"/>
            <a:ext cx="533400" cy="654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8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2FD7A00-624E-46D3-8F46-660BC6D4ACAC}"/>
              </a:ext>
            </a:extLst>
          </p:cNvPr>
          <p:cNvSpPr txBox="1">
            <a:spLocks/>
          </p:cNvSpPr>
          <p:nvPr/>
        </p:nvSpPr>
        <p:spPr>
          <a:xfrm>
            <a:off x="5882752" y="2970752"/>
            <a:ext cx="533400" cy="654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5E58FAF-18BC-4881-B5DC-75726FEBD4F3}"/>
              </a:ext>
            </a:extLst>
          </p:cNvPr>
          <p:cNvSpPr txBox="1">
            <a:spLocks/>
          </p:cNvSpPr>
          <p:nvPr/>
        </p:nvSpPr>
        <p:spPr>
          <a:xfrm>
            <a:off x="609600" y="4924246"/>
            <a:ext cx="8305800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 number is </a:t>
            </a:r>
            <a:r>
              <a:rPr lang="en-US" dirty="0">
                <a:solidFill>
                  <a:srgbClr val="00B0F0"/>
                </a:solidFill>
              </a:rPr>
              <a:t>even</a:t>
            </a:r>
            <a:r>
              <a:rPr lang="en-US" dirty="0"/>
              <a:t> if there is no remainder when you divide the number by 2</a:t>
            </a:r>
          </a:p>
        </p:txBody>
      </p:sp>
    </p:spTree>
    <p:extLst>
      <p:ext uri="{BB962C8B-B14F-4D97-AF65-F5344CB8AC3E}">
        <p14:creationId xmlns:p14="http://schemas.microsoft.com/office/powerpoint/2010/main" val="1864428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XOR Logic Gates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81441A-2FF5-4026-8BC1-C8D91290520D}"/>
              </a:ext>
            </a:extLst>
          </p:cNvPr>
          <p:cNvSpPr txBox="1"/>
          <p:nvPr/>
        </p:nvSpPr>
        <p:spPr>
          <a:xfrm>
            <a:off x="457200" y="4365634"/>
            <a:ext cx="55609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The output is TRUE if an </a:t>
            </a:r>
            <a:r>
              <a:rPr lang="en-US" sz="3600" dirty="0">
                <a:solidFill>
                  <a:srgbClr val="FF0000"/>
                </a:solidFill>
              </a:rPr>
              <a:t>odd</a:t>
            </a:r>
            <a:r>
              <a:rPr lang="en-US" sz="3600" dirty="0"/>
              <a:t> number of inputs are TRUE</a:t>
            </a:r>
            <a:endParaRPr lang="en-US" sz="36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6BC5B-D378-4C03-92AC-7AB4F6A01AC3}"/>
              </a:ext>
            </a:extLst>
          </p:cNvPr>
          <p:cNvSpPr txBox="1"/>
          <p:nvPr/>
        </p:nvSpPr>
        <p:spPr>
          <a:xfrm>
            <a:off x="6118374" y="1765637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152D70D-7C0C-4C97-B64B-2EAE29DD095F}"/>
              </a:ext>
            </a:extLst>
          </p:cNvPr>
          <p:cNvGraphicFramePr>
            <a:graphicFrameLocks noGrp="1"/>
          </p:cNvGraphicFramePr>
          <p:nvPr/>
        </p:nvGraphicFramePr>
        <p:xfrm>
          <a:off x="6401835" y="2480492"/>
          <a:ext cx="2121548" cy="240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99763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2F1E7ABB-9F1B-458A-BA02-4209587FF917}"/>
              </a:ext>
            </a:extLst>
          </p:cNvPr>
          <p:cNvGrpSpPr/>
          <p:nvPr/>
        </p:nvGrpSpPr>
        <p:grpSpPr>
          <a:xfrm>
            <a:off x="457200" y="2721062"/>
            <a:ext cx="5294271" cy="1164425"/>
            <a:chOff x="673386" y="2700519"/>
            <a:chExt cx="5294271" cy="116442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DDAE5715-623E-4106-805C-979C9A5C15B2}"/>
                </a:ext>
              </a:extLst>
            </p:cNvPr>
            <p:cNvGrpSpPr/>
            <p:nvPr/>
          </p:nvGrpSpPr>
          <p:grpSpPr>
            <a:xfrm>
              <a:off x="673386" y="2700519"/>
              <a:ext cx="5294271" cy="1164425"/>
              <a:chOff x="673386" y="2700519"/>
              <a:chExt cx="5294271" cy="1164425"/>
            </a:xfrm>
          </p:grpSpPr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687FA08-AC23-4F0E-BDE8-0CD2F5F957F0}"/>
                  </a:ext>
                </a:extLst>
              </p:cNvPr>
              <p:cNvSpPr txBox="1"/>
              <p:nvPr/>
            </p:nvSpPr>
            <p:spPr>
              <a:xfrm>
                <a:off x="683831" y="2700519"/>
                <a:ext cx="914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 x</a:t>
                </a:r>
                <a:r>
                  <a:rPr lang="en-US" sz="3600" baseline="-25000" dirty="0"/>
                  <a:t>1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E1B9C8C-D444-4611-B5F4-C5E292FE534A}"/>
                  </a:ext>
                </a:extLst>
              </p:cNvPr>
              <p:cNvSpPr txBox="1"/>
              <p:nvPr/>
            </p:nvSpPr>
            <p:spPr>
              <a:xfrm>
                <a:off x="673386" y="3200400"/>
                <a:ext cx="914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 x</a:t>
                </a:r>
                <a:r>
                  <a:rPr lang="en-US" sz="3600" baseline="-25000" dirty="0"/>
                  <a:t>2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2B167F1-0DCF-4381-B5E8-DC2195B50C92}"/>
                  </a:ext>
                </a:extLst>
              </p:cNvPr>
              <p:cNvSpPr txBox="1"/>
              <p:nvPr/>
            </p:nvSpPr>
            <p:spPr>
              <a:xfrm>
                <a:off x="4086289" y="3088710"/>
                <a:ext cx="188136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output</a:t>
                </a:r>
                <a:endParaRPr lang="en-US" sz="3600" baseline="-25000" dirty="0"/>
              </a:p>
            </p:txBody>
          </p: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A5745F38-5D39-4C4B-85C2-E00011FA30CD}"/>
                  </a:ext>
                </a:extLst>
              </p:cNvPr>
              <p:cNvGrpSpPr/>
              <p:nvPr/>
            </p:nvGrpSpPr>
            <p:grpSpPr>
              <a:xfrm>
                <a:off x="1411031" y="3020371"/>
                <a:ext cx="2738406" cy="844573"/>
                <a:chOff x="1513554" y="3003526"/>
                <a:chExt cx="2738406" cy="844573"/>
              </a:xfrm>
            </p:grpSpPr>
            <p:cxnSp>
              <p:nvCxnSpPr>
                <p:cNvPr id="8" name="Straight Connector 7">
                  <a:extLst>
                    <a:ext uri="{FF2B5EF4-FFF2-40B4-BE49-F238E27FC236}">
                      <a16:creationId xmlns:a16="http://schemas.microsoft.com/office/drawing/2014/main" id="{8925F4A0-A689-48B6-AC12-4AF7C45C536C}"/>
                    </a:ext>
                  </a:extLst>
                </p:cNvPr>
                <p:cNvCxnSpPr/>
                <p:nvPr/>
              </p:nvCxnSpPr>
              <p:spPr>
                <a:xfrm>
                  <a:off x="3429000" y="3418028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34E6987A-F190-418F-9DCF-BDD59D00288D}"/>
                    </a:ext>
                  </a:extLst>
                </p:cNvPr>
                <p:cNvGrpSpPr/>
                <p:nvPr/>
              </p:nvGrpSpPr>
              <p:grpSpPr>
                <a:xfrm>
                  <a:off x="1513554" y="3009899"/>
                  <a:ext cx="1824006" cy="838200"/>
                  <a:chOff x="1513554" y="3009899"/>
                  <a:chExt cx="1824006" cy="838200"/>
                </a:xfrm>
              </p:grpSpPr>
              <p:sp>
                <p:nvSpPr>
                  <p:cNvPr id="4" name="Flowchart: Delay 3">
                    <a:extLst>
                      <a:ext uri="{FF2B5EF4-FFF2-40B4-BE49-F238E27FC236}">
                        <a16:creationId xmlns:a16="http://schemas.microsoft.com/office/drawing/2014/main" id="{6DD27EE6-6012-4A43-BFC8-0C36A0C63E8F}"/>
                      </a:ext>
                    </a:extLst>
                  </p:cNvPr>
                  <p:cNvSpPr/>
                  <p:nvPr/>
                </p:nvSpPr>
                <p:spPr>
                  <a:xfrm>
                    <a:off x="2346960" y="3009899"/>
                    <a:ext cx="990600" cy="838200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" name="Rectangle 17">
                    <a:extLst>
                      <a:ext uri="{FF2B5EF4-FFF2-40B4-BE49-F238E27FC236}">
                        <a16:creationId xmlns:a16="http://schemas.microsoft.com/office/drawing/2014/main" id="{34B1F0A0-2D19-4F33-BCEF-DEAA41BAEA59}"/>
                      </a:ext>
                    </a:extLst>
                  </p:cNvPr>
                  <p:cNvSpPr/>
                  <p:nvPr/>
                </p:nvSpPr>
                <p:spPr>
                  <a:xfrm>
                    <a:off x="2281886" y="3029634"/>
                    <a:ext cx="141955" cy="79873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" name="Arc 18">
                    <a:extLst>
                      <a:ext uri="{FF2B5EF4-FFF2-40B4-BE49-F238E27FC236}">
                        <a16:creationId xmlns:a16="http://schemas.microsoft.com/office/drawing/2014/main" id="{7E835F2C-C3C5-4E3E-B4FC-9C54C97E00B1}"/>
                      </a:ext>
                    </a:extLst>
                  </p:cNvPr>
                  <p:cNvSpPr/>
                  <p:nvPr/>
                </p:nvSpPr>
                <p:spPr>
                  <a:xfrm>
                    <a:off x="2175103" y="3030681"/>
                    <a:ext cx="322823" cy="816050"/>
                  </a:xfrm>
                  <a:prstGeom prst="arc">
                    <a:avLst>
                      <a:gd name="adj1" fmla="val 16200000"/>
                      <a:gd name="adj2" fmla="val 5053715"/>
                    </a:avLst>
                  </a:prstGeom>
                  <a:ln w="28575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F4EC271C-794C-4F77-8819-5892054D7E16}"/>
                      </a:ext>
                    </a:extLst>
                  </p:cNvPr>
                  <p:cNvCxnSpPr/>
                  <p:nvPr/>
                </p:nvCxnSpPr>
                <p:spPr>
                  <a:xfrm>
                    <a:off x="1513554" y="3210020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65147C95-42E8-4190-91F8-BA27C2EED0F6}"/>
                      </a:ext>
                    </a:extLst>
                  </p:cNvPr>
                  <p:cNvCxnSpPr/>
                  <p:nvPr/>
                </p:nvCxnSpPr>
                <p:spPr>
                  <a:xfrm>
                    <a:off x="1513554" y="3634080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3AF6556D-5A28-4711-9FFB-A6A066470629}"/>
                    </a:ext>
                  </a:extLst>
                </p:cNvPr>
                <p:cNvSpPr/>
                <p:nvPr/>
              </p:nvSpPr>
              <p:spPr>
                <a:xfrm>
                  <a:off x="2927024" y="3003526"/>
                  <a:ext cx="457200" cy="8248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Freeform: Shape 20">
                  <a:extLst>
                    <a:ext uri="{FF2B5EF4-FFF2-40B4-BE49-F238E27FC236}">
                      <a16:creationId xmlns:a16="http://schemas.microsoft.com/office/drawing/2014/main" id="{F852EB8C-ADAA-4242-B209-2AE8A764D3F4}"/>
                    </a:ext>
                  </a:extLst>
                </p:cNvPr>
                <p:cNvSpPr/>
                <p:nvPr/>
              </p:nvSpPr>
              <p:spPr>
                <a:xfrm>
                  <a:off x="2927024" y="3006776"/>
                  <a:ext cx="519267" cy="406489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A213C389-05E0-4BD5-9922-A34B78F91E56}"/>
                    </a:ext>
                  </a:extLst>
                </p:cNvPr>
                <p:cNvSpPr/>
                <p:nvPr/>
              </p:nvSpPr>
              <p:spPr>
                <a:xfrm flipV="1">
                  <a:off x="2971799" y="3410485"/>
                  <a:ext cx="474491" cy="434491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25" name="Arc 24">
              <a:extLst>
                <a:ext uri="{FF2B5EF4-FFF2-40B4-BE49-F238E27FC236}">
                  <a16:creationId xmlns:a16="http://schemas.microsoft.com/office/drawing/2014/main" id="{822960F4-9176-4807-8000-5CBE41610C3F}"/>
                </a:ext>
              </a:extLst>
            </p:cNvPr>
            <p:cNvSpPr/>
            <p:nvPr/>
          </p:nvSpPr>
          <p:spPr>
            <a:xfrm>
              <a:off x="1920567" y="3047526"/>
              <a:ext cx="322823" cy="816050"/>
            </a:xfrm>
            <a:prstGeom prst="arc">
              <a:avLst>
                <a:gd name="adj1" fmla="val 16200000"/>
                <a:gd name="adj2" fmla="val 5053715"/>
              </a:avLst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1254345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XOR Logic Gates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81441A-2FF5-4026-8BC1-C8D91290520D}"/>
              </a:ext>
            </a:extLst>
          </p:cNvPr>
          <p:cNvSpPr txBox="1"/>
          <p:nvPr/>
        </p:nvSpPr>
        <p:spPr>
          <a:xfrm>
            <a:off x="529466" y="4837560"/>
            <a:ext cx="5690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The output is TRUE if one and only one input is TRUE ???</a:t>
            </a:r>
            <a:endParaRPr lang="en-US" sz="36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6BC5B-D378-4C03-92AC-7AB4F6A01AC3}"/>
              </a:ext>
            </a:extLst>
          </p:cNvPr>
          <p:cNvSpPr txBox="1"/>
          <p:nvPr/>
        </p:nvSpPr>
        <p:spPr>
          <a:xfrm>
            <a:off x="6538527" y="1106789"/>
            <a:ext cx="2121549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Truth Table</a:t>
            </a:r>
          </a:p>
          <a:p>
            <a:endParaRPr lang="en-US" sz="2800" baseline="-25000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152D70D-7C0C-4C97-B64B-2EAE29DD095F}"/>
              </a:ext>
            </a:extLst>
          </p:cNvPr>
          <p:cNvGraphicFramePr>
            <a:graphicFrameLocks noGrp="1"/>
          </p:cNvGraphicFramePr>
          <p:nvPr/>
        </p:nvGraphicFramePr>
        <p:xfrm>
          <a:off x="6672269" y="1564704"/>
          <a:ext cx="164592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C421070C-7265-4AA6-9A9F-709561E788D3}"/>
              </a:ext>
            </a:extLst>
          </p:cNvPr>
          <p:cNvGrpSpPr/>
          <p:nvPr/>
        </p:nvGrpSpPr>
        <p:grpSpPr>
          <a:xfrm>
            <a:off x="749716" y="1420275"/>
            <a:ext cx="5294271" cy="1164425"/>
            <a:chOff x="673386" y="2700519"/>
            <a:chExt cx="5294271" cy="116442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E118F1E5-E862-48E1-8F45-74779705B7FC}"/>
                </a:ext>
              </a:extLst>
            </p:cNvPr>
            <p:cNvGrpSpPr/>
            <p:nvPr/>
          </p:nvGrpSpPr>
          <p:grpSpPr>
            <a:xfrm>
              <a:off x="673386" y="2700519"/>
              <a:ext cx="5294271" cy="1164425"/>
              <a:chOff x="673386" y="2700519"/>
              <a:chExt cx="5294271" cy="1164425"/>
            </a:xfrm>
          </p:grpSpPr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687FA08-AC23-4F0E-BDE8-0CD2F5F957F0}"/>
                  </a:ext>
                </a:extLst>
              </p:cNvPr>
              <p:cNvSpPr txBox="1"/>
              <p:nvPr/>
            </p:nvSpPr>
            <p:spPr>
              <a:xfrm>
                <a:off x="683831" y="2700519"/>
                <a:ext cx="914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 x</a:t>
                </a:r>
                <a:r>
                  <a:rPr lang="en-US" sz="3600" baseline="-25000" dirty="0"/>
                  <a:t>1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E1B9C8C-D444-4611-B5F4-C5E292FE534A}"/>
                  </a:ext>
                </a:extLst>
              </p:cNvPr>
              <p:cNvSpPr txBox="1"/>
              <p:nvPr/>
            </p:nvSpPr>
            <p:spPr>
              <a:xfrm>
                <a:off x="673386" y="3200400"/>
                <a:ext cx="914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 x</a:t>
                </a:r>
                <a:r>
                  <a:rPr lang="en-US" sz="3600" baseline="-25000" dirty="0"/>
                  <a:t>2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2B167F1-0DCF-4381-B5E8-DC2195B50C92}"/>
                  </a:ext>
                </a:extLst>
              </p:cNvPr>
              <p:cNvSpPr txBox="1"/>
              <p:nvPr/>
            </p:nvSpPr>
            <p:spPr>
              <a:xfrm>
                <a:off x="4086289" y="3088710"/>
                <a:ext cx="188136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output</a:t>
                </a:r>
                <a:endParaRPr lang="en-US" sz="3600" baseline="-25000" dirty="0"/>
              </a:p>
            </p:txBody>
          </p: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A5745F38-5D39-4C4B-85C2-E00011FA30CD}"/>
                  </a:ext>
                </a:extLst>
              </p:cNvPr>
              <p:cNvGrpSpPr/>
              <p:nvPr/>
            </p:nvGrpSpPr>
            <p:grpSpPr>
              <a:xfrm>
                <a:off x="1411031" y="3020371"/>
                <a:ext cx="2738406" cy="844573"/>
                <a:chOff x="1513554" y="3003526"/>
                <a:chExt cx="2738406" cy="844573"/>
              </a:xfrm>
            </p:grpSpPr>
            <p:cxnSp>
              <p:nvCxnSpPr>
                <p:cNvPr id="8" name="Straight Connector 7">
                  <a:extLst>
                    <a:ext uri="{FF2B5EF4-FFF2-40B4-BE49-F238E27FC236}">
                      <a16:creationId xmlns:a16="http://schemas.microsoft.com/office/drawing/2014/main" id="{8925F4A0-A689-48B6-AC12-4AF7C45C536C}"/>
                    </a:ext>
                  </a:extLst>
                </p:cNvPr>
                <p:cNvCxnSpPr/>
                <p:nvPr/>
              </p:nvCxnSpPr>
              <p:spPr>
                <a:xfrm>
                  <a:off x="3429000" y="3418028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34E6987A-F190-418F-9DCF-BDD59D00288D}"/>
                    </a:ext>
                  </a:extLst>
                </p:cNvPr>
                <p:cNvGrpSpPr/>
                <p:nvPr/>
              </p:nvGrpSpPr>
              <p:grpSpPr>
                <a:xfrm>
                  <a:off x="1513554" y="3009899"/>
                  <a:ext cx="1824006" cy="838200"/>
                  <a:chOff x="1513554" y="3009899"/>
                  <a:chExt cx="1824006" cy="838200"/>
                </a:xfrm>
              </p:grpSpPr>
              <p:sp>
                <p:nvSpPr>
                  <p:cNvPr id="4" name="Flowchart: Delay 3">
                    <a:extLst>
                      <a:ext uri="{FF2B5EF4-FFF2-40B4-BE49-F238E27FC236}">
                        <a16:creationId xmlns:a16="http://schemas.microsoft.com/office/drawing/2014/main" id="{6DD27EE6-6012-4A43-BFC8-0C36A0C63E8F}"/>
                      </a:ext>
                    </a:extLst>
                  </p:cNvPr>
                  <p:cNvSpPr/>
                  <p:nvPr/>
                </p:nvSpPr>
                <p:spPr>
                  <a:xfrm>
                    <a:off x="2346960" y="3009899"/>
                    <a:ext cx="990600" cy="838200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" name="Rectangle 17">
                    <a:extLst>
                      <a:ext uri="{FF2B5EF4-FFF2-40B4-BE49-F238E27FC236}">
                        <a16:creationId xmlns:a16="http://schemas.microsoft.com/office/drawing/2014/main" id="{34B1F0A0-2D19-4F33-BCEF-DEAA41BAEA59}"/>
                      </a:ext>
                    </a:extLst>
                  </p:cNvPr>
                  <p:cNvSpPr/>
                  <p:nvPr/>
                </p:nvSpPr>
                <p:spPr>
                  <a:xfrm>
                    <a:off x="2281886" y="3029634"/>
                    <a:ext cx="141955" cy="79873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" name="Arc 18">
                    <a:extLst>
                      <a:ext uri="{FF2B5EF4-FFF2-40B4-BE49-F238E27FC236}">
                        <a16:creationId xmlns:a16="http://schemas.microsoft.com/office/drawing/2014/main" id="{7E835F2C-C3C5-4E3E-B4FC-9C54C97E00B1}"/>
                      </a:ext>
                    </a:extLst>
                  </p:cNvPr>
                  <p:cNvSpPr/>
                  <p:nvPr/>
                </p:nvSpPr>
                <p:spPr>
                  <a:xfrm>
                    <a:off x="2175103" y="3030681"/>
                    <a:ext cx="322823" cy="816050"/>
                  </a:xfrm>
                  <a:prstGeom prst="arc">
                    <a:avLst>
                      <a:gd name="adj1" fmla="val 16200000"/>
                      <a:gd name="adj2" fmla="val 5053715"/>
                    </a:avLst>
                  </a:prstGeom>
                  <a:ln w="28575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F4EC271C-794C-4F77-8819-5892054D7E16}"/>
                      </a:ext>
                    </a:extLst>
                  </p:cNvPr>
                  <p:cNvCxnSpPr/>
                  <p:nvPr/>
                </p:nvCxnSpPr>
                <p:spPr>
                  <a:xfrm>
                    <a:off x="1513554" y="3210020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65147C95-42E8-4190-91F8-BA27C2EED0F6}"/>
                      </a:ext>
                    </a:extLst>
                  </p:cNvPr>
                  <p:cNvCxnSpPr/>
                  <p:nvPr/>
                </p:nvCxnSpPr>
                <p:spPr>
                  <a:xfrm>
                    <a:off x="1513554" y="3634080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3AF6556D-5A28-4711-9FFB-A6A066470629}"/>
                    </a:ext>
                  </a:extLst>
                </p:cNvPr>
                <p:cNvSpPr/>
                <p:nvPr/>
              </p:nvSpPr>
              <p:spPr>
                <a:xfrm>
                  <a:off x="2927024" y="3003526"/>
                  <a:ext cx="457200" cy="8248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Freeform: Shape 20">
                  <a:extLst>
                    <a:ext uri="{FF2B5EF4-FFF2-40B4-BE49-F238E27FC236}">
                      <a16:creationId xmlns:a16="http://schemas.microsoft.com/office/drawing/2014/main" id="{F852EB8C-ADAA-4242-B209-2AE8A764D3F4}"/>
                    </a:ext>
                  </a:extLst>
                </p:cNvPr>
                <p:cNvSpPr/>
                <p:nvPr/>
              </p:nvSpPr>
              <p:spPr>
                <a:xfrm>
                  <a:off x="2927024" y="3006776"/>
                  <a:ext cx="519267" cy="406489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A213C389-05E0-4BD5-9922-A34B78F91E56}"/>
                    </a:ext>
                  </a:extLst>
                </p:cNvPr>
                <p:cNvSpPr/>
                <p:nvPr/>
              </p:nvSpPr>
              <p:spPr>
                <a:xfrm flipV="1">
                  <a:off x="2971799" y="3410485"/>
                  <a:ext cx="474491" cy="434491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25" name="Arc 24">
              <a:extLst>
                <a:ext uri="{FF2B5EF4-FFF2-40B4-BE49-F238E27FC236}">
                  <a16:creationId xmlns:a16="http://schemas.microsoft.com/office/drawing/2014/main" id="{822960F4-9176-4807-8000-5CBE41610C3F}"/>
                </a:ext>
              </a:extLst>
            </p:cNvPr>
            <p:cNvSpPr/>
            <p:nvPr/>
          </p:nvSpPr>
          <p:spPr>
            <a:xfrm>
              <a:off x="1920567" y="3047526"/>
              <a:ext cx="322823" cy="816050"/>
            </a:xfrm>
            <a:prstGeom prst="arc">
              <a:avLst>
                <a:gd name="adj1" fmla="val 16200000"/>
                <a:gd name="adj2" fmla="val 5053715"/>
              </a:avLst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813B5A26-ACFB-4EA2-81E2-005F77DEEF51}"/>
              </a:ext>
            </a:extLst>
          </p:cNvPr>
          <p:cNvSpPr txBox="1"/>
          <p:nvPr/>
        </p:nvSpPr>
        <p:spPr>
          <a:xfrm>
            <a:off x="577572" y="3247140"/>
            <a:ext cx="55609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The output is TRUE if an </a:t>
            </a:r>
            <a:r>
              <a:rPr lang="en-US" sz="3600" dirty="0">
                <a:solidFill>
                  <a:srgbClr val="FF0000"/>
                </a:solidFill>
              </a:rPr>
              <a:t>odd</a:t>
            </a:r>
            <a:r>
              <a:rPr lang="en-US" sz="3600" dirty="0"/>
              <a:t> number of inputs are TRUE</a:t>
            </a:r>
            <a:endParaRPr lang="en-US" sz="3600" baseline="-25000" dirty="0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9A7A88B-9051-4134-B5FA-9F01A0218574}"/>
              </a:ext>
            </a:extLst>
          </p:cNvPr>
          <p:cNvGrpSpPr/>
          <p:nvPr/>
        </p:nvGrpSpPr>
        <p:grpSpPr>
          <a:xfrm>
            <a:off x="6032363" y="3892342"/>
            <a:ext cx="3111637" cy="1077218"/>
            <a:chOff x="6032363" y="3892342"/>
            <a:chExt cx="3111637" cy="1077218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46A57403-3AAE-4B50-A5C7-1AAE003B2C81}"/>
                </a:ext>
              </a:extLst>
            </p:cNvPr>
            <p:cNvSpPr txBox="1"/>
            <p:nvPr/>
          </p:nvSpPr>
          <p:spPr>
            <a:xfrm>
              <a:off x="6738990" y="3892342"/>
              <a:ext cx="240501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00B0F0"/>
                  </a:solidFill>
                </a:rPr>
                <a:t>Are these equivalent?</a:t>
              </a:r>
              <a:endParaRPr lang="en-US" sz="3200" baseline="-25000" dirty="0">
                <a:solidFill>
                  <a:srgbClr val="00B0F0"/>
                </a:solidFill>
              </a:endParaRP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4DA7D8E2-6A5E-4E66-8AD6-9529FE2E5DC2}"/>
                </a:ext>
              </a:extLst>
            </p:cNvPr>
            <p:cNvCxnSpPr/>
            <p:nvPr/>
          </p:nvCxnSpPr>
          <p:spPr>
            <a:xfrm flipH="1" flipV="1">
              <a:off x="6032363" y="3892342"/>
              <a:ext cx="555764" cy="293991"/>
            </a:xfrm>
            <a:prstGeom prst="straightConnector1">
              <a:avLst/>
            </a:prstGeom>
            <a:ln w="1905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FA788D18-00FA-4E87-BD22-98044B39D3E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230035" y="4641557"/>
              <a:ext cx="485190" cy="163277"/>
            </a:xfrm>
            <a:prstGeom prst="straightConnector1">
              <a:avLst/>
            </a:prstGeom>
            <a:ln w="1905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76E80484-82FD-4F29-9CCA-2C71C56FA66B}"/>
              </a:ext>
            </a:extLst>
          </p:cNvPr>
          <p:cNvSpPr txBox="1"/>
          <p:nvPr/>
        </p:nvSpPr>
        <p:spPr>
          <a:xfrm>
            <a:off x="295091" y="2748302"/>
            <a:ext cx="17550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B0F0"/>
                </a:solidFill>
              </a:rPr>
              <a:t>We said:</a:t>
            </a:r>
            <a:endParaRPr lang="en-US" sz="3200" baseline="-25000" dirty="0">
              <a:solidFill>
                <a:srgbClr val="00B0F0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E989D16-9BE7-47A2-8364-A0ED0E073AF9}"/>
              </a:ext>
            </a:extLst>
          </p:cNvPr>
          <p:cNvSpPr txBox="1"/>
          <p:nvPr/>
        </p:nvSpPr>
        <p:spPr>
          <a:xfrm>
            <a:off x="256505" y="4371353"/>
            <a:ext cx="3146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B0F0"/>
                </a:solidFill>
              </a:rPr>
              <a:t>Some people say:</a:t>
            </a:r>
            <a:endParaRPr lang="en-US" sz="3200" baseline="-25000" dirty="0">
              <a:solidFill>
                <a:srgbClr val="00B0F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BEBEA42-9014-4E0B-BDD0-BE78B5DDDCB1}"/>
              </a:ext>
            </a:extLst>
          </p:cNvPr>
          <p:cNvSpPr txBox="1"/>
          <p:nvPr/>
        </p:nvSpPr>
        <p:spPr>
          <a:xfrm>
            <a:off x="1066800" y="6007836"/>
            <a:ext cx="7855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7030A0"/>
                </a:solidFill>
              </a:rPr>
              <a:t>For a </a:t>
            </a:r>
            <a:r>
              <a:rPr lang="en-US" sz="3200" b="1" i="1" dirty="0">
                <a:solidFill>
                  <a:srgbClr val="7030A0"/>
                </a:solidFill>
              </a:rPr>
              <a:t>two input </a:t>
            </a:r>
            <a:r>
              <a:rPr lang="en-US" sz="3200" dirty="0">
                <a:solidFill>
                  <a:srgbClr val="7030A0"/>
                </a:solidFill>
              </a:rPr>
              <a:t>XOR gate, they are equivalent.</a:t>
            </a:r>
            <a:endParaRPr lang="en-US" sz="3200" baseline="-25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797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6" grpId="0"/>
      <p:bldP spid="31" grpId="0"/>
      <p:bldP spid="32" grpId="0"/>
      <p:bldP spid="33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input XOR Logic Gate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87FA08-AC23-4F0E-BDE8-0CD2F5F957F0}"/>
              </a:ext>
            </a:extLst>
          </p:cNvPr>
          <p:cNvSpPr txBox="1"/>
          <p:nvPr/>
        </p:nvSpPr>
        <p:spPr>
          <a:xfrm>
            <a:off x="738767" y="1533678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1B9C8C-D444-4611-B5F4-C5E292FE534A}"/>
              </a:ext>
            </a:extLst>
          </p:cNvPr>
          <p:cNvSpPr txBox="1"/>
          <p:nvPr/>
        </p:nvSpPr>
        <p:spPr>
          <a:xfrm>
            <a:off x="739180" y="1985506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B167F1-0DCF-4381-B5E8-DC2195B50C92}"/>
              </a:ext>
            </a:extLst>
          </p:cNvPr>
          <p:cNvSpPr txBox="1"/>
          <p:nvPr/>
        </p:nvSpPr>
        <p:spPr>
          <a:xfrm>
            <a:off x="4154358" y="2049714"/>
            <a:ext cx="1881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output</a:t>
            </a:r>
            <a:endParaRPr lang="en-US" sz="36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6BC5B-D378-4C03-92AC-7AB4F6A01AC3}"/>
              </a:ext>
            </a:extLst>
          </p:cNvPr>
          <p:cNvSpPr txBox="1"/>
          <p:nvPr/>
        </p:nvSpPr>
        <p:spPr>
          <a:xfrm>
            <a:off x="6101980" y="1070747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0760AAE-3C09-4E5F-AA65-7D242DFD1694}"/>
              </a:ext>
            </a:extLst>
          </p:cNvPr>
          <p:cNvSpPr txBox="1"/>
          <p:nvPr/>
        </p:nvSpPr>
        <p:spPr>
          <a:xfrm>
            <a:off x="766560" y="241505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3</a:t>
            </a:r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8612FBA8-D9E9-414C-86F2-9C252A44E872}"/>
              </a:ext>
            </a:extLst>
          </p:cNvPr>
          <p:cNvGraphicFramePr>
            <a:graphicFrameLocks noGrp="1"/>
          </p:cNvGraphicFramePr>
          <p:nvPr/>
        </p:nvGraphicFramePr>
        <p:xfrm>
          <a:off x="6371615" y="1752600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CCBCE2A3-E175-4751-AF2D-F7F7971458D8}"/>
              </a:ext>
            </a:extLst>
          </p:cNvPr>
          <p:cNvGrpSpPr/>
          <p:nvPr/>
        </p:nvGrpSpPr>
        <p:grpSpPr>
          <a:xfrm>
            <a:off x="1623022" y="1965921"/>
            <a:ext cx="2648009" cy="844573"/>
            <a:chOff x="1506146" y="3019878"/>
            <a:chExt cx="2648009" cy="84457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3CA2BED-EE25-46D7-A1CB-17239CB65BBC}"/>
                </a:ext>
              </a:extLst>
            </p:cNvPr>
            <p:cNvGrpSpPr/>
            <p:nvPr/>
          </p:nvGrpSpPr>
          <p:grpSpPr>
            <a:xfrm>
              <a:off x="1506146" y="3019878"/>
              <a:ext cx="2648009" cy="844573"/>
              <a:chOff x="1506146" y="3019878"/>
              <a:chExt cx="2648009" cy="844573"/>
            </a:xfrm>
          </p:grpSpPr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A5745F38-5D39-4C4B-85C2-E00011FA30CD}"/>
                  </a:ext>
                </a:extLst>
              </p:cNvPr>
              <p:cNvGrpSpPr/>
              <p:nvPr/>
            </p:nvGrpSpPr>
            <p:grpSpPr>
              <a:xfrm>
                <a:off x="1506146" y="3019878"/>
                <a:ext cx="2648009" cy="844573"/>
                <a:chOff x="1603951" y="3003526"/>
                <a:chExt cx="2648009" cy="844573"/>
              </a:xfrm>
            </p:grpSpPr>
            <p:cxnSp>
              <p:nvCxnSpPr>
                <p:cNvPr id="8" name="Straight Connector 7">
                  <a:extLst>
                    <a:ext uri="{FF2B5EF4-FFF2-40B4-BE49-F238E27FC236}">
                      <a16:creationId xmlns:a16="http://schemas.microsoft.com/office/drawing/2014/main" id="{8925F4A0-A689-48B6-AC12-4AF7C45C536C}"/>
                    </a:ext>
                  </a:extLst>
                </p:cNvPr>
                <p:cNvCxnSpPr/>
                <p:nvPr/>
              </p:nvCxnSpPr>
              <p:spPr>
                <a:xfrm>
                  <a:off x="3429000" y="3418028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34E6987A-F190-418F-9DCF-BDD59D00288D}"/>
                    </a:ext>
                  </a:extLst>
                </p:cNvPr>
                <p:cNvGrpSpPr/>
                <p:nvPr/>
              </p:nvGrpSpPr>
              <p:grpSpPr>
                <a:xfrm>
                  <a:off x="1603951" y="3009899"/>
                  <a:ext cx="1733609" cy="838200"/>
                  <a:chOff x="1603951" y="3009899"/>
                  <a:chExt cx="1733609" cy="838200"/>
                </a:xfrm>
              </p:grpSpPr>
              <p:sp>
                <p:nvSpPr>
                  <p:cNvPr id="4" name="Flowchart: Delay 3">
                    <a:extLst>
                      <a:ext uri="{FF2B5EF4-FFF2-40B4-BE49-F238E27FC236}">
                        <a16:creationId xmlns:a16="http://schemas.microsoft.com/office/drawing/2014/main" id="{6DD27EE6-6012-4A43-BFC8-0C36A0C63E8F}"/>
                      </a:ext>
                    </a:extLst>
                  </p:cNvPr>
                  <p:cNvSpPr/>
                  <p:nvPr/>
                </p:nvSpPr>
                <p:spPr>
                  <a:xfrm>
                    <a:off x="2346960" y="3009899"/>
                    <a:ext cx="990600" cy="838200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" name="Rectangle 17">
                    <a:extLst>
                      <a:ext uri="{FF2B5EF4-FFF2-40B4-BE49-F238E27FC236}">
                        <a16:creationId xmlns:a16="http://schemas.microsoft.com/office/drawing/2014/main" id="{34B1F0A0-2D19-4F33-BCEF-DEAA41BAEA59}"/>
                      </a:ext>
                    </a:extLst>
                  </p:cNvPr>
                  <p:cNvSpPr/>
                  <p:nvPr/>
                </p:nvSpPr>
                <p:spPr>
                  <a:xfrm>
                    <a:off x="2281886" y="3029634"/>
                    <a:ext cx="141955" cy="79873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" name="Arc 18">
                    <a:extLst>
                      <a:ext uri="{FF2B5EF4-FFF2-40B4-BE49-F238E27FC236}">
                        <a16:creationId xmlns:a16="http://schemas.microsoft.com/office/drawing/2014/main" id="{7E835F2C-C3C5-4E3E-B4FC-9C54C97E00B1}"/>
                      </a:ext>
                    </a:extLst>
                  </p:cNvPr>
                  <p:cNvSpPr/>
                  <p:nvPr/>
                </p:nvSpPr>
                <p:spPr>
                  <a:xfrm>
                    <a:off x="2175103" y="3030681"/>
                    <a:ext cx="322823" cy="816050"/>
                  </a:xfrm>
                  <a:prstGeom prst="arc">
                    <a:avLst>
                      <a:gd name="adj1" fmla="val 16200000"/>
                      <a:gd name="adj2" fmla="val 5053715"/>
                    </a:avLst>
                  </a:prstGeom>
                  <a:ln w="28575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F4EC271C-794C-4F77-8819-5892054D7E1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603951" y="3139217"/>
                    <a:ext cx="6858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65147C95-42E8-4190-91F8-BA27C2EED0F6}"/>
                      </a:ext>
                    </a:extLst>
                  </p:cNvPr>
                  <p:cNvCxnSpPr/>
                  <p:nvPr/>
                </p:nvCxnSpPr>
                <p:spPr>
                  <a:xfrm>
                    <a:off x="1614448" y="3718689"/>
                    <a:ext cx="6858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3AF6556D-5A28-4711-9FFB-A6A066470629}"/>
                    </a:ext>
                  </a:extLst>
                </p:cNvPr>
                <p:cNvSpPr/>
                <p:nvPr/>
              </p:nvSpPr>
              <p:spPr>
                <a:xfrm>
                  <a:off x="2927024" y="3003526"/>
                  <a:ext cx="457200" cy="8248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Freeform: Shape 20">
                  <a:extLst>
                    <a:ext uri="{FF2B5EF4-FFF2-40B4-BE49-F238E27FC236}">
                      <a16:creationId xmlns:a16="http://schemas.microsoft.com/office/drawing/2014/main" id="{F852EB8C-ADAA-4242-B209-2AE8A764D3F4}"/>
                    </a:ext>
                  </a:extLst>
                </p:cNvPr>
                <p:cNvSpPr/>
                <p:nvPr/>
              </p:nvSpPr>
              <p:spPr>
                <a:xfrm>
                  <a:off x="2927024" y="3006776"/>
                  <a:ext cx="519267" cy="406489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A213C389-05E0-4BD5-9922-A34B78F91E56}"/>
                    </a:ext>
                  </a:extLst>
                </p:cNvPr>
                <p:cNvSpPr/>
                <p:nvPr/>
              </p:nvSpPr>
              <p:spPr>
                <a:xfrm flipV="1">
                  <a:off x="2971799" y="3410485"/>
                  <a:ext cx="474491" cy="434491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77D6C269-31DE-4370-B0B1-DB30B8AA30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16643" y="3427330"/>
                <a:ext cx="7315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" name="Arc 27">
              <a:extLst>
                <a:ext uri="{FF2B5EF4-FFF2-40B4-BE49-F238E27FC236}">
                  <a16:creationId xmlns:a16="http://schemas.microsoft.com/office/drawing/2014/main" id="{82993D8A-6667-4B4B-A0BB-2E2FFE2C5A85}"/>
                </a:ext>
              </a:extLst>
            </p:cNvPr>
            <p:cNvSpPr/>
            <p:nvPr/>
          </p:nvSpPr>
          <p:spPr>
            <a:xfrm>
              <a:off x="1936741" y="3047033"/>
              <a:ext cx="322823" cy="816050"/>
            </a:xfrm>
            <a:prstGeom prst="arc">
              <a:avLst>
                <a:gd name="adj1" fmla="val 16200000"/>
                <a:gd name="adj2" fmla="val 5053715"/>
              </a:avLst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496E0F0A-2000-4E0F-81B3-6DD27E963B00}"/>
              </a:ext>
            </a:extLst>
          </p:cNvPr>
          <p:cNvSpPr txBox="1"/>
          <p:nvPr/>
        </p:nvSpPr>
        <p:spPr>
          <a:xfrm>
            <a:off x="650838" y="2972842"/>
            <a:ext cx="556091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The output is TRUE if an </a:t>
            </a:r>
            <a:r>
              <a:rPr lang="en-US" sz="3200" dirty="0">
                <a:solidFill>
                  <a:srgbClr val="FF0000"/>
                </a:solidFill>
              </a:rPr>
              <a:t>odd</a:t>
            </a:r>
            <a:r>
              <a:rPr lang="en-US" sz="3200" dirty="0"/>
              <a:t> number of inputs are TRUE</a:t>
            </a:r>
            <a:endParaRPr lang="en-US" sz="32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3CF8798-6E75-4AE6-8554-3D0CC0FD2DC3}"/>
              </a:ext>
            </a:extLst>
          </p:cNvPr>
          <p:cNvSpPr txBox="1"/>
          <p:nvPr/>
        </p:nvSpPr>
        <p:spPr>
          <a:xfrm>
            <a:off x="602599" y="5122988"/>
            <a:ext cx="56909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</a:rPr>
              <a:t>The output is TRUE if one and only one input is TRUE ???</a:t>
            </a:r>
            <a:endParaRPr lang="en-US" sz="3200" baseline="-25000" dirty="0">
              <a:solidFill>
                <a:srgbClr val="00B050"/>
              </a:solidFill>
            </a:endParaRPr>
          </a:p>
        </p:txBody>
      </p:sp>
      <p:sp>
        <p:nvSpPr>
          <p:cNvPr id="36" name="Arc 35">
            <a:extLst>
              <a:ext uri="{FF2B5EF4-FFF2-40B4-BE49-F238E27FC236}">
                <a16:creationId xmlns:a16="http://schemas.microsoft.com/office/drawing/2014/main" id="{E0ADDA28-9356-4122-8458-8747FA33A509}"/>
              </a:ext>
            </a:extLst>
          </p:cNvPr>
          <p:cNvSpPr/>
          <p:nvPr/>
        </p:nvSpPr>
        <p:spPr>
          <a:xfrm>
            <a:off x="4803651" y="5383545"/>
            <a:ext cx="3108274" cy="710481"/>
          </a:xfrm>
          <a:prstGeom prst="arc">
            <a:avLst>
              <a:gd name="adj1" fmla="val 31597"/>
              <a:gd name="adj2" fmla="val 9075280"/>
            </a:avLst>
          </a:prstGeom>
          <a:ln w="15875">
            <a:solidFill>
              <a:srgbClr val="00B05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8310F27-50D8-4209-9A59-1CEBFDF11B48}"/>
              </a:ext>
            </a:extLst>
          </p:cNvPr>
          <p:cNvGrpSpPr/>
          <p:nvPr/>
        </p:nvGrpSpPr>
        <p:grpSpPr>
          <a:xfrm>
            <a:off x="582854" y="5264470"/>
            <a:ext cx="5452872" cy="927166"/>
            <a:chOff x="533400" y="5181600"/>
            <a:chExt cx="5452872" cy="11430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27E2465-B730-4919-862E-60FBE4436F64}"/>
                </a:ext>
              </a:extLst>
            </p:cNvPr>
            <p:cNvCxnSpPr/>
            <p:nvPr/>
          </p:nvCxnSpPr>
          <p:spPr>
            <a:xfrm>
              <a:off x="533400" y="5257800"/>
              <a:ext cx="5410200" cy="1066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2F1AE9EF-E437-498E-BD4B-10BA0952678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6072" y="5181600"/>
              <a:ext cx="5410200" cy="1066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63090151-D41F-4BB9-BFA8-50F9E2D11A10}"/>
              </a:ext>
            </a:extLst>
          </p:cNvPr>
          <p:cNvSpPr txBox="1"/>
          <p:nvPr/>
        </p:nvSpPr>
        <p:spPr>
          <a:xfrm>
            <a:off x="419883" y="4077164"/>
            <a:ext cx="5966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The bottom statement is not true for XOR gates with more than two inputs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694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/>
      <p:bldP spid="26" grpId="0"/>
      <p:bldP spid="29" grpId="0"/>
      <p:bldP spid="30" grpId="0"/>
      <p:bldP spid="36" grpId="0" animBg="1"/>
      <p:bldP spid="3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input XOR Logic Gate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96E0F0A-2000-4E0F-81B3-6DD27E963B00}"/>
              </a:ext>
            </a:extLst>
          </p:cNvPr>
          <p:cNvSpPr txBox="1"/>
          <p:nvPr/>
        </p:nvSpPr>
        <p:spPr>
          <a:xfrm>
            <a:off x="602599" y="3200400"/>
            <a:ext cx="44825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output is TRUE if an </a:t>
            </a:r>
            <a:r>
              <a:rPr lang="en-US" sz="2800" dirty="0">
                <a:solidFill>
                  <a:srgbClr val="FF0000"/>
                </a:solidFill>
              </a:rPr>
              <a:t>odd</a:t>
            </a:r>
            <a:r>
              <a:rPr lang="en-US" sz="2800" dirty="0"/>
              <a:t> number of inputs are TRUE</a:t>
            </a:r>
            <a:endParaRPr lang="en-US" sz="28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3CF8798-6E75-4AE6-8554-3D0CC0FD2DC3}"/>
              </a:ext>
            </a:extLst>
          </p:cNvPr>
          <p:cNvSpPr txBox="1"/>
          <p:nvPr/>
        </p:nvSpPr>
        <p:spPr>
          <a:xfrm>
            <a:off x="602599" y="5122988"/>
            <a:ext cx="47314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The output is TRUE if one and only one input is TRUE ???</a:t>
            </a:r>
            <a:endParaRPr lang="en-US" sz="2800" baseline="-25000" dirty="0">
              <a:solidFill>
                <a:srgbClr val="00B05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641F7D8-6C65-4AAF-A630-86D736BCC0A5}"/>
              </a:ext>
            </a:extLst>
          </p:cNvPr>
          <p:cNvSpPr txBox="1"/>
          <p:nvPr/>
        </p:nvSpPr>
        <p:spPr>
          <a:xfrm>
            <a:off x="593739" y="1417638"/>
            <a:ext cx="80639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Be careful when you use XOR gates with more than two inputs.</a:t>
            </a:r>
            <a:endParaRPr lang="en-US" sz="3600" baseline="-25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5F06BDC-C16A-4284-9EB1-F0D826DF11B1}"/>
              </a:ext>
            </a:extLst>
          </p:cNvPr>
          <p:cNvSpPr txBox="1"/>
          <p:nvPr/>
        </p:nvSpPr>
        <p:spPr>
          <a:xfrm>
            <a:off x="5386461" y="2869033"/>
            <a:ext cx="34562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All commercial devices that I have seen use this.</a:t>
            </a:r>
            <a:endParaRPr lang="en-US" sz="3200" baseline="-25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705E4FB-DCF0-4BB9-B8D6-49063BBAD919}"/>
              </a:ext>
            </a:extLst>
          </p:cNvPr>
          <p:cNvSpPr txBox="1"/>
          <p:nvPr/>
        </p:nvSpPr>
        <p:spPr>
          <a:xfrm>
            <a:off x="5334000" y="4689759"/>
            <a:ext cx="37575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 have heard that some emulation software uses this.</a:t>
            </a:r>
            <a:endParaRPr lang="en-US" sz="3200" baseline="-2500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081AB49-7AFD-4831-A7DD-F2E23C762809}"/>
              </a:ext>
            </a:extLst>
          </p:cNvPr>
          <p:cNvGrpSpPr/>
          <p:nvPr/>
        </p:nvGrpSpPr>
        <p:grpSpPr>
          <a:xfrm>
            <a:off x="582854" y="5264470"/>
            <a:ext cx="4217746" cy="755330"/>
            <a:chOff x="533400" y="5181600"/>
            <a:chExt cx="5452872" cy="1143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C43EFB-84D1-4D5A-9D92-2A044B231913}"/>
                </a:ext>
              </a:extLst>
            </p:cNvPr>
            <p:cNvCxnSpPr/>
            <p:nvPr/>
          </p:nvCxnSpPr>
          <p:spPr>
            <a:xfrm>
              <a:off x="533400" y="5257800"/>
              <a:ext cx="5410200" cy="1066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30A0DE0-6B33-4AE1-84DE-8B944F258F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6072" y="5181600"/>
              <a:ext cx="5410200" cy="1066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04307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Common Emitter Amplifier Circuit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616" y="1423924"/>
            <a:ext cx="7886700" cy="8696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An </a:t>
            </a:r>
            <a:r>
              <a:rPr lang="en-US" sz="2400" dirty="0" err="1"/>
              <a:t>npn</a:t>
            </a:r>
            <a:r>
              <a:rPr lang="en-US" sz="2400" dirty="0"/>
              <a:t> transistor with </a:t>
            </a:r>
            <a:r>
              <a:rPr lang="el-GR" sz="2400" dirty="0"/>
              <a:t>β</a:t>
            </a:r>
            <a:r>
              <a:rPr lang="en-US" sz="2400" dirty="0"/>
              <a:t> = 100, </a:t>
            </a:r>
            <a:r>
              <a:rPr lang="en-US" sz="2400" dirty="0" err="1"/>
              <a:t>V</a:t>
            </a:r>
            <a:r>
              <a:rPr lang="en-US" sz="2400" baseline="-25000" dirty="0" err="1"/>
              <a:t>BE,on</a:t>
            </a:r>
            <a:r>
              <a:rPr lang="en-US" sz="2400" dirty="0"/>
              <a:t> = 0.7 V, </a:t>
            </a:r>
            <a:r>
              <a:rPr lang="en-US" sz="2400" dirty="0" err="1"/>
              <a:t>V</a:t>
            </a:r>
            <a:r>
              <a:rPr lang="en-US" sz="2400" baseline="-25000" dirty="0" err="1"/>
              <a:t>CE,sat</a:t>
            </a:r>
            <a:r>
              <a:rPr lang="en-US" sz="2400" dirty="0"/>
              <a:t> = 0.2 V is biased as shown.  Find the DC currents and </a:t>
            </a:r>
            <a:r>
              <a:rPr lang="en-US" sz="2400" dirty="0" err="1"/>
              <a:t>V</a:t>
            </a:r>
            <a:r>
              <a:rPr lang="en-US" sz="2400" baseline="-25000" dirty="0" err="1"/>
              <a:t>out</a:t>
            </a:r>
            <a:r>
              <a:rPr lang="en-US" sz="2400" dirty="0"/>
              <a:t>.</a:t>
            </a:r>
          </a:p>
        </p:txBody>
      </p:sp>
      <p:sp>
        <p:nvSpPr>
          <p:cNvPr id="196" name="Content Placeholder 2">
            <a:extLst>
              <a:ext uri="{FF2B5EF4-FFF2-40B4-BE49-F238E27FC236}">
                <a16:creationId xmlns:a16="http://schemas.microsoft.com/office/drawing/2014/main" id="{B09CA361-FFE0-4A1F-8365-BEA70D5898B6}"/>
              </a:ext>
            </a:extLst>
          </p:cNvPr>
          <p:cNvSpPr txBox="1">
            <a:spLocks/>
          </p:cNvSpPr>
          <p:nvPr/>
        </p:nvSpPr>
        <p:spPr>
          <a:xfrm>
            <a:off x="5623692" y="2349692"/>
            <a:ext cx="2643188" cy="30284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dirty="0"/>
              <a:t>First calculate the base current 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CA74EFF-AB80-42DD-99E4-E2D844F38D06}"/>
              </a:ext>
            </a:extLst>
          </p:cNvPr>
          <p:cNvGrpSpPr/>
          <p:nvPr/>
        </p:nvGrpSpPr>
        <p:grpSpPr>
          <a:xfrm>
            <a:off x="609600" y="2392724"/>
            <a:ext cx="4853594" cy="2072552"/>
            <a:chOff x="627155" y="2906386"/>
            <a:chExt cx="4853594" cy="2072552"/>
          </a:xfrm>
        </p:grpSpPr>
        <p:grpSp>
          <p:nvGrpSpPr>
            <p:cNvPr id="193" name="Group 192">
              <a:extLst>
                <a:ext uri="{FF2B5EF4-FFF2-40B4-BE49-F238E27FC236}">
                  <a16:creationId xmlns:a16="http://schemas.microsoft.com/office/drawing/2014/main" id="{3D55C7ED-3534-4102-886B-5029AA96A03F}"/>
                </a:ext>
              </a:extLst>
            </p:cNvPr>
            <p:cNvGrpSpPr/>
            <p:nvPr/>
          </p:nvGrpSpPr>
          <p:grpSpPr>
            <a:xfrm>
              <a:off x="627155" y="2906386"/>
              <a:ext cx="4853594" cy="2072552"/>
              <a:chOff x="347108" y="2668386"/>
              <a:chExt cx="6471459" cy="2763402"/>
            </a:xfrm>
          </p:grpSpPr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B6EC8711-B3C5-48A0-AE95-D2C11E8D46A1}"/>
                  </a:ext>
                </a:extLst>
              </p:cNvPr>
              <p:cNvGrpSpPr/>
              <p:nvPr/>
            </p:nvGrpSpPr>
            <p:grpSpPr>
              <a:xfrm>
                <a:off x="5058552" y="2831728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B698F0B2-9AD2-46A3-87D3-7283ACF4511C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8A4A04E1-4457-4CC2-8046-F3E8B370B5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F857E697-93BB-4568-B3E7-DECFE7AE2D4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D43EA4A0-D5A0-4D41-B56C-F98F8D605A79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0840DCFF-B140-4BB7-8185-7CE0A74939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4B08FBD4-B753-435C-9865-B2072C8472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FD680264-579F-4AFA-8D27-F4D97F63BDD2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EA091034-A84F-4BAE-ABA8-DE1D033960B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18CC830C-9927-4CCD-A509-0D7DC68614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A68A7AFD-32CA-4FB3-99F5-ABF4BFDD25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7A968A10-339E-4412-A313-E8AACADC8A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0559" y="2669526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28521335-D02D-47DA-B556-6271C161BBD4}"/>
                  </a:ext>
                </a:extLst>
              </p:cNvPr>
              <p:cNvCxnSpPr/>
              <p:nvPr/>
            </p:nvCxnSpPr>
            <p:spPr>
              <a:xfrm flipV="1">
                <a:off x="5226945" y="3525572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id="{EC8679BA-8C7C-4D2A-BA44-289C78D97E30}"/>
                      </a:ext>
                    </a:extLst>
                  </p:cNvPr>
                  <p:cNvSpPr/>
                  <p:nvPr/>
                </p:nvSpPr>
                <p:spPr>
                  <a:xfrm>
                    <a:off x="2037557" y="3852080"/>
                    <a:ext cx="593496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id="{EC8679BA-8C7C-4D2A-BA44-289C78D97E3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37557" y="3852080"/>
                    <a:ext cx="593496" cy="400109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/>
                  <p:nvPr/>
                </p:nvSpPr>
                <p:spPr>
                  <a:xfrm>
                    <a:off x="6110168" y="3346038"/>
                    <a:ext cx="708399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10168" y="3346038"/>
                    <a:ext cx="708399" cy="400109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2" name="Rectangle 141">
                    <a:extLst>
                      <a:ext uri="{FF2B5EF4-FFF2-40B4-BE49-F238E27FC236}">
                        <a16:creationId xmlns:a16="http://schemas.microsoft.com/office/drawing/2014/main" id="{B669BC25-7512-44AC-8DDD-13207FB5B690}"/>
                      </a:ext>
                    </a:extLst>
                  </p:cNvPr>
                  <p:cNvSpPr/>
                  <p:nvPr/>
                </p:nvSpPr>
                <p:spPr>
                  <a:xfrm>
                    <a:off x="3196273" y="3331469"/>
                    <a:ext cx="151178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=100</m:t>
                          </m:r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nor/>
                            </m:rPr>
                            <a:rPr lang="en-US" sz="1350"/>
                            <m:t>Ω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42" name="Rectangle 141">
                    <a:extLst>
                      <a:ext uri="{FF2B5EF4-FFF2-40B4-BE49-F238E27FC236}">
                        <a16:creationId xmlns:a16="http://schemas.microsoft.com/office/drawing/2014/main" id="{B669BC25-7512-44AC-8DDD-13207FB5B69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96273" y="3331469"/>
                    <a:ext cx="1511783" cy="400109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3" name="Rectangle 142">
                    <a:extLst>
                      <a:ext uri="{FF2B5EF4-FFF2-40B4-BE49-F238E27FC236}">
                        <a16:creationId xmlns:a16="http://schemas.microsoft.com/office/drawing/2014/main" id="{88F09F6F-4669-4B7C-9FBC-6F15C44FBB68}"/>
                      </a:ext>
                    </a:extLst>
                  </p:cNvPr>
                  <p:cNvSpPr/>
                  <p:nvPr/>
                </p:nvSpPr>
                <p:spPr>
                  <a:xfrm>
                    <a:off x="923225" y="3355914"/>
                    <a:ext cx="47064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43" name="Rectangle 142">
                    <a:extLst>
                      <a:ext uri="{FF2B5EF4-FFF2-40B4-BE49-F238E27FC236}">
                        <a16:creationId xmlns:a16="http://schemas.microsoft.com/office/drawing/2014/main" id="{88F09F6F-4669-4B7C-9FBC-6F15C44FBB6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23225" y="3355914"/>
                    <a:ext cx="470643" cy="400109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/>
                  <p:nvPr/>
                </p:nvSpPr>
                <p:spPr>
                  <a:xfrm>
                    <a:off x="3701824" y="2832587"/>
                    <a:ext cx="1434837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a14:m>
                    <a:r>
                      <a:rPr lang="en-US" sz="1350" dirty="0"/>
                      <a:t> </a:t>
                    </a:r>
                    <a14:m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=6.2 </m:t>
                        </m:r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nor/>
                          </m:rPr>
                          <a:rPr lang="en-US" sz="1350"/>
                          <m:t>Ω</m:t>
                        </m:r>
                      </m:oMath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01824" y="2832587"/>
                    <a:ext cx="1434837" cy="400109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/>
                  <p:nvPr/>
                </p:nvSpPr>
                <p:spPr>
                  <a:xfrm>
                    <a:off x="347108" y="3688392"/>
                    <a:ext cx="997709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a14:m>
                    <a:r>
                      <a:rPr lang="en-US" sz="1350" dirty="0"/>
                      <a:t>= 5V</a:t>
                    </a:r>
                  </a:p>
                </p:txBody>
              </p:sp>
            </mc:Choice>
            <mc:Fallback xmlns="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7108" y="3688392"/>
                    <a:ext cx="997709" cy="400109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t="-2041" b="-2040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517D5D16-7DB6-4762-9AEB-33C664B67E94}"/>
                  </a:ext>
                </a:extLst>
              </p:cNvPr>
              <p:cNvCxnSpPr/>
              <p:nvPr/>
            </p:nvCxnSpPr>
            <p:spPr>
              <a:xfrm>
                <a:off x="4482702" y="5030751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id="{251EB08D-A4C9-48A7-A0D5-B704C19D0454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2369"/>
                <a:chOff x="1495046" y="2668386"/>
                <a:chExt cx="3734917" cy="2362369"/>
              </a:xfrm>
            </p:grpSpPr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2C22FBDC-0B74-40BF-8A05-267DA1D55369}"/>
                    </a:ext>
                  </a:extLst>
                </p:cNvPr>
                <p:cNvGrpSpPr/>
                <p:nvPr/>
              </p:nvGrpSpPr>
              <p:grpSpPr>
                <a:xfrm>
                  <a:off x="1495046" y="2668386"/>
                  <a:ext cx="3734917" cy="2362369"/>
                  <a:chOff x="-1462258" y="2775489"/>
                  <a:chExt cx="3734917" cy="2362369"/>
                </a:xfrm>
              </p:grpSpPr>
              <p:grpSp>
                <p:nvGrpSpPr>
                  <p:cNvPr id="4" name="Group 3">
                    <a:extLst>
                      <a:ext uri="{FF2B5EF4-FFF2-40B4-BE49-F238E27FC236}">
                        <a16:creationId xmlns:a16="http://schemas.microsoft.com/office/drawing/2014/main" id="{92411F75-780B-4FF4-8F5B-D1057DF7009D}"/>
                      </a:ext>
                    </a:extLst>
                  </p:cNvPr>
                  <p:cNvGrpSpPr/>
                  <p:nvPr/>
                </p:nvGrpSpPr>
                <p:grpSpPr>
                  <a:xfrm rot="5400000" flipH="1">
                    <a:off x="1015002" y="3880200"/>
                    <a:ext cx="1538034" cy="977281"/>
                    <a:chOff x="8441531" y="3428998"/>
                    <a:chExt cx="1538034" cy="977281"/>
                  </a:xfrm>
                </p:grpSpPr>
                <p:cxnSp>
                  <p:nvCxnSpPr>
                    <p:cNvPr id="5" name="Straight Connector 4">
                      <a:extLst>
                        <a:ext uri="{FF2B5EF4-FFF2-40B4-BE49-F238E27FC236}">
                          <a16:creationId xmlns:a16="http://schemas.microsoft.com/office/drawing/2014/main" id="{89B70155-E860-4D0C-877F-12C7C1D62DC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H="1" flipV="1">
                      <a:off x="8841927" y="3028604"/>
                      <a:ext cx="0" cy="800791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" name="Straight Connector 5">
                      <a:extLst>
                        <a:ext uri="{FF2B5EF4-FFF2-40B4-BE49-F238E27FC236}">
                          <a16:creationId xmlns:a16="http://schemas.microsoft.com/office/drawing/2014/main" id="{B5E8588B-25D4-42C2-A371-FFD474860EC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V="1">
                      <a:off x="9945203" y="3397653"/>
                      <a:ext cx="3017" cy="6570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" name="Straight Connector 6">
                      <a:extLst>
                        <a:ext uri="{FF2B5EF4-FFF2-40B4-BE49-F238E27FC236}">
                          <a16:creationId xmlns:a16="http://schemas.microsoft.com/office/drawing/2014/main" id="{80878921-5277-4FC5-8234-DB0B6F52634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94428" y="3857639"/>
                      <a:ext cx="609600" cy="0"/>
                    </a:xfrm>
                    <a:prstGeom prst="line">
                      <a:avLst/>
                    </a:prstGeom>
                    <a:ln w="190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" name="Straight Arrow Connector 7">
                      <a:extLst>
                        <a:ext uri="{FF2B5EF4-FFF2-40B4-BE49-F238E27FC236}">
                          <a16:creationId xmlns:a16="http://schemas.microsoft.com/office/drawing/2014/main" id="{F5755409-D6F5-4821-A344-CFA0D2A381A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9242323" y="3429000"/>
                      <a:ext cx="206477" cy="436013"/>
                    </a:xfrm>
                    <a:prstGeom prst="straightConnector1">
                      <a:avLst/>
                    </a:prstGeom>
                    <a:ln>
                      <a:headEnd type="triangle"/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Straight Connector 8">
                      <a:extLst>
                        <a:ext uri="{FF2B5EF4-FFF2-40B4-BE49-F238E27FC236}">
                          <a16:creationId xmlns:a16="http://schemas.microsoft.com/office/drawing/2014/main" id="{E25465C7-BDF3-4ECB-8841-6C099691FF10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9743768" y="3428999"/>
                      <a:ext cx="170092" cy="43601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" name="Straight Connector 9">
                      <a:extLst>
                        <a:ext uri="{FF2B5EF4-FFF2-40B4-BE49-F238E27FC236}">
                          <a16:creationId xmlns:a16="http://schemas.microsoft.com/office/drawing/2014/main" id="{5C216F7A-E136-4D2A-BB07-2786DD4417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5400000" flipH="1">
                      <a:off x="9316791" y="4131959"/>
                      <a:ext cx="54864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3" name="Straight Connector 12">
                    <a:extLst>
                      <a:ext uri="{FF2B5EF4-FFF2-40B4-BE49-F238E27FC236}">
                        <a16:creationId xmlns:a16="http://schemas.microsoft.com/office/drawing/2014/main" id="{EDDA74E1-F3E0-4FEC-B607-EE23F83A0F7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444416" y="5137854"/>
                    <a:ext cx="3714057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Connector 15">
                    <a:extLst>
                      <a:ext uri="{FF2B5EF4-FFF2-40B4-BE49-F238E27FC236}">
                        <a16:creationId xmlns:a16="http://schemas.microsoft.com/office/drawing/2014/main" id="{7706AD0C-D5E1-4F17-8210-0228DEBDCAA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462258" y="2775489"/>
                    <a:ext cx="3731899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56E30060-5D1E-4B4B-90DD-4B14E98B61FD}"/>
                    </a:ext>
                  </a:extLst>
                </p:cNvPr>
                <p:cNvGrpSpPr/>
                <p:nvPr/>
              </p:nvGrpSpPr>
              <p:grpSpPr>
                <a:xfrm rot="16200000">
                  <a:off x="3773083" y="3573453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34E42310-758D-4EBC-BD1B-DF7830649B1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5809B9AA-93A0-45F8-81A4-E77FD0D2F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D9B0F568-28A4-40D5-A98B-CE150252BBB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A8B43EF7-FA1F-445B-9540-C417479D92D3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8" name="Straight Connector 97">
                      <a:extLst>
                        <a:ext uri="{FF2B5EF4-FFF2-40B4-BE49-F238E27FC236}">
                          <a16:creationId xmlns:a16="http://schemas.microsoft.com/office/drawing/2014/main" id="{D28F018B-7EC4-4E46-9BF7-E51507E1EF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D00D4C5C-D61E-4AD5-B08D-5441B74F02A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80DC4F4A-CE1F-4940-B74A-4D1DE5F0D277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6" name="Straight Connector 95">
                      <a:extLst>
                        <a:ext uri="{FF2B5EF4-FFF2-40B4-BE49-F238E27FC236}">
                          <a16:creationId xmlns:a16="http://schemas.microsoft.com/office/drawing/2014/main" id="{E43850A4-8551-496A-AAF7-83B3E957924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31C668B5-1525-4E19-BC2B-14C0BB1EF1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BAAB1196-CE07-4004-BA97-2AC1EBDE37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C4D40C0F-805D-4811-B82B-7A971BCAC6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508830" y="2689465"/>
                  <a:ext cx="4058" cy="114220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CFD7C63E-6ADD-4026-A1F9-B0E6D0F07E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59952" y="3888925"/>
                  <a:ext cx="825412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C35AC96F-8ACB-4242-971B-33F2B4BB7FA8}"/>
                  </a:ext>
                </a:extLst>
              </p:cNvPr>
              <p:cNvGrpSpPr/>
              <p:nvPr/>
            </p:nvGrpSpPr>
            <p:grpSpPr>
              <a:xfrm flipV="1">
                <a:off x="1326070" y="3831871"/>
                <a:ext cx="373658" cy="229817"/>
                <a:chOff x="1360627" y="3621347"/>
                <a:chExt cx="373658" cy="229817"/>
              </a:xfrm>
            </p:grpSpPr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5205B488-B5D6-4174-A23C-E235D808BFC1}"/>
                    </a:ext>
                  </a:extLst>
                </p:cNvPr>
                <p:cNvGrpSpPr/>
                <p:nvPr/>
              </p:nvGrpSpPr>
              <p:grpSpPr>
                <a:xfrm>
                  <a:off x="1360627" y="3621347"/>
                  <a:ext cx="365760" cy="229817"/>
                  <a:chOff x="1360627" y="3621347"/>
                  <a:chExt cx="365760" cy="229817"/>
                </a:xfrm>
              </p:grpSpPr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0F026405-EC34-4123-9EFE-43FBC7D4AD6F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851164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6E1C9834-C081-4B70-9F52-F85302B67A5D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62134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0" name="Group 159">
                  <a:extLst>
                    <a:ext uri="{FF2B5EF4-FFF2-40B4-BE49-F238E27FC236}">
                      <a16:creationId xmlns:a16="http://schemas.microsoft.com/office/drawing/2014/main" id="{CA8D76F7-A340-446A-9408-5FA8FD1E9D1A}"/>
                    </a:ext>
                  </a:extLst>
                </p:cNvPr>
                <p:cNvGrpSpPr/>
                <p:nvPr/>
              </p:nvGrpSpPr>
              <p:grpSpPr>
                <a:xfrm>
                  <a:off x="1368525" y="3695083"/>
                  <a:ext cx="365760" cy="71935"/>
                  <a:chOff x="1360627" y="3549412"/>
                  <a:chExt cx="365760" cy="71935"/>
                </a:xfrm>
              </p:grpSpPr>
              <p:cxnSp>
                <p:nvCxnSpPr>
                  <p:cNvPr id="161" name="Straight Connector 160">
                    <a:extLst>
                      <a:ext uri="{FF2B5EF4-FFF2-40B4-BE49-F238E27FC236}">
                        <a16:creationId xmlns:a16="http://schemas.microsoft.com/office/drawing/2014/main" id="{E844EFFE-542F-4327-B68F-20BA2195C3F3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54941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Straight Connector 161">
                    <a:extLst>
                      <a:ext uri="{FF2B5EF4-FFF2-40B4-BE49-F238E27FC236}">
                        <a16:creationId xmlns:a16="http://schemas.microsoft.com/office/drawing/2014/main" id="{ECB3E447-F5BD-4F13-9C10-9C4F7EF2B2BA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62134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5A750D59-8F31-4944-BD75-D28A272473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12888" y="4051066"/>
                <a:ext cx="0" cy="98233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B60B7F4F-EBF8-45A1-BC71-E0D2663CBE03}"/>
                  </a:ext>
                </a:extLst>
              </p:cNvPr>
              <p:cNvGrpSpPr/>
              <p:nvPr/>
            </p:nvGrpSpPr>
            <p:grpSpPr>
              <a:xfrm>
                <a:off x="4299822" y="5303520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77" name="Group 176">
                  <a:extLst>
                    <a:ext uri="{FF2B5EF4-FFF2-40B4-BE49-F238E27FC236}">
                      <a16:creationId xmlns:a16="http://schemas.microsoft.com/office/drawing/2014/main" id="{0B57E73C-B863-4BA1-8FAE-C0E61645FDA4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FD69425D-A377-4993-82D5-77F1B8DEBC26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Connector 181">
                    <a:extLst>
                      <a:ext uri="{FF2B5EF4-FFF2-40B4-BE49-F238E27FC236}">
                        <a16:creationId xmlns:a16="http://schemas.microsoft.com/office/drawing/2014/main" id="{72B07FDF-C993-4987-A434-02E81A910B2C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9" name="Straight Connector 178">
                  <a:extLst>
                    <a:ext uri="{FF2B5EF4-FFF2-40B4-BE49-F238E27FC236}">
                      <a16:creationId xmlns:a16="http://schemas.microsoft.com/office/drawing/2014/main" id="{055EC15E-D382-4CB1-A6A0-972251381CD6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4" name="Rectangle 183">
                    <a:extLst>
                      <a:ext uri="{FF2B5EF4-FFF2-40B4-BE49-F238E27FC236}">
                        <a16:creationId xmlns:a16="http://schemas.microsoft.com/office/drawing/2014/main" id="{E4B90A1B-C77E-4C16-BAE7-74E8101B8944}"/>
                      </a:ext>
                    </a:extLst>
                  </p:cNvPr>
                  <p:cNvSpPr/>
                  <p:nvPr/>
                </p:nvSpPr>
                <p:spPr>
                  <a:xfrm>
                    <a:off x="958203" y="4005831"/>
                    <a:ext cx="47064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84" name="Rectangle 183">
                    <a:extLst>
                      <a:ext uri="{FF2B5EF4-FFF2-40B4-BE49-F238E27FC236}">
                        <a16:creationId xmlns:a16="http://schemas.microsoft.com/office/drawing/2014/main" id="{E4B90A1B-C77E-4C16-BAE7-74E8101B894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58203" y="4005831"/>
                    <a:ext cx="470643" cy="400109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86" name="Oval 185">
                <a:extLst>
                  <a:ext uri="{FF2B5EF4-FFF2-40B4-BE49-F238E27FC236}">
                    <a16:creationId xmlns:a16="http://schemas.microsoft.com/office/drawing/2014/main" id="{CDC59343-9C03-440C-9C57-08CEEDADFEAD}"/>
                  </a:ext>
                </a:extLst>
              </p:cNvPr>
              <p:cNvSpPr/>
              <p:nvPr/>
            </p:nvSpPr>
            <p:spPr>
              <a:xfrm>
                <a:off x="2573134" y="4035694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cxnSp>
            <p:nvCxnSpPr>
              <p:cNvPr id="187" name="Straight Connector 186">
                <a:extLst>
                  <a:ext uri="{FF2B5EF4-FFF2-40B4-BE49-F238E27FC236}">
                    <a16:creationId xmlns:a16="http://schemas.microsoft.com/office/drawing/2014/main" id="{89156AAF-E826-413E-88B2-0024315D5F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4409284"/>
                <a:ext cx="0" cy="6217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B5C00CB7-836B-4B9C-A8B7-073D1A5E8A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906512"/>
                <a:ext cx="0" cy="1469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/>
                  <p:nvPr/>
                </p:nvSpPr>
                <p:spPr>
                  <a:xfrm>
                    <a:off x="2512653" y="3986039"/>
                    <a:ext cx="47064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12653" y="3986039"/>
                    <a:ext cx="470643" cy="400109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/>
                  <p:nvPr/>
                </p:nvSpPr>
                <p:spPr>
                  <a:xfrm>
                    <a:off x="2520692" y="4125256"/>
                    <a:ext cx="470643" cy="40010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sz="1350" dirty="0"/>
                  </a:p>
                </p:txBody>
              </p:sp>
            </mc:Choice>
            <mc:Fallback xmlns="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20692" y="4125256"/>
                    <a:ext cx="470643" cy="400109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673ACCDB-00DD-42A6-B374-CEC38C122C0B}"/>
                </a:ext>
              </a:extLst>
            </p:cNvPr>
            <p:cNvCxnSpPr/>
            <p:nvPr/>
          </p:nvCxnSpPr>
          <p:spPr>
            <a:xfrm>
              <a:off x="3061885" y="4018267"/>
              <a:ext cx="510209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A9B4C2D2-363A-4422-B275-3FD5871F0D87}"/>
                    </a:ext>
                  </a:extLst>
                </p:cNvPr>
                <p:cNvSpPr/>
                <p:nvPr/>
              </p:nvSpPr>
              <p:spPr>
                <a:xfrm>
                  <a:off x="3015187" y="4003010"/>
                  <a:ext cx="664413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= ?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A9B4C2D2-363A-4422-B275-3FD5871F0D8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5187" y="4003010"/>
                  <a:ext cx="664413" cy="30008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65EA26EA-87CE-42AC-BD72-AD648AE064E8}"/>
                    </a:ext>
                  </a:extLst>
                </p:cNvPr>
                <p:cNvSpPr/>
                <p:nvPr/>
              </p:nvSpPr>
              <p:spPr>
                <a:xfrm>
                  <a:off x="4452842" y="3031725"/>
                  <a:ext cx="658578" cy="3000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= ?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65EA26EA-87CE-42AC-BD72-AD648AE064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2842" y="3031725"/>
                  <a:ext cx="658578" cy="30008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73D4EE9D-65BC-4E3F-B2A8-562CE553D9AF}"/>
                </a:ext>
              </a:extLst>
            </p:cNvPr>
            <p:cNvCxnSpPr>
              <a:cxnSpLocks/>
            </p:cNvCxnSpPr>
            <p:nvPr/>
          </p:nvCxnSpPr>
          <p:spPr>
            <a:xfrm>
              <a:off x="4474583" y="3020335"/>
              <a:ext cx="1277" cy="4086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6209CDF9-F851-4A3D-B2F5-6D91CA732B74}"/>
              </a:ext>
            </a:extLst>
          </p:cNvPr>
          <p:cNvSpPr txBox="1">
            <a:spLocks/>
          </p:cNvSpPr>
          <p:nvPr/>
        </p:nvSpPr>
        <p:spPr>
          <a:xfrm>
            <a:off x="5861022" y="3335556"/>
            <a:ext cx="2044210" cy="34335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What if V</a:t>
            </a:r>
            <a:r>
              <a:rPr lang="en-US" sz="1800" b="1" baseline="-25000" dirty="0">
                <a:solidFill>
                  <a:srgbClr val="FF0000"/>
                </a:solidFill>
              </a:rPr>
              <a:t>in</a:t>
            </a:r>
            <a:r>
              <a:rPr lang="en-US" sz="1800" b="1" dirty="0">
                <a:solidFill>
                  <a:srgbClr val="FF0000"/>
                </a:solidFill>
              </a:rPr>
              <a:t> &lt; </a:t>
            </a:r>
            <a:r>
              <a:rPr lang="en-US" sz="1800" b="1" dirty="0" err="1">
                <a:solidFill>
                  <a:srgbClr val="FF0000"/>
                </a:solidFill>
              </a:rPr>
              <a:t>V</a:t>
            </a:r>
            <a:r>
              <a:rPr lang="en-US" sz="1800" b="1" baseline="-25000" dirty="0" err="1">
                <a:solidFill>
                  <a:srgbClr val="FF0000"/>
                </a:solidFill>
              </a:rPr>
              <a:t>BE,on</a:t>
            </a:r>
            <a:endParaRPr lang="en-US" sz="1800" b="1" baseline="-25000" dirty="0">
              <a:solidFill>
                <a:srgbClr val="FF0000"/>
              </a:solidFill>
            </a:endParaRPr>
          </a:p>
        </p:txBody>
      </p:sp>
      <p:sp>
        <p:nvSpPr>
          <p:cNvPr id="105" name="Content Placeholder 2">
            <a:extLst>
              <a:ext uri="{FF2B5EF4-FFF2-40B4-BE49-F238E27FC236}">
                <a16:creationId xmlns:a16="http://schemas.microsoft.com/office/drawing/2014/main" id="{CD03B176-621F-4ABE-AEE7-ACAD7D9B22C4}"/>
              </a:ext>
            </a:extLst>
          </p:cNvPr>
          <p:cNvSpPr txBox="1">
            <a:spLocks/>
          </p:cNvSpPr>
          <p:nvPr/>
        </p:nvSpPr>
        <p:spPr>
          <a:xfrm>
            <a:off x="1149604" y="4564462"/>
            <a:ext cx="6649955" cy="44881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A) The base current flows in the opposite direction of the arrow.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6D2107C-A0AB-4AF0-807B-3223E949242D}"/>
                  </a:ext>
                </a:extLst>
              </p:cNvPr>
              <p:cNvSpPr txBox="1"/>
              <p:nvPr/>
            </p:nvSpPr>
            <p:spPr>
              <a:xfrm>
                <a:off x="5950945" y="2683308"/>
                <a:ext cx="1775614" cy="5638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𝐵𝐸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6D2107C-A0AB-4AF0-807B-3223E94924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0945" y="2683308"/>
                <a:ext cx="1775614" cy="56387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1" name="Content Placeholder 2">
            <a:extLst>
              <a:ext uri="{FF2B5EF4-FFF2-40B4-BE49-F238E27FC236}">
                <a16:creationId xmlns:a16="http://schemas.microsoft.com/office/drawing/2014/main" id="{6C586960-4FFB-4978-A336-27279FA31408}"/>
              </a:ext>
            </a:extLst>
          </p:cNvPr>
          <p:cNvSpPr txBox="1">
            <a:spLocks/>
          </p:cNvSpPr>
          <p:nvPr/>
        </p:nvSpPr>
        <p:spPr>
          <a:xfrm>
            <a:off x="1168040" y="4961155"/>
            <a:ext cx="6649955" cy="44881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B) The base current can be calculated using the Shockley equation.</a:t>
            </a:r>
          </a:p>
        </p:txBody>
      </p: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B085F7E0-5F3E-414F-8BBA-ADE28544809A}"/>
              </a:ext>
            </a:extLst>
          </p:cNvPr>
          <p:cNvSpPr txBox="1">
            <a:spLocks/>
          </p:cNvSpPr>
          <p:nvPr/>
        </p:nvSpPr>
        <p:spPr>
          <a:xfrm>
            <a:off x="1168039" y="5374964"/>
            <a:ext cx="6649955" cy="44881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C) The base current flow is zero.</a:t>
            </a:r>
          </a:p>
        </p:txBody>
      </p:sp>
      <p:sp>
        <p:nvSpPr>
          <p:cNvPr id="86" name="Content Placeholder 2">
            <a:extLst>
              <a:ext uri="{FF2B5EF4-FFF2-40B4-BE49-F238E27FC236}">
                <a16:creationId xmlns:a16="http://schemas.microsoft.com/office/drawing/2014/main" id="{726520CA-654C-40E4-B2DD-E655A1157103}"/>
              </a:ext>
            </a:extLst>
          </p:cNvPr>
          <p:cNvSpPr txBox="1">
            <a:spLocks/>
          </p:cNvSpPr>
          <p:nvPr/>
        </p:nvSpPr>
        <p:spPr>
          <a:xfrm>
            <a:off x="493397" y="4215576"/>
            <a:ext cx="2627218" cy="462313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Would you say that:</a:t>
            </a:r>
          </a:p>
        </p:txBody>
      </p:sp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17D195D1-2228-420F-BDEE-7CDDE61248C3}"/>
              </a:ext>
            </a:extLst>
          </p:cNvPr>
          <p:cNvSpPr txBox="1">
            <a:spLocks/>
          </p:cNvSpPr>
          <p:nvPr/>
        </p:nvSpPr>
        <p:spPr>
          <a:xfrm>
            <a:off x="1149604" y="5804339"/>
            <a:ext cx="6649955" cy="44881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D) The base current cannot be calculated.</a:t>
            </a:r>
          </a:p>
        </p:txBody>
      </p:sp>
      <p:sp>
        <p:nvSpPr>
          <p:cNvPr id="106" name="Content Placeholder 2">
            <a:extLst>
              <a:ext uri="{FF2B5EF4-FFF2-40B4-BE49-F238E27FC236}">
                <a16:creationId xmlns:a16="http://schemas.microsoft.com/office/drawing/2014/main" id="{1AF5F3C1-FCE9-4908-862F-05E0AD4A0278}"/>
              </a:ext>
            </a:extLst>
          </p:cNvPr>
          <p:cNvSpPr txBox="1">
            <a:spLocks/>
          </p:cNvSpPr>
          <p:nvPr/>
        </p:nvSpPr>
        <p:spPr>
          <a:xfrm>
            <a:off x="1378791" y="6235640"/>
            <a:ext cx="6774609" cy="45657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The previous equations are only good for the </a:t>
            </a:r>
            <a:r>
              <a:rPr lang="en-US" sz="1800" b="1" i="1" dirty="0">
                <a:solidFill>
                  <a:srgbClr val="FF0000"/>
                </a:solidFill>
              </a:rPr>
              <a:t>forward active </a:t>
            </a:r>
            <a:r>
              <a:rPr lang="en-US" sz="1800" b="1" dirty="0">
                <a:solidFill>
                  <a:srgbClr val="FF0000"/>
                </a:solidFill>
              </a:rPr>
              <a:t>region.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63532482-E117-1A4A-9940-7B27699FA257}"/>
              </a:ext>
            </a:extLst>
          </p:cNvPr>
          <p:cNvSpPr txBox="1">
            <a:spLocks/>
          </p:cNvSpPr>
          <p:nvPr/>
        </p:nvSpPr>
        <p:spPr>
          <a:xfrm>
            <a:off x="4645753" y="5373910"/>
            <a:ext cx="1305192" cy="38386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7030A0"/>
                </a:solidFill>
              </a:rPr>
              <a:t>very small.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B25CBBC-2309-F9A8-DBBC-6609198A7C35}"/>
              </a:ext>
            </a:extLst>
          </p:cNvPr>
          <p:cNvGrpSpPr/>
          <p:nvPr/>
        </p:nvGrpSpPr>
        <p:grpSpPr>
          <a:xfrm>
            <a:off x="3744521" y="5456532"/>
            <a:ext cx="386770" cy="150221"/>
            <a:chOff x="3744521" y="5456532"/>
            <a:chExt cx="386770" cy="150221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B3ABDB7-2315-E368-0D78-CF431CF151F1}"/>
                </a:ext>
              </a:extLst>
            </p:cNvPr>
            <p:cNvCxnSpPr/>
            <p:nvPr/>
          </p:nvCxnSpPr>
          <p:spPr>
            <a:xfrm flipV="1">
              <a:off x="3744521" y="5456532"/>
              <a:ext cx="365760" cy="13716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CD1C93A-7043-12DF-3EA8-D8148E8F77B3}"/>
                </a:ext>
              </a:extLst>
            </p:cNvPr>
            <p:cNvCxnSpPr>
              <a:cxnSpLocks/>
            </p:cNvCxnSpPr>
            <p:nvPr/>
          </p:nvCxnSpPr>
          <p:spPr>
            <a:xfrm>
              <a:off x="3765531" y="5469593"/>
              <a:ext cx="365760" cy="13716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97106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81" grpId="0"/>
      <p:bldP spid="81" grpId="1"/>
      <p:bldP spid="85" grpId="0"/>
      <p:bldP spid="86" grpId="0"/>
      <p:bldP spid="103" grpId="0"/>
      <p:bldP spid="106" grpId="0"/>
      <p:bldP spid="17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493"/>
          </a:xfrm>
        </p:spPr>
        <p:txBody>
          <a:bodyPr>
            <a:noAutofit/>
          </a:bodyPr>
          <a:lstStyle/>
          <a:p>
            <a:r>
              <a:rPr lang="en-US" sz="3400" dirty="0"/>
              <a:t>Equivalent Circuit for 3 input XOR Logic Gate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81441A-2FF5-4026-8BC1-C8D91290520D}"/>
              </a:ext>
            </a:extLst>
          </p:cNvPr>
          <p:cNvSpPr txBox="1"/>
          <p:nvPr/>
        </p:nvSpPr>
        <p:spPr>
          <a:xfrm>
            <a:off x="557457" y="4568365"/>
            <a:ext cx="5410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The output is TRUE only if an odd number of the inputs are TRUE</a:t>
            </a:r>
            <a:endParaRPr lang="en-US" sz="36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6BC5B-D378-4C03-92AC-7AB4F6A01AC3}"/>
              </a:ext>
            </a:extLst>
          </p:cNvPr>
          <p:cNvSpPr txBox="1"/>
          <p:nvPr/>
        </p:nvSpPr>
        <p:spPr>
          <a:xfrm>
            <a:off x="6117856" y="1143000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152D70D-7C0C-4C97-B64B-2EAE29DD095F}"/>
              </a:ext>
            </a:extLst>
          </p:cNvPr>
          <p:cNvGraphicFramePr>
            <a:graphicFrameLocks noGrp="1"/>
          </p:cNvGraphicFramePr>
          <p:nvPr/>
        </p:nvGraphicFramePr>
        <p:xfrm>
          <a:off x="6380960" y="168573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4DCCF4A2-4C0B-4A2F-8494-57EBEBF9D040}"/>
              </a:ext>
            </a:extLst>
          </p:cNvPr>
          <p:cNvGraphicFramePr>
            <a:graphicFrameLocks noGrp="1"/>
          </p:cNvGraphicFramePr>
          <p:nvPr/>
        </p:nvGraphicFramePr>
        <p:xfrm>
          <a:off x="3053744" y="1189246"/>
          <a:ext cx="1646833" cy="1849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23776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857297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37113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30001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cxnSp>
        <p:nvCxnSpPr>
          <p:cNvPr id="43" name="Connector: Curved 42">
            <a:extLst>
              <a:ext uri="{FF2B5EF4-FFF2-40B4-BE49-F238E27FC236}">
                <a16:creationId xmlns:a16="http://schemas.microsoft.com/office/drawing/2014/main" id="{75BC24EC-8B58-49CB-9273-4525257B615B}"/>
              </a:ext>
            </a:extLst>
          </p:cNvPr>
          <p:cNvCxnSpPr>
            <a:cxnSpLocks/>
          </p:cNvCxnSpPr>
          <p:nvPr/>
        </p:nvCxnSpPr>
        <p:spPr>
          <a:xfrm rot="10800000" flipV="1">
            <a:off x="2533250" y="2393866"/>
            <a:ext cx="520495" cy="519651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3217228-91F7-4FE5-A4C6-4C8DD3CF4FD4}"/>
              </a:ext>
            </a:extLst>
          </p:cNvPr>
          <p:cNvGrpSpPr/>
          <p:nvPr/>
        </p:nvGrpSpPr>
        <p:grpSpPr>
          <a:xfrm>
            <a:off x="7044" y="2393867"/>
            <a:ext cx="6207224" cy="2070266"/>
            <a:chOff x="7044" y="2393867"/>
            <a:chExt cx="6207224" cy="2070266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B8CFC93-69F6-40A7-BBB0-E26D2389F3D5}"/>
                </a:ext>
              </a:extLst>
            </p:cNvPr>
            <p:cNvGrpSpPr/>
            <p:nvPr/>
          </p:nvGrpSpPr>
          <p:grpSpPr>
            <a:xfrm>
              <a:off x="711584" y="2650547"/>
              <a:ext cx="4092384" cy="1768266"/>
              <a:chOff x="711584" y="2650547"/>
              <a:chExt cx="4092384" cy="1768266"/>
            </a:xfrm>
          </p:grpSpPr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F83CD39E-C13A-4438-AF9A-268BEF357C32}"/>
                  </a:ext>
                </a:extLst>
              </p:cNvPr>
              <p:cNvGrpSpPr/>
              <p:nvPr/>
            </p:nvGrpSpPr>
            <p:grpSpPr>
              <a:xfrm>
                <a:off x="711584" y="2650547"/>
                <a:ext cx="2095268" cy="844573"/>
                <a:chOff x="1783602" y="3003526"/>
                <a:chExt cx="2095268" cy="844573"/>
              </a:xfrm>
            </p:grpSpPr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D2EF3314-2BCE-4B6C-8EAA-09EBDECB2D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429000" y="3418028"/>
                  <a:ext cx="44987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0057C4B3-9CD9-48F4-9DDE-885EC622D40A}"/>
                    </a:ext>
                  </a:extLst>
                </p:cNvPr>
                <p:cNvGrpSpPr/>
                <p:nvPr/>
              </p:nvGrpSpPr>
              <p:grpSpPr>
                <a:xfrm>
                  <a:off x="1783602" y="3009899"/>
                  <a:ext cx="1553958" cy="838200"/>
                  <a:chOff x="1783602" y="3009899"/>
                  <a:chExt cx="1553958" cy="838200"/>
                </a:xfrm>
              </p:grpSpPr>
              <p:sp>
                <p:nvSpPr>
                  <p:cNvPr id="35" name="Flowchart: Delay 34">
                    <a:extLst>
                      <a:ext uri="{FF2B5EF4-FFF2-40B4-BE49-F238E27FC236}">
                        <a16:creationId xmlns:a16="http://schemas.microsoft.com/office/drawing/2014/main" id="{E493E416-0B4C-4348-8F53-D94204006076}"/>
                      </a:ext>
                    </a:extLst>
                  </p:cNvPr>
                  <p:cNvSpPr/>
                  <p:nvPr/>
                </p:nvSpPr>
                <p:spPr>
                  <a:xfrm>
                    <a:off x="2346960" y="3009899"/>
                    <a:ext cx="990600" cy="838200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" name="Rectangle 38">
                    <a:extLst>
                      <a:ext uri="{FF2B5EF4-FFF2-40B4-BE49-F238E27FC236}">
                        <a16:creationId xmlns:a16="http://schemas.microsoft.com/office/drawing/2014/main" id="{08541CA5-586B-43E4-AFB8-AFD32EB9A31C}"/>
                      </a:ext>
                    </a:extLst>
                  </p:cNvPr>
                  <p:cNvSpPr/>
                  <p:nvPr/>
                </p:nvSpPr>
                <p:spPr>
                  <a:xfrm>
                    <a:off x="2281886" y="3029634"/>
                    <a:ext cx="141955" cy="79873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" name="Arc 39">
                    <a:extLst>
                      <a:ext uri="{FF2B5EF4-FFF2-40B4-BE49-F238E27FC236}">
                        <a16:creationId xmlns:a16="http://schemas.microsoft.com/office/drawing/2014/main" id="{066E90AE-B083-456A-AE33-4DD41BDECE07}"/>
                      </a:ext>
                    </a:extLst>
                  </p:cNvPr>
                  <p:cNvSpPr/>
                  <p:nvPr/>
                </p:nvSpPr>
                <p:spPr>
                  <a:xfrm>
                    <a:off x="2175103" y="3030681"/>
                    <a:ext cx="322823" cy="816050"/>
                  </a:xfrm>
                  <a:prstGeom prst="arc">
                    <a:avLst>
                      <a:gd name="adj1" fmla="val 16200000"/>
                      <a:gd name="adj2" fmla="val 5053715"/>
                    </a:avLst>
                  </a:prstGeom>
                  <a:ln w="28575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A713EB11-43BD-4EDE-8841-D0FE98BFD4D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783602" y="3210020"/>
                    <a:ext cx="543000" cy="1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472A0179-B0E3-4B1D-8EEB-1046E103A0C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783602" y="3640280"/>
                    <a:ext cx="5430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2CB31CD6-CD9E-4542-A913-22E68C7EAB1E}"/>
                    </a:ext>
                  </a:extLst>
                </p:cNvPr>
                <p:cNvSpPr/>
                <p:nvPr/>
              </p:nvSpPr>
              <p:spPr>
                <a:xfrm>
                  <a:off x="2927024" y="3003526"/>
                  <a:ext cx="457200" cy="8248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Freeform: Shape 32">
                  <a:extLst>
                    <a:ext uri="{FF2B5EF4-FFF2-40B4-BE49-F238E27FC236}">
                      <a16:creationId xmlns:a16="http://schemas.microsoft.com/office/drawing/2014/main" id="{85D20BC6-2368-4967-B269-5A283B3DFAFA}"/>
                    </a:ext>
                  </a:extLst>
                </p:cNvPr>
                <p:cNvSpPr/>
                <p:nvPr/>
              </p:nvSpPr>
              <p:spPr>
                <a:xfrm>
                  <a:off x="2927024" y="3006776"/>
                  <a:ext cx="519267" cy="406489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Freeform: Shape 33">
                  <a:extLst>
                    <a:ext uri="{FF2B5EF4-FFF2-40B4-BE49-F238E27FC236}">
                      <a16:creationId xmlns:a16="http://schemas.microsoft.com/office/drawing/2014/main" id="{E38F8794-0DC9-4FFB-B916-CA88FDFCDED8}"/>
                    </a:ext>
                  </a:extLst>
                </p:cNvPr>
                <p:cNvSpPr/>
                <p:nvPr/>
              </p:nvSpPr>
              <p:spPr>
                <a:xfrm flipV="1">
                  <a:off x="2971799" y="3410485"/>
                  <a:ext cx="474491" cy="434491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74F834DB-5BA5-478F-8DF0-C569EE2B65E1}"/>
                  </a:ext>
                </a:extLst>
              </p:cNvPr>
              <p:cNvGrpSpPr/>
              <p:nvPr/>
            </p:nvGrpSpPr>
            <p:grpSpPr>
              <a:xfrm>
                <a:off x="2845568" y="3574240"/>
                <a:ext cx="1958400" cy="844573"/>
                <a:chOff x="1920470" y="3003526"/>
                <a:chExt cx="1958400" cy="844573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F0CB52B-7DCE-40D2-A0F9-4D485FAF3DC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429000" y="3418028"/>
                  <a:ext cx="44987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6" name="Group 45">
                  <a:extLst>
                    <a:ext uri="{FF2B5EF4-FFF2-40B4-BE49-F238E27FC236}">
                      <a16:creationId xmlns:a16="http://schemas.microsoft.com/office/drawing/2014/main" id="{A8CA796F-451C-42A9-A8B6-91EA9725D5F9}"/>
                    </a:ext>
                  </a:extLst>
                </p:cNvPr>
                <p:cNvGrpSpPr/>
                <p:nvPr/>
              </p:nvGrpSpPr>
              <p:grpSpPr>
                <a:xfrm>
                  <a:off x="1920470" y="3009899"/>
                  <a:ext cx="1417090" cy="838200"/>
                  <a:chOff x="1920470" y="3009899"/>
                  <a:chExt cx="1417090" cy="838200"/>
                </a:xfrm>
              </p:grpSpPr>
              <p:sp>
                <p:nvSpPr>
                  <p:cNvPr id="50" name="Flowchart: Delay 49">
                    <a:extLst>
                      <a:ext uri="{FF2B5EF4-FFF2-40B4-BE49-F238E27FC236}">
                        <a16:creationId xmlns:a16="http://schemas.microsoft.com/office/drawing/2014/main" id="{62FC8A9F-853E-4897-85CB-7CABD5C1B66E}"/>
                      </a:ext>
                    </a:extLst>
                  </p:cNvPr>
                  <p:cNvSpPr/>
                  <p:nvPr/>
                </p:nvSpPr>
                <p:spPr>
                  <a:xfrm>
                    <a:off x="2346960" y="3009899"/>
                    <a:ext cx="990600" cy="838200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" name="Rectangle 50">
                    <a:extLst>
                      <a:ext uri="{FF2B5EF4-FFF2-40B4-BE49-F238E27FC236}">
                        <a16:creationId xmlns:a16="http://schemas.microsoft.com/office/drawing/2014/main" id="{CFD6EB43-907F-401B-832D-791C9EBF61C2}"/>
                      </a:ext>
                    </a:extLst>
                  </p:cNvPr>
                  <p:cNvSpPr/>
                  <p:nvPr/>
                </p:nvSpPr>
                <p:spPr>
                  <a:xfrm>
                    <a:off x="2281886" y="3029634"/>
                    <a:ext cx="141955" cy="79873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" name="Arc 51">
                    <a:extLst>
                      <a:ext uri="{FF2B5EF4-FFF2-40B4-BE49-F238E27FC236}">
                        <a16:creationId xmlns:a16="http://schemas.microsoft.com/office/drawing/2014/main" id="{29603449-B71D-401D-8778-C8EFAE33E5D5}"/>
                      </a:ext>
                    </a:extLst>
                  </p:cNvPr>
                  <p:cNvSpPr/>
                  <p:nvPr/>
                </p:nvSpPr>
                <p:spPr>
                  <a:xfrm>
                    <a:off x="2175103" y="3030681"/>
                    <a:ext cx="322823" cy="816050"/>
                  </a:xfrm>
                  <a:prstGeom prst="arc">
                    <a:avLst>
                      <a:gd name="adj1" fmla="val 16200000"/>
                      <a:gd name="adj2" fmla="val 5053715"/>
                    </a:avLst>
                  </a:prstGeom>
                  <a:ln w="28575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53" name="Straight Connector 52">
                    <a:extLst>
                      <a:ext uri="{FF2B5EF4-FFF2-40B4-BE49-F238E27FC236}">
                        <a16:creationId xmlns:a16="http://schemas.microsoft.com/office/drawing/2014/main" id="{FE2C166A-FD4F-4198-AA86-555721CA5F9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20470" y="3200400"/>
                    <a:ext cx="416044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27A7A3B0-190F-4A15-80ED-2FBC75F09A72}"/>
                    </a:ext>
                  </a:extLst>
                </p:cNvPr>
                <p:cNvSpPr/>
                <p:nvPr/>
              </p:nvSpPr>
              <p:spPr>
                <a:xfrm>
                  <a:off x="2927024" y="3003526"/>
                  <a:ext cx="457200" cy="8248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Freeform: Shape 47">
                  <a:extLst>
                    <a:ext uri="{FF2B5EF4-FFF2-40B4-BE49-F238E27FC236}">
                      <a16:creationId xmlns:a16="http://schemas.microsoft.com/office/drawing/2014/main" id="{6F417C94-884F-4EFE-BC2B-760244079EAC}"/>
                    </a:ext>
                  </a:extLst>
                </p:cNvPr>
                <p:cNvSpPr/>
                <p:nvPr/>
              </p:nvSpPr>
              <p:spPr>
                <a:xfrm>
                  <a:off x="2927024" y="3006776"/>
                  <a:ext cx="519267" cy="406489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Freeform: Shape 48">
                  <a:extLst>
                    <a:ext uri="{FF2B5EF4-FFF2-40B4-BE49-F238E27FC236}">
                      <a16:creationId xmlns:a16="http://schemas.microsoft.com/office/drawing/2014/main" id="{0FB8767A-79D3-4FD6-B9D6-47E3C7DD0D53}"/>
                    </a:ext>
                  </a:extLst>
                </p:cNvPr>
                <p:cNvSpPr/>
                <p:nvPr/>
              </p:nvSpPr>
              <p:spPr>
                <a:xfrm flipV="1">
                  <a:off x="2971799" y="3410485"/>
                  <a:ext cx="474491" cy="434491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57" name="Arc 56">
              <a:extLst>
                <a:ext uri="{FF2B5EF4-FFF2-40B4-BE49-F238E27FC236}">
                  <a16:creationId xmlns:a16="http://schemas.microsoft.com/office/drawing/2014/main" id="{424FD22E-E6C5-49C5-BC41-466B65FFF708}"/>
                </a:ext>
              </a:extLst>
            </p:cNvPr>
            <p:cNvSpPr/>
            <p:nvPr/>
          </p:nvSpPr>
          <p:spPr>
            <a:xfrm>
              <a:off x="2966412" y="3599640"/>
              <a:ext cx="322823" cy="816050"/>
            </a:xfrm>
            <a:prstGeom prst="arc">
              <a:avLst>
                <a:gd name="adj1" fmla="val 16200000"/>
                <a:gd name="adj2" fmla="val 5053715"/>
              </a:avLst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Arc 55">
              <a:extLst>
                <a:ext uri="{FF2B5EF4-FFF2-40B4-BE49-F238E27FC236}">
                  <a16:creationId xmlns:a16="http://schemas.microsoft.com/office/drawing/2014/main" id="{DCDDC0DD-30B6-4A0E-9A5B-E9E6F2F192E9}"/>
                </a:ext>
              </a:extLst>
            </p:cNvPr>
            <p:cNvSpPr/>
            <p:nvPr/>
          </p:nvSpPr>
          <p:spPr>
            <a:xfrm>
              <a:off x="968250" y="2671309"/>
              <a:ext cx="322823" cy="816050"/>
            </a:xfrm>
            <a:prstGeom prst="arc">
              <a:avLst>
                <a:gd name="adj1" fmla="val 16200000"/>
                <a:gd name="adj2" fmla="val 5053715"/>
              </a:avLst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0D594238-4BAC-469D-BEE7-76A0366E04DB}"/>
                </a:ext>
              </a:extLst>
            </p:cNvPr>
            <p:cNvGrpSpPr/>
            <p:nvPr/>
          </p:nvGrpSpPr>
          <p:grpSpPr>
            <a:xfrm>
              <a:off x="7044" y="2393867"/>
              <a:ext cx="6207224" cy="2070266"/>
              <a:chOff x="7044" y="2393867"/>
              <a:chExt cx="6207224" cy="2070266"/>
            </a:xfrm>
          </p:grpSpPr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687FA08-AC23-4F0E-BDE8-0CD2F5F957F0}"/>
                  </a:ext>
                </a:extLst>
              </p:cNvPr>
              <p:cNvSpPr txBox="1"/>
              <p:nvPr/>
            </p:nvSpPr>
            <p:spPr>
              <a:xfrm>
                <a:off x="7044" y="2393867"/>
                <a:ext cx="914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 x</a:t>
                </a:r>
                <a:r>
                  <a:rPr lang="en-US" sz="3600" baseline="-25000" dirty="0"/>
                  <a:t>1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E1B9C8C-D444-4611-B5F4-C5E292FE534A}"/>
                  </a:ext>
                </a:extLst>
              </p:cNvPr>
              <p:cNvSpPr txBox="1"/>
              <p:nvPr/>
            </p:nvSpPr>
            <p:spPr>
              <a:xfrm>
                <a:off x="54108" y="2884098"/>
                <a:ext cx="914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 x</a:t>
                </a:r>
                <a:r>
                  <a:rPr lang="en-US" sz="3600" baseline="-25000" dirty="0"/>
                  <a:t>2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2B167F1-0DCF-4381-B5E8-DC2195B50C92}"/>
                  </a:ext>
                </a:extLst>
              </p:cNvPr>
              <p:cNvSpPr txBox="1"/>
              <p:nvPr/>
            </p:nvSpPr>
            <p:spPr>
              <a:xfrm>
                <a:off x="4567438" y="3405852"/>
                <a:ext cx="164683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output</a:t>
                </a:r>
                <a:endParaRPr lang="en-US" sz="3600" baseline="-25000" dirty="0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940A381-A359-49B5-804C-A97C355100D5}"/>
                  </a:ext>
                </a:extLst>
              </p:cNvPr>
              <p:cNvSpPr txBox="1"/>
              <p:nvPr/>
            </p:nvSpPr>
            <p:spPr>
              <a:xfrm>
                <a:off x="76707" y="3817802"/>
                <a:ext cx="914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 x</a:t>
                </a:r>
                <a:r>
                  <a:rPr lang="en-US" sz="3600" baseline="-25000" dirty="0"/>
                  <a:t>3</a:t>
                </a:r>
              </a:p>
            </p:txBody>
          </p: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ACC4B66E-1B2A-4EB8-B4F6-1AC5BAB457B1}"/>
                  </a:ext>
                </a:extLst>
              </p:cNvPr>
              <p:cNvGrpSpPr/>
              <p:nvPr/>
            </p:nvGrpSpPr>
            <p:grpSpPr>
              <a:xfrm>
                <a:off x="747785" y="3072834"/>
                <a:ext cx="4447636" cy="1109496"/>
                <a:chOff x="747785" y="3072834"/>
                <a:chExt cx="4447636" cy="1109496"/>
              </a:xfrm>
            </p:grpSpPr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D6ECEF6F-2640-4996-8870-0A3E3A5A5B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337078" y="3072834"/>
                  <a:ext cx="507232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638226DF-F473-4834-9CFE-66813C54A57C}"/>
                    </a:ext>
                  </a:extLst>
                </p:cNvPr>
                <p:cNvGrpSpPr/>
                <p:nvPr/>
              </p:nvGrpSpPr>
              <p:grpSpPr>
                <a:xfrm>
                  <a:off x="747785" y="3979731"/>
                  <a:ext cx="4447636" cy="202599"/>
                  <a:chOff x="-119476" y="3411876"/>
                  <a:chExt cx="4447636" cy="202599"/>
                </a:xfrm>
              </p:grpSpPr>
              <p:cxnSp>
                <p:nvCxnSpPr>
                  <p:cNvPr id="27" name="Straight Connector 26">
                    <a:extLst>
                      <a:ext uri="{FF2B5EF4-FFF2-40B4-BE49-F238E27FC236}">
                        <a16:creationId xmlns:a16="http://schemas.microsoft.com/office/drawing/2014/main" id="{24765E76-FB92-412C-A97D-9BAD379E7A16}"/>
                      </a:ext>
                    </a:extLst>
                  </p:cNvPr>
                  <p:cNvCxnSpPr/>
                  <p:nvPr/>
                </p:nvCxnSpPr>
                <p:spPr>
                  <a:xfrm>
                    <a:off x="3505200" y="3411876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42B7C52B-FE79-409F-B859-9376AC43504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119476" y="3614475"/>
                    <a:ext cx="2524273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7F7EEFD8-80A9-4D98-80F3-5846F615E169}"/>
                    </a:ext>
                  </a:extLst>
                </p:cNvPr>
                <p:cNvCxnSpPr/>
                <p:nvPr/>
              </p:nvCxnSpPr>
              <p:spPr>
                <a:xfrm>
                  <a:off x="2844310" y="3072834"/>
                  <a:ext cx="0" cy="717482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2739164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Logic Gates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66B8F-45F0-4FC6-A027-FF114D8D0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1981200" cy="4525963"/>
          </a:xfrm>
        </p:spPr>
        <p:txBody>
          <a:bodyPr/>
          <a:lstStyle/>
          <a:p>
            <a:r>
              <a:rPr lang="en-US" dirty="0"/>
              <a:t>NAND</a:t>
            </a:r>
          </a:p>
          <a:p>
            <a:endParaRPr lang="en-US" dirty="0"/>
          </a:p>
          <a:p>
            <a:r>
              <a:rPr lang="en-US" dirty="0"/>
              <a:t>NOR</a:t>
            </a:r>
          </a:p>
          <a:p>
            <a:endParaRPr lang="en-US" dirty="0"/>
          </a:p>
          <a:p>
            <a:r>
              <a:rPr lang="en-US" dirty="0"/>
              <a:t>XNOR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7A1F06-B728-47D6-9C47-57209DFA0F97}"/>
              </a:ext>
            </a:extLst>
          </p:cNvPr>
          <p:cNvSpPr txBox="1"/>
          <p:nvPr/>
        </p:nvSpPr>
        <p:spPr>
          <a:xfrm>
            <a:off x="2422989" y="1601056"/>
            <a:ext cx="662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Equivalent to AND followed by NOT</a:t>
            </a:r>
            <a:endParaRPr lang="en-US" sz="3200" baseline="-25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00A078-7525-4C68-A8FD-6187C76D16E4}"/>
              </a:ext>
            </a:extLst>
          </p:cNvPr>
          <p:cNvSpPr txBox="1"/>
          <p:nvPr/>
        </p:nvSpPr>
        <p:spPr>
          <a:xfrm>
            <a:off x="2478640" y="4005000"/>
            <a:ext cx="662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Equivalent to XOR followed by NOT</a:t>
            </a:r>
            <a:endParaRPr lang="en-US" sz="3200" baseline="-25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C18A7B-C7A2-4C3A-A040-CE410E2BE76A}"/>
              </a:ext>
            </a:extLst>
          </p:cNvPr>
          <p:cNvSpPr txBox="1"/>
          <p:nvPr/>
        </p:nvSpPr>
        <p:spPr>
          <a:xfrm>
            <a:off x="2422989" y="2803028"/>
            <a:ext cx="662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Equivalent to OR followed by NOT</a:t>
            </a:r>
            <a:endParaRPr 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3293476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NAND Logic Gates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81441A-2FF5-4026-8BC1-C8D91290520D}"/>
              </a:ext>
            </a:extLst>
          </p:cNvPr>
          <p:cNvSpPr txBox="1"/>
          <p:nvPr/>
        </p:nvSpPr>
        <p:spPr>
          <a:xfrm>
            <a:off x="567902" y="5029200"/>
            <a:ext cx="541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The output is </a:t>
            </a:r>
            <a:r>
              <a:rPr lang="en-US" sz="3600" dirty="0">
                <a:solidFill>
                  <a:srgbClr val="FF0000"/>
                </a:solidFill>
              </a:rPr>
              <a:t>FALSE</a:t>
            </a:r>
            <a:r>
              <a:rPr lang="en-US" sz="3600" dirty="0"/>
              <a:t> only if both of the inputs are TRUE</a:t>
            </a:r>
            <a:endParaRPr lang="en-US" sz="36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6BC5B-D378-4C03-92AC-7AB4F6A01AC3}"/>
              </a:ext>
            </a:extLst>
          </p:cNvPr>
          <p:cNvSpPr txBox="1"/>
          <p:nvPr/>
        </p:nvSpPr>
        <p:spPr>
          <a:xfrm>
            <a:off x="6118374" y="1765637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152D70D-7C0C-4C97-B64B-2EAE29DD095F}"/>
              </a:ext>
            </a:extLst>
          </p:cNvPr>
          <p:cNvGraphicFramePr>
            <a:graphicFrameLocks noGrp="1"/>
          </p:cNvGraphicFramePr>
          <p:nvPr/>
        </p:nvGraphicFramePr>
        <p:xfrm>
          <a:off x="6031920" y="2341542"/>
          <a:ext cx="1663766" cy="2561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878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391926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84896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AND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8E03EC26-81B5-4761-966D-ABA608DB61E9}"/>
              </a:ext>
            </a:extLst>
          </p:cNvPr>
          <p:cNvGrpSpPr/>
          <p:nvPr/>
        </p:nvGrpSpPr>
        <p:grpSpPr>
          <a:xfrm>
            <a:off x="557457" y="1845420"/>
            <a:ext cx="5294271" cy="1147581"/>
            <a:chOff x="673386" y="2700519"/>
            <a:chExt cx="5294271" cy="1147581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0276003-55FB-49FB-B7C3-28A7FED50C20}"/>
                </a:ext>
              </a:extLst>
            </p:cNvPr>
            <p:cNvGrpSpPr/>
            <p:nvPr/>
          </p:nvGrpSpPr>
          <p:grpSpPr>
            <a:xfrm>
              <a:off x="1524000" y="3009900"/>
              <a:ext cx="2636520" cy="838200"/>
              <a:chOff x="1691640" y="3009900"/>
              <a:chExt cx="2636520" cy="838200"/>
            </a:xfrm>
          </p:grpSpPr>
          <p:sp>
            <p:nvSpPr>
              <p:cNvPr id="4" name="Flowchart: Delay 3">
                <a:extLst>
                  <a:ext uri="{FF2B5EF4-FFF2-40B4-BE49-F238E27FC236}">
                    <a16:creationId xmlns:a16="http://schemas.microsoft.com/office/drawing/2014/main" id="{6DD27EE6-6012-4A43-BFC8-0C36A0C63E8F}"/>
                  </a:ext>
                </a:extLst>
              </p:cNvPr>
              <p:cNvSpPr/>
              <p:nvPr/>
            </p:nvSpPr>
            <p:spPr>
              <a:xfrm>
                <a:off x="2514600" y="3009900"/>
                <a:ext cx="990600" cy="838200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F4EC271C-794C-4F77-8819-5892054D7E16}"/>
                  </a:ext>
                </a:extLst>
              </p:cNvPr>
              <p:cNvCxnSpPr/>
              <p:nvPr/>
            </p:nvCxnSpPr>
            <p:spPr>
              <a:xfrm>
                <a:off x="1691640" y="3200400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65147C95-42E8-4190-91F8-BA27C2EED0F6}"/>
                  </a:ext>
                </a:extLst>
              </p:cNvPr>
              <p:cNvCxnSpPr/>
              <p:nvPr/>
            </p:nvCxnSpPr>
            <p:spPr>
              <a:xfrm>
                <a:off x="1691640" y="3622496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8925F4A0-A689-48B6-AC12-4AF7C45C536C}"/>
                  </a:ext>
                </a:extLst>
              </p:cNvPr>
              <p:cNvCxnSpPr/>
              <p:nvPr/>
            </p:nvCxnSpPr>
            <p:spPr>
              <a:xfrm>
                <a:off x="3505200" y="3411876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687FA08-AC23-4F0E-BDE8-0CD2F5F957F0}"/>
                </a:ext>
              </a:extLst>
            </p:cNvPr>
            <p:cNvSpPr txBox="1"/>
            <p:nvPr/>
          </p:nvSpPr>
          <p:spPr>
            <a:xfrm>
              <a:off x="683831" y="2700519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E1B9C8C-D444-4611-B5F4-C5E292FE534A}"/>
                </a:ext>
              </a:extLst>
            </p:cNvPr>
            <p:cNvSpPr txBox="1"/>
            <p:nvPr/>
          </p:nvSpPr>
          <p:spPr>
            <a:xfrm>
              <a:off x="673386" y="3200400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2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2B167F1-0DCF-4381-B5E8-DC2195B50C92}"/>
                </a:ext>
              </a:extLst>
            </p:cNvPr>
            <p:cNvSpPr txBox="1"/>
            <p:nvPr/>
          </p:nvSpPr>
          <p:spPr>
            <a:xfrm>
              <a:off x="4086289" y="3088710"/>
              <a:ext cx="18813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output</a:t>
              </a:r>
              <a:endParaRPr lang="en-US" sz="3600" baseline="-25000" dirty="0"/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28758B03-DE5E-4D60-9770-79A757B12270}"/>
                </a:ext>
              </a:extLst>
            </p:cNvPr>
            <p:cNvSpPr/>
            <p:nvPr/>
          </p:nvSpPr>
          <p:spPr>
            <a:xfrm>
              <a:off x="3316669" y="3331385"/>
              <a:ext cx="182880" cy="18288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807121E-964C-484C-9EF5-BD7DB5906CE3}"/>
              </a:ext>
            </a:extLst>
          </p:cNvPr>
          <p:cNvGraphicFramePr>
            <a:graphicFrameLocks noGrp="1"/>
          </p:cNvGraphicFramePr>
          <p:nvPr/>
        </p:nvGraphicFramePr>
        <p:xfrm>
          <a:off x="6031920" y="2341542"/>
          <a:ext cx="2512728" cy="2561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878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391926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84896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  <a:gridCol w="848962">
                  <a:extLst>
                    <a:ext uri="{9D8B030D-6E8A-4147-A177-3AD203B41FA5}">
                      <a16:colId xmlns:a16="http://schemas.microsoft.com/office/drawing/2014/main" val="1231025647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AND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output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NAND</a:t>
                      </a:r>
                    </a:p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pSp>
        <p:nvGrpSpPr>
          <p:cNvPr id="36" name="Group 35">
            <a:extLst>
              <a:ext uri="{FF2B5EF4-FFF2-40B4-BE49-F238E27FC236}">
                <a16:creationId xmlns:a16="http://schemas.microsoft.com/office/drawing/2014/main" id="{B2A58346-0E9C-4A8D-9094-CA6778EDA6CC}"/>
              </a:ext>
            </a:extLst>
          </p:cNvPr>
          <p:cNvGrpSpPr/>
          <p:nvPr/>
        </p:nvGrpSpPr>
        <p:grpSpPr>
          <a:xfrm>
            <a:off x="608870" y="3272074"/>
            <a:ext cx="4851108" cy="1304899"/>
            <a:chOff x="608870" y="3272074"/>
            <a:chExt cx="4851108" cy="1304899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2878F642-4362-4F20-84C6-18236F873D57}"/>
                </a:ext>
              </a:extLst>
            </p:cNvPr>
            <p:cNvGrpSpPr/>
            <p:nvPr/>
          </p:nvGrpSpPr>
          <p:grpSpPr>
            <a:xfrm>
              <a:off x="764184" y="3566896"/>
              <a:ext cx="4695794" cy="1010077"/>
              <a:chOff x="675543" y="3140700"/>
              <a:chExt cx="4695794" cy="1010077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617B4E3C-D55E-4CC4-B6C3-B15D669601C4}"/>
                  </a:ext>
                </a:extLst>
              </p:cNvPr>
              <p:cNvGrpSpPr/>
              <p:nvPr/>
            </p:nvGrpSpPr>
            <p:grpSpPr>
              <a:xfrm>
                <a:off x="675543" y="3140700"/>
                <a:ext cx="4695794" cy="1010077"/>
                <a:chOff x="819242" y="2836655"/>
                <a:chExt cx="4695794" cy="1010077"/>
              </a:xfrm>
            </p:grpSpPr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73F97843-CBE8-464D-A52D-9D247D158EBD}"/>
                    </a:ext>
                  </a:extLst>
                </p:cNvPr>
                <p:cNvGrpSpPr/>
                <p:nvPr/>
              </p:nvGrpSpPr>
              <p:grpSpPr>
                <a:xfrm>
                  <a:off x="1524000" y="2999899"/>
                  <a:ext cx="1820099" cy="838200"/>
                  <a:chOff x="1691640" y="2999899"/>
                  <a:chExt cx="1820099" cy="838200"/>
                </a:xfrm>
              </p:grpSpPr>
              <p:sp>
                <p:nvSpPr>
                  <p:cNvPr id="23" name="Flowchart: Delay 22">
                    <a:extLst>
                      <a:ext uri="{FF2B5EF4-FFF2-40B4-BE49-F238E27FC236}">
                        <a16:creationId xmlns:a16="http://schemas.microsoft.com/office/drawing/2014/main" id="{92DB258E-6CA9-47C6-B506-2773A7B3D71D}"/>
                      </a:ext>
                    </a:extLst>
                  </p:cNvPr>
                  <p:cNvSpPr/>
                  <p:nvPr/>
                </p:nvSpPr>
                <p:spPr>
                  <a:xfrm>
                    <a:off x="2078141" y="2999899"/>
                    <a:ext cx="990600" cy="838200"/>
                  </a:xfrm>
                  <a:prstGeom prst="flowChartDelay">
                    <a:avLst/>
                  </a:prstGeom>
                  <a:noFill/>
                  <a:ln w="19050">
                    <a:solidFill>
                      <a:srgbClr val="6E95C4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C5E27381-554D-448D-9231-12D273C8C264}"/>
                      </a:ext>
                    </a:extLst>
                  </p:cNvPr>
                  <p:cNvCxnSpPr/>
                  <p:nvPr/>
                </p:nvCxnSpPr>
                <p:spPr>
                  <a:xfrm>
                    <a:off x="1691640" y="3200400"/>
                    <a:ext cx="365760" cy="0"/>
                  </a:xfrm>
                  <a:prstGeom prst="line">
                    <a:avLst/>
                  </a:prstGeom>
                  <a:ln w="19050">
                    <a:solidFill>
                      <a:srgbClr val="6E95C4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181956F0-5516-45FA-B932-AC30328AB4AD}"/>
                      </a:ext>
                    </a:extLst>
                  </p:cNvPr>
                  <p:cNvCxnSpPr/>
                  <p:nvPr/>
                </p:nvCxnSpPr>
                <p:spPr>
                  <a:xfrm>
                    <a:off x="1691640" y="3622496"/>
                    <a:ext cx="365760" cy="0"/>
                  </a:xfrm>
                  <a:prstGeom prst="line">
                    <a:avLst/>
                  </a:prstGeom>
                  <a:ln w="19050">
                    <a:solidFill>
                      <a:srgbClr val="6E95C4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35B32588-412C-4AEE-81F5-D4D51B436DEC}"/>
                      </a:ext>
                    </a:extLst>
                  </p:cNvPr>
                  <p:cNvCxnSpPr/>
                  <p:nvPr/>
                </p:nvCxnSpPr>
                <p:spPr>
                  <a:xfrm>
                    <a:off x="3054539" y="3411876"/>
                    <a:ext cx="457200" cy="0"/>
                  </a:xfrm>
                  <a:prstGeom prst="line">
                    <a:avLst/>
                  </a:prstGeom>
                  <a:ln w="19050">
                    <a:solidFill>
                      <a:srgbClr val="6E95C4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5027A8CB-B1FE-4563-86E6-551C8ED6618B}"/>
                    </a:ext>
                  </a:extLst>
                </p:cNvPr>
                <p:cNvSpPr txBox="1"/>
                <p:nvPr/>
              </p:nvSpPr>
              <p:spPr>
                <a:xfrm>
                  <a:off x="839983" y="2836655"/>
                  <a:ext cx="663276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>
                      <a:solidFill>
                        <a:srgbClr val="6E95C4"/>
                      </a:solidFill>
                    </a:rPr>
                    <a:t>  x</a:t>
                  </a:r>
                  <a:r>
                    <a:rPr lang="en-US" sz="2800" baseline="-25000" dirty="0">
                      <a:solidFill>
                        <a:srgbClr val="6E95C4"/>
                      </a:solidFill>
                    </a:rPr>
                    <a:t>1</a:t>
                  </a:r>
                </a:p>
              </p:txBody>
            </p:sp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9DF1ECB9-3E9F-4CCD-9EF1-96C206A2E7D0}"/>
                    </a:ext>
                  </a:extLst>
                </p:cNvPr>
                <p:cNvSpPr txBox="1"/>
                <p:nvPr/>
              </p:nvSpPr>
              <p:spPr>
                <a:xfrm>
                  <a:off x="819242" y="3323512"/>
                  <a:ext cx="684017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>
                      <a:solidFill>
                        <a:srgbClr val="6E95C4"/>
                      </a:solidFill>
                    </a:rPr>
                    <a:t>  x</a:t>
                  </a:r>
                  <a:r>
                    <a:rPr lang="en-US" sz="2800" baseline="-25000" dirty="0">
                      <a:solidFill>
                        <a:srgbClr val="6E95C4"/>
                      </a:solidFill>
                    </a:rPr>
                    <a:t>2</a:t>
                  </a:r>
                </a:p>
              </p:txBody>
            </p:sp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B785543E-5EF3-4FCB-8C7F-471F443D9F26}"/>
                    </a:ext>
                  </a:extLst>
                </p:cNvPr>
                <p:cNvSpPr txBox="1"/>
                <p:nvPr/>
              </p:nvSpPr>
              <p:spPr>
                <a:xfrm>
                  <a:off x="4371269" y="3002861"/>
                  <a:ext cx="1143767" cy="412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 </a:t>
                  </a:r>
                  <a:r>
                    <a:rPr lang="en-US" sz="2000" dirty="0">
                      <a:solidFill>
                        <a:srgbClr val="6E95C4"/>
                      </a:solidFill>
                    </a:rPr>
                    <a:t>output</a:t>
                  </a:r>
                  <a:endParaRPr lang="en-US" sz="2000" baseline="-25000" dirty="0">
                    <a:solidFill>
                      <a:srgbClr val="6E95C4"/>
                    </a:solidFill>
                  </a:endParaRPr>
                </a:p>
              </p:txBody>
            </p:sp>
          </p:grp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26A96194-629F-4047-B05C-5E280F86B4E9}"/>
                  </a:ext>
                </a:extLst>
              </p:cNvPr>
              <p:cNvCxnSpPr/>
              <p:nvPr/>
            </p:nvCxnSpPr>
            <p:spPr>
              <a:xfrm>
                <a:off x="4114800" y="3723044"/>
                <a:ext cx="457200" cy="0"/>
              </a:xfrm>
              <a:prstGeom prst="line">
                <a:avLst/>
              </a:prstGeom>
              <a:ln w="19050"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BDAF0DC1-AECA-4980-B8DB-AF9CB8886B1F}"/>
                  </a:ext>
                </a:extLst>
              </p:cNvPr>
              <p:cNvGrpSpPr/>
              <p:nvPr/>
            </p:nvGrpSpPr>
            <p:grpSpPr>
              <a:xfrm>
                <a:off x="3201763" y="3314631"/>
                <a:ext cx="1094102" cy="836145"/>
                <a:chOff x="2365378" y="2782326"/>
                <a:chExt cx="1094102" cy="836145"/>
              </a:xfrm>
            </p:grpSpPr>
            <p:sp>
              <p:nvSpPr>
                <p:cNvPr id="30" name="Isosceles Triangle 29">
                  <a:extLst>
                    <a:ext uri="{FF2B5EF4-FFF2-40B4-BE49-F238E27FC236}">
                      <a16:creationId xmlns:a16="http://schemas.microsoft.com/office/drawing/2014/main" id="{CAEFE8D1-152A-4290-9EFA-763EA60DB922}"/>
                    </a:ext>
                  </a:extLst>
                </p:cNvPr>
                <p:cNvSpPr/>
                <p:nvPr/>
              </p:nvSpPr>
              <p:spPr>
                <a:xfrm rot="5400000">
                  <a:off x="2404497" y="2743207"/>
                  <a:ext cx="836145" cy="914383"/>
                </a:xfrm>
                <a:prstGeom prst="triangle">
                  <a:avLst/>
                </a:prstGeom>
                <a:noFill/>
                <a:ln w="19050">
                  <a:solidFill>
                    <a:srgbClr val="6E95C4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Oval 30">
                  <a:extLst>
                    <a:ext uri="{FF2B5EF4-FFF2-40B4-BE49-F238E27FC236}">
                      <a16:creationId xmlns:a16="http://schemas.microsoft.com/office/drawing/2014/main" id="{7489F08F-4CCD-41D5-8240-801797CD4D61}"/>
                    </a:ext>
                  </a:extLst>
                </p:cNvPr>
                <p:cNvSpPr/>
                <p:nvPr/>
              </p:nvSpPr>
              <p:spPr>
                <a:xfrm>
                  <a:off x="3276600" y="3108957"/>
                  <a:ext cx="182880" cy="18288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B781EB6C-170D-418C-8665-9DD813B2EF0E}"/>
                </a:ext>
              </a:extLst>
            </p:cNvPr>
            <p:cNvSpPr txBox="1"/>
            <p:nvPr/>
          </p:nvSpPr>
          <p:spPr>
            <a:xfrm>
              <a:off x="608870" y="3272074"/>
              <a:ext cx="25918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 </a:t>
              </a:r>
              <a:r>
                <a:rPr lang="en-US" sz="2000" dirty="0">
                  <a:solidFill>
                    <a:srgbClr val="6E95C4"/>
                  </a:solidFill>
                </a:rPr>
                <a:t>Equivalent Circuit</a:t>
              </a:r>
              <a:endParaRPr lang="en-US" sz="2000" baseline="-25000" dirty="0">
                <a:solidFill>
                  <a:srgbClr val="6E95C4"/>
                </a:solidFill>
              </a:endParaRPr>
            </a:p>
          </p:txBody>
        </p:sp>
      </p:grp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15E98BC0-37DC-47F5-8DE2-1A1BB4430EC8}"/>
              </a:ext>
            </a:extLst>
          </p:cNvPr>
          <p:cNvSpPr/>
          <p:nvPr/>
        </p:nvSpPr>
        <p:spPr>
          <a:xfrm>
            <a:off x="3033133" y="2720898"/>
            <a:ext cx="3902927" cy="1304692"/>
          </a:xfrm>
          <a:custGeom>
            <a:avLst/>
            <a:gdLst>
              <a:gd name="connsiteX0" fmla="*/ 53871 w 3956798"/>
              <a:gd name="connsiteY0" fmla="*/ 1304692 h 1304692"/>
              <a:gd name="connsiteX1" fmla="*/ 165383 w 3956798"/>
              <a:gd name="connsiteY1" fmla="*/ 802887 h 1304692"/>
              <a:gd name="connsiteX2" fmla="*/ 1436622 w 3956798"/>
              <a:gd name="connsiteY2" fmla="*/ 512956 h 1304692"/>
              <a:gd name="connsiteX3" fmla="*/ 3956798 w 3956798"/>
              <a:gd name="connsiteY3" fmla="*/ 0 h 1304692"/>
              <a:gd name="connsiteX0" fmla="*/ 7968 w 3910895"/>
              <a:gd name="connsiteY0" fmla="*/ 1304692 h 1304692"/>
              <a:gd name="connsiteX1" fmla="*/ 464434 w 3910895"/>
              <a:gd name="connsiteY1" fmla="*/ 731706 h 1304692"/>
              <a:gd name="connsiteX2" fmla="*/ 1390719 w 3910895"/>
              <a:gd name="connsiteY2" fmla="*/ 512956 h 1304692"/>
              <a:gd name="connsiteX3" fmla="*/ 3910895 w 3910895"/>
              <a:gd name="connsiteY3" fmla="*/ 0 h 1304692"/>
              <a:gd name="connsiteX0" fmla="*/ 8930 w 3911857"/>
              <a:gd name="connsiteY0" fmla="*/ 1304692 h 1304692"/>
              <a:gd name="connsiteX1" fmla="*/ 465396 w 3911857"/>
              <a:gd name="connsiteY1" fmla="*/ 731706 h 1304692"/>
              <a:gd name="connsiteX2" fmla="*/ 1391681 w 3911857"/>
              <a:gd name="connsiteY2" fmla="*/ 512956 h 1304692"/>
              <a:gd name="connsiteX3" fmla="*/ 3911857 w 3911857"/>
              <a:gd name="connsiteY3" fmla="*/ 0 h 1304692"/>
              <a:gd name="connsiteX0" fmla="*/ 8267 w 3911194"/>
              <a:gd name="connsiteY0" fmla="*/ 1304692 h 1304692"/>
              <a:gd name="connsiteX1" fmla="*/ 464733 w 3911194"/>
              <a:gd name="connsiteY1" fmla="*/ 731706 h 1304692"/>
              <a:gd name="connsiteX2" fmla="*/ 1467674 w 3911194"/>
              <a:gd name="connsiteY2" fmla="*/ 485579 h 1304692"/>
              <a:gd name="connsiteX3" fmla="*/ 3911194 w 3911194"/>
              <a:gd name="connsiteY3" fmla="*/ 0 h 1304692"/>
              <a:gd name="connsiteX0" fmla="*/ 0 w 3902927"/>
              <a:gd name="connsiteY0" fmla="*/ 1304692 h 1304692"/>
              <a:gd name="connsiteX1" fmla="*/ 456466 w 3902927"/>
              <a:gd name="connsiteY1" fmla="*/ 731706 h 1304692"/>
              <a:gd name="connsiteX2" fmla="*/ 1459407 w 3902927"/>
              <a:gd name="connsiteY2" fmla="*/ 485579 h 1304692"/>
              <a:gd name="connsiteX3" fmla="*/ 3902927 w 3902927"/>
              <a:gd name="connsiteY3" fmla="*/ 0 h 1304692"/>
              <a:gd name="connsiteX0" fmla="*/ 0 w 3902927"/>
              <a:gd name="connsiteY0" fmla="*/ 1304692 h 1304692"/>
              <a:gd name="connsiteX1" fmla="*/ 522171 w 3902927"/>
              <a:gd name="connsiteY1" fmla="*/ 709805 h 1304692"/>
              <a:gd name="connsiteX2" fmla="*/ 1459407 w 3902927"/>
              <a:gd name="connsiteY2" fmla="*/ 485579 h 1304692"/>
              <a:gd name="connsiteX3" fmla="*/ 3902927 w 3902927"/>
              <a:gd name="connsiteY3" fmla="*/ 0 h 1304692"/>
              <a:gd name="connsiteX0" fmla="*/ 0 w 3902927"/>
              <a:gd name="connsiteY0" fmla="*/ 1304692 h 1304692"/>
              <a:gd name="connsiteX1" fmla="*/ 522171 w 3902927"/>
              <a:gd name="connsiteY1" fmla="*/ 709805 h 1304692"/>
              <a:gd name="connsiteX2" fmla="*/ 1459407 w 3902927"/>
              <a:gd name="connsiteY2" fmla="*/ 485579 h 1304692"/>
              <a:gd name="connsiteX3" fmla="*/ 3902927 w 3902927"/>
              <a:gd name="connsiteY3" fmla="*/ 0 h 1304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927" h="1304692">
                <a:moveTo>
                  <a:pt x="0" y="1304692"/>
                </a:moveTo>
                <a:cubicBezTo>
                  <a:pt x="82889" y="1048586"/>
                  <a:pt x="273460" y="835373"/>
                  <a:pt x="522171" y="709805"/>
                </a:cubicBezTo>
                <a:cubicBezTo>
                  <a:pt x="770882" y="584237"/>
                  <a:pt x="895948" y="603880"/>
                  <a:pt x="1459407" y="485579"/>
                </a:cubicBezTo>
                <a:cubicBezTo>
                  <a:pt x="2022866" y="367278"/>
                  <a:pt x="3088420" y="161860"/>
                  <a:pt x="3902927" y="0"/>
                </a:cubicBezTo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head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215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37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 Logic Gates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81441A-2FF5-4026-8BC1-C8D91290520D}"/>
              </a:ext>
            </a:extLst>
          </p:cNvPr>
          <p:cNvSpPr txBox="1"/>
          <p:nvPr/>
        </p:nvSpPr>
        <p:spPr>
          <a:xfrm>
            <a:off x="610505" y="4834600"/>
            <a:ext cx="541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The output is </a:t>
            </a:r>
            <a:r>
              <a:rPr lang="en-US" sz="3600" dirty="0">
                <a:solidFill>
                  <a:srgbClr val="FF0000"/>
                </a:solidFill>
              </a:rPr>
              <a:t>FALSE</a:t>
            </a:r>
            <a:r>
              <a:rPr lang="en-US" sz="3600" dirty="0"/>
              <a:t> if at least one input is TRUE</a:t>
            </a:r>
            <a:endParaRPr lang="en-US" sz="36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6BC5B-D378-4C03-92AC-7AB4F6A01AC3}"/>
              </a:ext>
            </a:extLst>
          </p:cNvPr>
          <p:cNvSpPr txBox="1"/>
          <p:nvPr/>
        </p:nvSpPr>
        <p:spPr>
          <a:xfrm>
            <a:off x="6112638" y="1611134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152D70D-7C0C-4C97-B64B-2EAE29DD095F}"/>
              </a:ext>
            </a:extLst>
          </p:cNvPr>
          <p:cNvGraphicFramePr>
            <a:graphicFrameLocks noGrp="1"/>
          </p:cNvGraphicFramePr>
          <p:nvPr/>
        </p:nvGraphicFramePr>
        <p:xfrm>
          <a:off x="6005240" y="2193402"/>
          <a:ext cx="1720552" cy="2561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152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OR 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B709C1B6-CC7F-447F-BA3B-9C3C2D79AC3F}"/>
              </a:ext>
            </a:extLst>
          </p:cNvPr>
          <p:cNvGrpSpPr/>
          <p:nvPr/>
        </p:nvGrpSpPr>
        <p:grpSpPr>
          <a:xfrm>
            <a:off x="615421" y="1828576"/>
            <a:ext cx="5294271" cy="1163057"/>
            <a:chOff x="673386" y="2700519"/>
            <a:chExt cx="5294271" cy="1163057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687FA08-AC23-4F0E-BDE8-0CD2F5F957F0}"/>
                </a:ext>
              </a:extLst>
            </p:cNvPr>
            <p:cNvSpPr txBox="1"/>
            <p:nvPr/>
          </p:nvSpPr>
          <p:spPr>
            <a:xfrm>
              <a:off x="683831" y="2700519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E1B9C8C-D444-4611-B5F4-C5E292FE534A}"/>
                </a:ext>
              </a:extLst>
            </p:cNvPr>
            <p:cNvSpPr txBox="1"/>
            <p:nvPr/>
          </p:nvSpPr>
          <p:spPr>
            <a:xfrm>
              <a:off x="673386" y="3200400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2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2B167F1-0DCF-4381-B5E8-DC2195B50C92}"/>
                </a:ext>
              </a:extLst>
            </p:cNvPr>
            <p:cNvSpPr txBox="1"/>
            <p:nvPr/>
          </p:nvSpPr>
          <p:spPr>
            <a:xfrm>
              <a:off x="4086289" y="3088710"/>
              <a:ext cx="18813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output</a:t>
              </a:r>
              <a:endParaRPr lang="en-US" sz="3600" baseline="-25000" dirty="0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A5745F38-5D39-4C4B-85C2-E00011FA30CD}"/>
                </a:ext>
              </a:extLst>
            </p:cNvPr>
            <p:cNvGrpSpPr/>
            <p:nvPr/>
          </p:nvGrpSpPr>
          <p:grpSpPr>
            <a:xfrm>
              <a:off x="1535084" y="3020371"/>
              <a:ext cx="2614353" cy="843205"/>
              <a:chOff x="1637607" y="3003526"/>
              <a:chExt cx="2614353" cy="843205"/>
            </a:xfrm>
          </p:grpSpPr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8925F4A0-A689-48B6-AC12-4AF7C45C536C}"/>
                  </a:ext>
                </a:extLst>
              </p:cNvPr>
              <p:cNvCxnSpPr/>
              <p:nvPr/>
            </p:nvCxnSpPr>
            <p:spPr>
              <a:xfrm>
                <a:off x="3429000" y="3418028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34E6987A-F190-418F-9DCF-BDD59D00288D}"/>
                  </a:ext>
                </a:extLst>
              </p:cNvPr>
              <p:cNvGrpSpPr/>
              <p:nvPr/>
            </p:nvGrpSpPr>
            <p:grpSpPr>
              <a:xfrm>
                <a:off x="1637607" y="3006368"/>
                <a:ext cx="1699953" cy="840363"/>
                <a:chOff x="1637607" y="3006368"/>
                <a:chExt cx="1699953" cy="840363"/>
              </a:xfrm>
            </p:grpSpPr>
            <p:sp>
              <p:nvSpPr>
                <p:cNvPr id="4" name="Flowchart: Delay 3">
                  <a:extLst>
                    <a:ext uri="{FF2B5EF4-FFF2-40B4-BE49-F238E27FC236}">
                      <a16:creationId xmlns:a16="http://schemas.microsoft.com/office/drawing/2014/main" id="{6DD27EE6-6012-4A43-BFC8-0C36A0C63E8F}"/>
                    </a:ext>
                  </a:extLst>
                </p:cNvPr>
                <p:cNvSpPr/>
                <p:nvPr/>
              </p:nvSpPr>
              <p:spPr>
                <a:xfrm>
                  <a:off x="2346960" y="3006368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34B1F0A0-2D19-4F33-BCEF-DEAA41BAEA59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Arc 18">
                  <a:extLst>
                    <a:ext uri="{FF2B5EF4-FFF2-40B4-BE49-F238E27FC236}">
                      <a16:creationId xmlns:a16="http://schemas.microsoft.com/office/drawing/2014/main" id="{7E835F2C-C3C5-4E3E-B4FC-9C54C97E00B1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F4EC271C-794C-4F77-8819-5892054D7E16}"/>
                    </a:ext>
                  </a:extLst>
                </p:cNvPr>
                <p:cNvCxnSpPr/>
                <p:nvPr/>
              </p:nvCxnSpPr>
              <p:spPr>
                <a:xfrm>
                  <a:off x="1637607" y="3200399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65147C95-42E8-4190-91F8-BA27C2EED0F6}"/>
                    </a:ext>
                  </a:extLst>
                </p:cNvPr>
                <p:cNvCxnSpPr/>
                <p:nvPr/>
              </p:nvCxnSpPr>
              <p:spPr>
                <a:xfrm>
                  <a:off x="1657696" y="3640280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3AF6556D-5A28-4711-9FFB-A6A066470629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F852EB8C-ADAA-4242-B209-2AE8A764D3F4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A213C389-05E0-4BD5-9922-A34B78F91E56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255B1F03-A945-426F-8C3D-3F04FB175F59}"/>
                </a:ext>
              </a:extLst>
            </p:cNvPr>
            <p:cNvSpPr/>
            <p:nvPr/>
          </p:nvSpPr>
          <p:spPr>
            <a:xfrm>
              <a:off x="3326476" y="3331687"/>
              <a:ext cx="182880" cy="18288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39C3164E-E661-41FD-B9E4-0B7A9101AD4A}"/>
              </a:ext>
            </a:extLst>
          </p:cNvPr>
          <p:cNvGraphicFramePr>
            <a:graphicFrameLocks noGrp="1"/>
          </p:cNvGraphicFramePr>
          <p:nvPr/>
        </p:nvGraphicFramePr>
        <p:xfrm>
          <a:off x="6004291" y="2199167"/>
          <a:ext cx="2558752" cy="2561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152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415484347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OR output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NOR 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3C4847B3-2F91-45F8-9C22-6D3BAD21CE73}"/>
              </a:ext>
            </a:extLst>
          </p:cNvPr>
          <p:cNvSpPr/>
          <p:nvPr/>
        </p:nvSpPr>
        <p:spPr>
          <a:xfrm>
            <a:off x="2962589" y="2455617"/>
            <a:ext cx="4060013" cy="1304692"/>
          </a:xfrm>
          <a:custGeom>
            <a:avLst/>
            <a:gdLst>
              <a:gd name="connsiteX0" fmla="*/ 53871 w 3956798"/>
              <a:gd name="connsiteY0" fmla="*/ 1304692 h 1304692"/>
              <a:gd name="connsiteX1" fmla="*/ 165383 w 3956798"/>
              <a:gd name="connsiteY1" fmla="*/ 802887 h 1304692"/>
              <a:gd name="connsiteX2" fmla="*/ 1436622 w 3956798"/>
              <a:gd name="connsiteY2" fmla="*/ 512956 h 1304692"/>
              <a:gd name="connsiteX3" fmla="*/ 3956798 w 3956798"/>
              <a:gd name="connsiteY3" fmla="*/ 0 h 1304692"/>
              <a:gd name="connsiteX0" fmla="*/ 7968 w 3910895"/>
              <a:gd name="connsiteY0" fmla="*/ 1304692 h 1304692"/>
              <a:gd name="connsiteX1" fmla="*/ 464434 w 3910895"/>
              <a:gd name="connsiteY1" fmla="*/ 731706 h 1304692"/>
              <a:gd name="connsiteX2" fmla="*/ 1390719 w 3910895"/>
              <a:gd name="connsiteY2" fmla="*/ 512956 h 1304692"/>
              <a:gd name="connsiteX3" fmla="*/ 3910895 w 3910895"/>
              <a:gd name="connsiteY3" fmla="*/ 0 h 1304692"/>
              <a:gd name="connsiteX0" fmla="*/ 8930 w 3911857"/>
              <a:gd name="connsiteY0" fmla="*/ 1304692 h 1304692"/>
              <a:gd name="connsiteX1" fmla="*/ 465396 w 3911857"/>
              <a:gd name="connsiteY1" fmla="*/ 731706 h 1304692"/>
              <a:gd name="connsiteX2" fmla="*/ 1391681 w 3911857"/>
              <a:gd name="connsiteY2" fmla="*/ 512956 h 1304692"/>
              <a:gd name="connsiteX3" fmla="*/ 3911857 w 3911857"/>
              <a:gd name="connsiteY3" fmla="*/ 0 h 1304692"/>
              <a:gd name="connsiteX0" fmla="*/ 8267 w 3911194"/>
              <a:gd name="connsiteY0" fmla="*/ 1304692 h 1304692"/>
              <a:gd name="connsiteX1" fmla="*/ 464733 w 3911194"/>
              <a:gd name="connsiteY1" fmla="*/ 731706 h 1304692"/>
              <a:gd name="connsiteX2" fmla="*/ 1467674 w 3911194"/>
              <a:gd name="connsiteY2" fmla="*/ 485579 h 1304692"/>
              <a:gd name="connsiteX3" fmla="*/ 3911194 w 3911194"/>
              <a:gd name="connsiteY3" fmla="*/ 0 h 1304692"/>
              <a:gd name="connsiteX0" fmla="*/ 0 w 3902927"/>
              <a:gd name="connsiteY0" fmla="*/ 1304692 h 1304692"/>
              <a:gd name="connsiteX1" fmla="*/ 456466 w 3902927"/>
              <a:gd name="connsiteY1" fmla="*/ 731706 h 1304692"/>
              <a:gd name="connsiteX2" fmla="*/ 1459407 w 3902927"/>
              <a:gd name="connsiteY2" fmla="*/ 485579 h 1304692"/>
              <a:gd name="connsiteX3" fmla="*/ 3902927 w 3902927"/>
              <a:gd name="connsiteY3" fmla="*/ 0 h 1304692"/>
              <a:gd name="connsiteX0" fmla="*/ 0 w 3902927"/>
              <a:gd name="connsiteY0" fmla="*/ 1304692 h 1304692"/>
              <a:gd name="connsiteX1" fmla="*/ 522171 w 3902927"/>
              <a:gd name="connsiteY1" fmla="*/ 709805 h 1304692"/>
              <a:gd name="connsiteX2" fmla="*/ 1459407 w 3902927"/>
              <a:gd name="connsiteY2" fmla="*/ 485579 h 1304692"/>
              <a:gd name="connsiteX3" fmla="*/ 3902927 w 3902927"/>
              <a:gd name="connsiteY3" fmla="*/ 0 h 1304692"/>
              <a:gd name="connsiteX0" fmla="*/ 0 w 3902927"/>
              <a:gd name="connsiteY0" fmla="*/ 1304692 h 1304692"/>
              <a:gd name="connsiteX1" fmla="*/ 522171 w 3902927"/>
              <a:gd name="connsiteY1" fmla="*/ 709805 h 1304692"/>
              <a:gd name="connsiteX2" fmla="*/ 1459407 w 3902927"/>
              <a:gd name="connsiteY2" fmla="*/ 485579 h 1304692"/>
              <a:gd name="connsiteX3" fmla="*/ 3902927 w 3902927"/>
              <a:gd name="connsiteY3" fmla="*/ 0 h 1304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927" h="1304692">
                <a:moveTo>
                  <a:pt x="0" y="1304692"/>
                </a:moveTo>
                <a:cubicBezTo>
                  <a:pt x="82889" y="1048586"/>
                  <a:pt x="273460" y="835373"/>
                  <a:pt x="522171" y="709805"/>
                </a:cubicBezTo>
                <a:cubicBezTo>
                  <a:pt x="770882" y="584237"/>
                  <a:pt x="895948" y="603880"/>
                  <a:pt x="1459407" y="485579"/>
                </a:cubicBezTo>
                <a:cubicBezTo>
                  <a:pt x="2022866" y="367278"/>
                  <a:pt x="3088420" y="161860"/>
                  <a:pt x="3902927" y="0"/>
                </a:cubicBezTo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head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85D5B6C-A30B-4928-8714-844C2BAAD39B}"/>
              </a:ext>
            </a:extLst>
          </p:cNvPr>
          <p:cNvGrpSpPr/>
          <p:nvPr/>
        </p:nvGrpSpPr>
        <p:grpSpPr>
          <a:xfrm>
            <a:off x="687130" y="3263369"/>
            <a:ext cx="5362121" cy="1296830"/>
            <a:chOff x="687130" y="3263369"/>
            <a:chExt cx="5362121" cy="129683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4C97846-AE79-4C87-B730-71660B60FD76}"/>
                </a:ext>
              </a:extLst>
            </p:cNvPr>
            <p:cNvGrpSpPr/>
            <p:nvPr/>
          </p:nvGrpSpPr>
          <p:grpSpPr>
            <a:xfrm>
              <a:off x="725138" y="3599069"/>
              <a:ext cx="5324113" cy="961130"/>
              <a:chOff x="862795" y="3242333"/>
              <a:chExt cx="5324113" cy="961130"/>
            </a:xfrm>
          </p:grpSpPr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1E91839F-5680-4E2F-8C4B-0FCCF46654F9}"/>
                  </a:ext>
                </a:extLst>
              </p:cNvPr>
              <p:cNvGrpSpPr/>
              <p:nvPr/>
            </p:nvGrpSpPr>
            <p:grpSpPr>
              <a:xfrm>
                <a:off x="862795" y="3242333"/>
                <a:ext cx="5324113" cy="961130"/>
                <a:chOff x="872986" y="2902446"/>
                <a:chExt cx="5324113" cy="961130"/>
              </a:xfrm>
            </p:grpSpPr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863A99AA-7760-402D-B006-98C06FD00EE2}"/>
                    </a:ext>
                  </a:extLst>
                </p:cNvPr>
                <p:cNvSpPr txBox="1"/>
                <p:nvPr/>
              </p:nvSpPr>
              <p:spPr>
                <a:xfrm>
                  <a:off x="892297" y="2902446"/>
                  <a:ext cx="63415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6E95C4"/>
                      </a:solidFill>
                    </a:rPr>
                    <a:t>  x</a:t>
                  </a:r>
                  <a:r>
                    <a:rPr lang="en-US" sz="2400" baseline="-25000" dirty="0">
                      <a:solidFill>
                        <a:srgbClr val="6E95C4"/>
                      </a:solidFill>
                    </a:rPr>
                    <a:t>1</a:t>
                  </a:r>
                </a:p>
              </p:txBody>
            </p:sp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59B0ADF1-84F6-4678-B418-F82AD481E859}"/>
                    </a:ext>
                  </a:extLst>
                </p:cNvPr>
                <p:cNvSpPr txBox="1"/>
                <p:nvPr/>
              </p:nvSpPr>
              <p:spPr>
                <a:xfrm>
                  <a:off x="872986" y="3346850"/>
                  <a:ext cx="699584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6E95C4"/>
                      </a:solidFill>
                    </a:rPr>
                    <a:t>  x</a:t>
                  </a:r>
                  <a:r>
                    <a:rPr lang="en-US" sz="2400" baseline="-25000" dirty="0">
                      <a:solidFill>
                        <a:srgbClr val="6E95C4"/>
                      </a:solidFill>
                    </a:rPr>
                    <a:t>2</a:t>
                  </a:r>
                </a:p>
              </p:txBody>
            </p:sp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3D8A83AF-B869-4395-B061-08D180F3EA8B}"/>
                    </a:ext>
                  </a:extLst>
                </p:cNvPr>
                <p:cNvSpPr txBox="1"/>
                <p:nvPr/>
              </p:nvSpPr>
              <p:spPr>
                <a:xfrm>
                  <a:off x="4315731" y="2996032"/>
                  <a:ext cx="188136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6E95C4"/>
                      </a:solidFill>
                    </a:rPr>
                    <a:t> output</a:t>
                  </a:r>
                  <a:endParaRPr lang="en-US" sz="2400" baseline="-25000" dirty="0">
                    <a:solidFill>
                      <a:srgbClr val="6E95C4"/>
                    </a:solidFill>
                  </a:endParaRPr>
                </a:p>
              </p:txBody>
            </p:sp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9CD7D10C-C238-4F6F-ACC3-368A3F058E09}"/>
                    </a:ext>
                  </a:extLst>
                </p:cNvPr>
                <p:cNvGrpSpPr/>
                <p:nvPr/>
              </p:nvGrpSpPr>
              <p:grpSpPr>
                <a:xfrm>
                  <a:off x="1427895" y="3020371"/>
                  <a:ext cx="1874136" cy="843205"/>
                  <a:chOff x="1530418" y="3003526"/>
                  <a:chExt cx="1874136" cy="843205"/>
                </a:xfrm>
              </p:grpSpPr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05359EC0-7346-4695-AC32-817C1EE07126}"/>
                      </a:ext>
                    </a:extLst>
                  </p:cNvPr>
                  <p:cNvCxnSpPr/>
                  <p:nvPr/>
                </p:nvCxnSpPr>
                <p:spPr>
                  <a:xfrm>
                    <a:off x="2947354" y="3418028"/>
                    <a:ext cx="457200" cy="0"/>
                  </a:xfrm>
                  <a:prstGeom prst="line">
                    <a:avLst/>
                  </a:prstGeom>
                  <a:ln w="19050">
                    <a:solidFill>
                      <a:srgbClr val="6E95C4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33" name="Group 32">
                    <a:extLst>
                      <a:ext uri="{FF2B5EF4-FFF2-40B4-BE49-F238E27FC236}">
                        <a16:creationId xmlns:a16="http://schemas.microsoft.com/office/drawing/2014/main" id="{533EC966-581D-41ED-9551-E1F665DBEB4B}"/>
                      </a:ext>
                    </a:extLst>
                  </p:cNvPr>
                  <p:cNvGrpSpPr/>
                  <p:nvPr/>
                </p:nvGrpSpPr>
                <p:grpSpPr>
                  <a:xfrm>
                    <a:off x="1530418" y="3006368"/>
                    <a:ext cx="1323050" cy="840363"/>
                    <a:chOff x="1530418" y="3006368"/>
                    <a:chExt cx="1323050" cy="840363"/>
                  </a:xfrm>
                </p:grpSpPr>
                <p:sp>
                  <p:nvSpPr>
                    <p:cNvPr id="37" name="Flowchart: Delay 36">
                      <a:extLst>
                        <a:ext uri="{FF2B5EF4-FFF2-40B4-BE49-F238E27FC236}">
                          <a16:creationId xmlns:a16="http://schemas.microsoft.com/office/drawing/2014/main" id="{13DEDCA3-B163-455B-8170-8DB1BF9D4F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862868" y="3006368"/>
                      <a:ext cx="990600" cy="838200"/>
                    </a:xfrm>
                    <a:prstGeom prst="flowChartDelay">
                      <a:avLst/>
                    </a:prstGeom>
                    <a:noFill/>
                    <a:ln w="19050">
                      <a:solidFill>
                        <a:srgbClr val="6E95C4"/>
                      </a:solidFill>
                      <a:prstDash val="sysDot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8" name="Rectangle 37">
                      <a:extLst>
                        <a:ext uri="{FF2B5EF4-FFF2-40B4-BE49-F238E27FC236}">
                          <a16:creationId xmlns:a16="http://schemas.microsoft.com/office/drawing/2014/main" id="{FCCDE53F-799F-4D39-8D28-628DD64D67B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828530" y="3029634"/>
                      <a:ext cx="141955" cy="798731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9" name="Arc 38">
                      <a:extLst>
                        <a:ext uri="{FF2B5EF4-FFF2-40B4-BE49-F238E27FC236}">
                          <a16:creationId xmlns:a16="http://schemas.microsoft.com/office/drawing/2014/main" id="{BE14D5CC-3BA1-4496-9288-BDD3048AE0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691011" y="3030681"/>
                      <a:ext cx="322823" cy="816050"/>
                    </a:xfrm>
                    <a:prstGeom prst="arc">
                      <a:avLst>
                        <a:gd name="adj1" fmla="val 16200000"/>
                        <a:gd name="adj2" fmla="val 5053715"/>
                      </a:avLst>
                    </a:prstGeom>
                    <a:ln w="19050">
                      <a:solidFill>
                        <a:srgbClr val="6E95C4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40" name="Straight Connector 39">
                      <a:extLst>
                        <a:ext uri="{FF2B5EF4-FFF2-40B4-BE49-F238E27FC236}">
                          <a16:creationId xmlns:a16="http://schemas.microsoft.com/office/drawing/2014/main" id="{DFF9977B-14A3-45BC-9B8D-CF9C5C3A5FB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530418" y="3200399"/>
                      <a:ext cx="457200" cy="0"/>
                    </a:xfrm>
                    <a:prstGeom prst="line">
                      <a:avLst/>
                    </a:prstGeom>
                    <a:ln w="19050">
                      <a:solidFill>
                        <a:srgbClr val="6E95C4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FC972D5F-BBC2-4BB5-8940-B427C4DD63E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537462" y="3640280"/>
                      <a:ext cx="457200" cy="0"/>
                    </a:xfrm>
                    <a:prstGeom prst="line">
                      <a:avLst/>
                    </a:prstGeom>
                    <a:ln w="19050">
                      <a:solidFill>
                        <a:srgbClr val="6E95C4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34" name="Rectangle 33">
                    <a:extLst>
                      <a:ext uri="{FF2B5EF4-FFF2-40B4-BE49-F238E27FC236}">
                        <a16:creationId xmlns:a16="http://schemas.microsoft.com/office/drawing/2014/main" id="{27340685-D1C0-4B5C-9D6E-D7C37C6F7778}"/>
                      </a:ext>
                    </a:extLst>
                  </p:cNvPr>
                  <p:cNvSpPr/>
                  <p:nvPr/>
                </p:nvSpPr>
                <p:spPr>
                  <a:xfrm>
                    <a:off x="2458300" y="3003526"/>
                    <a:ext cx="457200" cy="82483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" name="Freeform: Shape 34">
                    <a:extLst>
                      <a:ext uri="{FF2B5EF4-FFF2-40B4-BE49-F238E27FC236}">
                        <a16:creationId xmlns:a16="http://schemas.microsoft.com/office/drawing/2014/main" id="{DFFE3BAF-15F6-440A-9DCD-D8433BD1E4DA}"/>
                      </a:ext>
                    </a:extLst>
                  </p:cNvPr>
                  <p:cNvSpPr/>
                  <p:nvPr/>
                </p:nvSpPr>
                <p:spPr>
                  <a:xfrm>
                    <a:off x="2442932" y="3006776"/>
                    <a:ext cx="519267" cy="406489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19050">
                    <a:solidFill>
                      <a:srgbClr val="6E95C4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" name="Freeform: Shape 35">
                    <a:extLst>
                      <a:ext uri="{FF2B5EF4-FFF2-40B4-BE49-F238E27FC236}">
                        <a16:creationId xmlns:a16="http://schemas.microsoft.com/office/drawing/2014/main" id="{2E777932-0ABE-42F2-84DB-2564E4DB9198}"/>
                      </a:ext>
                    </a:extLst>
                  </p:cNvPr>
                  <p:cNvSpPr/>
                  <p:nvPr/>
                </p:nvSpPr>
                <p:spPr>
                  <a:xfrm flipV="1">
                    <a:off x="2487707" y="3410485"/>
                    <a:ext cx="474491" cy="434491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19050">
                    <a:solidFill>
                      <a:srgbClr val="6E95C4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1" name="Oval 30">
                  <a:extLst>
                    <a:ext uri="{FF2B5EF4-FFF2-40B4-BE49-F238E27FC236}">
                      <a16:creationId xmlns:a16="http://schemas.microsoft.com/office/drawing/2014/main" id="{976AD825-8802-4906-9B02-2C4868ABBA03}"/>
                    </a:ext>
                  </a:extLst>
                </p:cNvPr>
                <p:cNvSpPr/>
                <p:nvPr/>
              </p:nvSpPr>
              <p:spPr>
                <a:xfrm>
                  <a:off x="4215202" y="3340250"/>
                  <a:ext cx="182880" cy="182880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6E95C4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2" name="Isosceles Triangle 41">
                <a:extLst>
                  <a:ext uri="{FF2B5EF4-FFF2-40B4-BE49-F238E27FC236}">
                    <a16:creationId xmlns:a16="http://schemas.microsoft.com/office/drawing/2014/main" id="{B7582558-CC5F-401A-A51C-9F81E22FAB4E}"/>
                  </a:ext>
                </a:extLst>
              </p:cNvPr>
              <p:cNvSpPr/>
              <p:nvPr/>
            </p:nvSpPr>
            <p:spPr>
              <a:xfrm rot="5400000">
                <a:off x="3330959" y="3309833"/>
                <a:ext cx="836145" cy="914383"/>
              </a:xfrm>
              <a:prstGeom prst="triangle">
                <a:avLst/>
              </a:prstGeom>
              <a:noFill/>
              <a:ln w="19050">
                <a:solidFill>
                  <a:srgbClr val="6E95C4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42B46B66-7F18-4A79-B19B-E053279EA966}"/>
                  </a:ext>
                </a:extLst>
              </p:cNvPr>
              <p:cNvCxnSpPr/>
              <p:nvPr/>
            </p:nvCxnSpPr>
            <p:spPr>
              <a:xfrm>
                <a:off x="4387891" y="3774760"/>
                <a:ext cx="640080" cy="0"/>
              </a:xfrm>
              <a:prstGeom prst="line">
                <a:avLst/>
              </a:prstGeom>
              <a:ln w="19050">
                <a:solidFill>
                  <a:srgbClr val="6E95C4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A8EB06BE-6A94-4152-9016-8500F587F906}"/>
                </a:ext>
              </a:extLst>
            </p:cNvPr>
            <p:cNvSpPr txBox="1"/>
            <p:nvPr/>
          </p:nvSpPr>
          <p:spPr>
            <a:xfrm>
              <a:off x="687130" y="3263369"/>
              <a:ext cx="25918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 </a:t>
              </a:r>
              <a:r>
                <a:rPr lang="en-US" sz="2000" dirty="0">
                  <a:solidFill>
                    <a:srgbClr val="6E95C4"/>
                  </a:solidFill>
                </a:rPr>
                <a:t>Equivalent Circuit</a:t>
              </a:r>
              <a:endParaRPr lang="en-US" sz="2000" baseline="-25000" dirty="0">
                <a:solidFill>
                  <a:srgbClr val="6E95C4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64552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45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XNOR Logic Gates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6BC5B-D378-4C03-92AC-7AB4F6A01AC3}"/>
              </a:ext>
            </a:extLst>
          </p:cNvPr>
          <p:cNvSpPr txBox="1"/>
          <p:nvPr/>
        </p:nvSpPr>
        <p:spPr>
          <a:xfrm>
            <a:off x="6518246" y="1669971"/>
            <a:ext cx="2121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Truth Table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152D70D-7C0C-4C97-B64B-2EAE29DD095F}"/>
              </a:ext>
            </a:extLst>
          </p:cNvPr>
          <p:cNvGraphicFramePr>
            <a:graphicFrameLocks noGrp="1"/>
          </p:cNvGraphicFramePr>
          <p:nvPr/>
        </p:nvGraphicFramePr>
        <p:xfrm>
          <a:off x="6215737" y="2192029"/>
          <a:ext cx="1617623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42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XOR 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813B5A26-ACFB-4EA2-81E2-005F77DEEF51}"/>
              </a:ext>
            </a:extLst>
          </p:cNvPr>
          <p:cNvSpPr txBox="1"/>
          <p:nvPr/>
        </p:nvSpPr>
        <p:spPr>
          <a:xfrm>
            <a:off x="776199" y="4908170"/>
            <a:ext cx="55609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The output is </a:t>
            </a:r>
            <a:r>
              <a:rPr lang="en-US" sz="3600" dirty="0">
                <a:solidFill>
                  <a:srgbClr val="FF0000"/>
                </a:solidFill>
              </a:rPr>
              <a:t>FALSE</a:t>
            </a:r>
            <a:r>
              <a:rPr lang="en-US" sz="3600" dirty="0"/>
              <a:t> if an </a:t>
            </a:r>
            <a:r>
              <a:rPr lang="en-US" sz="3600" dirty="0">
                <a:solidFill>
                  <a:srgbClr val="FF0000"/>
                </a:solidFill>
              </a:rPr>
              <a:t>odd</a:t>
            </a:r>
            <a:r>
              <a:rPr lang="en-US" sz="3600" dirty="0"/>
              <a:t> number of inputs are TRUE</a:t>
            </a:r>
            <a:endParaRPr lang="en-US" sz="3600" baseline="-250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AEA2CF7-AF04-4747-850A-FCA9544C88B8}"/>
              </a:ext>
            </a:extLst>
          </p:cNvPr>
          <p:cNvGrpSpPr/>
          <p:nvPr/>
        </p:nvGrpSpPr>
        <p:grpSpPr>
          <a:xfrm>
            <a:off x="577572" y="1545698"/>
            <a:ext cx="5294271" cy="1164425"/>
            <a:chOff x="721527" y="1942778"/>
            <a:chExt cx="5294271" cy="116442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421070C-7265-4AA6-9A9F-709561E788D3}"/>
                </a:ext>
              </a:extLst>
            </p:cNvPr>
            <p:cNvGrpSpPr/>
            <p:nvPr/>
          </p:nvGrpSpPr>
          <p:grpSpPr>
            <a:xfrm>
              <a:off x="721527" y="1942778"/>
              <a:ext cx="5294271" cy="1164425"/>
              <a:chOff x="673386" y="2700519"/>
              <a:chExt cx="5294271" cy="1164425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E118F1E5-E862-48E1-8F45-74779705B7FC}"/>
                  </a:ext>
                </a:extLst>
              </p:cNvPr>
              <p:cNvGrpSpPr/>
              <p:nvPr/>
            </p:nvGrpSpPr>
            <p:grpSpPr>
              <a:xfrm>
                <a:off x="673386" y="2700519"/>
                <a:ext cx="5294271" cy="1164425"/>
                <a:chOff x="673386" y="2700519"/>
                <a:chExt cx="5294271" cy="1164425"/>
              </a:xfrm>
            </p:grpSpPr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D687FA08-AC23-4F0E-BDE8-0CD2F5F957F0}"/>
                    </a:ext>
                  </a:extLst>
                </p:cNvPr>
                <p:cNvSpPr txBox="1"/>
                <p:nvPr/>
              </p:nvSpPr>
              <p:spPr>
                <a:xfrm>
                  <a:off x="683831" y="2700519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1</a:t>
                  </a:r>
                </a:p>
              </p:txBody>
            </p:sp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3E1B9C8C-D444-4611-B5F4-C5E292FE534A}"/>
                    </a:ext>
                  </a:extLst>
                </p:cNvPr>
                <p:cNvSpPr txBox="1"/>
                <p:nvPr/>
              </p:nvSpPr>
              <p:spPr>
                <a:xfrm>
                  <a:off x="673386" y="3200400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2</a:t>
                  </a:r>
                </a:p>
              </p:txBody>
            </p:sp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32B167F1-0DCF-4381-B5E8-DC2195B50C92}"/>
                    </a:ext>
                  </a:extLst>
                </p:cNvPr>
                <p:cNvSpPr txBox="1"/>
                <p:nvPr/>
              </p:nvSpPr>
              <p:spPr>
                <a:xfrm>
                  <a:off x="4086289" y="3088710"/>
                  <a:ext cx="1881368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output</a:t>
                  </a:r>
                  <a:endParaRPr lang="en-US" sz="3600" baseline="-25000" dirty="0"/>
                </a:p>
              </p:txBody>
            </p:sp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A5745F38-5D39-4C4B-85C2-E00011FA30CD}"/>
                    </a:ext>
                  </a:extLst>
                </p:cNvPr>
                <p:cNvGrpSpPr/>
                <p:nvPr/>
              </p:nvGrpSpPr>
              <p:grpSpPr>
                <a:xfrm>
                  <a:off x="1411031" y="3020371"/>
                  <a:ext cx="2738406" cy="844573"/>
                  <a:chOff x="1513554" y="3003526"/>
                  <a:chExt cx="2738406" cy="844573"/>
                </a:xfrm>
              </p:grpSpPr>
              <p:cxnSp>
                <p:nvCxnSpPr>
                  <p:cNvPr id="8" name="Straight Connector 7">
                    <a:extLst>
                      <a:ext uri="{FF2B5EF4-FFF2-40B4-BE49-F238E27FC236}">
                        <a16:creationId xmlns:a16="http://schemas.microsoft.com/office/drawing/2014/main" id="{8925F4A0-A689-48B6-AC12-4AF7C45C536C}"/>
                      </a:ext>
                    </a:extLst>
                  </p:cNvPr>
                  <p:cNvCxnSpPr/>
                  <p:nvPr/>
                </p:nvCxnSpPr>
                <p:spPr>
                  <a:xfrm>
                    <a:off x="3429000" y="3418028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34E6987A-F190-418F-9DCF-BDD59D00288D}"/>
                      </a:ext>
                    </a:extLst>
                  </p:cNvPr>
                  <p:cNvGrpSpPr/>
                  <p:nvPr/>
                </p:nvGrpSpPr>
                <p:grpSpPr>
                  <a:xfrm>
                    <a:off x="1513554" y="3009899"/>
                    <a:ext cx="1824006" cy="838200"/>
                    <a:chOff x="1513554" y="3009899"/>
                    <a:chExt cx="1824006" cy="838200"/>
                  </a:xfrm>
                </p:grpSpPr>
                <p:sp>
                  <p:nvSpPr>
                    <p:cNvPr id="4" name="Flowchart: Delay 3">
                      <a:extLst>
                        <a:ext uri="{FF2B5EF4-FFF2-40B4-BE49-F238E27FC236}">
                          <a16:creationId xmlns:a16="http://schemas.microsoft.com/office/drawing/2014/main" id="{6DD27EE6-6012-4A43-BFC8-0C36A0C63E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46960" y="3009899"/>
                      <a:ext cx="990600" cy="838200"/>
                    </a:xfrm>
                    <a:prstGeom prst="flowChartDelay">
                      <a:avLst/>
                    </a:prstGeom>
                    <a:noFill/>
                    <a:ln w="38100"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8" name="Rectangle 17">
                      <a:extLst>
                        <a:ext uri="{FF2B5EF4-FFF2-40B4-BE49-F238E27FC236}">
                          <a16:creationId xmlns:a16="http://schemas.microsoft.com/office/drawing/2014/main" id="{34B1F0A0-2D19-4F33-BCEF-DEAA41BAEA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81886" y="3029634"/>
                      <a:ext cx="141955" cy="798731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9" name="Arc 18">
                      <a:extLst>
                        <a:ext uri="{FF2B5EF4-FFF2-40B4-BE49-F238E27FC236}">
                          <a16:creationId xmlns:a16="http://schemas.microsoft.com/office/drawing/2014/main" id="{7E835F2C-C3C5-4E3E-B4FC-9C54C97E00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75103" y="3030681"/>
                      <a:ext cx="322823" cy="816050"/>
                    </a:xfrm>
                    <a:prstGeom prst="arc">
                      <a:avLst>
                        <a:gd name="adj1" fmla="val 16200000"/>
                        <a:gd name="adj2" fmla="val 5053715"/>
                      </a:avLst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6" name="Straight Connector 5">
                      <a:extLst>
                        <a:ext uri="{FF2B5EF4-FFF2-40B4-BE49-F238E27FC236}">
                          <a16:creationId xmlns:a16="http://schemas.microsoft.com/office/drawing/2014/main" id="{F4EC271C-794C-4F77-8819-5892054D7E1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513554" y="3210020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" name="Straight Connector 6">
                      <a:extLst>
                        <a:ext uri="{FF2B5EF4-FFF2-40B4-BE49-F238E27FC236}">
                          <a16:creationId xmlns:a16="http://schemas.microsoft.com/office/drawing/2014/main" id="{65147C95-42E8-4190-91F8-BA27C2EED0F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513554" y="3634080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3AF6556D-5A28-4711-9FFB-A6A066470629}"/>
                      </a:ext>
                    </a:extLst>
                  </p:cNvPr>
                  <p:cNvSpPr/>
                  <p:nvPr/>
                </p:nvSpPr>
                <p:spPr>
                  <a:xfrm>
                    <a:off x="2927024" y="3003526"/>
                    <a:ext cx="457200" cy="82483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F852EB8C-ADAA-4242-B209-2AE8A764D3F4}"/>
                      </a:ext>
                    </a:extLst>
                  </p:cNvPr>
                  <p:cNvSpPr/>
                  <p:nvPr/>
                </p:nvSpPr>
                <p:spPr>
                  <a:xfrm>
                    <a:off x="2927024" y="3006776"/>
                    <a:ext cx="519267" cy="406489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317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" name="Freeform: Shape 22">
                    <a:extLst>
                      <a:ext uri="{FF2B5EF4-FFF2-40B4-BE49-F238E27FC236}">
                        <a16:creationId xmlns:a16="http://schemas.microsoft.com/office/drawing/2014/main" id="{A213C389-05E0-4BD5-9922-A34B78F91E56}"/>
                      </a:ext>
                    </a:extLst>
                  </p:cNvPr>
                  <p:cNvSpPr/>
                  <p:nvPr/>
                </p:nvSpPr>
                <p:spPr>
                  <a:xfrm flipV="1">
                    <a:off x="2971799" y="3410485"/>
                    <a:ext cx="474491" cy="434491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317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25" name="Arc 24">
                <a:extLst>
                  <a:ext uri="{FF2B5EF4-FFF2-40B4-BE49-F238E27FC236}">
                    <a16:creationId xmlns:a16="http://schemas.microsoft.com/office/drawing/2014/main" id="{822960F4-9176-4807-8000-5CBE41610C3F}"/>
                  </a:ext>
                </a:extLst>
              </p:cNvPr>
              <p:cNvSpPr/>
              <p:nvPr/>
            </p:nvSpPr>
            <p:spPr>
              <a:xfrm>
                <a:off x="1920567" y="3047526"/>
                <a:ext cx="322823" cy="816050"/>
              </a:xfrm>
              <a:prstGeom prst="arc">
                <a:avLst>
                  <a:gd name="adj1" fmla="val 16200000"/>
                  <a:gd name="adj2" fmla="val 5053715"/>
                </a:avLst>
              </a:pr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5E6EEF94-4200-44A6-A692-67FD85B24766}"/>
                </a:ext>
              </a:extLst>
            </p:cNvPr>
            <p:cNvSpPr/>
            <p:nvPr/>
          </p:nvSpPr>
          <p:spPr>
            <a:xfrm>
              <a:off x="3402807" y="2581577"/>
              <a:ext cx="182880" cy="18288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4D7652BE-FE73-4FB9-B058-FFDE751EAF85}"/>
              </a:ext>
            </a:extLst>
          </p:cNvPr>
          <p:cNvGrpSpPr/>
          <p:nvPr/>
        </p:nvGrpSpPr>
        <p:grpSpPr>
          <a:xfrm>
            <a:off x="702330" y="3296032"/>
            <a:ext cx="4967113" cy="1344502"/>
            <a:chOff x="702330" y="3296032"/>
            <a:chExt cx="4967113" cy="1344502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3D9349AD-5337-4C51-9DEF-662CF8973000}"/>
                </a:ext>
              </a:extLst>
            </p:cNvPr>
            <p:cNvGrpSpPr/>
            <p:nvPr/>
          </p:nvGrpSpPr>
          <p:grpSpPr>
            <a:xfrm>
              <a:off x="702330" y="3608737"/>
              <a:ext cx="4967113" cy="1031797"/>
              <a:chOff x="657293" y="3394270"/>
              <a:chExt cx="4967113" cy="1031797"/>
            </a:xfrm>
          </p:grpSpPr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DD0A05C-3002-4A03-A6EE-D60E0C80610F}"/>
                  </a:ext>
                </a:extLst>
              </p:cNvPr>
              <p:cNvSpPr txBox="1"/>
              <p:nvPr/>
            </p:nvSpPr>
            <p:spPr>
              <a:xfrm>
                <a:off x="700653" y="3394270"/>
                <a:ext cx="7193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6E95C4"/>
                    </a:solidFill>
                  </a:rPr>
                  <a:t>  x</a:t>
                </a:r>
                <a:r>
                  <a:rPr lang="en-US" sz="2800" baseline="-25000" dirty="0">
                    <a:solidFill>
                      <a:srgbClr val="6E95C4"/>
                    </a:solidFill>
                  </a:rPr>
                  <a:t>1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F6778DDC-C505-475D-AF2E-BF5758BCC294}"/>
                  </a:ext>
                </a:extLst>
              </p:cNvPr>
              <p:cNvSpPr txBox="1"/>
              <p:nvPr/>
            </p:nvSpPr>
            <p:spPr>
              <a:xfrm>
                <a:off x="657293" y="3870609"/>
                <a:ext cx="66643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6E95C4"/>
                    </a:solidFill>
                  </a:rPr>
                  <a:t>  x</a:t>
                </a:r>
                <a:r>
                  <a:rPr lang="en-US" sz="2800" baseline="-25000" dirty="0">
                    <a:solidFill>
                      <a:srgbClr val="6E95C4"/>
                    </a:solidFill>
                  </a:rPr>
                  <a:t>2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53E020F2-3F98-4739-AFD5-4610F7EA5656}"/>
                  </a:ext>
                </a:extLst>
              </p:cNvPr>
              <p:cNvSpPr txBox="1"/>
              <p:nvPr/>
            </p:nvSpPr>
            <p:spPr>
              <a:xfrm>
                <a:off x="4349648" y="3559135"/>
                <a:ext cx="127475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6E95C4"/>
                    </a:solidFill>
                  </a:rPr>
                  <a:t> output</a:t>
                </a:r>
                <a:endParaRPr lang="en-US" sz="2400" baseline="-25000" dirty="0">
                  <a:solidFill>
                    <a:srgbClr val="6E95C4"/>
                  </a:solidFill>
                </a:endParaRPr>
              </a:p>
            </p:txBody>
          </p: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7DF6EBC3-C71D-46B9-B364-37370E4926AA}"/>
                  </a:ext>
                </a:extLst>
              </p:cNvPr>
              <p:cNvGrpSpPr/>
              <p:nvPr/>
            </p:nvGrpSpPr>
            <p:grpSpPr>
              <a:xfrm>
                <a:off x="1315217" y="3581494"/>
                <a:ext cx="2015716" cy="844573"/>
                <a:chOff x="1633326" y="3594692"/>
                <a:chExt cx="2015716" cy="844573"/>
              </a:xfrm>
            </p:grpSpPr>
            <p:grpSp>
              <p:nvGrpSpPr>
                <p:cNvPr id="36" name="Group 35">
                  <a:extLst>
                    <a:ext uri="{FF2B5EF4-FFF2-40B4-BE49-F238E27FC236}">
                      <a16:creationId xmlns:a16="http://schemas.microsoft.com/office/drawing/2014/main" id="{CD0726D3-E0E6-400C-AB4C-7A34F44900A9}"/>
                    </a:ext>
                  </a:extLst>
                </p:cNvPr>
                <p:cNvGrpSpPr/>
                <p:nvPr/>
              </p:nvGrpSpPr>
              <p:grpSpPr>
                <a:xfrm>
                  <a:off x="1633326" y="3594692"/>
                  <a:ext cx="2015716" cy="844573"/>
                  <a:chOff x="1870484" y="3003526"/>
                  <a:chExt cx="2015716" cy="844573"/>
                </a:xfrm>
              </p:grpSpPr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E0527C83-A053-4AB4-8AB5-F696A916351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29000" y="3418028"/>
                    <a:ext cx="457200" cy="0"/>
                  </a:xfrm>
                  <a:prstGeom prst="line">
                    <a:avLst/>
                  </a:prstGeom>
                  <a:ln w="19050"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38" name="Group 37">
                    <a:extLst>
                      <a:ext uri="{FF2B5EF4-FFF2-40B4-BE49-F238E27FC236}">
                        <a16:creationId xmlns:a16="http://schemas.microsoft.com/office/drawing/2014/main" id="{C8AF5895-AD50-4799-AC94-952A77A0CCA9}"/>
                      </a:ext>
                    </a:extLst>
                  </p:cNvPr>
                  <p:cNvGrpSpPr/>
                  <p:nvPr/>
                </p:nvGrpSpPr>
                <p:grpSpPr>
                  <a:xfrm>
                    <a:off x="1870484" y="3009899"/>
                    <a:ext cx="1467076" cy="838200"/>
                    <a:chOff x="1870484" y="3009899"/>
                    <a:chExt cx="1467076" cy="838200"/>
                  </a:xfrm>
                </p:grpSpPr>
                <p:sp>
                  <p:nvSpPr>
                    <p:cNvPr id="42" name="Flowchart: Delay 41">
                      <a:extLst>
                        <a:ext uri="{FF2B5EF4-FFF2-40B4-BE49-F238E27FC236}">
                          <a16:creationId xmlns:a16="http://schemas.microsoft.com/office/drawing/2014/main" id="{7A94C755-7C29-4951-B272-8160380E75E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46960" y="3009899"/>
                      <a:ext cx="990600" cy="838200"/>
                    </a:xfrm>
                    <a:prstGeom prst="flowChartDelay">
                      <a:avLst/>
                    </a:prstGeom>
                    <a:noFill/>
                    <a:ln w="19050">
                      <a:solidFill>
                        <a:srgbClr val="6E95C4"/>
                      </a:solidFill>
                      <a:prstDash val="sysDot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rgbClr val="6E95C4"/>
                        </a:solidFill>
                      </a:endParaRPr>
                    </a:p>
                  </p:txBody>
                </p:sp>
                <p:sp>
                  <p:nvSpPr>
                    <p:cNvPr id="43" name="Rectangle 42">
                      <a:extLst>
                        <a:ext uri="{FF2B5EF4-FFF2-40B4-BE49-F238E27FC236}">
                          <a16:creationId xmlns:a16="http://schemas.microsoft.com/office/drawing/2014/main" id="{859C5C59-24B7-4816-AA2C-3245E6F85E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81886" y="3029634"/>
                      <a:ext cx="141955" cy="798731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rgbClr val="6E95C4"/>
                        </a:solidFill>
                      </a:endParaRPr>
                    </a:p>
                  </p:txBody>
                </p:sp>
                <p:sp>
                  <p:nvSpPr>
                    <p:cNvPr id="44" name="Arc 43">
                      <a:extLst>
                        <a:ext uri="{FF2B5EF4-FFF2-40B4-BE49-F238E27FC236}">
                          <a16:creationId xmlns:a16="http://schemas.microsoft.com/office/drawing/2014/main" id="{5DC9DC22-AE6E-4E74-97BF-D14394D14A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75103" y="3030681"/>
                      <a:ext cx="322823" cy="816050"/>
                    </a:xfrm>
                    <a:prstGeom prst="arc">
                      <a:avLst>
                        <a:gd name="adj1" fmla="val 16200000"/>
                        <a:gd name="adj2" fmla="val 5053715"/>
                      </a:avLst>
                    </a:prstGeom>
                    <a:ln w="19050">
                      <a:solidFill>
                        <a:srgbClr val="6E95C4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rgbClr val="6E95C4"/>
                        </a:solidFill>
                      </a:endParaRPr>
                    </a:p>
                  </p:txBody>
                </p:sp>
                <p:cxnSp>
                  <p:nvCxnSpPr>
                    <p:cNvPr id="45" name="Straight Connector 44">
                      <a:extLst>
                        <a:ext uri="{FF2B5EF4-FFF2-40B4-BE49-F238E27FC236}">
                          <a16:creationId xmlns:a16="http://schemas.microsoft.com/office/drawing/2014/main" id="{49948FEB-24AD-4399-81EF-67BA2BB434EF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70484" y="3210020"/>
                      <a:ext cx="457200" cy="0"/>
                    </a:xfrm>
                    <a:prstGeom prst="line">
                      <a:avLst/>
                    </a:prstGeom>
                    <a:ln w="19050">
                      <a:solidFill>
                        <a:srgbClr val="6E95C4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" name="Straight Connector 45">
                      <a:extLst>
                        <a:ext uri="{FF2B5EF4-FFF2-40B4-BE49-F238E27FC236}">
                          <a16:creationId xmlns:a16="http://schemas.microsoft.com/office/drawing/2014/main" id="{FB3396C8-74FD-4ABB-AC6E-C7BC35ADC7A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88146" y="3627730"/>
                      <a:ext cx="457200" cy="0"/>
                    </a:xfrm>
                    <a:prstGeom prst="line">
                      <a:avLst/>
                    </a:prstGeom>
                    <a:ln w="19050"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39" name="Rectangle 38">
                    <a:extLst>
                      <a:ext uri="{FF2B5EF4-FFF2-40B4-BE49-F238E27FC236}">
                        <a16:creationId xmlns:a16="http://schemas.microsoft.com/office/drawing/2014/main" id="{D505F826-C4AA-4EF4-BC61-9E5E63140081}"/>
                      </a:ext>
                    </a:extLst>
                  </p:cNvPr>
                  <p:cNvSpPr/>
                  <p:nvPr/>
                </p:nvSpPr>
                <p:spPr>
                  <a:xfrm>
                    <a:off x="2927024" y="3003526"/>
                    <a:ext cx="457200" cy="82483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6E95C4"/>
                      </a:solidFill>
                    </a:endParaRPr>
                  </a:p>
                </p:txBody>
              </p:sp>
              <p:sp>
                <p:nvSpPr>
                  <p:cNvPr id="40" name="Freeform: Shape 39">
                    <a:extLst>
                      <a:ext uri="{FF2B5EF4-FFF2-40B4-BE49-F238E27FC236}">
                        <a16:creationId xmlns:a16="http://schemas.microsoft.com/office/drawing/2014/main" id="{7D1D4621-B76D-4257-86EB-FC22A7B04D66}"/>
                      </a:ext>
                    </a:extLst>
                  </p:cNvPr>
                  <p:cNvSpPr/>
                  <p:nvPr/>
                </p:nvSpPr>
                <p:spPr>
                  <a:xfrm>
                    <a:off x="2927024" y="3006776"/>
                    <a:ext cx="519267" cy="406489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19050">
                    <a:solidFill>
                      <a:srgbClr val="6E95C4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6E95C4"/>
                      </a:solidFill>
                    </a:endParaRPr>
                  </a:p>
                </p:txBody>
              </p:sp>
              <p:sp>
                <p:nvSpPr>
                  <p:cNvPr id="41" name="Freeform: Shape 40">
                    <a:extLst>
                      <a:ext uri="{FF2B5EF4-FFF2-40B4-BE49-F238E27FC236}">
                        <a16:creationId xmlns:a16="http://schemas.microsoft.com/office/drawing/2014/main" id="{FF82E93B-1E05-45BF-A245-F281A1581034}"/>
                      </a:ext>
                    </a:extLst>
                  </p:cNvPr>
                  <p:cNvSpPr/>
                  <p:nvPr/>
                </p:nvSpPr>
                <p:spPr>
                  <a:xfrm flipV="1">
                    <a:off x="2971799" y="3410485"/>
                    <a:ext cx="474491" cy="434491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19050">
                    <a:solidFill>
                      <a:srgbClr val="6E95C4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6E95C4"/>
                      </a:solidFill>
                    </a:endParaRPr>
                  </a:p>
                </p:txBody>
              </p:sp>
            </p:grpSp>
            <p:sp>
              <p:nvSpPr>
                <p:cNvPr id="31" name="Arc 30">
                  <a:extLst>
                    <a:ext uri="{FF2B5EF4-FFF2-40B4-BE49-F238E27FC236}">
                      <a16:creationId xmlns:a16="http://schemas.microsoft.com/office/drawing/2014/main" id="{71EB34AE-4A8C-4EE9-838F-30B5C7909EA9}"/>
                    </a:ext>
                  </a:extLst>
                </p:cNvPr>
                <p:cNvSpPr/>
                <p:nvPr/>
              </p:nvSpPr>
              <p:spPr>
                <a:xfrm>
                  <a:off x="1785932" y="3621847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19050">
                  <a:solidFill>
                    <a:srgbClr val="6E95C4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6E95C4"/>
                    </a:solidFill>
                  </a:endParaRPr>
                </a:p>
              </p:txBody>
            </p:sp>
          </p:grp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D59F21DC-E14C-4A92-B878-DDEFCA4A10C1}"/>
                  </a:ext>
                </a:extLst>
              </p:cNvPr>
              <p:cNvSpPr/>
              <p:nvPr/>
            </p:nvSpPr>
            <p:spPr>
              <a:xfrm>
                <a:off x="4230181" y="3883326"/>
                <a:ext cx="182880" cy="18288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6E95C4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6E95C4"/>
                  </a:solidFill>
                </a:endParaRPr>
              </a:p>
            </p:txBody>
          </p:sp>
          <p:sp>
            <p:nvSpPr>
              <p:cNvPr id="47" name="Isosceles Triangle 46">
                <a:extLst>
                  <a:ext uri="{FF2B5EF4-FFF2-40B4-BE49-F238E27FC236}">
                    <a16:creationId xmlns:a16="http://schemas.microsoft.com/office/drawing/2014/main" id="{F8BFB52F-CBD8-42B4-88D2-F241D4834F74}"/>
                  </a:ext>
                </a:extLst>
              </p:cNvPr>
              <p:cNvSpPr/>
              <p:nvPr/>
            </p:nvSpPr>
            <p:spPr>
              <a:xfrm rot="5400000">
                <a:off x="3354917" y="3517575"/>
                <a:ext cx="836145" cy="914383"/>
              </a:xfrm>
              <a:prstGeom prst="triangle">
                <a:avLst/>
              </a:prstGeom>
              <a:noFill/>
              <a:ln w="19050">
                <a:solidFill>
                  <a:srgbClr val="6E95C4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6F5B1B15-94E9-4B7B-9FEE-1B1FBAB0E1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13061" y="3988453"/>
                <a:ext cx="457200" cy="0"/>
              </a:xfrm>
              <a:prstGeom prst="line">
                <a:avLst/>
              </a:prstGeom>
              <a:ln w="19050"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88EDC78F-2129-424D-9AC4-597C82767FAF}"/>
                </a:ext>
              </a:extLst>
            </p:cNvPr>
            <p:cNvSpPr txBox="1"/>
            <p:nvPr/>
          </p:nvSpPr>
          <p:spPr>
            <a:xfrm>
              <a:off x="702330" y="3296032"/>
              <a:ext cx="25918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 </a:t>
              </a:r>
              <a:r>
                <a:rPr lang="en-US" sz="2000" dirty="0">
                  <a:solidFill>
                    <a:srgbClr val="6E95C4"/>
                  </a:solidFill>
                </a:rPr>
                <a:t>Equivalent Circuit</a:t>
              </a:r>
              <a:endParaRPr lang="en-US" sz="2000" baseline="-25000" dirty="0">
                <a:solidFill>
                  <a:srgbClr val="6E95C4"/>
                </a:solidFill>
              </a:endParaRPr>
            </a:p>
          </p:txBody>
        </p:sp>
      </p:grpSp>
      <p:graphicFrame>
        <p:nvGraphicFramePr>
          <p:cNvPr id="52" name="Table 51">
            <a:extLst>
              <a:ext uri="{FF2B5EF4-FFF2-40B4-BE49-F238E27FC236}">
                <a16:creationId xmlns:a16="http://schemas.microsoft.com/office/drawing/2014/main" id="{DA891CC4-6B24-4B3A-A878-111F3D70BBDD}"/>
              </a:ext>
            </a:extLst>
          </p:cNvPr>
          <p:cNvGraphicFramePr>
            <a:graphicFrameLocks noGrp="1"/>
          </p:cNvGraphicFramePr>
          <p:nvPr/>
        </p:nvGraphicFramePr>
        <p:xfrm>
          <a:off x="6215737" y="2194353"/>
          <a:ext cx="2532023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42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57541403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XOR output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XNOR 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9C0AA5E4-0EEE-4912-9B62-8B325559F634}"/>
              </a:ext>
            </a:extLst>
          </p:cNvPr>
          <p:cNvSpPr/>
          <p:nvPr/>
        </p:nvSpPr>
        <p:spPr>
          <a:xfrm>
            <a:off x="3046404" y="2562644"/>
            <a:ext cx="4060013" cy="1304692"/>
          </a:xfrm>
          <a:custGeom>
            <a:avLst/>
            <a:gdLst>
              <a:gd name="connsiteX0" fmla="*/ 53871 w 3956798"/>
              <a:gd name="connsiteY0" fmla="*/ 1304692 h 1304692"/>
              <a:gd name="connsiteX1" fmla="*/ 165383 w 3956798"/>
              <a:gd name="connsiteY1" fmla="*/ 802887 h 1304692"/>
              <a:gd name="connsiteX2" fmla="*/ 1436622 w 3956798"/>
              <a:gd name="connsiteY2" fmla="*/ 512956 h 1304692"/>
              <a:gd name="connsiteX3" fmla="*/ 3956798 w 3956798"/>
              <a:gd name="connsiteY3" fmla="*/ 0 h 1304692"/>
              <a:gd name="connsiteX0" fmla="*/ 7968 w 3910895"/>
              <a:gd name="connsiteY0" fmla="*/ 1304692 h 1304692"/>
              <a:gd name="connsiteX1" fmla="*/ 464434 w 3910895"/>
              <a:gd name="connsiteY1" fmla="*/ 731706 h 1304692"/>
              <a:gd name="connsiteX2" fmla="*/ 1390719 w 3910895"/>
              <a:gd name="connsiteY2" fmla="*/ 512956 h 1304692"/>
              <a:gd name="connsiteX3" fmla="*/ 3910895 w 3910895"/>
              <a:gd name="connsiteY3" fmla="*/ 0 h 1304692"/>
              <a:gd name="connsiteX0" fmla="*/ 8930 w 3911857"/>
              <a:gd name="connsiteY0" fmla="*/ 1304692 h 1304692"/>
              <a:gd name="connsiteX1" fmla="*/ 465396 w 3911857"/>
              <a:gd name="connsiteY1" fmla="*/ 731706 h 1304692"/>
              <a:gd name="connsiteX2" fmla="*/ 1391681 w 3911857"/>
              <a:gd name="connsiteY2" fmla="*/ 512956 h 1304692"/>
              <a:gd name="connsiteX3" fmla="*/ 3911857 w 3911857"/>
              <a:gd name="connsiteY3" fmla="*/ 0 h 1304692"/>
              <a:gd name="connsiteX0" fmla="*/ 8267 w 3911194"/>
              <a:gd name="connsiteY0" fmla="*/ 1304692 h 1304692"/>
              <a:gd name="connsiteX1" fmla="*/ 464733 w 3911194"/>
              <a:gd name="connsiteY1" fmla="*/ 731706 h 1304692"/>
              <a:gd name="connsiteX2" fmla="*/ 1467674 w 3911194"/>
              <a:gd name="connsiteY2" fmla="*/ 485579 h 1304692"/>
              <a:gd name="connsiteX3" fmla="*/ 3911194 w 3911194"/>
              <a:gd name="connsiteY3" fmla="*/ 0 h 1304692"/>
              <a:gd name="connsiteX0" fmla="*/ 0 w 3902927"/>
              <a:gd name="connsiteY0" fmla="*/ 1304692 h 1304692"/>
              <a:gd name="connsiteX1" fmla="*/ 456466 w 3902927"/>
              <a:gd name="connsiteY1" fmla="*/ 731706 h 1304692"/>
              <a:gd name="connsiteX2" fmla="*/ 1459407 w 3902927"/>
              <a:gd name="connsiteY2" fmla="*/ 485579 h 1304692"/>
              <a:gd name="connsiteX3" fmla="*/ 3902927 w 3902927"/>
              <a:gd name="connsiteY3" fmla="*/ 0 h 1304692"/>
              <a:gd name="connsiteX0" fmla="*/ 0 w 3902927"/>
              <a:gd name="connsiteY0" fmla="*/ 1304692 h 1304692"/>
              <a:gd name="connsiteX1" fmla="*/ 522171 w 3902927"/>
              <a:gd name="connsiteY1" fmla="*/ 709805 h 1304692"/>
              <a:gd name="connsiteX2" fmla="*/ 1459407 w 3902927"/>
              <a:gd name="connsiteY2" fmla="*/ 485579 h 1304692"/>
              <a:gd name="connsiteX3" fmla="*/ 3902927 w 3902927"/>
              <a:gd name="connsiteY3" fmla="*/ 0 h 1304692"/>
              <a:gd name="connsiteX0" fmla="*/ 0 w 3902927"/>
              <a:gd name="connsiteY0" fmla="*/ 1304692 h 1304692"/>
              <a:gd name="connsiteX1" fmla="*/ 522171 w 3902927"/>
              <a:gd name="connsiteY1" fmla="*/ 709805 h 1304692"/>
              <a:gd name="connsiteX2" fmla="*/ 1459407 w 3902927"/>
              <a:gd name="connsiteY2" fmla="*/ 485579 h 1304692"/>
              <a:gd name="connsiteX3" fmla="*/ 3902927 w 3902927"/>
              <a:gd name="connsiteY3" fmla="*/ 0 h 1304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927" h="1304692">
                <a:moveTo>
                  <a:pt x="0" y="1304692"/>
                </a:moveTo>
                <a:cubicBezTo>
                  <a:pt x="82889" y="1048586"/>
                  <a:pt x="273460" y="835373"/>
                  <a:pt x="522171" y="709805"/>
                </a:cubicBezTo>
                <a:cubicBezTo>
                  <a:pt x="770882" y="584237"/>
                  <a:pt x="895948" y="603880"/>
                  <a:pt x="1459407" y="485579"/>
                </a:cubicBezTo>
                <a:cubicBezTo>
                  <a:pt x="2022866" y="367278"/>
                  <a:pt x="3088420" y="161860"/>
                  <a:pt x="3902927" y="0"/>
                </a:cubicBezTo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head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046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6" grpId="0"/>
      <p:bldP spid="51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XNOR Logic Gates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6BC5B-D378-4C03-92AC-7AB4F6A01AC3}"/>
              </a:ext>
            </a:extLst>
          </p:cNvPr>
          <p:cNvSpPr txBox="1"/>
          <p:nvPr/>
        </p:nvSpPr>
        <p:spPr>
          <a:xfrm>
            <a:off x="6518246" y="1669971"/>
            <a:ext cx="2121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Truth Table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152D70D-7C0C-4C97-B64B-2EAE29DD095F}"/>
              </a:ext>
            </a:extLst>
          </p:cNvPr>
          <p:cNvGraphicFramePr>
            <a:graphicFrameLocks noGrp="1"/>
          </p:cNvGraphicFramePr>
          <p:nvPr/>
        </p:nvGraphicFramePr>
        <p:xfrm>
          <a:off x="6215737" y="2192029"/>
          <a:ext cx="1617623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42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XOR 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813B5A26-ACFB-4EA2-81E2-005F77DEEF51}"/>
              </a:ext>
            </a:extLst>
          </p:cNvPr>
          <p:cNvSpPr txBox="1"/>
          <p:nvPr/>
        </p:nvSpPr>
        <p:spPr>
          <a:xfrm>
            <a:off x="776199" y="4908170"/>
            <a:ext cx="57420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The output is </a:t>
            </a:r>
            <a:r>
              <a:rPr lang="en-US" sz="3600" dirty="0">
                <a:solidFill>
                  <a:srgbClr val="FF0000"/>
                </a:solidFill>
              </a:rPr>
              <a:t>TRUE</a:t>
            </a:r>
            <a:r>
              <a:rPr lang="en-US" sz="3600" dirty="0"/>
              <a:t> if an </a:t>
            </a:r>
            <a:r>
              <a:rPr lang="en-US" sz="3600" dirty="0">
                <a:solidFill>
                  <a:srgbClr val="FF0000"/>
                </a:solidFill>
              </a:rPr>
              <a:t>even</a:t>
            </a:r>
            <a:r>
              <a:rPr lang="en-US" sz="3600" dirty="0"/>
              <a:t> number of inputs are TRUE</a:t>
            </a:r>
            <a:endParaRPr lang="en-US" sz="3600" baseline="-250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AEA2CF7-AF04-4747-850A-FCA9544C88B8}"/>
              </a:ext>
            </a:extLst>
          </p:cNvPr>
          <p:cNvGrpSpPr/>
          <p:nvPr/>
        </p:nvGrpSpPr>
        <p:grpSpPr>
          <a:xfrm>
            <a:off x="577572" y="1545698"/>
            <a:ext cx="5294271" cy="1164425"/>
            <a:chOff x="721527" y="1942778"/>
            <a:chExt cx="5294271" cy="116442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421070C-7265-4AA6-9A9F-709561E788D3}"/>
                </a:ext>
              </a:extLst>
            </p:cNvPr>
            <p:cNvGrpSpPr/>
            <p:nvPr/>
          </p:nvGrpSpPr>
          <p:grpSpPr>
            <a:xfrm>
              <a:off x="721527" y="1942778"/>
              <a:ext cx="5294271" cy="1164425"/>
              <a:chOff x="673386" y="2700519"/>
              <a:chExt cx="5294271" cy="1164425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E118F1E5-E862-48E1-8F45-74779705B7FC}"/>
                  </a:ext>
                </a:extLst>
              </p:cNvPr>
              <p:cNvGrpSpPr/>
              <p:nvPr/>
            </p:nvGrpSpPr>
            <p:grpSpPr>
              <a:xfrm>
                <a:off x="673386" y="2700519"/>
                <a:ext cx="5294271" cy="1164425"/>
                <a:chOff x="673386" y="2700519"/>
                <a:chExt cx="5294271" cy="1164425"/>
              </a:xfrm>
            </p:grpSpPr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D687FA08-AC23-4F0E-BDE8-0CD2F5F957F0}"/>
                    </a:ext>
                  </a:extLst>
                </p:cNvPr>
                <p:cNvSpPr txBox="1"/>
                <p:nvPr/>
              </p:nvSpPr>
              <p:spPr>
                <a:xfrm>
                  <a:off x="683831" y="2700519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1</a:t>
                  </a:r>
                </a:p>
              </p:txBody>
            </p:sp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3E1B9C8C-D444-4611-B5F4-C5E292FE534A}"/>
                    </a:ext>
                  </a:extLst>
                </p:cNvPr>
                <p:cNvSpPr txBox="1"/>
                <p:nvPr/>
              </p:nvSpPr>
              <p:spPr>
                <a:xfrm>
                  <a:off x="673386" y="3200400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2</a:t>
                  </a:r>
                </a:p>
              </p:txBody>
            </p:sp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32B167F1-0DCF-4381-B5E8-DC2195B50C92}"/>
                    </a:ext>
                  </a:extLst>
                </p:cNvPr>
                <p:cNvSpPr txBox="1"/>
                <p:nvPr/>
              </p:nvSpPr>
              <p:spPr>
                <a:xfrm>
                  <a:off x="4086289" y="3088710"/>
                  <a:ext cx="1881368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output</a:t>
                  </a:r>
                  <a:endParaRPr lang="en-US" sz="3600" baseline="-25000" dirty="0"/>
                </a:p>
              </p:txBody>
            </p:sp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A5745F38-5D39-4C4B-85C2-E00011FA30CD}"/>
                    </a:ext>
                  </a:extLst>
                </p:cNvPr>
                <p:cNvGrpSpPr/>
                <p:nvPr/>
              </p:nvGrpSpPr>
              <p:grpSpPr>
                <a:xfrm>
                  <a:off x="1411031" y="3020371"/>
                  <a:ext cx="2738406" cy="844573"/>
                  <a:chOff x="1513554" y="3003526"/>
                  <a:chExt cx="2738406" cy="844573"/>
                </a:xfrm>
              </p:grpSpPr>
              <p:cxnSp>
                <p:nvCxnSpPr>
                  <p:cNvPr id="8" name="Straight Connector 7">
                    <a:extLst>
                      <a:ext uri="{FF2B5EF4-FFF2-40B4-BE49-F238E27FC236}">
                        <a16:creationId xmlns:a16="http://schemas.microsoft.com/office/drawing/2014/main" id="{8925F4A0-A689-48B6-AC12-4AF7C45C536C}"/>
                      </a:ext>
                    </a:extLst>
                  </p:cNvPr>
                  <p:cNvCxnSpPr/>
                  <p:nvPr/>
                </p:nvCxnSpPr>
                <p:spPr>
                  <a:xfrm>
                    <a:off x="3429000" y="3418028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34E6987A-F190-418F-9DCF-BDD59D00288D}"/>
                      </a:ext>
                    </a:extLst>
                  </p:cNvPr>
                  <p:cNvGrpSpPr/>
                  <p:nvPr/>
                </p:nvGrpSpPr>
                <p:grpSpPr>
                  <a:xfrm>
                    <a:off x="1513554" y="3009899"/>
                    <a:ext cx="1824006" cy="838200"/>
                    <a:chOff x="1513554" y="3009899"/>
                    <a:chExt cx="1824006" cy="838200"/>
                  </a:xfrm>
                </p:grpSpPr>
                <p:sp>
                  <p:nvSpPr>
                    <p:cNvPr id="4" name="Flowchart: Delay 3">
                      <a:extLst>
                        <a:ext uri="{FF2B5EF4-FFF2-40B4-BE49-F238E27FC236}">
                          <a16:creationId xmlns:a16="http://schemas.microsoft.com/office/drawing/2014/main" id="{6DD27EE6-6012-4A43-BFC8-0C36A0C63E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46960" y="3009899"/>
                      <a:ext cx="990600" cy="838200"/>
                    </a:xfrm>
                    <a:prstGeom prst="flowChartDelay">
                      <a:avLst/>
                    </a:prstGeom>
                    <a:noFill/>
                    <a:ln w="38100"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8" name="Rectangle 17">
                      <a:extLst>
                        <a:ext uri="{FF2B5EF4-FFF2-40B4-BE49-F238E27FC236}">
                          <a16:creationId xmlns:a16="http://schemas.microsoft.com/office/drawing/2014/main" id="{34B1F0A0-2D19-4F33-BCEF-DEAA41BAEA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81886" y="3029634"/>
                      <a:ext cx="141955" cy="798731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9" name="Arc 18">
                      <a:extLst>
                        <a:ext uri="{FF2B5EF4-FFF2-40B4-BE49-F238E27FC236}">
                          <a16:creationId xmlns:a16="http://schemas.microsoft.com/office/drawing/2014/main" id="{7E835F2C-C3C5-4E3E-B4FC-9C54C97E00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75103" y="3030681"/>
                      <a:ext cx="322823" cy="816050"/>
                    </a:xfrm>
                    <a:prstGeom prst="arc">
                      <a:avLst>
                        <a:gd name="adj1" fmla="val 16200000"/>
                        <a:gd name="adj2" fmla="val 5053715"/>
                      </a:avLst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6" name="Straight Connector 5">
                      <a:extLst>
                        <a:ext uri="{FF2B5EF4-FFF2-40B4-BE49-F238E27FC236}">
                          <a16:creationId xmlns:a16="http://schemas.microsoft.com/office/drawing/2014/main" id="{F4EC271C-794C-4F77-8819-5892054D7E1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513554" y="3210020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" name="Straight Connector 6">
                      <a:extLst>
                        <a:ext uri="{FF2B5EF4-FFF2-40B4-BE49-F238E27FC236}">
                          <a16:creationId xmlns:a16="http://schemas.microsoft.com/office/drawing/2014/main" id="{65147C95-42E8-4190-91F8-BA27C2EED0F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513554" y="3634080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3AF6556D-5A28-4711-9FFB-A6A066470629}"/>
                      </a:ext>
                    </a:extLst>
                  </p:cNvPr>
                  <p:cNvSpPr/>
                  <p:nvPr/>
                </p:nvSpPr>
                <p:spPr>
                  <a:xfrm>
                    <a:off x="2927024" y="3003526"/>
                    <a:ext cx="457200" cy="82483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F852EB8C-ADAA-4242-B209-2AE8A764D3F4}"/>
                      </a:ext>
                    </a:extLst>
                  </p:cNvPr>
                  <p:cNvSpPr/>
                  <p:nvPr/>
                </p:nvSpPr>
                <p:spPr>
                  <a:xfrm>
                    <a:off x="2927024" y="3006776"/>
                    <a:ext cx="519267" cy="406489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317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" name="Freeform: Shape 22">
                    <a:extLst>
                      <a:ext uri="{FF2B5EF4-FFF2-40B4-BE49-F238E27FC236}">
                        <a16:creationId xmlns:a16="http://schemas.microsoft.com/office/drawing/2014/main" id="{A213C389-05E0-4BD5-9922-A34B78F91E56}"/>
                      </a:ext>
                    </a:extLst>
                  </p:cNvPr>
                  <p:cNvSpPr/>
                  <p:nvPr/>
                </p:nvSpPr>
                <p:spPr>
                  <a:xfrm flipV="1">
                    <a:off x="2971799" y="3410485"/>
                    <a:ext cx="474491" cy="434491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317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25" name="Arc 24">
                <a:extLst>
                  <a:ext uri="{FF2B5EF4-FFF2-40B4-BE49-F238E27FC236}">
                    <a16:creationId xmlns:a16="http://schemas.microsoft.com/office/drawing/2014/main" id="{822960F4-9176-4807-8000-5CBE41610C3F}"/>
                  </a:ext>
                </a:extLst>
              </p:cNvPr>
              <p:cNvSpPr/>
              <p:nvPr/>
            </p:nvSpPr>
            <p:spPr>
              <a:xfrm>
                <a:off x="1920567" y="3047526"/>
                <a:ext cx="322823" cy="816050"/>
              </a:xfrm>
              <a:prstGeom prst="arc">
                <a:avLst>
                  <a:gd name="adj1" fmla="val 16200000"/>
                  <a:gd name="adj2" fmla="val 5053715"/>
                </a:avLst>
              </a:pr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5E6EEF94-4200-44A6-A692-67FD85B24766}"/>
                </a:ext>
              </a:extLst>
            </p:cNvPr>
            <p:cNvSpPr/>
            <p:nvPr/>
          </p:nvSpPr>
          <p:spPr>
            <a:xfrm>
              <a:off x="3402807" y="2581577"/>
              <a:ext cx="182880" cy="18288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4D7652BE-FE73-4FB9-B058-FFDE751EAF85}"/>
              </a:ext>
            </a:extLst>
          </p:cNvPr>
          <p:cNvGrpSpPr/>
          <p:nvPr/>
        </p:nvGrpSpPr>
        <p:grpSpPr>
          <a:xfrm>
            <a:off x="702330" y="3296032"/>
            <a:ext cx="4967113" cy="1344502"/>
            <a:chOff x="702330" y="3296032"/>
            <a:chExt cx="4967113" cy="1344502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3D9349AD-5337-4C51-9DEF-662CF8973000}"/>
                </a:ext>
              </a:extLst>
            </p:cNvPr>
            <p:cNvGrpSpPr/>
            <p:nvPr/>
          </p:nvGrpSpPr>
          <p:grpSpPr>
            <a:xfrm>
              <a:off x="702330" y="3608737"/>
              <a:ext cx="4967113" cy="1031797"/>
              <a:chOff x="657293" y="3394270"/>
              <a:chExt cx="4967113" cy="1031797"/>
            </a:xfrm>
          </p:grpSpPr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DD0A05C-3002-4A03-A6EE-D60E0C80610F}"/>
                  </a:ext>
                </a:extLst>
              </p:cNvPr>
              <p:cNvSpPr txBox="1"/>
              <p:nvPr/>
            </p:nvSpPr>
            <p:spPr>
              <a:xfrm>
                <a:off x="700653" y="3394270"/>
                <a:ext cx="7193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6E95C4"/>
                    </a:solidFill>
                  </a:rPr>
                  <a:t>  x</a:t>
                </a:r>
                <a:r>
                  <a:rPr lang="en-US" sz="2800" baseline="-25000" dirty="0">
                    <a:solidFill>
                      <a:srgbClr val="6E95C4"/>
                    </a:solidFill>
                  </a:rPr>
                  <a:t>1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F6778DDC-C505-475D-AF2E-BF5758BCC294}"/>
                  </a:ext>
                </a:extLst>
              </p:cNvPr>
              <p:cNvSpPr txBox="1"/>
              <p:nvPr/>
            </p:nvSpPr>
            <p:spPr>
              <a:xfrm>
                <a:off x="657293" y="3870609"/>
                <a:ext cx="66643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6E95C4"/>
                    </a:solidFill>
                  </a:rPr>
                  <a:t>  x</a:t>
                </a:r>
                <a:r>
                  <a:rPr lang="en-US" sz="2800" baseline="-25000" dirty="0">
                    <a:solidFill>
                      <a:srgbClr val="6E95C4"/>
                    </a:solidFill>
                  </a:rPr>
                  <a:t>2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53E020F2-3F98-4739-AFD5-4610F7EA5656}"/>
                  </a:ext>
                </a:extLst>
              </p:cNvPr>
              <p:cNvSpPr txBox="1"/>
              <p:nvPr/>
            </p:nvSpPr>
            <p:spPr>
              <a:xfrm>
                <a:off x="4349648" y="3559135"/>
                <a:ext cx="127475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6E95C4"/>
                    </a:solidFill>
                  </a:rPr>
                  <a:t> output</a:t>
                </a:r>
                <a:endParaRPr lang="en-US" sz="2400" baseline="-25000" dirty="0">
                  <a:solidFill>
                    <a:srgbClr val="6E95C4"/>
                  </a:solidFill>
                </a:endParaRPr>
              </a:p>
            </p:txBody>
          </p: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7DF6EBC3-C71D-46B9-B364-37370E4926AA}"/>
                  </a:ext>
                </a:extLst>
              </p:cNvPr>
              <p:cNvGrpSpPr/>
              <p:nvPr/>
            </p:nvGrpSpPr>
            <p:grpSpPr>
              <a:xfrm>
                <a:off x="1315217" y="3581494"/>
                <a:ext cx="2015716" cy="844573"/>
                <a:chOff x="1633326" y="3594692"/>
                <a:chExt cx="2015716" cy="844573"/>
              </a:xfrm>
            </p:grpSpPr>
            <p:grpSp>
              <p:nvGrpSpPr>
                <p:cNvPr id="36" name="Group 35">
                  <a:extLst>
                    <a:ext uri="{FF2B5EF4-FFF2-40B4-BE49-F238E27FC236}">
                      <a16:creationId xmlns:a16="http://schemas.microsoft.com/office/drawing/2014/main" id="{CD0726D3-E0E6-400C-AB4C-7A34F44900A9}"/>
                    </a:ext>
                  </a:extLst>
                </p:cNvPr>
                <p:cNvGrpSpPr/>
                <p:nvPr/>
              </p:nvGrpSpPr>
              <p:grpSpPr>
                <a:xfrm>
                  <a:off x="1633326" y="3594692"/>
                  <a:ext cx="2015716" cy="844573"/>
                  <a:chOff x="1870484" y="3003526"/>
                  <a:chExt cx="2015716" cy="844573"/>
                </a:xfrm>
              </p:grpSpPr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E0527C83-A053-4AB4-8AB5-F696A916351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429000" y="3418028"/>
                    <a:ext cx="457200" cy="0"/>
                  </a:xfrm>
                  <a:prstGeom prst="line">
                    <a:avLst/>
                  </a:prstGeom>
                  <a:ln w="19050"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38" name="Group 37">
                    <a:extLst>
                      <a:ext uri="{FF2B5EF4-FFF2-40B4-BE49-F238E27FC236}">
                        <a16:creationId xmlns:a16="http://schemas.microsoft.com/office/drawing/2014/main" id="{C8AF5895-AD50-4799-AC94-952A77A0CCA9}"/>
                      </a:ext>
                    </a:extLst>
                  </p:cNvPr>
                  <p:cNvGrpSpPr/>
                  <p:nvPr/>
                </p:nvGrpSpPr>
                <p:grpSpPr>
                  <a:xfrm>
                    <a:off x="1870484" y="3009899"/>
                    <a:ext cx="1467076" cy="838200"/>
                    <a:chOff x="1870484" y="3009899"/>
                    <a:chExt cx="1467076" cy="838200"/>
                  </a:xfrm>
                </p:grpSpPr>
                <p:sp>
                  <p:nvSpPr>
                    <p:cNvPr id="42" name="Flowchart: Delay 41">
                      <a:extLst>
                        <a:ext uri="{FF2B5EF4-FFF2-40B4-BE49-F238E27FC236}">
                          <a16:creationId xmlns:a16="http://schemas.microsoft.com/office/drawing/2014/main" id="{7A94C755-7C29-4951-B272-8160380E75E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46960" y="3009899"/>
                      <a:ext cx="990600" cy="838200"/>
                    </a:xfrm>
                    <a:prstGeom prst="flowChartDelay">
                      <a:avLst/>
                    </a:prstGeom>
                    <a:noFill/>
                    <a:ln w="19050">
                      <a:solidFill>
                        <a:srgbClr val="6E95C4"/>
                      </a:solidFill>
                      <a:prstDash val="sysDot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rgbClr val="6E95C4"/>
                        </a:solidFill>
                      </a:endParaRPr>
                    </a:p>
                  </p:txBody>
                </p:sp>
                <p:sp>
                  <p:nvSpPr>
                    <p:cNvPr id="43" name="Rectangle 42">
                      <a:extLst>
                        <a:ext uri="{FF2B5EF4-FFF2-40B4-BE49-F238E27FC236}">
                          <a16:creationId xmlns:a16="http://schemas.microsoft.com/office/drawing/2014/main" id="{859C5C59-24B7-4816-AA2C-3245E6F85E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81886" y="3029634"/>
                      <a:ext cx="141955" cy="798731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rgbClr val="6E95C4"/>
                        </a:solidFill>
                      </a:endParaRPr>
                    </a:p>
                  </p:txBody>
                </p:sp>
                <p:sp>
                  <p:nvSpPr>
                    <p:cNvPr id="44" name="Arc 43">
                      <a:extLst>
                        <a:ext uri="{FF2B5EF4-FFF2-40B4-BE49-F238E27FC236}">
                          <a16:creationId xmlns:a16="http://schemas.microsoft.com/office/drawing/2014/main" id="{5DC9DC22-AE6E-4E74-97BF-D14394D14A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75103" y="3030681"/>
                      <a:ext cx="322823" cy="816050"/>
                    </a:xfrm>
                    <a:prstGeom prst="arc">
                      <a:avLst>
                        <a:gd name="adj1" fmla="val 16200000"/>
                        <a:gd name="adj2" fmla="val 5053715"/>
                      </a:avLst>
                    </a:prstGeom>
                    <a:ln w="19050">
                      <a:solidFill>
                        <a:srgbClr val="6E95C4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rgbClr val="6E95C4"/>
                        </a:solidFill>
                      </a:endParaRPr>
                    </a:p>
                  </p:txBody>
                </p:sp>
                <p:cxnSp>
                  <p:nvCxnSpPr>
                    <p:cNvPr id="45" name="Straight Connector 44">
                      <a:extLst>
                        <a:ext uri="{FF2B5EF4-FFF2-40B4-BE49-F238E27FC236}">
                          <a16:creationId xmlns:a16="http://schemas.microsoft.com/office/drawing/2014/main" id="{49948FEB-24AD-4399-81EF-67BA2BB434EF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70484" y="3210020"/>
                      <a:ext cx="457200" cy="0"/>
                    </a:xfrm>
                    <a:prstGeom prst="line">
                      <a:avLst/>
                    </a:prstGeom>
                    <a:ln w="19050">
                      <a:solidFill>
                        <a:srgbClr val="6E95C4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" name="Straight Connector 45">
                      <a:extLst>
                        <a:ext uri="{FF2B5EF4-FFF2-40B4-BE49-F238E27FC236}">
                          <a16:creationId xmlns:a16="http://schemas.microsoft.com/office/drawing/2014/main" id="{FB3396C8-74FD-4ABB-AC6E-C7BC35ADC7A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888146" y="3627730"/>
                      <a:ext cx="457200" cy="0"/>
                    </a:xfrm>
                    <a:prstGeom prst="line">
                      <a:avLst/>
                    </a:prstGeom>
                    <a:ln w="19050"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39" name="Rectangle 38">
                    <a:extLst>
                      <a:ext uri="{FF2B5EF4-FFF2-40B4-BE49-F238E27FC236}">
                        <a16:creationId xmlns:a16="http://schemas.microsoft.com/office/drawing/2014/main" id="{D505F826-C4AA-4EF4-BC61-9E5E63140081}"/>
                      </a:ext>
                    </a:extLst>
                  </p:cNvPr>
                  <p:cNvSpPr/>
                  <p:nvPr/>
                </p:nvSpPr>
                <p:spPr>
                  <a:xfrm>
                    <a:off x="2927024" y="3003526"/>
                    <a:ext cx="457200" cy="82483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6E95C4"/>
                      </a:solidFill>
                    </a:endParaRPr>
                  </a:p>
                </p:txBody>
              </p:sp>
              <p:sp>
                <p:nvSpPr>
                  <p:cNvPr id="40" name="Freeform: Shape 39">
                    <a:extLst>
                      <a:ext uri="{FF2B5EF4-FFF2-40B4-BE49-F238E27FC236}">
                        <a16:creationId xmlns:a16="http://schemas.microsoft.com/office/drawing/2014/main" id="{7D1D4621-B76D-4257-86EB-FC22A7B04D66}"/>
                      </a:ext>
                    </a:extLst>
                  </p:cNvPr>
                  <p:cNvSpPr/>
                  <p:nvPr/>
                </p:nvSpPr>
                <p:spPr>
                  <a:xfrm>
                    <a:off x="2927024" y="3006776"/>
                    <a:ext cx="519267" cy="406489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19050">
                    <a:solidFill>
                      <a:srgbClr val="6E95C4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6E95C4"/>
                      </a:solidFill>
                    </a:endParaRPr>
                  </a:p>
                </p:txBody>
              </p:sp>
              <p:sp>
                <p:nvSpPr>
                  <p:cNvPr id="41" name="Freeform: Shape 40">
                    <a:extLst>
                      <a:ext uri="{FF2B5EF4-FFF2-40B4-BE49-F238E27FC236}">
                        <a16:creationId xmlns:a16="http://schemas.microsoft.com/office/drawing/2014/main" id="{FF82E93B-1E05-45BF-A245-F281A1581034}"/>
                      </a:ext>
                    </a:extLst>
                  </p:cNvPr>
                  <p:cNvSpPr/>
                  <p:nvPr/>
                </p:nvSpPr>
                <p:spPr>
                  <a:xfrm flipV="1">
                    <a:off x="2971799" y="3410485"/>
                    <a:ext cx="474491" cy="434491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19050">
                    <a:solidFill>
                      <a:srgbClr val="6E95C4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6E95C4"/>
                      </a:solidFill>
                    </a:endParaRPr>
                  </a:p>
                </p:txBody>
              </p:sp>
            </p:grpSp>
            <p:sp>
              <p:nvSpPr>
                <p:cNvPr id="31" name="Arc 30">
                  <a:extLst>
                    <a:ext uri="{FF2B5EF4-FFF2-40B4-BE49-F238E27FC236}">
                      <a16:creationId xmlns:a16="http://schemas.microsoft.com/office/drawing/2014/main" id="{71EB34AE-4A8C-4EE9-838F-30B5C7909EA9}"/>
                    </a:ext>
                  </a:extLst>
                </p:cNvPr>
                <p:cNvSpPr/>
                <p:nvPr/>
              </p:nvSpPr>
              <p:spPr>
                <a:xfrm>
                  <a:off x="1785932" y="3621847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19050">
                  <a:solidFill>
                    <a:srgbClr val="6E95C4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6E95C4"/>
                    </a:solidFill>
                  </a:endParaRPr>
                </a:p>
              </p:txBody>
            </p:sp>
          </p:grp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D59F21DC-E14C-4A92-B878-DDEFCA4A10C1}"/>
                  </a:ext>
                </a:extLst>
              </p:cNvPr>
              <p:cNvSpPr/>
              <p:nvPr/>
            </p:nvSpPr>
            <p:spPr>
              <a:xfrm>
                <a:off x="4230181" y="3883326"/>
                <a:ext cx="182880" cy="18288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6E95C4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6E95C4"/>
                  </a:solidFill>
                </a:endParaRPr>
              </a:p>
            </p:txBody>
          </p:sp>
          <p:sp>
            <p:nvSpPr>
              <p:cNvPr id="47" name="Isosceles Triangle 46">
                <a:extLst>
                  <a:ext uri="{FF2B5EF4-FFF2-40B4-BE49-F238E27FC236}">
                    <a16:creationId xmlns:a16="http://schemas.microsoft.com/office/drawing/2014/main" id="{F8BFB52F-CBD8-42B4-88D2-F241D4834F74}"/>
                  </a:ext>
                </a:extLst>
              </p:cNvPr>
              <p:cNvSpPr/>
              <p:nvPr/>
            </p:nvSpPr>
            <p:spPr>
              <a:xfrm rot="5400000">
                <a:off x="3354917" y="3517575"/>
                <a:ext cx="836145" cy="914383"/>
              </a:xfrm>
              <a:prstGeom prst="triangle">
                <a:avLst/>
              </a:prstGeom>
              <a:noFill/>
              <a:ln w="19050">
                <a:solidFill>
                  <a:srgbClr val="6E95C4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6F5B1B15-94E9-4B7B-9FEE-1B1FBAB0E1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13061" y="3988453"/>
                <a:ext cx="457200" cy="0"/>
              </a:xfrm>
              <a:prstGeom prst="line">
                <a:avLst/>
              </a:prstGeom>
              <a:ln w="19050"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88EDC78F-2129-424D-9AC4-597C82767FAF}"/>
                </a:ext>
              </a:extLst>
            </p:cNvPr>
            <p:cNvSpPr txBox="1"/>
            <p:nvPr/>
          </p:nvSpPr>
          <p:spPr>
            <a:xfrm>
              <a:off x="702330" y="3296032"/>
              <a:ext cx="25918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 </a:t>
              </a:r>
              <a:r>
                <a:rPr lang="en-US" sz="2000" dirty="0">
                  <a:solidFill>
                    <a:srgbClr val="6E95C4"/>
                  </a:solidFill>
                </a:rPr>
                <a:t>Equivalent Circuit</a:t>
              </a:r>
              <a:endParaRPr lang="en-US" sz="2000" baseline="-25000" dirty="0">
                <a:solidFill>
                  <a:srgbClr val="6E95C4"/>
                </a:solidFill>
              </a:endParaRPr>
            </a:p>
          </p:txBody>
        </p:sp>
      </p:grpSp>
      <p:graphicFrame>
        <p:nvGraphicFramePr>
          <p:cNvPr id="52" name="Table 51">
            <a:extLst>
              <a:ext uri="{FF2B5EF4-FFF2-40B4-BE49-F238E27FC236}">
                <a16:creationId xmlns:a16="http://schemas.microsoft.com/office/drawing/2014/main" id="{DA891CC4-6B24-4B3A-A878-111F3D70BBDD}"/>
              </a:ext>
            </a:extLst>
          </p:cNvPr>
          <p:cNvGraphicFramePr>
            <a:graphicFrameLocks noGrp="1"/>
          </p:cNvGraphicFramePr>
          <p:nvPr/>
        </p:nvGraphicFramePr>
        <p:xfrm>
          <a:off x="6215737" y="2194353"/>
          <a:ext cx="2532023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42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57541403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XOR output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XNOR 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9C0AA5E4-0EEE-4912-9B62-8B325559F634}"/>
              </a:ext>
            </a:extLst>
          </p:cNvPr>
          <p:cNvSpPr/>
          <p:nvPr/>
        </p:nvSpPr>
        <p:spPr>
          <a:xfrm>
            <a:off x="3046404" y="2562644"/>
            <a:ext cx="4060013" cy="1304692"/>
          </a:xfrm>
          <a:custGeom>
            <a:avLst/>
            <a:gdLst>
              <a:gd name="connsiteX0" fmla="*/ 53871 w 3956798"/>
              <a:gd name="connsiteY0" fmla="*/ 1304692 h 1304692"/>
              <a:gd name="connsiteX1" fmla="*/ 165383 w 3956798"/>
              <a:gd name="connsiteY1" fmla="*/ 802887 h 1304692"/>
              <a:gd name="connsiteX2" fmla="*/ 1436622 w 3956798"/>
              <a:gd name="connsiteY2" fmla="*/ 512956 h 1304692"/>
              <a:gd name="connsiteX3" fmla="*/ 3956798 w 3956798"/>
              <a:gd name="connsiteY3" fmla="*/ 0 h 1304692"/>
              <a:gd name="connsiteX0" fmla="*/ 7968 w 3910895"/>
              <a:gd name="connsiteY0" fmla="*/ 1304692 h 1304692"/>
              <a:gd name="connsiteX1" fmla="*/ 464434 w 3910895"/>
              <a:gd name="connsiteY1" fmla="*/ 731706 h 1304692"/>
              <a:gd name="connsiteX2" fmla="*/ 1390719 w 3910895"/>
              <a:gd name="connsiteY2" fmla="*/ 512956 h 1304692"/>
              <a:gd name="connsiteX3" fmla="*/ 3910895 w 3910895"/>
              <a:gd name="connsiteY3" fmla="*/ 0 h 1304692"/>
              <a:gd name="connsiteX0" fmla="*/ 8930 w 3911857"/>
              <a:gd name="connsiteY0" fmla="*/ 1304692 h 1304692"/>
              <a:gd name="connsiteX1" fmla="*/ 465396 w 3911857"/>
              <a:gd name="connsiteY1" fmla="*/ 731706 h 1304692"/>
              <a:gd name="connsiteX2" fmla="*/ 1391681 w 3911857"/>
              <a:gd name="connsiteY2" fmla="*/ 512956 h 1304692"/>
              <a:gd name="connsiteX3" fmla="*/ 3911857 w 3911857"/>
              <a:gd name="connsiteY3" fmla="*/ 0 h 1304692"/>
              <a:gd name="connsiteX0" fmla="*/ 8267 w 3911194"/>
              <a:gd name="connsiteY0" fmla="*/ 1304692 h 1304692"/>
              <a:gd name="connsiteX1" fmla="*/ 464733 w 3911194"/>
              <a:gd name="connsiteY1" fmla="*/ 731706 h 1304692"/>
              <a:gd name="connsiteX2" fmla="*/ 1467674 w 3911194"/>
              <a:gd name="connsiteY2" fmla="*/ 485579 h 1304692"/>
              <a:gd name="connsiteX3" fmla="*/ 3911194 w 3911194"/>
              <a:gd name="connsiteY3" fmla="*/ 0 h 1304692"/>
              <a:gd name="connsiteX0" fmla="*/ 0 w 3902927"/>
              <a:gd name="connsiteY0" fmla="*/ 1304692 h 1304692"/>
              <a:gd name="connsiteX1" fmla="*/ 456466 w 3902927"/>
              <a:gd name="connsiteY1" fmla="*/ 731706 h 1304692"/>
              <a:gd name="connsiteX2" fmla="*/ 1459407 w 3902927"/>
              <a:gd name="connsiteY2" fmla="*/ 485579 h 1304692"/>
              <a:gd name="connsiteX3" fmla="*/ 3902927 w 3902927"/>
              <a:gd name="connsiteY3" fmla="*/ 0 h 1304692"/>
              <a:gd name="connsiteX0" fmla="*/ 0 w 3902927"/>
              <a:gd name="connsiteY0" fmla="*/ 1304692 h 1304692"/>
              <a:gd name="connsiteX1" fmla="*/ 522171 w 3902927"/>
              <a:gd name="connsiteY1" fmla="*/ 709805 h 1304692"/>
              <a:gd name="connsiteX2" fmla="*/ 1459407 w 3902927"/>
              <a:gd name="connsiteY2" fmla="*/ 485579 h 1304692"/>
              <a:gd name="connsiteX3" fmla="*/ 3902927 w 3902927"/>
              <a:gd name="connsiteY3" fmla="*/ 0 h 1304692"/>
              <a:gd name="connsiteX0" fmla="*/ 0 w 3902927"/>
              <a:gd name="connsiteY0" fmla="*/ 1304692 h 1304692"/>
              <a:gd name="connsiteX1" fmla="*/ 522171 w 3902927"/>
              <a:gd name="connsiteY1" fmla="*/ 709805 h 1304692"/>
              <a:gd name="connsiteX2" fmla="*/ 1459407 w 3902927"/>
              <a:gd name="connsiteY2" fmla="*/ 485579 h 1304692"/>
              <a:gd name="connsiteX3" fmla="*/ 3902927 w 3902927"/>
              <a:gd name="connsiteY3" fmla="*/ 0 h 1304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927" h="1304692">
                <a:moveTo>
                  <a:pt x="0" y="1304692"/>
                </a:moveTo>
                <a:cubicBezTo>
                  <a:pt x="82889" y="1048586"/>
                  <a:pt x="273460" y="835373"/>
                  <a:pt x="522171" y="709805"/>
                </a:cubicBezTo>
                <a:cubicBezTo>
                  <a:pt x="770882" y="584237"/>
                  <a:pt x="895948" y="603880"/>
                  <a:pt x="1459407" y="485579"/>
                </a:cubicBezTo>
                <a:cubicBezTo>
                  <a:pt x="2022866" y="367278"/>
                  <a:pt x="3088420" y="161860"/>
                  <a:pt x="3902927" y="0"/>
                </a:cubicBezTo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head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6183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5EE0C-1635-4409-8376-57B667E1B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dirty="0"/>
              <a:t>Review of the Gates</a:t>
            </a:r>
          </a:p>
        </p:txBody>
      </p:sp>
    </p:spTree>
    <p:extLst>
      <p:ext uri="{BB962C8B-B14F-4D97-AF65-F5344CB8AC3E}">
        <p14:creationId xmlns:p14="http://schemas.microsoft.com/office/powerpoint/2010/main" val="361877751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Logic Gates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66B8F-45F0-4FC6-A027-FF114D8D0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</a:t>
            </a:r>
          </a:p>
          <a:p>
            <a:endParaRPr lang="en-US" dirty="0"/>
          </a:p>
          <a:p>
            <a:r>
              <a:rPr lang="en-US" dirty="0"/>
              <a:t>AND</a:t>
            </a:r>
          </a:p>
          <a:p>
            <a:endParaRPr lang="en-US" dirty="0"/>
          </a:p>
          <a:p>
            <a:r>
              <a:rPr lang="en-US" dirty="0"/>
              <a:t>OR</a:t>
            </a:r>
          </a:p>
          <a:p>
            <a:endParaRPr lang="en-US" dirty="0"/>
          </a:p>
          <a:p>
            <a:r>
              <a:rPr lang="en-US" dirty="0"/>
              <a:t>XOR</a:t>
            </a:r>
          </a:p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E02B5C6-4648-49A1-AACA-B387E2B6F8B2}"/>
              </a:ext>
            </a:extLst>
          </p:cNvPr>
          <p:cNvGrpSpPr/>
          <p:nvPr/>
        </p:nvGrpSpPr>
        <p:grpSpPr>
          <a:xfrm>
            <a:off x="2438400" y="1600200"/>
            <a:ext cx="1752600" cy="531628"/>
            <a:chOff x="1537386" y="2782326"/>
            <a:chExt cx="2548903" cy="83614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9722BF3-5A56-466E-B944-57D768E25727}"/>
                </a:ext>
              </a:extLst>
            </p:cNvPr>
            <p:cNvGrpSpPr/>
            <p:nvPr/>
          </p:nvGrpSpPr>
          <p:grpSpPr>
            <a:xfrm>
              <a:off x="1537386" y="3200399"/>
              <a:ext cx="2548903" cy="0"/>
              <a:chOff x="1779257" y="3411876"/>
              <a:chExt cx="2548903" cy="0"/>
            </a:xfrm>
          </p:grpSpPr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45E7DE9C-4961-4750-8F44-DC682AB7BB62}"/>
                  </a:ext>
                </a:extLst>
              </p:cNvPr>
              <p:cNvCxnSpPr/>
              <p:nvPr/>
            </p:nvCxnSpPr>
            <p:spPr>
              <a:xfrm>
                <a:off x="1779257" y="3411876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482FEF7-B1A9-4E35-9C18-D1B90CC3EB39}"/>
                  </a:ext>
                </a:extLst>
              </p:cNvPr>
              <p:cNvCxnSpPr/>
              <p:nvPr/>
            </p:nvCxnSpPr>
            <p:spPr>
              <a:xfrm>
                <a:off x="3505200" y="3411876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7B3917B6-BE47-4C39-A146-2922D105D592}"/>
                </a:ext>
              </a:extLst>
            </p:cNvPr>
            <p:cNvSpPr/>
            <p:nvPr/>
          </p:nvSpPr>
          <p:spPr>
            <a:xfrm rot="5400000">
              <a:off x="2404497" y="2743207"/>
              <a:ext cx="836145" cy="91438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2FB62D19-6183-4056-997D-1C3229F78597}"/>
                </a:ext>
              </a:extLst>
            </p:cNvPr>
            <p:cNvSpPr/>
            <p:nvPr/>
          </p:nvSpPr>
          <p:spPr>
            <a:xfrm>
              <a:off x="3276600" y="3108957"/>
              <a:ext cx="182880" cy="18288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E7D87E1-0AA8-4BBB-B5E2-D56D0AD531E9}"/>
              </a:ext>
            </a:extLst>
          </p:cNvPr>
          <p:cNvGraphicFramePr>
            <a:graphicFrameLocks noGrp="1"/>
          </p:cNvGraphicFramePr>
          <p:nvPr/>
        </p:nvGraphicFramePr>
        <p:xfrm>
          <a:off x="4852991" y="1392831"/>
          <a:ext cx="1271362" cy="11040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720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84864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37255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3270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32708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691D483-F5D1-4FA7-8AFD-3F7940A36A38}"/>
              </a:ext>
            </a:extLst>
          </p:cNvPr>
          <p:cNvGraphicFramePr>
            <a:graphicFrameLocks noGrp="1"/>
          </p:cNvGraphicFramePr>
          <p:nvPr/>
        </p:nvGraphicFramePr>
        <p:xfrm>
          <a:off x="4739243" y="3456189"/>
          <a:ext cx="1523579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247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358902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777430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19958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x</a:t>
                      </a:r>
                      <a:r>
                        <a:rPr lang="en-US" sz="1800" baseline="-25000" dirty="0"/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x</a:t>
                      </a:r>
                      <a:r>
                        <a:rPr lang="en-US" sz="1800" baseline="-25000" dirty="0"/>
                        <a:t>2</a:t>
                      </a:r>
                      <a:endParaRPr lang="en-US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output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148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148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148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148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26C4C127-AA35-49FA-8D17-A0EDBBA0A718}"/>
              </a:ext>
            </a:extLst>
          </p:cNvPr>
          <p:cNvGrpSpPr/>
          <p:nvPr/>
        </p:nvGrpSpPr>
        <p:grpSpPr>
          <a:xfrm>
            <a:off x="2349433" y="3996088"/>
            <a:ext cx="1558637" cy="531630"/>
            <a:chOff x="1637607" y="3003526"/>
            <a:chExt cx="2614353" cy="844573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5D0A319-7CFA-4B02-AFF1-07E0867190AE}"/>
                </a:ext>
              </a:extLst>
            </p:cNvPr>
            <p:cNvCxnSpPr/>
            <p:nvPr/>
          </p:nvCxnSpPr>
          <p:spPr>
            <a:xfrm>
              <a:off x="3429000" y="3418028"/>
              <a:ext cx="8229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266F18CF-24F0-4148-8B59-4C1090D905D5}"/>
                </a:ext>
              </a:extLst>
            </p:cNvPr>
            <p:cNvGrpSpPr/>
            <p:nvPr/>
          </p:nvGrpSpPr>
          <p:grpSpPr>
            <a:xfrm>
              <a:off x="1637607" y="3009899"/>
              <a:ext cx="1699953" cy="838200"/>
              <a:chOff x="1637607" y="3009899"/>
              <a:chExt cx="1699953" cy="838200"/>
            </a:xfrm>
          </p:grpSpPr>
          <p:sp>
            <p:nvSpPr>
              <p:cNvPr id="18" name="Flowchart: Delay 17">
                <a:extLst>
                  <a:ext uri="{FF2B5EF4-FFF2-40B4-BE49-F238E27FC236}">
                    <a16:creationId xmlns:a16="http://schemas.microsoft.com/office/drawing/2014/main" id="{D752A800-1792-4814-B9FB-96F89205949E}"/>
                  </a:ext>
                </a:extLst>
              </p:cNvPr>
              <p:cNvSpPr/>
              <p:nvPr/>
            </p:nvSpPr>
            <p:spPr>
              <a:xfrm>
                <a:off x="2346960" y="3009899"/>
                <a:ext cx="990600" cy="838200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4C2598FF-69CF-45DA-8351-27D1CEFA87DF}"/>
                  </a:ext>
                </a:extLst>
              </p:cNvPr>
              <p:cNvSpPr/>
              <p:nvPr/>
            </p:nvSpPr>
            <p:spPr>
              <a:xfrm>
                <a:off x="2281886" y="3029634"/>
                <a:ext cx="141955" cy="7987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Arc 19">
                <a:extLst>
                  <a:ext uri="{FF2B5EF4-FFF2-40B4-BE49-F238E27FC236}">
                    <a16:creationId xmlns:a16="http://schemas.microsoft.com/office/drawing/2014/main" id="{3736D7B1-3BA5-42D0-8F0A-FBF4142028B9}"/>
                  </a:ext>
                </a:extLst>
              </p:cNvPr>
              <p:cNvSpPr/>
              <p:nvPr/>
            </p:nvSpPr>
            <p:spPr>
              <a:xfrm>
                <a:off x="2175103" y="3030681"/>
                <a:ext cx="322823" cy="816050"/>
              </a:xfrm>
              <a:prstGeom prst="arc">
                <a:avLst>
                  <a:gd name="adj1" fmla="val 16200000"/>
                  <a:gd name="adj2" fmla="val 5053715"/>
                </a:avLst>
              </a:pr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74B906C8-9BD4-4AE4-B174-3ED5122FA50A}"/>
                  </a:ext>
                </a:extLst>
              </p:cNvPr>
              <p:cNvCxnSpPr/>
              <p:nvPr/>
            </p:nvCxnSpPr>
            <p:spPr>
              <a:xfrm>
                <a:off x="1637607" y="3200399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5D56D1A1-8BF5-4CC5-8008-792D6F327FDD}"/>
                  </a:ext>
                </a:extLst>
              </p:cNvPr>
              <p:cNvCxnSpPr/>
              <p:nvPr/>
            </p:nvCxnSpPr>
            <p:spPr>
              <a:xfrm>
                <a:off x="1657696" y="3640280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BE1E5BD-59E0-48A0-9ED0-ABD2B47792BC}"/>
                </a:ext>
              </a:extLst>
            </p:cNvPr>
            <p:cNvSpPr/>
            <p:nvPr/>
          </p:nvSpPr>
          <p:spPr>
            <a:xfrm>
              <a:off x="2927024" y="3003526"/>
              <a:ext cx="457200" cy="8248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2C797FF-D518-4058-8C13-AE50C04AA111}"/>
                </a:ext>
              </a:extLst>
            </p:cNvPr>
            <p:cNvSpPr/>
            <p:nvPr/>
          </p:nvSpPr>
          <p:spPr>
            <a:xfrm>
              <a:off x="2927024" y="3006776"/>
              <a:ext cx="519267" cy="406489"/>
            </a:xfrm>
            <a:custGeom>
              <a:avLst/>
              <a:gdLst>
                <a:gd name="connsiteX0" fmla="*/ 0 w 484909"/>
                <a:gd name="connsiteY0" fmla="*/ 0 h 405245"/>
                <a:gd name="connsiteX1" fmla="*/ 284018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484909"/>
                <a:gd name="connsiteY0" fmla="*/ 0 h 405245"/>
                <a:gd name="connsiteX1" fmla="*/ 297872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504257"/>
                <a:gd name="connsiteY0" fmla="*/ 0 h 420970"/>
                <a:gd name="connsiteX1" fmla="*/ 297872 w 504257"/>
                <a:gd name="connsiteY1" fmla="*/ 159327 h 420970"/>
                <a:gd name="connsiteX2" fmla="*/ 484909 w 504257"/>
                <a:gd name="connsiteY2" fmla="*/ 405245 h 420970"/>
                <a:gd name="connsiteX3" fmla="*/ 502227 w 504257"/>
                <a:gd name="connsiteY3" fmla="*/ 394854 h 420970"/>
                <a:gd name="connsiteX0" fmla="*/ 0 w 553343"/>
                <a:gd name="connsiteY0" fmla="*/ 0 h 411493"/>
                <a:gd name="connsiteX1" fmla="*/ 297872 w 553343"/>
                <a:gd name="connsiteY1" fmla="*/ 159327 h 411493"/>
                <a:gd name="connsiteX2" fmla="*/ 484909 w 553343"/>
                <a:gd name="connsiteY2" fmla="*/ 405245 h 411493"/>
                <a:gd name="connsiteX3" fmla="*/ 553343 w 553343"/>
                <a:gd name="connsiteY3" fmla="*/ 341845 h 411493"/>
                <a:gd name="connsiteX0" fmla="*/ 0 w 545771"/>
                <a:gd name="connsiteY0" fmla="*/ 0 h 456348"/>
                <a:gd name="connsiteX1" fmla="*/ 297872 w 545771"/>
                <a:gd name="connsiteY1" fmla="*/ 159327 h 456348"/>
                <a:gd name="connsiteX2" fmla="*/ 484909 w 545771"/>
                <a:gd name="connsiteY2" fmla="*/ 405245 h 456348"/>
                <a:gd name="connsiteX3" fmla="*/ 545771 w 545771"/>
                <a:gd name="connsiteY3" fmla="*/ 455435 h 456348"/>
                <a:gd name="connsiteX0" fmla="*/ 0 w 545771"/>
                <a:gd name="connsiteY0" fmla="*/ 0 h 455589"/>
                <a:gd name="connsiteX1" fmla="*/ 297872 w 545771"/>
                <a:gd name="connsiteY1" fmla="*/ 159327 h 455589"/>
                <a:gd name="connsiteX2" fmla="*/ 471657 w 545771"/>
                <a:gd name="connsiteY2" fmla="*/ 354129 h 455589"/>
                <a:gd name="connsiteX3" fmla="*/ 545771 w 545771"/>
                <a:gd name="connsiteY3" fmla="*/ 455435 h 455589"/>
                <a:gd name="connsiteX0" fmla="*/ 0 w 519267"/>
                <a:gd name="connsiteY0" fmla="*/ 0 h 399361"/>
                <a:gd name="connsiteX1" fmla="*/ 297872 w 519267"/>
                <a:gd name="connsiteY1" fmla="*/ 159327 h 399361"/>
                <a:gd name="connsiteX2" fmla="*/ 471657 w 519267"/>
                <a:gd name="connsiteY2" fmla="*/ 354129 h 399361"/>
                <a:gd name="connsiteX3" fmla="*/ 519267 w 519267"/>
                <a:gd name="connsiteY3" fmla="*/ 398640 h 399361"/>
                <a:gd name="connsiteX0" fmla="*/ 0 w 519267"/>
                <a:gd name="connsiteY0" fmla="*/ 0 h 399424"/>
                <a:gd name="connsiteX1" fmla="*/ 305445 w 519267"/>
                <a:gd name="connsiteY1" fmla="*/ 151755 h 399424"/>
                <a:gd name="connsiteX2" fmla="*/ 471657 w 519267"/>
                <a:gd name="connsiteY2" fmla="*/ 354129 h 399424"/>
                <a:gd name="connsiteX3" fmla="*/ 519267 w 519267"/>
                <a:gd name="connsiteY3" fmla="*/ 398640 h 399424"/>
                <a:gd name="connsiteX0" fmla="*/ 0 w 519267"/>
                <a:gd name="connsiteY0" fmla="*/ 0 h 399092"/>
                <a:gd name="connsiteX1" fmla="*/ 305445 w 519267"/>
                <a:gd name="connsiteY1" fmla="*/ 151755 h 399092"/>
                <a:gd name="connsiteX2" fmla="*/ 481123 w 519267"/>
                <a:gd name="connsiteY2" fmla="*/ 344663 h 399092"/>
                <a:gd name="connsiteX3" fmla="*/ 519267 w 519267"/>
                <a:gd name="connsiteY3" fmla="*/ 398640 h 399092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9267" h="399193">
                  <a:moveTo>
                    <a:pt x="0" y="0"/>
                  </a:moveTo>
                  <a:cubicBezTo>
                    <a:pt x="122425" y="32640"/>
                    <a:pt x="200647" y="69700"/>
                    <a:pt x="280834" y="127144"/>
                  </a:cubicBezTo>
                  <a:cubicBezTo>
                    <a:pt x="361021" y="184588"/>
                    <a:pt x="441384" y="299414"/>
                    <a:pt x="481123" y="344663"/>
                  </a:cubicBezTo>
                  <a:cubicBezTo>
                    <a:pt x="520862" y="389912"/>
                    <a:pt x="513494" y="402104"/>
                    <a:pt x="519267" y="39864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40AA06E-13DC-42FD-BCAD-5EC9FF8967D7}"/>
                </a:ext>
              </a:extLst>
            </p:cNvPr>
            <p:cNvSpPr/>
            <p:nvPr/>
          </p:nvSpPr>
          <p:spPr>
            <a:xfrm flipV="1">
              <a:off x="2971799" y="3410485"/>
              <a:ext cx="474491" cy="434491"/>
            </a:xfrm>
            <a:custGeom>
              <a:avLst/>
              <a:gdLst>
                <a:gd name="connsiteX0" fmla="*/ 0 w 484909"/>
                <a:gd name="connsiteY0" fmla="*/ 0 h 405245"/>
                <a:gd name="connsiteX1" fmla="*/ 284018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484909"/>
                <a:gd name="connsiteY0" fmla="*/ 0 h 405245"/>
                <a:gd name="connsiteX1" fmla="*/ 297872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504257"/>
                <a:gd name="connsiteY0" fmla="*/ 0 h 420970"/>
                <a:gd name="connsiteX1" fmla="*/ 297872 w 504257"/>
                <a:gd name="connsiteY1" fmla="*/ 159327 h 420970"/>
                <a:gd name="connsiteX2" fmla="*/ 484909 w 504257"/>
                <a:gd name="connsiteY2" fmla="*/ 405245 h 420970"/>
                <a:gd name="connsiteX3" fmla="*/ 502227 w 504257"/>
                <a:gd name="connsiteY3" fmla="*/ 394854 h 420970"/>
                <a:gd name="connsiteX0" fmla="*/ 0 w 553343"/>
                <a:gd name="connsiteY0" fmla="*/ 0 h 411493"/>
                <a:gd name="connsiteX1" fmla="*/ 297872 w 553343"/>
                <a:gd name="connsiteY1" fmla="*/ 159327 h 411493"/>
                <a:gd name="connsiteX2" fmla="*/ 484909 w 553343"/>
                <a:gd name="connsiteY2" fmla="*/ 405245 h 411493"/>
                <a:gd name="connsiteX3" fmla="*/ 553343 w 553343"/>
                <a:gd name="connsiteY3" fmla="*/ 341845 h 411493"/>
                <a:gd name="connsiteX0" fmla="*/ 0 w 545771"/>
                <a:gd name="connsiteY0" fmla="*/ 0 h 456348"/>
                <a:gd name="connsiteX1" fmla="*/ 297872 w 545771"/>
                <a:gd name="connsiteY1" fmla="*/ 159327 h 456348"/>
                <a:gd name="connsiteX2" fmla="*/ 484909 w 545771"/>
                <a:gd name="connsiteY2" fmla="*/ 405245 h 456348"/>
                <a:gd name="connsiteX3" fmla="*/ 545771 w 545771"/>
                <a:gd name="connsiteY3" fmla="*/ 455435 h 456348"/>
                <a:gd name="connsiteX0" fmla="*/ 0 w 545771"/>
                <a:gd name="connsiteY0" fmla="*/ 0 h 455589"/>
                <a:gd name="connsiteX1" fmla="*/ 297872 w 545771"/>
                <a:gd name="connsiteY1" fmla="*/ 159327 h 455589"/>
                <a:gd name="connsiteX2" fmla="*/ 471657 w 545771"/>
                <a:gd name="connsiteY2" fmla="*/ 354129 h 455589"/>
                <a:gd name="connsiteX3" fmla="*/ 545771 w 545771"/>
                <a:gd name="connsiteY3" fmla="*/ 455435 h 455589"/>
                <a:gd name="connsiteX0" fmla="*/ 0 w 519267"/>
                <a:gd name="connsiteY0" fmla="*/ 0 h 399361"/>
                <a:gd name="connsiteX1" fmla="*/ 297872 w 519267"/>
                <a:gd name="connsiteY1" fmla="*/ 159327 h 399361"/>
                <a:gd name="connsiteX2" fmla="*/ 471657 w 519267"/>
                <a:gd name="connsiteY2" fmla="*/ 354129 h 399361"/>
                <a:gd name="connsiteX3" fmla="*/ 519267 w 519267"/>
                <a:gd name="connsiteY3" fmla="*/ 398640 h 399361"/>
                <a:gd name="connsiteX0" fmla="*/ 0 w 519267"/>
                <a:gd name="connsiteY0" fmla="*/ 0 h 399424"/>
                <a:gd name="connsiteX1" fmla="*/ 305445 w 519267"/>
                <a:gd name="connsiteY1" fmla="*/ 151755 h 399424"/>
                <a:gd name="connsiteX2" fmla="*/ 471657 w 519267"/>
                <a:gd name="connsiteY2" fmla="*/ 354129 h 399424"/>
                <a:gd name="connsiteX3" fmla="*/ 519267 w 519267"/>
                <a:gd name="connsiteY3" fmla="*/ 398640 h 399424"/>
                <a:gd name="connsiteX0" fmla="*/ 0 w 519267"/>
                <a:gd name="connsiteY0" fmla="*/ 0 h 399092"/>
                <a:gd name="connsiteX1" fmla="*/ 305445 w 519267"/>
                <a:gd name="connsiteY1" fmla="*/ 151755 h 399092"/>
                <a:gd name="connsiteX2" fmla="*/ 481123 w 519267"/>
                <a:gd name="connsiteY2" fmla="*/ 344663 h 399092"/>
                <a:gd name="connsiteX3" fmla="*/ 519267 w 519267"/>
                <a:gd name="connsiteY3" fmla="*/ 398640 h 399092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9267" h="399193">
                  <a:moveTo>
                    <a:pt x="0" y="0"/>
                  </a:moveTo>
                  <a:cubicBezTo>
                    <a:pt x="122425" y="32640"/>
                    <a:pt x="200647" y="69700"/>
                    <a:pt x="280834" y="127144"/>
                  </a:cubicBezTo>
                  <a:cubicBezTo>
                    <a:pt x="361021" y="184588"/>
                    <a:pt x="441384" y="299414"/>
                    <a:pt x="481123" y="344663"/>
                  </a:cubicBezTo>
                  <a:cubicBezTo>
                    <a:pt x="520862" y="389912"/>
                    <a:pt x="513494" y="402104"/>
                    <a:pt x="519267" y="39864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B9FADAF-BAA6-41E5-8DBA-DE5B7F324301}"/>
              </a:ext>
            </a:extLst>
          </p:cNvPr>
          <p:cNvGrpSpPr/>
          <p:nvPr/>
        </p:nvGrpSpPr>
        <p:grpSpPr>
          <a:xfrm>
            <a:off x="2594751" y="2847773"/>
            <a:ext cx="1450132" cy="441525"/>
            <a:chOff x="1691640" y="3009900"/>
            <a:chExt cx="2636520" cy="838200"/>
          </a:xfrm>
        </p:grpSpPr>
        <p:sp>
          <p:nvSpPr>
            <p:cNvPr id="28" name="Flowchart: Delay 27">
              <a:extLst>
                <a:ext uri="{FF2B5EF4-FFF2-40B4-BE49-F238E27FC236}">
                  <a16:creationId xmlns:a16="http://schemas.microsoft.com/office/drawing/2014/main" id="{AEE1F2A2-624C-4D35-9C90-74162E004922}"/>
                </a:ext>
              </a:extLst>
            </p:cNvPr>
            <p:cNvSpPr/>
            <p:nvPr/>
          </p:nvSpPr>
          <p:spPr>
            <a:xfrm>
              <a:off x="2514600" y="3009900"/>
              <a:ext cx="990600" cy="838200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2EC078EE-662C-43B5-AC2C-08D2FFFA07E6}"/>
                </a:ext>
              </a:extLst>
            </p:cNvPr>
            <p:cNvCxnSpPr/>
            <p:nvPr/>
          </p:nvCxnSpPr>
          <p:spPr>
            <a:xfrm>
              <a:off x="1691640" y="3200400"/>
              <a:ext cx="8229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41DE767-DCBD-45DC-ABC3-D6B578AD5BDD}"/>
                </a:ext>
              </a:extLst>
            </p:cNvPr>
            <p:cNvCxnSpPr/>
            <p:nvPr/>
          </p:nvCxnSpPr>
          <p:spPr>
            <a:xfrm>
              <a:off x="1691640" y="3622496"/>
              <a:ext cx="8229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93A17B8-256D-446F-8C9F-433D2C5A90BC}"/>
                </a:ext>
              </a:extLst>
            </p:cNvPr>
            <p:cNvCxnSpPr/>
            <p:nvPr/>
          </p:nvCxnSpPr>
          <p:spPr>
            <a:xfrm>
              <a:off x="3505200" y="3411876"/>
              <a:ext cx="8229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D52E1543-A59F-40BE-AFA7-D9BF971E315A}"/>
              </a:ext>
            </a:extLst>
          </p:cNvPr>
          <p:cNvGraphicFramePr>
            <a:graphicFrameLocks noGrp="1"/>
          </p:cNvGraphicFramePr>
          <p:nvPr/>
        </p:nvGraphicFramePr>
        <p:xfrm>
          <a:off x="6752196" y="2327995"/>
          <a:ext cx="1523578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247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358902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77742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54C8977A-5F4D-4F63-B73B-BC31D92F3277}"/>
              </a:ext>
            </a:extLst>
          </p:cNvPr>
          <p:cNvGraphicFramePr>
            <a:graphicFrameLocks noGrp="1"/>
          </p:cNvGraphicFramePr>
          <p:nvPr/>
        </p:nvGraphicFramePr>
        <p:xfrm>
          <a:off x="6715618" y="4722686"/>
          <a:ext cx="1645920" cy="1586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31720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31720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31720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31720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31720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pSp>
        <p:nvGrpSpPr>
          <p:cNvPr id="46" name="Group 45">
            <a:extLst>
              <a:ext uri="{FF2B5EF4-FFF2-40B4-BE49-F238E27FC236}">
                <a16:creationId xmlns:a16="http://schemas.microsoft.com/office/drawing/2014/main" id="{1DC42C15-F90B-437C-915D-3DF346EE564A}"/>
              </a:ext>
            </a:extLst>
          </p:cNvPr>
          <p:cNvGrpSpPr/>
          <p:nvPr/>
        </p:nvGrpSpPr>
        <p:grpSpPr>
          <a:xfrm>
            <a:off x="2448634" y="5279487"/>
            <a:ext cx="1596249" cy="527618"/>
            <a:chOff x="1411031" y="3020371"/>
            <a:chExt cx="2738406" cy="844573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9D71CDCF-6DD0-44DB-8831-8B809DF671A2}"/>
                </a:ext>
              </a:extLst>
            </p:cNvPr>
            <p:cNvGrpSpPr/>
            <p:nvPr/>
          </p:nvGrpSpPr>
          <p:grpSpPr>
            <a:xfrm>
              <a:off x="1411031" y="3020371"/>
              <a:ext cx="2738406" cy="844573"/>
              <a:chOff x="1513554" y="3003526"/>
              <a:chExt cx="2738406" cy="844573"/>
            </a:xfrm>
          </p:grpSpPr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26FF45EE-5616-4872-8AF5-200139DADBE3}"/>
                  </a:ext>
                </a:extLst>
              </p:cNvPr>
              <p:cNvCxnSpPr/>
              <p:nvPr/>
            </p:nvCxnSpPr>
            <p:spPr>
              <a:xfrm>
                <a:off x="3429000" y="3418028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4DE7A174-FC3B-4A7A-A6F2-C88D76F1DE93}"/>
                  </a:ext>
                </a:extLst>
              </p:cNvPr>
              <p:cNvGrpSpPr/>
              <p:nvPr/>
            </p:nvGrpSpPr>
            <p:grpSpPr>
              <a:xfrm>
                <a:off x="1513554" y="3009899"/>
                <a:ext cx="1824006" cy="838200"/>
                <a:chOff x="1513554" y="3009899"/>
                <a:chExt cx="1824006" cy="838200"/>
              </a:xfrm>
            </p:grpSpPr>
            <p:sp>
              <p:nvSpPr>
                <p:cNvPr id="54" name="Flowchart: Delay 53">
                  <a:extLst>
                    <a:ext uri="{FF2B5EF4-FFF2-40B4-BE49-F238E27FC236}">
                      <a16:creationId xmlns:a16="http://schemas.microsoft.com/office/drawing/2014/main" id="{067D9DF1-5C07-4B6C-A8F3-E7F38D78676E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EE2DE0B6-0B2E-4A62-A8E4-8957D229BF61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Arc 55">
                  <a:extLst>
                    <a:ext uri="{FF2B5EF4-FFF2-40B4-BE49-F238E27FC236}">
                      <a16:creationId xmlns:a16="http://schemas.microsoft.com/office/drawing/2014/main" id="{275B6420-37B1-4708-8EA9-D272017276AB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5B91BFED-D2DB-4B11-9979-90DC33B3136D}"/>
                    </a:ext>
                  </a:extLst>
                </p:cNvPr>
                <p:cNvCxnSpPr/>
                <p:nvPr/>
              </p:nvCxnSpPr>
              <p:spPr>
                <a:xfrm>
                  <a:off x="1513554" y="3210020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431625BB-0992-4524-ADD8-C44D7C525D88}"/>
                    </a:ext>
                  </a:extLst>
                </p:cNvPr>
                <p:cNvCxnSpPr/>
                <p:nvPr/>
              </p:nvCxnSpPr>
              <p:spPr>
                <a:xfrm>
                  <a:off x="1513554" y="3634080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8948B155-4DD8-4FA0-85DF-4F759FC50A8F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7CF7A0B9-C394-42C8-A1FB-87626B45E224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77DD0004-3820-4D9E-8229-AA327E5CFCA1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Arc 47">
              <a:extLst>
                <a:ext uri="{FF2B5EF4-FFF2-40B4-BE49-F238E27FC236}">
                  <a16:creationId xmlns:a16="http://schemas.microsoft.com/office/drawing/2014/main" id="{9C1716BC-B230-404F-AC98-0522A68B2915}"/>
                </a:ext>
              </a:extLst>
            </p:cNvPr>
            <p:cNvSpPr/>
            <p:nvPr/>
          </p:nvSpPr>
          <p:spPr>
            <a:xfrm>
              <a:off x="1920567" y="3047526"/>
              <a:ext cx="322823" cy="816050"/>
            </a:xfrm>
            <a:prstGeom prst="arc">
              <a:avLst>
                <a:gd name="adj1" fmla="val 16200000"/>
                <a:gd name="adj2" fmla="val 5053715"/>
              </a:avLst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60715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75A5-DD89-4DB0-BAB0-8DF055B3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Other Logic Gates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66B8F-45F0-4FC6-A027-FF114D8D0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1981200" cy="4525963"/>
          </a:xfrm>
        </p:spPr>
        <p:txBody>
          <a:bodyPr/>
          <a:lstStyle/>
          <a:p>
            <a:r>
              <a:rPr lang="en-US" dirty="0"/>
              <a:t>NAND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NOR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XNOR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A9CD90E-93B9-4DA3-903C-847119A4F014}"/>
              </a:ext>
            </a:extLst>
          </p:cNvPr>
          <p:cNvGraphicFramePr>
            <a:graphicFrameLocks noGrp="1"/>
          </p:cNvGraphicFramePr>
          <p:nvPr/>
        </p:nvGraphicFramePr>
        <p:xfrm>
          <a:off x="4616873" y="2934027"/>
          <a:ext cx="1523579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247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358902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777430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19958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x</a:t>
                      </a:r>
                      <a:r>
                        <a:rPr lang="en-US" sz="1800" baseline="-25000" dirty="0"/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x</a:t>
                      </a:r>
                      <a:r>
                        <a:rPr lang="en-US" sz="1800" baseline="-25000" dirty="0"/>
                        <a:t>2</a:t>
                      </a:r>
                      <a:endParaRPr lang="en-US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output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148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148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148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148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EF2B5381-4FCB-4B63-8248-D2B89B34DA1D}"/>
              </a:ext>
            </a:extLst>
          </p:cNvPr>
          <p:cNvGraphicFramePr>
            <a:graphicFrameLocks noGrp="1"/>
          </p:cNvGraphicFramePr>
          <p:nvPr/>
        </p:nvGraphicFramePr>
        <p:xfrm>
          <a:off x="6830530" y="1277094"/>
          <a:ext cx="1523578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247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358902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77742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CF3911EE-E154-4C89-A3EF-8894D860B2E6}"/>
              </a:ext>
            </a:extLst>
          </p:cNvPr>
          <p:cNvGraphicFramePr>
            <a:graphicFrameLocks noGrp="1"/>
          </p:cNvGraphicFramePr>
          <p:nvPr/>
        </p:nvGraphicFramePr>
        <p:xfrm>
          <a:off x="6830530" y="4339171"/>
          <a:ext cx="1645920" cy="1586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31720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x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output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31720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31720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31720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31720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pSp>
        <p:nvGrpSpPr>
          <p:cNvPr id="40" name="Group 39">
            <a:extLst>
              <a:ext uri="{FF2B5EF4-FFF2-40B4-BE49-F238E27FC236}">
                <a16:creationId xmlns:a16="http://schemas.microsoft.com/office/drawing/2014/main" id="{BF8C60E1-4A89-4309-922E-BE7504EF22AC}"/>
              </a:ext>
            </a:extLst>
          </p:cNvPr>
          <p:cNvGrpSpPr/>
          <p:nvPr/>
        </p:nvGrpSpPr>
        <p:grpSpPr>
          <a:xfrm>
            <a:off x="2498126" y="1734929"/>
            <a:ext cx="1450132" cy="441525"/>
            <a:chOff x="2498126" y="1734929"/>
            <a:chExt cx="1450132" cy="441525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0348CBC5-C519-4040-ACD1-1954BA162D07}"/>
                </a:ext>
              </a:extLst>
            </p:cNvPr>
            <p:cNvGrpSpPr/>
            <p:nvPr/>
          </p:nvGrpSpPr>
          <p:grpSpPr>
            <a:xfrm>
              <a:off x="2498126" y="1734929"/>
              <a:ext cx="1450132" cy="441525"/>
              <a:chOff x="1691640" y="3009900"/>
              <a:chExt cx="2636520" cy="838200"/>
            </a:xfrm>
          </p:grpSpPr>
          <p:sp>
            <p:nvSpPr>
              <p:cNvPr id="20" name="Flowchart: Delay 19">
                <a:extLst>
                  <a:ext uri="{FF2B5EF4-FFF2-40B4-BE49-F238E27FC236}">
                    <a16:creationId xmlns:a16="http://schemas.microsoft.com/office/drawing/2014/main" id="{DAFBB74D-F1BD-443A-B3DF-F28E2ABC860B}"/>
                  </a:ext>
                </a:extLst>
              </p:cNvPr>
              <p:cNvSpPr/>
              <p:nvPr/>
            </p:nvSpPr>
            <p:spPr>
              <a:xfrm>
                <a:off x="2514600" y="3009900"/>
                <a:ext cx="990600" cy="838200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7388644F-21CE-4B7D-88F0-4731BD9DA46A}"/>
                  </a:ext>
                </a:extLst>
              </p:cNvPr>
              <p:cNvCxnSpPr/>
              <p:nvPr/>
            </p:nvCxnSpPr>
            <p:spPr>
              <a:xfrm>
                <a:off x="1691640" y="3200400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F2A31141-4181-4F9C-8C07-2232D4E4B0C0}"/>
                  </a:ext>
                </a:extLst>
              </p:cNvPr>
              <p:cNvCxnSpPr/>
              <p:nvPr/>
            </p:nvCxnSpPr>
            <p:spPr>
              <a:xfrm>
                <a:off x="1691640" y="3622496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3C261A14-CA03-454E-8CFF-1B0A5CAD45EC}"/>
                  </a:ext>
                </a:extLst>
              </p:cNvPr>
              <p:cNvCxnSpPr/>
              <p:nvPr/>
            </p:nvCxnSpPr>
            <p:spPr>
              <a:xfrm>
                <a:off x="3505200" y="3411876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0F0AD5F-CF71-43B0-9B56-D0D7D1118F7C}"/>
                </a:ext>
              </a:extLst>
            </p:cNvPr>
            <p:cNvSpPr/>
            <p:nvPr/>
          </p:nvSpPr>
          <p:spPr>
            <a:xfrm>
              <a:off x="3473152" y="1876497"/>
              <a:ext cx="137160" cy="13716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CA09A06-3379-4D8B-9361-6A70E877E588}"/>
              </a:ext>
            </a:extLst>
          </p:cNvPr>
          <p:cNvGrpSpPr/>
          <p:nvPr/>
        </p:nvGrpSpPr>
        <p:grpSpPr>
          <a:xfrm>
            <a:off x="2498126" y="3473926"/>
            <a:ext cx="1558637" cy="531630"/>
            <a:chOff x="2427767" y="2945187"/>
            <a:chExt cx="1558637" cy="53163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07F9066-9E83-4C81-B8D2-77550C6FD8B4}"/>
                </a:ext>
              </a:extLst>
            </p:cNvPr>
            <p:cNvGrpSpPr/>
            <p:nvPr/>
          </p:nvGrpSpPr>
          <p:grpSpPr>
            <a:xfrm>
              <a:off x="2427767" y="2945187"/>
              <a:ext cx="1558637" cy="531630"/>
              <a:chOff x="1637607" y="3003526"/>
              <a:chExt cx="2614353" cy="844573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64FC14B-5705-477D-93AE-2A05613CEDBD}"/>
                  </a:ext>
                </a:extLst>
              </p:cNvPr>
              <p:cNvCxnSpPr/>
              <p:nvPr/>
            </p:nvCxnSpPr>
            <p:spPr>
              <a:xfrm>
                <a:off x="3429000" y="3418028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31BE5231-AACB-46C3-AA91-7AD95F19445B}"/>
                  </a:ext>
                </a:extLst>
              </p:cNvPr>
              <p:cNvGrpSpPr/>
              <p:nvPr/>
            </p:nvGrpSpPr>
            <p:grpSpPr>
              <a:xfrm>
                <a:off x="1637607" y="3009899"/>
                <a:ext cx="1699953" cy="838200"/>
                <a:chOff x="1637607" y="3009899"/>
                <a:chExt cx="1699953" cy="838200"/>
              </a:xfrm>
            </p:grpSpPr>
            <p:sp>
              <p:nvSpPr>
                <p:cNvPr id="14" name="Flowchart: Delay 13">
                  <a:extLst>
                    <a:ext uri="{FF2B5EF4-FFF2-40B4-BE49-F238E27FC236}">
                      <a16:creationId xmlns:a16="http://schemas.microsoft.com/office/drawing/2014/main" id="{3C8BAD58-33BA-47AA-8936-E3CC1EA280CE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23FD9229-36D8-4A8C-89E3-80421A7DB1DA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Arc 15">
                  <a:extLst>
                    <a:ext uri="{FF2B5EF4-FFF2-40B4-BE49-F238E27FC236}">
                      <a16:creationId xmlns:a16="http://schemas.microsoft.com/office/drawing/2014/main" id="{087989EF-4A9D-424F-8CE9-D18698CC0803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CCCEFD76-1304-4B6B-94BA-B041AB5A34B8}"/>
                    </a:ext>
                  </a:extLst>
                </p:cNvPr>
                <p:cNvCxnSpPr/>
                <p:nvPr/>
              </p:nvCxnSpPr>
              <p:spPr>
                <a:xfrm>
                  <a:off x="1637607" y="3200399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2215D246-9A6E-4723-B558-53B90C849EA1}"/>
                    </a:ext>
                  </a:extLst>
                </p:cNvPr>
                <p:cNvCxnSpPr/>
                <p:nvPr/>
              </p:nvCxnSpPr>
              <p:spPr>
                <a:xfrm>
                  <a:off x="1657696" y="3640280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01AD67E-6952-4905-B8B1-B8FB231B4F0F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281DD071-637D-4CD6-98F8-4ECC3A08CA7B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6F4FC15-DEF6-4859-8174-B1C1A3B8A1E7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DFB30C1A-905E-4A33-8A44-7C7A86F88DC3}"/>
                </a:ext>
              </a:extLst>
            </p:cNvPr>
            <p:cNvSpPr/>
            <p:nvPr/>
          </p:nvSpPr>
          <p:spPr>
            <a:xfrm>
              <a:off x="3495615" y="3144713"/>
              <a:ext cx="137160" cy="13716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CFECFEA3-42E5-4760-B4ED-B28FCA1BF7DB}"/>
              </a:ext>
            </a:extLst>
          </p:cNvPr>
          <p:cNvGrpSpPr/>
          <p:nvPr/>
        </p:nvGrpSpPr>
        <p:grpSpPr>
          <a:xfrm>
            <a:off x="2566509" y="5115869"/>
            <a:ext cx="1596249" cy="527618"/>
            <a:chOff x="2526968" y="4228586"/>
            <a:chExt cx="1596249" cy="527618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4BBB9943-0A27-43C8-9C19-7FE89B18B497}"/>
                </a:ext>
              </a:extLst>
            </p:cNvPr>
            <p:cNvGrpSpPr/>
            <p:nvPr/>
          </p:nvGrpSpPr>
          <p:grpSpPr>
            <a:xfrm>
              <a:off x="2526968" y="4228586"/>
              <a:ext cx="1596249" cy="527618"/>
              <a:chOff x="1411031" y="3020371"/>
              <a:chExt cx="2738406" cy="844573"/>
            </a:xfrm>
          </p:grpSpPr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D0EA5356-86C2-43A4-ADBE-77A1A298B009}"/>
                  </a:ext>
                </a:extLst>
              </p:cNvPr>
              <p:cNvGrpSpPr/>
              <p:nvPr/>
            </p:nvGrpSpPr>
            <p:grpSpPr>
              <a:xfrm>
                <a:off x="1411031" y="3020371"/>
                <a:ext cx="2738406" cy="844573"/>
                <a:chOff x="1513554" y="3003526"/>
                <a:chExt cx="2738406" cy="844573"/>
              </a:xfrm>
            </p:grpSpPr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01EC00F2-8CCA-45B1-8F3A-9D6F49662D2E}"/>
                    </a:ext>
                  </a:extLst>
                </p:cNvPr>
                <p:cNvCxnSpPr/>
                <p:nvPr/>
              </p:nvCxnSpPr>
              <p:spPr>
                <a:xfrm>
                  <a:off x="3429000" y="3418028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EA7B6F33-64A6-410C-83F8-D6CBA7328205}"/>
                    </a:ext>
                  </a:extLst>
                </p:cNvPr>
                <p:cNvGrpSpPr/>
                <p:nvPr/>
              </p:nvGrpSpPr>
              <p:grpSpPr>
                <a:xfrm>
                  <a:off x="1513554" y="3009899"/>
                  <a:ext cx="1824006" cy="838200"/>
                  <a:chOff x="1513554" y="3009899"/>
                  <a:chExt cx="1824006" cy="838200"/>
                </a:xfrm>
              </p:grpSpPr>
              <p:sp>
                <p:nvSpPr>
                  <p:cNvPr id="34" name="Flowchart: Delay 33">
                    <a:extLst>
                      <a:ext uri="{FF2B5EF4-FFF2-40B4-BE49-F238E27FC236}">
                        <a16:creationId xmlns:a16="http://schemas.microsoft.com/office/drawing/2014/main" id="{8AF7527A-DFCC-4EA8-9829-E27A877584E6}"/>
                      </a:ext>
                    </a:extLst>
                  </p:cNvPr>
                  <p:cNvSpPr/>
                  <p:nvPr/>
                </p:nvSpPr>
                <p:spPr>
                  <a:xfrm>
                    <a:off x="2346960" y="3009899"/>
                    <a:ext cx="990600" cy="838200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" name="Rectangle 34">
                    <a:extLst>
                      <a:ext uri="{FF2B5EF4-FFF2-40B4-BE49-F238E27FC236}">
                        <a16:creationId xmlns:a16="http://schemas.microsoft.com/office/drawing/2014/main" id="{41E4FF37-2B5E-4AF7-8AF8-29C7D83C93CF}"/>
                      </a:ext>
                    </a:extLst>
                  </p:cNvPr>
                  <p:cNvSpPr/>
                  <p:nvPr/>
                </p:nvSpPr>
                <p:spPr>
                  <a:xfrm>
                    <a:off x="2281886" y="3029634"/>
                    <a:ext cx="141955" cy="79873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" name="Arc 35">
                    <a:extLst>
                      <a:ext uri="{FF2B5EF4-FFF2-40B4-BE49-F238E27FC236}">
                        <a16:creationId xmlns:a16="http://schemas.microsoft.com/office/drawing/2014/main" id="{C3E80F53-1CA0-48CE-8688-6B99BD507F1F}"/>
                      </a:ext>
                    </a:extLst>
                  </p:cNvPr>
                  <p:cNvSpPr/>
                  <p:nvPr/>
                </p:nvSpPr>
                <p:spPr>
                  <a:xfrm>
                    <a:off x="2175103" y="3030681"/>
                    <a:ext cx="322823" cy="816050"/>
                  </a:xfrm>
                  <a:prstGeom prst="arc">
                    <a:avLst>
                      <a:gd name="adj1" fmla="val 16200000"/>
                      <a:gd name="adj2" fmla="val 5053715"/>
                    </a:avLst>
                  </a:prstGeom>
                  <a:ln w="28575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DEB9CEC7-1033-42C1-A62F-2BCD4BFAA29C}"/>
                      </a:ext>
                    </a:extLst>
                  </p:cNvPr>
                  <p:cNvCxnSpPr/>
                  <p:nvPr/>
                </p:nvCxnSpPr>
                <p:spPr>
                  <a:xfrm>
                    <a:off x="1513554" y="3210020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26BA4719-65B4-452F-997B-44B662733DBD}"/>
                      </a:ext>
                    </a:extLst>
                  </p:cNvPr>
                  <p:cNvCxnSpPr/>
                  <p:nvPr/>
                </p:nvCxnSpPr>
                <p:spPr>
                  <a:xfrm>
                    <a:off x="1513554" y="3634080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A57D5232-857A-4B58-A81A-C58E3E60299E}"/>
                    </a:ext>
                  </a:extLst>
                </p:cNvPr>
                <p:cNvSpPr/>
                <p:nvPr/>
              </p:nvSpPr>
              <p:spPr>
                <a:xfrm>
                  <a:off x="2927024" y="3003526"/>
                  <a:ext cx="457200" cy="8248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Freeform: Shape 31">
                  <a:extLst>
                    <a:ext uri="{FF2B5EF4-FFF2-40B4-BE49-F238E27FC236}">
                      <a16:creationId xmlns:a16="http://schemas.microsoft.com/office/drawing/2014/main" id="{E0E0DCCD-51F0-4756-8E64-38E5EABAD39E}"/>
                    </a:ext>
                  </a:extLst>
                </p:cNvPr>
                <p:cNvSpPr/>
                <p:nvPr/>
              </p:nvSpPr>
              <p:spPr>
                <a:xfrm>
                  <a:off x="2927024" y="3006776"/>
                  <a:ext cx="519267" cy="406489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Freeform: Shape 32">
                  <a:extLst>
                    <a:ext uri="{FF2B5EF4-FFF2-40B4-BE49-F238E27FC236}">
                      <a16:creationId xmlns:a16="http://schemas.microsoft.com/office/drawing/2014/main" id="{824890EE-9489-4F70-94E4-CA7B20CC7226}"/>
                    </a:ext>
                  </a:extLst>
                </p:cNvPr>
                <p:cNvSpPr/>
                <p:nvPr/>
              </p:nvSpPr>
              <p:spPr>
                <a:xfrm flipV="1">
                  <a:off x="2971799" y="3410485"/>
                  <a:ext cx="474491" cy="434491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8" name="Arc 27">
                <a:extLst>
                  <a:ext uri="{FF2B5EF4-FFF2-40B4-BE49-F238E27FC236}">
                    <a16:creationId xmlns:a16="http://schemas.microsoft.com/office/drawing/2014/main" id="{EB8CAAF3-F18D-4358-80F5-AAAFBB7E34D7}"/>
                  </a:ext>
                </a:extLst>
              </p:cNvPr>
              <p:cNvSpPr/>
              <p:nvPr/>
            </p:nvSpPr>
            <p:spPr>
              <a:xfrm>
                <a:off x="1920567" y="3047526"/>
                <a:ext cx="322823" cy="816050"/>
              </a:xfrm>
              <a:prstGeom prst="arc">
                <a:avLst>
                  <a:gd name="adj1" fmla="val 16200000"/>
                  <a:gd name="adj2" fmla="val 5053715"/>
                </a:avLst>
              </a:pr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DB4B9A45-6DC6-433F-9ACB-E421834E937B}"/>
                </a:ext>
              </a:extLst>
            </p:cNvPr>
            <p:cNvSpPr/>
            <p:nvPr/>
          </p:nvSpPr>
          <p:spPr>
            <a:xfrm>
              <a:off x="3657878" y="4412289"/>
              <a:ext cx="137160" cy="13716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4287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Combinational Circuits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June 2025</a:t>
            </a:r>
          </a:p>
        </p:txBody>
      </p:sp>
    </p:spTree>
    <p:extLst>
      <p:ext uri="{BB962C8B-B14F-4D97-AF65-F5344CB8AC3E}">
        <p14:creationId xmlns:p14="http://schemas.microsoft.com/office/powerpoint/2010/main" val="2487217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Common Emitter Amplifier Circuit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616" y="1423924"/>
            <a:ext cx="7886700" cy="8696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An </a:t>
            </a:r>
            <a:r>
              <a:rPr lang="en-US" sz="2400" dirty="0" err="1"/>
              <a:t>npn</a:t>
            </a:r>
            <a:r>
              <a:rPr lang="en-US" sz="2400" dirty="0"/>
              <a:t> transistor with </a:t>
            </a:r>
            <a:r>
              <a:rPr lang="el-GR" sz="2400" dirty="0"/>
              <a:t>β</a:t>
            </a:r>
            <a:r>
              <a:rPr lang="en-US" sz="2400" dirty="0"/>
              <a:t> = 100, </a:t>
            </a:r>
            <a:r>
              <a:rPr lang="en-US" sz="2400" dirty="0" err="1"/>
              <a:t>V</a:t>
            </a:r>
            <a:r>
              <a:rPr lang="en-US" sz="2400" baseline="-25000" dirty="0" err="1"/>
              <a:t>BE,on</a:t>
            </a:r>
            <a:r>
              <a:rPr lang="en-US" sz="2400" dirty="0"/>
              <a:t> = 0.7 V, </a:t>
            </a:r>
            <a:r>
              <a:rPr lang="en-US" sz="2400" dirty="0" err="1"/>
              <a:t>V</a:t>
            </a:r>
            <a:r>
              <a:rPr lang="en-US" sz="2400" baseline="-25000" dirty="0" err="1"/>
              <a:t>CE,sat</a:t>
            </a:r>
            <a:r>
              <a:rPr lang="en-US" sz="2400" dirty="0"/>
              <a:t> = 0.2 V is biased as shown.  Find the DC currents and </a:t>
            </a:r>
            <a:r>
              <a:rPr lang="en-US" sz="2400" dirty="0" err="1"/>
              <a:t>V</a:t>
            </a:r>
            <a:r>
              <a:rPr lang="en-US" sz="2400" baseline="-25000" dirty="0" err="1"/>
              <a:t>out</a:t>
            </a:r>
            <a:r>
              <a:rPr lang="en-US" sz="2400" dirty="0"/>
              <a:t>.</a:t>
            </a:r>
          </a:p>
        </p:txBody>
      </p: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3D55C7ED-3534-4102-886B-5029AA96A03F}"/>
              </a:ext>
            </a:extLst>
          </p:cNvPr>
          <p:cNvGrpSpPr/>
          <p:nvPr/>
        </p:nvGrpSpPr>
        <p:grpSpPr>
          <a:xfrm>
            <a:off x="627155" y="2906386"/>
            <a:ext cx="4853594" cy="2072552"/>
            <a:chOff x="347108" y="2668386"/>
            <a:chExt cx="6471459" cy="2763402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058552" y="2831728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210559" y="2669526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226945" y="352557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037557" y="3852080"/>
                  <a:ext cx="593496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37557" y="3852080"/>
                  <a:ext cx="593496" cy="400109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110168" y="3346038"/>
                  <a:ext cx="708399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0168" y="3346038"/>
                  <a:ext cx="708399" cy="400109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196273" y="3331469"/>
                  <a:ext cx="151178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=100</m:t>
                        </m:r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nor/>
                          </m:rPr>
                          <a:rPr lang="en-US" sz="1350"/>
                          <m:t>Ω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96273" y="3331469"/>
                  <a:ext cx="1511783" cy="400109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923225" y="3355914"/>
                  <a:ext cx="47064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3225" y="3355914"/>
                  <a:ext cx="470643" cy="40010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3701824" y="2832587"/>
                  <a:ext cx="1434837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a14:m>
                  <a:r>
                    <a:rPr lang="en-US" sz="1350" dirty="0"/>
                    <a:t> </a:t>
                  </a:r>
                  <a14:m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</a:rPr>
                        <m:t>=6.2 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nor/>
                        </m:rPr>
                        <a:rPr lang="en-US" sz="1350"/>
                        <m:t>Ω</m:t>
                      </m:r>
                    </m:oMath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1824" y="2832587"/>
                  <a:ext cx="1434837" cy="400109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347108" y="3688392"/>
                  <a:ext cx="997709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sz="1350" dirty="0"/>
                    <a:t>= 5V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7108" y="3688392"/>
                  <a:ext cx="997709" cy="400109"/>
                </a:xfrm>
                <a:prstGeom prst="rect">
                  <a:avLst/>
                </a:prstGeom>
                <a:blipFill>
                  <a:blip r:embed="rId7"/>
                  <a:stretch>
                    <a:fillRect t="-2041" b="-204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482702" y="5030751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251EB08D-A4C9-48A7-A0D5-B704C19D0454}"/>
                </a:ext>
              </a:extLst>
            </p:cNvPr>
            <p:cNvGrpSpPr/>
            <p:nvPr/>
          </p:nvGrpSpPr>
          <p:grpSpPr>
            <a:xfrm>
              <a:off x="1495046" y="2668386"/>
              <a:ext cx="3734917" cy="2362369"/>
              <a:chOff x="1495046" y="2668386"/>
              <a:chExt cx="3734917" cy="2362369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C22FBDC-0B74-40BF-8A05-267DA1D55369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2369"/>
                <a:chOff x="-1462258" y="2775489"/>
                <a:chExt cx="3734917" cy="2362369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92411F75-780B-4FF4-8F5B-D1057DF7009D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015002" y="3880200"/>
                  <a:ext cx="1538034" cy="977281"/>
                  <a:chOff x="8441531" y="3428998"/>
                  <a:chExt cx="1538034" cy="977281"/>
                </a:xfrm>
              </p:grpSpPr>
              <p:cxnSp>
                <p:nvCxnSpPr>
                  <p:cNvPr id="5" name="Straight Connector 4">
                    <a:extLst>
                      <a:ext uri="{FF2B5EF4-FFF2-40B4-BE49-F238E27FC236}">
                        <a16:creationId xmlns:a16="http://schemas.microsoft.com/office/drawing/2014/main" id="{89B70155-E860-4D0C-877F-12C7C1D62D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8841927" y="3028604"/>
                    <a:ext cx="0" cy="80079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B5E8588B-25D4-42C2-A371-FFD474860E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V="1">
                    <a:off x="9945203" y="3397653"/>
                    <a:ext cx="3017" cy="6570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0878921-5277-4FC5-8234-DB0B6F526346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Arrow Connector 7">
                    <a:extLst>
                      <a:ext uri="{FF2B5EF4-FFF2-40B4-BE49-F238E27FC236}">
                        <a16:creationId xmlns:a16="http://schemas.microsoft.com/office/drawing/2014/main" id="{F5755409-D6F5-4821-A344-CFA0D2A381AA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E25465C7-BDF3-4ECB-8841-6C099691FF1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5C216F7A-E136-4D2A-BB07-2786DD4417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EDDA74E1-F3E0-4FEC-B607-EE23F83A0F7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1405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7706AD0C-D5E1-4F17-8210-0228DEBDCA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56E30060-5D1E-4B4B-90DD-4B14E98B61FD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34E42310-758D-4EBC-BD1B-DF7830649B1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5809B9AA-93A0-45F8-81A4-E77FD0D2FE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D9B0F568-28A4-40D5-A98B-CE150252BB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A8B43EF7-FA1F-445B-9540-C417479D92D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D28F018B-7EC4-4E46-9BF7-E51507E1EF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D00D4C5C-D61E-4AD5-B08D-5441B74F02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80DC4F4A-CE1F-4940-B74A-4D1DE5F0D2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E43850A4-8551-496A-AAF7-83B3E95792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31C668B5-1525-4E19-BC2B-14C0BB1EF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BAAB1196-CE07-4004-BA97-2AC1EBDE37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C4D40C0F-805D-4811-B82B-7A971BCAC6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8830" y="2689465"/>
                <a:ext cx="4058" cy="114220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CFD7C63E-6ADD-4026-A1F9-B0E6D0F07E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326070" y="3831871"/>
              <a:ext cx="373658" cy="229817"/>
              <a:chOff x="1360627" y="3621347"/>
              <a:chExt cx="373658" cy="229817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21347"/>
                <a:ext cx="365760" cy="229817"/>
                <a:chOff x="1360627" y="3621347"/>
                <a:chExt cx="365760" cy="229817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85116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695083"/>
                <a:ext cx="365760" cy="71935"/>
                <a:chOff x="1360627" y="354941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5494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>
              <a:off x="1512888" y="4051066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299822" y="5303520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958203" y="4005831"/>
                  <a:ext cx="47064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8203" y="4005831"/>
                  <a:ext cx="470643" cy="400109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2573134" y="4035694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4409284"/>
              <a:ext cx="0" cy="6217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3906512"/>
              <a:ext cx="0" cy="1469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512653" y="3986039"/>
                  <a:ext cx="47064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2653" y="3986039"/>
                  <a:ext cx="470643" cy="400109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520692" y="4125256"/>
                  <a:ext cx="47064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20692" y="4125256"/>
                  <a:ext cx="470643" cy="400109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6" name="Content Placeholder 2">
            <a:extLst>
              <a:ext uri="{FF2B5EF4-FFF2-40B4-BE49-F238E27FC236}">
                <a16:creationId xmlns:a16="http://schemas.microsoft.com/office/drawing/2014/main" id="{B09CA361-FFE0-4A1F-8365-BEA70D5898B6}"/>
              </a:ext>
            </a:extLst>
          </p:cNvPr>
          <p:cNvSpPr txBox="1">
            <a:spLocks/>
          </p:cNvSpPr>
          <p:nvPr/>
        </p:nvSpPr>
        <p:spPr>
          <a:xfrm>
            <a:off x="5623692" y="2349692"/>
            <a:ext cx="2643188" cy="30284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dirty="0"/>
              <a:t>First calculate the base current 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73ACCDB-00DD-42A6-B374-CEC38C122C0B}"/>
              </a:ext>
            </a:extLst>
          </p:cNvPr>
          <p:cNvCxnSpPr/>
          <p:nvPr/>
        </p:nvCxnSpPr>
        <p:spPr>
          <a:xfrm>
            <a:off x="3061885" y="4018267"/>
            <a:ext cx="51020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A9B4C2D2-363A-4422-B275-3FD5871F0D87}"/>
                  </a:ext>
                </a:extLst>
              </p:cNvPr>
              <p:cNvSpPr/>
              <p:nvPr/>
            </p:nvSpPr>
            <p:spPr>
              <a:xfrm>
                <a:off x="3015187" y="4003010"/>
                <a:ext cx="664413" cy="300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1350" i="1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sz="1350" dirty="0"/>
              </a:p>
            </p:txBody>
          </p:sp>
        </mc:Choice>
        <mc:Fallback xmlns="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A9B4C2D2-363A-4422-B275-3FD5871F0D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5187" y="4003010"/>
                <a:ext cx="664413" cy="30008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5EA26EA-87CE-42AC-BD72-AD648AE064E8}"/>
                  </a:ext>
                </a:extLst>
              </p:cNvPr>
              <p:cNvSpPr/>
              <p:nvPr/>
            </p:nvSpPr>
            <p:spPr>
              <a:xfrm>
                <a:off x="4452842" y="3031725"/>
                <a:ext cx="658578" cy="300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1350" i="1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sz="1350" dirty="0"/>
              </a:p>
            </p:txBody>
          </p:sp>
        </mc:Choice>
        <mc:Fallback xmlns="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5EA26EA-87CE-42AC-BD72-AD648AE064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2842" y="3031725"/>
                <a:ext cx="658578" cy="30008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73D4EE9D-65BC-4E3F-B2A8-562CE553D9AF}"/>
              </a:ext>
            </a:extLst>
          </p:cNvPr>
          <p:cNvCxnSpPr>
            <a:cxnSpLocks/>
          </p:cNvCxnSpPr>
          <p:nvPr/>
        </p:nvCxnSpPr>
        <p:spPr>
          <a:xfrm>
            <a:off x="4474583" y="3020335"/>
            <a:ext cx="1277" cy="4086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5E549BDE-A524-49EB-AE6B-E13134644B7A}"/>
              </a:ext>
            </a:extLst>
          </p:cNvPr>
          <p:cNvSpPr txBox="1">
            <a:spLocks/>
          </p:cNvSpPr>
          <p:nvPr/>
        </p:nvSpPr>
        <p:spPr>
          <a:xfrm>
            <a:off x="5636959" y="3307700"/>
            <a:ext cx="2817951" cy="53441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dirty="0"/>
              <a:t>Use the transistor </a:t>
            </a:r>
            <a:r>
              <a:rPr lang="el-GR" sz="1500" dirty="0"/>
              <a:t>β</a:t>
            </a:r>
            <a:r>
              <a:rPr lang="en-US" sz="1500" dirty="0"/>
              <a:t> to calculate the collector current </a:t>
            </a:r>
          </a:p>
        </p:txBody>
      </p: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0005ADC0-CB28-42BB-B072-87E2FA738AB7}"/>
              </a:ext>
            </a:extLst>
          </p:cNvPr>
          <p:cNvSpPr txBox="1">
            <a:spLocks/>
          </p:cNvSpPr>
          <p:nvPr/>
        </p:nvSpPr>
        <p:spPr>
          <a:xfrm>
            <a:off x="6038420" y="3952469"/>
            <a:ext cx="890345" cy="30284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i="1" dirty="0"/>
              <a:t>I</a:t>
            </a:r>
            <a:r>
              <a:rPr lang="en-US" sz="1800" i="1" baseline="-25000" dirty="0"/>
              <a:t>C</a:t>
            </a:r>
            <a:r>
              <a:rPr lang="en-US" sz="1800" i="1" dirty="0"/>
              <a:t> = </a:t>
            </a:r>
            <a:r>
              <a:rPr lang="el-GR" sz="1800" dirty="0"/>
              <a:t>β</a:t>
            </a:r>
            <a:r>
              <a:rPr lang="en-US" sz="1800" i="1" dirty="0"/>
              <a:t> I</a:t>
            </a:r>
            <a:r>
              <a:rPr lang="en-US" sz="1800" i="1" baseline="-25000" dirty="0"/>
              <a:t>B</a:t>
            </a:r>
            <a:endParaRPr lang="en-US" sz="1800" i="1" dirty="0"/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F386E55D-D702-43A5-8954-687636E3A889}"/>
              </a:ext>
            </a:extLst>
          </p:cNvPr>
          <p:cNvSpPr txBox="1">
            <a:spLocks/>
          </p:cNvSpPr>
          <p:nvPr/>
        </p:nvSpPr>
        <p:spPr>
          <a:xfrm>
            <a:off x="4854706" y="4612651"/>
            <a:ext cx="4297277" cy="3894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dirty="0"/>
              <a:t>Find the voltage drop across the collector resistor </a:t>
            </a:r>
          </a:p>
        </p:txBody>
      </p: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27CC5994-1A93-410A-8C0C-AEDCBA6E5FBC}"/>
              </a:ext>
            </a:extLst>
          </p:cNvPr>
          <p:cNvSpPr txBox="1">
            <a:spLocks/>
          </p:cNvSpPr>
          <p:nvPr/>
        </p:nvSpPr>
        <p:spPr>
          <a:xfrm>
            <a:off x="4868136" y="4971644"/>
            <a:ext cx="3051363" cy="253032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dirty="0" err="1"/>
              <a:t>V</a:t>
            </a:r>
            <a:r>
              <a:rPr lang="en-US" sz="1500" baseline="-25000" dirty="0" err="1"/>
              <a:t>drop</a:t>
            </a:r>
            <a:r>
              <a:rPr lang="en-US" sz="1500" dirty="0"/>
              <a:t> =  I</a:t>
            </a:r>
            <a:r>
              <a:rPr lang="en-US" sz="1500" baseline="-25000" dirty="0"/>
              <a:t>C</a:t>
            </a:r>
            <a:r>
              <a:rPr lang="en-US" sz="1500" dirty="0"/>
              <a:t> R</a:t>
            </a:r>
            <a:r>
              <a:rPr lang="en-US" sz="1500" baseline="-25000" dirty="0"/>
              <a:t>C</a:t>
            </a:r>
            <a:endParaRPr lang="en-US" sz="1500" dirty="0"/>
          </a:p>
        </p:txBody>
      </p:sp>
      <p:sp>
        <p:nvSpPr>
          <p:cNvPr id="102" name="Content Placeholder 2">
            <a:extLst>
              <a:ext uri="{FF2B5EF4-FFF2-40B4-BE49-F238E27FC236}">
                <a16:creationId xmlns:a16="http://schemas.microsoft.com/office/drawing/2014/main" id="{68B87DDA-9D40-4ED3-A00C-D1B4DF3464D0}"/>
              </a:ext>
            </a:extLst>
          </p:cNvPr>
          <p:cNvSpPr txBox="1">
            <a:spLocks/>
          </p:cNvSpPr>
          <p:nvPr/>
        </p:nvSpPr>
        <p:spPr>
          <a:xfrm>
            <a:off x="4870502" y="5287016"/>
            <a:ext cx="2118695" cy="253032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dirty="0" err="1"/>
              <a:t>V</a:t>
            </a:r>
            <a:r>
              <a:rPr lang="en-US" sz="1500" baseline="-25000" dirty="0" err="1"/>
              <a:t>out</a:t>
            </a:r>
            <a:r>
              <a:rPr lang="en-US" sz="1500" dirty="0"/>
              <a:t> = </a:t>
            </a:r>
            <a:r>
              <a:rPr lang="en-US" sz="1500" dirty="0" err="1"/>
              <a:t>V</a:t>
            </a:r>
            <a:r>
              <a:rPr lang="en-US" sz="1500" baseline="-25000" dirty="0" err="1"/>
              <a:t>cc</a:t>
            </a:r>
            <a:r>
              <a:rPr lang="en-US" sz="1500" baseline="-25000" dirty="0"/>
              <a:t> </a:t>
            </a:r>
            <a:r>
              <a:rPr lang="en-US" sz="1500" dirty="0"/>
              <a:t>- </a:t>
            </a:r>
            <a:r>
              <a:rPr lang="en-US" sz="1500" dirty="0" err="1"/>
              <a:t>V</a:t>
            </a:r>
            <a:r>
              <a:rPr lang="en-US" sz="1500" baseline="-25000" dirty="0" err="1"/>
              <a:t>drop</a:t>
            </a:r>
            <a:endParaRPr lang="en-US" sz="1500" dirty="0"/>
          </a:p>
        </p:txBody>
      </p: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6209CDF9-F851-4A3D-B2F5-6D91CA732B74}"/>
              </a:ext>
            </a:extLst>
          </p:cNvPr>
          <p:cNvSpPr txBox="1">
            <a:spLocks/>
          </p:cNvSpPr>
          <p:nvPr/>
        </p:nvSpPr>
        <p:spPr>
          <a:xfrm>
            <a:off x="1128745" y="4885736"/>
            <a:ext cx="3436463" cy="34335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V</a:t>
            </a:r>
            <a:r>
              <a:rPr lang="en-US" sz="1800" b="1" baseline="-25000" dirty="0">
                <a:solidFill>
                  <a:srgbClr val="FF0000"/>
                </a:solidFill>
              </a:rPr>
              <a:t>in</a:t>
            </a:r>
            <a:r>
              <a:rPr lang="en-US" sz="1800" b="1" dirty="0">
                <a:solidFill>
                  <a:srgbClr val="FF0000"/>
                </a:solidFill>
              </a:rPr>
              <a:t> &lt; </a:t>
            </a:r>
            <a:r>
              <a:rPr lang="en-US" sz="1800" b="1" dirty="0" err="1">
                <a:solidFill>
                  <a:srgbClr val="FF0000"/>
                </a:solidFill>
              </a:rPr>
              <a:t>V</a:t>
            </a:r>
            <a:r>
              <a:rPr lang="en-US" sz="1800" b="1" baseline="-25000" dirty="0" err="1">
                <a:solidFill>
                  <a:srgbClr val="FF0000"/>
                </a:solidFill>
              </a:rPr>
              <a:t>BE,on</a:t>
            </a:r>
            <a:r>
              <a:rPr lang="en-US" sz="1800" b="1" dirty="0">
                <a:solidFill>
                  <a:srgbClr val="FF0000"/>
                </a:solidFill>
              </a:rPr>
              <a:t> is the cutoff region.</a:t>
            </a:r>
            <a:endParaRPr lang="en-US" sz="1800" b="1" baseline="-25000" dirty="0">
              <a:solidFill>
                <a:srgbClr val="FF0000"/>
              </a:solidFill>
            </a:endParaRPr>
          </a:p>
        </p:txBody>
      </p:sp>
      <p:sp>
        <p:nvSpPr>
          <p:cNvPr id="105" name="Content Placeholder 2">
            <a:extLst>
              <a:ext uri="{FF2B5EF4-FFF2-40B4-BE49-F238E27FC236}">
                <a16:creationId xmlns:a16="http://schemas.microsoft.com/office/drawing/2014/main" id="{CD03B176-621F-4ABE-AEE7-ACAD7D9B22C4}"/>
              </a:ext>
            </a:extLst>
          </p:cNvPr>
          <p:cNvSpPr txBox="1">
            <a:spLocks/>
          </p:cNvSpPr>
          <p:nvPr/>
        </p:nvSpPr>
        <p:spPr>
          <a:xfrm>
            <a:off x="7846151" y="2826870"/>
            <a:ext cx="719933" cy="30649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I</a:t>
            </a:r>
            <a:r>
              <a:rPr lang="en-US" sz="1800" b="1" baseline="-25000" dirty="0">
                <a:solidFill>
                  <a:srgbClr val="FF0000"/>
                </a:solidFill>
              </a:rPr>
              <a:t>B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Symath_IV25" panose="00000400000000000000" pitchFamily="2" charset="0"/>
                <a:cs typeface="Symath_IV25" panose="00000400000000000000" pitchFamily="2" charset="0"/>
              </a:rPr>
              <a:t>≈</a:t>
            </a:r>
            <a:r>
              <a:rPr lang="en-US" sz="1800" b="1" dirty="0">
                <a:solidFill>
                  <a:srgbClr val="FF0000"/>
                </a:solidFill>
              </a:rPr>
              <a:t> 0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6D2107C-A0AB-4AF0-807B-3223E949242D}"/>
                  </a:ext>
                </a:extLst>
              </p:cNvPr>
              <p:cNvSpPr txBox="1"/>
              <p:nvPr/>
            </p:nvSpPr>
            <p:spPr>
              <a:xfrm>
                <a:off x="5950945" y="2683308"/>
                <a:ext cx="1775614" cy="5638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𝐵𝐸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6D2107C-A0AB-4AF0-807B-3223E94924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0945" y="2683308"/>
                <a:ext cx="1775614" cy="56387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oup 17">
            <a:extLst>
              <a:ext uri="{FF2B5EF4-FFF2-40B4-BE49-F238E27FC236}">
                <a16:creationId xmlns:a16="http://schemas.microsoft.com/office/drawing/2014/main" id="{0EBC7843-0238-47BD-945E-73C69566FC42}"/>
              </a:ext>
            </a:extLst>
          </p:cNvPr>
          <p:cNvGrpSpPr/>
          <p:nvPr/>
        </p:nvGrpSpPr>
        <p:grpSpPr>
          <a:xfrm>
            <a:off x="6393817" y="2650881"/>
            <a:ext cx="1251737" cy="597064"/>
            <a:chOff x="6393817" y="2650881"/>
            <a:chExt cx="1251737" cy="59706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5AD329B3-7DFF-43FE-BE5E-B038689B146C}"/>
                </a:ext>
              </a:extLst>
            </p:cNvPr>
            <p:cNvCxnSpPr/>
            <p:nvPr/>
          </p:nvCxnSpPr>
          <p:spPr>
            <a:xfrm flipV="1">
              <a:off x="6393817" y="2650881"/>
              <a:ext cx="1251737" cy="58331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A0608536-F278-4984-BEAC-C6F6E03AF181}"/>
                </a:ext>
              </a:extLst>
            </p:cNvPr>
            <p:cNvCxnSpPr>
              <a:cxnSpLocks/>
            </p:cNvCxnSpPr>
            <p:nvPr/>
          </p:nvCxnSpPr>
          <p:spPr>
            <a:xfrm>
              <a:off x="6393817" y="2664632"/>
              <a:ext cx="1251737" cy="58331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Content Placeholder 2">
            <a:extLst>
              <a:ext uri="{FF2B5EF4-FFF2-40B4-BE49-F238E27FC236}">
                <a16:creationId xmlns:a16="http://schemas.microsoft.com/office/drawing/2014/main" id="{246A0C11-1ED3-447B-A8DE-00E3DBF1B277}"/>
              </a:ext>
            </a:extLst>
          </p:cNvPr>
          <p:cNvSpPr txBox="1">
            <a:spLocks/>
          </p:cNvSpPr>
          <p:nvPr/>
        </p:nvSpPr>
        <p:spPr>
          <a:xfrm>
            <a:off x="7171665" y="3978576"/>
            <a:ext cx="719933" cy="30649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I</a:t>
            </a:r>
            <a:r>
              <a:rPr lang="en-US" sz="1800" b="1" baseline="-25000" dirty="0">
                <a:solidFill>
                  <a:srgbClr val="FF0000"/>
                </a:solidFill>
              </a:rPr>
              <a:t>C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Symath_IV25" panose="00000400000000000000" pitchFamily="2" charset="0"/>
                <a:cs typeface="Symath_IV25" panose="00000400000000000000" pitchFamily="2" charset="0"/>
              </a:rPr>
              <a:t>≈</a:t>
            </a:r>
            <a:r>
              <a:rPr lang="en-US" sz="1800" b="1" dirty="0">
                <a:solidFill>
                  <a:srgbClr val="FF0000"/>
                </a:solidFill>
              </a:rPr>
              <a:t> 0 </a:t>
            </a:r>
          </a:p>
        </p:txBody>
      </p:sp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4D7C79E5-F599-4C45-8413-A38573335118}"/>
              </a:ext>
            </a:extLst>
          </p:cNvPr>
          <p:cNvSpPr txBox="1">
            <a:spLocks/>
          </p:cNvSpPr>
          <p:nvPr/>
        </p:nvSpPr>
        <p:spPr>
          <a:xfrm>
            <a:off x="7126218" y="5211160"/>
            <a:ext cx="1560582" cy="30649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 err="1">
                <a:solidFill>
                  <a:srgbClr val="FF0000"/>
                </a:solidFill>
              </a:rPr>
              <a:t>V</a:t>
            </a:r>
            <a:r>
              <a:rPr lang="en-US" sz="1800" b="1" baseline="-25000" dirty="0" err="1">
                <a:solidFill>
                  <a:srgbClr val="FF0000"/>
                </a:solidFill>
              </a:rPr>
              <a:t>out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Symath_IV25" panose="00000400000000000000" pitchFamily="2" charset="0"/>
                <a:cs typeface="Symath_IV25" panose="00000400000000000000" pitchFamily="2" charset="0"/>
              </a:rPr>
              <a:t>≈</a:t>
            </a:r>
            <a:r>
              <a:rPr lang="en-US" sz="1800" b="1" dirty="0">
                <a:solidFill>
                  <a:srgbClr val="FF0000"/>
                </a:solidFill>
              </a:rPr>
              <a:t> V</a:t>
            </a:r>
            <a:r>
              <a:rPr lang="en-US" sz="1800" b="1" baseline="-25000" dirty="0">
                <a:solidFill>
                  <a:srgbClr val="FF0000"/>
                </a:solidFill>
              </a:rPr>
              <a:t>CC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06" name="Content Placeholder 2">
            <a:extLst>
              <a:ext uri="{FF2B5EF4-FFF2-40B4-BE49-F238E27FC236}">
                <a16:creationId xmlns:a16="http://schemas.microsoft.com/office/drawing/2014/main" id="{5C2AC251-DDCD-4F56-B806-198207FF6350}"/>
              </a:ext>
            </a:extLst>
          </p:cNvPr>
          <p:cNvSpPr txBox="1">
            <a:spLocks/>
          </p:cNvSpPr>
          <p:nvPr/>
        </p:nvSpPr>
        <p:spPr>
          <a:xfrm>
            <a:off x="1825855" y="5688155"/>
            <a:ext cx="6571130" cy="69859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Having an input that is close to 0 V results in an output that is close to the supply voltage. </a:t>
            </a:r>
          </a:p>
        </p:txBody>
      </p:sp>
    </p:spTree>
    <p:extLst>
      <p:ext uri="{BB962C8B-B14F-4D97-AF65-F5344CB8AC3E}">
        <p14:creationId xmlns:p14="http://schemas.microsoft.com/office/powerpoint/2010/main" val="3109865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86" grpId="0"/>
      <p:bldP spid="103" grpId="0"/>
      <p:bldP spid="106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1CCCC-7A24-4CA0-80D7-E5E366F6D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Digital Circuits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9C38A-D487-423A-9326-2810CEFD9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769824"/>
            <a:ext cx="3412903" cy="27071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truth table can describe the operation of a digital logic circuit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7AA8095-2A4E-40E9-9093-5356A387A9EA}"/>
              </a:ext>
            </a:extLst>
          </p:cNvPr>
          <p:cNvSpPr txBox="1"/>
          <p:nvPr/>
        </p:nvSpPr>
        <p:spPr>
          <a:xfrm>
            <a:off x="5579641" y="2999469"/>
            <a:ext cx="1962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Truth Table</a:t>
            </a:r>
            <a:endParaRPr lang="en-US" sz="2800" baseline="-25000" dirty="0"/>
          </a:p>
        </p:txBody>
      </p:sp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1EBB76EA-BAB3-4329-857E-4397A77BC2BA}"/>
              </a:ext>
            </a:extLst>
          </p:cNvPr>
          <p:cNvGraphicFramePr>
            <a:graphicFrameLocks noGrp="1"/>
          </p:cNvGraphicFramePr>
          <p:nvPr/>
        </p:nvGraphicFramePr>
        <p:xfrm>
          <a:off x="4615968" y="3501963"/>
          <a:ext cx="2438400" cy="240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29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33707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pSp>
        <p:nvGrpSpPr>
          <p:cNvPr id="43" name="Group 42">
            <a:extLst>
              <a:ext uri="{FF2B5EF4-FFF2-40B4-BE49-F238E27FC236}">
                <a16:creationId xmlns:a16="http://schemas.microsoft.com/office/drawing/2014/main" id="{EF544207-4F93-481F-A8DB-72EF423CA5A3}"/>
              </a:ext>
            </a:extLst>
          </p:cNvPr>
          <p:cNvGrpSpPr/>
          <p:nvPr/>
        </p:nvGrpSpPr>
        <p:grpSpPr>
          <a:xfrm>
            <a:off x="457200" y="1335639"/>
            <a:ext cx="7855061" cy="2093361"/>
            <a:chOff x="457200" y="1335639"/>
            <a:chExt cx="7855061" cy="209336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27015D50-58F2-4B21-8F3D-F38117D3FFCD}"/>
                </a:ext>
              </a:extLst>
            </p:cNvPr>
            <p:cNvGrpSpPr/>
            <p:nvPr/>
          </p:nvGrpSpPr>
          <p:grpSpPr>
            <a:xfrm>
              <a:off x="457200" y="1335639"/>
              <a:ext cx="7855061" cy="2093361"/>
              <a:chOff x="533400" y="2178420"/>
              <a:chExt cx="7855061" cy="2093361"/>
            </a:xfrm>
          </p:grpSpPr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78AB8B62-8E87-4227-B99D-5B0B2C32E6DF}"/>
                  </a:ext>
                </a:extLst>
              </p:cNvPr>
              <p:cNvGrpSpPr/>
              <p:nvPr/>
            </p:nvGrpSpPr>
            <p:grpSpPr>
              <a:xfrm>
                <a:off x="533400" y="2178420"/>
                <a:ext cx="3487134" cy="2093361"/>
                <a:chOff x="533400" y="2178420"/>
                <a:chExt cx="3487134" cy="2093361"/>
              </a:xfrm>
            </p:grpSpPr>
            <p:grpSp>
              <p:nvGrpSpPr>
                <p:cNvPr id="19" name="Group 18">
                  <a:extLst>
                    <a:ext uri="{FF2B5EF4-FFF2-40B4-BE49-F238E27FC236}">
                      <a16:creationId xmlns:a16="http://schemas.microsoft.com/office/drawing/2014/main" id="{C9894415-46E0-4009-82FD-1DF186D4F2B2}"/>
                    </a:ext>
                  </a:extLst>
                </p:cNvPr>
                <p:cNvGrpSpPr/>
                <p:nvPr/>
              </p:nvGrpSpPr>
              <p:grpSpPr>
                <a:xfrm>
                  <a:off x="533400" y="2178420"/>
                  <a:ext cx="3487134" cy="2093361"/>
                  <a:chOff x="533400" y="2178420"/>
                  <a:chExt cx="3487134" cy="2093361"/>
                </a:xfrm>
              </p:grpSpPr>
              <p:grpSp>
                <p:nvGrpSpPr>
                  <p:cNvPr id="4" name="Group 3">
                    <a:extLst>
                      <a:ext uri="{FF2B5EF4-FFF2-40B4-BE49-F238E27FC236}">
                        <a16:creationId xmlns:a16="http://schemas.microsoft.com/office/drawing/2014/main" id="{27CFF2CC-D2AF-4DF4-BACE-B158E3580CD2}"/>
                      </a:ext>
                    </a:extLst>
                  </p:cNvPr>
                  <p:cNvGrpSpPr/>
                  <p:nvPr/>
                </p:nvGrpSpPr>
                <p:grpSpPr>
                  <a:xfrm>
                    <a:off x="533400" y="2178420"/>
                    <a:ext cx="3487134" cy="2093361"/>
                    <a:chOff x="673386" y="1754739"/>
                    <a:chExt cx="3487134" cy="2093361"/>
                  </a:xfrm>
                </p:grpSpPr>
                <p:grpSp>
                  <p:nvGrpSpPr>
                    <p:cNvPr id="5" name="Group 4">
                      <a:extLst>
                        <a:ext uri="{FF2B5EF4-FFF2-40B4-BE49-F238E27FC236}">
                          <a16:creationId xmlns:a16="http://schemas.microsoft.com/office/drawing/2014/main" id="{9C7301AC-E8BF-4E01-9D46-F256F5593BB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524000" y="3009900"/>
                      <a:ext cx="2636520" cy="838200"/>
                      <a:chOff x="1691640" y="3009900"/>
                      <a:chExt cx="2636520" cy="838200"/>
                    </a:xfrm>
                  </p:grpSpPr>
                  <p:sp>
                    <p:nvSpPr>
                      <p:cNvPr id="9" name="Flowchart: Delay 8">
                        <a:extLst>
                          <a:ext uri="{FF2B5EF4-FFF2-40B4-BE49-F238E27FC236}">
                            <a16:creationId xmlns:a16="http://schemas.microsoft.com/office/drawing/2014/main" id="{3F274D75-08D0-4569-A4F1-06974C7CCAB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514600" y="3009900"/>
                        <a:ext cx="990600" cy="838200"/>
                      </a:xfrm>
                      <a:prstGeom prst="flowChartDelay">
                        <a:avLst/>
                      </a:prstGeom>
                      <a:noFill/>
                      <a:ln w="38100"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10" name="Straight Connector 9">
                        <a:extLst>
                          <a:ext uri="{FF2B5EF4-FFF2-40B4-BE49-F238E27FC236}">
                            <a16:creationId xmlns:a16="http://schemas.microsoft.com/office/drawing/2014/main" id="{F5A77C1A-2939-4C87-AF86-73AB7A8F635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204675" y="3192449"/>
                        <a:ext cx="32004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" name="Straight Connector 10">
                        <a:extLst>
                          <a:ext uri="{FF2B5EF4-FFF2-40B4-BE49-F238E27FC236}">
                            <a16:creationId xmlns:a16="http://schemas.microsoft.com/office/drawing/2014/main" id="{97E7A432-74AD-4DC6-B062-005A4CF88A7F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691640" y="3622496"/>
                        <a:ext cx="82296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" name="Straight Connector 11">
                        <a:extLst>
                          <a:ext uri="{FF2B5EF4-FFF2-40B4-BE49-F238E27FC236}">
                            <a16:creationId xmlns:a16="http://schemas.microsoft.com/office/drawing/2014/main" id="{1EB4B0A6-0DB4-495A-8E14-C8D610435086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200" y="3411876"/>
                        <a:ext cx="82296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6" name="TextBox 5">
                      <a:extLst>
                        <a:ext uri="{FF2B5EF4-FFF2-40B4-BE49-F238E27FC236}">
                          <a16:creationId xmlns:a16="http://schemas.microsoft.com/office/drawing/2014/main" id="{5AFBD180-5ADE-4AFA-91CA-7EFB0AAEA4C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29589" y="1754739"/>
                      <a:ext cx="914400" cy="64633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  x</a:t>
                      </a:r>
                      <a:r>
                        <a:rPr lang="en-US" sz="3600" baseline="-25000" dirty="0"/>
                        <a:t>1</a:t>
                      </a:r>
                    </a:p>
                  </p:txBody>
                </p:sp>
                <p:sp>
                  <p:nvSpPr>
                    <p:cNvPr id="7" name="TextBox 6">
                      <a:extLst>
                        <a:ext uri="{FF2B5EF4-FFF2-40B4-BE49-F238E27FC236}">
                          <a16:creationId xmlns:a16="http://schemas.microsoft.com/office/drawing/2014/main" id="{BBEA18FF-0D41-41A6-A1E6-97C540D0BD6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73386" y="3200400"/>
                      <a:ext cx="914400" cy="64633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  x</a:t>
                      </a:r>
                      <a:r>
                        <a:rPr lang="en-US" sz="3600" baseline="-25000" dirty="0"/>
                        <a:t>2</a:t>
                      </a:r>
                    </a:p>
                  </p:txBody>
                </p:sp>
              </p:grpSp>
              <p:grpSp>
                <p:nvGrpSpPr>
                  <p:cNvPr id="13" name="Group 12">
                    <a:extLst>
                      <a:ext uri="{FF2B5EF4-FFF2-40B4-BE49-F238E27FC236}">
                        <a16:creationId xmlns:a16="http://schemas.microsoft.com/office/drawing/2014/main" id="{A43A5428-0258-4B0F-BED6-1DE9285F9753}"/>
                      </a:ext>
                    </a:extLst>
                  </p:cNvPr>
                  <p:cNvGrpSpPr/>
                  <p:nvPr/>
                </p:nvGrpSpPr>
                <p:grpSpPr>
                  <a:xfrm>
                    <a:off x="1397400" y="2208281"/>
                    <a:ext cx="2548903" cy="836145"/>
                    <a:chOff x="1537386" y="2782326"/>
                    <a:chExt cx="2548903" cy="836145"/>
                  </a:xfrm>
                </p:grpSpPr>
                <p:grpSp>
                  <p:nvGrpSpPr>
                    <p:cNvPr id="14" name="Group 13">
                      <a:extLst>
                        <a:ext uri="{FF2B5EF4-FFF2-40B4-BE49-F238E27FC236}">
                          <a16:creationId xmlns:a16="http://schemas.microsoft.com/office/drawing/2014/main" id="{D77C097E-CBC9-46C0-A2DF-5C79C52D9A9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537386" y="3200399"/>
                      <a:ext cx="2548903" cy="0"/>
                      <a:chOff x="1779257" y="3411876"/>
                      <a:chExt cx="2548903" cy="0"/>
                    </a:xfrm>
                  </p:grpSpPr>
                  <p:cxnSp>
                    <p:nvCxnSpPr>
                      <p:cNvPr id="17" name="Straight Connector 16">
                        <a:extLst>
                          <a:ext uri="{FF2B5EF4-FFF2-40B4-BE49-F238E27FC236}">
                            <a16:creationId xmlns:a16="http://schemas.microsoft.com/office/drawing/2014/main" id="{26D4E06D-720C-4766-A3E6-17B015F894F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779257" y="3411876"/>
                        <a:ext cx="82296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8" name="Straight Connector 17">
                        <a:extLst>
                          <a:ext uri="{FF2B5EF4-FFF2-40B4-BE49-F238E27FC236}">
                            <a16:creationId xmlns:a16="http://schemas.microsoft.com/office/drawing/2014/main" id="{4BBC4D66-9770-4B79-A6A7-52CE93D005B4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200" y="3411876"/>
                        <a:ext cx="82296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15" name="Isosceles Triangle 14">
                      <a:extLst>
                        <a:ext uri="{FF2B5EF4-FFF2-40B4-BE49-F238E27FC236}">
                          <a16:creationId xmlns:a16="http://schemas.microsoft.com/office/drawing/2014/main" id="{260AC868-3E02-47D5-9E50-FA83614ADCFE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2404497" y="2743207"/>
                      <a:ext cx="836145" cy="914383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6" name="Oval 15">
                      <a:extLst>
                        <a:ext uri="{FF2B5EF4-FFF2-40B4-BE49-F238E27FC236}">
                          <a16:creationId xmlns:a16="http://schemas.microsoft.com/office/drawing/2014/main" id="{5CE2FAF2-8ADB-4550-941F-A2806BA6011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76600" y="3108957"/>
                      <a:ext cx="182880" cy="18288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28575"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5384DD2B-03E7-4377-8F71-BC8EB9DFDB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1402080" y="3121161"/>
                  <a:ext cx="100584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67E833AF-C062-4E93-82BE-C59DF4A50D4A}"/>
                  </a:ext>
                </a:extLst>
              </p:cNvPr>
              <p:cNvGrpSpPr/>
              <p:nvPr/>
            </p:nvGrpSpPr>
            <p:grpSpPr>
              <a:xfrm>
                <a:off x="3955888" y="2797992"/>
                <a:ext cx="4432573" cy="844573"/>
                <a:chOff x="1419167" y="1740793"/>
                <a:chExt cx="4432573" cy="844573"/>
              </a:xfrm>
            </p:grpSpPr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FDAF93D0-5864-4CDD-AD5B-265764CFB97E}"/>
                    </a:ext>
                  </a:extLst>
                </p:cNvPr>
                <p:cNvSpPr txBox="1"/>
                <p:nvPr/>
              </p:nvSpPr>
              <p:spPr>
                <a:xfrm>
                  <a:off x="3970372" y="1809132"/>
                  <a:ext cx="1881368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output</a:t>
                  </a:r>
                  <a:endParaRPr lang="en-US" sz="3600" baseline="-25000" dirty="0"/>
                </a:p>
              </p:txBody>
            </p:sp>
            <p:grpSp>
              <p:nvGrpSpPr>
                <p:cNvPr id="26" name="Group 25">
                  <a:extLst>
                    <a:ext uri="{FF2B5EF4-FFF2-40B4-BE49-F238E27FC236}">
                      <a16:creationId xmlns:a16="http://schemas.microsoft.com/office/drawing/2014/main" id="{A6D19172-EE69-4A8C-932B-D0ED42E2C318}"/>
                    </a:ext>
                  </a:extLst>
                </p:cNvPr>
                <p:cNvGrpSpPr/>
                <p:nvPr/>
              </p:nvGrpSpPr>
              <p:grpSpPr>
                <a:xfrm>
                  <a:off x="1419167" y="1740793"/>
                  <a:ext cx="2614353" cy="844573"/>
                  <a:chOff x="1637607" y="3003526"/>
                  <a:chExt cx="2614353" cy="844573"/>
                </a:xfrm>
              </p:grpSpPr>
              <p:cxnSp>
                <p:nvCxnSpPr>
                  <p:cNvPr id="27" name="Straight Connector 26">
                    <a:extLst>
                      <a:ext uri="{FF2B5EF4-FFF2-40B4-BE49-F238E27FC236}">
                        <a16:creationId xmlns:a16="http://schemas.microsoft.com/office/drawing/2014/main" id="{C3943F59-155F-4976-BB7C-C6003F56C31C}"/>
                      </a:ext>
                    </a:extLst>
                  </p:cNvPr>
                  <p:cNvCxnSpPr/>
                  <p:nvPr/>
                </p:nvCxnSpPr>
                <p:spPr>
                  <a:xfrm>
                    <a:off x="3429000" y="3418028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130B45DF-465E-4B0D-A296-A71F3FCE9022}"/>
                      </a:ext>
                    </a:extLst>
                  </p:cNvPr>
                  <p:cNvGrpSpPr/>
                  <p:nvPr/>
                </p:nvGrpSpPr>
                <p:grpSpPr>
                  <a:xfrm>
                    <a:off x="1637607" y="3009899"/>
                    <a:ext cx="1699953" cy="838200"/>
                    <a:chOff x="1637607" y="3009899"/>
                    <a:chExt cx="1699953" cy="838200"/>
                  </a:xfrm>
                </p:grpSpPr>
                <p:sp>
                  <p:nvSpPr>
                    <p:cNvPr id="32" name="Flowchart: Delay 31">
                      <a:extLst>
                        <a:ext uri="{FF2B5EF4-FFF2-40B4-BE49-F238E27FC236}">
                          <a16:creationId xmlns:a16="http://schemas.microsoft.com/office/drawing/2014/main" id="{05DCB091-8ED5-45F2-8D81-440818110D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46960" y="3009899"/>
                      <a:ext cx="990600" cy="838200"/>
                    </a:xfrm>
                    <a:prstGeom prst="flowChartDelay">
                      <a:avLst/>
                    </a:prstGeom>
                    <a:noFill/>
                    <a:ln w="38100"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" name="Rectangle 32">
                      <a:extLst>
                        <a:ext uri="{FF2B5EF4-FFF2-40B4-BE49-F238E27FC236}">
                          <a16:creationId xmlns:a16="http://schemas.microsoft.com/office/drawing/2014/main" id="{14D98F6D-605D-4356-A3B9-2C8C7DE020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81886" y="3029634"/>
                      <a:ext cx="141955" cy="798731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4" name="Arc 33">
                      <a:extLst>
                        <a:ext uri="{FF2B5EF4-FFF2-40B4-BE49-F238E27FC236}">
                          <a16:creationId xmlns:a16="http://schemas.microsoft.com/office/drawing/2014/main" id="{1987CAF1-61CA-4EB9-BC1F-C0C21EE46D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75103" y="3030681"/>
                      <a:ext cx="322823" cy="816050"/>
                    </a:xfrm>
                    <a:prstGeom prst="arc">
                      <a:avLst>
                        <a:gd name="adj1" fmla="val 16200000"/>
                        <a:gd name="adj2" fmla="val 5053715"/>
                      </a:avLst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3D83D7F3-50BA-4AC3-9DA6-976391223C3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637607" y="3200399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E632DEB8-0045-404A-BDB0-6212298DB82B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657696" y="3640280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30EAE183-1A96-43DF-8498-BA6FC168A06F}"/>
                      </a:ext>
                    </a:extLst>
                  </p:cNvPr>
                  <p:cNvSpPr/>
                  <p:nvPr/>
                </p:nvSpPr>
                <p:spPr>
                  <a:xfrm>
                    <a:off x="2927024" y="3003526"/>
                    <a:ext cx="457200" cy="82483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" name="Freeform: Shape 29">
                    <a:extLst>
                      <a:ext uri="{FF2B5EF4-FFF2-40B4-BE49-F238E27FC236}">
                        <a16:creationId xmlns:a16="http://schemas.microsoft.com/office/drawing/2014/main" id="{C3565466-ECAF-4AFE-BBC1-ADD2A186C1F9}"/>
                      </a:ext>
                    </a:extLst>
                  </p:cNvPr>
                  <p:cNvSpPr/>
                  <p:nvPr/>
                </p:nvSpPr>
                <p:spPr>
                  <a:xfrm>
                    <a:off x="2927024" y="3006776"/>
                    <a:ext cx="519267" cy="406489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317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" name="Freeform: Shape 30">
                    <a:extLst>
                      <a:ext uri="{FF2B5EF4-FFF2-40B4-BE49-F238E27FC236}">
                        <a16:creationId xmlns:a16="http://schemas.microsoft.com/office/drawing/2014/main" id="{6E289414-093F-45C3-914C-9A55DBA8CAF4}"/>
                      </a:ext>
                    </a:extLst>
                  </p:cNvPr>
                  <p:cNvSpPr/>
                  <p:nvPr/>
                </p:nvSpPr>
                <p:spPr>
                  <a:xfrm flipV="1">
                    <a:off x="2971799" y="3410485"/>
                    <a:ext cx="474491" cy="434491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317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CBD2579B-824E-4822-9B40-F3CBB3908701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3759821" y="2807476"/>
                <a:ext cx="41148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A799C8E0-C586-491C-8849-A5B376E78179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3785325" y="3614792"/>
                <a:ext cx="41148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8A337D26-4A95-4582-9B63-01D2C5D79069}"/>
                </a:ext>
              </a:extLst>
            </p:cNvPr>
            <p:cNvSpPr/>
            <p:nvPr/>
          </p:nvSpPr>
          <p:spPr>
            <a:xfrm>
              <a:off x="1792447" y="174829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2125789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1CCCC-7A24-4CA0-80D7-E5E366F6D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Digital Circuits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9C38A-D487-423A-9326-2810CEFD9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769824"/>
            <a:ext cx="3412903" cy="27071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Sometimes it is useful to put intermediate results in our truth table.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7AA8095-2A4E-40E9-9093-5356A387A9EA}"/>
              </a:ext>
            </a:extLst>
          </p:cNvPr>
          <p:cNvSpPr txBox="1"/>
          <p:nvPr/>
        </p:nvSpPr>
        <p:spPr>
          <a:xfrm>
            <a:off x="5579641" y="2999469"/>
            <a:ext cx="1962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Truth Table</a:t>
            </a:r>
            <a:endParaRPr lang="en-US" sz="2800" baseline="-25000" dirty="0"/>
          </a:p>
        </p:txBody>
      </p:sp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1EBB76EA-BAB3-4329-857E-4397A77BC2BA}"/>
              </a:ext>
            </a:extLst>
          </p:cNvPr>
          <p:cNvGraphicFramePr>
            <a:graphicFrameLocks noGrp="1"/>
          </p:cNvGraphicFramePr>
          <p:nvPr/>
        </p:nvGraphicFramePr>
        <p:xfrm>
          <a:off x="4615968" y="3501963"/>
          <a:ext cx="3657600" cy="240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29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82280028"/>
                    </a:ext>
                  </a:extLst>
                </a:gridCol>
                <a:gridCol w="1333707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pSp>
        <p:nvGrpSpPr>
          <p:cNvPr id="43" name="Group 42">
            <a:extLst>
              <a:ext uri="{FF2B5EF4-FFF2-40B4-BE49-F238E27FC236}">
                <a16:creationId xmlns:a16="http://schemas.microsoft.com/office/drawing/2014/main" id="{EF544207-4F93-481F-A8DB-72EF423CA5A3}"/>
              </a:ext>
            </a:extLst>
          </p:cNvPr>
          <p:cNvGrpSpPr/>
          <p:nvPr/>
        </p:nvGrpSpPr>
        <p:grpSpPr>
          <a:xfrm>
            <a:off x="457200" y="1214565"/>
            <a:ext cx="7855061" cy="2214435"/>
            <a:chOff x="457200" y="1214565"/>
            <a:chExt cx="7855061" cy="2214435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27015D50-58F2-4B21-8F3D-F38117D3FFCD}"/>
                </a:ext>
              </a:extLst>
            </p:cNvPr>
            <p:cNvGrpSpPr/>
            <p:nvPr/>
          </p:nvGrpSpPr>
          <p:grpSpPr>
            <a:xfrm>
              <a:off x="457200" y="1214565"/>
              <a:ext cx="7855061" cy="2214435"/>
              <a:chOff x="533400" y="2057346"/>
              <a:chExt cx="7855061" cy="2214435"/>
            </a:xfrm>
          </p:grpSpPr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78AB8B62-8E87-4227-B99D-5B0B2C32E6DF}"/>
                  </a:ext>
                </a:extLst>
              </p:cNvPr>
              <p:cNvGrpSpPr/>
              <p:nvPr/>
            </p:nvGrpSpPr>
            <p:grpSpPr>
              <a:xfrm>
                <a:off x="533400" y="2178420"/>
                <a:ext cx="3487134" cy="2093361"/>
                <a:chOff x="533400" y="2178420"/>
                <a:chExt cx="3487134" cy="2093361"/>
              </a:xfrm>
            </p:grpSpPr>
            <p:grpSp>
              <p:nvGrpSpPr>
                <p:cNvPr id="19" name="Group 18">
                  <a:extLst>
                    <a:ext uri="{FF2B5EF4-FFF2-40B4-BE49-F238E27FC236}">
                      <a16:creationId xmlns:a16="http://schemas.microsoft.com/office/drawing/2014/main" id="{C9894415-46E0-4009-82FD-1DF186D4F2B2}"/>
                    </a:ext>
                  </a:extLst>
                </p:cNvPr>
                <p:cNvGrpSpPr/>
                <p:nvPr/>
              </p:nvGrpSpPr>
              <p:grpSpPr>
                <a:xfrm>
                  <a:off x="533400" y="2178420"/>
                  <a:ext cx="3487134" cy="2093361"/>
                  <a:chOff x="533400" y="2178420"/>
                  <a:chExt cx="3487134" cy="2093361"/>
                </a:xfrm>
              </p:grpSpPr>
              <p:grpSp>
                <p:nvGrpSpPr>
                  <p:cNvPr id="4" name="Group 3">
                    <a:extLst>
                      <a:ext uri="{FF2B5EF4-FFF2-40B4-BE49-F238E27FC236}">
                        <a16:creationId xmlns:a16="http://schemas.microsoft.com/office/drawing/2014/main" id="{27CFF2CC-D2AF-4DF4-BACE-B158E3580CD2}"/>
                      </a:ext>
                    </a:extLst>
                  </p:cNvPr>
                  <p:cNvGrpSpPr/>
                  <p:nvPr/>
                </p:nvGrpSpPr>
                <p:grpSpPr>
                  <a:xfrm>
                    <a:off x="533400" y="2178420"/>
                    <a:ext cx="3487134" cy="2093361"/>
                    <a:chOff x="673386" y="1754739"/>
                    <a:chExt cx="3487134" cy="2093361"/>
                  </a:xfrm>
                </p:grpSpPr>
                <p:grpSp>
                  <p:nvGrpSpPr>
                    <p:cNvPr id="5" name="Group 4">
                      <a:extLst>
                        <a:ext uri="{FF2B5EF4-FFF2-40B4-BE49-F238E27FC236}">
                          <a16:creationId xmlns:a16="http://schemas.microsoft.com/office/drawing/2014/main" id="{9C7301AC-E8BF-4E01-9D46-F256F5593BB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524000" y="3009900"/>
                      <a:ext cx="2636520" cy="838200"/>
                      <a:chOff x="1691640" y="3009900"/>
                      <a:chExt cx="2636520" cy="838200"/>
                    </a:xfrm>
                  </p:grpSpPr>
                  <p:sp>
                    <p:nvSpPr>
                      <p:cNvPr id="9" name="Flowchart: Delay 8">
                        <a:extLst>
                          <a:ext uri="{FF2B5EF4-FFF2-40B4-BE49-F238E27FC236}">
                            <a16:creationId xmlns:a16="http://schemas.microsoft.com/office/drawing/2014/main" id="{3F274D75-08D0-4569-A4F1-06974C7CCAB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514600" y="3009900"/>
                        <a:ext cx="990600" cy="838200"/>
                      </a:xfrm>
                      <a:prstGeom prst="flowChartDelay">
                        <a:avLst/>
                      </a:prstGeom>
                      <a:noFill/>
                      <a:ln w="38100"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10" name="Straight Connector 9">
                        <a:extLst>
                          <a:ext uri="{FF2B5EF4-FFF2-40B4-BE49-F238E27FC236}">
                            <a16:creationId xmlns:a16="http://schemas.microsoft.com/office/drawing/2014/main" id="{F5A77C1A-2939-4C87-AF86-73AB7A8F635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204675" y="3192449"/>
                        <a:ext cx="32004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" name="Straight Connector 10">
                        <a:extLst>
                          <a:ext uri="{FF2B5EF4-FFF2-40B4-BE49-F238E27FC236}">
                            <a16:creationId xmlns:a16="http://schemas.microsoft.com/office/drawing/2014/main" id="{97E7A432-74AD-4DC6-B062-005A4CF88A7F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691640" y="3622496"/>
                        <a:ext cx="82296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" name="Straight Connector 11">
                        <a:extLst>
                          <a:ext uri="{FF2B5EF4-FFF2-40B4-BE49-F238E27FC236}">
                            <a16:creationId xmlns:a16="http://schemas.microsoft.com/office/drawing/2014/main" id="{1EB4B0A6-0DB4-495A-8E14-C8D610435086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200" y="3411876"/>
                        <a:ext cx="82296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6" name="TextBox 5">
                      <a:extLst>
                        <a:ext uri="{FF2B5EF4-FFF2-40B4-BE49-F238E27FC236}">
                          <a16:creationId xmlns:a16="http://schemas.microsoft.com/office/drawing/2014/main" id="{5AFBD180-5ADE-4AFA-91CA-7EFB0AAEA4C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29589" y="1754739"/>
                      <a:ext cx="914400" cy="64633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  x</a:t>
                      </a:r>
                      <a:r>
                        <a:rPr lang="en-US" sz="3600" baseline="-25000" dirty="0"/>
                        <a:t>1</a:t>
                      </a:r>
                    </a:p>
                  </p:txBody>
                </p:sp>
                <p:sp>
                  <p:nvSpPr>
                    <p:cNvPr id="7" name="TextBox 6">
                      <a:extLst>
                        <a:ext uri="{FF2B5EF4-FFF2-40B4-BE49-F238E27FC236}">
                          <a16:creationId xmlns:a16="http://schemas.microsoft.com/office/drawing/2014/main" id="{BBEA18FF-0D41-41A6-A1E6-97C540D0BD6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73386" y="3200400"/>
                      <a:ext cx="914400" cy="64633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  x</a:t>
                      </a:r>
                      <a:r>
                        <a:rPr lang="en-US" sz="3600" baseline="-25000" dirty="0"/>
                        <a:t>2</a:t>
                      </a:r>
                    </a:p>
                  </p:txBody>
                </p:sp>
              </p:grpSp>
              <p:grpSp>
                <p:nvGrpSpPr>
                  <p:cNvPr id="13" name="Group 12">
                    <a:extLst>
                      <a:ext uri="{FF2B5EF4-FFF2-40B4-BE49-F238E27FC236}">
                        <a16:creationId xmlns:a16="http://schemas.microsoft.com/office/drawing/2014/main" id="{A43A5428-0258-4B0F-BED6-1DE9285F9753}"/>
                      </a:ext>
                    </a:extLst>
                  </p:cNvPr>
                  <p:cNvGrpSpPr/>
                  <p:nvPr/>
                </p:nvGrpSpPr>
                <p:grpSpPr>
                  <a:xfrm>
                    <a:off x="1397400" y="2208281"/>
                    <a:ext cx="2548903" cy="836145"/>
                    <a:chOff x="1537386" y="2782326"/>
                    <a:chExt cx="2548903" cy="836145"/>
                  </a:xfrm>
                </p:grpSpPr>
                <p:grpSp>
                  <p:nvGrpSpPr>
                    <p:cNvPr id="14" name="Group 13">
                      <a:extLst>
                        <a:ext uri="{FF2B5EF4-FFF2-40B4-BE49-F238E27FC236}">
                          <a16:creationId xmlns:a16="http://schemas.microsoft.com/office/drawing/2014/main" id="{D77C097E-CBC9-46C0-A2DF-5C79C52D9A9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537386" y="3200399"/>
                      <a:ext cx="2548903" cy="0"/>
                      <a:chOff x="1779257" y="3411876"/>
                      <a:chExt cx="2548903" cy="0"/>
                    </a:xfrm>
                  </p:grpSpPr>
                  <p:cxnSp>
                    <p:nvCxnSpPr>
                      <p:cNvPr id="17" name="Straight Connector 16">
                        <a:extLst>
                          <a:ext uri="{FF2B5EF4-FFF2-40B4-BE49-F238E27FC236}">
                            <a16:creationId xmlns:a16="http://schemas.microsoft.com/office/drawing/2014/main" id="{26D4E06D-720C-4766-A3E6-17B015F894F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779257" y="3411876"/>
                        <a:ext cx="82296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8" name="Straight Connector 17">
                        <a:extLst>
                          <a:ext uri="{FF2B5EF4-FFF2-40B4-BE49-F238E27FC236}">
                            <a16:creationId xmlns:a16="http://schemas.microsoft.com/office/drawing/2014/main" id="{4BBC4D66-9770-4B79-A6A7-52CE93D005B4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200" y="3411876"/>
                        <a:ext cx="82296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15" name="Isosceles Triangle 14">
                      <a:extLst>
                        <a:ext uri="{FF2B5EF4-FFF2-40B4-BE49-F238E27FC236}">
                          <a16:creationId xmlns:a16="http://schemas.microsoft.com/office/drawing/2014/main" id="{260AC868-3E02-47D5-9E50-FA83614ADCFE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2404497" y="2743207"/>
                      <a:ext cx="836145" cy="914383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6" name="Oval 15">
                      <a:extLst>
                        <a:ext uri="{FF2B5EF4-FFF2-40B4-BE49-F238E27FC236}">
                          <a16:creationId xmlns:a16="http://schemas.microsoft.com/office/drawing/2014/main" id="{5CE2FAF2-8ADB-4550-941F-A2806BA6011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76600" y="3108957"/>
                      <a:ext cx="182880" cy="18288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28575"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5384DD2B-03E7-4377-8F71-BC8EB9DFDB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1402080" y="3121161"/>
                  <a:ext cx="100584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67E833AF-C062-4E93-82BE-C59DF4A50D4A}"/>
                  </a:ext>
                </a:extLst>
              </p:cNvPr>
              <p:cNvGrpSpPr/>
              <p:nvPr/>
            </p:nvGrpSpPr>
            <p:grpSpPr>
              <a:xfrm>
                <a:off x="3140319" y="2057346"/>
                <a:ext cx="5248142" cy="1864710"/>
                <a:chOff x="603598" y="1000147"/>
                <a:chExt cx="5248142" cy="1864710"/>
              </a:xfrm>
            </p:grpSpPr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16F0995B-4D83-44B6-BF97-5E5406FD2983}"/>
                    </a:ext>
                  </a:extLst>
                </p:cNvPr>
                <p:cNvSpPr txBox="1"/>
                <p:nvPr/>
              </p:nvSpPr>
              <p:spPr>
                <a:xfrm>
                  <a:off x="651395" y="1000147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A</a:t>
                  </a:r>
                  <a:endParaRPr lang="en-US" sz="3600" baseline="-25000" dirty="0"/>
                </a:p>
              </p:txBody>
            </p: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5A42B8F3-F9FA-46DE-9EE9-FB477EFCA5CA}"/>
                    </a:ext>
                  </a:extLst>
                </p:cNvPr>
                <p:cNvSpPr txBox="1"/>
                <p:nvPr/>
              </p:nvSpPr>
              <p:spPr>
                <a:xfrm>
                  <a:off x="603598" y="2218526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B</a:t>
                  </a:r>
                  <a:endParaRPr lang="en-US" sz="3600" baseline="-25000" dirty="0"/>
                </a:p>
              </p:txBody>
            </p:sp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FDAF93D0-5864-4CDD-AD5B-265764CFB97E}"/>
                    </a:ext>
                  </a:extLst>
                </p:cNvPr>
                <p:cNvSpPr txBox="1"/>
                <p:nvPr/>
              </p:nvSpPr>
              <p:spPr>
                <a:xfrm>
                  <a:off x="3970372" y="1809132"/>
                  <a:ext cx="1881368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output</a:t>
                  </a:r>
                  <a:endParaRPr lang="en-US" sz="3600" baseline="-25000" dirty="0"/>
                </a:p>
              </p:txBody>
            </p:sp>
            <p:grpSp>
              <p:nvGrpSpPr>
                <p:cNvPr id="26" name="Group 25">
                  <a:extLst>
                    <a:ext uri="{FF2B5EF4-FFF2-40B4-BE49-F238E27FC236}">
                      <a16:creationId xmlns:a16="http://schemas.microsoft.com/office/drawing/2014/main" id="{A6D19172-EE69-4A8C-932B-D0ED42E2C318}"/>
                    </a:ext>
                  </a:extLst>
                </p:cNvPr>
                <p:cNvGrpSpPr/>
                <p:nvPr/>
              </p:nvGrpSpPr>
              <p:grpSpPr>
                <a:xfrm>
                  <a:off x="1419167" y="1740793"/>
                  <a:ext cx="2614353" cy="844573"/>
                  <a:chOff x="1637607" y="3003526"/>
                  <a:chExt cx="2614353" cy="844573"/>
                </a:xfrm>
              </p:grpSpPr>
              <p:cxnSp>
                <p:nvCxnSpPr>
                  <p:cNvPr id="27" name="Straight Connector 26">
                    <a:extLst>
                      <a:ext uri="{FF2B5EF4-FFF2-40B4-BE49-F238E27FC236}">
                        <a16:creationId xmlns:a16="http://schemas.microsoft.com/office/drawing/2014/main" id="{C3943F59-155F-4976-BB7C-C6003F56C31C}"/>
                      </a:ext>
                    </a:extLst>
                  </p:cNvPr>
                  <p:cNvCxnSpPr/>
                  <p:nvPr/>
                </p:nvCxnSpPr>
                <p:spPr>
                  <a:xfrm>
                    <a:off x="3429000" y="3418028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130B45DF-465E-4B0D-A296-A71F3FCE9022}"/>
                      </a:ext>
                    </a:extLst>
                  </p:cNvPr>
                  <p:cNvGrpSpPr/>
                  <p:nvPr/>
                </p:nvGrpSpPr>
                <p:grpSpPr>
                  <a:xfrm>
                    <a:off x="1637607" y="3009899"/>
                    <a:ext cx="1699953" cy="838200"/>
                    <a:chOff x="1637607" y="3009899"/>
                    <a:chExt cx="1699953" cy="838200"/>
                  </a:xfrm>
                </p:grpSpPr>
                <p:sp>
                  <p:nvSpPr>
                    <p:cNvPr id="32" name="Flowchart: Delay 31">
                      <a:extLst>
                        <a:ext uri="{FF2B5EF4-FFF2-40B4-BE49-F238E27FC236}">
                          <a16:creationId xmlns:a16="http://schemas.microsoft.com/office/drawing/2014/main" id="{05DCB091-8ED5-45F2-8D81-440818110D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46960" y="3009899"/>
                      <a:ext cx="990600" cy="838200"/>
                    </a:xfrm>
                    <a:prstGeom prst="flowChartDelay">
                      <a:avLst/>
                    </a:prstGeom>
                    <a:noFill/>
                    <a:ln w="38100"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" name="Rectangle 32">
                      <a:extLst>
                        <a:ext uri="{FF2B5EF4-FFF2-40B4-BE49-F238E27FC236}">
                          <a16:creationId xmlns:a16="http://schemas.microsoft.com/office/drawing/2014/main" id="{14D98F6D-605D-4356-A3B9-2C8C7DE020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81886" y="3029634"/>
                      <a:ext cx="141955" cy="798731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4" name="Arc 33">
                      <a:extLst>
                        <a:ext uri="{FF2B5EF4-FFF2-40B4-BE49-F238E27FC236}">
                          <a16:creationId xmlns:a16="http://schemas.microsoft.com/office/drawing/2014/main" id="{1987CAF1-61CA-4EB9-BC1F-C0C21EE46D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75103" y="3030681"/>
                      <a:ext cx="322823" cy="816050"/>
                    </a:xfrm>
                    <a:prstGeom prst="arc">
                      <a:avLst>
                        <a:gd name="adj1" fmla="val 16200000"/>
                        <a:gd name="adj2" fmla="val 5053715"/>
                      </a:avLst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3D83D7F3-50BA-4AC3-9DA6-976391223C3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637607" y="3200399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E632DEB8-0045-404A-BDB0-6212298DB82B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657696" y="3640280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30EAE183-1A96-43DF-8498-BA6FC168A06F}"/>
                      </a:ext>
                    </a:extLst>
                  </p:cNvPr>
                  <p:cNvSpPr/>
                  <p:nvPr/>
                </p:nvSpPr>
                <p:spPr>
                  <a:xfrm>
                    <a:off x="2927024" y="3003526"/>
                    <a:ext cx="457200" cy="82483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" name="Freeform: Shape 29">
                    <a:extLst>
                      <a:ext uri="{FF2B5EF4-FFF2-40B4-BE49-F238E27FC236}">
                        <a16:creationId xmlns:a16="http://schemas.microsoft.com/office/drawing/2014/main" id="{C3565466-ECAF-4AFE-BBC1-ADD2A186C1F9}"/>
                      </a:ext>
                    </a:extLst>
                  </p:cNvPr>
                  <p:cNvSpPr/>
                  <p:nvPr/>
                </p:nvSpPr>
                <p:spPr>
                  <a:xfrm>
                    <a:off x="2927024" y="3006776"/>
                    <a:ext cx="519267" cy="406489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317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" name="Freeform: Shape 30">
                    <a:extLst>
                      <a:ext uri="{FF2B5EF4-FFF2-40B4-BE49-F238E27FC236}">
                        <a16:creationId xmlns:a16="http://schemas.microsoft.com/office/drawing/2014/main" id="{6E289414-093F-45C3-914C-9A55DBA8CAF4}"/>
                      </a:ext>
                    </a:extLst>
                  </p:cNvPr>
                  <p:cNvSpPr/>
                  <p:nvPr/>
                </p:nvSpPr>
                <p:spPr>
                  <a:xfrm flipV="1">
                    <a:off x="2971799" y="3410485"/>
                    <a:ext cx="474491" cy="434491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317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CBD2579B-824E-4822-9B40-F3CBB3908701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3759821" y="2807476"/>
                <a:ext cx="41148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A799C8E0-C586-491C-8849-A5B376E78179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3785325" y="3614792"/>
                <a:ext cx="41148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8A337D26-4A95-4582-9B63-01D2C5D79069}"/>
                </a:ext>
              </a:extLst>
            </p:cNvPr>
            <p:cNvSpPr/>
            <p:nvPr/>
          </p:nvSpPr>
          <p:spPr>
            <a:xfrm>
              <a:off x="1792447" y="174829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EF6C1B2F-27D4-4D93-9EC0-C7BFA1379327}"/>
              </a:ext>
            </a:extLst>
          </p:cNvPr>
          <p:cNvSpPr txBox="1"/>
          <p:nvPr/>
        </p:nvSpPr>
        <p:spPr>
          <a:xfrm>
            <a:off x="5821302" y="3900696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  <a:endParaRPr lang="en-US" sz="2800" baseline="-250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59256AE-F82D-46B8-930C-18B0E505481B}"/>
              </a:ext>
            </a:extLst>
          </p:cNvPr>
          <p:cNvSpPr txBox="1"/>
          <p:nvPr/>
        </p:nvSpPr>
        <p:spPr>
          <a:xfrm>
            <a:off x="5821302" y="4376331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  <a:endParaRPr lang="en-US" sz="2800" baseline="-250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5F60B7F-E3F3-4A2D-A4DB-6FBC3CD2D16A}"/>
              </a:ext>
            </a:extLst>
          </p:cNvPr>
          <p:cNvSpPr txBox="1"/>
          <p:nvPr/>
        </p:nvSpPr>
        <p:spPr>
          <a:xfrm>
            <a:off x="5821302" y="4899551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0</a:t>
            </a:r>
            <a:endParaRPr lang="en-US" sz="2800" baseline="-25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B48A621-672C-4B96-8D44-7ED323B2DFFC}"/>
              </a:ext>
            </a:extLst>
          </p:cNvPr>
          <p:cNvSpPr txBox="1"/>
          <p:nvPr/>
        </p:nvSpPr>
        <p:spPr>
          <a:xfrm>
            <a:off x="5821302" y="5375186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0</a:t>
            </a:r>
            <a:endParaRPr lang="en-US" sz="2800" baseline="-250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5267795-E02C-42F6-9D00-0AD535EE21FC}"/>
              </a:ext>
            </a:extLst>
          </p:cNvPr>
          <p:cNvSpPr txBox="1"/>
          <p:nvPr/>
        </p:nvSpPr>
        <p:spPr>
          <a:xfrm>
            <a:off x="6430893" y="3890834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0</a:t>
            </a:r>
            <a:endParaRPr lang="en-US" sz="2800" baseline="-250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211779E-CEA0-4F5F-BEF6-B04D647D4CE4}"/>
              </a:ext>
            </a:extLst>
          </p:cNvPr>
          <p:cNvSpPr txBox="1"/>
          <p:nvPr/>
        </p:nvSpPr>
        <p:spPr>
          <a:xfrm>
            <a:off x="6430893" y="4423916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0</a:t>
            </a:r>
            <a:endParaRPr lang="en-US" sz="2800" baseline="-250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0EADD2E-CBF4-47E7-ABDC-48E3D2013FE9}"/>
              </a:ext>
            </a:extLst>
          </p:cNvPr>
          <p:cNvSpPr txBox="1"/>
          <p:nvPr/>
        </p:nvSpPr>
        <p:spPr>
          <a:xfrm>
            <a:off x="6430893" y="4899551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0</a:t>
            </a:r>
            <a:endParaRPr lang="en-US" sz="2800" baseline="-250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58A4F4F-D9AD-4428-A002-FBDCA91C7C2C}"/>
              </a:ext>
            </a:extLst>
          </p:cNvPr>
          <p:cNvSpPr txBox="1"/>
          <p:nvPr/>
        </p:nvSpPr>
        <p:spPr>
          <a:xfrm>
            <a:off x="6430893" y="5357236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  <a:endParaRPr lang="en-US" sz="2800" baseline="-25000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2BC6AE0-9E6E-4BE4-8581-4C4A890BB086}"/>
              </a:ext>
            </a:extLst>
          </p:cNvPr>
          <p:cNvSpPr/>
          <p:nvPr/>
        </p:nvSpPr>
        <p:spPr>
          <a:xfrm>
            <a:off x="5821302" y="3998324"/>
            <a:ext cx="352232" cy="1822772"/>
          </a:xfrm>
          <a:prstGeom prst="rect">
            <a:avLst/>
          </a:prstGeom>
          <a:solidFill>
            <a:srgbClr val="D51BD1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06522FB-145C-4E94-9119-002A66F3B052}"/>
              </a:ext>
            </a:extLst>
          </p:cNvPr>
          <p:cNvSpPr txBox="1"/>
          <p:nvPr/>
        </p:nvSpPr>
        <p:spPr>
          <a:xfrm>
            <a:off x="7321684" y="3916742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  <a:endParaRPr lang="en-US" sz="2800" baseline="-250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715B521-76F3-4BEB-B90D-AA7DA45DCB6C}"/>
              </a:ext>
            </a:extLst>
          </p:cNvPr>
          <p:cNvSpPr txBox="1"/>
          <p:nvPr/>
        </p:nvSpPr>
        <p:spPr>
          <a:xfrm>
            <a:off x="7321684" y="4386490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  <a:endParaRPr lang="en-US" sz="2800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B73B7E8-E946-4881-B15B-C4AE0C4542EA}"/>
              </a:ext>
            </a:extLst>
          </p:cNvPr>
          <p:cNvSpPr txBox="1"/>
          <p:nvPr/>
        </p:nvSpPr>
        <p:spPr>
          <a:xfrm>
            <a:off x="7317917" y="4931990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0</a:t>
            </a:r>
            <a:endParaRPr lang="en-US" sz="2800" baseline="-250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6C29B55-8168-484C-8196-637FC564AED8}"/>
              </a:ext>
            </a:extLst>
          </p:cNvPr>
          <p:cNvSpPr txBox="1"/>
          <p:nvPr/>
        </p:nvSpPr>
        <p:spPr>
          <a:xfrm>
            <a:off x="7317917" y="5357236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  <a:endParaRPr lang="en-US" sz="2800" baseline="-25000" dirty="0"/>
          </a:p>
        </p:txBody>
      </p:sp>
    </p:spTree>
    <p:extLst>
      <p:ext uri="{BB962C8B-B14F-4D97-AF65-F5344CB8AC3E}">
        <p14:creationId xmlns:p14="http://schemas.microsoft.com/office/powerpoint/2010/main" val="1132719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22222E-6 L 0.0691 -0.00162 " pathEditMode="relative" rAng="0" ptsTypes="AA">
                                      <p:cBhvr>
                                        <p:cTn id="3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55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91 -0.00162 L 0.16893 0.00232 " pathEditMode="relative" rAng="0" ptsTypes="AA">
                                      <p:cBhvr>
                                        <p:cTn id="5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83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 animBg="1"/>
      <p:bldP spid="52" grpId="1" animBg="1"/>
      <p:bldP spid="52" grpId="2" animBg="1"/>
      <p:bldP spid="53" grpId="0"/>
      <p:bldP spid="54" grpId="0"/>
      <p:bldP spid="55" grpId="0"/>
      <p:bldP spid="57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FA26D-39AA-474A-9805-F0300BE54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0488F-BE6F-4D41-80EA-FFAECD9CA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/>
              <a:t>Let’s look at a different Circuit</a:t>
            </a:r>
          </a:p>
        </p:txBody>
      </p:sp>
    </p:spTree>
    <p:extLst>
      <p:ext uri="{BB962C8B-B14F-4D97-AF65-F5344CB8AC3E}">
        <p14:creationId xmlns:p14="http://schemas.microsoft.com/office/powerpoint/2010/main" val="384877924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1CCCC-7A24-4CA0-80D7-E5E366F6D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Digital Circuits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9C38A-D487-423A-9326-2810CEFD9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769825"/>
            <a:ext cx="3412903" cy="24022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is the truth table to describe the operation of this circuit?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27015D50-58F2-4B21-8F3D-F38117D3FFCD}"/>
              </a:ext>
            </a:extLst>
          </p:cNvPr>
          <p:cNvGrpSpPr/>
          <p:nvPr/>
        </p:nvGrpSpPr>
        <p:grpSpPr>
          <a:xfrm>
            <a:off x="513403" y="1214565"/>
            <a:ext cx="7798858" cy="1607246"/>
            <a:chOff x="589603" y="2057346"/>
            <a:chExt cx="7798858" cy="1607246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C9894415-46E0-4009-82FD-1DF186D4F2B2}"/>
                </a:ext>
              </a:extLst>
            </p:cNvPr>
            <p:cNvGrpSpPr/>
            <p:nvPr/>
          </p:nvGrpSpPr>
          <p:grpSpPr>
            <a:xfrm>
              <a:off x="589603" y="2178420"/>
              <a:ext cx="3356700" cy="1486172"/>
              <a:chOff x="589603" y="2178420"/>
              <a:chExt cx="3356700" cy="1486172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27CFF2CC-D2AF-4DF4-BACE-B158E3580CD2}"/>
                  </a:ext>
                </a:extLst>
              </p:cNvPr>
              <p:cNvGrpSpPr/>
              <p:nvPr/>
            </p:nvGrpSpPr>
            <p:grpSpPr>
              <a:xfrm>
                <a:off x="589603" y="2178420"/>
                <a:ext cx="914400" cy="1486172"/>
                <a:chOff x="729589" y="1754739"/>
                <a:chExt cx="914400" cy="1486172"/>
              </a:xfrm>
            </p:grpSpPr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5AFBD180-5ADE-4AFA-91CA-7EFB0AAEA4C5}"/>
                    </a:ext>
                  </a:extLst>
                </p:cNvPr>
                <p:cNvSpPr txBox="1"/>
                <p:nvPr/>
              </p:nvSpPr>
              <p:spPr>
                <a:xfrm>
                  <a:off x="729589" y="1754739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1</a:t>
                  </a:r>
                </a:p>
              </p:txBody>
            </p:sp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BBEA18FF-0D41-41A6-A1E6-97C540D0BD67}"/>
                    </a:ext>
                  </a:extLst>
                </p:cNvPr>
                <p:cNvSpPr txBox="1"/>
                <p:nvPr/>
              </p:nvSpPr>
              <p:spPr>
                <a:xfrm>
                  <a:off x="729589" y="2594580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2</a:t>
                  </a:r>
                </a:p>
              </p:txBody>
            </p: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A43A5428-0258-4B0F-BED6-1DE9285F9753}"/>
                  </a:ext>
                </a:extLst>
              </p:cNvPr>
              <p:cNvGrpSpPr/>
              <p:nvPr/>
            </p:nvGrpSpPr>
            <p:grpSpPr>
              <a:xfrm>
                <a:off x="1397400" y="2208281"/>
                <a:ext cx="2548903" cy="836145"/>
                <a:chOff x="1537386" y="2782326"/>
                <a:chExt cx="2548903" cy="836145"/>
              </a:xfrm>
            </p:grpSpPr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D77C097E-CBC9-46C0-A2DF-5C79C52D9A96}"/>
                    </a:ext>
                  </a:extLst>
                </p:cNvPr>
                <p:cNvGrpSpPr/>
                <p:nvPr/>
              </p:nvGrpSpPr>
              <p:grpSpPr>
                <a:xfrm>
                  <a:off x="1537386" y="3200399"/>
                  <a:ext cx="2548903" cy="0"/>
                  <a:chOff x="1779257" y="3411876"/>
                  <a:chExt cx="2548903" cy="0"/>
                </a:xfrm>
              </p:grpSpPr>
              <p:cxnSp>
                <p:nvCxnSpPr>
                  <p:cNvPr id="17" name="Straight Connector 16">
                    <a:extLst>
                      <a:ext uri="{FF2B5EF4-FFF2-40B4-BE49-F238E27FC236}">
                        <a16:creationId xmlns:a16="http://schemas.microsoft.com/office/drawing/2014/main" id="{26D4E06D-720C-4766-A3E6-17B015F894F8}"/>
                      </a:ext>
                    </a:extLst>
                  </p:cNvPr>
                  <p:cNvCxnSpPr/>
                  <p:nvPr/>
                </p:nvCxnSpPr>
                <p:spPr>
                  <a:xfrm>
                    <a:off x="1779257" y="3411876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Straight Connector 17">
                    <a:extLst>
                      <a:ext uri="{FF2B5EF4-FFF2-40B4-BE49-F238E27FC236}">
                        <a16:creationId xmlns:a16="http://schemas.microsoft.com/office/drawing/2014/main" id="{4BBC4D66-9770-4B79-A6A7-52CE93D005B4}"/>
                      </a:ext>
                    </a:extLst>
                  </p:cNvPr>
                  <p:cNvCxnSpPr/>
                  <p:nvPr/>
                </p:nvCxnSpPr>
                <p:spPr>
                  <a:xfrm>
                    <a:off x="3505200" y="3411876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5" name="Isosceles Triangle 14">
                  <a:extLst>
                    <a:ext uri="{FF2B5EF4-FFF2-40B4-BE49-F238E27FC236}">
                      <a16:creationId xmlns:a16="http://schemas.microsoft.com/office/drawing/2014/main" id="{260AC868-3E02-47D5-9E50-FA83614ADCFE}"/>
                    </a:ext>
                  </a:extLst>
                </p:cNvPr>
                <p:cNvSpPr/>
                <p:nvPr/>
              </p:nvSpPr>
              <p:spPr>
                <a:xfrm rot="5400000">
                  <a:off x="2404497" y="2743207"/>
                  <a:ext cx="836145" cy="91438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5CE2FAF2-8ADB-4550-941F-A2806BA60111}"/>
                    </a:ext>
                  </a:extLst>
                </p:cNvPr>
                <p:cNvSpPr/>
                <p:nvPr/>
              </p:nvSpPr>
              <p:spPr>
                <a:xfrm>
                  <a:off x="3276600" y="3108957"/>
                  <a:ext cx="182880" cy="182880"/>
                </a:xfrm>
                <a:prstGeom prst="ellipse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67E833AF-C062-4E93-82BE-C59DF4A50D4A}"/>
                </a:ext>
              </a:extLst>
            </p:cNvPr>
            <p:cNvGrpSpPr/>
            <p:nvPr/>
          </p:nvGrpSpPr>
          <p:grpSpPr>
            <a:xfrm>
              <a:off x="1384014" y="2057346"/>
              <a:ext cx="7004447" cy="1585219"/>
              <a:chOff x="-1152707" y="1000147"/>
              <a:chExt cx="7004447" cy="1585219"/>
            </a:xfrm>
          </p:grpSpPr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6F0995B-4D83-44B6-BF97-5E5406FD2983}"/>
                  </a:ext>
                </a:extLst>
              </p:cNvPr>
              <p:cNvSpPr txBox="1"/>
              <p:nvPr/>
            </p:nvSpPr>
            <p:spPr>
              <a:xfrm>
                <a:off x="651395" y="1000147"/>
                <a:ext cx="914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 A</a:t>
                </a:r>
                <a:endParaRPr lang="en-US" sz="3600" baseline="-25000" dirty="0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DAF93D0-5864-4CDD-AD5B-265764CFB97E}"/>
                  </a:ext>
                </a:extLst>
              </p:cNvPr>
              <p:cNvSpPr txBox="1"/>
              <p:nvPr/>
            </p:nvSpPr>
            <p:spPr>
              <a:xfrm>
                <a:off x="3970372" y="1809132"/>
                <a:ext cx="188136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output</a:t>
                </a:r>
                <a:endParaRPr lang="en-US" sz="3600" baseline="-25000" dirty="0"/>
              </a:p>
            </p:txBody>
          </p: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A6D19172-EE69-4A8C-932B-D0ED42E2C318}"/>
                  </a:ext>
                </a:extLst>
              </p:cNvPr>
              <p:cNvGrpSpPr/>
              <p:nvPr/>
            </p:nvGrpSpPr>
            <p:grpSpPr>
              <a:xfrm>
                <a:off x="-1152707" y="1740793"/>
                <a:ext cx="5186227" cy="844573"/>
                <a:chOff x="-934267" y="3003526"/>
                <a:chExt cx="5186227" cy="844573"/>
              </a:xfrm>
            </p:grpSpPr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C3943F59-155F-4976-BB7C-C6003F56C31C}"/>
                    </a:ext>
                  </a:extLst>
                </p:cNvPr>
                <p:cNvCxnSpPr/>
                <p:nvPr/>
              </p:nvCxnSpPr>
              <p:spPr>
                <a:xfrm>
                  <a:off x="3429000" y="3418028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8" name="Group 27">
                  <a:extLst>
                    <a:ext uri="{FF2B5EF4-FFF2-40B4-BE49-F238E27FC236}">
                      <a16:creationId xmlns:a16="http://schemas.microsoft.com/office/drawing/2014/main" id="{130B45DF-465E-4B0D-A296-A71F3FCE9022}"/>
                    </a:ext>
                  </a:extLst>
                </p:cNvPr>
                <p:cNvGrpSpPr/>
                <p:nvPr/>
              </p:nvGrpSpPr>
              <p:grpSpPr>
                <a:xfrm>
                  <a:off x="-934267" y="3009899"/>
                  <a:ext cx="4271827" cy="838200"/>
                  <a:chOff x="-934267" y="3009899"/>
                  <a:chExt cx="4271827" cy="838200"/>
                </a:xfrm>
              </p:grpSpPr>
              <p:sp>
                <p:nvSpPr>
                  <p:cNvPr id="32" name="Flowchart: Delay 31">
                    <a:extLst>
                      <a:ext uri="{FF2B5EF4-FFF2-40B4-BE49-F238E27FC236}">
                        <a16:creationId xmlns:a16="http://schemas.microsoft.com/office/drawing/2014/main" id="{05DCB091-8ED5-45F2-8D81-440818110D54}"/>
                      </a:ext>
                    </a:extLst>
                  </p:cNvPr>
                  <p:cNvSpPr/>
                  <p:nvPr/>
                </p:nvSpPr>
                <p:spPr>
                  <a:xfrm>
                    <a:off x="2346960" y="3009899"/>
                    <a:ext cx="990600" cy="838200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" name="Rectangle 32">
                    <a:extLst>
                      <a:ext uri="{FF2B5EF4-FFF2-40B4-BE49-F238E27FC236}">
                        <a16:creationId xmlns:a16="http://schemas.microsoft.com/office/drawing/2014/main" id="{14D98F6D-605D-4356-A3B9-2C8C7DE020B8}"/>
                      </a:ext>
                    </a:extLst>
                  </p:cNvPr>
                  <p:cNvSpPr/>
                  <p:nvPr/>
                </p:nvSpPr>
                <p:spPr>
                  <a:xfrm>
                    <a:off x="2281886" y="3029634"/>
                    <a:ext cx="141955" cy="79873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" name="Arc 33">
                    <a:extLst>
                      <a:ext uri="{FF2B5EF4-FFF2-40B4-BE49-F238E27FC236}">
                        <a16:creationId xmlns:a16="http://schemas.microsoft.com/office/drawing/2014/main" id="{1987CAF1-61CA-4EB9-BC1F-C0C21EE46DF4}"/>
                      </a:ext>
                    </a:extLst>
                  </p:cNvPr>
                  <p:cNvSpPr/>
                  <p:nvPr/>
                </p:nvSpPr>
                <p:spPr>
                  <a:xfrm>
                    <a:off x="2175103" y="3030681"/>
                    <a:ext cx="322823" cy="816050"/>
                  </a:xfrm>
                  <a:prstGeom prst="arc">
                    <a:avLst>
                      <a:gd name="adj1" fmla="val 16200000"/>
                      <a:gd name="adj2" fmla="val 5053715"/>
                    </a:avLst>
                  </a:prstGeom>
                  <a:ln w="28575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3D83D7F3-50BA-4AC3-9DA6-976391223C37}"/>
                      </a:ext>
                    </a:extLst>
                  </p:cNvPr>
                  <p:cNvCxnSpPr/>
                  <p:nvPr/>
                </p:nvCxnSpPr>
                <p:spPr>
                  <a:xfrm>
                    <a:off x="1637607" y="3200399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E632DEB8-0045-404A-BDB0-6212298DB82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934267" y="3640280"/>
                    <a:ext cx="3414923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30EAE183-1A96-43DF-8498-BA6FC168A06F}"/>
                    </a:ext>
                  </a:extLst>
                </p:cNvPr>
                <p:cNvSpPr/>
                <p:nvPr/>
              </p:nvSpPr>
              <p:spPr>
                <a:xfrm>
                  <a:off x="2927024" y="3003526"/>
                  <a:ext cx="457200" cy="8248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Freeform: Shape 29">
                  <a:extLst>
                    <a:ext uri="{FF2B5EF4-FFF2-40B4-BE49-F238E27FC236}">
                      <a16:creationId xmlns:a16="http://schemas.microsoft.com/office/drawing/2014/main" id="{C3565466-ECAF-4AFE-BBC1-ADD2A186C1F9}"/>
                    </a:ext>
                  </a:extLst>
                </p:cNvPr>
                <p:cNvSpPr/>
                <p:nvPr/>
              </p:nvSpPr>
              <p:spPr>
                <a:xfrm>
                  <a:off x="2927024" y="3006776"/>
                  <a:ext cx="519267" cy="406489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Freeform: Shape 30">
                  <a:extLst>
                    <a:ext uri="{FF2B5EF4-FFF2-40B4-BE49-F238E27FC236}">
                      <a16:creationId xmlns:a16="http://schemas.microsoft.com/office/drawing/2014/main" id="{6E289414-093F-45C3-914C-9A55DBA8CAF4}"/>
                    </a:ext>
                  </a:extLst>
                </p:cNvPr>
                <p:cNvSpPr/>
                <p:nvPr/>
              </p:nvSpPr>
              <p:spPr>
                <a:xfrm flipV="1">
                  <a:off x="2971799" y="3410485"/>
                  <a:ext cx="474491" cy="434491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CBD2579B-824E-4822-9B40-F3CBB3908701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3759821" y="2807476"/>
              <a:ext cx="41148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17AA8095-2A4E-40E9-9093-5356A387A9EA}"/>
              </a:ext>
            </a:extLst>
          </p:cNvPr>
          <p:cNvSpPr txBox="1"/>
          <p:nvPr/>
        </p:nvSpPr>
        <p:spPr>
          <a:xfrm>
            <a:off x="5579641" y="2999469"/>
            <a:ext cx="1962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Truth Table</a:t>
            </a:r>
            <a:endParaRPr lang="en-US" sz="2800" baseline="-25000" dirty="0"/>
          </a:p>
        </p:txBody>
      </p:sp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1EBB76EA-BAB3-4329-857E-4397A77BC2BA}"/>
              </a:ext>
            </a:extLst>
          </p:cNvPr>
          <p:cNvGraphicFramePr>
            <a:graphicFrameLocks noGrp="1"/>
          </p:cNvGraphicFramePr>
          <p:nvPr/>
        </p:nvGraphicFramePr>
        <p:xfrm>
          <a:off x="5273899" y="3521119"/>
          <a:ext cx="2699232" cy="240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29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  <a:gridCol w="106113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38" name="Rectangle 37">
            <a:extLst>
              <a:ext uri="{FF2B5EF4-FFF2-40B4-BE49-F238E27FC236}">
                <a16:creationId xmlns:a16="http://schemas.microsoft.com/office/drawing/2014/main" id="{D24DE3BF-1464-448A-9347-C21D0CA67199}"/>
              </a:ext>
            </a:extLst>
          </p:cNvPr>
          <p:cNvSpPr/>
          <p:nvPr/>
        </p:nvSpPr>
        <p:spPr>
          <a:xfrm>
            <a:off x="6447399" y="4059582"/>
            <a:ext cx="352232" cy="1822772"/>
          </a:xfrm>
          <a:prstGeom prst="rect">
            <a:avLst/>
          </a:prstGeom>
          <a:solidFill>
            <a:srgbClr val="D51BD1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CBA2398-2F25-4100-BEDD-E8393AC862E4}"/>
              </a:ext>
            </a:extLst>
          </p:cNvPr>
          <p:cNvSpPr txBox="1"/>
          <p:nvPr/>
        </p:nvSpPr>
        <p:spPr>
          <a:xfrm>
            <a:off x="6447399" y="3969911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  <a:endParaRPr lang="en-US" sz="2800" baseline="-250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D54F1D1-9CE3-4E64-B182-2353FC236FC9}"/>
              </a:ext>
            </a:extLst>
          </p:cNvPr>
          <p:cNvSpPr txBox="1"/>
          <p:nvPr/>
        </p:nvSpPr>
        <p:spPr>
          <a:xfrm>
            <a:off x="6447399" y="4439659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  <a:endParaRPr lang="en-US" sz="2800" baseline="-250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B488A36-788E-4392-82BB-919F154F01AD}"/>
              </a:ext>
            </a:extLst>
          </p:cNvPr>
          <p:cNvSpPr txBox="1"/>
          <p:nvPr/>
        </p:nvSpPr>
        <p:spPr>
          <a:xfrm>
            <a:off x="6430893" y="4940353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0</a:t>
            </a:r>
            <a:endParaRPr lang="en-US" sz="2800" baseline="-250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B2F548F-F74A-453C-A44E-43604311C78A}"/>
              </a:ext>
            </a:extLst>
          </p:cNvPr>
          <p:cNvSpPr txBox="1"/>
          <p:nvPr/>
        </p:nvSpPr>
        <p:spPr>
          <a:xfrm>
            <a:off x="6439146" y="5342956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0</a:t>
            </a:r>
            <a:endParaRPr lang="en-US" sz="2800" baseline="-25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E545738-CB93-4205-8D92-90B067820120}"/>
              </a:ext>
            </a:extLst>
          </p:cNvPr>
          <p:cNvSpPr txBox="1"/>
          <p:nvPr/>
        </p:nvSpPr>
        <p:spPr>
          <a:xfrm>
            <a:off x="7240145" y="3960252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  <a:endParaRPr lang="en-US" sz="2800" baseline="-250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B61F9FA-D06E-4C38-B78A-C27519BFE4E2}"/>
              </a:ext>
            </a:extLst>
          </p:cNvPr>
          <p:cNvSpPr txBox="1"/>
          <p:nvPr/>
        </p:nvSpPr>
        <p:spPr>
          <a:xfrm>
            <a:off x="7240145" y="4430000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  <a:endParaRPr lang="en-US" sz="2800" baseline="-250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972DAEE-9164-4AC6-B859-AB5D10EE0A4C}"/>
              </a:ext>
            </a:extLst>
          </p:cNvPr>
          <p:cNvSpPr txBox="1"/>
          <p:nvPr/>
        </p:nvSpPr>
        <p:spPr>
          <a:xfrm>
            <a:off x="7236378" y="4975500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0</a:t>
            </a:r>
            <a:endParaRPr lang="en-US" sz="2800" baseline="-250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B58B3F-F0E0-4911-879A-7031F68FC841}"/>
              </a:ext>
            </a:extLst>
          </p:cNvPr>
          <p:cNvSpPr txBox="1"/>
          <p:nvPr/>
        </p:nvSpPr>
        <p:spPr>
          <a:xfrm>
            <a:off x="7236378" y="5400746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  <a:endParaRPr lang="en-US" sz="2800" baseline="-25000" dirty="0"/>
          </a:p>
        </p:txBody>
      </p:sp>
    </p:spTree>
    <p:extLst>
      <p:ext uri="{BB962C8B-B14F-4D97-AF65-F5344CB8AC3E}">
        <p14:creationId xmlns:p14="http://schemas.microsoft.com/office/powerpoint/2010/main" val="1537494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48148E-6 L 0.08402 -0.00255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01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8" grpId="1" animBg="1"/>
      <p:bldP spid="42" grpId="0"/>
      <p:bldP spid="43" grpId="0"/>
      <p:bldP spid="44" grpId="0"/>
      <p:bldP spid="46" grpId="0"/>
      <p:bldP spid="47" grpId="0"/>
      <p:bldP spid="48" grpId="0"/>
      <p:bldP spid="49" grpId="0"/>
      <p:bldP spid="50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E0F82-44A3-430E-A7F6-516D8AADF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Functionally Equivalent Circuits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2CA6BF8-7129-4C76-AB40-EEC467A481A9}"/>
              </a:ext>
            </a:extLst>
          </p:cNvPr>
          <p:cNvGrpSpPr/>
          <p:nvPr/>
        </p:nvGrpSpPr>
        <p:grpSpPr>
          <a:xfrm>
            <a:off x="397848" y="1159282"/>
            <a:ext cx="7085219" cy="1863802"/>
            <a:chOff x="457200" y="1157332"/>
            <a:chExt cx="7855061" cy="227166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E3663939-21EC-4218-895F-ACAAA9614193}"/>
                </a:ext>
              </a:extLst>
            </p:cNvPr>
            <p:cNvGrpSpPr/>
            <p:nvPr/>
          </p:nvGrpSpPr>
          <p:grpSpPr>
            <a:xfrm>
              <a:off x="457200" y="1157332"/>
              <a:ext cx="7855061" cy="2271668"/>
              <a:chOff x="533400" y="2000113"/>
              <a:chExt cx="7855061" cy="2271668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E28D696E-2A09-4011-8445-97D8AA4E5552}"/>
                  </a:ext>
                </a:extLst>
              </p:cNvPr>
              <p:cNvGrpSpPr/>
              <p:nvPr/>
            </p:nvGrpSpPr>
            <p:grpSpPr>
              <a:xfrm>
                <a:off x="533400" y="2178420"/>
                <a:ext cx="3487134" cy="2093361"/>
                <a:chOff x="533400" y="2178420"/>
                <a:chExt cx="3487134" cy="2093361"/>
              </a:xfrm>
            </p:grpSpPr>
            <p:grpSp>
              <p:nvGrpSpPr>
                <p:cNvPr id="25" name="Group 24">
                  <a:extLst>
                    <a:ext uri="{FF2B5EF4-FFF2-40B4-BE49-F238E27FC236}">
                      <a16:creationId xmlns:a16="http://schemas.microsoft.com/office/drawing/2014/main" id="{4ABF7B89-2A0B-4362-9A04-3579608FD942}"/>
                    </a:ext>
                  </a:extLst>
                </p:cNvPr>
                <p:cNvGrpSpPr/>
                <p:nvPr/>
              </p:nvGrpSpPr>
              <p:grpSpPr>
                <a:xfrm>
                  <a:off x="533400" y="2178420"/>
                  <a:ext cx="3487134" cy="2093361"/>
                  <a:chOff x="533400" y="2178420"/>
                  <a:chExt cx="3487134" cy="2093361"/>
                </a:xfrm>
              </p:grpSpPr>
              <p:grpSp>
                <p:nvGrpSpPr>
                  <p:cNvPr id="27" name="Group 26">
                    <a:extLst>
                      <a:ext uri="{FF2B5EF4-FFF2-40B4-BE49-F238E27FC236}">
                        <a16:creationId xmlns:a16="http://schemas.microsoft.com/office/drawing/2014/main" id="{78925AAF-93EF-4153-A99B-502EE6EBB8EE}"/>
                      </a:ext>
                    </a:extLst>
                  </p:cNvPr>
                  <p:cNvGrpSpPr/>
                  <p:nvPr/>
                </p:nvGrpSpPr>
                <p:grpSpPr>
                  <a:xfrm>
                    <a:off x="533400" y="2178420"/>
                    <a:ext cx="3487134" cy="2093361"/>
                    <a:chOff x="673386" y="1754739"/>
                    <a:chExt cx="3487134" cy="2093361"/>
                  </a:xfrm>
                </p:grpSpPr>
                <p:grpSp>
                  <p:nvGrpSpPr>
                    <p:cNvPr id="34" name="Group 33">
                      <a:extLst>
                        <a:ext uri="{FF2B5EF4-FFF2-40B4-BE49-F238E27FC236}">
                          <a16:creationId xmlns:a16="http://schemas.microsoft.com/office/drawing/2014/main" id="{111253E0-4AF5-4B11-AC40-A98D4F5931B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524000" y="3009900"/>
                      <a:ext cx="2636520" cy="838200"/>
                      <a:chOff x="1691640" y="3009900"/>
                      <a:chExt cx="2636520" cy="838200"/>
                    </a:xfrm>
                  </p:grpSpPr>
                  <p:sp>
                    <p:nvSpPr>
                      <p:cNvPr id="37" name="Flowchart: Delay 36">
                        <a:extLst>
                          <a:ext uri="{FF2B5EF4-FFF2-40B4-BE49-F238E27FC236}">
                            <a16:creationId xmlns:a16="http://schemas.microsoft.com/office/drawing/2014/main" id="{D46ABC58-6709-4751-B5B8-BD84C5135C8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514600" y="3009900"/>
                        <a:ext cx="990600" cy="838200"/>
                      </a:xfrm>
                      <a:prstGeom prst="flowChartDelay">
                        <a:avLst/>
                      </a:prstGeom>
                      <a:noFill/>
                      <a:ln w="38100"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38" name="Straight Connector 37">
                        <a:extLst>
                          <a:ext uri="{FF2B5EF4-FFF2-40B4-BE49-F238E27FC236}">
                            <a16:creationId xmlns:a16="http://schemas.microsoft.com/office/drawing/2014/main" id="{F87EBBCC-3023-4597-8CBD-FD49706F4D0B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204675" y="3192449"/>
                        <a:ext cx="32004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9" name="Straight Connector 38">
                        <a:extLst>
                          <a:ext uri="{FF2B5EF4-FFF2-40B4-BE49-F238E27FC236}">
                            <a16:creationId xmlns:a16="http://schemas.microsoft.com/office/drawing/2014/main" id="{8119B7B0-39E3-422D-A12C-F561273B3FE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691640" y="3622496"/>
                        <a:ext cx="82296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" name="Straight Connector 39">
                        <a:extLst>
                          <a:ext uri="{FF2B5EF4-FFF2-40B4-BE49-F238E27FC236}">
                            <a16:creationId xmlns:a16="http://schemas.microsoft.com/office/drawing/2014/main" id="{76746DDC-E83E-4CE1-A1AE-C3DA0ADE605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200" y="3411876"/>
                        <a:ext cx="82296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35" name="TextBox 34">
                      <a:extLst>
                        <a:ext uri="{FF2B5EF4-FFF2-40B4-BE49-F238E27FC236}">
                          <a16:creationId xmlns:a16="http://schemas.microsoft.com/office/drawing/2014/main" id="{01C587AA-F270-48CA-BC05-738623E1D18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29589" y="1754739"/>
                      <a:ext cx="914400" cy="64633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  x</a:t>
                      </a:r>
                      <a:r>
                        <a:rPr lang="en-US" sz="3600" baseline="-25000" dirty="0"/>
                        <a:t>1</a:t>
                      </a:r>
                    </a:p>
                  </p:txBody>
                </p:sp>
                <p:sp>
                  <p:nvSpPr>
                    <p:cNvPr id="36" name="TextBox 35">
                      <a:extLst>
                        <a:ext uri="{FF2B5EF4-FFF2-40B4-BE49-F238E27FC236}">
                          <a16:creationId xmlns:a16="http://schemas.microsoft.com/office/drawing/2014/main" id="{5147DA84-B0A6-4E94-ADD6-BA3D35377CD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73386" y="3200400"/>
                      <a:ext cx="914400" cy="64633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  x</a:t>
                      </a:r>
                      <a:r>
                        <a:rPr lang="en-US" sz="3600" baseline="-25000" dirty="0"/>
                        <a:t>2</a:t>
                      </a:r>
                    </a:p>
                  </p:txBody>
                </p:sp>
              </p:grpSp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294FBBDF-5821-4F3F-89AE-4E56600B4F68}"/>
                      </a:ext>
                    </a:extLst>
                  </p:cNvPr>
                  <p:cNvGrpSpPr/>
                  <p:nvPr/>
                </p:nvGrpSpPr>
                <p:grpSpPr>
                  <a:xfrm>
                    <a:off x="1397400" y="2208281"/>
                    <a:ext cx="2548903" cy="836145"/>
                    <a:chOff x="1537386" y="2782326"/>
                    <a:chExt cx="2548903" cy="836145"/>
                  </a:xfrm>
                </p:grpSpPr>
                <p:grpSp>
                  <p:nvGrpSpPr>
                    <p:cNvPr id="29" name="Group 28">
                      <a:extLst>
                        <a:ext uri="{FF2B5EF4-FFF2-40B4-BE49-F238E27FC236}">
                          <a16:creationId xmlns:a16="http://schemas.microsoft.com/office/drawing/2014/main" id="{A99E4212-BB61-41A2-8270-94A40F90D46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537386" y="3200399"/>
                      <a:ext cx="2548903" cy="0"/>
                      <a:chOff x="1779257" y="3411876"/>
                      <a:chExt cx="2548903" cy="0"/>
                    </a:xfrm>
                  </p:grpSpPr>
                  <p:cxnSp>
                    <p:nvCxnSpPr>
                      <p:cNvPr id="32" name="Straight Connector 31">
                        <a:extLst>
                          <a:ext uri="{FF2B5EF4-FFF2-40B4-BE49-F238E27FC236}">
                            <a16:creationId xmlns:a16="http://schemas.microsoft.com/office/drawing/2014/main" id="{13907915-855C-41CC-9E8A-A646F2A1BD6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779257" y="3411876"/>
                        <a:ext cx="82296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" name="Straight Connector 32">
                        <a:extLst>
                          <a:ext uri="{FF2B5EF4-FFF2-40B4-BE49-F238E27FC236}">
                            <a16:creationId xmlns:a16="http://schemas.microsoft.com/office/drawing/2014/main" id="{4DAAEB9D-013F-46CC-81E0-B5E61E71A4E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200" y="3411876"/>
                        <a:ext cx="82296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30" name="Isosceles Triangle 29">
                      <a:extLst>
                        <a:ext uri="{FF2B5EF4-FFF2-40B4-BE49-F238E27FC236}">
                          <a16:creationId xmlns:a16="http://schemas.microsoft.com/office/drawing/2014/main" id="{25B67900-DB11-4128-939B-097996D5F01D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2404497" y="2743207"/>
                      <a:ext cx="836145" cy="914383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" name="Oval 30">
                      <a:extLst>
                        <a:ext uri="{FF2B5EF4-FFF2-40B4-BE49-F238E27FC236}">
                          <a16:creationId xmlns:a16="http://schemas.microsoft.com/office/drawing/2014/main" id="{86BDDC55-E3F3-40DD-9902-33F297FF1DF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76600" y="3108957"/>
                      <a:ext cx="182880" cy="18288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28575"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50B010E2-CFEB-40CD-A063-82CCDE70FD7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1402080" y="3121161"/>
                  <a:ext cx="100584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84934DAE-2536-4317-8E4A-0B2DF07BF977}"/>
                  </a:ext>
                </a:extLst>
              </p:cNvPr>
              <p:cNvGrpSpPr/>
              <p:nvPr/>
            </p:nvGrpSpPr>
            <p:grpSpPr>
              <a:xfrm>
                <a:off x="3121782" y="2000113"/>
                <a:ext cx="5266679" cy="1833331"/>
                <a:chOff x="585061" y="942914"/>
                <a:chExt cx="5266679" cy="1833331"/>
              </a:xfrm>
            </p:grpSpPr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1008C12C-2318-4342-A55D-8035899B7046}"/>
                    </a:ext>
                  </a:extLst>
                </p:cNvPr>
                <p:cNvSpPr txBox="1"/>
                <p:nvPr/>
              </p:nvSpPr>
              <p:spPr>
                <a:xfrm>
                  <a:off x="599875" y="942914"/>
                  <a:ext cx="914401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A</a:t>
                  </a:r>
                  <a:endParaRPr lang="en-US" sz="3600" baseline="-25000" dirty="0"/>
                </a:p>
              </p:txBody>
            </p:sp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9954DA71-455F-4847-A29C-ADF8144E829B}"/>
                    </a:ext>
                  </a:extLst>
                </p:cNvPr>
                <p:cNvSpPr txBox="1"/>
                <p:nvPr/>
              </p:nvSpPr>
              <p:spPr>
                <a:xfrm>
                  <a:off x="585061" y="2129914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B</a:t>
                  </a:r>
                  <a:endParaRPr lang="en-US" sz="3600" baseline="-25000" dirty="0"/>
                </a:p>
              </p:txBody>
            </p:sp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760A9E61-1BE4-417B-BC57-DF4CF430E875}"/>
                    </a:ext>
                  </a:extLst>
                </p:cNvPr>
                <p:cNvSpPr txBox="1"/>
                <p:nvPr/>
              </p:nvSpPr>
              <p:spPr>
                <a:xfrm>
                  <a:off x="3970372" y="1809132"/>
                  <a:ext cx="1881368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output</a:t>
                  </a:r>
                  <a:endParaRPr lang="en-US" sz="3600" baseline="-25000" dirty="0"/>
                </a:p>
              </p:txBody>
            </p:sp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2ABA9B71-9B9B-4652-BB1A-77A836DA373B}"/>
                    </a:ext>
                  </a:extLst>
                </p:cNvPr>
                <p:cNvGrpSpPr/>
                <p:nvPr/>
              </p:nvGrpSpPr>
              <p:grpSpPr>
                <a:xfrm>
                  <a:off x="1419167" y="1740793"/>
                  <a:ext cx="2614353" cy="844573"/>
                  <a:chOff x="1637607" y="3003526"/>
                  <a:chExt cx="2614353" cy="844573"/>
                </a:xfrm>
              </p:grpSpPr>
              <p:cxnSp>
                <p:nvCxnSpPr>
                  <p:cNvPr id="15" name="Straight Connector 14">
                    <a:extLst>
                      <a:ext uri="{FF2B5EF4-FFF2-40B4-BE49-F238E27FC236}">
                        <a16:creationId xmlns:a16="http://schemas.microsoft.com/office/drawing/2014/main" id="{D5A32AC6-4D02-4475-8546-E1E786CE9F4E}"/>
                      </a:ext>
                    </a:extLst>
                  </p:cNvPr>
                  <p:cNvCxnSpPr/>
                  <p:nvPr/>
                </p:nvCxnSpPr>
                <p:spPr>
                  <a:xfrm>
                    <a:off x="3429000" y="3418028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6" name="Group 15">
                    <a:extLst>
                      <a:ext uri="{FF2B5EF4-FFF2-40B4-BE49-F238E27FC236}">
                        <a16:creationId xmlns:a16="http://schemas.microsoft.com/office/drawing/2014/main" id="{940AA482-2915-44EB-B22F-2CD840D6B8BF}"/>
                      </a:ext>
                    </a:extLst>
                  </p:cNvPr>
                  <p:cNvGrpSpPr/>
                  <p:nvPr/>
                </p:nvGrpSpPr>
                <p:grpSpPr>
                  <a:xfrm>
                    <a:off x="1637607" y="3009899"/>
                    <a:ext cx="1699953" cy="838200"/>
                    <a:chOff x="1637607" y="3009899"/>
                    <a:chExt cx="1699953" cy="838200"/>
                  </a:xfrm>
                </p:grpSpPr>
                <p:sp>
                  <p:nvSpPr>
                    <p:cNvPr id="20" name="Flowchart: Delay 19">
                      <a:extLst>
                        <a:ext uri="{FF2B5EF4-FFF2-40B4-BE49-F238E27FC236}">
                          <a16:creationId xmlns:a16="http://schemas.microsoft.com/office/drawing/2014/main" id="{3B31FFCE-BC14-4D23-9AAB-766A000C0DB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46960" y="3009899"/>
                      <a:ext cx="990600" cy="838200"/>
                    </a:xfrm>
                    <a:prstGeom prst="flowChartDelay">
                      <a:avLst/>
                    </a:prstGeom>
                    <a:noFill/>
                    <a:ln w="38100"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1" name="Rectangle 20">
                      <a:extLst>
                        <a:ext uri="{FF2B5EF4-FFF2-40B4-BE49-F238E27FC236}">
                          <a16:creationId xmlns:a16="http://schemas.microsoft.com/office/drawing/2014/main" id="{4F14FBE4-67D3-486F-AB1F-99AD9257E4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81886" y="3029634"/>
                      <a:ext cx="141955" cy="798731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2" name="Arc 21">
                      <a:extLst>
                        <a:ext uri="{FF2B5EF4-FFF2-40B4-BE49-F238E27FC236}">
                          <a16:creationId xmlns:a16="http://schemas.microsoft.com/office/drawing/2014/main" id="{B1BF241F-CB6F-4766-9E5E-B39762E95B1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75103" y="3030681"/>
                      <a:ext cx="322823" cy="816050"/>
                    </a:xfrm>
                    <a:prstGeom prst="arc">
                      <a:avLst>
                        <a:gd name="adj1" fmla="val 16200000"/>
                        <a:gd name="adj2" fmla="val 5053715"/>
                      </a:avLst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3E491A5B-FC59-4BCD-8AFA-E582843146A4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637607" y="3200399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8DE9E232-DFD1-44F7-BA40-E7434C3AF95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657696" y="3640280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7" name="Rectangle 16">
                    <a:extLst>
                      <a:ext uri="{FF2B5EF4-FFF2-40B4-BE49-F238E27FC236}">
                        <a16:creationId xmlns:a16="http://schemas.microsoft.com/office/drawing/2014/main" id="{F1DFE123-2362-4E72-B07C-C4BE29BFD2B6}"/>
                      </a:ext>
                    </a:extLst>
                  </p:cNvPr>
                  <p:cNvSpPr/>
                  <p:nvPr/>
                </p:nvSpPr>
                <p:spPr>
                  <a:xfrm>
                    <a:off x="2927024" y="3003526"/>
                    <a:ext cx="457200" cy="82483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" name="Freeform: Shape 17">
                    <a:extLst>
                      <a:ext uri="{FF2B5EF4-FFF2-40B4-BE49-F238E27FC236}">
                        <a16:creationId xmlns:a16="http://schemas.microsoft.com/office/drawing/2014/main" id="{13DCD285-7466-4A72-B225-AD97C5239940}"/>
                      </a:ext>
                    </a:extLst>
                  </p:cNvPr>
                  <p:cNvSpPr/>
                  <p:nvPr/>
                </p:nvSpPr>
                <p:spPr>
                  <a:xfrm>
                    <a:off x="2927024" y="3006776"/>
                    <a:ext cx="519267" cy="406489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317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" name="Freeform: Shape 18">
                    <a:extLst>
                      <a:ext uri="{FF2B5EF4-FFF2-40B4-BE49-F238E27FC236}">
                        <a16:creationId xmlns:a16="http://schemas.microsoft.com/office/drawing/2014/main" id="{B1A9A7A7-4354-46C6-8C5A-D7268CA6AB06}"/>
                      </a:ext>
                    </a:extLst>
                  </p:cNvPr>
                  <p:cNvSpPr/>
                  <p:nvPr/>
                </p:nvSpPr>
                <p:spPr>
                  <a:xfrm flipV="1">
                    <a:off x="2971799" y="3410485"/>
                    <a:ext cx="474491" cy="434491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317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02B214D1-3F2F-44C7-A990-C7674FF949EB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3759821" y="2807476"/>
                <a:ext cx="41148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A7F07C72-C5F1-4C5D-9BF8-A1D93F09BEDA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3785325" y="3614792"/>
                <a:ext cx="41148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DEE5883-0163-4A60-9A49-1DFC2640C546}"/>
                </a:ext>
              </a:extLst>
            </p:cNvPr>
            <p:cNvSpPr/>
            <p:nvPr/>
          </p:nvSpPr>
          <p:spPr>
            <a:xfrm>
              <a:off x="1792447" y="174829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5EF2A874-BEF3-42E4-86A8-3721B586045E}"/>
              </a:ext>
            </a:extLst>
          </p:cNvPr>
          <p:cNvGrpSpPr/>
          <p:nvPr/>
        </p:nvGrpSpPr>
        <p:grpSpPr>
          <a:xfrm>
            <a:off x="433011" y="3213515"/>
            <a:ext cx="7085219" cy="1321074"/>
            <a:chOff x="589603" y="1937592"/>
            <a:chExt cx="7798858" cy="1727000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1543434D-9207-4915-9C17-34ABD0A8EC70}"/>
                </a:ext>
              </a:extLst>
            </p:cNvPr>
            <p:cNvGrpSpPr/>
            <p:nvPr/>
          </p:nvGrpSpPr>
          <p:grpSpPr>
            <a:xfrm>
              <a:off x="589603" y="2178420"/>
              <a:ext cx="3356700" cy="1486172"/>
              <a:chOff x="589603" y="2178420"/>
              <a:chExt cx="3356700" cy="1486172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F89ACAD4-5C4C-4135-A949-6A764E93A1E1}"/>
                  </a:ext>
                </a:extLst>
              </p:cNvPr>
              <p:cNvGrpSpPr/>
              <p:nvPr/>
            </p:nvGrpSpPr>
            <p:grpSpPr>
              <a:xfrm>
                <a:off x="589603" y="2178420"/>
                <a:ext cx="914400" cy="1486172"/>
                <a:chOff x="729589" y="1754739"/>
                <a:chExt cx="914400" cy="1486172"/>
              </a:xfrm>
            </p:grpSpPr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5749E292-9265-450B-9D38-88BE16FB46B2}"/>
                    </a:ext>
                  </a:extLst>
                </p:cNvPr>
                <p:cNvSpPr txBox="1"/>
                <p:nvPr/>
              </p:nvSpPr>
              <p:spPr>
                <a:xfrm>
                  <a:off x="729589" y="1754739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1</a:t>
                  </a:r>
                </a:p>
              </p:txBody>
            </p:sp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94FA0FA2-874D-433E-BB20-9C58167F15E1}"/>
                    </a:ext>
                  </a:extLst>
                </p:cNvPr>
                <p:cNvSpPr txBox="1"/>
                <p:nvPr/>
              </p:nvSpPr>
              <p:spPr>
                <a:xfrm>
                  <a:off x="729589" y="2594580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2</a:t>
                  </a:r>
                </a:p>
              </p:txBody>
            </p: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05939711-B138-4990-A7E2-0F8E027CE445}"/>
                  </a:ext>
                </a:extLst>
              </p:cNvPr>
              <p:cNvGrpSpPr/>
              <p:nvPr/>
            </p:nvGrpSpPr>
            <p:grpSpPr>
              <a:xfrm>
                <a:off x="1397400" y="2208281"/>
                <a:ext cx="2548903" cy="836145"/>
                <a:chOff x="1537386" y="2782326"/>
                <a:chExt cx="2548903" cy="836145"/>
              </a:xfrm>
            </p:grpSpPr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0C4DA4D6-CCAE-49DB-8DBB-EC3751292A7F}"/>
                    </a:ext>
                  </a:extLst>
                </p:cNvPr>
                <p:cNvGrpSpPr/>
                <p:nvPr/>
              </p:nvGrpSpPr>
              <p:grpSpPr>
                <a:xfrm>
                  <a:off x="1537386" y="3200399"/>
                  <a:ext cx="2548903" cy="0"/>
                  <a:chOff x="1779257" y="3411876"/>
                  <a:chExt cx="2548903" cy="0"/>
                </a:xfrm>
              </p:grpSpPr>
              <p:cxnSp>
                <p:nvCxnSpPr>
                  <p:cNvPr id="63" name="Straight Connector 62">
                    <a:extLst>
                      <a:ext uri="{FF2B5EF4-FFF2-40B4-BE49-F238E27FC236}">
                        <a16:creationId xmlns:a16="http://schemas.microsoft.com/office/drawing/2014/main" id="{CDE46740-F899-4AAA-A3D4-A7682766E088}"/>
                      </a:ext>
                    </a:extLst>
                  </p:cNvPr>
                  <p:cNvCxnSpPr/>
                  <p:nvPr/>
                </p:nvCxnSpPr>
                <p:spPr>
                  <a:xfrm>
                    <a:off x="1779257" y="3411876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Straight Connector 63">
                    <a:extLst>
                      <a:ext uri="{FF2B5EF4-FFF2-40B4-BE49-F238E27FC236}">
                        <a16:creationId xmlns:a16="http://schemas.microsoft.com/office/drawing/2014/main" id="{0C89EB44-5738-40BB-B837-C63B831DBF89}"/>
                      </a:ext>
                    </a:extLst>
                  </p:cNvPr>
                  <p:cNvCxnSpPr/>
                  <p:nvPr/>
                </p:nvCxnSpPr>
                <p:spPr>
                  <a:xfrm>
                    <a:off x="3505200" y="3411876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1" name="Isosceles Triangle 60">
                  <a:extLst>
                    <a:ext uri="{FF2B5EF4-FFF2-40B4-BE49-F238E27FC236}">
                      <a16:creationId xmlns:a16="http://schemas.microsoft.com/office/drawing/2014/main" id="{5945366B-AC00-45BD-AA1F-A8CB661AD669}"/>
                    </a:ext>
                  </a:extLst>
                </p:cNvPr>
                <p:cNvSpPr/>
                <p:nvPr/>
              </p:nvSpPr>
              <p:spPr>
                <a:xfrm rot="5400000">
                  <a:off x="2404497" y="2743207"/>
                  <a:ext cx="836145" cy="91438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Oval 61">
                  <a:extLst>
                    <a:ext uri="{FF2B5EF4-FFF2-40B4-BE49-F238E27FC236}">
                      <a16:creationId xmlns:a16="http://schemas.microsoft.com/office/drawing/2014/main" id="{F81A4792-2AD1-4963-9691-86224E12F22C}"/>
                    </a:ext>
                  </a:extLst>
                </p:cNvPr>
                <p:cNvSpPr/>
                <p:nvPr/>
              </p:nvSpPr>
              <p:spPr>
                <a:xfrm>
                  <a:off x="3276600" y="3108957"/>
                  <a:ext cx="182880" cy="182880"/>
                </a:xfrm>
                <a:prstGeom prst="ellipse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23AEE132-94B8-45DC-8F33-3DA83D2CEB34}"/>
                </a:ext>
              </a:extLst>
            </p:cNvPr>
            <p:cNvGrpSpPr/>
            <p:nvPr/>
          </p:nvGrpSpPr>
          <p:grpSpPr>
            <a:xfrm>
              <a:off x="1384014" y="1937592"/>
              <a:ext cx="7004447" cy="1704973"/>
              <a:chOff x="-1152707" y="880393"/>
              <a:chExt cx="7004447" cy="1704973"/>
            </a:xfrm>
          </p:grpSpPr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9289ADD2-055E-4D34-9102-68951782E3D4}"/>
                  </a:ext>
                </a:extLst>
              </p:cNvPr>
              <p:cNvSpPr txBox="1"/>
              <p:nvPr/>
            </p:nvSpPr>
            <p:spPr>
              <a:xfrm>
                <a:off x="660373" y="880393"/>
                <a:ext cx="914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 A</a:t>
                </a:r>
                <a:endParaRPr lang="en-US" sz="3600" baseline="-25000" dirty="0"/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E38313B5-3896-472E-82A4-ACBAB8B45CA7}"/>
                  </a:ext>
                </a:extLst>
              </p:cNvPr>
              <p:cNvSpPr txBox="1"/>
              <p:nvPr/>
            </p:nvSpPr>
            <p:spPr>
              <a:xfrm>
                <a:off x="3970372" y="1809132"/>
                <a:ext cx="188136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output</a:t>
                </a:r>
                <a:endParaRPr lang="en-US" sz="3600" baseline="-25000" dirty="0"/>
              </a:p>
            </p:txBody>
          </p: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6582ABA5-F54D-457B-88B8-E94BD4D9387F}"/>
                  </a:ext>
                </a:extLst>
              </p:cNvPr>
              <p:cNvGrpSpPr/>
              <p:nvPr/>
            </p:nvGrpSpPr>
            <p:grpSpPr>
              <a:xfrm>
                <a:off x="-1152707" y="1740793"/>
                <a:ext cx="5186227" cy="844573"/>
                <a:chOff x="-934267" y="3003526"/>
                <a:chExt cx="5186227" cy="844573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93154B95-3544-4009-84D2-EBFDB032C05A}"/>
                    </a:ext>
                  </a:extLst>
                </p:cNvPr>
                <p:cNvCxnSpPr/>
                <p:nvPr/>
              </p:nvCxnSpPr>
              <p:spPr>
                <a:xfrm>
                  <a:off x="3429000" y="3418028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9" name="Group 48">
                  <a:extLst>
                    <a:ext uri="{FF2B5EF4-FFF2-40B4-BE49-F238E27FC236}">
                      <a16:creationId xmlns:a16="http://schemas.microsoft.com/office/drawing/2014/main" id="{95EF9DA0-7221-4241-B305-41C6755A525E}"/>
                    </a:ext>
                  </a:extLst>
                </p:cNvPr>
                <p:cNvGrpSpPr/>
                <p:nvPr/>
              </p:nvGrpSpPr>
              <p:grpSpPr>
                <a:xfrm>
                  <a:off x="-934267" y="3009899"/>
                  <a:ext cx="4271827" cy="838200"/>
                  <a:chOff x="-934267" y="3009899"/>
                  <a:chExt cx="4271827" cy="838200"/>
                </a:xfrm>
              </p:grpSpPr>
              <p:sp>
                <p:nvSpPr>
                  <p:cNvPr id="53" name="Flowchart: Delay 52">
                    <a:extLst>
                      <a:ext uri="{FF2B5EF4-FFF2-40B4-BE49-F238E27FC236}">
                        <a16:creationId xmlns:a16="http://schemas.microsoft.com/office/drawing/2014/main" id="{F87E882D-F8D2-4DD6-8FF7-76956EF1FC8F}"/>
                      </a:ext>
                    </a:extLst>
                  </p:cNvPr>
                  <p:cNvSpPr/>
                  <p:nvPr/>
                </p:nvSpPr>
                <p:spPr>
                  <a:xfrm>
                    <a:off x="2346960" y="3009899"/>
                    <a:ext cx="990600" cy="838200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" name="Rectangle 53">
                    <a:extLst>
                      <a:ext uri="{FF2B5EF4-FFF2-40B4-BE49-F238E27FC236}">
                        <a16:creationId xmlns:a16="http://schemas.microsoft.com/office/drawing/2014/main" id="{063CB90D-EE5C-4360-A766-32DF68263EB3}"/>
                      </a:ext>
                    </a:extLst>
                  </p:cNvPr>
                  <p:cNvSpPr/>
                  <p:nvPr/>
                </p:nvSpPr>
                <p:spPr>
                  <a:xfrm>
                    <a:off x="2281886" y="3029634"/>
                    <a:ext cx="141955" cy="79873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" name="Arc 54">
                    <a:extLst>
                      <a:ext uri="{FF2B5EF4-FFF2-40B4-BE49-F238E27FC236}">
                        <a16:creationId xmlns:a16="http://schemas.microsoft.com/office/drawing/2014/main" id="{3DF81B16-DD62-48CB-A065-0596BB926E60}"/>
                      </a:ext>
                    </a:extLst>
                  </p:cNvPr>
                  <p:cNvSpPr/>
                  <p:nvPr/>
                </p:nvSpPr>
                <p:spPr>
                  <a:xfrm>
                    <a:off x="2175103" y="3030681"/>
                    <a:ext cx="322823" cy="816050"/>
                  </a:xfrm>
                  <a:prstGeom prst="arc">
                    <a:avLst>
                      <a:gd name="adj1" fmla="val 16200000"/>
                      <a:gd name="adj2" fmla="val 5053715"/>
                    </a:avLst>
                  </a:prstGeom>
                  <a:ln w="28575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7F744AC2-5ADE-436D-9FC5-AB5F6A77BABF}"/>
                      </a:ext>
                    </a:extLst>
                  </p:cNvPr>
                  <p:cNvCxnSpPr/>
                  <p:nvPr/>
                </p:nvCxnSpPr>
                <p:spPr>
                  <a:xfrm>
                    <a:off x="1637607" y="3200399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E1537334-318F-4482-88C3-103E352B546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934267" y="3640280"/>
                    <a:ext cx="3414923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id="{2442E327-14A4-416C-B702-F69FC09BE843}"/>
                    </a:ext>
                  </a:extLst>
                </p:cNvPr>
                <p:cNvSpPr/>
                <p:nvPr/>
              </p:nvSpPr>
              <p:spPr>
                <a:xfrm>
                  <a:off x="2927024" y="3003526"/>
                  <a:ext cx="457200" cy="8248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Freeform: Shape 50">
                  <a:extLst>
                    <a:ext uri="{FF2B5EF4-FFF2-40B4-BE49-F238E27FC236}">
                      <a16:creationId xmlns:a16="http://schemas.microsoft.com/office/drawing/2014/main" id="{94760838-6257-487B-B12E-C520A46521DA}"/>
                    </a:ext>
                  </a:extLst>
                </p:cNvPr>
                <p:cNvSpPr/>
                <p:nvPr/>
              </p:nvSpPr>
              <p:spPr>
                <a:xfrm>
                  <a:off x="2927024" y="3006776"/>
                  <a:ext cx="519267" cy="406489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Freeform: Shape 51">
                  <a:extLst>
                    <a:ext uri="{FF2B5EF4-FFF2-40B4-BE49-F238E27FC236}">
                      <a16:creationId xmlns:a16="http://schemas.microsoft.com/office/drawing/2014/main" id="{EBD830FC-1D0B-4514-B6EE-14104BF5CCC2}"/>
                    </a:ext>
                  </a:extLst>
                </p:cNvPr>
                <p:cNvSpPr/>
                <p:nvPr/>
              </p:nvSpPr>
              <p:spPr>
                <a:xfrm flipV="1">
                  <a:off x="2971799" y="3410485"/>
                  <a:ext cx="474491" cy="434491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19E600F-F368-4BFB-BD77-8BF7D465DE14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3759821" y="2807476"/>
              <a:ext cx="41148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Content Placeholder 2">
            <a:extLst>
              <a:ext uri="{FF2B5EF4-FFF2-40B4-BE49-F238E27FC236}">
                <a16:creationId xmlns:a16="http://schemas.microsoft.com/office/drawing/2014/main" id="{57A865CB-C5F0-48FB-A866-E70BF9F1B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482" y="4934782"/>
            <a:ext cx="7772400" cy="95267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Two circuits are functionally equivalent if they have the same output for every combination of inputs</a:t>
            </a:r>
          </a:p>
        </p:txBody>
      </p:sp>
    </p:spTree>
    <p:extLst>
      <p:ext uri="{BB962C8B-B14F-4D97-AF65-F5344CB8AC3E}">
        <p14:creationId xmlns:p14="http://schemas.microsoft.com/office/powerpoint/2010/main" val="178147240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9649A-E1CE-46CB-86A2-C60DBB241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454E9-8DF7-488C-9F9C-EFB2FCDC3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1919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Using simpler circuits that do the same job saves money.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F88084E-A714-467E-B1D6-6BE28BA3FF05}"/>
              </a:ext>
            </a:extLst>
          </p:cNvPr>
          <p:cNvSpPr txBox="1">
            <a:spLocks/>
          </p:cNvSpPr>
          <p:nvPr/>
        </p:nvSpPr>
        <p:spPr>
          <a:xfrm>
            <a:off x="493005" y="3581400"/>
            <a:ext cx="8229600" cy="1249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One way to find simpler equivalent circuits is to use Boolean algebra.</a:t>
            </a:r>
          </a:p>
        </p:txBody>
      </p:sp>
    </p:spTree>
    <p:extLst>
      <p:ext uri="{BB962C8B-B14F-4D97-AF65-F5344CB8AC3E}">
        <p14:creationId xmlns:p14="http://schemas.microsoft.com/office/powerpoint/2010/main" val="2893756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818F7-9BC0-4755-B7C7-0CA4FE415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Algebra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7F8B7-B445-484E-89F8-87BCCED0F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774" y="1299259"/>
            <a:ext cx="8001000" cy="1142997"/>
          </a:xfrm>
        </p:spPr>
        <p:txBody>
          <a:bodyPr/>
          <a:lstStyle/>
          <a:p>
            <a:r>
              <a:rPr lang="en-US" dirty="0"/>
              <a:t>Boolean algebra deals with variables that can only have one of two values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E93B55-8D1E-4F1A-8681-FD26C823A203}"/>
              </a:ext>
            </a:extLst>
          </p:cNvPr>
          <p:cNvCxnSpPr/>
          <p:nvPr/>
        </p:nvCxnSpPr>
        <p:spPr>
          <a:xfrm>
            <a:off x="7402974" y="3509058"/>
            <a:ext cx="18288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98A57DE-92C5-4A10-8F8D-DF52F705BF0F}"/>
              </a:ext>
            </a:extLst>
          </p:cNvPr>
          <p:cNvSpPr txBox="1">
            <a:spLocks/>
          </p:cNvSpPr>
          <p:nvPr/>
        </p:nvSpPr>
        <p:spPr>
          <a:xfrm>
            <a:off x="6031374" y="1756458"/>
            <a:ext cx="12192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True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1076974-03FC-4973-BA68-2306C0D2DDC3}"/>
              </a:ext>
            </a:extLst>
          </p:cNvPr>
          <p:cNvSpPr txBox="1">
            <a:spLocks/>
          </p:cNvSpPr>
          <p:nvPr/>
        </p:nvSpPr>
        <p:spPr>
          <a:xfrm>
            <a:off x="7076942" y="1771940"/>
            <a:ext cx="12192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False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E5E905A-456C-450E-BFD4-339D25D0BA74}"/>
              </a:ext>
            </a:extLst>
          </p:cNvPr>
          <p:cNvSpPr txBox="1">
            <a:spLocks/>
          </p:cNvSpPr>
          <p:nvPr/>
        </p:nvSpPr>
        <p:spPr>
          <a:xfrm>
            <a:off x="468774" y="2724240"/>
            <a:ext cx="8229600" cy="144359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Various axioms and theorems are used to manipulate the variables to find equivalent Boolean expressions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22E66BF-5C08-424D-A6F9-EAECF3BD4F08}"/>
              </a:ext>
            </a:extLst>
          </p:cNvPr>
          <p:cNvSpPr txBox="1">
            <a:spLocks/>
          </p:cNvSpPr>
          <p:nvPr/>
        </p:nvSpPr>
        <p:spPr>
          <a:xfrm>
            <a:off x="476973" y="5302138"/>
            <a:ext cx="6591300" cy="1230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Complex circuits can be designed and analyzed using Boolean algebra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CB45098-B62A-4E58-9889-E56007C7870A}"/>
              </a:ext>
            </a:extLst>
          </p:cNvPr>
          <p:cNvSpPr txBox="1">
            <a:spLocks/>
          </p:cNvSpPr>
          <p:nvPr/>
        </p:nvSpPr>
        <p:spPr>
          <a:xfrm>
            <a:off x="6273459" y="2189515"/>
            <a:ext cx="685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1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69EED01-3FBC-411E-9174-DA83CBA1451D}"/>
              </a:ext>
            </a:extLst>
          </p:cNvPr>
          <p:cNvSpPr txBox="1">
            <a:spLocks/>
          </p:cNvSpPr>
          <p:nvPr/>
        </p:nvSpPr>
        <p:spPr>
          <a:xfrm>
            <a:off x="7349898" y="2184004"/>
            <a:ext cx="685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0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9AB888A-365F-42F1-AC8B-808E198C36A6}"/>
              </a:ext>
            </a:extLst>
          </p:cNvPr>
          <p:cNvSpPr txBox="1">
            <a:spLocks/>
          </p:cNvSpPr>
          <p:nvPr/>
        </p:nvSpPr>
        <p:spPr>
          <a:xfrm>
            <a:off x="3418424" y="3926172"/>
            <a:ext cx="27432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Normal Math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8C76B2-F26B-4C6B-9142-81BC44615C4D}"/>
              </a:ext>
            </a:extLst>
          </p:cNvPr>
          <p:cNvSpPr txBox="1">
            <a:spLocks/>
          </p:cNvSpPr>
          <p:nvPr/>
        </p:nvSpPr>
        <p:spPr>
          <a:xfrm>
            <a:off x="3921326" y="4501488"/>
            <a:ext cx="1828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2 x 4 = 8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DBF2D55-4A4C-4B01-85CE-CA3066286A4B}"/>
              </a:ext>
            </a:extLst>
          </p:cNvPr>
          <p:cNvSpPr txBox="1">
            <a:spLocks/>
          </p:cNvSpPr>
          <p:nvPr/>
        </p:nvSpPr>
        <p:spPr>
          <a:xfrm>
            <a:off x="3939687" y="4976923"/>
            <a:ext cx="1828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2 + 3 = 5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824D2038-28AD-4F9B-9D62-277DB5378BF8}"/>
              </a:ext>
            </a:extLst>
          </p:cNvPr>
          <p:cNvSpPr txBox="1">
            <a:spLocks/>
          </p:cNvSpPr>
          <p:nvPr/>
        </p:nvSpPr>
        <p:spPr>
          <a:xfrm>
            <a:off x="6161624" y="3891888"/>
            <a:ext cx="3049837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Boolean Algebra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67B8A871-8DEC-483C-AD1C-CBE9788C1AAD}"/>
              </a:ext>
            </a:extLst>
          </p:cNvPr>
          <p:cNvSpPr txBox="1">
            <a:spLocks/>
          </p:cNvSpPr>
          <p:nvPr/>
        </p:nvSpPr>
        <p:spPr>
          <a:xfrm>
            <a:off x="6969016" y="4480835"/>
            <a:ext cx="1828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1 x 1 = 1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11BD5BE-7368-4769-A0D8-7630FC58A206}"/>
              </a:ext>
            </a:extLst>
          </p:cNvPr>
          <p:cNvSpPr txBox="1">
            <a:spLocks/>
          </p:cNvSpPr>
          <p:nvPr/>
        </p:nvSpPr>
        <p:spPr>
          <a:xfrm>
            <a:off x="6987377" y="4956270"/>
            <a:ext cx="1828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0 + 1 = 1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0FE57019-D57B-4C79-8B68-FEFF26FEFBAC}"/>
              </a:ext>
            </a:extLst>
          </p:cNvPr>
          <p:cNvSpPr txBox="1">
            <a:spLocks/>
          </p:cNvSpPr>
          <p:nvPr/>
        </p:nvSpPr>
        <p:spPr>
          <a:xfrm>
            <a:off x="3341062" y="2350954"/>
            <a:ext cx="1242512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rules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520CD2B-E939-4A0D-8B71-C15C599E460A}"/>
              </a:ext>
            </a:extLst>
          </p:cNvPr>
          <p:cNvCxnSpPr>
            <a:cxnSpLocks/>
          </p:cNvCxnSpPr>
          <p:nvPr/>
        </p:nvCxnSpPr>
        <p:spPr>
          <a:xfrm flipV="1">
            <a:off x="2209800" y="2938950"/>
            <a:ext cx="3540326" cy="990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447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818F7-9BC0-4755-B7C7-0CA4FE415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Algebra Tables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0617DC-EA3E-4F76-8DE0-E7B64C5E7241}"/>
              </a:ext>
            </a:extLst>
          </p:cNvPr>
          <p:cNvSpPr txBox="1"/>
          <p:nvPr/>
        </p:nvSpPr>
        <p:spPr>
          <a:xfrm>
            <a:off x="838200" y="2057400"/>
            <a:ext cx="26456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Multiplication</a:t>
            </a:r>
            <a:endParaRPr lang="en-US" sz="3200" baseline="-250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CA63945-2D59-4083-859A-9295D84924A1}"/>
              </a:ext>
            </a:extLst>
          </p:cNvPr>
          <p:cNvGraphicFramePr>
            <a:graphicFrameLocks noGrp="1"/>
          </p:cNvGraphicFramePr>
          <p:nvPr/>
        </p:nvGraphicFramePr>
        <p:xfrm>
          <a:off x="1100256" y="2760714"/>
          <a:ext cx="2121548" cy="240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99763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  <a:r>
                        <a:rPr lang="en-US" dirty="0"/>
                        <a:t>*x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A640490-A85B-4C84-A1F2-81840AE481F9}"/>
              </a:ext>
            </a:extLst>
          </p:cNvPr>
          <p:cNvSpPr txBox="1"/>
          <p:nvPr/>
        </p:nvSpPr>
        <p:spPr>
          <a:xfrm>
            <a:off x="4083736" y="2057400"/>
            <a:ext cx="1820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Addition</a:t>
            </a:r>
            <a:endParaRPr lang="en-US" sz="3200" baseline="-250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BA0C49C-5E52-45B3-9E3B-B9317BCB9265}"/>
              </a:ext>
            </a:extLst>
          </p:cNvPr>
          <p:cNvGraphicFramePr>
            <a:graphicFrameLocks noGrp="1"/>
          </p:cNvGraphicFramePr>
          <p:nvPr/>
        </p:nvGraphicFramePr>
        <p:xfrm>
          <a:off x="3983804" y="2760713"/>
          <a:ext cx="2121548" cy="240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99763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  <a:r>
                        <a:rPr lang="en-US" dirty="0"/>
                        <a:t>+x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94BAD87-B43F-4965-8E3D-3AB5542678F5}"/>
              </a:ext>
            </a:extLst>
          </p:cNvPr>
          <p:cNvSpPr txBox="1"/>
          <p:nvPr/>
        </p:nvSpPr>
        <p:spPr>
          <a:xfrm>
            <a:off x="6481279" y="1729105"/>
            <a:ext cx="1820239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Negation</a:t>
            </a:r>
          </a:p>
          <a:p>
            <a:r>
              <a:rPr lang="en-US" sz="3200" baseline="-25000" dirty="0"/>
              <a:t>(Complement)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6779FF6-42FC-44D8-942B-F638570FB7A8}"/>
              </a:ext>
            </a:extLst>
          </p:cNvPr>
          <p:cNvGraphicFramePr>
            <a:graphicFrameLocks noGrp="1"/>
          </p:cNvGraphicFramePr>
          <p:nvPr/>
        </p:nvGraphicFramePr>
        <p:xfrm>
          <a:off x="6801743" y="2755613"/>
          <a:ext cx="1179313" cy="1441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9A03690-B852-4B4F-81B3-36DF115A61CA}"/>
              </a:ext>
            </a:extLst>
          </p:cNvPr>
          <p:cNvCxnSpPr/>
          <p:nvPr/>
        </p:nvCxnSpPr>
        <p:spPr>
          <a:xfrm>
            <a:off x="7525512" y="2828544"/>
            <a:ext cx="2286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877FE70-284E-4ACD-A5F6-8983D924C5E8}"/>
              </a:ext>
            </a:extLst>
          </p:cNvPr>
          <p:cNvSpPr txBox="1"/>
          <p:nvPr/>
        </p:nvSpPr>
        <p:spPr>
          <a:xfrm>
            <a:off x="6544595" y="4487041"/>
            <a:ext cx="24190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The line over top means negation or complement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6475E00-5B3A-400F-A730-E5992D0C85C2}"/>
              </a:ext>
            </a:extLst>
          </p:cNvPr>
          <p:cNvSpPr/>
          <p:nvPr/>
        </p:nvSpPr>
        <p:spPr>
          <a:xfrm>
            <a:off x="8025456" y="2841285"/>
            <a:ext cx="722409" cy="1713566"/>
          </a:xfrm>
          <a:custGeom>
            <a:avLst/>
            <a:gdLst>
              <a:gd name="connsiteX0" fmla="*/ 576072 w 897227"/>
              <a:gd name="connsiteY0" fmla="*/ 1591056 h 1645756"/>
              <a:gd name="connsiteX1" fmla="*/ 612648 w 897227"/>
              <a:gd name="connsiteY1" fmla="*/ 1554480 h 1645756"/>
              <a:gd name="connsiteX2" fmla="*/ 896112 w 897227"/>
              <a:gd name="connsiteY2" fmla="*/ 740664 h 1645756"/>
              <a:gd name="connsiteX3" fmla="*/ 493776 w 897227"/>
              <a:gd name="connsiteY3" fmla="*/ 182880 h 1645756"/>
              <a:gd name="connsiteX4" fmla="*/ 0 w 897227"/>
              <a:gd name="connsiteY4" fmla="*/ 0 h 1645756"/>
              <a:gd name="connsiteX0" fmla="*/ 576072 w 724845"/>
              <a:gd name="connsiteY0" fmla="*/ 1591056 h 1641069"/>
              <a:gd name="connsiteX1" fmla="*/ 612648 w 724845"/>
              <a:gd name="connsiteY1" fmla="*/ 1554480 h 1641069"/>
              <a:gd name="connsiteX2" fmla="*/ 722376 w 724845"/>
              <a:gd name="connsiteY2" fmla="*/ 813816 h 1641069"/>
              <a:gd name="connsiteX3" fmla="*/ 493776 w 724845"/>
              <a:gd name="connsiteY3" fmla="*/ 182880 h 1641069"/>
              <a:gd name="connsiteX4" fmla="*/ 0 w 724845"/>
              <a:gd name="connsiteY4" fmla="*/ 0 h 1641069"/>
              <a:gd name="connsiteX0" fmla="*/ 576072 w 724224"/>
              <a:gd name="connsiteY0" fmla="*/ 1591056 h 1641069"/>
              <a:gd name="connsiteX1" fmla="*/ 612648 w 724224"/>
              <a:gd name="connsiteY1" fmla="*/ 1554480 h 1641069"/>
              <a:gd name="connsiteX2" fmla="*/ 722376 w 724224"/>
              <a:gd name="connsiteY2" fmla="*/ 813816 h 1641069"/>
              <a:gd name="connsiteX3" fmla="*/ 512064 w 724224"/>
              <a:gd name="connsiteY3" fmla="*/ 219456 h 1641069"/>
              <a:gd name="connsiteX4" fmla="*/ 0 w 724224"/>
              <a:gd name="connsiteY4" fmla="*/ 0 h 1641069"/>
              <a:gd name="connsiteX0" fmla="*/ 576072 w 722962"/>
              <a:gd name="connsiteY0" fmla="*/ 1591056 h 1708303"/>
              <a:gd name="connsiteX1" fmla="*/ 457200 w 722962"/>
              <a:gd name="connsiteY1" fmla="*/ 1655064 h 1708303"/>
              <a:gd name="connsiteX2" fmla="*/ 722376 w 722962"/>
              <a:gd name="connsiteY2" fmla="*/ 813816 h 1708303"/>
              <a:gd name="connsiteX3" fmla="*/ 512064 w 722962"/>
              <a:gd name="connsiteY3" fmla="*/ 219456 h 1708303"/>
              <a:gd name="connsiteX4" fmla="*/ 0 w 722962"/>
              <a:gd name="connsiteY4" fmla="*/ 0 h 1708303"/>
              <a:gd name="connsiteX0" fmla="*/ 576072 w 722378"/>
              <a:gd name="connsiteY0" fmla="*/ 1591056 h 1616515"/>
              <a:gd name="connsiteX1" fmla="*/ 516467 w 722378"/>
              <a:gd name="connsiteY1" fmla="*/ 1487847 h 1616515"/>
              <a:gd name="connsiteX2" fmla="*/ 722376 w 722378"/>
              <a:gd name="connsiteY2" fmla="*/ 813816 h 1616515"/>
              <a:gd name="connsiteX3" fmla="*/ 512064 w 722378"/>
              <a:gd name="connsiteY3" fmla="*/ 219456 h 1616515"/>
              <a:gd name="connsiteX4" fmla="*/ 0 w 722378"/>
              <a:gd name="connsiteY4" fmla="*/ 0 h 1616515"/>
              <a:gd name="connsiteX0" fmla="*/ 423672 w 722378"/>
              <a:gd name="connsiteY0" fmla="*/ 1692656 h 1705927"/>
              <a:gd name="connsiteX1" fmla="*/ 516467 w 722378"/>
              <a:gd name="connsiteY1" fmla="*/ 1487847 h 1705927"/>
              <a:gd name="connsiteX2" fmla="*/ 722376 w 722378"/>
              <a:gd name="connsiteY2" fmla="*/ 813816 h 1705927"/>
              <a:gd name="connsiteX3" fmla="*/ 512064 w 722378"/>
              <a:gd name="connsiteY3" fmla="*/ 219456 h 1705927"/>
              <a:gd name="connsiteX4" fmla="*/ 0 w 722378"/>
              <a:gd name="connsiteY4" fmla="*/ 0 h 1705927"/>
              <a:gd name="connsiteX0" fmla="*/ 402505 w 722378"/>
              <a:gd name="connsiteY0" fmla="*/ 1701122 h 1713850"/>
              <a:gd name="connsiteX1" fmla="*/ 516467 w 722378"/>
              <a:gd name="connsiteY1" fmla="*/ 1487847 h 1713850"/>
              <a:gd name="connsiteX2" fmla="*/ 722376 w 722378"/>
              <a:gd name="connsiteY2" fmla="*/ 813816 h 1713850"/>
              <a:gd name="connsiteX3" fmla="*/ 512064 w 722378"/>
              <a:gd name="connsiteY3" fmla="*/ 219456 h 1713850"/>
              <a:gd name="connsiteX4" fmla="*/ 0 w 722378"/>
              <a:gd name="connsiteY4" fmla="*/ 0 h 1713850"/>
              <a:gd name="connsiteX0" fmla="*/ 402505 w 722378"/>
              <a:gd name="connsiteY0" fmla="*/ 1701122 h 1713850"/>
              <a:gd name="connsiteX1" fmla="*/ 516467 w 722378"/>
              <a:gd name="connsiteY1" fmla="*/ 1487847 h 1713850"/>
              <a:gd name="connsiteX2" fmla="*/ 722376 w 722378"/>
              <a:gd name="connsiteY2" fmla="*/ 813816 h 1713850"/>
              <a:gd name="connsiteX3" fmla="*/ 512064 w 722378"/>
              <a:gd name="connsiteY3" fmla="*/ 219456 h 1713850"/>
              <a:gd name="connsiteX4" fmla="*/ 0 w 722378"/>
              <a:gd name="connsiteY4" fmla="*/ 0 h 1713850"/>
              <a:gd name="connsiteX0" fmla="*/ 402505 w 722407"/>
              <a:gd name="connsiteY0" fmla="*/ 1701122 h 1713850"/>
              <a:gd name="connsiteX1" fmla="*/ 527050 w 722407"/>
              <a:gd name="connsiteY1" fmla="*/ 1487847 h 1713850"/>
              <a:gd name="connsiteX2" fmla="*/ 722376 w 722407"/>
              <a:gd name="connsiteY2" fmla="*/ 813816 h 1713850"/>
              <a:gd name="connsiteX3" fmla="*/ 512064 w 722407"/>
              <a:gd name="connsiteY3" fmla="*/ 219456 h 1713850"/>
              <a:gd name="connsiteX4" fmla="*/ 0 w 722407"/>
              <a:gd name="connsiteY4" fmla="*/ 0 h 1713850"/>
              <a:gd name="connsiteX0" fmla="*/ 402505 w 722409"/>
              <a:gd name="connsiteY0" fmla="*/ 1701122 h 1713566"/>
              <a:gd name="connsiteX1" fmla="*/ 527050 w 722409"/>
              <a:gd name="connsiteY1" fmla="*/ 1487847 h 1713566"/>
              <a:gd name="connsiteX2" fmla="*/ 722376 w 722409"/>
              <a:gd name="connsiteY2" fmla="*/ 813816 h 1713566"/>
              <a:gd name="connsiteX3" fmla="*/ 512064 w 722409"/>
              <a:gd name="connsiteY3" fmla="*/ 219456 h 1713566"/>
              <a:gd name="connsiteX4" fmla="*/ 0 w 722409"/>
              <a:gd name="connsiteY4" fmla="*/ 0 h 1713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2409" h="1713566">
                <a:moveTo>
                  <a:pt x="402505" y="1701122"/>
                </a:moveTo>
                <a:cubicBezTo>
                  <a:pt x="394123" y="1753700"/>
                  <a:pt x="467388" y="1631498"/>
                  <a:pt x="527050" y="1487847"/>
                </a:cubicBezTo>
                <a:cubicBezTo>
                  <a:pt x="586712" y="1344196"/>
                  <a:pt x="724874" y="1025214"/>
                  <a:pt x="722376" y="813816"/>
                </a:cubicBezTo>
                <a:cubicBezTo>
                  <a:pt x="719878" y="602418"/>
                  <a:pt x="632460" y="355092"/>
                  <a:pt x="512064" y="219456"/>
                </a:cubicBezTo>
                <a:cubicBezTo>
                  <a:pt x="391668" y="83820"/>
                  <a:pt x="172212" y="29718"/>
                  <a:pt x="0" y="0"/>
                </a:cubicBezTo>
              </a:path>
            </a:pathLst>
          </a:custGeom>
          <a:noFill/>
          <a:ln w="15875"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19078F6-0D3C-4687-8731-D8BD882172FB}"/>
              </a:ext>
            </a:extLst>
          </p:cNvPr>
          <p:cNvSpPr/>
          <p:nvPr/>
        </p:nvSpPr>
        <p:spPr>
          <a:xfrm>
            <a:off x="248738" y="1797517"/>
            <a:ext cx="3690666" cy="35408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C8CE7A3-E22A-4E95-ACAE-5E70467DF4B0}"/>
              </a:ext>
            </a:extLst>
          </p:cNvPr>
          <p:cNvSpPr txBox="1"/>
          <p:nvPr/>
        </p:nvSpPr>
        <p:spPr>
          <a:xfrm>
            <a:off x="1049587" y="5456897"/>
            <a:ext cx="24190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truth table is the equivalent of this one?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8C5B0AE-643A-4545-BBCD-3AA1CD27DBD0}"/>
              </a:ext>
            </a:extLst>
          </p:cNvPr>
          <p:cNvSpPr txBox="1"/>
          <p:nvPr/>
        </p:nvSpPr>
        <p:spPr>
          <a:xfrm>
            <a:off x="2438400" y="3174848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0</a:t>
            </a:r>
            <a:endParaRPr lang="en-US" sz="2800" baseline="-25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67FDFC-8FF1-441C-9A94-EE9457BC69FC}"/>
              </a:ext>
            </a:extLst>
          </p:cNvPr>
          <p:cNvSpPr txBox="1"/>
          <p:nvPr/>
        </p:nvSpPr>
        <p:spPr>
          <a:xfrm>
            <a:off x="2438400" y="3673764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0</a:t>
            </a:r>
            <a:endParaRPr lang="en-US" sz="2800" baseline="-25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803B955-2CF5-4BF1-8FE9-CCADBC18EA97}"/>
              </a:ext>
            </a:extLst>
          </p:cNvPr>
          <p:cNvSpPr txBox="1"/>
          <p:nvPr/>
        </p:nvSpPr>
        <p:spPr>
          <a:xfrm>
            <a:off x="2437403" y="4197231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0</a:t>
            </a:r>
            <a:endParaRPr lang="en-US" sz="2800" baseline="-25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41FE03-6D67-41A5-B3EE-3C59CDC69B93}"/>
              </a:ext>
            </a:extLst>
          </p:cNvPr>
          <p:cNvSpPr txBox="1"/>
          <p:nvPr/>
        </p:nvSpPr>
        <p:spPr>
          <a:xfrm>
            <a:off x="2437403" y="4627627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  <a:endParaRPr lang="en-US" sz="2800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21CBAC6-D6EE-40B0-A3D1-3B98AD30CAD7}"/>
              </a:ext>
            </a:extLst>
          </p:cNvPr>
          <p:cNvSpPr txBox="1"/>
          <p:nvPr/>
        </p:nvSpPr>
        <p:spPr>
          <a:xfrm>
            <a:off x="5300739" y="3186999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0</a:t>
            </a:r>
            <a:endParaRPr lang="en-US" sz="28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D490A15-FF76-4424-99BE-86D0512F7A3E}"/>
              </a:ext>
            </a:extLst>
          </p:cNvPr>
          <p:cNvSpPr txBox="1"/>
          <p:nvPr/>
        </p:nvSpPr>
        <p:spPr>
          <a:xfrm>
            <a:off x="5300739" y="3685915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  <a:endParaRPr lang="en-US" sz="28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13EAC7A-55E4-4F30-B1DF-DEDAC4C481AF}"/>
              </a:ext>
            </a:extLst>
          </p:cNvPr>
          <p:cNvSpPr txBox="1"/>
          <p:nvPr/>
        </p:nvSpPr>
        <p:spPr>
          <a:xfrm>
            <a:off x="5299742" y="4209382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  <a:endParaRPr lang="en-US" sz="28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B2380E8-6BC5-4F34-A4B8-02BFA2E2AF19}"/>
              </a:ext>
            </a:extLst>
          </p:cNvPr>
          <p:cNvSpPr txBox="1"/>
          <p:nvPr/>
        </p:nvSpPr>
        <p:spPr>
          <a:xfrm>
            <a:off x="5299742" y="4639778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  <a:endParaRPr lang="en-US" sz="28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AF8E560-FE7C-47D9-B37B-E160B60A3CB5}"/>
              </a:ext>
            </a:extLst>
          </p:cNvPr>
          <p:cNvSpPr txBox="1"/>
          <p:nvPr/>
        </p:nvSpPr>
        <p:spPr>
          <a:xfrm>
            <a:off x="7448863" y="3186999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  <a:endParaRPr lang="en-US" sz="28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3351E6F-BC21-49ED-9539-99BE943A350D}"/>
              </a:ext>
            </a:extLst>
          </p:cNvPr>
          <p:cNvSpPr txBox="1"/>
          <p:nvPr/>
        </p:nvSpPr>
        <p:spPr>
          <a:xfrm>
            <a:off x="7448863" y="3655537"/>
            <a:ext cx="44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0</a:t>
            </a:r>
            <a:endParaRPr lang="en-US" sz="2800" baseline="-25000" dirty="0"/>
          </a:p>
        </p:txBody>
      </p:sp>
    </p:spTree>
    <p:extLst>
      <p:ext uri="{BB962C8B-B14F-4D97-AF65-F5344CB8AC3E}">
        <p14:creationId xmlns:p14="http://schemas.microsoft.com/office/powerpoint/2010/main" val="167156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3" grpId="0"/>
      <p:bldP spid="10" grpId="0" animBg="1"/>
      <p:bldP spid="14" grpId="0" animBg="1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FD0DA-1DB5-4EA7-BCB7-FB037B47A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</a:t>
            </a:r>
            <a:r>
              <a:rPr lang="en-US" b="1" dirty="0">
                <a:solidFill>
                  <a:srgbClr val="FF0000"/>
                </a:solidFill>
              </a:rPr>
              <a:t>AND</a:t>
            </a:r>
            <a:r>
              <a:rPr lang="en-US" dirty="0"/>
              <a:t> Gate is Equivalent to Boolean Multiplication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60C9C-D805-4732-B1E9-DE316EE13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318" y="4368607"/>
            <a:ext cx="8229600" cy="64632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Equivalent Boolean expression:  x</a:t>
            </a:r>
            <a:r>
              <a:rPr lang="en-US" baseline="-25000" dirty="0"/>
              <a:t>1</a:t>
            </a:r>
            <a:r>
              <a:rPr lang="en-US" dirty="0"/>
              <a:t> * x</a:t>
            </a:r>
            <a:r>
              <a:rPr lang="en-US" baseline="-25000" dirty="0"/>
              <a:t>2</a:t>
            </a:r>
            <a:r>
              <a:rPr lang="en-US" dirty="0"/>
              <a:t>  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1C5E9F6-BBF2-4E98-BA66-1DF10F176CB7}"/>
              </a:ext>
            </a:extLst>
          </p:cNvPr>
          <p:cNvGrpSpPr/>
          <p:nvPr/>
        </p:nvGrpSpPr>
        <p:grpSpPr>
          <a:xfrm>
            <a:off x="631062" y="1774628"/>
            <a:ext cx="5294271" cy="1147581"/>
            <a:chOff x="673386" y="2700519"/>
            <a:chExt cx="5294271" cy="114758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2BB4F4C-BFEA-4EE6-A024-A521B753C7A4}"/>
                </a:ext>
              </a:extLst>
            </p:cNvPr>
            <p:cNvGrpSpPr/>
            <p:nvPr/>
          </p:nvGrpSpPr>
          <p:grpSpPr>
            <a:xfrm>
              <a:off x="1524000" y="3009900"/>
              <a:ext cx="2636520" cy="838200"/>
              <a:chOff x="1691640" y="3009900"/>
              <a:chExt cx="2636520" cy="838200"/>
            </a:xfrm>
          </p:grpSpPr>
          <p:sp>
            <p:nvSpPr>
              <p:cNvPr id="9" name="Flowchart: Delay 8">
                <a:extLst>
                  <a:ext uri="{FF2B5EF4-FFF2-40B4-BE49-F238E27FC236}">
                    <a16:creationId xmlns:a16="http://schemas.microsoft.com/office/drawing/2014/main" id="{107EB86E-422E-4D68-BB95-65EF9B63BA59}"/>
                  </a:ext>
                </a:extLst>
              </p:cNvPr>
              <p:cNvSpPr/>
              <p:nvPr/>
            </p:nvSpPr>
            <p:spPr>
              <a:xfrm>
                <a:off x="2514600" y="3009900"/>
                <a:ext cx="990600" cy="838200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B269DA48-6E85-4A02-9CC8-A7A0D1887485}"/>
                  </a:ext>
                </a:extLst>
              </p:cNvPr>
              <p:cNvCxnSpPr/>
              <p:nvPr/>
            </p:nvCxnSpPr>
            <p:spPr>
              <a:xfrm>
                <a:off x="1691640" y="3200400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1C592921-B463-4F33-8E49-3C6D3546A7B2}"/>
                  </a:ext>
                </a:extLst>
              </p:cNvPr>
              <p:cNvCxnSpPr/>
              <p:nvPr/>
            </p:nvCxnSpPr>
            <p:spPr>
              <a:xfrm>
                <a:off x="1691640" y="3622496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1D7A5EE8-595D-4715-BE12-2854E0D4C514}"/>
                  </a:ext>
                </a:extLst>
              </p:cNvPr>
              <p:cNvCxnSpPr/>
              <p:nvPr/>
            </p:nvCxnSpPr>
            <p:spPr>
              <a:xfrm>
                <a:off x="3505200" y="3411876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F299B2F-8F34-417A-86F7-B1B538A62B01}"/>
                </a:ext>
              </a:extLst>
            </p:cNvPr>
            <p:cNvSpPr txBox="1"/>
            <p:nvPr/>
          </p:nvSpPr>
          <p:spPr>
            <a:xfrm>
              <a:off x="683831" y="2700519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1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3FFE0E0-1B08-42A6-9E3A-A50ED2EC6839}"/>
                </a:ext>
              </a:extLst>
            </p:cNvPr>
            <p:cNvSpPr txBox="1"/>
            <p:nvPr/>
          </p:nvSpPr>
          <p:spPr>
            <a:xfrm>
              <a:off x="673386" y="3200400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2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2AC2065-E56A-4F62-8D03-F0E91CC4F66B}"/>
                </a:ext>
              </a:extLst>
            </p:cNvPr>
            <p:cNvSpPr txBox="1"/>
            <p:nvPr/>
          </p:nvSpPr>
          <p:spPr>
            <a:xfrm>
              <a:off x="4086289" y="3088710"/>
              <a:ext cx="18813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output</a:t>
              </a:r>
              <a:endParaRPr lang="en-US" sz="3600" baseline="-25000" dirty="0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BE11BE82-0BA5-4CCB-9568-2C7580EFE5AB}"/>
              </a:ext>
            </a:extLst>
          </p:cNvPr>
          <p:cNvSpPr txBox="1"/>
          <p:nvPr/>
        </p:nvSpPr>
        <p:spPr>
          <a:xfrm>
            <a:off x="6118374" y="1302026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8C5A84D-5E7D-44D1-B7E5-14ABF1E0BED4}"/>
              </a:ext>
            </a:extLst>
          </p:cNvPr>
          <p:cNvGraphicFramePr>
            <a:graphicFrameLocks noGrp="1"/>
          </p:cNvGraphicFramePr>
          <p:nvPr/>
        </p:nvGraphicFramePr>
        <p:xfrm>
          <a:off x="6391390" y="1974830"/>
          <a:ext cx="2121548" cy="240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99763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0867E83A-9604-4134-BD22-77E5BC86BB9A}"/>
              </a:ext>
            </a:extLst>
          </p:cNvPr>
          <p:cNvSpPr txBox="1">
            <a:spLocks/>
          </p:cNvSpPr>
          <p:nvPr/>
        </p:nvSpPr>
        <p:spPr>
          <a:xfrm>
            <a:off x="352318" y="5122302"/>
            <a:ext cx="8439364" cy="64632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This is often written with implied multiplication:  x</a:t>
            </a:r>
            <a:r>
              <a:rPr lang="en-US" baseline="-25000" dirty="0"/>
              <a:t>1</a:t>
            </a:r>
            <a:r>
              <a:rPr lang="en-US" dirty="0"/>
              <a:t> x</a:t>
            </a:r>
            <a:r>
              <a:rPr lang="en-US" baseline="-25000" dirty="0"/>
              <a:t>2</a:t>
            </a:r>
            <a:r>
              <a:rPr lang="en-US" dirty="0"/>
              <a:t>   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A8E8790A-605F-46F1-B36D-3B9443CDAB71}"/>
              </a:ext>
            </a:extLst>
          </p:cNvPr>
          <p:cNvSpPr txBox="1">
            <a:spLocks/>
          </p:cNvSpPr>
          <p:nvPr/>
        </p:nvSpPr>
        <p:spPr>
          <a:xfrm>
            <a:off x="7543800" y="1981200"/>
            <a:ext cx="822960" cy="455132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bg1"/>
                </a:solidFill>
              </a:rPr>
              <a:t>x</a:t>
            </a:r>
            <a:r>
              <a:rPr lang="en-US" sz="1800" b="1" baseline="-25000" dirty="0">
                <a:solidFill>
                  <a:schemeClr val="bg1"/>
                </a:solidFill>
              </a:rPr>
              <a:t>1</a:t>
            </a:r>
            <a:r>
              <a:rPr lang="en-US" sz="1800" b="1" dirty="0">
                <a:solidFill>
                  <a:schemeClr val="bg1"/>
                </a:solidFill>
              </a:rPr>
              <a:t> * x</a:t>
            </a:r>
            <a:r>
              <a:rPr lang="en-US" sz="1800" b="1" baseline="-25000" dirty="0">
                <a:solidFill>
                  <a:schemeClr val="bg1"/>
                </a:solidFill>
              </a:rPr>
              <a:t>2</a:t>
            </a:r>
            <a:r>
              <a:rPr lang="en-US" sz="1800" b="1" dirty="0">
                <a:solidFill>
                  <a:schemeClr val="bg1"/>
                </a:solidFill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402583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" grpId="0"/>
      <p:bldP spid="16" grpId="0" animBg="1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818F7-9BC0-4755-B7C7-0CA4FE415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Algebra Tables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0617DC-EA3E-4F76-8DE0-E7B64C5E7241}"/>
              </a:ext>
            </a:extLst>
          </p:cNvPr>
          <p:cNvSpPr txBox="1"/>
          <p:nvPr/>
        </p:nvSpPr>
        <p:spPr>
          <a:xfrm>
            <a:off x="838200" y="2057400"/>
            <a:ext cx="26456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Multiplication</a:t>
            </a:r>
            <a:endParaRPr lang="en-US" sz="3200" baseline="-250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CA63945-2D59-4083-859A-9295D84924A1}"/>
              </a:ext>
            </a:extLst>
          </p:cNvPr>
          <p:cNvGraphicFramePr>
            <a:graphicFrameLocks noGrp="1"/>
          </p:cNvGraphicFramePr>
          <p:nvPr/>
        </p:nvGraphicFramePr>
        <p:xfrm>
          <a:off x="1100256" y="2760714"/>
          <a:ext cx="2121548" cy="240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99763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  <a:r>
                        <a:rPr lang="en-US" dirty="0"/>
                        <a:t>*x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A640490-A85B-4C84-A1F2-81840AE481F9}"/>
              </a:ext>
            </a:extLst>
          </p:cNvPr>
          <p:cNvSpPr txBox="1"/>
          <p:nvPr/>
        </p:nvSpPr>
        <p:spPr>
          <a:xfrm>
            <a:off x="4083736" y="2057400"/>
            <a:ext cx="1820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Addition</a:t>
            </a:r>
            <a:endParaRPr lang="en-US" sz="3200" baseline="-250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BA0C49C-5E52-45B3-9E3B-B9317BCB9265}"/>
              </a:ext>
            </a:extLst>
          </p:cNvPr>
          <p:cNvGraphicFramePr>
            <a:graphicFrameLocks noGrp="1"/>
          </p:cNvGraphicFramePr>
          <p:nvPr/>
        </p:nvGraphicFramePr>
        <p:xfrm>
          <a:off x="3983804" y="2760713"/>
          <a:ext cx="2121548" cy="240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99763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  <a:r>
                        <a:rPr lang="en-US" dirty="0"/>
                        <a:t>+x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94BAD87-B43F-4965-8E3D-3AB5542678F5}"/>
              </a:ext>
            </a:extLst>
          </p:cNvPr>
          <p:cNvSpPr txBox="1"/>
          <p:nvPr/>
        </p:nvSpPr>
        <p:spPr>
          <a:xfrm>
            <a:off x="6481279" y="1729105"/>
            <a:ext cx="1820239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Negation</a:t>
            </a:r>
          </a:p>
          <a:p>
            <a:r>
              <a:rPr lang="en-US" sz="3200" baseline="-25000" dirty="0"/>
              <a:t>(Complement)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6779FF6-42FC-44D8-942B-F638570FB7A8}"/>
              </a:ext>
            </a:extLst>
          </p:cNvPr>
          <p:cNvGraphicFramePr>
            <a:graphicFrameLocks noGrp="1"/>
          </p:cNvGraphicFramePr>
          <p:nvPr/>
        </p:nvGraphicFramePr>
        <p:xfrm>
          <a:off x="6801743" y="2755613"/>
          <a:ext cx="1179313" cy="1441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</a:tbl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E93B55-8D1E-4F1A-8681-FD26C823A203}"/>
              </a:ext>
            </a:extLst>
          </p:cNvPr>
          <p:cNvCxnSpPr/>
          <p:nvPr/>
        </p:nvCxnSpPr>
        <p:spPr>
          <a:xfrm>
            <a:off x="7391400" y="3810000"/>
            <a:ext cx="18288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9A03690-B852-4B4F-81B3-36DF115A61CA}"/>
              </a:ext>
            </a:extLst>
          </p:cNvPr>
          <p:cNvCxnSpPr/>
          <p:nvPr/>
        </p:nvCxnSpPr>
        <p:spPr>
          <a:xfrm>
            <a:off x="7525512" y="2828544"/>
            <a:ext cx="2286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419078F6-0D3C-4687-8731-D8BD882172FB}"/>
              </a:ext>
            </a:extLst>
          </p:cNvPr>
          <p:cNvSpPr/>
          <p:nvPr/>
        </p:nvSpPr>
        <p:spPr>
          <a:xfrm>
            <a:off x="3124737" y="1905000"/>
            <a:ext cx="3690666" cy="35408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C8CE7A3-E22A-4E95-ACAE-5E70467DF4B0}"/>
              </a:ext>
            </a:extLst>
          </p:cNvPr>
          <p:cNvSpPr txBox="1"/>
          <p:nvPr/>
        </p:nvSpPr>
        <p:spPr>
          <a:xfrm>
            <a:off x="3925586" y="5564380"/>
            <a:ext cx="24190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truth table is the equivalent of this one?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11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Common Emitter Amplifier Circuit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616" y="1423924"/>
            <a:ext cx="7886700" cy="8696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An </a:t>
            </a:r>
            <a:r>
              <a:rPr lang="en-US" sz="2400" dirty="0" err="1"/>
              <a:t>npn</a:t>
            </a:r>
            <a:r>
              <a:rPr lang="en-US" sz="2400" dirty="0"/>
              <a:t> transistor with </a:t>
            </a:r>
            <a:r>
              <a:rPr lang="el-GR" sz="2400" dirty="0"/>
              <a:t>β</a:t>
            </a:r>
            <a:r>
              <a:rPr lang="en-US" sz="2400" dirty="0"/>
              <a:t> = 100, </a:t>
            </a:r>
            <a:r>
              <a:rPr lang="en-US" sz="2400" dirty="0" err="1"/>
              <a:t>V</a:t>
            </a:r>
            <a:r>
              <a:rPr lang="en-US" sz="2400" baseline="-25000" dirty="0" err="1"/>
              <a:t>BE,on</a:t>
            </a:r>
            <a:r>
              <a:rPr lang="en-US" sz="2400" dirty="0"/>
              <a:t> = 0.7 V, </a:t>
            </a:r>
            <a:r>
              <a:rPr lang="en-US" sz="2400" dirty="0" err="1"/>
              <a:t>V</a:t>
            </a:r>
            <a:r>
              <a:rPr lang="en-US" sz="2400" baseline="-25000" dirty="0" err="1"/>
              <a:t>CE,sat</a:t>
            </a:r>
            <a:r>
              <a:rPr lang="en-US" sz="2400" dirty="0"/>
              <a:t> = 0.2 V is biased as shown.  Find the DC currents and </a:t>
            </a:r>
            <a:r>
              <a:rPr lang="en-US" sz="2400" dirty="0" err="1"/>
              <a:t>V</a:t>
            </a:r>
            <a:r>
              <a:rPr lang="en-US" sz="2400" baseline="-25000" dirty="0" err="1"/>
              <a:t>out</a:t>
            </a:r>
            <a:r>
              <a:rPr lang="en-US" sz="2400" dirty="0"/>
              <a:t>.</a:t>
            </a:r>
          </a:p>
        </p:txBody>
      </p: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3D55C7ED-3534-4102-886B-5029AA96A03F}"/>
              </a:ext>
            </a:extLst>
          </p:cNvPr>
          <p:cNvGrpSpPr/>
          <p:nvPr/>
        </p:nvGrpSpPr>
        <p:grpSpPr>
          <a:xfrm>
            <a:off x="627155" y="2906386"/>
            <a:ext cx="4853594" cy="2072552"/>
            <a:chOff x="347108" y="2668386"/>
            <a:chExt cx="6471459" cy="2763402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058552" y="2831728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210559" y="2669526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226945" y="352557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037557" y="3852080"/>
                  <a:ext cx="593496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37557" y="3852080"/>
                  <a:ext cx="593496" cy="400109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110168" y="3346038"/>
                  <a:ext cx="708399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0168" y="3346038"/>
                  <a:ext cx="708399" cy="400109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196273" y="3331469"/>
                  <a:ext cx="151178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=100</m:t>
                        </m:r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nor/>
                          </m:rPr>
                          <a:rPr lang="en-US" sz="1350"/>
                          <m:t>Ω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96273" y="3331469"/>
                  <a:ext cx="1511783" cy="400109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923225" y="3355914"/>
                  <a:ext cx="47064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3225" y="3355914"/>
                  <a:ext cx="470643" cy="40010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3701824" y="2832587"/>
                  <a:ext cx="1434837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a14:m>
                  <a:r>
                    <a:rPr lang="en-US" sz="1350" dirty="0"/>
                    <a:t> </a:t>
                  </a:r>
                  <a14:m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</a:rPr>
                        <m:t>=6.2 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nor/>
                        </m:rPr>
                        <a:rPr lang="en-US" sz="1350"/>
                        <m:t>Ω</m:t>
                      </m:r>
                    </m:oMath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1824" y="2832587"/>
                  <a:ext cx="1434837" cy="400109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347108" y="3688392"/>
                  <a:ext cx="997709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sz="1350" dirty="0"/>
                    <a:t>= 5V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7108" y="3688392"/>
                  <a:ext cx="997709" cy="400109"/>
                </a:xfrm>
                <a:prstGeom prst="rect">
                  <a:avLst/>
                </a:prstGeom>
                <a:blipFill>
                  <a:blip r:embed="rId7"/>
                  <a:stretch>
                    <a:fillRect t="-2041" b="-204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482702" y="5030751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251EB08D-A4C9-48A7-A0D5-B704C19D0454}"/>
                </a:ext>
              </a:extLst>
            </p:cNvPr>
            <p:cNvGrpSpPr/>
            <p:nvPr/>
          </p:nvGrpSpPr>
          <p:grpSpPr>
            <a:xfrm>
              <a:off x="1495046" y="2668386"/>
              <a:ext cx="3734917" cy="2362369"/>
              <a:chOff x="1495046" y="2668386"/>
              <a:chExt cx="3734917" cy="2362369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C22FBDC-0B74-40BF-8A05-267DA1D55369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2369"/>
                <a:chOff x="-1462258" y="2775489"/>
                <a:chExt cx="3734917" cy="2362369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92411F75-780B-4FF4-8F5B-D1057DF7009D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015002" y="3880200"/>
                  <a:ext cx="1538034" cy="977281"/>
                  <a:chOff x="8441531" y="3428998"/>
                  <a:chExt cx="1538034" cy="977281"/>
                </a:xfrm>
              </p:grpSpPr>
              <p:cxnSp>
                <p:nvCxnSpPr>
                  <p:cNvPr id="5" name="Straight Connector 4">
                    <a:extLst>
                      <a:ext uri="{FF2B5EF4-FFF2-40B4-BE49-F238E27FC236}">
                        <a16:creationId xmlns:a16="http://schemas.microsoft.com/office/drawing/2014/main" id="{89B70155-E860-4D0C-877F-12C7C1D62D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8841927" y="3028604"/>
                    <a:ext cx="0" cy="80079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B5E8588B-25D4-42C2-A371-FFD474860E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V="1">
                    <a:off x="9945203" y="3397653"/>
                    <a:ext cx="3017" cy="6570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0878921-5277-4FC5-8234-DB0B6F526346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Arrow Connector 7">
                    <a:extLst>
                      <a:ext uri="{FF2B5EF4-FFF2-40B4-BE49-F238E27FC236}">
                        <a16:creationId xmlns:a16="http://schemas.microsoft.com/office/drawing/2014/main" id="{F5755409-D6F5-4821-A344-CFA0D2A381AA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E25465C7-BDF3-4ECB-8841-6C099691FF1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5C216F7A-E136-4D2A-BB07-2786DD4417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EDDA74E1-F3E0-4FEC-B607-EE23F83A0F7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1405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7706AD0C-D5E1-4F17-8210-0228DEBDCA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56E30060-5D1E-4B4B-90DD-4B14E98B61FD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34E42310-758D-4EBC-BD1B-DF7830649B1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5809B9AA-93A0-45F8-81A4-E77FD0D2FE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D9B0F568-28A4-40D5-A98B-CE150252BB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A8B43EF7-FA1F-445B-9540-C417479D92D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D28F018B-7EC4-4E46-9BF7-E51507E1EF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D00D4C5C-D61E-4AD5-B08D-5441B74F02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80DC4F4A-CE1F-4940-B74A-4D1DE5F0D2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E43850A4-8551-496A-AAF7-83B3E95792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31C668B5-1525-4E19-BC2B-14C0BB1EF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BAAB1196-CE07-4004-BA97-2AC1EBDE37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C4D40C0F-805D-4811-B82B-7A971BCAC6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8830" y="2689465"/>
                <a:ext cx="4058" cy="114220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CFD7C63E-6ADD-4026-A1F9-B0E6D0F07E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326070" y="3831871"/>
              <a:ext cx="373658" cy="229817"/>
              <a:chOff x="1360627" y="3621347"/>
              <a:chExt cx="373658" cy="229817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21347"/>
                <a:ext cx="365760" cy="229817"/>
                <a:chOff x="1360627" y="3621347"/>
                <a:chExt cx="365760" cy="229817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85116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695083"/>
                <a:ext cx="365760" cy="71935"/>
                <a:chOff x="1360627" y="354941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5494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>
              <a:off x="1512888" y="4051066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299822" y="5303520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958203" y="4005831"/>
                  <a:ext cx="47064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8203" y="4005831"/>
                  <a:ext cx="470643" cy="400109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2573134" y="4035694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4409284"/>
              <a:ext cx="0" cy="6217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3906512"/>
              <a:ext cx="0" cy="1469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512653" y="3986039"/>
                  <a:ext cx="47064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2653" y="3986039"/>
                  <a:ext cx="470643" cy="400109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520692" y="4125256"/>
                  <a:ext cx="47064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20692" y="4125256"/>
                  <a:ext cx="470643" cy="400109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6" name="Content Placeholder 2">
            <a:extLst>
              <a:ext uri="{FF2B5EF4-FFF2-40B4-BE49-F238E27FC236}">
                <a16:creationId xmlns:a16="http://schemas.microsoft.com/office/drawing/2014/main" id="{B09CA361-FFE0-4A1F-8365-BEA70D5898B6}"/>
              </a:ext>
            </a:extLst>
          </p:cNvPr>
          <p:cNvSpPr txBox="1">
            <a:spLocks/>
          </p:cNvSpPr>
          <p:nvPr/>
        </p:nvSpPr>
        <p:spPr>
          <a:xfrm>
            <a:off x="5623692" y="2349692"/>
            <a:ext cx="2643188" cy="30284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dirty="0"/>
              <a:t>First calculate the base current 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73ACCDB-00DD-42A6-B374-CEC38C122C0B}"/>
              </a:ext>
            </a:extLst>
          </p:cNvPr>
          <p:cNvCxnSpPr/>
          <p:nvPr/>
        </p:nvCxnSpPr>
        <p:spPr>
          <a:xfrm>
            <a:off x="3061885" y="4018267"/>
            <a:ext cx="51020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A9B4C2D2-363A-4422-B275-3FD5871F0D87}"/>
                  </a:ext>
                </a:extLst>
              </p:cNvPr>
              <p:cNvSpPr/>
              <p:nvPr/>
            </p:nvSpPr>
            <p:spPr>
              <a:xfrm>
                <a:off x="3015187" y="4003010"/>
                <a:ext cx="664413" cy="300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1350" i="1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sz="1350" dirty="0"/>
              </a:p>
            </p:txBody>
          </p:sp>
        </mc:Choice>
        <mc:Fallback xmlns="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A9B4C2D2-363A-4422-B275-3FD5871F0D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5187" y="4003010"/>
                <a:ext cx="664413" cy="30008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5EA26EA-87CE-42AC-BD72-AD648AE064E8}"/>
                  </a:ext>
                </a:extLst>
              </p:cNvPr>
              <p:cNvSpPr/>
              <p:nvPr/>
            </p:nvSpPr>
            <p:spPr>
              <a:xfrm>
                <a:off x="4452842" y="3031725"/>
                <a:ext cx="658578" cy="300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1350" i="1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sz="1350" dirty="0"/>
              </a:p>
            </p:txBody>
          </p:sp>
        </mc:Choice>
        <mc:Fallback xmlns="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5EA26EA-87CE-42AC-BD72-AD648AE064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2842" y="3031725"/>
                <a:ext cx="658578" cy="30008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73D4EE9D-65BC-4E3F-B2A8-562CE553D9AF}"/>
              </a:ext>
            </a:extLst>
          </p:cNvPr>
          <p:cNvCxnSpPr>
            <a:cxnSpLocks/>
          </p:cNvCxnSpPr>
          <p:nvPr/>
        </p:nvCxnSpPr>
        <p:spPr>
          <a:xfrm>
            <a:off x="4474583" y="3020335"/>
            <a:ext cx="1277" cy="4086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5E549BDE-A524-49EB-AE6B-E13134644B7A}"/>
              </a:ext>
            </a:extLst>
          </p:cNvPr>
          <p:cNvSpPr txBox="1">
            <a:spLocks/>
          </p:cNvSpPr>
          <p:nvPr/>
        </p:nvSpPr>
        <p:spPr>
          <a:xfrm>
            <a:off x="5636959" y="3307700"/>
            <a:ext cx="2817951" cy="53441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dirty="0"/>
              <a:t>Use the transistor </a:t>
            </a:r>
            <a:r>
              <a:rPr lang="el-GR" sz="1500" dirty="0"/>
              <a:t>β</a:t>
            </a:r>
            <a:r>
              <a:rPr lang="en-US" sz="1500" dirty="0"/>
              <a:t> to calculate the collector current </a:t>
            </a:r>
          </a:p>
        </p:txBody>
      </p: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0005ADC0-CB28-42BB-B072-87E2FA738AB7}"/>
              </a:ext>
            </a:extLst>
          </p:cNvPr>
          <p:cNvSpPr txBox="1">
            <a:spLocks/>
          </p:cNvSpPr>
          <p:nvPr/>
        </p:nvSpPr>
        <p:spPr>
          <a:xfrm>
            <a:off x="6038420" y="3952469"/>
            <a:ext cx="890345" cy="30284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i="1" dirty="0"/>
              <a:t>I</a:t>
            </a:r>
            <a:r>
              <a:rPr lang="en-US" sz="1800" i="1" baseline="-25000" dirty="0"/>
              <a:t>C</a:t>
            </a:r>
            <a:r>
              <a:rPr lang="en-US" sz="1800" i="1" dirty="0"/>
              <a:t> = </a:t>
            </a:r>
            <a:r>
              <a:rPr lang="el-GR" sz="1800" dirty="0"/>
              <a:t>β</a:t>
            </a:r>
            <a:r>
              <a:rPr lang="en-US" sz="1800" i="1" dirty="0"/>
              <a:t> I</a:t>
            </a:r>
            <a:r>
              <a:rPr lang="en-US" sz="1800" i="1" baseline="-25000" dirty="0"/>
              <a:t>B</a:t>
            </a:r>
            <a:endParaRPr lang="en-US" sz="1800" i="1" dirty="0"/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F386E55D-D702-43A5-8954-687636E3A889}"/>
              </a:ext>
            </a:extLst>
          </p:cNvPr>
          <p:cNvSpPr txBox="1">
            <a:spLocks/>
          </p:cNvSpPr>
          <p:nvPr/>
        </p:nvSpPr>
        <p:spPr>
          <a:xfrm>
            <a:off x="4854706" y="4612651"/>
            <a:ext cx="4297277" cy="3894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dirty="0"/>
              <a:t>Find the voltage drop across the collector resistor </a:t>
            </a:r>
          </a:p>
        </p:txBody>
      </p: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27CC5994-1A93-410A-8C0C-AEDCBA6E5FBC}"/>
              </a:ext>
            </a:extLst>
          </p:cNvPr>
          <p:cNvSpPr txBox="1">
            <a:spLocks/>
          </p:cNvSpPr>
          <p:nvPr/>
        </p:nvSpPr>
        <p:spPr>
          <a:xfrm>
            <a:off x="4868136" y="4971644"/>
            <a:ext cx="3051363" cy="253032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dirty="0" err="1"/>
              <a:t>V</a:t>
            </a:r>
            <a:r>
              <a:rPr lang="en-US" sz="1500" baseline="-25000" dirty="0" err="1"/>
              <a:t>drop</a:t>
            </a:r>
            <a:r>
              <a:rPr lang="en-US" sz="1500" dirty="0"/>
              <a:t> =  I</a:t>
            </a:r>
            <a:r>
              <a:rPr lang="en-US" sz="1500" baseline="-25000" dirty="0"/>
              <a:t>C</a:t>
            </a:r>
            <a:r>
              <a:rPr lang="en-US" sz="1500" dirty="0"/>
              <a:t> R</a:t>
            </a:r>
            <a:r>
              <a:rPr lang="en-US" sz="1500" baseline="-25000" dirty="0"/>
              <a:t>C</a:t>
            </a:r>
            <a:endParaRPr lang="en-US" sz="1500" dirty="0"/>
          </a:p>
        </p:txBody>
      </p:sp>
      <p:sp>
        <p:nvSpPr>
          <p:cNvPr id="102" name="Content Placeholder 2">
            <a:extLst>
              <a:ext uri="{FF2B5EF4-FFF2-40B4-BE49-F238E27FC236}">
                <a16:creationId xmlns:a16="http://schemas.microsoft.com/office/drawing/2014/main" id="{68B87DDA-9D40-4ED3-A00C-D1B4DF3464D0}"/>
              </a:ext>
            </a:extLst>
          </p:cNvPr>
          <p:cNvSpPr txBox="1">
            <a:spLocks/>
          </p:cNvSpPr>
          <p:nvPr/>
        </p:nvSpPr>
        <p:spPr>
          <a:xfrm>
            <a:off x="4870502" y="5287016"/>
            <a:ext cx="2118695" cy="253032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dirty="0" err="1"/>
              <a:t>V</a:t>
            </a:r>
            <a:r>
              <a:rPr lang="en-US" sz="1500" baseline="-25000" dirty="0" err="1"/>
              <a:t>out</a:t>
            </a:r>
            <a:r>
              <a:rPr lang="en-US" sz="1500" dirty="0"/>
              <a:t> = </a:t>
            </a:r>
            <a:r>
              <a:rPr lang="en-US" sz="1500" dirty="0" err="1"/>
              <a:t>V</a:t>
            </a:r>
            <a:r>
              <a:rPr lang="en-US" sz="1500" baseline="-25000" dirty="0" err="1"/>
              <a:t>cc</a:t>
            </a:r>
            <a:r>
              <a:rPr lang="en-US" sz="1500" baseline="-25000" dirty="0"/>
              <a:t> </a:t>
            </a:r>
            <a:r>
              <a:rPr lang="en-US" sz="1500" dirty="0"/>
              <a:t>- </a:t>
            </a:r>
            <a:r>
              <a:rPr lang="en-US" sz="1500" dirty="0" err="1"/>
              <a:t>V</a:t>
            </a:r>
            <a:r>
              <a:rPr lang="en-US" sz="1500" baseline="-25000" dirty="0" err="1"/>
              <a:t>drop</a:t>
            </a:r>
            <a:endParaRPr lang="en-US" sz="1500" dirty="0"/>
          </a:p>
        </p:txBody>
      </p: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6209CDF9-F851-4A3D-B2F5-6D91CA732B74}"/>
              </a:ext>
            </a:extLst>
          </p:cNvPr>
          <p:cNvSpPr txBox="1">
            <a:spLocks/>
          </p:cNvSpPr>
          <p:nvPr/>
        </p:nvSpPr>
        <p:spPr>
          <a:xfrm>
            <a:off x="1128746" y="4885736"/>
            <a:ext cx="2044210" cy="34335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What if V</a:t>
            </a:r>
            <a:r>
              <a:rPr lang="en-US" sz="1800" b="1" baseline="-25000" dirty="0">
                <a:solidFill>
                  <a:srgbClr val="FF0000"/>
                </a:solidFill>
              </a:rPr>
              <a:t>in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Symath_IV25" panose="00000400000000000000" pitchFamily="2" charset="0"/>
                <a:cs typeface="Symath_IV25" panose="00000400000000000000" pitchFamily="2" charset="0"/>
              </a:rPr>
              <a:t>≈</a:t>
            </a:r>
            <a:r>
              <a:rPr lang="en-US" sz="1800" b="1" dirty="0">
                <a:solidFill>
                  <a:srgbClr val="FF0000"/>
                </a:solidFill>
              </a:rPr>
              <a:t> V</a:t>
            </a:r>
            <a:r>
              <a:rPr lang="en-US" sz="1800" b="1" baseline="-25000" dirty="0">
                <a:solidFill>
                  <a:srgbClr val="FF0000"/>
                </a:solidFill>
              </a:rPr>
              <a:t>CC</a:t>
            </a:r>
          </a:p>
        </p:txBody>
      </p:sp>
      <p:sp>
        <p:nvSpPr>
          <p:cNvPr id="105" name="Content Placeholder 2">
            <a:extLst>
              <a:ext uri="{FF2B5EF4-FFF2-40B4-BE49-F238E27FC236}">
                <a16:creationId xmlns:a16="http://schemas.microsoft.com/office/drawing/2014/main" id="{CD03B176-621F-4ABE-AEE7-ACAD7D9B22C4}"/>
              </a:ext>
            </a:extLst>
          </p:cNvPr>
          <p:cNvSpPr txBox="1">
            <a:spLocks/>
          </p:cNvSpPr>
          <p:nvPr/>
        </p:nvSpPr>
        <p:spPr>
          <a:xfrm>
            <a:off x="1108867" y="5307393"/>
            <a:ext cx="3147231" cy="34334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The transistor is in saturation!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6D2107C-A0AB-4AF0-807B-3223E949242D}"/>
                  </a:ext>
                </a:extLst>
              </p:cNvPr>
              <p:cNvSpPr txBox="1"/>
              <p:nvPr/>
            </p:nvSpPr>
            <p:spPr>
              <a:xfrm>
                <a:off x="5950945" y="2683308"/>
                <a:ext cx="1775614" cy="5638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𝐵𝐸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6D2107C-A0AB-4AF0-807B-3223E94924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0945" y="2683308"/>
                <a:ext cx="1775614" cy="56387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1" name="Content Placeholder 2">
            <a:extLst>
              <a:ext uri="{FF2B5EF4-FFF2-40B4-BE49-F238E27FC236}">
                <a16:creationId xmlns:a16="http://schemas.microsoft.com/office/drawing/2014/main" id="{8713E1CC-B341-4EDE-86FB-D56056E483C7}"/>
              </a:ext>
            </a:extLst>
          </p:cNvPr>
          <p:cNvSpPr txBox="1">
            <a:spLocks/>
          </p:cNvSpPr>
          <p:nvPr/>
        </p:nvSpPr>
        <p:spPr>
          <a:xfrm>
            <a:off x="1412654" y="4286436"/>
            <a:ext cx="2045824" cy="34335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Assume V</a:t>
            </a:r>
            <a:r>
              <a:rPr lang="en-US" sz="1400" b="1" baseline="-25000" dirty="0">
                <a:solidFill>
                  <a:srgbClr val="FF0000"/>
                </a:solidFill>
              </a:rPr>
              <a:t>in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Symath_IV25" panose="00000400000000000000" pitchFamily="2" charset="0"/>
                <a:cs typeface="Symath_IV25" panose="00000400000000000000" pitchFamily="2" charset="0"/>
              </a:rPr>
              <a:t>=</a:t>
            </a:r>
            <a:r>
              <a:rPr lang="en-US" sz="1400" b="1" dirty="0">
                <a:solidFill>
                  <a:srgbClr val="FF0000"/>
                </a:solidFill>
              </a:rPr>
              <a:t> 4.7 V</a:t>
            </a:r>
            <a:endParaRPr lang="en-US" sz="1400" b="1" baseline="-25000" dirty="0">
              <a:solidFill>
                <a:srgbClr val="FF0000"/>
              </a:solidFill>
            </a:endParaRPr>
          </a:p>
        </p:txBody>
      </p: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7F8520AD-5140-43E9-8255-D363EECD0E4F}"/>
              </a:ext>
            </a:extLst>
          </p:cNvPr>
          <p:cNvSpPr txBox="1">
            <a:spLocks/>
          </p:cNvSpPr>
          <p:nvPr/>
        </p:nvSpPr>
        <p:spPr>
          <a:xfrm>
            <a:off x="7657586" y="2976457"/>
            <a:ext cx="1371599" cy="30649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I</a:t>
            </a:r>
            <a:r>
              <a:rPr lang="en-US" sz="1800" b="1" baseline="-25000" dirty="0">
                <a:solidFill>
                  <a:srgbClr val="FF0000"/>
                </a:solidFill>
              </a:rPr>
              <a:t>B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Symath_IV25" panose="00000400000000000000" pitchFamily="2" charset="0"/>
                <a:cs typeface="Symath_IV25" panose="00000400000000000000" pitchFamily="2" charset="0"/>
              </a:rPr>
              <a:t>=</a:t>
            </a:r>
            <a:r>
              <a:rPr lang="en-US" sz="1800" b="1" dirty="0">
                <a:solidFill>
                  <a:srgbClr val="FF0000"/>
                </a:solidFill>
              </a:rPr>
              <a:t> 40 </a:t>
            </a:r>
            <a:r>
              <a:rPr lang="el-GR" sz="1800" b="1" dirty="0">
                <a:solidFill>
                  <a:srgbClr val="FF0000"/>
                </a:solidFill>
              </a:rPr>
              <a:t>μ</a:t>
            </a:r>
            <a:r>
              <a:rPr lang="en-US" sz="1800" b="1" dirty="0">
                <a:solidFill>
                  <a:srgbClr val="FF0000"/>
                </a:solidFill>
              </a:rPr>
              <a:t>A </a:t>
            </a:r>
          </a:p>
        </p:txBody>
      </p:sp>
      <p:sp>
        <p:nvSpPr>
          <p:cNvPr id="86" name="Content Placeholder 2">
            <a:extLst>
              <a:ext uri="{FF2B5EF4-FFF2-40B4-BE49-F238E27FC236}">
                <a16:creationId xmlns:a16="http://schemas.microsoft.com/office/drawing/2014/main" id="{C91499FA-240C-4B21-AB7B-0584C50C23FC}"/>
              </a:ext>
            </a:extLst>
          </p:cNvPr>
          <p:cNvSpPr txBox="1">
            <a:spLocks/>
          </p:cNvSpPr>
          <p:nvPr/>
        </p:nvSpPr>
        <p:spPr>
          <a:xfrm>
            <a:off x="7083311" y="3982235"/>
            <a:ext cx="1371599" cy="30649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I</a:t>
            </a:r>
            <a:r>
              <a:rPr lang="en-US" sz="1800" b="1" baseline="-25000" dirty="0">
                <a:solidFill>
                  <a:srgbClr val="FF0000"/>
                </a:solidFill>
              </a:rPr>
              <a:t>C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Symath_IV25" panose="00000400000000000000" pitchFamily="2" charset="0"/>
                <a:cs typeface="Symath_IV25" panose="00000400000000000000" pitchFamily="2" charset="0"/>
              </a:rPr>
              <a:t>=</a:t>
            </a:r>
            <a:r>
              <a:rPr lang="en-US" sz="1800" b="1" dirty="0">
                <a:solidFill>
                  <a:srgbClr val="FF0000"/>
                </a:solidFill>
              </a:rPr>
              <a:t> 4 mA </a:t>
            </a:r>
          </a:p>
        </p:txBody>
      </p:sp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A8DB4AD4-1F77-41B0-B816-CDF45308C236}"/>
              </a:ext>
            </a:extLst>
          </p:cNvPr>
          <p:cNvSpPr txBox="1">
            <a:spLocks/>
          </p:cNvSpPr>
          <p:nvPr/>
        </p:nvSpPr>
        <p:spPr>
          <a:xfrm>
            <a:off x="6564915" y="4918185"/>
            <a:ext cx="1969485" cy="30649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 err="1">
                <a:solidFill>
                  <a:srgbClr val="FF0000"/>
                </a:solidFill>
              </a:rPr>
              <a:t>V</a:t>
            </a:r>
            <a:r>
              <a:rPr lang="en-US" sz="1800" b="1" baseline="-25000" dirty="0" err="1">
                <a:solidFill>
                  <a:srgbClr val="FF0000"/>
                </a:solidFill>
              </a:rPr>
              <a:t>drop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Symath_IV25" panose="00000400000000000000" pitchFamily="2" charset="0"/>
                <a:cs typeface="Symath_IV25" panose="00000400000000000000" pitchFamily="2" charset="0"/>
              </a:rPr>
              <a:t>=</a:t>
            </a:r>
            <a:r>
              <a:rPr lang="en-US" sz="1800" b="1" dirty="0">
                <a:solidFill>
                  <a:srgbClr val="FF0000"/>
                </a:solidFill>
              </a:rPr>
              <a:t> 24.8 V  ??? </a:t>
            </a:r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1B6CF3BB-79B2-4F9B-8630-772422C64DA5}"/>
              </a:ext>
            </a:extLst>
          </p:cNvPr>
          <p:cNvGrpSpPr/>
          <p:nvPr/>
        </p:nvGrpSpPr>
        <p:grpSpPr>
          <a:xfrm>
            <a:off x="6726156" y="4844622"/>
            <a:ext cx="1807747" cy="442394"/>
            <a:chOff x="6393817" y="2650881"/>
            <a:chExt cx="1251737" cy="597064"/>
          </a:xfrm>
        </p:grpSpPr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CC69D979-3A3A-4DC5-A419-AC7F3F5CE6F3}"/>
                </a:ext>
              </a:extLst>
            </p:cNvPr>
            <p:cNvCxnSpPr/>
            <p:nvPr/>
          </p:nvCxnSpPr>
          <p:spPr>
            <a:xfrm flipV="1">
              <a:off x="6393817" y="2650881"/>
              <a:ext cx="1251737" cy="58331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52F9469F-61E6-4418-A6C9-78A74A8B26B3}"/>
                </a:ext>
              </a:extLst>
            </p:cNvPr>
            <p:cNvCxnSpPr>
              <a:cxnSpLocks/>
            </p:cNvCxnSpPr>
            <p:nvPr/>
          </p:nvCxnSpPr>
          <p:spPr>
            <a:xfrm>
              <a:off x="6393817" y="2664632"/>
              <a:ext cx="1251737" cy="58331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61E24C5F-F201-4F7A-BC8F-E3DCC1355C18}"/>
              </a:ext>
            </a:extLst>
          </p:cNvPr>
          <p:cNvGrpSpPr/>
          <p:nvPr/>
        </p:nvGrpSpPr>
        <p:grpSpPr>
          <a:xfrm>
            <a:off x="6976989" y="3890080"/>
            <a:ext cx="1807747" cy="442394"/>
            <a:chOff x="6393817" y="2650881"/>
            <a:chExt cx="1251737" cy="597064"/>
          </a:xfrm>
        </p:grpSpPr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27DC5756-49CF-4071-8A9B-902D68C8E740}"/>
                </a:ext>
              </a:extLst>
            </p:cNvPr>
            <p:cNvCxnSpPr/>
            <p:nvPr/>
          </p:nvCxnSpPr>
          <p:spPr>
            <a:xfrm flipV="1">
              <a:off x="6393817" y="2650881"/>
              <a:ext cx="1251737" cy="58331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41F589F7-931A-451B-9B20-655F299A5206}"/>
                </a:ext>
              </a:extLst>
            </p:cNvPr>
            <p:cNvCxnSpPr>
              <a:cxnSpLocks/>
            </p:cNvCxnSpPr>
            <p:nvPr/>
          </p:nvCxnSpPr>
          <p:spPr>
            <a:xfrm>
              <a:off x="6393817" y="2664632"/>
              <a:ext cx="1251737" cy="583313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DA2B2B0B-AC93-4E7D-9A5C-A43F698FB39D}"/>
              </a:ext>
            </a:extLst>
          </p:cNvPr>
          <p:cNvSpPr txBox="1">
            <a:spLocks/>
          </p:cNvSpPr>
          <p:nvPr/>
        </p:nvSpPr>
        <p:spPr>
          <a:xfrm>
            <a:off x="6485425" y="5395848"/>
            <a:ext cx="1969485" cy="30649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 err="1">
                <a:solidFill>
                  <a:srgbClr val="FF0000"/>
                </a:solidFill>
              </a:rPr>
              <a:t>V</a:t>
            </a:r>
            <a:r>
              <a:rPr lang="en-US" sz="1800" b="1" baseline="-25000" dirty="0" err="1">
                <a:solidFill>
                  <a:srgbClr val="FF0000"/>
                </a:solidFill>
              </a:rPr>
              <a:t>out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Symath_IV25" panose="00000400000000000000" pitchFamily="2" charset="0"/>
                <a:cs typeface="Symath_IV25" panose="00000400000000000000" pitchFamily="2" charset="0"/>
              </a:rPr>
              <a:t>=</a:t>
            </a:r>
            <a:r>
              <a:rPr lang="en-US" sz="1800" b="1" dirty="0">
                <a:solidFill>
                  <a:srgbClr val="FF0000"/>
                </a:solidFill>
              </a:rPr>
              <a:t> 0.2 V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39A93F4-474C-41DF-9B75-828E160332DE}"/>
              </a:ext>
            </a:extLst>
          </p:cNvPr>
          <p:cNvSpPr/>
          <p:nvPr/>
        </p:nvSpPr>
        <p:spPr>
          <a:xfrm>
            <a:off x="7830841" y="1794425"/>
            <a:ext cx="1211318" cy="3788228"/>
          </a:xfrm>
          <a:custGeom>
            <a:avLst/>
            <a:gdLst>
              <a:gd name="connsiteX0" fmla="*/ 0 w 1258581"/>
              <a:gd name="connsiteY0" fmla="*/ 0 h 3767603"/>
              <a:gd name="connsiteX1" fmla="*/ 715019 w 1258581"/>
              <a:gd name="connsiteY1" fmla="*/ 357509 h 3767603"/>
              <a:gd name="connsiteX2" fmla="*/ 1155031 w 1258581"/>
              <a:gd name="connsiteY2" fmla="*/ 1299410 h 3767603"/>
              <a:gd name="connsiteX3" fmla="*/ 1258159 w 1258581"/>
              <a:gd name="connsiteY3" fmla="*/ 2316938 h 3767603"/>
              <a:gd name="connsiteX4" fmla="*/ 1134406 w 1258581"/>
              <a:gd name="connsiteY4" fmla="*/ 3183212 h 3767603"/>
              <a:gd name="connsiteX5" fmla="*/ 790646 w 1258581"/>
              <a:gd name="connsiteY5" fmla="*/ 3657600 h 3767603"/>
              <a:gd name="connsiteX6" fmla="*/ 171879 w 1258581"/>
              <a:gd name="connsiteY6" fmla="*/ 3767603 h 3767603"/>
              <a:gd name="connsiteX0" fmla="*/ 0 w 1258772"/>
              <a:gd name="connsiteY0" fmla="*/ 0 h 3767603"/>
              <a:gd name="connsiteX1" fmla="*/ 666893 w 1258772"/>
              <a:gd name="connsiteY1" fmla="*/ 426261 h 3767603"/>
              <a:gd name="connsiteX2" fmla="*/ 1155031 w 1258772"/>
              <a:gd name="connsiteY2" fmla="*/ 1299410 h 3767603"/>
              <a:gd name="connsiteX3" fmla="*/ 1258159 w 1258772"/>
              <a:gd name="connsiteY3" fmla="*/ 2316938 h 3767603"/>
              <a:gd name="connsiteX4" fmla="*/ 1134406 w 1258772"/>
              <a:gd name="connsiteY4" fmla="*/ 3183212 h 3767603"/>
              <a:gd name="connsiteX5" fmla="*/ 790646 w 1258772"/>
              <a:gd name="connsiteY5" fmla="*/ 3657600 h 3767603"/>
              <a:gd name="connsiteX6" fmla="*/ 171879 w 1258772"/>
              <a:gd name="connsiteY6" fmla="*/ 3767603 h 3767603"/>
              <a:gd name="connsiteX0" fmla="*/ 0 w 1210646"/>
              <a:gd name="connsiteY0" fmla="*/ 0 h 3788228"/>
              <a:gd name="connsiteX1" fmla="*/ 618767 w 1210646"/>
              <a:gd name="connsiteY1" fmla="*/ 446886 h 3788228"/>
              <a:gd name="connsiteX2" fmla="*/ 1106905 w 1210646"/>
              <a:gd name="connsiteY2" fmla="*/ 1320035 h 3788228"/>
              <a:gd name="connsiteX3" fmla="*/ 1210033 w 1210646"/>
              <a:gd name="connsiteY3" fmla="*/ 2337563 h 3788228"/>
              <a:gd name="connsiteX4" fmla="*/ 1086280 w 1210646"/>
              <a:gd name="connsiteY4" fmla="*/ 3203837 h 3788228"/>
              <a:gd name="connsiteX5" fmla="*/ 742520 w 1210646"/>
              <a:gd name="connsiteY5" fmla="*/ 3678225 h 3788228"/>
              <a:gd name="connsiteX6" fmla="*/ 123753 w 1210646"/>
              <a:gd name="connsiteY6" fmla="*/ 3788228 h 3788228"/>
              <a:gd name="connsiteX0" fmla="*/ 0 w 1210646"/>
              <a:gd name="connsiteY0" fmla="*/ 0 h 3788228"/>
              <a:gd name="connsiteX1" fmla="*/ 618767 w 1210646"/>
              <a:gd name="connsiteY1" fmla="*/ 446886 h 3788228"/>
              <a:gd name="connsiteX2" fmla="*/ 1106905 w 1210646"/>
              <a:gd name="connsiteY2" fmla="*/ 1320035 h 3788228"/>
              <a:gd name="connsiteX3" fmla="*/ 1210033 w 1210646"/>
              <a:gd name="connsiteY3" fmla="*/ 2337563 h 3788228"/>
              <a:gd name="connsiteX4" fmla="*/ 1086280 w 1210646"/>
              <a:gd name="connsiteY4" fmla="*/ 3203837 h 3788228"/>
              <a:gd name="connsiteX5" fmla="*/ 742520 w 1210646"/>
              <a:gd name="connsiteY5" fmla="*/ 3678225 h 3788228"/>
              <a:gd name="connsiteX6" fmla="*/ 123753 w 1210646"/>
              <a:gd name="connsiteY6" fmla="*/ 3788228 h 3788228"/>
              <a:gd name="connsiteX0" fmla="*/ 0 w 1210550"/>
              <a:gd name="connsiteY0" fmla="*/ 0 h 3788228"/>
              <a:gd name="connsiteX1" fmla="*/ 639393 w 1210550"/>
              <a:gd name="connsiteY1" fmla="*/ 446886 h 3788228"/>
              <a:gd name="connsiteX2" fmla="*/ 1106905 w 1210550"/>
              <a:gd name="connsiteY2" fmla="*/ 1320035 h 3788228"/>
              <a:gd name="connsiteX3" fmla="*/ 1210033 w 1210550"/>
              <a:gd name="connsiteY3" fmla="*/ 2337563 h 3788228"/>
              <a:gd name="connsiteX4" fmla="*/ 1086280 w 1210550"/>
              <a:gd name="connsiteY4" fmla="*/ 3203837 h 3788228"/>
              <a:gd name="connsiteX5" fmla="*/ 742520 w 1210550"/>
              <a:gd name="connsiteY5" fmla="*/ 3678225 h 3788228"/>
              <a:gd name="connsiteX6" fmla="*/ 123753 w 1210550"/>
              <a:gd name="connsiteY6" fmla="*/ 3788228 h 3788228"/>
              <a:gd name="connsiteX0" fmla="*/ 0 w 1210550"/>
              <a:gd name="connsiteY0" fmla="*/ 0 h 3788228"/>
              <a:gd name="connsiteX1" fmla="*/ 639393 w 1210550"/>
              <a:gd name="connsiteY1" fmla="*/ 446886 h 3788228"/>
              <a:gd name="connsiteX2" fmla="*/ 1106905 w 1210550"/>
              <a:gd name="connsiteY2" fmla="*/ 1320035 h 3788228"/>
              <a:gd name="connsiteX3" fmla="*/ 1210033 w 1210550"/>
              <a:gd name="connsiteY3" fmla="*/ 2337563 h 3788228"/>
              <a:gd name="connsiteX4" fmla="*/ 1086280 w 1210550"/>
              <a:gd name="connsiteY4" fmla="*/ 3203837 h 3788228"/>
              <a:gd name="connsiteX5" fmla="*/ 742520 w 1210550"/>
              <a:gd name="connsiteY5" fmla="*/ 3678225 h 3788228"/>
              <a:gd name="connsiteX6" fmla="*/ 123753 w 1210550"/>
              <a:gd name="connsiteY6" fmla="*/ 3788228 h 3788228"/>
              <a:gd name="connsiteX0" fmla="*/ 0 w 1210611"/>
              <a:gd name="connsiteY0" fmla="*/ 0 h 3788228"/>
              <a:gd name="connsiteX1" fmla="*/ 625643 w 1210611"/>
              <a:gd name="connsiteY1" fmla="*/ 536263 h 3788228"/>
              <a:gd name="connsiteX2" fmla="*/ 1106905 w 1210611"/>
              <a:gd name="connsiteY2" fmla="*/ 1320035 h 3788228"/>
              <a:gd name="connsiteX3" fmla="*/ 1210033 w 1210611"/>
              <a:gd name="connsiteY3" fmla="*/ 2337563 h 3788228"/>
              <a:gd name="connsiteX4" fmla="*/ 1086280 w 1210611"/>
              <a:gd name="connsiteY4" fmla="*/ 3203837 h 3788228"/>
              <a:gd name="connsiteX5" fmla="*/ 742520 w 1210611"/>
              <a:gd name="connsiteY5" fmla="*/ 3678225 h 3788228"/>
              <a:gd name="connsiteX6" fmla="*/ 123753 w 1210611"/>
              <a:gd name="connsiteY6" fmla="*/ 3788228 h 3788228"/>
              <a:gd name="connsiteX0" fmla="*/ 0 w 1212962"/>
              <a:gd name="connsiteY0" fmla="*/ 0 h 3788228"/>
              <a:gd name="connsiteX1" fmla="*/ 625643 w 1212962"/>
              <a:gd name="connsiteY1" fmla="*/ 536263 h 3788228"/>
              <a:gd name="connsiteX2" fmla="*/ 1106905 w 1212962"/>
              <a:gd name="connsiteY2" fmla="*/ 1320035 h 3788228"/>
              <a:gd name="connsiteX3" fmla="*/ 1210033 w 1212962"/>
              <a:gd name="connsiteY3" fmla="*/ 2337563 h 3788228"/>
              <a:gd name="connsiteX4" fmla="*/ 1086280 w 1212962"/>
              <a:gd name="connsiteY4" fmla="*/ 3203837 h 3788228"/>
              <a:gd name="connsiteX5" fmla="*/ 742520 w 1212962"/>
              <a:gd name="connsiteY5" fmla="*/ 3678225 h 3788228"/>
              <a:gd name="connsiteX6" fmla="*/ 123753 w 1212962"/>
              <a:gd name="connsiteY6" fmla="*/ 3788228 h 3788228"/>
              <a:gd name="connsiteX0" fmla="*/ 0 w 1211318"/>
              <a:gd name="connsiteY0" fmla="*/ 0 h 3788228"/>
              <a:gd name="connsiteX1" fmla="*/ 625643 w 1211318"/>
              <a:gd name="connsiteY1" fmla="*/ 536263 h 3788228"/>
              <a:gd name="connsiteX2" fmla="*/ 1106905 w 1211318"/>
              <a:gd name="connsiteY2" fmla="*/ 1320035 h 3788228"/>
              <a:gd name="connsiteX3" fmla="*/ 1210033 w 1211318"/>
              <a:gd name="connsiteY3" fmla="*/ 2337563 h 3788228"/>
              <a:gd name="connsiteX4" fmla="*/ 1086280 w 1211318"/>
              <a:gd name="connsiteY4" fmla="*/ 3203837 h 3788228"/>
              <a:gd name="connsiteX5" fmla="*/ 742520 w 1211318"/>
              <a:gd name="connsiteY5" fmla="*/ 3678225 h 3788228"/>
              <a:gd name="connsiteX6" fmla="*/ 123753 w 1211318"/>
              <a:gd name="connsiteY6" fmla="*/ 3788228 h 3788228"/>
              <a:gd name="connsiteX0" fmla="*/ 0 w 1211318"/>
              <a:gd name="connsiteY0" fmla="*/ 0 h 3788228"/>
              <a:gd name="connsiteX1" fmla="*/ 625643 w 1211318"/>
              <a:gd name="connsiteY1" fmla="*/ 536263 h 3788228"/>
              <a:gd name="connsiteX2" fmla="*/ 1106905 w 1211318"/>
              <a:gd name="connsiteY2" fmla="*/ 1320035 h 3788228"/>
              <a:gd name="connsiteX3" fmla="*/ 1210033 w 1211318"/>
              <a:gd name="connsiteY3" fmla="*/ 2337563 h 3788228"/>
              <a:gd name="connsiteX4" fmla="*/ 1086280 w 1211318"/>
              <a:gd name="connsiteY4" fmla="*/ 3203837 h 3788228"/>
              <a:gd name="connsiteX5" fmla="*/ 742520 w 1211318"/>
              <a:gd name="connsiteY5" fmla="*/ 3678225 h 3788228"/>
              <a:gd name="connsiteX6" fmla="*/ 123753 w 1211318"/>
              <a:gd name="connsiteY6" fmla="*/ 3788228 h 3788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1318" h="3788228">
                <a:moveTo>
                  <a:pt x="0" y="0"/>
                </a:moveTo>
                <a:cubicBezTo>
                  <a:pt x="261257" y="207973"/>
                  <a:pt x="489285" y="350633"/>
                  <a:pt x="625643" y="536263"/>
                </a:cubicBezTo>
                <a:cubicBezTo>
                  <a:pt x="762001" y="721893"/>
                  <a:pt x="995757" y="1012943"/>
                  <a:pt x="1106905" y="1320035"/>
                </a:cubicBezTo>
                <a:cubicBezTo>
                  <a:pt x="1218053" y="1627127"/>
                  <a:pt x="1213470" y="2023596"/>
                  <a:pt x="1210033" y="2337563"/>
                </a:cubicBezTo>
                <a:cubicBezTo>
                  <a:pt x="1206596" y="2651530"/>
                  <a:pt x="1164199" y="2980393"/>
                  <a:pt x="1086280" y="3203837"/>
                </a:cubicBezTo>
                <a:cubicBezTo>
                  <a:pt x="1008361" y="3427281"/>
                  <a:pt x="902941" y="3580827"/>
                  <a:pt x="742520" y="3678225"/>
                </a:cubicBezTo>
                <a:cubicBezTo>
                  <a:pt x="582099" y="3775623"/>
                  <a:pt x="352926" y="3781925"/>
                  <a:pt x="123753" y="3788228"/>
                </a:cubicBezTo>
              </a:path>
            </a:pathLst>
          </a:custGeom>
          <a:noFill/>
          <a:ln w="12700">
            <a:solidFill>
              <a:srgbClr val="FF0000"/>
            </a:solidFill>
            <a:tailEnd type="stealth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Content Placeholder 2">
            <a:extLst>
              <a:ext uri="{FF2B5EF4-FFF2-40B4-BE49-F238E27FC236}">
                <a16:creationId xmlns:a16="http://schemas.microsoft.com/office/drawing/2014/main" id="{37149D4A-D688-415F-BC60-60CC95507081}"/>
              </a:ext>
            </a:extLst>
          </p:cNvPr>
          <p:cNvSpPr txBox="1">
            <a:spLocks/>
          </p:cNvSpPr>
          <p:nvPr/>
        </p:nvSpPr>
        <p:spPr>
          <a:xfrm>
            <a:off x="1348369" y="5838602"/>
            <a:ext cx="6571130" cy="69859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Having an input that is close to the supply voltage results in an output that is close to 0 V. </a:t>
            </a:r>
          </a:p>
        </p:txBody>
      </p:sp>
    </p:spTree>
    <p:extLst>
      <p:ext uri="{BB962C8B-B14F-4D97-AF65-F5344CB8AC3E}">
        <p14:creationId xmlns:p14="http://schemas.microsoft.com/office/powerpoint/2010/main" val="3137885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81" grpId="0"/>
      <p:bldP spid="85" grpId="0"/>
      <p:bldP spid="86" grpId="0"/>
      <p:bldP spid="103" grpId="0"/>
      <p:bldP spid="112" grpId="0"/>
      <p:bldP spid="15" grpId="0" animBg="1"/>
      <p:bldP spid="113" grpId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FD0DA-1DB5-4EA7-BCB7-FB037B47A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</a:t>
            </a:r>
            <a:r>
              <a:rPr lang="en-US" b="1" dirty="0">
                <a:solidFill>
                  <a:srgbClr val="FF0000"/>
                </a:solidFill>
              </a:rPr>
              <a:t>OR</a:t>
            </a:r>
            <a:r>
              <a:rPr lang="en-US" dirty="0"/>
              <a:t> Gate is Equivalent to Boolean Addition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60C9C-D805-4732-B1E9-DE316EE13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073966"/>
            <a:ext cx="8229600" cy="64632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Equivalent Boolean expression:  x</a:t>
            </a:r>
            <a:r>
              <a:rPr lang="en-US" baseline="-25000" dirty="0"/>
              <a:t>1</a:t>
            </a:r>
            <a:r>
              <a:rPr lang="en-US" dirty="0"/>
              <a:t> + x</a:t>
            </a:r>
            <a:r>
              <a:rPr lang="en-US" baseline="-25000" dirty="0"/>
              <a:t>2</a:t>
            </a:r>
            <a:r>
              <a:rPr lang="en-US" dirty="0"/>
              <a:t>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11BE82-0BA5-4CCB-9568-2C7580EFE5AB}"/>
              </a:ext>
            </a:extLst>
          </p:cNvPr>
          <p:cNvSpPr txBox="1"/>
          <p:nvPr/>
        </p:nvSpPr>
        <p:spPr>
          <a:xfrm>
            <a:off x="6118374" y="1765637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8C5A84D-5E7D-44D1-B7E5-14ABF1E0BED4}"/>
              </a:ext>
            </a:extLst>
          </p:cNvPr>
          <p:cNvGraphicFramePr>
            <a:graphicFrameLocks noGrp="1"/>
          </p:cNvGraphicFramePr>
          <p:nvPr/>
        </p:nvGraphicFramePr>
        <p:xfrm>
          <a:off x="6401835" y="2480492"/>
          <a:ext cx="2121548" cy="240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99763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A8E8790A-605F-46F1-B36D-3B9443CDAB71}"/>
              </a:ext>
            </a:extLst>
          </p:cNvPr>
          <p:cNvSpPr txBox="1">
            <a:spLocks/>
          </p:cNvSpPr>
          <p:nvPr/>
        </p:nvSpPr>
        <p:spPr>
          <a:xfrm>
            <a:off x="7543800" y="2480492"/>
            <a:ext cx="822960" cy="455132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bg1"/>
                </a:solidFill>
              </a:rPr>
              <a:t>x</a:t>
            </a:r>
            <a:r>
              <a:rPr lang="en-US" sz="1800" b="1" baseline="-25000" dirty="0">
                <a:solidFill>
                  <a:schemeClr val="bg1"/>
                </a:solidFill>
              </a:rPr>
              <a:t>1</a:t>
            </a:r>
            <a:r>
              <a:rPr lang="en-US" sz="1800" b="1" dirty="0">
                <a:solidFill>
                  <a:schemeClr val="bg1"/>
                </a:solidFill>
              </a:rPr>
              <a:t> + x</a:t>
            </a:r>
            <a:r>
              <a:rPr lang="en-US" sz="1800" b="1" baseline="-25000" dirty="0">
                <a:solidFill>
                  <a:schemeClr val="bg1"/>
                </a:solidFill>
              </a:rPr>
              <a:t>2</a:t>
            </a:r>
            <a:r>
              <a:rPr lang="en-US" sz="1800" b="1" dirty="0">
                <a:solidFill>
                  <a:schemeClr val="bg1"/>
                </a:solidFill>
              </a:rPr>
              <a:t>   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ACF84C1-8901-47FC-8F61-DD142573C375}"/>
              </a:ext>
            </a:extLst>
          </p:cNvPr>
          <p:cNvGrpSpPr/>
          <p:nvPr/>
        </p:nvGrpSpPr>
        <p:grpSpPr>
          <a:xfrm>
            <a:off x="682372" y="2353411"/>
            <a:ext cx="5294271" cy="1164425"/>
            <a:chOff x="557469" y="1420941"/>
            <a:chExt cx="5294271" cy="1164425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30893AF-FEE2-43ED-8CDF-27A18DF50534}"/>
                </a:ext>
              </a:extLst>
            </p:cNvPr>
            <p:cNvSpPr txBox="1"/>
            <p:nvPr/>
          </p:nvSpPr>
          <p:spPr>
            <a:xfrm>
              <a:off x="567914" y="1420941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1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AA7E916-0317-49EA-85A6-3150BBE5FF93}"/>
                </a:ext>
              </a:extLst>
            </p:cNvPr>
            <p:cNvSpPr txBox="1"/>
            <p:nvPr/>
          </p:nvSpPr>
          <p:spPr>
            <a:xfrm>
              <a:off x="557469" y="1920822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2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E96ECB7-DCFC-42EC-9D12-E726EF7D957F}"/>
                </a:ext>
              </a:extLst>
            </p:cNvPr>
            <p:cNvSpPr txBox="1"/>
            <p:nvPr/>
          </p:nvSpPr>
          <p:spPr>
            <a:xfrm>
              <a:off x="3970372" y="1809132"/>
              <a:ext cx="18813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output</a:t>
              </a:r>
              <a:endParaRPr lang="en-US" sz="3600" baseline="-25000" dirty="0"/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A19A61FB-FE99-47F9-B33D-36CF04878CB8}"/>
                </a:ext>
              </a:extLst>
            </p:cNvPr>
            <p:cNvGrpSpPr/>
            <p:nvPr/>
          </p:nvGrpSpPr>
          <p:grpSpPr>
            <a:xfrm>
              <a:off x="1419167" y="1740793"/>
              <a:ext cx="2614353" cy="844573"/>
              <a:chOff x="1637607" y="3003526"/>
              <a:chExt cx="2614353" cy="844573"/>
            </a:xfrm>
          </p:grpSpPr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A1046A9C-E241-4136-B5CB-634279E59AD1}"/>
                  </a:ext>
                </a:extLst>
              </p:cNvPr>
              <p:cNvCxnSpPr/>
              <p:nvPr/>
            </p:nvCxnSpPr>
            <p:spPr>
              <a:xfrm>
                <a:off x="3429000" y="3418028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D940597D-394C-4592-860A-7CD32DA0D7D6}"/>
                  </a:ext>
                </a:extLst>
              </p:cNvPr>
              <p:cNvGrpSpPr/>
              <p:nvPr/>
            </p:nvGrpSpPr>
            <p:grpSpPr>
              <a:xfrm>
                <a:off x="1637607" y="3009899"/>
                <a:ext cx="1699953" cy="838200"/>
                <a:chOff x="1637607" y="3009899"/>
                <a:chExt cx="1699953" cy="838200"/>
              </a:xfrm>
            </p:grpSpPr>
            <p:sp>
              <p:nvSpPr>
                <p:cNvPr id="26" name="Flowchart: Delay 25">
                  <a:extLst>
                    <a:ext uri="{FF2B5EF4-FFF2-40B4-BE49-F238E27FC236}">
                      <a16:creationId xmlns:a16="http://schemas.microsoft.com/office/drawing/2014/main" id="{BC0CB09A-CF25-4100-930D-4D9C12DDCD98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F3C4DEA2-21FB-4991-87E8-C7E9B1742EF7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Arc 27">
                  <a:extLst>
                    <a:ext uri="{FF2B5EF4-FFF2-40B4-BE49-F238E27FC236}">
                      <a16:creationId xmlns:a16="http://schemas.microsoft.com/office/drawing/2014/main" id="{B4150CEC-9FC2-45C9-B3E3-793501B5C2FD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6317ABA4-1FC6-4722-BE86-72C909A648CB}"/>
                    </a:ext>
                  </a:extLst>
                </p:cNvPr>
                <p:cNvCxnSpPr/>
                <p:nvPr/>
              </p:nvCxnSpPr>
              <p:spPr>
                <a:xfrm>
                  <a:off x="1637607" y="3200399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82BBA7BD-43E7-4142-A852-9019D4624FF4}"/>
                    </a:ext>
                  </a:extLst>
                </p:cNvPr>
                <p:cNvCxnSpPr/>
                <p:nvPr/>
              </p:nvCxnSpPr>
              <p:spPr>
                <a:xfrm>
                  <a:off x="1657696" y="3640280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866F9E69-0A7C-498B-AD70-99614520E13C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3CD26E89-2BA6-44FD-8354-6ECFD1DFB5C6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506A5CF0-9327-4140-B475-1FE1EC9544AA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83302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6" grpId="0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818F7-9BC0-4755-B7C7-0CA4FE415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Algebra Tables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0617DC-EA3E-4F76-8DE0-E7B64C5E7241}"/>
              </a:ext>
            </a:extLst>
          </p:cNvPr>
          <p:cNvSpPr txBox="1"/>
          <p:nvPr/>
        </p:nvSpPr>
        <p:spPr>
          <a:xfrm>
            <a:off x="838200" y="2057400"/>
            <a:ext cx="26456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Multiplication</a:t>
            </a:r>
            <a:endParaRPr lang="en-US" sz="3200" baseline="-250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CA63945-2D59-4083-859A-9295D84924A1}"/>
              </a:ext>
            </a:extLst>
          </p:cNvPr>
          <p:cNvGraphicFramePr>
            <a:graphicFrameLocks noGrp="1"/>
          </p:cNvGraphicFramePr>
          <p:nvPr/>
        </p:nvGraphicFramePr>
        <p:xfrm>
          <a:off x="1100256" y="2760714"/>
          <a:ext cx="2121548" cy="240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99763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  <a:r>
                        <a:rPr lang="en-US" dirty="0"/>
                        <a:t>*x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A640490-A85B-4C84-A1F2-81840AE481F9}"/>
              </a:ext>
            </a:extLst>
          </p:cNvPr>
          <p:cNvSpPr txBox="1"/>
          <p:nvPr/>
        </p:nvSpPr>
        <p:spPr>
          <a:xfrm>
            <a:off x="4083736" y="2057400"/>
            <a:ext cx="1820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Addition</a:t>
            </a:r>
            <a:endParaRPr lang="en-US" sz="3200" baseline="-250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BA0C49C-5E52-45B3-9E3B-B9317BCB9265}"/>
              </a:ext>
            </a:extLst>
          </p:cNvPr>
          <p:cNvGraphicFramePr>
            <a:graphicFrameLocks noGrp="1"/>
          </p:cNvGraphicFramePr>
          <p:nvPr/>
        </p:nvGraphicFramePr>
        <p:xfrm>
          <a:off x="3983804" y="2760713"/>
          <a:ext cx="2121548" cy="240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99763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  <a:r>
                        <a:rPr lang="en-US" dirty="0"/>
                        <a:t>+x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94BAD87-B43F-4965-8E3D-3AB5542678F5}"/>
              </a:ext>
            </a:extLst>
          </p:cNvPr>
          <p:cNvSpPr txBox="1"/>
          <p:nvPr/>
        </p:nvSpPr>
        <p:spPr>
          <a:xfrm>
            <a:off x="6481279" y="1729105"/>
            <a:ext cx="1820239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Negation</a:t>
            </a:r>
          </a:p>
          <a:p>
            <a:r>
              <a:rPr lang="en-US" sz="3200" baseline="-25000" dirty="0"/>
              <a:t>(Complement)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6779FF6-42FC-44D8-942B-F638570FB7A8}"/>
              </a:ext>
            </a:extLst>
          </p:cNvPr>
          <p:cNvGraphicFramePr>
            <a:graphicFrameLocks noGrp="1"/>
          </p:cNvGraphicFramePr>
          <p:nvPr/>
        </p:nvGraphicFramePr>
        <p:xfrm>
          <a:off x="6801743" y="2755613"/>
          <a:ext cx="1179313" cy="1441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</a:tbl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E93B55-8D1E-4F1A-8681-FD26C823A203}"/>
              </a:ext>
            </a:extLst>
          </p:cNvPr>
          <p:cNvCxnSpPr/>
          <p:nvPr/>
        </p:nvCxnSpPr>
        <p:spPr>
          <a:xfrm>
            <a:off x="7391400" y="3810000"/>
            <a:ext cx="18288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9A03690-B852-4B4F-81B3-36DF115A61CA}"/>
              </a:ext>
            </a:extLst>
          </p:cNvPr>
          <p:cNvCxnSpPr/>
          <p:nvPr/>
        </p:nvCxnSpPr>
        <p:spPr>
          <a:xfrm>
            <a:off x="7525512" y="2828544"/>
            <a:ext cx="2286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419078F6-0D3C-4687-8731-D8BD882172FB}"/>
              </a:ext>
            </a:extLst>
          </p:cNvPr>
          <p:cNvSpPr/>
          <p:nvPr/>
        </p:nvSpPr>
        <p:spPr>
          <a:xfrm>
            <a:off x="6105351" y="1417638"/>
            <a:ext cx="2419035" cy="35408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C8CE7A3-E22A-4E95-ACAE-5E70467DF4B0}"/>
              </a:ext>
            </a:extLst>
          </p:cNvPr>
          <p:cNvSpPr txBox="1"/>
          <p:nvPr/>
        </p:nvSpPr>
        <p:spPr>
          <a:xfrm>
            <a:off x="6273323" y="5285186"/>
            <a:ext cx="24190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truth table is the equivalent of this one?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64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FD0DA-1DB5-4EA7-BCB7-FB037B47A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</a:t>
            </a:r>
            <a:r>
              <a:rPr lang="en-US" b="1" dirty="0">
                <a:solidFill>
                  <a:srgbClr val="FF0000"/>
                </a:solidFill>
              </a:rPr>
              <a:t>NOT</a:t>
            </a:r>
            <a:r>
              <a:rPr lang="en-US" dirty="0"/>
              <a:t> Gate is Equivalent to Boolean Negation (Complement)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60C9C-D805-4732-B1E9-DE316EE13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010" y="4101013"/>
            <a:ext cx="5921814" cy="64632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Equivalent Boolean expression:  x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11BE82-0BA5-4CCB-9568-2C7580EFE5AB}"/>
              </a:ext>
            </a:extLst>
          </p:cNvPr>
          <p:cNvSpPr txBox="1"/>
          <p:nvPr/>
        </p:nvSpPr>
        <p:spPr>
          <a:xfrm>
            <a:off x="6118374" y="1765637"/>
            <a:ext cx="2405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  <a:p>
            <a:endParaRPr lang="en-US" sz="3600" baseline="-25000" dirty="0"/>
          </a:p>
        </p:txBody>
      </p:sp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DA69C69C-FA1E-4DE7-990C-199D0CEDF785}"/>
              </a:ext>
            </a:extLst>
          </p:cNvPr>
          <p:cNvGraphicFramePr>
            <a:graphicFrameLocks noGrp="1"/>
          </p:cNvGraphicFramePr>
          <p:nvPr/>
        </p:nvGraphicFramePr>
        <p:xfrm>
          <a:off x="6379014" y="2450296"/>
          <a:ext cx="1621785" cy="1441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</a:tbl>
          </a:graphicData>
        </a:graphic>
      </p:graphicFrame>
      <p:grpSp>
        <p:nvGrpSpPr>
          <p:cNvPr id="33" name="Group 32">
            <a:extLst>
              <a:ext uri="{FF2B5EF4-FFF2-40B4-BE49-F238E27FC236}">
                <a16:creationId xmlns:a16="http://schemas.microsoft.com/office/drawing/2014/main" id="{194D16C8-FE0C-4D61-AE0D-B7AC662CCD82}"/>
              </a:ext>
            </a:extLst>
          </p:cNvPr>
          <p:cNvGrpSpPr/>
          <p:nvPr/>
        </p:nvGrpSpPr>
        <p:grpSpPr>
          <a:xfrm>
            <a:off x="661010" y="2670323"/>
            <a:ext cx="5283826" cy="917952"/>
            <a:chOff x="683831" y="2700519"/>
            <a:chExt cx="5283826" cy="917952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DDB194E4-7E92-45F8-AE1F-CE7197AD305C}"/>
                </a:ext>
              </a:extLst>
            </p:cNvPr>
            <p:cNvGrpSpPr/>
            <p:nvPr/>
          </p:nvGrpSpPr>
          <p:grpSpPr>
            <a:xfrm>
              <a:off x="1537386" y="3200399"/>
              <a:ext cx="2548903" cy="0"/>
              <a:chOff x="1779257" y="3411876"/>
              <a:chExt cx="2548903" cy="0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8CB820AF-40A2-49E3-98C0-4E03ADBD1776}"/>
                  </a:ext>
                </a:extLst>
              </p:cNvPr>
              <p:cNvCxnSpPr/>
              <p:nvPr/>
            </p:nvCxnSpPr>
            <p:spPr>
              <a:xfrm>
                <a:off x="1779257" y="3411876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AE1AF600-B4E2-4106-805B-D1B1497DDD4E}"/>
                  </a:ext>
                </a:extLst>
              </p:cNvPr>
              <p:cNvCxnSpPr/>
              <p:nvPr/>
            </p:nvCxnSpPr>
            <p:spPr>
              <a:xfrm>
                <a:off x="3505200" y="3411876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8D42C03-C75A-4554-8D90-E2ADC609A922}"/>
                </a:ext>
              </a:extLst>
            </p:cNvPr>
            <p:cNvSpPr txBox="1"/>
            <p:nvPr/>
          </p:nvSpPr>
          <p:spPr>
            <a:xfrm>
              <a:off x="683831" y="2700519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r>
                <a:rPr lang="en-US" sz="3600" baseline="-25000" dirty="0"/>
                <a:t>1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A8E38AD-2833-49AA-9B1B-54D9D39AEDFB}"/>
                </a:ext>
              </a:extLst>
            </p:cNvPr>
            <p:cNvSpPr txBox="1"/>
            <p:nvPr/>
          </p:nvSpPr>
          <p:spPr>
            <a:xfrm>
              <a:off x="4086289" y="2877232"/>
              <a:ext cx="18813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output</a:t>
              </a:r>
              <a:endParaRPr lang="en-US" sz="3600" baseline="-25000" dirty="0"/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859636A5-43F8-48F6-8A89-B949CB36F396}"/>
                </a:ext>
              </a:extLst>
            </p:cNvPr>
            <p:cNvSpPr/>
            <p:nvPr/>
          </p:nvSpPr>
          <p:spPr>
            <a:xfrm rot="5400000">
              <a:off x="2404497" y="2743207"/>
              <a:ext cx="836145" cy="91438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910B9EE0-AB6D-4162-B0AE-595884F61F3C}"/>
                </a:ext>
              </a:extLst>
            </p:cNvPr>
            <p:cNvSpPr/>
            <p:nvPr/>
          </p:nvSpPr>
          <p:spPr>
            <a:xfrm>
              <a:off x="3279761" y="3108957"/>
              <a:ext cx="182880" cy="18288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A8E8790A-605F-46F1-B36D-3B9443CDAB71}"/>
              </a:ext>
            </a:extLst>
          </p:cNvPr>
          <p:cNvSpPr txBox="1">
            <a:spLocks/>
          </p:cNvSpPr>
          <p:nvPr/>
        </p:nvSpPr>
        <p:spPr>
          <a:xfrm>
            <a:off x="7027651" y="2450296"/>
            <a:ext cx="822960" cy="455132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bg1"/>
                </a:solidFill>
              </a:rPr>
              <a:t>x</a:t>
            </a:r>
            <a:r>
              <a:rPr lang="en-US" sz="1800" b="1" baseline="-25000" dirty="0">
                <a:solidFill>
                  <a:schemeClr val="bg1"/>
                </a:solidFill>
              </a:rPr>
              <a:t>1</a:t>
            </a:r>
            <a:endParaRPr lang="en-US" sz="1800" b="1" dirty="0">
              <a:solidFill>
                <a:schemeClr val="bg1"/>
              </a:solidFill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46CFD30D-5FFB-42AE-904E-34783E9062C7}"/>
              </a:ext>
            </a:extLst>
          </p:cNvPr>
          <p:cNvCxnSpPr/>
          <p:nvPr/>
        </p:nvCxnSpPr>
        <p:spPr>
          <a:xfrm>
            <a:off x="6070146" y="4276825"/>
            <a:ext cx="228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3B6273E-B1F3-4E5B-8DC2-E3BE4C6CEADE}"/>
              </a:ext>
            </a:extLst>
          </p:cNvPr>
          <p:cNvCxnSpPr/>
          <p:nvPr/>
        </p:nvCxnSpPr>
        <p:spPr>
          <a:xfrm>
            <a:off x="7312819" y="2545956"/>
            <a:ext cx="2286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5F6F36B-AB81-4CD5-B7D5-196A8591EBB8}"/>
              </a:ext>
            </a:extLst>
          </p:cNvPr>
          <p:cNvSpPr txBox="1"/>
          <p:nvPr/>
        </p:nvSpPr>
        <p:spPr>
          <a:xfrm>
            <a:off x="2550376" y="4755708"/>
            <a:ext cx="4770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We say the variable name (including subscript) and then “bar”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0BEC2AB-F79F-4681-A3B2-356E8B3D7342}"/>
              </a:ext>
            </a:extLst>
          </p:cNvPr>
          <p:cNvSpPr txBox="1"/>
          <p:nvPr/>
        </p:nvSpPr>
        <p:spPr>
          <a:xfrm>
            <a:off x="2527722" y="5653296"/>
            <a:ext cx="5380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Or we might say “NOT” and then the variable name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667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6" grpId="0" animBg="1"/>
      <p:bldP spid="17" grpId="0"/>
      <p:bldP spid="18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8866F-D7A0-47B9-B1E9-53D0CC915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43C45-768D-42FA-804A-2806C8714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XOR gate does not have a single Boolean operation that is directly equivalent</a:t>
            </a:r>
          </a:p>
          <a:p>
            <a:r>
              <a:rPr lang="en-US" dirty="0"/>
              <a:t>We can form a compound expression that is equivalent of the XOR gate</a:t>
            </a:r>
          </a:p>
          <a:p>
            <a:r>
              <a:rPr lang="en-US" dirty="0"/>
              <a:t>We will postpone this until we talk about how to form a Boolean expression directly from a truth table</a:t>
            </a:r>
          </a:p>
        </p:txBody>
      </p:sp>
    </p:spTree>
    <p:extLst>
      <p:ext uri="{BB962C8B-B14F-4D97-AF65-F5344CB8AC3E}">
        <p14:creationId xmlns:p14="http://schemas.microsoft.com/office/powerpoint/2010/main" val="2395603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E0F82-44A3-430E-A7F6-516D8AADF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Find the Boolean Expressions for the Functionally Equivalent Circuits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5EF2A874-BEF3-42E4-86A8-3721B586045E}"/>
              </a:ext>
            </a:extLst>
          </p:cNvPr>
          <p:cNvGrpSpPr/>
          <p:nvPr/>
        </p:nvGrpSpPr>
        <p:grpSpPr>
          <a:xfrm>
            <a:off x="457200" y="3956382"/>
            <a:ext cx="5433376" cy="1321074"/>
            <a:chOff x="589603" y="1937592"/>
            <a:chExt cx="5980638" cy="1727000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1543434D-9207-4915-9C17-34ABD0A8EC70}"/>
                </a:ext>
              </a:extLst>
            </p:cNvPr>
            <p:cNvGrpSpPr/>
            <p:nvPr/>
          </p:nvGrpSpPr>
          <p:grpSpPr>
            <a:xfrm>
              <a:off x="589603" y="2152591"/>
              <a:ext cx="3356700" cy="1512001"/>
              <a:chOff x="589603" y="2152591"/>
              <a:chExt cx="3356700" cy="1512001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F89ACAD4-5C4C-4135-A949-6A764E93A1E1}"/>
                  </a:ext>
                </a:extLst>
              </p:cNvPr>
              <p:cNvGrpSpPr/>
              <p:nvPr/>
            </p:nvGrpSpPr>
            <p:grpSpPr>
              <a:xfrm>
                <a:off x="589603" y="2152591"/>
                <a:ext cx="914400" cy="1512001"/>
                <a:chOff x="729589" y="1728910"/>
                <a:chExt cx="914400" cy="1512001"/>
              </a:xfrm>
            </p:grpSpPr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5749E292-9265-450B-9D38-88BE16FB46B2}"/>
                    </a:ext>
                  </a:extLst>
                </p:cNvPr>
                <p:cNvSpPr txBox="1"/>
                <p:nvPr/>
              </p:nvSpPr>
              <p:spPr>
                <a:xfrm>
                  <a:off x="729589" y="1728910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1</a:t>
                  </a:r>
                </a:p>
              </p:txBody>
            </p:sp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94FA0FA2-874D-433E-BB20-9C58167F15E1}"/>
                    </a:ext>
                  </a:extLst>
                </p:cNvPr>
                <p:cNvSpPr txBox="1"/>
                <p:nvPr/>
              </p:nvSpPr>
              <p:spPr>
                <a:xfrm>
                  <a:off x="729589" y="2594580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2</a:t>
                  </a:r>
                </a:p>
              </p:txBody>
            </p: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05939711-B138-4990-A7E2-0F8E027CE445}"/>
                  </a:ext>
                </a:extLst>
              </p:cNvPr>
              <p:cNvGrpSpPr/>
              <p:nvPr/>
            </p:nvGrpSpPr>
            <p:grpSpPr>
              <a:xfrm>
                <a:off x="1397400" y="2208281"/>
                <a:ext cx="2548903" cy="836145"/>
                <a:chOff x="1537386" y="2782326"/>
                <a:chExt cx="2548903" cy="836145"/>
              </a:xfrm>
            </p:grpSpPr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0C4DA4D6-CCAE-49DB-8DBB-EC3751292A7F}"/>
                    </a:ext>
                  </a:extLst>
                </p:cNvPr>
                <p:cNvGrpSpPr/>
                <p:nvPr/>
              </p:nvGrpSpPr>
              <p:grpSpPr>
                <a:xfrm>
                  <a:off x="1537386" y="3200399"/>
                  <a:ext cx="2548903" cy="0"/>
                  <a:chOff x="1779257" y="3411876"/>
                  <a:chExt cx="2548903" cy="0"/>
                </a:xfrm>
              </p:grpSpPr>
              <p:cxnSp>
                <p:nvCxnSpPr>
                  <p:cNvPr id="63" name="Straight Connector 62">
                    <a:extLst>
                      <a:ext uri="{FF2B5EF4-FFF2-40B4-BE49-F238E27FC236}">
                        <a16:creationId xmlns:a16="http://schemas.microsoft.com/office/drawing/2014/main" id="{CDE46740-F899-4AAA-A3D4-A7682766E088}"/>
                      </a:ext>
                    </a:extLst>
                  </p:cNvPr>
                  <p:cNvCxnSpPr/>
                  <p:nvPr/>
                </p:nvCxnSpPr>
                <p:spPr>
                  <a:xfrm>
                    <a:off x="1779257" y="3411876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Straight Connector 63">
                    <a:extLst>
                      <a:ext uri="{FF2B5EF4-FFF2-40B4-BE49-F238E27FC236}">
                        <a16:creationId xmlns:a16="http://schemas.microsoft.com/office/drawing/2014/main" id="{0C89EB44-5738-40BB-B837-C63B831DBF89}"/>
                      </a:ext>
                    </a:extLst>
                  </p:cNvPr>
                  <p:cNvCxnSpPr/>
                  <p:nvPr/>
                </p:nvCxnSpPr>
                <p:spPr>
                  <a:xfrm>
                    <a:off x="3505200" y="3411876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1" name="Isosceles Triangle 60">
                  <a:extLst>
                    <a:ext uri="{FF2B5EF4-FFF2-40B4-BE49-F238E27FC236}">
                      <a16:creationId xmlns:a16="http://schemas.microsoft.com/office/drawing/2014/main" id="{5945366B-AC00-45BD-AA1F-A8CB661AD669}"/>
                    </a:ext>
                  </a:extLst>
                </p:cNvPr>
                <p:cNvSpPr/>
                <p:nvPr/>
              </p:nvSpPr>
              <p:spPr>
                <a:xfrm rot="5400000">
                  <a:off x="2404497" y="2743207"/>
                  <a:ext cx="836145" cy="91438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Oval 61">
                  <a:extLst>
                    <a:ext uri="{FF2B5EF4-FFF2-40B4-BE49-F238E27FC236}">
                      <a16:creationId xmlns:a16="http://schemas.microsoft.com/office/drawing/2014/main" id="{F81A4792-2AD1-4963-9691-86224E12F22C}"/>
                    </a:ext>
                  </a:extLst>
                </p:cNvPr>
                <p:cNvSpPr/>
                <p:nvPr/>
              </p:nvSpPr>
              <p:spPr>
                <a:xfrm>
                  <a:off x="3276600" y="3108957"/>
                  <a:ext cx="182880" cy="182880"/>
                </a:xfrm>
                <a:prstGeom prst="ellipse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23AEE132-94B8-45DC-8F33-3DA83D2CEB34}"/>
                </a:ext>
              </a:extLst>
            </p:cNvPr>
            <p:cNvGrpSpPr/>
            <p:nvPr/>
          </p:nvGrpSpPr>
          <p:grpSpPr>
            <a:xfrm>
              <a:off x="1384014" y="1937592"/>
              <a:ext cx="5186227" cy="1704973"/>
              <a:chOff x="-1152707" y="880393"/>
              <a:chExt cx="5186227" cy="1704973"/>
            </a:xfrm>
          </p:grpSpPr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9289ADD2-055E-4D34-9102-68951782E3D4}"/>
                  </a:ext>
                </a:extLst>
              </p:cNvPr>
              <p:cNvSpPr txBox="1"/>
              <p:nvPr/>
            </p:nvSpPr>
            <p:spPr>
              <a:xfrm>
                <a:off x="660373" y="880393"/>
                <a:ext cx="914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 A</a:t>
                </a:r>
                <a:endParaRPr lang="en-US" sz="3600" baseline="-25000" dirty="0"/>
              </a:p>
            </p:txBody>
          </p: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6582ABA5-F54D-457B-88B8-E94BD4D9387F}"/>
                  </a:ext>
                </a:extLst>
              </p:cNvPr>
              <p:cNvGrpSpPr/>
              <p:nvPr/>
            </p:nvGrpSpPr>
            <p:grpSpPr>
              <a:xfrm>
                <a:off x="-1152707" y="1740793"/>
                <a:ext cx="5186227" cy="844573"/>
                <a:chOff x="-934267" y="3003526"/>
                <a:chExt cx="5186227" cy="844573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93154B95-3544-4009-84D2-EBFDB032C05A}"/>
                    </a:ext>
                  </a:extLst>
                </p:cNvPr>
                <p:cNvCxnSpPr/>
                <p:nvPr/>
              </p:nvCxnSpPr>
              <p:spPr>
                <a:xfrm>
                  <a:off x="3429000" y="3418028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9" name="Group 48">
                  <a:extLst>
                    <a:ext uri="{FF2B5EF4-FFF2-40B4-BE49-F238E27FC236}">
                      <a16:creationId xmlns:a16="http://schemas.microsoft.com/office/drawing/2014/main" id="{95EF9DA0-7221-4241-B305-41C6755A525E}"/>
                    </a:ext>
                  </a:extLst>
                </p:cNvPr>
                <p:cNvGrpSpPr/>
                <p:nvPr/>
              </p:nvGrpSpPr>
              <p:grpSpPr>
                <a:xfrm>
                  <a:off x="-934267" y="3009899"/>
                  <a:ext cx="4271827" cy="838200"/>
                  <a:chOff x="-934267" y="3009899"/>
                  <a:chExt cx="4271827" cy="838200"/>
                </a:xfrm>
              </p:grpSpPr>
              <p:sp>
                <p:nvSpPr>
                  <p:cNvPr id="53" name="Flowchart: Delay 52">
                    <a:extLst>
                      <a:ext uri="{FF2B5EF4-FFF2-40B4-BE49-F238E27FC236}">
                        <a16:creationId xmlns:a16="http://schemas.microsoft.com/office/drawing/2014/main" id="{F87E882D-F8D2-4DD6-8FF7-76956EF1FC8F}"/>
                      </a:ext>
                    </a:extLst>
                  </p:cNvPr>
                  <p:cNvSpPr/>
                  <p:nvPr/>
                </p:nvSpPr>
                <p:spPr>
                  <a:xfrm>
                    <a:off x="2346960" y="3009899"/>
                    <a:ext cx="990600" cy="838200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" name="Rectangle 53">
                    <a:extLst>
                      <a:ext uri="{FF2B5EF4-FFF2-40B4-BE49-F238E27FC236}">
                        <a16:creationId xmlns:a16="http://schemas.microsoft.com/office/drawing/2014/main" id="{063CB90D-EE5C-4360-A766-32DF68263EB3}"/>
                      </a:ext>
                    </a:extLst>
                  </p:cNvPr>
                  <p:cNvSpPr/>
                  <p:nvPr/>
                </p:nvSpPr>
                <p:spPr>
                  <a:xfrm>
                    <a:off x="2281886" y="3029634"/>
                    <a:ext cx="141955" cy="79873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" name="Arc 54">
                    <a:extLst>
                      <a:ext uri="{FF2B5EF4-FFF2-40B4-BE49-F238E27FC236}">
                        <a16:creationId xmlns:a16="http://schemas.microsoft.com/office/drawing/2014/main" id="{3DF81B16-DD62-48CB-A065-0596BB926E60}"/>
                      </a:ext>
                    </a:extLst>
                  </p:cNvPr>
                  <p:cNvSpPr/>
                  <p:nvPr/>
                </p:nvSpPr>
                <p:spPr>
                  <a:xfrm>
                    <a:off x="2175103" y="3030681"/>
                    <a:ext cx="322823" cy="816050"/>
                  </a:xfrm>
                  <a:prstGeom prst="arc">
                    <a:avLst>
                      <a:gd name="adj1" fmla="val 16200000"/>
                      <a:gd name="adj2" fmla="val 5053715"/>
                    </a:avLst>
                  </a:prstGeom>
                  <a:ln w="28575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7F744AC2-5ADE-436D-9FC5-AB5F6A77BABF}"/>
                      </a:ext>
                    </a:extLst>
                  </p:cNvPr>
                  <p:cNvCxnSpPr/>
                  <p:nvPr/>
                </p:nvCxnSpPr>
                <p:spPr>
                  <a:xfrm>
                    <a:off x="1637607" y="3200399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E1537334-318F-4482-88C3-103E352B546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934267" y="3640280"/>
                    <a:ext cx="3414923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id="{2442E327-14A4-416C-B702-F69FC09BE843}"/>
                    </a:ext>
                  </a:extLst>
                </p:cNvPr>
                <p:cNvSpPr/>
                <p:nvPr/>
              </p:nvSpPr>
              <p:spPr>
                <a:xfrm>
                  <a:off x="2927024" y="3003526"/>
                  <a:ext cx="457200" cy="8248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Freeform: Shape 50">
                  <a:extLst>
                    <a:ext uri="{FF2B5EF4-FFF2-40B4-BE49-F238E27FC236}">
                      <a16:creationId xmlns:a16="http://schemas.microsoft.com/office/drawing/2014/main" id="{94760838-6257-487B-B12E-C520A46521DA}"/>
                    </a:ext>
                  </a:extLst>
                </p:cNvPr>
                <p:cNvSpPr/>
                <p:nvPr/>
              </p:nvSpPr>
              <p:spPr>
                <a:xfrm>
                  <a:off x="2927024" y="3006776"/>
                  <a:ext cx="519267" cy="406489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Freeform: Shape 51">
                  <a:extLst>
                    <a:ext uri="{FF2B5EF4-FFF2-40B4-BE49-F238E27FC236}">
                      <a16:creationId xmlns:a16="http://schemas.microsoft.com/office/drawing/2014/main" id="{EBD830FC-1D0B-4514-B6EE-14104BF5CCC2}"/>
                    </a:ext>
                  </a:extLst>
                </p:cNvPr>
                <p:cNvSpPr/>
                <p:nvPr/>
              </p:nvSpPr>
              <p:spPr>
                <a:xfrm flipV="1">
                  <a:off x="2971799" y="3410485"/>
                  <a:ext cx="474491" cy="434491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19E600F-F368-4BFB-BD77-8BF7D465DE14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3759821" y="2807476"/>
              <a:ext cx="41148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3C5DF2E7-C2A4-4B06-98ED-0548E8F54F75}"/>
              </a:ext>
            </a:extLst>
          </p:cNvPr>
          <p:cNvSpPr txBox="1"/>
          <p:nvPr/>
        </p:nvSpPr>
        <p:spPr>
          <a:xfrm>
            <a:off x="504924" y="4136355"/>
            <a:ext cx="71885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endParaRPr lang="en-US" sz="3600" baseline="-25000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C32F7859-D9CD-478D-A042-13F952B750A4}"/>
              </a:ext>
            </a:extLst>
          </p:cNvPr>
          <p:cNvSpPr txBox="1"/>
          <p:nvPr/>
        </p:nvSpPr>
        <p:spPr>
          <a:xfrm>
            <a:off x="520201" y="4825901"/>
            <a:ext cx="730277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endParaRPr lang="en-US" sz="3600" baseline="-250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2CA6BF8-7129-4C76-AB40-EEC467A481A9}"/>
              </a:ext>
            </a:extLst>
          </p:cNvPr>
          <p:cNvGrpSpPr/>
          <p:nvPr/>
        </p:nvGrpSpPr>
        <p:grpSpPr>
          <a:xfrm>
            <a:off x="408992" y="1395834"/>
            <a:ext cx="5455826" cy="1863802"/>
            <a:chOff x="445414" y="1157332"/>
            <a:chExt cx="6048627" cy="227166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E3663939-21EC-4218-895F-ACAAA9614193}"/>
                </a:ext>
              </a:extLst>
            </p:cNvPr>
            <p:cNvGrpSpPr/>
            <p:nvPr/>
          </p:nvGrpSpPr>
          <p:grpSpPr>
            <a:xfrm>
              <a:off x="445414" y="1157332"/>
              <a:ext cx="6048627" cy="2271668"/>
              <a:chOff x="521614" y="2000113"/>
              <a:chExt cx="6048627" cy="2271668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E28D696E-2A09-4011-8445-97D8AA4E5552}"/>
                  </a:ext>
                </a:extLst>
              </p:cNvPr>
              <p:cNvGrpSpPr/>
              <p:nvPr/>
            </p:nvGrpSpPr>
            <p:grpSpPr>
              <a:xfrm>
                <a:off x="521614" y="2178420"/>
                <a:ext cx="3498920" cy="2093361"/>
                <a:chOff x="521614" y="2178420"/>
                <a:chExt cx="3498920" cy="2093361"/>
              </a:xfrm>
            </p:grpSpPr>
            <p:grpSp>
              <p:nvGrpSpPr>
                <p:cNvPr id="25" name="Group 24">
                  <a:extLst>
                    <a:ext uri="{FF2B5EF4-FFF2-40B4-BE49-F238E27FC236}">
                      <a16:creationId xmlns:a16="http://schemas.microsoft.com/office/drawing/2014/main" id="{4ABF7B89-2A0B-4362-9A04-3579608FD942}"/>
                    </a:ext>
                  </a:extLst>
                </p:cNvPr>
                <p:cNvGrpSpPr/>
                <p:nvPr/>
              </p:nvGrpSpPr>
              <p:grpSpPr>
                <a:xfrm>
                  <a:off x="521614" y="2178420"/>
                  <a:ext cx="3498920" cy="2093361"/>
                  <a:chOff x="521614" y="2178420"/>
                  <a:chExt cx="3498920" cy="2093361"/>
                </a:xfrm>
              </p:grpSpPr>
              <p:grpSp>
                <p:nvGrpSpPr>
                  <p:cNvPr id="27" name="Group 26">
                    <a:extLst>
                      <a:ext uri="{FF2B5EF4-FFF2-40B4-BE49-F238E27FC236}">
                        <a16:creationId xmlns:a16="http://schemas.microsoft.com/office/drawing/2014/main" id="{78925AAF-93EF-4153-A99B-502EE6EBB8EE}"/>
                      </a:ext>
                    </a:extLst>
                  </p:cNvPr>
                  <p:cNvGrpSpPr/>
                  <p:nvPr/>
                </p:nvGrpSpPr>
                <p:grpSpPr>
                  <a:xfrm>
                    <a:off x="521614" y="2178420"/>
                    <a:ext cx="3498920" cy="2093361"/>
                    <a:chOff x="661600" y="1754739"/>
                    <a:chExt cx="3498920" cy="2093361"/>
                  </a:xfrm>
                </p:grpSpPr>
                <p:grpSp>
                  <p:nvGrpSpPr>
                    <p:cNvPr id="34" name="Group 33">
                      <a:extLst>
                        <a:ext uri="{FF2B5EF4-FFF2-40B4-BE49-F238E27FC236}">
                          <a16:creationId xmlns:a16="http://schemas.microsoft.com/office/drawing/2014/main" id="{111253E0-4AF5-4B11-AC40-A98D4F5931B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524000" y="3009900"/>
                      <a:ext cx="2636520" cy="838200"/>
                      <a:chOff x="1691640" y="3009900"/>
                      <a:chExt cx="2636520" cy="838200"/>
                    </a:xfrm>
                  </p:grpSpPr>
                  <p:sp>
                    <p:nvSpPr>
                      <p:cNvPr id="37" name="Flowchart: Delay 36">
                        <a:extLst>
                          <a:ext uri="{FF2B5EF4-FFF2-40B4-BE49-F238E27FC236}">
                            <a16:creationId xmlns:a16="http://schemas.microsoft.com/office/drawing/2014/main" id="{D46ABC58-6709-4751-B5B8-BD84C5135C8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514600" y="3009900"/>
                        <a:ext cx="990600" cy="838200"/>
                      </a:xfrm>
                      <a:prstGeom prst="flowChartDelay">
                        <a:avLst/>
                      </a:prstGeom>
                      <a:noFill/>
                      <a:ln w="38100"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38" name="Straight Connector 37">
                        <a:extLst>
                          <a:ext uri="{FF2B5EF4-FFF2-40B4-BE49-F238E27FC236}">
                            <a16:creationId xmlns:a16="http://schemas.microsoft.com/office/drawing/2014/main" id="{F87EBBCC-3023-4597-8CBD-FD49706F4D0B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204675" y="3192449"/>
                        <a:ext cx="32004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9" name="Straight Connector 38">
                        <a:extLst>
                          <a:ext uri="{FF2B5EF4-FFF2-40B4-BE49-F238E27FC236}">
                            <a16:creationId xmlns:a16="http://schemas.microsoft.com/office/drawing/2014/main" id="{8119B7B0-39E3-422D-A12C-F561273B3FE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691640" y="3622496"/>
                        <a:ext cx="82296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" name="Straight Connector 39">
                        <a:extLst>
                          <a:ext uri="{FF2B5EF4-FFF2-40B4-BE49-F238E27FC236}">
                            <a16:creationId xmlns:a16="http://schemas.microsoft.com/office/drawing/2014/main" id="{76746DDC-E83E-4CE1-A1AE-C3DA0ADE605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200" y="3411876"/>
                        <a:ext cx="82296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35" name="TextBox 34">
                      <a:extLst>
                        <a:ext uri="{FF2B5EF4-FFF2-40B4-BE49-F238E27FC236}">
                          <a16:creationId xmlns:a16="http://schemas.microsoft.com/office/drawing/2014/main" id="{01C587AA-F270-48CA-BC05-738623E1D18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29589" y="1754739"/>
                      <a:ext cx="914400" cy="64633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  x</a:t>
                      </a:r>
                      <a:r>
                        <a:rPr lang="en-US" sz="3600" baseline="-25000" dirty="0"/>
                        <a:t>1</a:t>
                      </a:r>
                    </a:p>
                  </p:txBody>
                </p:sp>
                <p:sp>
                  <p:nvSpPr>
                    <p:cNvPr id="36" name="TextBox 35">
                      <a:extLst>
                        <a:ext uri="{FF2B5EF4-FFF2-40B4-BE49-F238E27FC236}">
                          <a16:creationId xmlns:a16="http://schemas.microsoft.com/office/drawing/2014/main" id="{5147DA84-B0A6-4E94-ADD6-BA3D35377CD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61600" y="3134363"/>
                      <a:ext cx="914400" cy="64633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  x</a:t>
                      </a:r>
                      <a:r>
                        <a:rPr lang="en-US" sz="3600" baseline="-25000" dirty="0"/>
                        <a:t>2</a:t>
                      </a:r>
                    </a:p>
                  </p:txBody>
                </p:sp>
              </p:grpSp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294FBBDF-5821-4F3F-89AE-4E56600B4F68}"/>
                      </a:ext>
                    </a:extLst>
                  </p:cNvPr>
                  <p:cNvGrpSpPr/>
                  <p:nvPr/>
                </p:nvGrpSpPr>
                <p:grpSpPr>
                  <a:xfrm>
                    <a:off x="1397400" y="2208281"/>
                    <a:ext cx="2548903" cy="836145"/>
                    <a:chOff x="1537386" y="2782326"/>
                    <a:chExt cx="2548903" cy="836145"/>
                  </a:xfrm>
                </p:grpSpPr>
                <p:grpSp>
                  <p:nvGrpSpPr>
                    <p:cNvPr id="29" name="Group 28">
                      <a:extLst>
                        <a:ext uri="{FF2B5EF4-FFF2-40B4-BE49-F238E27FC236}">
                          <a16:creationId xmlns:a16="http://schemas.microsoft.com/office/drawing/2014/main" id="{A99E4212-BB61-41A2-8270-94A40F90D46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537386" y="3200399"/>
                      <a:ext cx="2548903" cy="0"/>
                      <a:chOff x="1779257" y="3411876"/>
                      <a:chExt cx="2548903" cy="0"/>
                    </a:xfrm>
                  </p:grpSpPr>
                  <p:cxnSp>
                    <p:nvCxnSpPr>
                      <p:cNvPr id="32" name="Straight Connector 31">
                        <a:extLst>
                          <a:ext uri="{FF2B5EF4-FFF2-40B4-BE49-F238E27FC236}">
                            <a16:creationId xmlns:a16="http://schemas.microsoft.com/office/drawing/2014/main" id="{13907915-855C-41CC-9E8A-A646F2A1BD6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779257" y="3411876"/>
                        <a:ext cx="82296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" name="Straight Connector 32">
                        <a:extLst>
                          <a:ext uri="{FF2B5EF4-FFF2-40B4-BE49-F238E27FC236}">
                            <a16:creationId xmlns:a16="http://schemas.microsoft.com/office/drawing/2014/main" id="{4DAAEB9D-013F-46CC-81E0-B5E61E71A4E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200" y="3411876"/>
                        <a:ext cx="82296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30" name="Isosceles Triangle 29">
                      <a:extLst>
                        <a:ext uri="{FF2B5EF4-FFF2-40B4-BE49-F238E27FC236}">
                          <a16:creationId xmlns:a16="http://schemas.microsoft.com/office/drawing/2014/main" id="{25B67900-DB11-4128-939B-097996D5F01D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2404497" y="2743207"/>
                      <a:ext cx="836145" cy="914383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" name="Oval 30">
                      <a:extLst>
                        <a:ext uri="{FF2B5EF4-FFF2-40B4-BE49-F238E27FC236}">
                          <a16:creationId xmlns:a16="http://schemas.microsoft.com/office/drawing/2014/main" id="{86BDDC55-E3F3-40DD-9902-33F297FF1DF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76600" y="3108957"/>
                      <a:ext cx="182880" cy="18288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28575"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50B010E2-CFEB-40CD-A063-82CCDE70FD7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1402080" y="3121161"/>
                  <a:ext cx="100584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84934DAE-2536-4317-8E4A-0B2DF07BF977}"/>
                  </a:ext>
                </a:extLst>
              </p:cNvPr>
              <p:cNvGrpSpPr/>
              <p:nvPr/>
            </p:nvGrpSpPr>
            <p:grpSpPr>
              <a:xfrm>
                <a:off x="3121782" y="2000113"/>
                <a:ext cx="3448459" cy="1833331"/>
                <a:chOff x="585061" y="942914"/>
                <a:chExt cx="3448459" cy="1833331"/>
              </a:xfrm>
            </p:grpSpPr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1008C12C-2318-4342-A55D-8035899B7046}"/>
                    </a:ext>
                  </a:extLst>
                </p:cNvPr>
                <p:cNvSpPr txBox="1"/>
                <p:nvPr/>
              </p:nvSpPr>
              <p:spPr>
                <a:xfrm>
                  <a:off x="599875" y="942914"/>
                  <a:ext cx="914401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A</a:t>
                  </a:r>
                  <a:endParaRPr lang="en-US" sz="3600" baseline="-25000" dirty="0"/>
                </a:p>
              </p:txBody>
            </p:sp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9954DA71-455F-4847-A29C-ADF8144E829B}"/>
                    </a:ext>
                  </a:extLst>
                </p:cNvPr>
                <p:cNvSpPr txBox="1"/>
                <p:nvPr/>
              </p:nvSpPr>
              <p:spPr>
                <a:xfrm>
                  <a:off x="585061" y="2129914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B</a:t>
                  </a:r>
                  <a:endParaRPr lang="en-US" sz="3600" baseline="-25000" dirty="0"/>
                </a:p>
              </p:txBody>
            </p:sp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2ABA9B71-9B9B-4652-BB1A-77A836DA373B}"/>
                    </a:ext>
                  </a:extLst>
                </p:cNvPr>
                <p:cNvGrpSpPr/>
                <p:nvPr/>
              </p:nvGrpSpPr>
              <p:grpSpPr>
                <a:xfrm>
                  <a:off x="1419167" y="1740793"/>
                  <a:ext cx="2614353" cy="844573"/>
                  <a:chOff x="1637607" y="3003526"/>
                  <a:chExt cx="2614353" cy="844573"/>
                </a:xfrm>
              </p:grpSpPr>
              <p:cxnSp>
                <p:nvCxnSpPr>
                  <p:cNvPr id="15" name="Straight Connector 14">
                    <a:extLst>
                      <a:ext uri="{FF2B5EF4-FFF2-40B4-BE49-F238E27FC236}">
                        <a16:creationId xmlns:a16="http://schemas.microsoft.com/office/drawing/2014/main" id="{D5A32AC6-4D02-4475-8546-E1E786CE9F4E}"/>
                      </a:ext>
                    </a:extLst>
                  </p:cNvPr>
                  <p:cNvCxnSpPr/>
                  <p:nvPr/>
                </p:nvCxnSpPr>
                <p:spPr>
                  <a:xfrm>
                    <a:off x="3429000" y="3418028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6" name="Group 15">
                    <a:extLst>
                      <a:ext uri="{FF2B5EF4-FFF2-40B4-BE49-F238E27FC236}">
                        <a16:creationId xmlns:a16="http://schemas.microsoft.com/office/drawing/2014/main" id="{940AA482-2915-44EB-B22F-2CD840D6B8BF}"/>
                      </a:ext>
                    </a:extLst>
                  </p:cNvPr>
                  <p:cNvGrpSpPr/>
                  <p:nvPr/>
                </p:nvGrpSpPr>
                <p:grpSpPr>
                  <a:xfrm>
                    <a:off x="1637607" y="3009899"/>
                    <a:ext cx="1699953" cy="838200"/>
                    <a:chOff x="1637607" y="3009899"/>
                    <a:chExt cx="1699953" cy="838200"/>
                  </a:xfrm>
                </p:grpSpPr>
                <p:sp>
                  <p:nvSpPr>
                    <p:cNvPr id="20" name="Flowchart: Delay 19">
                      <a:extLst>
                        <a:ext uri="{FF2B5EF4-FFF2-40B4-BE49-F238E27FC236}">
                          <a16:creationId xmlns:a16="http://schemas.microsoft.com/office/drawing/2014/main" id="{3B31FFCE-BC14-4D23-9AAB-766A000C0DB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46960" y="3009899"/>
                      <a:ext cx="990600" cy="838200"/>
                    </a:xfrm>
                    <a:prstGeom prst="flowChartDelay">
                      <a:avLst/>
                    </a:prstGeom>
                    <a:noFill/>
                    <a:ln w="38100"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1" name="Rectangle 20">
                      <a:extLst>
                        <a:ext uri="{FF2B5EF4-FFF2-40B4-BE49-F238E27FC236}">
                          <a16:creationId xmlns:a16="http://schemas.microsoft.com/office/drawing/2014/main" id="{4F14FBE4-67D3-486F-AB1F-99AD9257E4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81886" y="3029634"/>
                      <a:ext cx="141955" cy="798731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2" name="Arc 21">
                      <a:extLst>
                        <a:ext uri="{FF2B5EF4-FFF2-40B4-BE49-F238E27FC236}">
                          <a16:creationId xmlns:a16="http://schemas.microsoft.com/office/drawing/2014/main" id="{B1BF241F-CB6F-4766-9E5E-B39762E95B1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75103" y="3030681"/>
                      <a:ext cx="322823" cy="816050"/>
                    </a:xfrm>
                    <a:prstGeom prst="arc">
                      <a:avLst>
                        <a:gd name="adj1" fmla="val 16200000"/>
                        <a:gd name="adj2" fmla="val 5053715"/>
                      </a:avLst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3E491A5B-FC59-4BCD-8AFA-E582843146A4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637607" y="3200399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8DE9E232-DFD1-44F7-BA40-E7434C3AF95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657696" y="3640280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7" name="Rectangle 16">
                    <a:extLst>
                      <a:ext uri="{FF2B5EF4-FFF2-40B4-BE49-F238E27FC236}">
                        <a16:creationId xmlns:a16="http://schemas.microsoft.com/office/drawing/2014/main" id="{F1DFE123-2362-4E72-B07C-C4BE29BFD2B6}"/>
                      </a:ext>
                    </a:extLst>
                  </p:cNvPr>
                  <p:cNvSpPr/>
                  <p:nvPr/>
                </p:nvSpPr>
                <p:spPr>
                  <a:xfrm>
                    <a:off x="2927024" y="3003526"/>
                    <a:ext cx="457200" cy="82483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" name="Freeform: Shape 17">
                    <a:extLst>
                      <a:ext uri="{FF2B5EF4-FFF2-40B4-BE49-F238E27FC236}">
                        <a16:creationId xmlns:a16="http://schemas.microsoft.com/office/drawing/2014/main" id="{13DCD285-7466-4A72-B225-AD97C5239940}"/>
                      </a:ext>
                    </a:extLst>
                  </p:cNvPr>
                  <p:cNvSpPr/>
                  <p:nvPr/>
                </p:nvSpPr>
                <p:spPr>
                  <a:xfrm>
                    <a:off x="2927024" y="3006776"/>
                    <a:ext cx="519267" cy="406489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317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" name="Freeform: Shape 18">
                    <a:extLst>
                      <a:ext uri="{FF2B5EF4-FFF2-40B4-BE49-F238E27FC236}">
                        <a16:creationId xmlns:a16="http://schemas.microsoft.com/office/drawing/2014/main" id="{B1A9A7A7-4354-46C6-8C5A-D7268CA6AB06}"/>
                      </a:ext>
                    </a:extLst>
                  </p:cNvPr>
                  <p:cNvSpPr/>
                  <p:nvPr/>
                </p:nvSpPr>
                <p:spPr>
                  <a:xfrm flipV="1">
                    <a:off x="2971799" y="3410485"/>
                    <a:ext cx="474491" cy="434491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317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02B214D1-3F2F-44C7-A990-C7674FF949EB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3759821" y="2807476"/>
                <a:ext cx="41148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A7F07C72-C5F1-4C5D-9BF8-A1D93F09BEDA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3785325" y="3614792"/>
                <a:ext cx="41148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DEE5883-0163-4A60-9A49-1DFC2640C546}"/>
                </a:ext>
              </a:extLst>
            </p:cNvPr>
            <p:cNvSpPr/>
            <p:nvPr/>
          </p:nvSpPr>
          <p:spPr>
            <a:xfrm>
              <a:off x="1792447" y="174829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C9AABA5D-D384-4614-9F51-3476F68AA89E}"/>
              </a:ext>
            </a:extLst>
          </p:cNvPr>
          <p:cNvSpPr txBox="1"/>
          <p:nvPr/>
        </p:nvSpPr>
        <p:spPr>
          <a:xfrm>
            <a:off x="398994" y="1552729"/>
            <a:ext cx="82478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endParaRPr lang="en-US" sz="3600" baseline="-25000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E7E80BC-A8C7-4E83-A19C-23741125D87B}"/>
              </a:ext>
            </a:extLst>
          </p:cNvPr>
          <p:cNvSpPr txBox="1"/>
          <p:nvPr/>
        </p:nvSpPr>
        <p:spPr>
          <a:xfrm>
            <a:off x="421186" y="2683167"/>
            <a:ext cx="730277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endParaRPr lang="en-US" sz="3600" baseline="-25000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CB392CF-F05F-418E-AB9E-A65DEA8534FB}"/>
              </a:ext>
            </a:extLst>
          </p:cNvPr>
          <p:cNvSpPr txBox="1"/>
          <p:nvPr/>
        </p:nvSpPr>
        <p:spPr>
          <a:xfrm>
            <a:off x="3193844" y="3075532"/>
            <a:ext cx="4770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are the Boolean expressions for each of these circuits?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990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E0F82-44A3-430E-A7F6-516D8AADF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Find the Boolean Expressions for the Functionally Equivalent Circuits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5EF2A874-BEF3-42E4-86A8-3721B586045E}"/>
              </a:ext>
            </a:extLst>
          </p:cNvPr>
          <p:cNvGrpSpPr/>
          <p:nvPr/>
        </p:nvGrpSpPr>
        <p:grpSpPr>
          <a:xfrm>
            <a:off x="457200" y="4120846"/>
            <a:ext cx="5433376" cy="1156610"/>
            <a:chOff x="589603" y="2152591"/>
            <a:chExt cx="5980638" cy="1512001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1543434D-9207-4915-9C17-34ABD0A8EC70}"/>
                </a:ext>
              </a:extLst>
            </p:cNvPr>
            <p:cNvGrpSpPr/>
            <p:nvPr/>
          </p:nvGrpSpPr>
          <p:grpSpPr>
            <a:xfrm>
              <a:off x="589603" y="2152591"/>
              <a:ext cx="3356700" cy="1512001"/>
              <a:chOff x="589603" y="2152591"/>
              <a:chExt cx="3356700" cy="1512001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F89ACAD4-5C4C-4135-A949-6A764E93A1E1}"/>
                  </a:ext>
                </a:extLst>
              </p:cNvPr>
              <p:cNvGrpSpPr/>
              <p:nvPr/>
            </p:nvGrpSpPr>
            <p:grpSpPr>
              <a:xfrm>
                <a:off x="589603" y="2152591"/>
                <a:ext cx="914400" cy="1512001"/>
                <a:chOff x="729589" y="1728910"/>
                <a:chExt cx="914400" cy="1512001"/>
              </a:xfrm>
            </p:grpSpPr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5749E292-9265-450B-9D38-88BE16FB46B2}"/>
                    </a:ext>
                  </a:extLst>
                </p:cNvPr>
                <p:cNvSpPr txBox="1"/>
                <p:nvPr/>
              </p:nvSpPr>
              <p:spPr>
                <a:xfrm>
                  <a:off x="729589" y="1728910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1</a:t>
                  </a:r>
                </a:p>
              </p:txBody>
            </p:sp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94FA0FA2-874D-433E-BB20-9C58167F15E1}"/>
                    </a:ext>
                  </a:extLst>
                </p:cNvPr>
                <p:cNvSpPr txBox="1"/>
                <p:nvPr/>
              </p:nvSpPr>
              <p:spPr>
                <a:xfrm>
                  <a:off x="729589" y="2594580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2</a:t>
                  </a:r>
                </a:p>
              </p:txBody>
            </p: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05939711-B138-4990-A7E2-0F8E027CE445}"/>
                  </a:ext>
                </a:extLst>
              </p:cNvPr>
              <p:cNvGrpSpPr/>
              <p:nvPr/>
            </p:nvGrpSpPr>
            <p:grpSpPr>
              <a:xfrm>
                <a:off x="1397400" y="2208281"/>
                <a:ext cx="2548903" cy="836145"/>
                <a:chOff x="1537386" y="2782326"/>
                <a:chExt cx="2548903" cy="836145"/>
              </a:xfrm>
            </p:grpSpPr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0C4DA4D6-CCAE-49DB-8DBB-EC3751292A7F}"/>
                    </a:ext>
                  </a:extLst>
                </p:cNvPr>
                <p:cNvGrpSpPr/>
                <p:nvPr/>
              </p:nvGrpSpPr>
              <p:grpSpPr>
                <a:xfrm>
                  <a:off x="1537386" y="3200399"/>
                  <a:ext cx="2548903" cy="0"/>
                  <a:chOff x="1779257" y="3411876"/>
                  <a:chExt cx="2548903" cy="0"/>
                </a:xfrm>
              </p:grpSpPr>
              <p:cxnSp>
                <p:nvCxnSpPr>
                  <p:cNvPr id="63" name="Straight Connector 62">
                    <a:extLst>
                      <a:ext uri="{FF2B5EF4-FFF2-40B4-BE49-F238E27FC236}">
                        <a16:creationId xmlns:a16="http://schemas.microsoft.com/office/drawing/2014/main" id="{CDE46740-F899-4AAA-A3D4-A7682766E088}"/>
                      </a:ext>
                    </a:extLst>
                  </p:cNvPr>
                  <p:cNvCxnSpPr/>
                  <p:nvPr/>
                </p:nvCxnSpPr>
                <p:spPr>
                  <a:xfrm>
                    <a:off x="1779257" y="3411876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Straight Connector 63">
                    <a:extLst>
                      <a:ext uri="{FF2B5EF4-FFF2-40B4-BE49-F238E27FC236}">
                        <a16:creationId xmlns:a16="http://schemas.microsoft.com/office/drawing/2014/main" id="{0C89EB44-5738-40BB-B837-C63B831DBF89}"/>
                      </a:ext>
                    </a:extLst>
                  </p:cNvPr>
                  <p:cNvCxnSpPr/>
                  <p:nvPr/>
                </p:nvCxnSpPr>
                <p:spPr>
                  <a:xfrm>
                    <a:off x="3505200" y="3411876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1" name="Isosceles Triangle 60">
                  <a:extLst>
                    <a:ext uri="{FF2B5EF4-FFF2-40B4-BE49-F238E27FC236}">
                      <a16:creationId xmlns:a16="http://schemas.microsoft.com/office/drawing/2014/main" id="{5945366B-AC00-45BD-AA1F-A8CB661AD669}"/>
                    </a:ext>
                  </a:extLst>
                </p:cNvPr>
                <p:cNvSpPr/>
                <p:nvPr/>
              </p:nvSpPr>
              <p:spPr>
                <a:xfrm rot="5400000">
                  <a:off x="2404497" y="2743207"/>
                  <a:ext cx="836145" cy="91438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Oval 61">
                  <a:extLst>
                    <a:ext uri="{FF2B5EF4-FFF2-40B4-BE49-F238E27FC236}">
                      <a16:creationId xmlns:a16="http://schemas.microsoft.com/office/drawing/2014/main" id="{F81A4792-2AD1-4963-9691-86224E12F22C}"/>
                    </a:ext>
                  </a:extLst>
                </p:cNvPr>
                <p:cNvSpPr/>
                <p:nvPr/>
              </p:nvSpPr>
              <p:spPr>
                <a:xfrm>
                  <a:off x="3276600" y="3108957"/>
                  <a:ext cx="182880" cy="182880"/>
                </a:xfrm>
                <a:prstGeom prst="ellipse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6582ABA5-F54D-457B-88B8-E94BD4D9387F}"/>
                </a:ext>
              </a:extLst>
            </p:cNvPr>
            <p:cNvGrpSpPr/>
            <p:nvPr/>
          </p:nvGrpSpPr>
          <p:grpSpPr>
            <a:xfrm>
              <a:off x="1384014" y="2797991"/>
              <a:ext cx="5186227" cy="844573"/>
              <a:chOff x="-934267" y="3003526"/>
              <a:chExt cx="5186227" cy="844573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93154B95-3544-4009-84D2-EBFDB032C05A}"/>
                  </a:ext>
                </a:extLst>
              </p:cNvPr>
              <p:cNvCxnSpPr/>
              <p:nvPr/>
            </p:nvCxnSpPr>
            <p:spPr>
              <a:xfrm>
                <a:off x="3429000" y="3418028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95EF9DA0-7221-4241-B305-41C6755A525E}"/>
                  </a:ext>
                </a:extLst>
              </p:cNvPr>
              <p:cNvGrpSpPr/>
              <p:nvPr/>
            </p:nvGrpSpPr>
            <p:grpSpPr>
              <a:xfrm>
                <a:off x="-934267" y="3009899"/>
                <a:ext cx="4271827" cy="838200"/>
                <a:chOff x="-934267" y="3009899"/>
                <a:chExt cx="4271827" cy="838200"/>
              </a:xfrm>
            </p:grpSpPr>
            <p:sp>
              <p:nvSpPr>
                <p:cNvPr id="53" name="Flowchart: Delay 52">
                  <a:extLst>
                    <a:ext uri="{FF2B5EF4-FFF2-40B4-BE49-F238E27FC236}">
                      <a16:creationId xmlns:a16="http://schemas.microsoft.com/office/drawing/2014/main" id="{F87E882D-F8D2-4DD6-8FF7-76956EF1FC8F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063CB90D-EE5C-4360-A766-32DF68263EB3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Arc 54">
                  <a:extLst>
                    <a:ext uri="{FF2B5EF4-FFF2-40B4-BE49-F238E27FC236}">
                      <a16:creationId xmlns:a16="http://schemas.microsoft.com/office/drawing/2014/main" id="{3DF81B16-DD62-48CB-A065-0596BB926E60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7F744AC2-5ADE-436D-9FC5-AB5F6A77BABF}"/>
                    </a:ext>
                  </a:extLst>
                </p:cNvPr>
                <p:cNvCxnSpPr/>
                <p:nvPr/>
              </p:nvCxnSpPr>
              <p:spPr>
                <a:xfrm>
                  <a:off x="1637607" y="3200399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E1537334-318F-4482-88C3-103E352B54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934267" y="3640280"/>
                  <a:ext cx="3414923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2442E327-14A4-416C-B702-F69FC09BE843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94760838-6257-487B-B12E-C520A46521DA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EBD830FC-1D0B-4514-B6EE-14104BF5CCC2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19E600F-F368-4BFB-BD77-8BF7D465DE14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3759821" y="2807476"/>
              <a:ext cx="41148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3C5DF2E7-C2A4-4B06-98ED-0548E8F54F75}"/>
              </a:ext>
            </a:extLst>
          </p:cNvPr>
          <p:cNvSpPr txBox="1"/>
          <p:nvPr/>
        </p:nvSpPr>
        <p:spPr>
          <a:xfrm>
            <a:off x="525281" y="4189314"/>
            <a:ext cx="71885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endParaRPr lang="en-US" sz="3600" baseline="-25000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C32F7859-D9CD-478D-A042-13F952B750A4}"/>
              </a:ext>
            </a:extLst>
          </p:cNvPr>
          <p:cNvSpPr txBox="1"/>
          <p:nvPr/>
        </p:nvSpPr>
        <p:spPr>
          <a:xfrm>
            <a:off x="520201" y="4825901"/>
            <a:ext cx="730277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endParaRPr lang="en-US" sz="3600" baseline="-250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2CA6BF8-7129-4C76-AB40-EEC467A481A9}"/>
              </a:ext>
            </a:extLst>
          </p:cNvPr>
          <p:cNvGrpSpPr/>
          <p:nvPr/>
        </p:nvGrpSpPr>
        <p:grpSpPr>
          <a:xfrm>
            <a:off x="408992" y="1542127"/>
            <a:ext cx="5455826" cy="1717509"/>
            <a:chOff x="445414" y="1335639"/>
            <a:chExt cx="6048627" cy="20933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E3663939-21EC-4218-895F-ACAAA9614193}"/>
                </a:ext>
              </a:extLst>
            </p:cNvPr>
            <p:cNvGrpSpPr/>
            <p:nvPr/>
          </p:nvGrpSpPr>
          <p:grpSpPr>
            <a:xfrm>
              <a:off x="445414" y="1335639"/>
              <a:ext cx="6048627" cy="2093361"/>
              <a:chOff x="521614" y="2178420"/>
              <a:chExt cx="6048627" cy="2093361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E28D696E-2A09-4011-8445-97D8AA4E5552}"/>
                  </a:ext>
                </a:extLst>
              </p:cNvPr>
              <p:cNvGrpSpPr/>
              <p:nvPr/>
            </p:nvGrpSpPr>
            <p:grpSpPr>
              <a:xfrm>
                <a:off x="521614" y="2178420"/>
                <a:ext cx="3498920" cy="2093361"/>
                <a:chOff x="521614" y="2178420"/>
                <a:chExt cx="3498920" cy="2093361"/>
              </a:xfrm>
            </p:grpSpPr>
            <p:grpSp>
              <p:nvGrpSpPr>
                <p:cNvPr id="25" name="Group 24">
                  <a:extLst>
                    <a:ext uri="{FF2B5EF4-FFF2-40B4-BE49-F238E27FC236}">
                      <a16:creationId xmlns:a16="http://schemas.microsoft.com/office/drawing/2014/main" id="{4ABF7B89-2A0B-4362-9A04-3579608FD942}"/>
                    </a:ext>
                  </a:extLst>
                </p:cNvPr>
                <p:cNvGrpSpPr/>
                <p:nvPr/>
              </p:nvGrpSpPr>
              <p:grpSpPr>
                <a:xfrm>
                  <a:off x="521614" y="2178420"/>
                  <a:ext cx="3498920" cy="2093361"/>
                  <a:chOff x="521614" y="2178420"/>
                  <a:chExt cx="3498920" cy="2093361"/>
                </a:xfrm>
              </p:grpSpPr>
              <p:grpSp>
                <p:nvGrpSpPr>
                  <p:cNvPr id="27" name="Group 26">
                    <a:extLst>
                      <a:ext uri="{FF2B5EF4-FFF2-40B4-BE49-F238E27FC236}">
                        <a16:creationId xmlns:a16="http://schemas.microsoft.com/office/drawing/2014/main" id="{78925AAF-93EF-4153-A99B-502EE6EBB8EE}"/>
                      </a:ext>
                    </a:extLst>
                  </p:cNvPr>
                  <p:cNvGrpSpPr/>
                  <p:nvPr/>
                </p:nvGrpSpPr>
                <p:grpSpPr>
                  <a:xfrm>
                    <a:off x="521614" y="2178420"/>
                    <a:ext cx="3498920" cy="2093361"/>
                    <a:chOff x="661600" y="1754739"/>
                    <a:chExt cx="3498920" cy="2093361"/>
                  </a:xfrm>
                </p:grpSpPr>
                <p:grpSp>
                  <p:nvGrpSpPr>
                    <p:cNvPr id="34" name="Group 33">
                      <a:extLst>
                        <a:ext uri="{FF2B5EF4-FFF2-40B4-BE49-F238E27FC236}">
                          <a16:creationId xmlns:a16="http://schemas.microsoft.com/office/drawing/2014/main" id="{111253E0-4AF5-4B11-AC40-A98D4F5931B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524000" y="3009900"/>
                      <a:ext cx="2636520" cy="838200"/>
                      <a:chOff x="1691640" y="3009900"/>
                      <a:chExt cx="2636520" cy="838200"/>
                    </a:xfrm>
                  </p:grpSpPr>
                  <p:sp>
                    <p:nvSpPr>
                      <p:cNvPr id="37" name="Flowchart: Delay 36">
                        <a:extLst>
                          <a:ext uri="{FF2B5EF4-FFF2-40B4-BE49-F238E27FC236}">
                            <a16:creationId xmlns:a16="http://schemas.microsoft.com/office/drawing/2014/main" id="{D46ABC58-6709-4751-B5B8-BD84C5135C8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514600" y="3009900"/>
                        <a:ext cx="990600" cy="838200"/>
                      </a:xfrm>
                      <a:prstGeom prst="flowChartDelay">
                        <a:avLst/>
                      </a:prstGeom>
                      <a:noFill/>
                      <a:ln w="38100"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38" name="Straight Connector 37">
                        <a:extLst>
                          <a:ext uri="{FF2B5EF4-FFF2-40B4-BE49-F238E27FC236}">
                            <a16:creationId xmlns:a16="http://schemas.microsoft.com/office/drawing/2014/main" id="{F87EBBCC-3023-4597-8CBD-FD49706F4D0B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204675" y="3192449"/>
                        <a:ext cx="32004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9" name="Straight Connector 38">
                        <a:extLst>
                          <a:ext uri="{FF2B5EF4-FFF2-40B4-BE49-F238E27FC236}">
                            <a16:creationId xmlns:a16="http://schemas.microsoft.com/office/drawing/2014/main" id="{8119B7B0-39E3-422D-A12C-F561273B3FE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691640" y="3622496"/>
                        <a:ext cx="82296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0" name="Straight Connector 39">
                        <a:extLst>
                          <a:ext uri="{FF2B5EF4-FFF2-40B4-BE49-F238E27FC236}">
                            <a16:creationId xmlns:a16="http://schemas.microsoft.com/office/drawing/2014/main" id="{76746DDC-E83E-4CE1-A1AE-C3DA0ADE605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200" y="3411876"/>
                        <a:ext cx="82296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35" name="TextBox 34">
                      <a:extLst>
                        <a:ext uri="{FF2B5EF4-FFF2-40B4-BE49-F238E27FC236}">
                          <a16:creationId xmlns:a16="http://schemas.microsoft.com/office/drawing/2014/main" id="{01C587AA-F270-48CA-BC05-738623E1D18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29589" y="1754739"/>
                      <a:ext cx="914400" cy="64633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  x</a:t>
                      </a:r>
                      <a:r>
                        <a:rPr lang="en-US" sz="3600" baseline="-25000" dirty="0"/>
                        <a:t>1</a:t>
                      </a:r>
                    </a:p>
                  </p:txBody>
                </p:sp>
                <p:sp>
                  <p:nvSpPr>
                    <p:cNvPr id="36" name="TextBox 35">
                      <a:extLst>
                        <a:ext uri="{FF2B5EF4-FFF2-40B4-BE49-F238E27FC236}">
                          <a16:creationId xmlns:a16="http://schemas.microsoft.com/office/drawing/2014/main" id="{5147DA84-B0A6-4E94-ADD6-BA3D35377CD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61600" y="3134363"/>
                      <a:ext cx="914400" cy="64633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  x</a:t>
                      </a:r>
                      <a:r>
                        <a:rPr lang="en-US" sz="3600" baseline="-25000" dirty="0"/>
                        <a:t>2</a:t>
                      </a:r>
                    </a:p>
                  </p:txBody>
                </p:sp>
              </p:grpSp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294FBBDF-5821-4F3F-89AE-4E56600B4F68}"/>
                      </a:ext>
                    </a:extLst>
                  </p:cNvPr>
                  <p:cNvGrpSpPr/>
                  <p:nvPr/>
                </p:nvGrpSpPr>
                <p:grpSpPr>
                  <a:xfrm>
                    <a:off x="1397400" y="2208281"/>
                    <a:ext cx="2548903" cy="836145"/>
                    <a:chOff x="1537386" y="2782326"/>
                    <a:chExt cx="2548903" cy="836145"/>
                  </a:xfrm>
                </p:grpSpPr>
                <p:grpSp>
                  <p:nvGrpSpPr>
                    <p:cNvPr id="29" name="Group 28">
                      <a:extLst>
                        <a:ext uri="{FF2B5EF4-FFF2-40B4-BE49-F238E27FC236}">
                          <a16:creationId xmlns:a16="http://schemas.microsoft.com/office/drawing/2014/main" id="{A99E4212-BB61-41A2-8270-94A40F90D46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537386" y="3200399"/>
                      <a:ext cx="2548903" cy="0"/>
                      <a:chOff x="1779257" y="3411876"/>
                      <a:chExt cx="2548903" cy="0"/>
                    </a:xfrm>
                  </p:grpSpPr>
                  <p:cxnSp>
                    <p:nvCxnSpPr>
                      <p:cNvPr id="32" name="Straight Connector 31">
                        <a:extLst>
                          <a:ext uri="{FF2B5EF4-FFF2-40B4-BE49-F238E27FC236}">
                            <a16:creationId xmlns:a16="http://schemas.microsoft.com/office/drawing/2014/main" id="{13907915-855C-41CC-9E8A-A646F2A1BD6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779257" y="3411876"/>
                        <a:ext cx="82296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" name="Straight Connector 32">
                        <a:extLst>
                          <a:ext uri="{FF2B5EF4-FFF2-40B4-BE49-F238E27FC236}">
                            <a16:creationId xmlns:a16="http://schemas.microsoft.com/office/drawing/2014/main" id="{4DAAEB9D-013F-46CC-81E0-B5E61E71A4E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505200" y="3411876"/>
                        <a:ext cx="82296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30" name="Isosceles Triangle 29">
                      <a:extLst>
                        <a:ext uri="{FF2B5EF4-FFF2-40B4-BE49-F238E27FC236}">
                          <a16:creationId xmlns:a16="http://schemas.microsoft.com/office/drawing/2014/main" id="{25B67900-DB11-4128-939B-097996D5F01D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2404497" y="2743207"/>
                      <a:ext cx="836145" cy="914383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" name="Oval 30">
                      <a:extLst>
                        <a:ext uri="{FF2B5EF4-FFF2-40B4-BE49-F238E27FC236}">
                          <a16:creationId xmlns:a16="http://schemas.microsoft.com/office/drawing/2014/main" id="{86BDDC55-E3F3-40DD-9902-33F297FF1DF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76600" y="3108957"/>
                      <a:ext cx="182880" cy="18288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28575"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50B010E2-CFEB-40CD-A063-82CCDE70FD7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1402080" y="3121161"/>
                  <a:ext cx="100584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2ABA9B71-9B9B-4652-BB1A-77A836DA373B}"/>
                  </a:ext>
                </a:extLst>
              </p:cNvPr>
              <p:cNvGrpSpPr/>
              <p:nvPr/>
            </p:nvGrpSpPr>
            <p:grpSpPr>
              <a:xfrm>
                <a:off x="3955888" y="2797992"/>
                <a:ext cx="2614353" cy="844573"/>
                <a:chOff x="1637607" y="3003526"/>
                <a:chExt cx="2614353" cy="844573"/>
              </a:xfrm>
            </p:grpSpPr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D5A32AC6-4D02-4475-8546-E1E786CE9F4E}"/>
                    </a:ext>
                  </a:extLst>
                </p:cNvPr>
                <p:cNvCxnSpPr/>
                <p:nvPr/>
              </p:nvCxnSpPr>
              <p:spPr>
                <a:xfrm>
                  <a:off x="3429000" y="3418028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940AA482-2915-44EB-B22F-2CD840D6B8BF}"/>
                    </a:ext>
                  </a:extLst>
                </p:cNvPr>
                <p:cNvGrpSpPr/>
                <p:nvPr/>
              </p:nvGrpSpPr>
              <p:grpSpPr>
                <a:xfrm>
                  <a:off x="1637607" y="3009899"/>
                  <a:ext cx="1699953" cy="838200"/>
                  <a:chOff x="1637607" y="3009899"/>
                  <a:chExt cx="1699953" cy="838200"/>
                </a:xfrm>
              </p:grpSpPr>
              <p:sp>
                <p:nvSpPr>
                  <p:cNvPr id="20" name="Flowchart: Delay 19">
                    <a:extLst>
                      <a:ext uri="{FF2B5EF4-FFF2-40B4-BE49-F238E27FC236}">
                        <a16:creationId xmlns:a16="http://schemas.microsoft.com/office/drawing/2014/main" id="{3B31FFCE-BC14-4D23-9AAB-766A000C0DB2}"/>
                      </a:ext>
                    </a:extLst>
                  </p:cNvPr>
                  <p:cNvSpPr/>
                  <p:nvPr/>
                </p:nvSpPr>
                <p:spPr>
                  <a:xfrm>
                    <a:off x="2346960" y="3009899"/>
                    <a:ext cx="990600" cy="838200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" name="Rectangle 20">
                    <a:extLst>
                      <a:ext uri="{FF2B5EF4-FFF2-40B4-BE49-F238E27FC236}">
                        <a16:creationId xmlns:a16="http://schemas.microsoft.com/office/drawing/2014/main" id="{4F14FBE4-67D3-486F-AB1F-99AD9257E48A}"/>
                      </a:ext>
                    </a:extLst>
                  </p:cNvPr>
                  <p:cNvSpPr/>
                  <p:nvPr/>
                </p:nvSpPr>
                <p:spPr>
                  <a:xfrm>
                    <a:off x="2281886" y="3029634"/>
                    <a:ext cx="141955" cy="79873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" name="Arc 21">
                    <a:extLst>
                      <a:ext uri="{FF2B5EF4-FFF2-40B4-BE49-F238E27FC236}">
                        <a16:creationId xmlns:a16="http://schemas.microsoft.com/office/drawing/2014/main" id="{B1BF241F-CB6F-4766-9E5E-B39762E95B10}"/>
                      </a:ext>
                    </a:extLst>
                  </p:cNvPr>
                  <p:cNvSpPr/>
                  <p:nvPr/>
                </p:nvSpPr>
                <p:spPr>
                  <a:xfrm>
                    <a:off x="2175103" y="3030681"/>
                    <a:ext cx="322823" cy="816050"/>
                  </a:xfrm>
                  <a:prstGeom prst="arc">
                    <a:avLst>
                      <a:gd name="adj1" fmla="val 16200000"/>
                      <a:gd name="adj2" fmla="val 5053715"/>
                    </a:avLst>
                  </a:prstGeom>
                  <a:ln w="28575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3E491A5B-FC59-4BCD-8AFA-E582843146A4}"/>
                      </a:ext>
                    </a:extLst>
                  </p:cNvPr>
                  <p:cNvCxnSpPr/>
                  <p:nvPr/>
                </p:nvCxnSpPr>
                <p:spPr>
                  <a:xfrm>
                    <a:off x="1637607" y="3200399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8DE9E232-DFD1-44F7-BA40-E7434C3AF957}"/>
                      </a:ext>
                    </a:extLst>
                  </p:cNvPr>
                  <p:cNvCxnSpPr/>
                  <p:nvPr/>
                </p:nvCxnSpPr>
                <p:spPr>
                  <a:xfrm>
                    <a:off x="1657696" y="3640280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F1DFE123-2362-4E72-B07C-C4BE29BFD2B6}"/>
                    </a:ext>
                  </a:extLst>
                </p:cNvPr>
                <p:cNvSpPr/>
                <p:nvPr/>
              </p:nvSpPr>
              <p:spPr>
                <a:xfrm>
                  <a:off x="2927024" y="3003526"/>
                  <a:ext cx="457200" cy="8248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13DCD285-7466-4A72-B225-AD97C5239940}"/>
                    </a:ext>
                  </a:extLst>
                </p:cNvPr>
                <p:cNvSpPr/>
                <p:nvPr/>
              </p:nvSpPr>
              <p:spPr>
                <a:xfrm>
                  <a:off x="2927024" y="3006776"/>
                  <a:ext cx="519267" cy="406489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B1A9A7A7-4354-46C6-8C5A-D7268CA6AB06}"/>
                    </a:ext>
                  </a:extLst>
                </p:cNvPr>
                <p:cNvSpPr/>
                <p:nvPr/>
              </p:nvSpPr>
              <p:spPr>
                <a:xfrm flipV="1">
                  <a:off x="2971799" y="3410485"/>
                  <a:ext cx="474491" cy="434491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02B214D1-3F2F-44C7-A990-C7674FF949EB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3759821" y="2807476"/>
                <a:ext cx="41148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A7F07C72-C5F1-4C5D-9BF8-A1D93F09BEDA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3785325" y="3614792"/>
                <a:ext cx="41148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DEE5883-0163-4A60-9A49-1DFC2640C546}"/>
                </a:ext>
              </a:extLst>
            </p:cNvPr>
            <p:cNvSpPr/>
            <p:nvPr/>
          </p:nvSpPr>
          <p:spPr>
            <a:xfrm>
              <a:off x="1792447" y="174829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C9AABA5D-D384-4614-9F51-3476F68AA89E}"/>
              </a:ext>
            </a:extLst>
          </p:cNvPr>
          <p:cNvSpPr txBox="1"/>
          <p:nvPr/>
        </p:nvSpPr>
        <p:spPr>
          <a:xfrm>
            <a:off x="398994" y="1552729"/>
            <a:ext cx="82478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endParaRPr lang="en-US" sz="3600" baseline="-25000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E7E80BC-A8C7-4E83-A19C-23741125D87B}"/>
              </a:ext>
            </a:extLst>
          </p:cNvPr>
          <p:cNvSpPr txBox="1"/>
          <p:nvPr/>
        </p:nvSpPr>
        <p:spPr>
          <a:xfrm>
            <a:off x="421186" y="2683167"/>
            <a:ext cx="730277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endParaRPr lang="en-US" sz="3600" baseline="-25000" dirty="0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0778B7E4-5D07-4C66-A288-13C4954ABAA2}"/>
              </a:ext>
            </a:extLst>
          </p:cNvPr>
          <p:cNvGrpSpPr/>
          <p:nvPr/>
        </p:nvGrpSpPr>
        <p:grpSpPr>
          <a:xfrm>
            <a:off x="5965667" y="4563895"/>
            <a:ext cx="1696983" cy="646331"/>
            <a:chOff x="6218317" y="3383307"/>
            <a:chExt cx="1696983" cy="646331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A61ECE3-792D-4E0D-82B5-6FD360D0D097}"/>
                </a:ext>
              </a:extLst>
            </p:cNvPr>
            <p:cNvSpPr txBox="1"/>
            <p:nvPr/>
          </p:nvSpPr>
          <p:spPr>
            <a:xfrm>
              <a:off x="6218317" y="3383307"/>
              <a:ext cx="169698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x + y</a:t>
              </a:r>
              <a:endParaRPr lang="en-US" sz="3600" baseline="-25000" dirty="0"/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2A5CE68A-B1A9-4A1E-8ADB-02A07A9B88A6}"/>
                </a:ext>
              </a:extLst>
            </p:cNvPr>
            <p:cNvCxnSpPr/>
            <p:nvPr/>
          </p:nvCxnSpPr>
          <p:spPr>
            <a:xfrm>
              <a:off x="6409146" y="3581400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TextBox 76">
            <a:extLst>
              <a:ext uri="{FF2B5EF4-FFF2-40B4-BE49-F238E27FC236}">
                <a16:creationId xmlns:a16="http://schemas.microsoft.com/office/drawing/2014/main" id="{E8E74F73-E962-4303-8556-F6DE8B65E06E}"/>
              </a:ext>
            </a:extLst>
          </p:cNvPr>
          <p:cNvSpPr txBox="1"/>
          <p:nvPr/>
        </p:nvSpPr>
        <p:spPr>
          <a:xfrm>
            <a:off x="2882329" y="2734485"/>
            <a:ext cx="742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B0F0"/>
                </a:solidFill>
              </a:rPr>
              <a:t>x y</a:t>
            </a:r>
            <a:endParaRPr lang="en-US" sz="3600" baseline="-25000" dirty="0">
              <a:solidFill>
                <a:srgbClr val="00B0F0"/>
              </a:solidFill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A61A61BE-0528-4FE0-BD84-4DBC8E41FA39}"/>
              </a:ext>
            </a:extLst>
          </p:cNvPr>
          <p:cNvGrpSpPr/>
          <p:nvPr/>
        </p:nvGrpSpPr>
        <p:grpSpPr>
          <a:xfrm>
            <a:off x="2884553" y="1349377"/>
            <a:ext cx="643166" cy="646331"/>
            <a:chOff x="2884553" y="1349377"/>
            <a:chExt cx="643166" cy="646331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5EB2B659-8DEE-4D10-9A22-0E4B47F6C42A}"/>
                </a:ext>
              </a:extLst>
            </p:cNvPr>
            <p:cNvSpPr txBox="1"/>
            <p:nvPr/>
          </p:nvSpPr>
          <p:spPr>
            <a:xfrm>
              <a:off x="2884553" y="1349377"/>
              <a:ext cx="6431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B0F0"/>
                  </a:solidFill>
                </a:rPr>
                <a:t> x</a:t>
              </a:r>
              <a:endParaRPr lang="en-US" sz="3600" baseline="-25000" dirty="0">
                <a:solidFill>
                  <a:srgbClr val="00B0F0"/>
                </a:solidFill>
              </a:endParaRPr>
            </a:p>
          </p:txBody>
        </p: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B1502163-75A8-4136-A1CD-DFAFB0CD1DED}"/>
                </a:ext>
              </a:extLst>
            </p:cNvPr>
            <p:cNvCxnSpPr/>
            <p:nvPr/>
          </p:nvCxnSpPr>
          <p:spPr>
            <a:xfrm>
              <a:off x="3059360" y="1552400"/>
              <a:ext cx="228600" cy="0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1D6A28F1-DA66-4E6E-89A3-593850BF435E}"/>
              </a:ext>
            </a:extLst>
          </p:cNvPr>
          <p:cNvGrpSpPr/>
          <p:nvPr/>
        </p:nvGrpSpPr>
        <p:grpSpPr>
          <a:xfrm>
            <a:off x="5940267" y="2058239"/>
            <a:ext cx="1696983" cy="646331"/>
            <a:chOff x="5940267" y="2058239"/>
            <a:chExt cx="1696983" cy="646331"/>
          </a:xfrm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67343A09-B912-4465-A699-F6081A658728}"/>
                </a:ext>
              </a:extLst>
            </p:cNvPr>
            <p:cNvSpPr txBox="1"/>
            <p:nvPr/>
          </p:nvSpPr>
          <p:spPr>
            <a:xfrm>
              <a:off x="5940267" y="2058239"/>
              <a:ext cx="169698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x + x y</a:t>
              </a:r>
              <a:endParaRPr lang="en-US" sz="3600" baseline="-25000" dirty="0"/>
            </a:p>
          </p:txBody>
        </p: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50CAC8D2-9890-4059-A836-A3BC9BDDF2F6}"/>
                </a:ext>
              </a:extLst>
            </p:cNvPr>
            <p:cNvCxnSpPr/>
            <p:nvPr/>
          </p:nvCxnSpPr>
          <p:spPr>
            <a:xfrm>
              <a:off x="6110044" y="225142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36B0ACC7-0FEE-4171-9902-C1819B3242B5}"/>
              </a:ext>
            </a:extLst>
          </p:cNvPr>
          <p:cNvGrpSpPr/>
          <p:nvPr/>
        </p:nvGrpSpPr>
        <p:grpSpPr>
          <a:xfrm>
            <a:off x="2872245" y="3929251"/>
            <a:ext cx="643166" cy="646331"/>
            <a:chOff x="2884553" y="1349377"/>
            <a:chExt cx="643166" cy="646331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466F6C58-8570-453C-B233-87B41DFEBD64}"/>
                </a:ext>
              </a:extLst>
            </p:cNvPr>
            <p:cNvSpPr txBox="1"/>
            <p:nvPr/>
          </p:nvSpPr>
          <p:spPr>
            <a:xfrm>
              <a:off x="2884553" y="1349377"/>
              <a:ext cx="6431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B0F0"/>
                  </a:solidFill>
                </a:rPr>
                <a:t> x</a:t>
              </a:r>
              <a:endParaRPr lang="en-US" sz="3600" baseline="-25000" dirty="0">
                <a:solidFill>
                  <a:srgbClr val="00B0F0"/>
                </a:solidFill>
              </a:endParaRPr>
            </a:p>
          </p:txBody>
        </p: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A3B66850-83F3-4CC3-A2A5-1EDACBF3F49B}"/>
                </a:ext>
              </a:extLst>
            </p:cNvPr>
            <p:cNvCxnSpPr/>
            <p:nvPr/>
          </p:nvCxnSpPr>
          <p:spPr>
            <a:xfrm>
              <a:off x="3059360" y="1552400"/>
              <a:ext cx="228600" cy="0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84031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960A5-D945-4204-8744-52F2724AC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D7A24-D58D-41EE-8F03-532E7187B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 can use Boolean algebra to reduce the complexity of the first circuit, finding a simpler equivalent circuit.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First we need to learn some Boolean algebra theorems.</a:t>
            </a:r>
          </a:p>
        </p:txBody>
      </p:sp>
    </p:spTree>
    <p:extLst>
      <p:ext uri="{BB962C8B-B14F-4D97-AF65-F5344CB8AC3E}">
        <p14:creationId xmlns:p14="http://schemas.microsoft.com/office/powerpoint/2010/main" val="1428259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960A5-D945-4204-8744-52F2724AC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Algebra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D7A24-D58D-41EE-8F03-532E7187B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9480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dirty="0"/>
              <a:t>There are three slides of theorems.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/>
              <a:t>Some of these theorems will seem obvious because they are the same as normal algebra.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/>
              <a:t>Some will not be obvious and will be more difficult.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/>
              <a:t>Some are very important.  I will point those out to you.</a:t>
            </a:r>
          </a:p>
        </p:txBody>
      </p:sp>
    </p:spTree>
    <p:extLst>
      <p:ext uri="{BB962C8B-B14F-4D97-AF65-F5344CB8AC3E}">
        <p14:creationId xmlns:p14="http://schemas.microsoft.com/office/powerpoint/2010/main" val="2936180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960A5-D945-4204-8744-52F2724AC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Algebra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D7A24-D58D-41EE-8F03-532E7187B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32878"/>
            <a:ext cx="8229600" cy="4800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We will soon learn a graphical method of applying these theorems.</a:t>
            </a:r>
          </a:p>
          <a:p>
            <a:pPr marL="0" indent="0">
              <a:buNone/>
            </a:pPr>
            <a:endParaRPr lang="en-US" sz="2100" dirty="0"/>
          </a:p>
          <a:p>
            <a:pPr marL="0" indent="0">
              <a:buNone/>
            </a:pPr>
            <a:r>
              <a:rPr lang="en-US" dirty="0"/>
              <a:t>The graphical method will make it less important to know very many of the theorems.</a:t>
            </a:r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r>
              <a:rPr lang="en-US" dirty="0"/>
              <a:t>Some you will rarely use.  You can look them up if you need them.</a:t>
            </a:r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r>
              <a:rPr lang="en-US" dirty="0"/>
              <a:t>I only list those (rarely used) theorems so that you will have a reference.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228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818F7-9BC0-4755-B7C7-0CA4FE415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500" dirty="0"/>
              <a:t>Boolean Algebra Theorems for One Variable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0617DC-EA3E-4F76-8DE0-E7B64C5E7241}"/>
              </a:ext>
            </a:extLst>
          </p:cNvPr>
          <p:cNvSpPr txBox="1"/>
          <p:nvPr/>
        </p:nvSpPr>
        <p:spPr>
          <a:xfrm>
            <a:off x="1203789" y="1451546"/>
            <a:ext cx="1669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 * 0 = 0</a:t>
            </a:r>
            <a:endParaRPr lang="en-US" sz="3200" baseline="-250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E93B55-8D1E-4F1A-8681-FD26C823A203}"/>
              </a:ext>
            </a:extLst>
          </p:cNvPr>
          <p:cNvCxnSpPr/>
          <p:nvPr/>
        </p:nvCxnSpPr>
        <p:spPr>
          <a:xfrm>
            <a:off x="7391400" y="3810000"/>
            <a:ext cx="18288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2B3FE0B-6A94-47B9-94B3-DE9B70DC2845}"/>
              </a:ext>
            </a:extLst>
          </p:cNvPr>
          <p:cNvSpPr txBox="1"/>
          <p:nvPr/>
        </p:nvSpPr>
        <p:spPr>
          <a:xfrm>
            <a:off x="4800600" y="1472670"/>
            <a:ext cx="1669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 + 1 = 1</a:t>
            </a:r>
            <a:endParaRPr lang="en-US" sz="32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B6ADB66-6F5D-42E4-A396-DA8C39DCBDA8}"/>
              </a:ext>
            </a:extLst>
          </p:cNvPr>
          <p:cNvSpPr txBox="1"/>
          <p:nvPr/>
        </p:nvSpPr>
        <p:spPr>
          <a:xfrm>
            <a:off x="1215981" y="2187117"/>
            <a:ext cx="1669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 * 1 = x</a:t>
            </a:r>
            <a:endParaRPr lang="en-US" sz="3200" baseline="-25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6942A9F-639A-43A3-BAAD-E2CFC34A1192}"/>
              </a:ext>
            </a:extLst>
          </p:cNvPr>
          <p:cNvSpPr txBox="1"/>
          <p:nvPr/>
        </p:nvSpPr>
        <p:spPr>
          <a:xfrm>
            <a:off x="4800600" y="2207198"/>
            <a:ext cx="1669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 + 0 = x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A6890CF-E25E-437B-9DA8-DB6E7C9AE226}"/>
              </a:ext>
            </a:extLst>
          </p:cNvPr>
          <p:cNvSpPr txBox="1"/>
          <p:nvPr/>
        </p:nvSpPr>
        <p:spPr>
          <a:xfrm>
            <a:off x="1206905" y="2859826"/>
            <a:ext cx="1669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 * x = x</a:t>
            </a:r>
            <a:endParaRPr lang="en-US" sz="3200" baseline="-25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15CED0-02ED-435E-9598-EB50F3275843}"/>
              </a:ext>
            </a:extLst>
          </p:cNvPr>
          <p:cNvSpPr txBox="1"/>
          <p:nvPr/>
        </p:nvSpPr>
        <p:spPr>
          <a:xfrm>
            <a:off x="4800600" y="2887892"/>
            <a:ext cx="1669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 + x = x</a:t>
            </a:r>
            <a:endParaRPr lang="en-US" sz="3200" baseline="-25000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78CF4DD-2863-4E47-BA6E-D7CF9FF3CE9A}"/>
              </a:ext>
            </a:extLst>
          </p:cNvPr>
          <p:cNvGrpSpPr/>
          <p:nvPr/>
        </p:nvGrpSpPr>
        <p:grpSpPr>
          <a:xfrm>
            <a:off x="1219029" y="3565755"/>
            <a:ext cx="1669584" cy="584775"/>
            <a:chOff x="1225193" y="4575530"/>
            <a:chExt cx="1669584" cy="584775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A44A9FA-691C-47B2-941D-9D607F2228F8}"/>
                </a:ext>
              </a:extLst>
            </p:cNvPr>
            <p:cNvSpPr txBox="1"/>
            <p:nvPr/>
          </p:nvSpPr>
          <p:spPr>
            <a:xfrm>
              <a:off x="1225193" y="4575530"/>
              <a:ext cx="16695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 * x = 0</a:t>
              </a:r>
              <a:endParaRPr lang="en-US" sz="3200" baseline="-25000" dirty="0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0D4B046-EEFE-4C73-A95C-F8ADF12E02CE}"/>
                </a:ext>
              </a:extLst>
            </p:cNvPr>
            <p:cNvCxnSpPr/>
            <p:nvPr/>
          </p:nvCxnSpPr>
          <p:spPr>
            <a:xfrm>
              <a:off x="1853630" y="4725283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39C03DC-1E79-4C33-B142-CA56C2E46A07}"/>
              </a:ext>
            </a:extLst>
          </p:cNvPr>
          <p:cNvGrpSpPr/>
          <p:nvPr/>
        </p:nvGrpSpPr>
        <p:grpSpPr>
          <a:xfrm>
            <a:off x="4800600" y="3575060"/>
            <a:ext cx="1669584" cy="584775"/>
            <a:chOff x="1225193" y="4575530"/>
            <a:chExt cx="1669584" cy="584775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AE06BE3-5790-41BE-89CD-7AB655772B9B}"/>
                </a:ext>
              </a:extLst>
            </p:cNvPr>
            <p:cNvSpPr txBox="1"/>
            <p:nvPr/>
          </p:nvSpPr>
          <p:spPr>
            <a:xfrm>
              <a:off x="1225193" y="4575530"/>
              <a:ext cx="16695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 + x = 1</a:t>
              </a:r>
              <a:endParaRPr lang="en-US" sz="3200" baseline="-25000" dirty="0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682D8E3-FB94-401C-9EAB-A7BCE8618ED3}"/>
                </a:ext>
              </a:extLst>
            </p:cNvPr>
            <p:cNvCxnSpPr/>
            <p:nvPr/>
          </p:nvCxnSpPr>
          <p:spPr>
            <a:xfrm>
              <a:off x="1853630" y="4725283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A48F3FA-CEB2-41EA-8E2E-0156B8DB796F}"/>
              </a:ext>
            </a:extLst>
          </p:cNvPr>
          <p:cNvGrpSpPr/>
          <p:nvPr/>
        </p:nvGrpSpPr>
        <p:grpSpPr>
          <a:xfrm>
            <a:off x="3384073" y="4322048"/>
            <a:ext cx="1669584" cy="584775"/>
            <a:chOff x="1247487" y="5502868"/>
            <a:chExt cx="1669584" cy="584775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2E5E885B-F097-4D6A-BC29-5958DBE08F54}"/>
                </a:ext>
              </a:extLst>
            </p:cNvPr>
            <p:cNvGrpSpPr/>
            <p:nvPr/>
          </p:nvGrpSpPr>
          <p:grpSpPr>
            <a:xfrm>
              <a:off x="1247487" y="5502868"/>
              <a:ext cx="1669584" cy="584775"/>
              <a:chOff x="1225193" y="4575530"/>
              <a:chExt cx="1669584" cy="584775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B8E836D-6BB2-4973-8AC2-D331EE82DCEE}"/>
                  </a:ext>
                </a:extLst>
              </p:cNvPr>
              <p:cNvSpPr txBox="1"/>
              <p:nvPr/>
            </p:nvSpPr>
            <p:spPr>
              <a:xfrm>
                <a:off x="1225193" y="4575530"/>
                <a:ext cx="166958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x = x</a:t>
                </a:r>
                <a:endParaRPr lang="en-US" sz="3200" baseline="-25000" dirty="0"/>
              </a:p>
            </p:txBody>
          </p: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4DF0D541-CCB8-4640-89CF-417E557A5C82}"/>
                  </a:ext>
                </a:extLst>
              </p:cNvPr>
              <p:cNvCxnSpPr/>
              <p:nvPr/>
            </p:nvCxnSpPr>
            <p:spPr>
              <a:xfrm>
                <a:off x="1297936" y="4725283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3321D4E1-8817-4040-89AA-2F1A5B6EC024}"/>
                </a:ext>
              </a:extLst>
            </p:cNvPr>
            <p:cNvCxnSpPr/>
            <p:nvPr/>
          </p:nvCxnSpPr>
          <p:spPr>
            <a:xfrm>
              <a:off x="1328794" y="555844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D99DD7C3-075A-4E3A-937E-169D14261608}"/>
              </a:ext>
            </a:extLst>
          </p:cNvPr>
          <p:cNvGrpSpPr/>
          <p:nvPr/>
        </p:nvGrpSpPr>
        <p:grpSpPr>
          <a:xfrm>
            <a:off x="2857274" y="1425261"/>
            <a:ext cx="1338071" cy="620751"/>
            <a:chOff x="2882330" y="1393519"/>
            <a:chExt cx="1338071" cy="620751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EE445642-8AE9-47BF-9694-E6C8DCE83D82}"/>
                </a:ext>
              </a:extLst>
            </p:cNvPr>
            <p:cNvGrpSpPr/>
            <p:nvPr/>
          </p:nvGrpSpPr>
          <p:grpSpPr>
            <a:xfrm>
              <a:off x="3131304" y="1537262"/>
              <a:ext cx="969477" cy="413341"/>
              <a:chOff x="3057493" y="1537262"/>
              <a:chExt cx="969477" cy="413341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5D32BFCF-791D-41CB-95C4-01B1C486B970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30" name="Flowchart: Delay 29">
                  <a:extLst>
                    <a:ext uri="{FF2B5EF4-FFF2-40B4-BE49-F238E27FC236}">
                      <a16:creationId xmlns:a16="http://schemas.microsoft.com/office/drawing/2014/main" id="{5447B012-473D-426B-95EC-563354FBFC5D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8586C3E8-430D-4C45-A5D6-A635E3C28A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E713D9B1-A0C5-463A-AA62-ACCF298C3F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E2AB137A-5BB7-4CE6-B578-93DCDA998B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99C43A1-673E-4B14-A785-929919A7F4C6}"/>
                </a:ext>
              </a:extLst>
            </p:cNvPr>
            <p:cNvSpPr txBox="1"/>
            <p:nvPr/>
          </p:nvSpPr>
          <p:spPr>
            <a:xfrm>
              <a:off x="2882330" y="1393519"/>
              <a:ext cx="3170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x</a:t>
              </a:r>
              <a:endParaRPr lang="en-US" baseline="-25000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A54477C4-B3BE-4CA0-A987-65D660CF1801}"/>
                </a:ext>
              </a:extLst>
            </p:cNvPr>
            <p:cNvSpPr txBox="1"/>
            <p:nvPr/>
          </p:nvSpPr>
          <p:spPr>
            <a:xfrm>
              <a:off x="2883205" y="1644938"/>
              <a:ext cx="3170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  <a:endParaRPr lang="en-US" baseline="-25000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4FDDE11A-6024-4F15-99B3-6553B42C3055}"/>
                </a:ext>
              </a:extLst>
            </p:cNvPr>
            <p:cNvSpPr txBox="1"/>
            <p:nvPr/>
          </p:nvSpPr>
          <p:spPr>
            <a:xfrm>
              <a:off x="3903317" y="1417638"/>
              <a:ext cx="3170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  <a:endParaRPr lang="en-US" baseline="-25000" dirty="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84B88BC-86E2-435A-B943-91C19FC92276}"/>
              </a:ext>
            </a:extLst>
          </p:cNvPr>
          <p:cNvGrpSpPr/>
          <p:nvPr/>
        </p:nvGrpSpPr>
        <p:grpSpPr>
          <a:xfrm>
            <a:off x="2857274" y="2139122"/>
            <a:ext cx="1338071" cy="620751"/>
            <a:chOff x="2882330" y="1393519"/>
            <a:chExt cx="1338071" cy="62075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32C633DE-5B49-47E5-A530-AC1D4607FABB}"/>
                </a:ext>
              </a:extLst>
            </p:cNvPr>
            <p:cNvGrpSpPr/>
            <p:nvPr/>
          </p:nvGrpSpPr>
          <p:grpSpPr>
            <a:xfrm>
              <a:off x="3131304" y="1537262"/>
              <a:ext cx="969477" cy="413341"/>
              <a:chOff x="3057493" y="1537262"/>
              <a:chExt cx="969477" cy="413341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C829D4E1-CD21-4B35-88A9-67E80A5DBE91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45" name="Flowchart: Delay 44">
                  <a:extLst>
                    <a:ext uri="{FF2B5EF4-FFF2-40B4-BE49-F238E27FC236}">
                      <a16:creationId xmlns:a16="http://schemas.microsoft.com/office/drawing/2014/main" id="{E78FA26A-11B7-4F79-A27B-0520DA9FF102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50E2E37E-D7A5-412C-B469-BC863CB3E0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FDD13D17-AD5E-4CE8-98BC-B22CDA7F74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634FD3FC-D62E-4555-95ED-04E27A1ACA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F4290164-1222-47A7-A8CA-A825A0A4599A}"/>
                </a:ext>
              </a:extLst>
            </p:cNvPr>
            <p:cNvSpPr txBox="1"/>
            <p:nvPr/>
          </p:nvSpPr>
          <p:spPr>
            <a:xfrm>
              <a:off x="2882330" y="1393519"/>
              <a:ext cx="3170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x</a:t>
              </a:r>
              <a:endParaRPr lang="en-US" baseline="-25000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EC3CA19F-CD6B-4C58-B198-9BC3B104C3A6}"/>
                </a:ext>
              </a:extLst>
            </p:cNvPr>
            <p:cNvSpPr txBox="1"/>
            <p:nvPr/>
          </p:nvSpPr>
          <p:spPr>
            <a:xfrm>
              <a:off x="2883205" y="1644938"/>
              <a:ext cx="3170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  <a:endParaRPr lang="en-US" baseline="-25000" dirty="0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69F0CEA-1EDD-4C9B-836D-6F72096EDAE6}"/>
                </a:ext>
              </a:extLst>
            </p:cNvPr>
            <p:cNvSpPr txBox="1"/>
            <p:nvPr/>
          </p:nvSpPr>
          <p:spPr>
            <a:xfrm>
              <a:off x="3903317" y="1417638"/>
              <a:ext cx="3170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x</a:t>
              </a:r>
              <a:endParaRPr lang="en-US" baseline="-25000" dirty="0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0EA7143-F65A-4D7C-8F8E-1090EDE7B315}"/>
              </a:ext>
            </a:extLst>
          </p:cNvPr>
          <p:cNvGrpSpPr/>
          <p:nvPr/>
        </p:nvGrpSpPr>
        <p:grpSpPr>
          <a:xfrm>
            <a:off x="2873373" y="2841837"/>
            <a:ext cx="1338071" cy="620751"/>
            <a:chOff x="2882330" y="1393519"/>
            <a:chExt cx="1338071" cy="620751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53B213D8-9A57-4C7C-97E5-8F1E98A00251}"/>
                </a:ext>
              </a:extLst>
            </p:cNvPr>
            <p:cNvGrpSpPr/>
            <p:nvPr/>
          </p:nvGrpSpPr>
          <p:grpSpPr>
            <a:xfrm>
              <a:off x="3131304" y="1537262"/>
              <a:ext cx="969477" cy="413341"/>
              <a:chOff x="3057493" y="1537262"/>
              <a:chExt cx="969477" cy="413341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6754981B-56C2-46D3-AA64-5E6CF8C649FC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55" name="Flowchart: Delay 54">
                  <a:extLst>
                    <a:ext uri="{FF2B5EF4-FFF2-40B4-BE49-F238E27FC236}">
                      <a16:creationId xmlns:a16="http://schemas.microsoft.com/office/drawing/2014/main" id="{FA50155E-1C9E-4EA7-8378-1D9B0985AF2B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10A0F1EA-D7BA-48EE-A1FB-DFCF39007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157D1020-65DE-4B1E-9333-9800C16C3E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BBA5DAB-7BE8-42B5-A30B-3C5179F72E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F5A8FF51-BAB9-48D2-813C-C7326E47CFAB}"/>
                </a:ext>
              </a:extLst>
            </p:cNvPr>
            <p:cNvSpPr txBox="1"/>
            <p:nvPr/>
          </p:nvSpPr>
          <p:spPr>
            <a:xfrm>
              <a:off x="2882330" y="1393519"/>
              <a:ext cx="3170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x</a:t>
              </a:r>
              <a:endParaRPr lang="en-US" baseline="-25000" dirty="0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218A1042-3345-45F6-91C6-24362678D99A}"/>
                </a:ext>
              </a:extLst>
            </p:cNvPr>
            <p:cNvSpPr txBox="1"/>
            <p:nvPr/>
          </p:nvSpPr>
          <p:spPr>
            <a:xfrm>
              <a:off x="2883205" y="1644938"/>
              <a:ext cx="3170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x</a:t>
              </a:r>
              <a:endParaRPr lang="en-US" baseline="-25000" dirty="0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5AB02CB-337C-44A7-9360-6F9F1660F252}"/>
                </a:ext>
              </a:extLst>
            </p:cNvPr>
            <p:cNvSpPr txBox="1"/>
            <p:nvPr/>
          </p:nvSpPr>
          <p:spPr>
            <a:xfrm>
              <a:off x="3903317" y="1417638"/>
              <a:ext cx="3170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x</a:t>
              </a:r>
              <a:endParaRPr lang="en-US" baseline="-25000" dirty="0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3465273C-1A09-4CEF-826A-15B7707726E9}"/>
              </a:ext>
            </a:extLst>
          </p:cNvPr>
          <p:cNvGrpSpPr/>
          <p:nvPr/>
        </p:nvGrpSpPr>
        <p:grpSpPr>
          <a:xfrm>
            <a:off x="6781800" y="1425261"/>
            <a:ext cx="1950602" cy="683291"/>
            <a:chOff x="1439939" y="1510762"/>
            <a:chExt cx="3029219" cy="1160164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833DB03E-2E73-400B-B73F-A7F71E2E4B58}"/>
                </a:ext>
              </a:extLst>
            </p:cNvPr>
            <p:cNvSpPr txBox="1"/>
            <p:nvPr/>
          </p:nvSpPr>
          <p:spPr>
            <a:xfrm>
              <a:off x="1466173" y="1510762"/>
              <a:ext cx="753012" cy="627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x</a:t>
              </a:r>
              <a:endParaRPr lang="en-US" baseline="-25000" dirty="0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DBCAD803-B881-4667-8459-01A0B7290544}"/>
                </a:ext>
              </a:extLst>
            </p:cNvPr>
            <p:cNvSpPr txBox="1"/>
            <p:nvPr/>
          </p:nvSpPr>
          <p:spPr>
            <a:xfrm>
              <a:off x="1439939" y="2043835"/>
              <a:ext cx="730125" cy="627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  <a:endParaRPr lang="en-US" baseline="-25000" dirty="0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50F140F5-6319-4B30-AE04-ECA62832F044}"/>
                </a:ext>
              </a:extLst>
            </p:cNvPr>
            <p:cNvSpPr txBox="1"/>
            <p:nvPr/>
          </p:nvSpPr>
          <p:spPr>
            <a:xfrm>
              <a:off x="3706639" y="1824308"/>
              <a:ext cx="762519" cy="5748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</a:t>
              </a:r>
              <a:endParaRPr lang="en-US" sz="1600" baseline="-25000" dirty="0"/>
            </a:p>
          </p:txBody>
        </p: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D9DF6FD3-77D5-4FC6-BBB3-68790AEC3CE9}"/>
                </a:ext>
              </a:extLst>
            </p:cNvPr>
            <p:cNvGrpSpPr/>
            <p:nvPr/>
          </p:nvGrpSpPr>
          <p:grpSpPr>
            <a:xfrm>
              <a:off x="1857538" y="1740793"/>
              <a:ext cx="1828369" cy="844573"/>
              <a:chOff x="2075978" y="3003526"/>
              <a:chExt cx="1828369" cy="844573"/>
            </a:xfrm>
          </p:grpSpPr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05226B4B-30AA-4D34-A95E-6AE4C64D87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29000" y="3418028"/>
                <a:ext cx="475347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55ABC39F-419A-4526-AD6D-8EFB9F957185}"/>
                  </a:ext>
                </a:extLst>
              </p:cNvPr>
              <p:cNvGrpSpPr/>
              <p:nvPr/>
            </p:nvGrpSpPr>
            <p:grpSpPr>
              <a:xfrm>
                <a:off x="2075978" y="3009899"/>
                <a:ext cx="1261582" cy="838200"/>
                <a:chOff x="2075978" y="3009899"/>
                <a:chExt cx="1261582" cy="838200"/>
              </a:xfrm>
            </p:grpSpPr>
            <p:sp>
              <p:nvSpPr>
                <p:cNvPr id="68" name="Flowchart: Delay 67">
                  <a:extLst>
                    <a:ext uri="{FF2B5EF4-FFF2-40B4-BE49-F238E27FC236}">
                      <a16:creationId xmlns:a16="http://schemas.microsoft.com/office/drawing/2014/main" id="{98723C3B-B304-4843-BD77-C7555957EDD3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Rectangle 68">
                  <a:extLst>
                    <a:ext uri="{FF2B5EF4-FFF2-40B4-BE49-F238E27FC236}">
                      <a16:creationId xmlns:a16="http://schemas.microsoft.com/office/drawing/2014/main" id="{1B6DC8DD-937B-4A5E-917F-EB875FB2C084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" name="Arc 69">
                  <a:extLst>
                    <a:ext uri="{FF2B5EF4-FFF2-40B4-BE49-F238E27FC236}">
                      <a16:creationId xmlns:a16="http://schemas.microsoft.com/office/drawing/2014/main" id="{1099C276-0CA5-49DE-A38F-6FC8C3467DD9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599A8597-8EEF-4354-946A-411DDF65A52C}"/>
                    </a:ext>
                  </a:extLst>
                </p:cNvPr>
                <p:cNvCxnSpPr/>
                <p:nvPr/>
              </p:nvCxnSpPr>
              <p:spPr>
                <a:xfrm>
                  <a:off x="2075978" y="3199482"/>
                  <a:ext cx="42601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18072227-B13F-49F4-89F3-60D4BB5DD39C}"/>
                    </a:ext>
                  </a:extLst>
                </p:cNvPr>
                <p:cNvCxnSpPr/>
                <p:nvPr/>
              </p:nvCxnSpPr>
              <p:spPr>
                <a:xfrm>
                  <a:off x="2075978" y="3627731"/>
                  <a:ext cx="42601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FBD15540-B489-4101-945E-700571328D39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731BB13B-BB6D-423C-A0EA-607B57A69FEE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C696548A-8A5C-41DC-BFB5-A331D56D25B2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97A8733F-711A-4F89-BD29-3B123C8959DB}"/>
              </a:ext>
            </a:extLst>
          </p:cNvPr>
          <p:cNvGrpSpPr/>
          <p:nvPr/>
        </p:nvGrpSpPr>
        <p:grpSpPr>
          <a:xfrm>
            <a:off x="6784685" y="2163241"/>
            <a:ext cx="1950602" cy="683291"/>
            <a:chOff x="1439939" y="1510762"/>
            <a:chExt cx="3029219" cy="1160164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543D94F1-B77B-4DEE-B332-AE9D33F12EBE}"/>
                </a:ext>
              </a:extLst>
            </p:cNvPr>
            <p:cNvSpPr txBox="1"/>
            <p:nvPr/>
          </p:nvSpPr>
          <p:spPr>
            <a:xfrm>
              <a:off x="1466173" y="1510762"/>
              <a:ext cx="753012" cy="627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x</a:t>
              </a:r>
              <a:endParaRPr lang="en-US" baseline="-25000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CD494665-3BB7-4F8B-BA14-C11FD5FEE70D}"/>
                </a:ext>
              </a:extLst>
            </p:cNvPr>
            <p:cNvSpPr txBox="1"/>
            <p:nvPr/>
          </p:nvSpPr>
          <p:spPr>
            <a:xfrm>
              <a:off x="1439939" y="2043835"/>
              <a:ext cx="730125" cy="627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  <a:endParaRPr lang="en-US" baseline="-25000" dirty="0"/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7DDD245-4897-4832-83E7-46E158905246}"/>
                </a:ext>
              </a:extLst>
            </p:cNvPr>
            <p:cNvSpPr txBox="1"/>
            <p:nvPr/>
          </p:nvSpPr>
          <p:spPr>
            <a:xfrm>
              <a:off x="3706639" y="1824308"/>
              <a:ext cx="762519" cy="5748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x</a:t>
              </a:r>
              <a:endParaRPr lang="en-US" sz="1600" baseline="-25000" dirty="0"/>
            </a:p>
          </p:txBody>
        </p: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BDDCAAF9-DC8C-44C1-A268-162F4612E30F}"/>
                </a:ext>
              </a:extLst>
            </p:cNvPr>
            <p:cNvGrpSpPr/>
            <p:nvPr/>
          </p:nvGrpSpPr>
          <p:grpSpPr>
            <a:xfrm>
              <a:off x="1857538" y="1740793"/>
              <a:ext cx="1828369" cy="844573"/>
              <a:chOff x="2075978" y="3003526"/>
              <a:chExt cx="1828369" cy="844573"/>
            </a:xfrm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2C4B7BAD-C76A-4459-8442-65702B45A5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29000" y="3418028"/>
                <a:ext cx="475347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AACF34BD-7BB7-4414-B215-BC8C2AAF1614}"/>
                  </a:ext>
                </a:extLst>
              </p:cNvPr>
              <p:cNvGrpSpPr/>
              <p:nvPr/>
            </p:nvGrpSpPr>
            <p:grpSpPr>
              <a:xfrm>
                <a:off x="2075978" y="3009899"/>
                <a:ext cx="1261582" cy="838200"/>
                <a:chOff x="2075978" y="3009899"/>
                <a:chExt cx="1261582" cy="838200"/>
              </a:xfrm>
            </p:grpSpPr>
            <p:sp>
              <p:nvSpPr>
                <p:cNvPr id="83" name="Flowchart: Delay 82">
                  <a:extLst>
                    <a:ext uri="{FF2B5EF4-FFF2-40B4-BE49-F238E27FC236}">
                      <a16:creationId xmlns:a16="http://schemas.microsoft.com/office/drawing/2014/main" id="{FF8A8693-2BE0-4ABE-ABBC-5FE0027BCD99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id="{53C80261-51F8-47ED-BA68-732623568668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Arc 84">
                  <a:extLst>
                    <a:ext uri="{FF2B5EF4-FFF2-40B4-BE49-F238E27FC236}">
                      <a16:creationId xmlns:a16="http://schemas.microsoft.com/office/drawing/2014/main" id="{9C9019E7-90A5-4D02-8171-5C49C01AA0B3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D6575250-1809-46B1-B356-1B4BE48BA84A}"/>
                    </a:ext>
                  </a:extLst>
                </p:cNvPr>
                <p:cNvCxnSpPr/>
                <p:nvPr/>
              </p:nvCxnSpPr>
              <p:spPr>
                <a:xfrm>
                  <a:off x="2075978" y="3199482"/>
                  <a:ext cx="42601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995231D1-08F7-4A87-A815-6B03DCF0D205}"/>
                    </a:ext>
                  </a:extLst>
                </p:cNvPr>
                <p:cNvCxnSpPr/>
                <p:nvPr/>
              </p:nvCxnSpPr>
              <p:spPr>
                <a:xfrm>
                  <a:off x="2075978" y="3627731"/>
                  <a:ext cx="42601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63899E9C-FC70-4B30-80F8-4F1ACD4BE844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197DCF7D-0DF0-4FE5-B529-B5C1F11EAA97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3274BD6F-A069-4111-9EC6-09CBB226ADC9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A13BC560-BEA6-4AC4-828E-B600E38CEBAD}"/>
              </a:ext>
            </a:extLst>
          </p:cNvPr>
          <p:cNvGrpSpPr/>
          <p:nvPr/>
        </p:nvGrpSpPr>
        <p:grpSpPr>
          <a:xfrm>
            <a:off x="6805017" y="2870609"/>
            <a:ext cx="1950602" cy="683291"/>
            <a:chOff x="1439939" y="1510762"/>
            <a:chExt cx="3029219" cy="1160164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E95BCDF8-5A5B-460E-A664-FB33BB09B570}"/>
                </a:ext>
              </a:extLst>
            </p:cNvPr>
            <p:cNvSpPr txBox="1"/>
            <p:nvPr/>
          </p:nvSpPr>
          <p:spPr>
            <a:xfrm>
              <a:off x="1466173" y="1510762"/>
              <a:ext cx="753012" cy="627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x</a:t>
              </a:r>
              <a:endParaRPr lang="en-US" baseline="-25000" dirty="0"/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C2BEC41D-BDA6-4102-AEA3-A4153073A6BE}"/>
                </a:ext>
              </a:extLst>
            </p:cNvPr>
            <p:cNvSpPr txBox="1"/>
            <p:nvPr/>
          </p:nvSpPr>
          <p:spPr>
            <a:xfrm>
              <a:off x="1439939" y="2043835"/>
              <a:ext cx="730125" cy="627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x</a:t>
              </a:r>
              <a:endParaRPr lang="en-US" baseline="-25000" dirty="0"/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F6A4F0D6-D70E-415C-A61D-E83D2DBEF93F}"/>
                </a:ext>
              </a:extLst>
            </p:cNvPr>
            <p:cNvSpPr txBox="1"/>
            <p:nvPr/>
          </p:nvSpPr>
          <p:spPr>
            <a:xfrm>
              <a:off x="3706639" y="1824308"/>
              <a:ext cx="762519" cy="5748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x</a:t>
              </a:r>
              <a:endParaRPr lang="en-US" sz="1600" baseline="-25000" dirty="0"/>
            </a:p>
          </p:txBody>
        </p: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84A99AB3-737C-4E99-AD2A-3EB0FF1414A4}"/>
                </a:ext>
              </a:extLst>
            </p:cNvPr>
            <p:cNvGrpSpPr/>
            <p:nvPr/>
          </p:nvGrpSpPr>
          <p:grpSpPr>
            <a:xfrm>
              <a:off x="1857538" y="1740793"/>
              <a:ext cx="1828369" cy="844573"/>
              <a:chOff x="2075978" y="3003526"/>
              <a:chExt cx="1828369" cy="844573"/>
            </a:xfrm>
          </p:grpSpPr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40E60C35-A4FF-4993-AD0B-108720A52D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29000" y="3418028"/>
                <a:ext cx="475347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11CB5F7C-E7AD-4E86-9D9A-A847B60224D0}"/>
                  </a:ext>
                </a:extLst>
              </p:cNvPr>
              <p:cNvGrpSpPr/>
              <p:nvPr/>
            </p:nvGrpSpPr>
            <p:grpSpPr>
              <a:xfrm>
                <a:off x="2075978" y="3009899"/>
                <a:ext cx="1261582" cy="838200"/>
                <a:chOff x="2075978" y="3009899"/>
                <a:chExt cx="1261582" cy="838200"/>
              </a:xfrm>
            </p:grpSpPr>
            <p:sp>
              <p:nvSpPr>
                <p:cNvPr id="98" name="Flowchart: Delay 97">
                  <a:extLst>
                    <a:ext uri="{FF2B5EF4-FFF2-40B4-BE49-F238E27FC236}">
                      <a16:creationId xmlns:a16="http://schemas.microsoft.com/office/drawing/2014/main" id="{0469CBC8-5E9C-4E5A-B7BF-4AC4694599E8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A69EC2E0-C84C-4A70-B205-E6DFF7966D4D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Arc 99">
                  <a:extLst>
                    <a:ext uri="{FF2B5EF4-FFF2-40B4-BE49-F238E27FC236}">
                      <a16:creationId xmlns:a16="http://schemas.microsoft.com/office/drawing/2014/main" id="{F17222A2-CF38-44FB-9A6D-1998ECE4419A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E25D82EF-22DC-4F30-BA6F-A6270AA8742D}"/>
                    </a:ext>
                  </a:extLst>
                </p:cNvPr>
                <p:cNvCxnSpPr/>
                <p:nvPr/>
              </p:nvCxnSpPr>
              <p:spPr>
                <a:xfrm>
                  <a:off x="2075978" y="3199482"/>
                  <a:ext cx="42601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51699437-39F9-472E-9543-D8BDDA9EDEDA}"/>
                    </a:ext>
                  </a:extLst>
                </p:cNvPr>
                <p:cNvCxnSpPr/>
                <p:nvPr/>
              </p:nvCxnSpPr>
              <p:spPr>
                <a:xfrm>
                  <a:off x="2075978" y="3627731"/>
                  <a:ext cx="42601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E2D8AA38-15A9-492B-B007-23D62D72CAAA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FA2124BB-A740-4056-858E-B25CED6449E3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0971EA6D-96C8-42EF-9746-6ECD4BC2330A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43236C19-1D46-4619-9B5F-4E8C094F3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9316" y="4963333"/>
            <a:ext cx="6438900" cy="162104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/>
              <a:t>For each theorem, if you replace every ‘*’ with a ‘+’, every ‘+’ with a ‘*’ (using appropriate parentheses), every ‘1’ with a ‘0’, and every ‘0’ with a ‘1’, the resulting statement will be true.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3B0AB5AB-7E03-4DEE-B840-F7061619785F}"/>
              </a:ext>
            </a:extLst>
          </p:cNvPr>
          <p:cNvSpPr txBox="1">
            <a:spLocks/>
          </p:cNvSpPr>
          <p:nvPr/>
        </p:nvSpPr>
        <p:spPr>
          <a:xfrm>
            <a:off x="343832" y="4912970"/>
            <a:ext cx="1489826" cy="52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Duality: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21FDC7F-A721-4A10-ACBE-411043E10930}"/>
              </a:ext>
            </a:extLst>
          </p:cNvPr>
          <p:cNvGrpSpPr/>
          <p:nvPr/>
        </p:nvGrpSpPr>
        <p:grpSpPr>
          <a:xfrm>
            <a:off x="2901354" y="3527150"/>
            <a:ext cx="1338071" cy="620751"/>
            <a:chOff x="2901354" y="3527150"/>
            <a:chExt cx="1338071" cy="620751"/>
          </a:xfrm>
        </p:grpSpPr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64F6546D-30FA-4A12-BF80-625FC6AE4F4F}"/>
                </a:ext>
              </a:extLst>
            </p:cNvPr>
            <p:cNvGrpSpPr/>
            <p:nvPr/>
          </p:nvGrpSpPr>
          <p:grpSpPr>
            <a:xfrm>
              <a:off x="2901354" y="3527150"/>
              <a:ext cx="1338071" cy="620751"/>
              <a:chOff x="2882330" y="1393519"/>
              <a:chExt cx="1338071" cy="620751"/>
            </a:xfrm>
          </p:grpSpPr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968FCBD5-D562-41BF-9117-77EB79AAF6A1}"/>
                  </a:ext>
                </a:extLst>
              </p:cNvPr>
              <p:cNvGrpSpPr/>
              <p:nvPr/>
            </p:nvGrpSpPr>
            <p:grpSpPr>
              <a:xfrm>
                <a:off x="3131304" y="1537262"/>
                <a:ext cx="969477" cy="413341"/>
                <a:chOff x="3057493" y="1537262"/>
                <a:chExt cx="969477" cy="413341"/>
              </a:xfrm>
            </p:grpSpPr>
            <p:grpSp>
              <p:nvGrpSpPr>
                <p:cNvPr id="110" name="Group 109">
                  <a:extLst>
                    <a:ext uri="{FF2B5EF4-FFF2-40B4-BE49-F238E27FC236}">
                      <a16:creationId xmlns:a16="http://schemas.microsoft.com/office/drawing/2014/main" id="{4B8DEE58-E5A0-49CA-A0A1-9BE1F9381EA7}"/>
                    </a:ext>
                  </a:extLst>
                </p:cNvPr>
                <p:cNvGrpSpPr/>
                <p:nvPr/>
              </p:nvGrpSpPr>
              <p:grpSpPr>
                <a:xfrm>
                  <a:off x="3057493" y="1537262"/>
                  <a:ext cx="740877" cy="413341"/>
                  <a:chOff x="6545316" y="5004375"/>
                  <a:chExt cx="740877" cy="413341"/>
                </a:xfrm>
              </p:grpSpPr>
              <p:sp>
                <p:nvSpPr>
                  <p:cNvPr id="112" name="Flowchart: Delay 111">
                    <a:extLst>
                      <a:ext uri="{FF2B5EF4-FFF2-40B4-BE49-F238E27FC236}">
                        <a16:creationId xmlns:a16="http://schemas.microsoft.com/office/drawing/2014/main" id="{DEA3D050-8BDE-4B2A-84A9-FEEC049C6DA3}"/>
                      </a:ext>
                    </a:extLst>
                  </p:cNvPr>
                  <p:cNvSpPr/>
                  <p:nvPr/>
                </p:nvSpPr>
                <p:spPr>
                  <a:xfrm>
                    <a:off x="6781800" y="5004375"/>
                    <a:ext cx="504393" cy="413341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24B0EE76-AE43-4DC2-B519-FA6E620264D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7452" y="5105400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3B82D356-003C-4C77-8EC2-29C32BCB18C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45316" y="5309312"/>
                    <a:ext cx="22860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507CE042-68DC-40A8-A7D2-1F41668ADC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798370" y="17279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D924877A-A2A3-4AED-AC80-B6AED30F3CF9}"/>
                  </a:ext>
                </a:extLst>
              </p:cNvPr>
              <p:cNvSpPr txBox="1"/>
              <p:nvPr/>
            </p:nvSpPr>
            <p:spPr>
              <a:xfrm>
                <a:off x="2882330" y="1393519"/>
                <a:ext cx="3170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x</a:t>
                </a:r>
                <a:endParaRPr lang="en-US" baseline="-25000" dirty="0"/>
              </a:p>
            </p:txBody>
          </p: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7B78ABA4-542D-4CC8-9F04-C4BB7E22D900}"/>
                  </a:ext>
                </a:extLst>
              </p:cNvPr>
              <p:cNvSpPr txBox="1"/>
              <p:nvPr/>
            </p:nvSpPr>
            <p:spPr>
              <a:xfrm>
                <a:off x="2883205" y="1644938"/>
                <a:ext cx="3170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x</a:t>
                </a:r>
                <a:endParaRPr lang="en-US" baseline="-25000" dirty="0"/>
              </a:p>
            </p:txBody>
          </p:sp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E02510AC-1F46-4C16-BEA0-A9FEA0E8271D}"/>
                  </a:ext>
                </a:extLst>
              </p:cNvPr>
              <p:cNvSpPr txBox="1"/>
              <p:nvPr/>
            </p:nvSpPr>
            <p:spPr>
              <a:xfrm>
                <a:off x="3903317" y="1417638"/>
                <a:ext cx="3170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0</a:t>
                </a:r>
                <a:endParaRPr lang="en-US" baseline="-25000" dirty="0"/>
              </a:p>
            </p:txBody>
          </p:sp>
        </p:grp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C97E9DCF-9ED6-4F98-BF4F-F70BB078F2FD}"/>
                </a:ext>
              </a:extLst>
            </p:cNvPr>
            <p:cNvCxnSpPr/>
            <p:nvPr/>
          </p:nvCxnSpPr>
          <p:spPr>
            <a:xfrm>
              <a:off x="2983312" y="3908007"/>
              <a:ext cx="109728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E52A1C5E-38EA-471A-8715-CE0A74D15D69}"/>
              </a:ext>
            </a:extLst>
          </p:cNvPr>
          <p:cNvGrpSpPr/>
          <p:nvPr/>
        </p:nvGrpSpPr>
        <p:grpSpPr>
          <a:xfrm>
            <a:off x="6842125" y="3551619"/>
            <a:ext cx="1950602" cy="683291"/>
            <a:chOff x="6831462" y="3605987"/>
            <a:chExt cx="1950602" cy="683291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0834C522-200B-4D21-A145-C9B53E0036A3}"/>
                </a:ext>
              </a:extLst>
            </p:cNvPr>
            <p:cNvGrpSpPr/>
            <p:nvPr/>
          </p:nvGrpSpPr>
          <p:grpSpPr>
            <a:xfrm>
              <a:off x="6831462" y="3605987"/>
              <a:ext cx="1950602" cy="683291"/>
              <a:chOff x="1439939" y="1510762"/>
              <a:chExt cx="3029219" cy="1160164"/>
            </a:xfrm>
          </p:grpSpPr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22C95832-19A7-446B-B97C-DCF9EAAE5B30}"/>
                  </a:ext>
                </a:extLst>
              </p:cNvPr>
              <p:cNvSpPr txBox="1"/>
              <p:nvPr/>
            </p:nvSpPr>
            <p:spPr>
              <a:xfrm>
                <a:off x="1466173" y="1510762"/>
                <a:ext cx="753012" cy="627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x</a:t>
                </a:r>
                <a:endParaRPr lang="en-US" baseline="-25000" dirty="0"/>
              </a:p>
            </p:txBody>
          </p:sp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1443E593-B77D-4DA4-8EF2-3449392C16D9}"/>
                  </a:ext>
                </a:extLst>
              </p:cNvPr>
              <p:cNvSpPr txBox="1"/>
              <p:nvPr/>
            </p:nvSpPr>
            <p:spPr>
              <a:xfrm>
                <a:off x="1439939" y="2043835"/>
                <a:ext cx="730125" cy="627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x</a:t>
                </a:r>
                <a:endParaRPr lang="en-US" baseline="-25000" dirty="0"/>
              </a:p>
            </p:txBody>
          </p:sp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31D347B2-E328-45D4-9E00-D8A04ACBD5C6}"/>
                  </a:ext>
                </a:extLst>
              </p:cNvPr>
              <p:cNvSpPr txBox="1"/>
              <p:nvPr/>
            </p:nvSpPr>
            <p:spPr>
              <a:xfrm>
                <a:off x="3706639" y="1824308"/>
                <a:ext cx="762519" cy="5748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1</a:t>
                </a:r>
                <a:endParaRPr lang="en-US" sz="1600" baseline="-25000" dirty="0"/>
              </a:p>
            </p:txBody>
          </p:sp>
          <p:grpSp>
            <p:nvGrpSpPr>
              <p:cNvPr id="120" name="Group 119">
                <a:extLst>
                  <a:ext uri="{FF2B5EF4-FFF2-40B4-BE49-F238E27FC236}">
                    <a16:creationId xmlns:a16="http://schemas.microsoft.com/office/drawing/2014/main" id="{05EEF1A3-5F83-4C59-AC5B-C30009D44B9F}"/>
                  </a:ext>
                </a:extLst>
              </p:cNvPr>
              <p:cNvGrpSpPr/>
              <p:nvPr/>
            </p:nvGrpSpPr>
            <p:grpSpPr>
              <a:xfrm>
                <a:off x="1857538" y="1740793"/>
                <a:ext cx="1828369" cy="844573"/>
                <a:chOff x="2075978" y="3003526"/>
                <a:chExt cx="1828369" cy="844573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23AF49D7-C204-4FCB-97C0-875DB4AF39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429000" y="3418028"/>
                  <a:ext cx="47534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C688764C-8215-47BD-9BDF-4AD5F362B392}"/>
                    </a:ext>
                  </a:extLst>
                </p:cNvPr>
                <p:cNvGrpSpPr/>
                <p:nvPr/>
              </p:nvGrpSpPr>
              <p:grpSpPr>
                <a:xfrm>
                  <a:off x="2075978" y="3009899"/>
                  <a:ext cx="1261582" cy="838200"/>
                  <a:chOff x="2075978" y="3009899"/>
                  <a:chExt cx="1261582" cy="838200"/>
                </a:xfrm>
              </p:grpSpPr>
              <p:sp>
                <p:nvSpPr>
                  <p:cNvPr id="126" name="Flowchart: Delay 125">
                    <a:extLst>
                      <a:ext uri="{FF2B5EF4-FFF2-40B4-BE49-F238E27FC236}">
                        <a16:creationId xmlns:a16="http://schemas.microsoft.com/office/drawing/2014/main" id="{2147A136-21DD-47F5-9D3B-62B8CDDCD050}"/>
                      </a:ext>
                    </a:extLst>
                  </p:cNvPr>
                  <p:cNvSpPr/>
                  <p:nvPr/>
                </p:nvSpPr>
                <p:spPr>
                  <a:xfrm>
                    <a:off x="2346960" y="3009899"/>
                    <a:ext cx="990600" cy="838200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7" name="Rectangle 126">
                    <a:extLst>
                      <a:ext uri="{FF2B5EF4-FFF2-40B4-BE49-F238E27FC236}">
                        <a16:creationId xmlns:a16="http://schemas.microsoft.com/office/drawing/2014/main" id="{C53753E0-B284-4FEA-9E32-7CC18FDEBEA2}"/>
                      </a:ext>
                    </a:extLst>
                  </p:cNvPr>
                  <p:cNvSpPr/>
                  <p:nvPr/>
                </p:nvSpPr>
                <p:spPr>
                  <a:xfrm>
                    <a:off x="2281886" y="3029634"/>
                    <a:ext cx="141955" cy="79873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8" name="Arc 127">
                    <a:extLst>
                      <a:ext uri="{FF2B5EF4-FFF2-40B4-BE49-F238E27FC236}">
                        <a16:creationId xmlns:a16="http://schemas.microsoft.com/office/drawing/2014/main" id="{CDB95565-FE37-4CD9-A25C-DB13A3B64242}"/>
                      </a:ext>
                    </a:extLst>
                  </p:cNvPr>
                  <p:cNvSpPr/>
                  <p:nvPr/>
                </p:nvSpPr>
                <p:spPr>
                  <a:xfrm>
                    <a:off x="2175103" y="3030681"/>
                    <a:ext cx="322823" cy="816050"/>
                  </a:xfrm>
                  <a:prstGeom prst="arc">
                    <a:avLst>
                      <a:gd name="adj1" fmla="val 16200000"/>
                      <a:gd name="adj2" fmla="val 5053715"/>
                    </a:avLst>
                  </a:prstGeom>
                  <a:ln w="28575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A035FF44-531E-4A1F-B178-6D9C4FCD6BB2}"/>
                      </a:ext>
                    </a:extLst>
                  </p:cNvPr>
                  <p:cNvCxnSpPr/>
                  <p:nvPr/>
                </p:nvCxnSpPr>
                <p:spPr>
                  <a:xfrm>
                    <a:off x="2075978" y="3199482"/>
                    <a:ext cx="42601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Straight Connector 129">
                    <a:extLst>
                      <a:ext uri="{FF2B5EF4-FFF2-40B4-BE49-F238E27FC236}">
                        <a16:creationId xmlns:a16="http://schemas.microsoft.com/office/drawing/2014/main" id="{06A75E24-29A3-4922-9A81-7B34B045C454}"/>
                      </a:ext>
                    </a:extLst>
                  </p:cNvPr>
                  <p:cNvCxnSpPr/>
                  <p:nvPr/>
                </p:nvCxnSpPr>
                <p:spPr>
                  <a:xfrm>
                    <a:off x="2075978" y="3627731"/>
                    <a:ext cx="42601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23" name="Rectangle 122">
                  <a:extLst>
                    <a:ext uri="{FF2B5EF4-FFF2-40B4-BE49-F238E27FC236}">
                      <a16:creationId xmlns:a16="http://schemas.microsoft.com/office/drawing/2014/main" id="{44068732-1294-48AB-AEF4-E52CCF6B89E8}"/>
                    </a:ext>
                  </a:extLst>
                </p:cNvPr>
                <p:cNvSpPr/>
                <p:nvPr/>
              </p:nvSpPr>
              <p:spPr>
                <a:xfrm>
                  <a:off x="2927024" y="3003526"/>
                  <a:ext cx="457200" cy="8248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4" name="Freeform: Shape 123">
                  <a:extLst>
                    <a:ext uri="{FF2B5EF4-FFF2-40B4-BE49-F238E27FC236}">
                      <a16:creationId xmlns:a16="http://schemas.microsoft.com/office/drawing/2014/main" id="{14DC000B-CEE6-457F-953C-5D608171732C}"/>
                    </a:ext>
                  </a:extLst>
                </p:cNvPr>
                <p:cNvSpPr/>
                <p:nvPr/>
              </p:nvSpPr>
              <p:spPr>
                <a:xfrm>
                  <a:off x="2927024" y="3006776"/>
                  <a:ext cx="519267" cy="406489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" name="Freeform: Shape 124">
                  <a:extLst>
                    <a:ext uri="{FF2B5EF4-FFF2-40B4-BE49-F238E27FC236}">
                      <a16:creationId xmlns:a16="http://schemas.microsoft.com/office/drawing/2014/main" id="{5AC15B89-0ADD-45B5-A87F-DA4929F06332}"/>
                    </a:ext>
                  </a:extLst>
                </p:cNvPr>
                <p:cNvSpPr/>
                <p:nvPr/>
              </p:nvSpPr>
              <p:spPr>
                <a:xfrm flipV="1">
                  <a:off x="2971799" y="3410485"/>
                  <a:ext cx="474491" cy="434491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62051DEC-445B-44A6-A21A-ACDC012AF0DB}"/>
                </a:ext>
              </a:extLst>
            </p:cNvPr>
            <p:cNvCxnSpPr/>
            <p:nvPr/>
          </p:nvCxnSpPr>
          <p:spPr>
            <a:xfrm>
              <a:off x="6923207" y="4050046"/>
              <a:ext cx="109728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85699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4" grpId="0"/>
      <p:bldP spid="15" grpId="0"/>
      <p:bldP spid="16" grpId="0"/>
      <p:bldP spid="17" grpId="0"/>
      <p:bldP spid="103" grpId="0" build="p"/>
      <p:bldP spid="10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Common Emitter Amplifier Circuit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616" y="1423924"/>
            <a:ext cx="7886700" cy="8696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An </a:t>
            </a:r>
            <a:r>
              <a:rPr lang="en-US" sz="2400" dirty="0" err="1"/>
              <a:t>npn</a:t>
            </a:r>
            <a:r>
              <a:rPr lang="en-US" sz="2400" dirty="0"/>
              <a:t> transistor with </a:t>
            </a:r>
            <a:r>
              <a:rPr lang="el-GR" sz="2400" dirty="0"/>
              <a:t>β</a:t>
            </a:r>
            <a:r>
              <a:rPr lang="en-US" sz="2400" dirty="0"/>
              <a:t> = 100, </a:t>
            </a:r>
            <a:r>
              <a:rPr lang="en-US" sz="2400" dirty="0" err="1"/>
              <a:t>V</a:t>
            </a:r>
            <a:r>
              <a:rPr lang="en-US" sz="2400" baseline="-25000" dirty="0" err="1"/>
              <a:t>BE,on</a:t>
            </a:r>
            <a:r>
              <a:rPr lang="en-US" sz="2400" dirty="0"/>
              <a:t> = 0.7 V, </a:t>
            </a:r>
            <a:r>
              <a:rPr lang="en-US" sz="2400" dirty="0" err="1"/>
              <a:t>V</a:t>
            </a:r>
            <a:r>
              <a:rPr lang="en-US" sz="2400" baseline="-25000" dirty="0" err="1"/>
              <a:t>CE,sat</a:t>
            </a:r>
            <a:r>
              <a:rPr lang="en-US" sz="2400" dirty="0"/>
              <a:t> = 0.2 V is biased as shown.  Find the DC currents and </a:t>
            </a:r>
            <a:r>
              <a:rPr lang="en-US" sz="2400" dirty="0" err="1"/>
              <a:t>V</a:t>
            </a:r>
            <a:r>
              <a:rPr lang="en-US" sz="2400" baseline="-25000" dirty="0" err="1"/>
              <a:t>out</a:t>
            </a:r>
            <a:r>
              <a:rPr lang="en-US" sz="2400" dirty="0"/>
              <a:t>.</a:t>
            </a:r>
          </a:p>
        </p:txBody>
      </p: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3D55C7ED-3534-4102-886B-5029AA96A03F}"/>
              </a:ext>
            </a:extLst>
          </p:cNvPr>
          <p:cNvGrpSpPr/>
          <p:nvPr/>
        </p:nvGrpSpPr>
        <p:grpSpPr>
          <a:xfrm>
            <a:off x="627155" y="2906386"/>
            <a:ext cx="4853594" cy="2072552"/>
            <a:chOff x="347108" y="2668386"/>
            <a:chExt cx="6471459" cy="2763402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058552" y="2831728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210559" y="2669526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226945" y="352557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037557" y="3852080"/>
                  <a:ext cx="593496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37557" y="3852080"/>
                  <a:ext cx="593496" cy="400109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110168" y="3346038"/>
                  <a:ext cx="708399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0168" y="3346038"/>
                  <a:ext cx="708399" cy="400109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196273" y="3331469"/>
                  <a:ext cx="151178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=100</m:t>
                        </m:r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nor/>
                          </m:rPr>
                          <a:rPr lang="en-US" sz="1350"/>
                          <m:t>Ω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96273" y="3331469"/>
                  <a:ext cx="1511783" cy="400109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923225" y="3355914"/>
                  <a:ext cx="47064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3225" y="3355914"/>
                  <a:ext cx="470643" cy="40010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3701824" y="2832587"/>
                  <a:ext cx="1434837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a14:m>
                  <a:r>
                    <a:rPr lang="en-US" sz="1350" dirty="0"/>
                    <a:t> </a:t>
                  </a:r>
                  <a14:m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</a:rPr>
                        <m:t>=6.2 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nor/>
                        </m:rPr>
                        <a:rPr lang="en-US" sz="1350"/>
                        <m:t>Ω</m:t>
                      </m:r>
                    </m:oMath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1824" y="2832587"/>
                  <a:ext cx="1434837" cy="400109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347108" y="3688392"/>
                  <a:ext cx="997709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sz="1350" dirty="0"/>
                    <a:t>= 5V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7108" y="3688392"/>
                  <a:ext cx="997709" cy="400109"/>
                </a:xfrm>
                <a:prstGeom prst="rect">
                  <a:avLst/>
                </a:prstGeom>
                <a:blipFill>
                  <a:blip r:embed="rId7"/>
                  <a:stretch>
                    <a:fillRect t="-2041" b="-204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482702" y="5030751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251EB08D-A4C9-48A7-A0D5-B704C19D0454}"/>
                </a:ext>
              </a:extLst>
            </p:cNvPr>
            <p:cNvGrpSpPr/>
            <p:nvPr/>
          </p:nvGrpSpPr>
          <p:grpSpPr>
            <a:xfrm>
              <a:off x="1495046" y="2668386"/>
              <a:ext cx="3734917" cy="2362369"/>
              <a:chOff x="1495046" y="2668386"/>
              <a:chExt cx="3734917" cy="2362369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C22FBDC-0B74-40BF-8A05-267DA1D55369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2369"/>
                <a:chOff x="-1462258" y="2775489"/>
                <a:chExt cx="3734917" cy="2362369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92411F75-780B-4FF4-8F5B-D1057DF7009D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015002" y="3880200"/>
                  <a:ext cx="1538034" cy="977281"/>
                  <a:chOff x="8441531" y="3428998"/>
                  <a:chExt cx="1538034" cy="977281"/>
                </a:xfrm>
              </p:grpSpPr>
              <p:cxnSp>
                <p:nvCxnSpPr>
                  <p:cNvPr id="5" name="Straight Connector 4">
                    <a:extLst>
                      <a:ext uri="{FF2B5EF4-FFF2-40B4-BE49-F238E27FC236}">
                        <a16:creationId xmlns:a16="http://schemas.microsoft.com/office/drawing/2014/main" id="{89B70155-E860-4D0C-877F-12C7C1D62D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8841927" y="3028604"/>
                    <a:ext cx="0" cy="80079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B5E8588B-25D4-42C2-A371-FFD474860E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V="1">
                    <a:off x="9945203" y="3397653"/>
                    <a:ext cx="3017" cy="6570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0878921-5277-4FC5-8234-DB0B6F526346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Arrow Connector 7">
                    <a:extLst>
                      <a:ext uri="{FF2B5EF4-FFF2-40B4-BE49-F238E27FC236}">
                        <a16:creationId xmlns:a16="http://schemas.microsoft.com/office/drawing/2014/main" id="{F5755409-D6F5-4821-A344-CFA0D2A381AA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E25465C7-BDF3-4ECB-8841-6C099691FF1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5C216F7A-E136-4D2A-BB07-2786DD4417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EDDA74E1-F3E0-4FEC-B607-EE23F83A0F7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1405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7706AD0C-D5E1-4F17-8210-0228DEBDCA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56E30060-5D1E-4B4B-90DD-4B14E98B61FD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34E42310-758D-4EBC-BD1B-DF7830649B1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5809B9AA-93A0-45F8-81A4-E77FD0D2FE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D9B0F568-28A4-40D5-A98B-CE150252BB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A8B43EF7-FA1F-445B-9540-C417479D92D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D28F018B-7EC4-4E46-9BF7-E51507E1EF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D00D4C5C-D61E-4AD5-B08D-5441B74F02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80DC4F4A-CE1F-4940-B74A-4D1DE5F0D2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E43850A4-8551-496A-AAF7-83B3E95792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31C668B5-1525-4E19-BC2B-14C0BB1EF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BAAB1196-CE07-4004-BA97-2AC1EBDE37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C4D40C0F-805D-4811-B82B-7A971BCAC6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8830" y="2689465"/>
                <a:ext cx="4058" cy="114220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CFD7C63E-6ADD-4026-A1F9-B0E6D0F07E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326070" y="3831871"/>
              <a:ext cx="373658" cy="229817"/>
              <a:chOff x="1360627" y="3621347"/>
              <a:chExt cx="373658" cy="229817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21347"/>
                <a:ext cx="365760" cy="229817"/>
                <a:chOff x="1360627" y="3621347"/>
                <a:chExt cx="365760" cy="229817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85116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695083"/>
                <a:ext cx="365760" cy="71935"/>
                <a:chOff x="1360627" y="354941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5494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>
              <a:off x="1512888" y="4051066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299822" y="5303520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958203" y="4005831"/>
                  <a:ext cx="47064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8203" y="4005831"/>
                  <a:ext cx="470643" cy="400109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2573134" y="4035694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4409284"/>
              <a:ext cx="0" cy="6217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3906512"/>
              <a:ext cx="0" cy="1469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512653" y="3986039"/>
                  <a:ext cx="47064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2653" y="3986039"/>
                  <a:ext cx="470643" cy="400109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520692" y="4125256"/>
                  <a:ext cx="47064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20692" y="4125256"/>
                  <a:ext cx="470643" cy="400109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73ACCDB-00DD-42A6-B374-CEC38C122C0B}"/>
              </a:ext>
            </a:extLst>
          </p:cNvPr>
          <p:cNvCxnSpPr/>
          <p:nvPr/>
        </p:nvCxnSpPr>
        <p:spPr>
          <a:xfrm>
            <a:off x="3061885" y="4018267"/>
            <a:ext cx="51020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A9B4C2D2-363A-4422-B275-3FD5871F0D87}"/>
                  </a:ext>
                </a:extLst>
              </p:cNvPr>
              <p:cNvSpPr/>
              <p:nvPr/>
            </p:nvSpPr>
            <p:spPr>
              <a:xfrm>
                <a:off x="3015187" y="4003010"/>
                <a:ext cx="664413" cy="300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1350" i="1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sz="1350" dirty="0"/>
              </a:p>
            </p:txBody>
          </p:sp>
        </mc:Choice>
        <mc:Fallback xmlns="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A9B4C2D2-363A-4422-B275-3FD5871F0D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5187" y="4003010"/>
                <a:ext cx="664413" cy="30008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5EA26EA-87CE-42AC-BD72-AD648AE064E8}"/>
                  </a:ext>
                </a:extLst>
              </p:cNvPr>
              <p:cNvSpPr/>
              <p:nvPr/>
            </p:nvSpPr>
            <p:spPr>
              <a:xfrm>
                <a:off x="4452842" y="3031725"/>
                <a:ext cx="658578" cy="300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1350" i="1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sz="1350" dirty="0"/>
              </a:p>
            </p:txBody>
          </p:sp>
        </mc:Choice>
        <mc:Fallback xmlns="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5EA26EA-87CE-42AC-BD72-AD648AE064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2842" y="3031725"/>
                <a:ext cx="658578" cy="30008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73D4EE9D-65BC-4E3F-B2A8-562CE553D9AF}"/>
              </a:ext>
            </a:extLst>
          </p:cNvPr>
          <p:cNvCxnSpPr>
            <a:cxnSpLocks/>
          </p:cNvCxnSpPr>
          <p:nvPr/>
        </p:nvCxnSpPr>
        <p:spPr>
          <a:xfrm>
            <a:off x="4474583" y="3020335"/>
            <a:ext cx="1277" cy="4086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6209CDF9-F851-4A3D-B2F5-6D91CA732B74}"/>
              </a:ext>
            </a:extLst>
          </p:cNvPr>
          <p:cNvSpPr txBox="1">
            <a:spLocks/>
          </p:cNvSpPr>
          <p:nvPr/>
        </p:nvSpPr>
        <p:spPr>
          <a:xfrm>
            <a:off x="5480749" y="2535985"/>
            <a:ext cx="3358451" cy="104529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In linear electronics we tried to avoid putting transistors into the cutoff state or the saturation state. </a:t>
            </a:r>
          </a:p>
          <a:p>
            <a:pPr marL="0" indent="0">
              <a:buNone/>
            </a:pPr>
            <a:endParaRPr lang="en-US" sz="1800" b="1" baseline="-25000" dirty="0">
              <a:solidFill>
                <a:srgbClr val="FF0000"/>
              </a:solidFill>
            </a:endParaRPr>
          </a:p>
        </p:txBody>
      </p:sp>
      <p:sp>
        <p:nvSpPr>
          <p:cNvPr id="113" name="Content Placeholder 2">
            <a:extLst>
              <a:ext uri="{FF2B5EF4-FFF2-40B4-BE49-F238E27FC236}">
                <a16:creationId xmlns:a16="http://schemas.microsoft.com/office/drawing/2014/main" id="{5593CD67-3A12-44C8-80F7-96694A6F1A2C}"/>
              </a:ext>
            </a:extLst>
          </p:cNvPr>
          <p:cNvSpPr txBox="1">
            <a:spLocks/>
          </p:cNvSpPr>
          <p:nvPr/>
        </p:nvSpPr>
        <p:spPr>
          <a:xfrm>
            <a:off x="5464402" y="3855217"/>
            <a:ext cx="3358451" cy="84440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In digital electronics having the transistors in the cutoff state or the saturation state is normal. </a:t>
            </a:r>
          </a:p>
          <a:p>
            <a:pPr marL="0" indent="0">
              <a:buNone/>
            </a:pPr>
            <a:endParaRPr lang="en-US" sz="1800" b="1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276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818F7-9BC0-4755-B7C7-0CA4FE415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dirty="0"/>
              <a:t>Boolean Algebra Theorems Using Multiple Variables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0617DC-EA3E-4F76-8DE0-E7B64C5E7241}"/>
              </a:ext>
            </a:extLst>
          </p:cNvPr>
          <p:cNvSpPr txBox="1"/>
          <p:nvPr/>
        </p:nvSpPr>
        <p:spPr>
          <a:xfrm>
            <a:off x="1203788" y="1451546"/>
            <a:ext cx="19966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x*y = y*x</a:t>
            </a:r>
            <a:endParaRPr lang="en-US" sz="3200" baseline="-250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E93B55-8D1E-4F1A-8681-FD26C823A203}"/>
              </a:ext>
            </a:extLst>
          </p:cNvPr>
          <p:cNvCxnSpPr/>
          <p:nvPr/>
        </p:nvCxnSpPr>
        <p:spPr>
          <a:xfrm>
            <a:off x="7391400" y="3810000"/>
            <a:ext cx="18288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2B3FE0B-6A94-47B9-94B3-DE9B70DC2845}"/>
              </a:ext>
            </a:extLst>
          </p:cNvPr>
          <p:cNvSpPr txBox="1"/>
          <p:nvPr/>
        </p:nvSpPr>
        <p:spPr>
          <a:xfrm>
            <a:off x="4724400" y="1441344"/>
            <a:ext cx="20728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 + y = y + x</a:t>
            </a:r>
            <a:endParaRPr lang="en-US" sz="32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B6ADB66-6F5D-42E4-A396-DA8C39DCBDA8}"/>
              </a:ext>
            </a:extLst>
          </p:cNvPr>
          <p:cNvSpPr txBox="1"/>
          <p:nvPr/>
        </p:nvSpPr>
        <p:spPr>
          <a:xfrm>
            <a:off x="475866" y="2184166"/>
            <a:ext cx="3200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 * (y*z) = (x*y)*z</a:t>
            </a:r>
            <a:endParaRPr lang="en-US" sz="32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A6890CF-E25E-437B-9DA8-DB6E7C9AE226}"/>
              </a:ext>
            </a:extLst>
          </p:cNvPr>
          <p:cNvSpPr txBox="1"/>
          <p:nvPr/>
        </p:nvSpPr>
        <p:spPr>
          <a:xfrm>
            <a:off x="475866" y="2859826"/>
            <a:ext cx="35121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 * (</a:t>
            </a:r>
            <a:r>
              <a:rPr lang="en-US" sz="3200" dirty="0" err="1"/>
              <a:t>y+z</a:t>
            </a:r>
            <a:r>
              <a:rPr lang="en-US" sz="3200" dirty="0"/>
              <a:t>) = x*y + x*z</a:t>
            </a:r>
            <a:endParaRPr lang="en-US" sz="3200" baseline="-25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44A9FA-691C-47B2-941D-9D607F2228F8}"/>
              </a:ext>
            </a:extLst>
          </p:cNvPr>
          <p:cNvSpPr txBox="1"/>
          <p:nvPr/>
        </p:nvSpPr>
        <p:spPr>
          <a:xfrm>
            <a:off x="662031" y="4173215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 + x * y = x</a:t>
            </a:r>
            <a:endParaRPr lang="en-US" sz="32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4B22FD0-E93C-4837-B2D5-D0F8D2C26ABB}"/>
              </a:ext>
            </a:extLst>
          </p:cNvPr>
          <p:cNvSpPr txBox="1"/>
          <p:nvPr/>
        </p:nvSpPr>
        <p:spPr>
          <a:xfrm>
            <a:off x="7010402" y="1513100"/>
            <a:ext cx="18596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commutative</a:t>
            </a:r>
            <a:endParaRPr lang="en-US" sz="24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EA10EEB-FB5C-4B0A-BF13-5A00BA14D27F}"/>
              </a:ext>
            </a:extLst>
          </p:cNvPr>
          <p:cNvSpPr txBox="1"/>
          <p:nvPr/>
        </p:nvSpPr>
        <p:spPr>
          <a:xfrm>
            <a:off x="4130044" y="2184166"/>
            <a:ext cx="3200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 + (</a:t>
            </a:r>
            <a:r>
              <a:rPr lang="en-US" sz="3200" dirty="0" err="1"/>
              <a:t>y+z</a:t>
            </a:r>
            <a:r>
              <a:rPr lang="en-US" sz="3200" dirty="0"/>
              <a:t>) = (</a:t>
            </a:r>
            <a:r>
              <a:rPr lang="en-US" sz="3200" dirty="0" err="1"/>
              <a:t>x+y</a:t>
            </a:r>
            <a:r>
              <a:rPr lang="en-US" sz="3200" dirty="0"/>
              <a:t>)+z</a:t>
            </a:r>
            <a:endParaRPr lang="en-US" sz="3200" baseline="-25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61E185F-BF1A-47F3-ACEA-0913EAA92A8E}"/>
              </a:ext>
            </a:extLst>
          </p:cNvPr>
          <p:cNvSpPr txBox="1"/>
          <p:nvPr/>
        </p:nvSpPr>
        <p:spPr>
          <a:xfrm>
            <a:off x="7284380" y="2279628"/>
            <a:ext cx="18596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associative</a:t>
            </a:r>
            <a:endParaRPr lang="en-US" sz="2400" baseline="-25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A18D825-F034-4349-95E9-601836EA8C23}"/>
              </a:ext>
            </a:extLst>
          </p:cNvPr>
          <p:cNvSpPr txBox="1"/>
          <p:nvPr/>
        </p:nvSpPr>
        <p:spPr>
          <a:xfrm>
            <a:off x="4130044" y="2859825"/>
            <a:ext cx="4407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 + (y*z) = (</a:t>
            </a:r>
            <a:r>
              <a:rPr lang="en-US" sz="3200" dirty="0" err="1"/>
              <a:t>x+y</a:t>
            </a:r>
            <a:r>
              <a:rPr lang="en-US" sz="3200" dirty="0"/>
              <a:t>)*(</a:t>
            </a:r>
            <a:r>
              <a:rPr lang="en-US" sz="3200" dirty="0" err="1"/>
              <a:t>x+z</a:t>
            </a:r>
            <a:r>
              <a:rPr lang="en-US" sz="3200" dirty="0"/>
              <a:t>)</a:t>
            </a:r>
            <a:endParaRPr lang="en-US" sz="3200" baseline="-25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89E0A71-0559-4DDB-B354-02646F806D8E}"/>
              </a:ext>
            </a:extLst>
          </p:cNvPr>
          <p:cNvSpPr txBox="1"/>
          <p:nvPr/>
        </p:nvSpPr>
        <p:spPr>
          <a:xfrm>
            <a:off x="7406470" y="3342389"/>
            <a:ext cx="1615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distributive</a:t>
            </a:r>
            <a:endParaRPr lang="en-US" sz="2400" baseline="-250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6A35AFD-4AA1-4B35-8690-CC57C358EAE6}"/>
              </a:ext>
            </a:extLst>
          </p:cNvPr>
          <p:cNvSpPr txBox="1"/>
          <p:nvPr/>
        </p:nvSpPr>
        <p:spPr>
          <a:xfrm>
            <a:off x="4140289" y="4173215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x *(x + y)= x</a:t>
            </a:r>
            <a:endParaRPr lang="en-US" sz="3200" baseline="-250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1A14B7E-4718-46F8-A833-4A41094991AD}"/>
              </a:ext>
            </a:extLst>
          </p:cNvPr>
          <p:cNvSpPr txBox="1"/>
          <p:nvPr/>
        </p:nvSpPr>
        <p:spPr>
          <a:xfrm>
            <a:off x="7045792" y="4253422"/>
            <a:ext cx="1615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absorption</a:t>
            </a:r>
            <a:endParaRPr lang="en-US" sz="2400" baseline="-25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282AFF8-7D5E-4122-B11F-3E2AA4D681F9}"/>
              </a:ext>
            </a:extLst>
          </p:cNvPr>
          <p:cNvGrpSpPr/>
          <p:nvPr/>
        </p:nvGrpSpPr>
        <p:grpSpPr>
          <a:xfrm>
            <a:off x="555351" y="5029048"/>
            <a:ext cx="2423160" cy="584775"/>
            <a:chOff x="609600" y="4271684"/>
            <a:chExt cx="2423160" cy="584775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A21E364-408E-4B4B-888A-F852D910C309}"/>
                </a:ext>
              </a:extLst>
            </p:cNvPr>
            <p:cNvSpPr txBox="1"/>
            <p:nvPr/>
          </p:nvSpPr>
          <p:spPr>
            <a:xfrm>
              <a:off x="609600" y="4271684"/>
              <a:ext cx="24231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x*y + x*y = x</a:t>
              </a:r>
              <a:endParaRPr lang="en-US" sz="3200" baseline="-25000" dirty="0"/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F4D1AC3E-46F2-47FE-A4D8-17C38B1AEF3F}"/>
                </a:ext>
              </a:extLst>
            </p:cNvPr>
            <p:cNvCxnSpPr/>
            <p:nvPr/>
          </p:nvCxnSpPr>
          <p:spPr>
            <a:xfrm>
              <a:off x="2020824" y="4459224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5EBAED8-E77D-4E2A-B6DA-1F238274DAAC}"/>
              </a:ext>
            </a:extLst>
          </p:cNvPr>
          <p:cNvGrpSpPr/>
          <p:nvPr/>
        </p:nvGrpSpPr>
        <p:grpSpPr>
          <a:xfrm>
            <a:off x="4013373" y="5079469"/>
            <a:ext cx="2824861" cy="584775"/>
            <a:chOff x="4196209" y="4271683"/>
            <a:chExt cx="2824861" cy="584775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04801221-C31D-4ADB-9A70-65521BAA94E0}"/>
                </a:ext>
              </a:extLst>
            </p:cNvPr>
            <p:cNvSpPr txBox="1"/>
            <p:nvPr/>
          </p:nvSpPr>
          <p:spPr>
            <a:xfrm>
              <a:off x="4196209" y="4271683"/>
              <a:ext cx="282486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(</a:t>
              </a:r>
              <a:r>
                <a:rPr lang="en-US" sz="3200" dirty="0" err="1"/>
                <a:t>x+y</a:t>
              </a:r>
              <a:r>
                <a:rPr lang="en-US" sz="3200" dirty="0"/>
                <a:t>) * (</a:t>
              </a:r>
              <a:r>
                <a:rPr lang="en-US" sz="3200" dirty="0" err="1"/>
                <a:t>x+y</a:t>
              </a:r>
              <a:r>
                <a:rPr lang="en-US" sz="3200" dirty="0"/>
                <a:t>) = x</a:t>
              </a:r>
              <a:endParaRPr lang="en-US" sz="3200" baseline="-25000" dirty="0"/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050EA6AA-D861-421E-B68E-BE02D31360FC}"/>
                </a:ext>
              </a:extLst>
            </p:cNvPr>
            <p:cNvCxnSpPr/>
            <p:nvPr/>
          </p:nvCxnSpPr>
          <p:spPr>
            <a:xfrm>
              <a:off x="5969509" y="4431792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4FD35412-183F-4D46-A5CD-08AF779C5DFA}"/>
              </a:ext>
            </a:extLst>
          </p:cNvPr>
          <p:cNvSpPr txBox="1"/>
          <p:nvPr/>
        </p:nvSpPr>
        <p:spPr>
          <a:xfrm>
            <a:off x="7071361" y="5152158"/>
            <a:ext cx="1615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combining</a:t>
            </a:r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892250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4" grpId="0"/>
      <p:bldP spid="16" grpId="0"/>
      <p:bldP spid="18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41" grpId="0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818F7-9BC0-4755-B7C7-0CA4FE415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dirty="0"/>
              <a:t>More Boolean Algebra Theorems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E93B55-8D1E-4F1A-8681-FD26C823A203}"/>
              </a:ext>
            </a:extLst>
          </p:cNvPr>
          <p:cNvCxnSpPr/>
          <p:nvPr/>
        </p:nvCxnSpPr>
        <p:spPr>
          <a:xfrm>
            <a:off x="7391400" y="3810000"/>
            <a:ext cx="18288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54B22FD0-E93C-4837-B2D5-D0F8D2C26ABB}"/>
              </a:ext>
            </a:extLst>
          </p:cNvPr>
          <p:cNvSpPr txBox="1"/>
          <p:nvPr/>
        </p:nvSpPr>
        <p:spPr>
          <a:xfrm>
            <a:off x="7010402" y="1513100"/>
            <a:ext cx="18596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DeMorgan’s</a:t>
            </a:r>
            <a:endParaRPr lang="en-US" sz="2400" baseline="-25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FD35412-183F-4D46-A5CD-08AF779C5DFA}"/>
              </a:ext>
            </a:extLst>
          </p:cNvPr>
          <p:cNvSpPr txBox="1"/>
          <p:nvPr/>
        </p:nvSpPr>
        <p:spPr>
          <a:xfrm>
            <a:off x="7071361" y="3849505"/>
            <a:ext cx="1615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consensus</a:t>
            </a:r>
            <a:endParaRPr lang="en-US" sz="2400" baseline="-250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B039E14-5750-41F0-8D09-3E101C4D78B5}"/>
              </a:ext>
            </a:extLst>
          </p:cNvPr>
          <p:cNvGrpSpPr/>
          <p:nvPr/>
        </p:nvGrpSpPr>
        <p:grpSpPr>
          <a:xfrm>
            <a:off x="1203788" y="1451546"/>
            <a:ext cx="1996611" cy="584775"/>
            <a:chOff x="1203788" y="1451546"/>
            <a:chExt cx="1996611" cy="584775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C0617DC-EA3E-4F76-8DE0-E7B64C5E7241}"/>
                </a:ext>
              </a:extLst>
            </p:cNvPr>
            <p:cNvSpPr txBox="1"/>
            <p:nvPr/>
          </p:nvSpPr>
          <p:spPr>
            <a:xfrm>
              <a:off x="1203788" y="1451546"/>
              <a:ext cx="199661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x*y = x + y</a:t>
              </a:r>
              <a:endParaRPr lang="en-US" sz="3200" baseline="-25000" dirty="0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6E8BD9C-0D83-4641-984F-7A57282878AB}"/>
                </a:ext>
              </a:extLst>
            </p:cNvPr>
            <p:cNvCxnSpPr/>
            <p:nvPr/>
          </p:nvCxnSpPr>
          <p:spPr>
            <a:xfrm>
              <a:off x="1281545" y="1513100"/>
              <a:ext cx="6400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B4CAD6A-B685-4355-8B3F-1F275CECBD42}"/>
                </a:ext>
              </a:extLst>
            </p:cNvPr>
            <p:cNvCxnSpPr/>
            <p:nvPr/>
          </p:nvCxnSpPr>
          <p:spPr>
            <a:xfrm>
              <a:off x="2209800" y="1600200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8F3A8736-AA31-4B8D-A046-3A6FBCC264AB}"/>
                </a:ext>
              </a:extLst>
            </p:cNvPr>
            <p:cNvCxnSpPr/>
            <p:nvPr/>
          </p:nvCxnSpPr>
          <p:spPr>
            <a:xfrm>
              <a:off x="2819400" y="1600200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1A0F2110-8637-4A7E-B54C-949F2164C7A3}"/>
              </a:ext>
            </a:extLst>
          </p:cNvPr>
          <p:cNvGrpSpPr/>
          <p:nvPr/>
        </p:nvGrpSpPr>
        <p:grpSpPr>
          <a:xfrm>
            <a:off x="4724400" y="1441344"/>
            <a:ext cx="2072810" cy="584775"/>
            <a:chOff x="4724400" y="1441344"/>
            <a:chExt cx="2072810" cy="584775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2B3FE0B-6A94-47B9-94B3-DE9B70DC2845}"/>
                </a:ext>
              </a:extLst>
            </p:cNvPr>
            <p:cNvSpPr txBox="1"/>
            <p:nvPr/>
          </p:nvSpPr>
          <p:spPr>
            <a:xfrm>
              <a:off x="4724400" y="1441344"/>
              <a:ext cx="207281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 + y = x * y</a:t>
              </a:r>
              <a:endParaRPr lang="en-US" sz="3200" baseline="-25000" dirty="0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DDEC987E-2FC2-4717-9FDD-7B65ABDE0976}"/>
                </a:ext>
              </a:extLst>
            </p:cNvPr>
            <p:cNvCxnSpPr/>
            <p:nvPr/>
          </p:nvCxnSpPr>
          <p:spPr>
            <a:xfrm>
              <a:off x="4800600" y="1600200"/>
              <a:ext cx="82296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562A020-3E94-4D63-B62C-325D34C6465E}"/>
                </a:ext>
              </a:extLst>
            </p:cNvPr>
            <p:cNvCxnSpPr/>
            <p:nvPr/>
          </p:nvCxnSpPr>
          <p:spPr>
            <a:xfrm>
              <a:off x="5938842" y="1593273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589745A-C47E-4698-90B7-2995D04CB7CC}"/>
                </a:ext>
              </a:extLst>
            </p:cNvPr>
            <p:cNvCxnSpPr/>
            <p:nvPr/>
          </p:nvCxnSpPr>
          <p:spPr>
            <a:xfrm>
              <a:off x="6477000" y="1600200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5A6C1577-D811-42AB-AB32-F3A5A54A2787}"/>
              </a:ext>
            </a:extLst>
          </p:cNvPr>
          <p:cNvGrpSpPr/>
          <p:nvPr/>
        </p:nvGrpSpPr>
        <p:grpSpPr>
          <a:xfrm>
            <a:off x="1015268" y="2769057"/>
            <a:ext cx="2789007" cy="584775"/>
            <a:chOff x="1124528" y="2170204"/>
            <a:chExt cx="2789007" cy="584775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A44A9FA-691C-47B2-941D-9D607F2228F8}"/>
                </a:ext>
              </a:extLst>
            </p:cNvPr>
            <p:cNvSpPr txBox="1"/>
            <p:nvPr/>
          </p:nvSpPr>
          <p:spPr>
            <a:xfrm>
              <a:off x="1124528" y="2170204"/>
              <a:ext cx="278900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 + x * y = x + y</a:t>
              </a:r>
              <a:endParaRPr lang="en-US" sz="3200" baseline="-25000" dirty="0"/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C6BBAC6C-975D-4AE3-B551-0E3A43D16FD0}"/>
                </a:ext>
              </a:extLst>
            </p:cNvPr>
            <p:cNvCxnSpPr/>
            <p:nvPr/>
          </p:nvCxnSpPr>
          <p:spPr>
            <a:xfrm>
              <a:off x="1743364" y="2362200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E708E4C-EA0F-4BAB-A364-AA8FD81B9328}"/>
              </a:ext>
            </a:extLst>
          </p:cNvPr>
          <p:cNvGrpSpPr/>
          <p:nvPr/>
        </p:nvGrpSpPr>
        <p:grpSpPr>
          <a:xfrm>
            <a:off x="4622596" y="2746826"/>
            <a:ext cx="3213881" cy="584775"/>
            <a:chOff x="1124528" y="2170204"/>
            <a:chExt cx="2789007" cy="584775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3148F839-51B3-4B3F-AE93-737C553C675D}"/>
                </a:ext>
              </a:extLst>
            </p:cNvPr>
            <p:cNvSpPr txBox="1"/>
            <p:nvPr/>
          </p:nvSpPr>
          <p:spPr>
            <a:xfrm>
              <a:off x="1124528" y="2170204"/>
              <a:ext cx="278900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 *( x + y) = x * y</a:t>
              </a:r>
              <a:endParaRPr lang="en-US" sz="3200" baseline="-25000" dirty="0"/>
            </a:p>
          </p:txBody>
        </p: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7A4A77AC-D717-450C-83C2-4A7D07F2E7AA}"/>
                </a:ext>
              </a:extLst>
            </p:cNvPr>
            <p:cNvCxnSpPr/>
            <p:nvPr/>
          </p:nvCxnSpPr>
          <p:spPr>
            <a:xfrm>
              <a:off x="1781461" y="2352964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50A46D1-903F-47F1-81B2-36FCC9D9FC40}"/>
              </a:ext>
            </a:extLst>
          </p:cNvPr>
          <p:cNvGrpSpPr/>
          <p:nvPr/>
        </p:nvGrpSpPr>
        <p:grpSpPr>
          <a:xfrm>
            <a:off x="584770" y="3894145"/>
            <a:ext cx="6898070" cy="584775"/>
            <a:chOff x="493330" y="3215099"/>
            <a:chExt cx="6898070" cy="584775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A6890CF-E25E-437B-9DA8-DB6E7C9AE226}"/>
                </a:ext>
              </a:extLst>
            </p:cNvPr>
            <p:cNvSpPr txBox="1"/>
            <p:nvPr/>
          </p:nvSpPr>
          <p:spPr>
            <a:xfrm>
              <a:off x="493330" y="3215099"/>
              <a:ext cx="689807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x*y + y*z+ x*z = x*y + x*z</a:t>
              </a:r>
              <a:endParaRPr lang="en-US" sz="3200" baseline="-25000" dirty="0"/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10D4E860-C865-4497-B6D4-3F9BB8624682}"/>
                </a:ext>
              </a:extLst>
            </p:cNvPr>
            <p:cNvCxnSpPr/>
            <p:nvPr/>
          </p:nvCxnSpPr>
          <p:spPr>
            <a:xfrm>
              <a:off x="2353844" y="3393467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FB6E9EB9-68D0-4E3A-9A0A-3DCBBE1542CA}"/>
                </a:ext>
              </a:extLst>
            </p:cNvPr>
            <p:cNvCxnSpPr/>
            <p:nvPr/>
          </p:nvCxnSpPr>
          <p:spPr>
            <a:xfrm>
              <a:off x="4231309" y="3401292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BAFA1E06-F8FF-48C2-B2D3-2288A5457428}"/>
              </a:ext>
            </a:extLst>
          </p:cNvPr>
          <p:cNvGrpSpPr/>
          <p:nvPr/>
        </p:nvGrpSpPr>
        <p:grpSpPr>
          <a:xfrm>
            <a:off x="2840041" y="4536133"/>
            <a:ext cx="6055381" cy="584775"/>
            <a:chOff x="2209800" y="4271684"/>
            <a:chExt cx="6477001" cy="58477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75EBAED8-E77D-4E2A-B6DA-1F238274DAAC}"/>
                </a:ext>
              </a:extLst>
            </p:cNvPr>
            <p:cNvGrpSpPr/>
            <p:nvPr/>
          </p:nvGrpSpPr>
          <p:grpSpPr>
            <a:xfrm>
              <a:off x="2209800" y="4271684"/>
              <a:ext cx="6477001" cy="584775"/>
              <a:chOff x="2735767" y="4271683"/>
              <a:chExt cx="5357519" cy="584775"/>
            </a:xfrm>
          </p:grpSpPr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04801221-C31D-4ADB-9A70-65521BAA94E0}"/>
                  </a:ext>
                </a:extLst>
              </p:cNvPr>
              <p:cNvSpPr txBox="1"/>
              <p:nvPr/>
            </p:nvSpPr>
            <p:spPr>
              <a:xfrm>
                <a:off x="2735767" y="4271683"/>
                <a:ext cx="535751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(</a:t>
                </a:r>
                <a:r>
                  <a:rPr lang="en-US" sz="3200" dirty="0" err="1"/>
                  <a:t>x+y</a:t>
                </a:r>
                <a:r>
                  <a:rPr lang="en-US" sz="3200" dirty="0"/>
                  <a:t>) * (</a:t>
                </a:r>
                <a:r>
                  <a:rPr lang="en-US" sz="3200" dirty="0" err="1"/>
                  <a:t>y+z</a:t>
                </a:r>
                <a:r>
                  <a:rPr lang="en-US" sz="3200" dirty="0"/>
                  <a:t>) *(x + z) = (</a:t>
                </a:r>
                <a:r>
                  <a:rPr lang="en-US" sz="3200" dirty="0" err="1"/>
                  <a:t>x+y</a:t>
                </a:r>
                <a:r>
                  <a:rPr lang="en-US" sz="3200" dirty="0"/>
                  <a:t>)*(x + z)</a:t>
                </a:r>
                <a:endParaRPr lang="en-US" sz="3200" baseline="-25000" dirty="0"/>
              </a:p>
            </p:txBody>
          </p: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050EA6AA-D861-421E-B68E-BE02D31360FC}"/>
                  </a:ext>
                </a:extLst>
              </p:cNvPr>
              <p:cNvCxnSpPr/>
              <p:nvPr/>
            </p:nvCxnSpPr>
            <p:spPr>
              <a:xfrm>
                <a:off x="7057769" y="4463581"/>
                <a:ext cx="16180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D53B666B-1CC4-4C51-B1BA-86C01550A570}"/>
                </a:ext>
              </a:extLst>
            </p:cNvPr>
            <p:cNvCxnSpPr/>
            <p:nvPr/>
          </p:nvCxnSpPr>
          <p:spPr>
            <a:xfrm>
              <a:off x="4886830" y="4449549"/>
              <a:ext cx="19561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115D7E18-9365-4672-99CD-FE16EAB8EC04}"/>
              </a:ext>
            </a:extLst>
          </p:cNvPr>
          <p:cNvSpPr/>
          <p:nvPr/>
        </p:nvSpPr>
        <p:spPr>
          <a:xfrm>
            <a:off x="978728" y="1417638"/>
            <a:ext cx="7708072" cy="811106"/>
          </a:xfrm>
          <a:prstGeom prst="rect">
            <a:avLst/>
          </a:prstGeom>
          <a:solidFill>
            <a:srgbClr val="D51BD1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10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41" grpId="0"/>
      <p:bldP spid="31" grpId="0" animBg="1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6C1BF-CCC6-4873-9BF3-88229C6F2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43436-2C42-4E44-9C00-DB6CD52C6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Putting it into practice</a:t>
            </a:r>
          </a:p>
        </p:txBody>
      </p:sp>
    </p:spTree>
    <p:extLst>
      <p:ext uri="{BB962C8B-B14F-4D97-AF65-F5344CB8AC3E}">
        <p14:creationId xmlns:p14="http://schemas.microsoft.com/office/powerpoint/2010/main" val="209543423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E0F82-44A3-430E-A7F6-516D8AADF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1244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Now use Boolean algebra to show that these are functionally equivalent circuits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311E70EE-0E2A-4CB4-B236-C06FAD05E329}"/>
              </a:ext>
            </a:extLst>
          </p:cNvPr>
          <p:cNvGrpSpPr/>
          <p:nvPr/>
        </p:nvGrpSpPr>
        <p:grpSpPr>
          <a:xfrm>
            <a:off x="591544" y="2339786"/>
            <a:ext cx="7220951" cy="1933664"/>
            <a:chOff x="398994" y="1395834"/>
            <a:chExt cx="7220951" cy="1933664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F254AAA6-5887-43BD-A6C5-299B544A5A6E}"/>
                </a:ext>
              </a:extLst>
            </p:cNvPr>
            <p:cNvGrpSpPr/>
            <p:nvPr/>
          </p:nvGrpSpPr>
          <p:grpSpPr>
            <a:xfrm>
              <a:off x="408992" y="1395834"/>
              <a:ext cx="7210953" cy="1863802"/>
              <a:chOff x="404092" y="1259718"/>
              <a:chExt cx="7210953" cy="1863802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82CA6BF8-7129-4C76-AB40-EEC467A481A9}"/>
                  </a:ext>
                </a:extLst>
              </p:cNvPr>
              <p:cNvGrpSpPr/>
              <p:nvPr/>
            </p:nvGrpSpPr>
            <p:grpSpPr>
              <a:xfrm>
                <a:off x="404092" y="1259718"/>
                <a:ext cx="7210953" cy="1863802"/>
                <a:chOff x="445414" y="1157332"/>
                <a:chExt cx="7994457" cy="2271668"/>
              </a:xfrm>
            </p:grpSpPr>
            <p:grpSp>
              <p:nvGrpSpPr>
                <p:cNvPr id="5" name="Group 4">
                  <a:extLst>
                    <a:ext uri="{FF2B5EF4-FFF2-40B4-BE49-F238E27FC236}">
                      <a16:creationId xmlns:a16="http://schemas.microsoft.com/office/drawing/2014/main" id="{E3663939-21EC-4218-895F-ACAAA9614193}"/>
                    </a:ext>
                  </a:extLst>
                </p:cNvPr>
                <p:cNvGrpSpPr/>
                <p:nvPr/>
              </p:nvGrpSpPr>
              <p:grpSpPr>
                <a:xfrm>
                  <a:off x="445414" y="1157332"/>
                  <a:ext cx="7994457" cy="2271668"/>
                  <a:chOff x="521614" y="2000113"/>
                  <a:chExt cx="7994457" cy="2271668"/>
                </a:xfrm>
              </p:grpSpPr>
              <p:grpSp>
                <p:nvGrpSpPr>
                  <p:cNvPr id="7" name="Group 6">
                    <a:extLst>
                      <a:ext uri="{FF2B5EF4-FFF2-40B4-BE49-F238E27FC236}">
                        <a16:creationId xmlns:a16="http://schemas.microsoft.com/office/drawing/2014/main" id="{E28D696E-2A09-4011-8445-97D8AA4E5552}"/>
                      </a:ext>
                    </a:extLst>
                  </p:cNvPr>
                  <p:cNvGrpSpPr/>
                  <p:nvPr/>
                </p:nvGrpSpPr>
                <p:grpSpPr>
                  <a:xfrm>
                    <a:off x="521614" y="2178420"/>
                    <a:ext cx="3498920" cy="2093361"/>
                    <a:chOff x="521614" y="2178420"/>
                    <a:chExt cx="3498920" cy="2093361"/>
                  </a:xfrm>
                </p:grpSpPr>
                <p:grpSp>
                  <p:nvGrpSpPr>
                    <p:cNvPr id="25" name="Group 24">
                      <a:extLst>
                        <a:ext uri="{FF2B5EF4-FFF2-40B4-BE49-F238E27FC236}">
                          <a16:creationId xmlns:a16="http://schemas.microsoft.com/office/drawing/2014/main" id="{4ABF7B89-2A0B-4362-9A04-3579608FD94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21614" y="2178420"/>
                      <a:ext cx="3498920" cy="2093361"/>
                      <a:chOff x="521614" y="2178420"/>
                      <a:chExt cx="3498920" cy="2093361"/>
                    </a:xfrm>
                  </p:grpSpPr>
                  <p:grpSp>
                    <p:nvGrpSpPr>
                      <p:cNvPr id="27" name="Group 26">
                        <a:extLst>
                          <a:ext uri="{FF2B5EF4-FFF2-40B4-BE49-F238E27FC236}">
                            <a16:creationId xmlns:a16="http://schemas.microsoft.com/office/drawing/2014/main" id="{78925AAF-93EF-4153-A99B-502EE6EBB8E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21614" y="2178420"/>
                        <a:ext cx="3498920" cy="2093361"/>
                        <a:chOff x="661600" y="1754739"/>
                        <a:chExt cx="3498920" cy="2093361"/>
                      </a:xfrm>
                    </p:grpSpPr>
                    <p:grpSp>
                      <p:nvGrpSpPr>
                        <p:cNvPr id="34" name="Group 33">
                          <a:extLst>
                            <a:ext uri="{FF2B5EF4-FFF2-40B4-BE49-F238E27FC236}">
                              <a16:creationId xmlns:a16="http://schemas.microsoft.com/office/drawing/2014/main" id="{111253E0-4AF5-4B11-AC40-A98D4F5931B0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524000" y="3009900"/>
                          <a:ext cx="2636520" cy="838200"/>
                          <a:chOff x="1691640" y="3009900"/>
                          <a:chExt cx="2636520" cy="838200"/>
                        </a:xfrm>
                      </p:grpSpPr>
                      <p:sp>
                        <p:nvSpPr>
                          <p:cNvPr id="37" name="Flowchart: Delay 36">
                            <a:extLst>
                              <a:ext uri="{FF2B5EF4-FFF2-40B4-BE49-F238E27FC236}">
                                <a16:creationId xmlns:a16="http://schemas.microsoft.com/office/drawing/2014/main" id="{D46ABC58-6709-4751-B5B8-BD84C5135C84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2514600" y="3009900"/>
                            <a:ext cx="990600" cy="838200"/>
                          </a:xfrm>
                          <a:prstGeom prst="flowChartDelay">
                            <a:avLst/>
                          </a:prstGeom>
                          <a:noFill/>
                          <a:ln w="38100"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en-US"/>
                          </a:p>
                        </p:txBody>
                      </p:sp>
                      <p:cxnSp>
                        <p:nvCxnSpPr>
                          <p:cNvPr id="38" name="Straight Connector 37">
                            <a:extLst>
                              <a:ext uri="{FF2B5EF4-FFF2-40B4-BE49-F238E27FC236}">
                                <a16:creationId xmlns:a16="http://schemas.microsoft.com/office/drawing/2014/main" id="{F87EBBCC-3023-4597-8CBD-FD49706F4D0B}"/>
                              </a:ext>
                            </a:extLst>
                          </p:cNvPr>
                          <p:cNvCxnSpPr/>
                          <p:nvPr/>
                        </p:nvCxnSpPr>
                        <p:spPr>
                          <a:xfrm>
                            <a:off x="2204675" y="3192449"/>
                            <a:ext cx="320040" cy="0"/>
                          </a:xfrm>
                          <a:prstGeom prst="line">
                            <a:avLst/>
                          </a:prstGeom>
                          <a:ln w="31750"/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39" name="Straight Connector 38">
                            <a:extLst>
                              <a:ext uri="{FF2B5EF4-FFF2-40B4-BE49-F238E27FC236}">
                                <a16:creationId xmlns:a16="http://schemas.microsoft.com/office/drawing/2014/main" id="{8119B7B0-39E3-422D-A12C-F561273B3FE5}"/>
                              </a:ext>
                            </a:extLst>
                          </p:cNvPr>
                          <p:cNvCxnSpPr/>
                          <p:nvPr/>
                        </p:nvCxnSpPr>
                        <p:spPr>
                          <a:xfrm>
                            <a:off x="1691640" y="3622496"/>
                            <a:ext cx="822960" cy="0"/>
                          </a:xfrm>
                          <a:prstGeom prst="line">
                            <a:avLst/>
                          </a:prstGeom>
                          <a:ln w="31750"/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40" name="Straight Connector 39">
                            <a:extLst>
                              <a:ext uri="{FF2B5EF4-FFF2-40B4-BE49-F238E27FC236}">
                                <a16:creationId xmlns:a16="http://schemas.microsoft.com/office/drawing/2014/main" id="{76746DDC-E83E-4CE1-A1AE-C3DA0ADE605E}"/>
                              </a:ext>
                            </a:extLst>
                          </p:cNvPr>
                          <p:cNvCxnSpPr/>
                          <p:nvPr/>
                        </p:nvCxnSpPr>
                        <p:spPr>
                          <a:xfrm>
                            <a:off x="3505200" y="3411876"/>
                            <a:ext cx="822960" cy="0"/>
                          </a:xfrm>
                          <a:prstGeom prst="line">
                            <a:avLst/>
                          </a:prstGeom>
                          <a:ln w="31750"/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sp>
                      <p:nvSpPr>
                        <p:cNvPr id="35" name="TextBox 34">
                          <a:extLst>
                            <a:ext uri="{FF2B5EF4-FFF2-40B4-BE49-F238E27FC236}">
                              <a16:creationId xmlns:a16="http://schemas.microsoft.com/office/drawing/2014/main" id="{01C587AA-F270-48CA-BC05-738623E1D181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29589" y="1754739"/>
                          <a:ext cx="914400" cy="646331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3600" dirty="0"/>
                            <a:t>  x</a:t>
                          </a:r>
                          <a:r>
                            <a:rPr lang="en-US" sz="3600" baseline="-25000" dirty="0"/>
                            <a:t>1</a:t>
                          </a:r>
                        </a:p>
                      </p:txBody>
                    </p:sp>
                    <p:sp>
                      <p:nvSpPr>
                        <p:cNvPr id="36" name="TextBox 35">
                          <a:extLst>
                            <a:ext uri="{FF2B5EF4-FFF2-40B4-BE49-F238E27FC236}">
                              <a16:creationId xmlns:a16="http://schemas.microsoft.com/office/drawing/2014/main" id="{5147DA84-B0A6-4E94-ADD6-BA3D35377CD2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661600" y="3134363"/>
                          <a:ext cx="914400" cy="646331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3600" dirty="0"/>
                            <a:t>  x</a:t>
                          </a:r>
                          <a:r>
                            <a:rPr lang="en-US" sz="3600" baseline="-25000" dirty="0"/>
                            <a:t>2</a:t>
                          </a:r>
                        </a:p>
                      </p:txBody>
                    </p:sp>
                  </p:grpSp>
                  <p:grpSp>
                    <p:nvGrpSpPr>
                      <p:cNvPr id="28" name="Group 27">
                        <a:extLst>
                          <a:ext uri="{FF2B5EF4-FFF2-40B4-BE49-F238E27FC236}">
                            <a16:creationId xmlns:a16="http://schemas.microsoft.com/office/drawing/2014/main" id="{294FBBDF-5821-4F3F-89AE-4E56600B4F6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397400" y="2208281"/>
                        <a:ext cx="2548903" cy="836145"/>
                        <a:chOff x="1537386" y="2782326"/>
                        <a:chExt cx="2548903" cy="836145"/>
                      </a:xfrm>
                    </p:grpSpPr>
                    <p:grpSp>
                      <p:nvGrpSpPr>
                        <p:cNvPr id="29" name="Group 28">
                          <a:extLst>
                            <a:ext uri="{FF2B5EF4-FFF2-40B4-BE49-F238E27FC236}">
                              <a16:creationId xmlns:a16="http://schemas.microsoft.com/office/drawing/2014/main" id="{A99E4212-BB61-41A2-8270-94A40F90D463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537386" y="3200399"/>
                          <a:ext cx="2548903" cy="0"/>
                          <a:chOff x="1779257" y="3411876"/>
                          <a:chExt cx="2548903" cy="0"/>
                        </a:xfrm>
                      </p:grpSpPr>
                      <p:cxnSp>
                        <p:nvCxnSpPr>
                          <p:cNvPr id="32" name="Straight Connector 31">
                            <a:extLst>
                              <a:ext uri="{FF2B5EF4-FFF2-40B4-BE49-F238E27FC236}">
                                <a16:creationId xmlns:a16="http://schemas.microsoft.com/office/drawing/2014/main" id="{13907915-855C-41CC-9E8A-A646F2A1BD65}"/>
                              </a:ext>
                            </a:extLst>
                          </p:cNvPr>
                          <p:cNvCxnSpPr/>
                          <p:nvPr/>
                        </p:nvCxnSpPr>
                        <p:spPr>
                          <a:xfrm>
                            <a:off x="1779257" y="3411876"/>
                            <a:ext cx="822960" cy="0"/>
                          </a:xfrm>
                          <a:prstGeom prst="line">
                            <a:avLst/>
                          </a:prstGeom>
                          <a:ln w="31750"/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33" name="Straight Connector 32">
                            <a:extLst>
                              <a:ext uri="{FF2B5EF4-FFF2-40B4-BE49-F238E27FC236}">
                                <a16:creationId xmlns:a16="http://schemas.microsoft.com/office/drawing/2014/main" id="{4DAAEB9D-013F-46CC-81E0-B5E61E71A4ED}"/>
                              </a:ext>
                            </a:extLst>
                          </p:cNvPr>
                          <p:cNvCxnSpPr/>
                          <p:nvPr/>
                        </p:nvCxnSpPr>
                        <p:spPr>
                          <a:xfrm>
                            <a:off x="3505200" y="3411876"/>
                            <a:ext cx="822960" cy="0"/>
                          </a:xfrm>
                          <a:prstGeom prst="line">
                            <a:avLst/>
                          </a:prstGeom>
                          <a:ln w="31750"/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sp>
                      <p:nvSpPr>
                        <p:cNvPr id="30" name="Isosceles Triangle 29">
                          <a:extLst>
                            <a:ext uri="{FF2B5EF4-FFF2-40B4-BE49-F238E27FC236}">
                              <a16:creationId xmlns:a16="http://schemas.microsoft.com/office/drawing/2014/main" id="{25B67900-DB11-4128-939B-097996D5F01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 rot="5400000">
                          <a:off x="2404497" y="2743207"/>
                          <a:ext cx="836145" cy="914383"/>
                        </a:xfrm>
                        <a:prstGeom prst="triangle">
                          <a:avLst/>
                        </a:prstGeom>
                        <a:noFill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31" name="Oval 30">
                          <a:extLst>
                            <a:ext uri="{FF2B5EF4-FFF2-40B4-BE49-F238E27FC236}">
                              <a16:creationId xmlns:a16="http://schemas.microsoft.com/office/drawing/2014/main" id="{86BDDC55-E3F3-40DD-9902-33F297FF1DF1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276600" y="3108957"/>
                          <a:ext cx="182880" cy="182880"/>
                        </a:xfrm>
                        <a:prstGeom prst="ellipse">
                          <a:avLst/>
                        </a:prstGeom>
                        <a:solidFill>
                          <a:schemeClr val="bg1"/>
                        </a:solidFill>
                        <a:ln w="28575"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</p:grpSp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50B010E2-CFEB-40CD-A063-82CCDE70FD7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>
                      <a:off x="1402080" y="3121161"/>
                      <a:ext cx="100584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" name="Group 7">
                    <a:extLst>
                      <a:ext uri="{FF2B5EF4-FFF2-40B4-BE49-F238E27FC236}">
                        <a16:creationId xmlns:a16="http://schemas.microsoft.com/office/drawing/2014/main" id="{84934DAE-2536-4317-8E4A-0B2DF07BF977}"/>
                      </a:ext>
                    </a:extLst>
                  </p:cNvPr>
                  <p:cNvGrpSpPr/>
                  <p:nvPr/>
                </p:nvGrpSpPr>
                <p:grpSpPr>
                  <a:xfrm>
                    <a:off x="3121782" y="2000113"/>
                    <a:ext cx="5394289" cy="1833331"/>
                    <a:chOff x="585061" y="942914"/>
                    <a:chExt cx="5394289" cy="1833331"/>
                  </a:xfrm>
                </p:grpSpPr>
                <p:sp>
                  <p:nvSpPr>
                    <p:cNvPr id="11" name="TextBox 10">
                      <a:extLst>
                        <a:ext uri="{FF2B5EF4-FFF2-40B4-BE49-F238E27FC236}">
                          <a16:creationId xmlns:a16="http://schemas.microsoft.com/office/drawing/2014/main" id="{1008C12C-2318-4342-A55D-8035899B704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99875" y="942914"/>
                      <a:ext cx="914401" cy="64633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  A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12" name="TextBox 11">
                      <a:extLst>
                        <a:ext uri="{FF2B5EF4-FFF2-40B4-BE49-F238E27FC236}">
                          <a16:creationId xmlns:a16="http://schemas.microsoft.com/office/drawing/2014/main" id="{9954DA71-455F-4847-A29C-ADF8144E829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85061" y="2129914"/>
                      <a:ext cx="914400" cy="64633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  B</a:t>
                      </a:r>
                      <a:endParaRPr lang="en-US" sz="3600" baseline="-25000" dirty="0"/>
                    </a:p>
                  </p:txBody>
                </p:sp>
                <p:sp>
                  <p:nvSpPr>
                    <p:cNvPr id="13" name="TextBox 12">
                      <a:extLst>
                        <a:ext uri="{FF2B5EF4-FFF2-40B4-BE49-F238E27FC236}">
                          <a16:creationId xmlns:a16="http://schemas.microsoft.com/office/drawing/2014/main" id="{760A9E61-1BE4-417B-BC57-DF4CF430E87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097982" y="1724190"/>
                      <a:ext cx="1881368" cy="78777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 x + x y</a:t>
                      </a:r>
                      <a:endParaRPr lang="en-US" sz="3600" baseline="-25000" dirty="0"/>
                    </a:p>
                  </p:txBody>
                </p:sp>
                <p:grpSp>
                  <p:nvGrpSpPr>
                    <p:cNvPr id="14" name="Group 13">
                      <a:extLst>
                        <a:ext uri="{FF2B5EF4-FFF2-40B4-BE49-F238E27FC236}">
                          <a16:creationId xmlns:a16="http://schemas.microsoft.com/office/drawing/2014/main" id="{2ABA9B71-9B9B-4652-BB1A-77A836DA373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19167" y="1740793"/>
                      <a:ext cx="2614353" cy="844573"/>
                      <a:chOff x="1637607" y="3003526"/>
                      <a:chExt cx="2614353" cy="844573"/>
                    </a:xfrm>
                  </p:grpSpPr>
                  <p:cxnSp>
                    <p:nvCxnSpPr>
                      <p:cNvPr id="15" name="Straight Connector 14">
                        <a:extLst>
                          <a:ext uri="{FF2B5EF4-FFF2-40B4-BE49-F238E27FC236}">
                            <a16:creationId xmlns:a16="http://schemas.microsoft.com/office/drawing/2014/main" id="{D5A32AC6-4D02-4475-8546-E1E786CE9F4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3429000" y="3418028"/>
                        <a:ext cx="82296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16" name="Group 15">
                        <a:extLst>
                          <a:ext uri="{FF2B5EF4-FFF2-40B4-BE49-F238E27FC236}">
                            <a16:creationId xmlns:a16="http://schemas.microsoft.com/office/drawing/2014/main" id="{940AA482-2915-44EB-B22F-2CD840D6B8B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637607" y="3009899"/>
                        <a:ext cx="1699953" cy="838200"/>
                        <a:chOff x="1637607" y="3009899"/>
                        <a:chExt cx="1699953" cy="838200"/>
                      </a:xfrm>
                    </p:grpSpPr>
                    <p:sp>
                      <p:nvSpPr>
                        <p:cNvPr id="20" name="Flowchart: Delay 19">
                          <a:extLst>
                            <a:ext uri="{FF2B5EF4-FFF2-40B4-BE49-F238E27FC236}">
                              <a16:creationId xmlns:a16="http://schemas.microsoft.com/office/drawing/2014/main" id="{3B31FFCE-BC14-4D23-9AAB-766A000C0DB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2346960" y="3009899"/>
                          <a:ext cx="990600" cy="838200"/>
                        </a:xfrm>
                        <a:prstGeom prst="flowChartDelay">
                          <a:avLst/>
                        </a:prstGeom>
                        <a:noFill/>
                        <a:ln w="38100"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21" name="Rectangle 20">
                          <a:extLst>
                            <a:ext uri="{FF2B5EF4-FFF2-40B4-BE49-F238E27FC236}">
                              <a16:creationId xmlns:a16="http://schemas.microsoft.com/office/drawing/2014/main" id="{4F14FBE4-67D3-486F-AB1F-99AD9257E48A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2281886" y="3029634"/>
                          <a:ext cx="141955" cy="79873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22" name="Arc 21">
                          <a:extLst>
                            <a:ext uri="{FF2B5EF4-FFF2-40B4-BE49-F238E27FC236}">
                              <a16:creationId xmlns:a16="http://schemas.microsoft.com/office/drawing/2014/main" id="{B1BF241F-CB6F-4766-9E5E-B39762E95B1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2175103" y="3030681"/>
                          <a:ext cx="322823" cy="816050"/>
                        </a:xfrm>
                        <a:prstGeom prst="arc">
                          <a:avLst>
                            <a:gd name="adj1" fmla="val 16200000"/>
                            <a:gd name="adj2" fmla="val 5053715"/>
                          </a:avLst>
                        </a:prstGeom>
                        <a:ln w="28575">
                          <a:solidFill>
                            <a:srgbClr val="0070C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cxnSp>
                      <p:nvCxnSpPr>
                        <p:cNvPr id="23" name="Straight Connector 22">
                          <a:extLst>
                            <a:ext uri="{FF2B5EF4-FFF2-40B4-BE49-F238E27FC236}">
                              <a16:creationId xmlns:a16="http://schemas.microsoft.com/office/drawing/2014/main" id="{3E491A5B-FC59-4BCD-8AFA-E582843146A4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637607" y="3200399"/>
                          <a:ext cx="822960" cy="0"/>
                        </a:xfrm>
                        <a:prstGeom prst="line">
                          <a:avLst/>
                        </a:prstGeom>
                        <a:ln w="31750"/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4" name="Straight Connector 23">
                          <a:extLst>
                            <a:ext uri="{FF2B5EF4-FFF2-40B4-BE49-F238E27FC236}">
                              <a16:creationId xmlns:a16="http://schemas.microsoft.com/office/drawing/2014/main" id="{8DE9E232-DFD1-44F7-BA40-E7434C3AF957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657696" y="3640280"/>
                          <a:ext cx="822960" cy="0"/>
                        </a:xfrm>
                        <a:prstGeom prst="line">
                          <a:avLst/>
                        </a:prstGeom>
                        <a:ln w="31750"/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17" name="Rectangle 16">
                        <a:extLst>
                          <a:ext uri="{FF2B5EF4-FFF2-40B4-BE49-F238E27FC236}">
                            <a16:creationId xmlns:a16="http://schemas.microsoft.com/office/drawing/2014/main" id="{F1DFE123-2362-4E72-B07C-C4BE29BFD2B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927024" y="3003526"/>
                        <a:ext cx="457200" cy="82483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8" name="Freeform: Shape 17">
                        <a:extLst>
                          <a:ext uri="{FF2B5EF4-FFF2-40B4-BE49-F238E27FC236}">
                            <a16:creationId xmlns:a16="http://schemas.microsoft.com/office/drawing/2014/main" id="{13DCD285-7466-4A72-B225-AD97C523994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927024" y="3006776"/>
                        <a:ext cx="519267" cy="406489"/>
                      </a:xfrm>
                      <a:custGeom>
                        <a:avLst/>
                        <a:gdLst>
                          <a:gd name="connsiteX0" fmla="*/ 0 w 484909"/>
                          <a:gd name="connsiteY0" fmla="*/ 0 h 405245"/>
                          <a:gd name="connsiteX1" fmla="*/ 284018 w 484909"/>
                          <a:gd name="connsiteY1" fmla="*/ 159327 h 405245"/>
                          <a:gd name="connsiteX2" fmla="*/ 484909 w 484909"/>
                          <a:gd name="connsiteY2" fmla="*/ 405245 h 405245"/>
                          <a:gd name="connsiteX3" fmla="*/ 484909 w 484909"/>
                          <a:gd name="connsiteY3" fmla="*/ 405245 h 405245"/>
                          <a:gd name="connsiteX0" fmla="*/ 0 w 484909"/>
                          <a:gd name="connsiteY0" fmla="*/ 0 h 405245"/>
                          <a:gd name="connsiteX1" fmla="*/ 297872 w 484909"/>
                          <a:gd name="connsiteY1" fmla="*/ 159327 h 405245"/>
                          <a:gd name="connsiteX2" fmla="*/ 484909 w 484909"/>
                          <a:gd name="connsiteY2" fmla="*/ 405245 h 405245"/>
                          <a:gd name="connsiteX3" fmla="*/ 484909 w 484909"/>
                          <a:gd name="connsiteY3" fmla="*/ 405245 h 405245"/>
                          <a:gd name="connsiteX0" fmla="*/ 0 w 504257"/>
                          <a:gd name="connsiteY0" fmla="*/ 0 h 420970"/>
                          <a:gd name="connsiteX1" fmla="*/ 297872 w 504257"/>
                          <a:gd name="connsiteY1" fmla="*/ 159327 h 420970"/>
                          <a:gd name="connsiteX2" fmla="*/ 484909 w 504257"/>
                          <a:gd name="connsiteY2" fmla="*/ 405245 h 420970"/>
                          <a:gd name="connsiteX3" fmla="*/ 502227 w 504257"/>
                          <a:gd name="connsiteY3" fmla="*/ 394854 h 420970"/>
                          <a:gd name="connsiteX0" fmla="*/ 0 w 553343"/>
                          <a:gd name="connsiteY0" fmla="*/ 0 h 411493"/>
                          <a:gd name="connsiteX1" fmla="*/ 297872 w 553343"/>
                          <a:gd name="connsiteY1" fmla="*/ 159327 h 411493"/>
                          <a:gd name="connsiteX2" fmla="*/ 484909 w 553343"/>
                          <a:gd name="connsiteY2" fmla="*/ 405245 h 411493"/>
                          <a:gd name="connsiteX3" fmla="*/ 553343 w 553343"/>
                          <a:gd name="connsiteY3" fmla="*/ 341845 h 411493"/>
                          <a:gd name="connsiteX0" fmla="*/ 0 w 545771"/>
                          <a:gd name="connsiteY0" fmla="*/ 0 h 456348"/>
                          <a:gd name="connsiteX1" fmla="*/ 297872 w 545771"/>
                          <a:gd name="connsiteY1" fmla="*/ 159327 h 456348"/>
                          <a:gd name="connsiteX2" fmla="*/ 484909 w 545771"/>
                          <a:gd name="connsiteY2" fmla="*/ 405245 h 456348"/>
                          <a:gd name="connsiteX3" fmla="*/ 545771 w 545771"/>
                          <a:gd name="connsiteY3" fmla="*/ 455435 h 456348"/>
                          <a:gd name="connsiteX0" fmla="*/ 0 w 545771"/>
                          <a:gd name="connsiteY0" fmla="*/ 0 h 455589"/>
                          <a:gd name="connsiteX1" fmla="*/ 297872 w 545771"/>
                          <a:gd name="connsiteY1" fmla="*/ 159327 h 455589"/>
                          <a:gd name="connsiteX2" fmla="*/ 471657 w 545771"/>
                          <a:gd name="connsiteY2" fmla="*/ 354129 h 455589"/>
                          <a:gd name="connsiteX3" fmla="*/ 545771 w 545771"/>
                          <a:gd name="connsiteY3" fmla="*/ 455435 h 455589"/>
                          <a:gd name="connsiteX0" fmla="*/ 0 w 519267"/>
                          <a:gd name="connsiteY0" fmla="*/ 0 h 399361"/>
                          <a:gd name="connsiteX1" fmla="*/ 297872 w 519267"/>
                          <a:gd name="connsiteY1" fmla="*/ 159327 h 399361"/>
                          <a:gd name="connsiteX2" fmla="*/ 471657 w 519267"/>
                          <a:gd name="connsiteY2" fmla="*/ 354129 h 399361"/>
                          <a:gd name="connsiteX3" fmla="*/ 519267 w 519267"/>
                          <a:gd name="connsiteY3" fmla="*/ 398640 h 399361"/>
                          <a:gd name="connsiteX0" fmla="*/ 0 w 519267"/>
                          <a:gd name="connsiteY0" fmla="*/ 0 h 399424"/>
                          <a:gd name="connsiteX1" fmla="*/ 305445 w 519267"/>
                          <a:gd name="connsiteY1" fmla="*/ 151755 h 399424"/>
                          <a:gd name="connsiteX2" fmla="*/ 471657 w 519267"/>
                          <a:gd name="connsiteY2" fmla="*/ 354129 h 399424"/>
                          <a:gd name="connsiteX3" fmla="*/ 519267 w 519267"/>
                          <a:gd name="connsiteY3" fmla="*/ 398640 h 399424"/>
                          <a:gd name="connsiteX0" fmla="*/ 0 w 519267"/>
                          <a:gd name="connsiteY0" fmla="*/ 0 h 399092"/>
                          <a:gd name="connsiteX1" fmla="*/ 305445 w 519267"/>
                          <a:gd name="connsiteY1" fmla="*/ 151755 h 399092"/>
                          <a:gd name="connsiteX2" fmla="*/ 481123 w 519267"/>
                          <a:gd name="connsiteY2" fmla="*/ 344663 h 399092"/>
                          <a:gd name="connsiteX3" fmla="*/ 519267 w 519267"/>
                          <a:gd name="connsiteY3" fmla="*/ 398640 h 399092"/>
                          <a:gd name="connsiteX0" fmla="*/ 0 w 519267"/>
                          <a:gd name="connsiteY0" fmla="*/ 0 h 399193"/>
                          <a:gd name="connsiteX1" fmla="*/ 280834 w 519267"/>
                          <a:gd name="connsiteY1" fmla="*/ 127144 h 399193"/>
                          <a:gd name="connsiteX2" fmla="*/ 481123 w 519267"/>
                          <a:gd name="connsiteY2" fmla="*/ 344663 h 399193"/>
                          <a:gd name="connsiteX3" fmla="*/ 519267 w 519267"/>
                          <a:gd name="connsiteY3" fmla="*/ 398640 h 399193"/>
                          <a:gd name="connsiteX0" fmla="*/ 0 w 519267"/>
                          <a:gd name="connsiteY0" fmla="*/ 0 h 399193"/>
                          <a:gd name="connsiteX1" fmla="*/ 280834 w 519267"/>
                          <a:gd name="connsiteY1" fmla="*/ 127144 h 399193"/>
                          <a:gd name="connsiteX2" fmla="*/ 481123 w 519267"/>
                          <a:gd name="connsiteY2" fmla="*/ 344663 h 399193"/>
                          <a:gd name="connsiteX3" fmla="*/ 519267 w 519267"/>
                          <a:gd name="connsiteY3" fmla="*/ 398640 h 399193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</a:cxnLst>
                        <a:rect l="l" t="t" r="r" b="b"/>
                        <a:pathLst>
                          <a:path w="519267" h="399193">
                            <a:moveTo>
                              <a:pt x="0" y="0"/>
                            </a:moveTo>
                            <a:cubicBezTo>
                              <a:pt x="122425" y="32640"/>
                              <a:pt x="200647" y="69700"/>
                              <a:pt x="280834" y="127144"/>
                            </a:cubicBezTo>
                            <a:cubicBezTo>
                              <a:pt x="361021" y="184588"/>
                              <a:pt x="441384" y="299414"/>
                              <a:pt x="481123" y="344663"/>
                            </a:cubicBezTo>
                            <a:cubicBezTo>
                              <a:pt x="520862" y="389912"/>
                              <a:pt x="513494" y="402104"/>
                              <a:pt x="519267" y="398640"/>
                            </a:cubicBezTo>
                          </a:path>
                        </a:pathLst>
                      </a:custGeom>
                      <a:noFill/>
                      <a:ln w="31750"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9" name="Freeform: Shape 18">
                        <a:extLst>
                          <a:ext uri="{FF2B5EF4-FFF2-40B4-BE49-F238E27FC236}">
                            <a16:creationId xmlns:a16="http://schemas.microsoft.com/office/drawing/2014/main" id="{B1A9A7A7-4354-46C6-8C5A-D7268CA6AB06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2971799" y="3410485"/>
                        <a:ext cx="474491" cy="434491"/>
                      </a:xfrm>
                      <a:custGeom>
                        <a:avLst/>
                        <a:gdLst>
                          <a:gd name="connsiteX0" fmla="*/ 0 w 484909"/>
                          <a:gd name="connsiteY0" fmla="*/ 0 h 405245"/>
                          <a:gd name="connsiteX1" fmla="*/ 284018 w 484909"/>
                          <a:gd name="connsiteY1" fmla="*/ 159327 h 405245"/>
                          <a:gd name="connsiteX2" fmla="*/ 484909 w 484909"/>
                          <a:gd name="connsiteY2" fmla="*/ 405245 h 405245"/>
                          <a:gd name="connsiteX3" fmla="*/ 484909 w 484909"/>
                          <a:gd name="connsiteY3" fmla="*/ 405245 h 405245"/>
                          <a:gd name="connsiteX0" fmla="*/ 0 w 484909"/>
                          <a:gd name="connsiteY0" fmla="*/ 0 h 405245"/>
                          <a:gd name="connsiteX1" fmla="*/ 297872 w 484909"/>
                          <a:gd name="connsiteY1" fmla="*/ 159327 h 405245"/>
                          <a:gd name="connsiteX2" fmla="*/ 484909 w 484909"/>
                          <a:gd name="connsiteY2" fmla="*/ 405245 h 405245"/>
                          <a:gd name="connsiteX3" fmla="*/ 484909 w 484909"/>
                          <a:gd name="connsiteY3" fmla="*/ 405245 h 405245"/>
                          <a:gd name="connsiteX0" fmla="*/ 0 w 504257"/>
                          <a:gd name="connsiteY0" fmla="*/ 0 h 420970"/>
                          <a:gd name="connsiteX1" fmla="*/ 297872 w 504257"/>
                          <a:gd name="connsiteY1" fmla="*/ 159327 h 420970"/>
                          <a:gd name="connsiteX2" fmla="*/ 484909 w 504257"/>
                          <a:gd name="connsiteY2" fmla="*/ 405245 h 420970"/>
                          <a:gd name="connsiteX3" fmla="*/ 502227 w 504257"/>
                          <a:gd name="connsiteY3" fmla="*/ 394854 h 420970"/>
                          <a:gd name="connsiteX0" fmla="*/ 0 w 553343"/>
                          <a:gd name="connsiteY0" fmla="*/ 0 h 411493"/>
                          <a:gd name="connsiteX1" fmla="*/ 297872 w 553343"/>
                          <a:gd name="connsiteY1" fmla="*/ 159327 h 411493"/>
                          <a:gd name="connsiteX2" fmla="*/ 484909 w 553343"/>
                          <a:gd name="connsiteY2" fmla="*/ 405245 h 411493"/>
                          <a:gd name="connsiteX3" fmla="*/ 553343 w 553343"/>
                          <a:gd name="connsiteY3" fmla="*/ 341845 h 411493"/>
                          <a:gd name="connsiteX0" fmla="*/ 0 w 545771"/>
                          <a:gd name="connsiteY0" fmla="*/ 0 h 456348"/>
                          <a:gd name="connsiteX1" fmla="*/ 297872 w 545771"/>
                          <a:gd name="connsiteY1" fmla="*/ 159327 h 456348"/>
                          <a:gd name="connsiteX2" fmla="*/ 484909 w 545771"/>
                          <a:gd name="connsiteY2" fmla="*/ 405245 h 456348"/>
                          <a:gd name="connsiteX3" fmla="*/ 545771 w 545771"/>
                          <a:gd name="connsiteY3" fmla="*/ 455435 h 456348"/>
                          <a:gd name="connsiteX0" fmla="*/ 0 w 545771"/>
                          <a:gd name="connsiteY0" fmla="*/ 0 h 455589"/>
                          <a:gd name="connsiteX1" fmla="*/ 297872 w 545771"/>
                          <a:gd name="connsiteY1" fmla="*/ 159327 h 455589"/>
                          <a:gd name="connsiteX2" fmla="*/ 471657 w 545771"/>
                          <a:gd name="connsiteY2" fmla="*/ 354129 h 455589"/>
                          <a:gd name="connsiteX3" fmla="*/ 545771 w 545771"/>
                          <a:gd name="connsiteY3" fmla="*/ 455435 h 455589"/>
                          <a:gd name="connsiteX0" fmla="*/ 0 w 519267"/>
                          <a:gd name="connsiteY0" fmla="*/ 0 h 399361"/>
                          <a:gd name="connsiteX1" fmla="*/ 297872 w 519267"/>
                          <a:gd name="connsiteY1" fmla="*/ 159327 h 399361"/>
                          <a:gd name="connsiteX2" fmla="*/ 471657 w 519267"/>
                          <a:gd name="connsiteY2" fmla="*/ 354129 h 399361"/>
                          <a:gd name="connsiteX3" fmla="*/ 519267 w 519267"/>
                          <a:gd name="connsiteY3" fmla="*/ 398640 h 399361"/>
                          <a:gd name="connsiteX0" fmla="*/ 0 w 519267"/>
                          <a:gd name="connsiteY0" fmla="*/ 0 h 399424"/>
                          <a:gd name="connsiteX1" fmla="*/ 305445 w 519267"/>
                          <a:gd name="connsiteY1" fmla="*/ 151755 h 399424"/>
                          <a:gd name="connsiteX2" fmla="*/ 471657 w 519267"/>
                          <a:gd name="connsiteY2" fmla="*/ 354129 h 399424"/>
                          <a:gd name="connsiteX3" fmla="*/ 519267 w 519267"/>
                          <a:gd name="connsiteY3" fmla="*/ 398640 h 399424"/>
                          <a:gd name="connsiteX0" fmla="*/ 0 w 519267"/>
                          <a:gd name="connsiteY0" fmla="*/ 0 h 399092"/>
                          <a:gd name="connsiteX1" fmla="*/ 305445 w 519267"/>
                          <a:gd name="connsiteY1" fmla="*/ 151755 h 399092"/>
                          <a:gd name="connsiteX2" fmla="*/ 481123 w 519267"/>
                          <a:gd name="connsiteY2" fmla="*/ 344663 h 399092"/>
                          <a:gd name="connsiteX3" fmla="*/ 519267 w 519267"/>
                          <a:gd name="connsiteY3" fmla="*/ 398640 h 399092"/>
                          <a:gd name="connsiteX0" fmla="*/ 0 w 519267"/>
                          <a:gd name="connsiteY0" fmla="*/ 0 h 399193"/>
                          <a:gd name="connsiteX1" fmla="*/ 280834 w 519267"/>
                          <a:gd name="connsiteY1" fmla="*/ 127144 h 399193"/>
                          <a:gd name="connsiteX2" fmla="*/ 481123 w 519267"/>
                          <a:gd name="connsiteY2" fmla="*/ 344663 h 399193"/>
                          <a:gd name="connsiteX3" fmla="*/ 519267 w 519267"/>
                          <a:gd name="connsiteY3" fmla="*/ 398640 h 399193"/>
                          <a:gd name="connsiteX0" fmla="*/ 0 w 519267"/>
                          <a:gd name="connsiteY0" fmla="*/ 0 h 399193"/>
                          <a:gd name="connsiteX1" fmla="*/ 280834 w 519267"/>
                          <a:gd name="connsiteY1" fmla="*/ 127144 h 399193"/>
                          <a:gd name="connsiteX2" fmla="*/ 481123 w 519267"/>
                          <a:gd name="connsiteY2" fmla="*/ 344663 h 399193"/>
                          <a:gd name="connsiteX3" fmla="*/ 519267 w 519267"/>
                          <a:gd name="connsiteY3" fmla="*/ 398640 h 399193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</a:cxnLst>
                        <a:rect l="l" t="t" r="r" b="b"/>
                        <a:pathLst>
                          <a:path w="519267" h="399193">
                            <a:moveTo>
                              <a:pt x="0" y="0"/>
                            </a:moveTo>
                            <a:cubicBezTo>
                              <a:pt x="122425" y="32640"/>
                              <a:pt x="200647" y="69700"/>
                              <a:pt x="280834" y="127144"/>
                            </a:cubicBezTo>
                            <a:cubicBezTo>
                              <a:pt x="361021" y="184588"/>
                              <a:pt x="441384" y="299414"/>
                              <a:pt x="481123" y="344663"/>
                            </a:cubicBezTo>
                            <a:cubicBezTo>
                              <a:pt x="520862" y="389912"/>
                              <a:pt x="513494" y="402104"/>
                              <a:pt x="519267" y="398640"/>
                            </a:cubicBezTo>
                          </a:path>
                        </a:pathLst>
                      </a:custGeom>
                      <a:noFill/>
                      <a:ln w="31750"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02B214D1-3F2F-44C7-A990-C7674FF949E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759821" y="2807476"/>
                    <a:ext cx="41148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A7F07C72-C5F1-4C5D-9BF8-A1D93F09BE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>
                    <a:off x="3785325" y="3614792"/>
                    <a:ext cx="41148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" name="Oval 5">
                  <a:extLst>
                    <a:ext uri="{FF2B5EF4-FFF2-40B4-BE49-F238E27FC236}">
                      <a16:creationId xmlns:a16="http://schemas.microsoft.com/office/drawing/2014/main" id="{7DEE5883-0163-4A60-9A49-1DFC2640C546}"/>
                    </a:ext>
                  </a:extLst>
                </p:cNvPr>
                <p:cNvSpPr/>
                <p:nvPr/>
              </p:nvSpPr>
              <p:spPr>
                <a:xfrm>
                  <a:off x="1792447" y="1748294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944E2799-C991-47AB-894B-F683E6772B0A}"/>
                  </a:ext>
                </a:extLst>
              </p:cNvPr>
              <p:cNvCxnSpPr/>
              <p:nvPr/>
            </p:nvCxnSpPr>
            <p:spPr>
              <a:xfrm>
                <a:off x="6105144" y="2115312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C9AABA5D-D384-4614-9F51-3476F68AA89E}"/>
                </a:ext>
              </a:extLst>
            </p:cNvPr>
            <p:cNvSpPr txBox="1"/>
            <p:nvPr/>
          </p:nvSpPr>
          <p:spPr>
            <a:xfrm>
              <a:off x="398994" y="1552729"/>
              <a:ext cx="824783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endParaRPr lang="en-US" sz="3600" baseline="-25000" dirty="0"/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BE7E80BC-A8C7-4E83-A19C-23741125D87B}"/>
                </a:ext>
              </a:extLst>
            </p:cNvPr>
            <p:cNvSpPr txBox="1"/>
            <p:nvPr/>
          </p:nvSpPr>
          <p:spPr>
            <a:xfrm>
              <a:off x="421186" y="2683167"/>
              <a:ext cx="730277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y</a:t>
              </a:r>
              <a:endParaRPr lang="en-US" sz="3600" baseline="-25000" dirty="0"/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DB3EF65D-87C7-420C-A495-32B5A4CC3CB4}"/>
              </a:ext>
            </a:extLst>
          </p:cNvPr>
          <p:cNvGrpSpPr/>
          <p:nvPr/>
        </p:nvGrpSpPr>
        <p:grpSpPr>
          <a:xfrm>
            <a:off x="577653" y="4604908"/>
            <a:ext cx="7205450" cy="1515850"/>
            <a:chOff x="457200" y="3956382"/>
            <a:chExt cx="7205450" cy="1515850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5EF2A874-BEF3-42E4-86A8-3721B586045E}"/>
                </a:ext>
              </a:extLst>
            </p:cNvPr>
            <p:cNvGrpSpPr/>
            <p:nvPr/>
          </p:nvGrpSpPr>
          <p:grpSpPr>
            <a:xfrm>
              <a:off x="457200" y="3956382"/>
              <a:ext cx="5433376" cy="1321074"/>
              <a:chOff x="589603" y="1937592"/>
              <a:chExt cx="5980638" cy="1727000"/>
            </a:xfrm>
          </p:grpSpPr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1543434D-9207-4915-9C17-34ABD0A8EC70}"/>
                  </a:ext>
                </a:extLst>
              </p:cNvPr>
              <p:cNvGrpSpPr/>
              <p:nvPr/>
            </p:nvGrpSpPr>
            <p:grpSpPr>
              <a:xfrm>
                <a:off x="589603" y="2152591"/>
                <a:ext cx="3356700" cy="1512001"/>
                <a:chOff x="589603" y="2152591"/>
                <a:chExt cx="3356700" cy="1512001"/>
              </a:xfrm>
            </p:grpSpPr>
            <p:grpSp>
              <p:nvGrpSpPr>
                <p:cNvPr id="58" name="Group 57">
                  <a:extLst>
                    <a:ext uri="{FF2B5EF4-FFF2-40B4-BE49-F238E27FC236}">
                      <a16:creationId xmlns:a16="http://schemas.microsoft.com/office/drawing/2014/main" id="{F89ACAD4-5C4C-4135-A949-6A764E93A1E1}"/>
                    </a:ext>
                  </a:extLst>
                </p:cNvPr>
                <p:cNvGrpSpPr/>
                <p:nvPr/>
              </p:nvGrpSpPr>
              <p:grpSpPr>
                <a:xfrm>
                  <a:off x="589603" y="2152591"/>
                  <a:ext cx="914400" cy="1512001"/>
                  <a:chOff x="729589" y="1728910"/>
                  <a:chExt cx="914400" cy="1512001"/>
                </a:xfrm>
              </p:grpSpPr>
              <p:sp>
                <p:nvSpPr>
                  <p:cNvPr id="65" name="TextBox 64">
                    <a:extLst>
                      <a:ext uri="{FF2B5EF4-FFF2-40B4-BE49-F238E27FC236}">
                        <a16:creationId xmlns:a16="http://schemas.microsoft.com/office/drawing/2014/main" id="{5749E292-9265-450B-9D38-88BE16FB46B2}"/>
                      </a:ext>
                    </a:extLst>
                  </p:cNvPr>
                  <p:cNvSpPr txBox="1"/>
                  <p:nvPr/>
                </p:nvSpPr>
                <p:spPr>
                  <a:xfrm>
                    <a:off x="729589" y="1728910"/>
                    <a:ext cx="9144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3600" dirty="0"/>
                      <a:t>  x</a:t>
                    </a:r>
                    <a:r>
                      <a:rPr lang="en-US" sz="3600" baseline="-25000" dirty="0"/>
                      <a:t>1</a:t>
                    </a:r>
                  </a:p>
                </p:txBody>
              </p:sp>
              <p:sp>
                <p:nvSpPr>
                  <p:cNvPr id="66" name="TextBox 65">
                    <a:extLst>
                      <a:ext uri="{FF2B5EF4-FFF2-40B4-BE49-F238E27FC236}">
                        <a16:creationId xmlns:a16="http://schemas.microsoft.com/office/drawing/2014/main" id="{94FA0FA2-874D-433E-BB20-9C58167F15E1}"/>
                      </a:ext>
                    </a:extLst>
                  </p:cNvPr>
                  <p:cNvSpPr txBox="1"/>
                  <p:nvPr/>
                </p:nvSpPr>
                <p:spPr>
                  <a:xfrm>
                    <a:off x="729589" y="2594580"/>
                    <a:ext cx="9144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3600" dirty="0"/>
                      <a:t>  x</a:t>
                    </a:r>
                    <a:r>
                      <a:rPr lang="en-US" sz="3600" baseline="-25000" dirty="0"/>
                      <a:t>2</a:t>
                    </a:r>
                  </a:p>
                </p:txBody>
              </p:sp>
            </p:grpSp>
            <p:grpSp>
              <p:nvGrpSpPr>
                <p:cNvPr id="59" name="Group 58">
                  <a:extLst>
                    <a:ext uri="{FF2B5EF4-FFF2-40B4-BE49-F238E27FC236}">
                      <a16:creationId xmlns:a16="http://schemas.microsoft.com/office/drawing/2014/main" id="{05939711-B138-4990-A7E2-0F8E027CE445}"/>
                    </a:ext>
                  </a:extLst>
                </p:cNvPr>
                <p:cNvGrpSpPr/>
                <p:nvPr/>
              </p:nvGrpSpPr>
              <p:grpSpPr>
                <a:xfrm>
                  <a:off x="1397400" y="2208281"/>
                  <a:ext cx="2548903" cy="836145"/>
                  <a:chOff x="1537386" y="2782326"/>
                  <a:chExt cx="2548903" cy="836145"/>
                </a:xfrm>
              </p:grpSpPr>
              <p:grpSp>
                <p:nvGrpSpPr>
                  <p:cNvPr id="60" name="Group 59">
                    <a:extLst>
                      <a:ext uri="{FF2B5EF4-FFF2-40B4-BE49-F238E27FC236}">
                        <a16:creationId xmlns:a16="http://schemas.microsoft.com/office/drawing/2014/main" id="{0C4DA4D6-CCAE-49DB-8DBB-EC3751292A7F}"/>
                      </a:ext>
                    </a:extLst>
                  </p:cNvPr>
                  <p:cNvGrpSpPr/>
                  <p:nvPr/>
                </p:nvGrpSpPr>
                <p:grpSpPr>
                  <a:xfrm>
                    <a:off x="1537386" y="3200399"/>
                    <a:ext cx="2548903" cy="0"/>
                    <a:chOff x="1779257" y="3411876"/>
                    <a:chExt cx="2548903" cy="0"/>
                  </a:xfrm>
                </p:grpSpPr>
                <p:cxnSp>
                  <p:nvCxnSpPr>
                    <p:cNvPr id="63" name="Straight Connector 62">
                      <a:extLst>
                        <a:ext uri="{FF2B5EF4-FFF2-40B4-BE49-F238E27FC236}">
                          <a16:creationId xmlns:a16="http://schemas.microsoft.com/office/drawing/2014/main" id="{CDE46740-F899-4AAA-A3D4-A7682766E08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79257" y="3411876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4" name="Straight Connector 63">
                      <a:extLst>
                        <a:ext uri="{FF2B5EF4-FFF2-40B4-BE49-F238E27FC236}">
                          <a16:creationId xmlns:a16="http://schemas.microsoft.com/office/drawing/2014/main" id="{0C89EB44-5738-40BB-B837-C63B831DBF89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200" y="3411876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61" name="Isosceles Triangle 60">
                    <a:extLst>
                      <a:ext uri="{FF2B5EF4-FFF2-40B4-BE49-F238E27FC236}">
                        <a16:creationId xmlns:a16="http://schemas.microsoft.com/office/drawing/2014/main" id="{5945366B-AC00-45BD-AA1F-A8CB661AD669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2404497" y="2743207"/>
                    <a:ext cx="836145" cy="91438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" name="Oval 61">
                    <a:extLst>
                      <a:ext uri="{FF2B5EF4-FFF2-40B4-BE49-F238E27FC236}">
                        <a16:creationId xmlns:a16="http://schemas.microsoft.com/office/drawing/2014/main" id="{F81A4792-2AD1-4963-9691-86224E12F22C}"/>
                      </a:ext>
                    </a:extLst>
                  </p:cNvPr>
                  <p:cNvSpPr/>
                  <p:nvPr/>
                </p:nvSpPr>
                <p:spPr>
                  <a:xfrm>
                    <a:off x="3276600" y="3108957"/>
                    <a:ext cx="182880" cy="182880"/>
                  </a:xfrm>
                  <a:prstGeom prst="ellipse">
                    <a:avLst/>
                  </a:prstGeom>
                  <a:solidFill>
                    <a:schemeClr val="bg1"/>
                  </a:solidFill>
                  <a:ln w="28575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23AEE132-94B8-45DC-8F33-3DA83D2CEB34}"/>
                  </a:ext>
                </a:extLst>
              </p:cNvPr>
              <p:cNvGrpSpPr/>
              <p:nvPr/>
            </p:nvGrpSpPr>
            <p:grpSpPr>
              <a:xfrm>
                <a:off x="1384014" y="1937592"/>
                <a:ext cx="5186227" cy="1704973"/>
                <a:chOff x="-1152707" y="880393"/>
                <a:chExt cx="5186227" cy="1704973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9289ADD2-055E-4D34-9102-68951782E3D4}"/>
                    </a:ext>
                  </a:extLst>
                </p:cNvPr>
                <p:cNvSpPr txBox="1"/>
                <p:nvPr/>
              </p:nvSpPr>
              <p:spPr>
                <a:xfrm>
                  <a:off x="660373" y="880393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A</a:t>
                  </a:r>
                  <a:endParaRPr lang="en-US" sz="3600" baseline="-25000" dirty="0"/>
                </a:p>
              </p:txBody>
            </p:sp>
            <p:grpSp>
              <p:nvGrpSpPr>
                <p:cNvPr id="47" name="Group 46">
                  <a:extLst>
                    <a:ext uri="{FF2B5EF4-FFF2-40B4-BE49-F238E27FC236}">
                      <a16:creationId xmlns:a16="http://schemas.microsoft.com/office/drawing/2014/main" id="{6582ABA5-F54D-457B-88B8-E94BD4D9387F}"/>
                    </a:ext>
                  </a:extLst>
                </p:cNvPr>
                <p:cNvGrpSpPr/>
                <p:nvPr/>
              </p:nvGrpSpPr>
              <p:grpSpPr>
                <a:xfrm>
                  <a:off x="-1152707" y="1740793"/>
                  <a:ext cx="5186227" cy="844573"/>
                  <a:chOff x="-934267" y="3003526"/>
                  <a:chExt cx="5186227" cy="844573"/>
                </a:xfrm>
              </p:grpSpPr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93154B95-3544-4009-84D2-EBFDB032C05A}"/>
                      </a:ext>
                    </a:extLst>
                  </p:cNvPr>
                  <p:cNvCxnSpPr/>
                  <p:nvPr/>
                </p:nvCxnSpPr>
                <p:spPr>
                  <a:xfrm>
                    <a:off x="3429000" y="3418028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95EF9DA0-7221-4241-B305-41C6755A525E}"/>
                      </a:ext>
                    </a:extLst>
                  </p:cNvPr>
                  <p:cNvGrpSpPr/>
                  <p:nvPr/>
                </p:nvGrpSpPr>
                <p:grpSpPr>
                  <a:xfrm>
                    <a:off x="-934267" y="3009899"/>
                    <a:ext cx="4271827" cy="838200"/>
                    <a:chOff x="-934267" y="3009899"/>
                    <a:chExt cx="4271827" cy="838200"/>
                  </a:xfrm>
                </p:grpSpPr>
                <p:sp>
                  <p:nvSpPr>
                    <p:cNvPr id="53" name="Flowchart: Delay 52">
                      <a:extLst>
                        <a:ext uri="{FF2B5EF4-FFF2-40B4-BE49-F238E27FC236}">
                          <a16:creationId xmlns:a16="http://schemas.microsoft.com/office/drawing/2014/main" id="{F87E882D-F8D2-4DD6-8FF7-76956EF1FC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46960" y="3009899"/>
                      <a:ext cx="990600" cy="838200"/>
                    </a:xfrm>
                    <a:prstGeom prst="flowChartDelay">
                      <a:avLst/>
                    </a:prstGeom>
                    <a:noFill/>
                    <a:ln w="38100"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4" name="Rectangle 53">
                      <a:extLst>
                        <a:ext uri="{FF2B5EF4-FFF2-40B4-BE49-F238E27FC236}">
                          <a16:creationId xmlns:a16="http://schemas.microsoft.com/office/drawing/2014/main" id="{063CB90D-EE5C-4360-A766-32DF68263E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81886" y="3029634"/>
                      <a:ext cx="141955" cy="798731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5" name="Arc 54">
                      <a:extLst>
                        <a:ext uri="{FF2B5EF4-FFF2-40B4-BE49-F238E27FC236}">
                          <a16:creationId xmlns:a16="http://schemas.microsoft.com/office/drawing/2014/main" id="{3DF81B16-DD62-48CB-A065-0596BB926E6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175103" y="3030681"/>
                      <a:ext cx="322823" cy="816050"/>
                    </a:xfrm>
                    <a:prstGeom prst="arc">
                      <a:avLst>
                        <a:gd name="adj1" fmla="val 16200000"/>
                        <a:gd name="adj2" fmla="val 5053715"/>
                      </a:avLst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56" name="Straight Connector 55">
                      <a:extLst>
                        <a:ext uri="{FF2B5EF4-FFF2-40B4-BE49-F238E27FC236}">
                          <a16:creationId xmlns:a16="http://schemas.microsoft.com/office/drawing/2014/main" id="{7F744AC2-5ADE-436D-9FC5-AB5F6A77BABF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637607" y="3200399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" name="Straight Connector 56">
                      <a:extLst>
                        <a:ext uri="{FF2B5EF4-FFF2-40B4-BE49-F238E27FC236}">
                          <a16:creationId xmlns:a16="http://schemas.microsoft.com/office/drawing/2014/main" id="{E1537334-318F-4482-88C3-103E352B546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-934267" y="3640280"/>
                      <a:ext cx="3414923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50" name="Rectangle 49">
                    <a:extLst>
                      <a:ext uri="{FF2B5EF4-FFF2-40B4-BE49-F238E27FC236}">
                        <a16:creationId xmlns:a16="http://schemas.microsoft.com/office/drawing/2014/main" id="{2442E327-14A4-416C-B702-F69FC09BE843}"/>
                      </a:ext>
                    </a:extLst>
                  </p:cNvPr>
                  <p:cNvSpPr/>
                  <p:nvPr/>
                </p:nvSpPr>
                <p:spPr>
                  <a:xfrm>
                    <a:off x="2927024" y="3003526"/>
                    <a:ext cx="457200" cy="82483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" name="Freeform: Shape 50">
                    <a:extLst>
                      <a:ext uri="{FF2B5EF4-FFF2-40B4-BE49-F238E27FC236}">
                        <a16:creationId xmlns:a16="http://schemas.microsoft.com/office/drawing/2014/main" id="{94760838-6257-487B-B12E-C520A46521DA}"/>
                      </a:ext>
                    </a:extLst>
                  </p:cNvPr>
                  <p:cNvSpPr/>
                  <p:nvPr/>
                </p:nvSpPr>
                <p:spPr>
                  <a:xfrm>
                    <a:off x="2927024" y="3006776"/>
                    <a:ext cx="519267" cy="406489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317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" name="Freeform: Shape 51">
                    <a:extLst>
                      <a:ext uri="{FF2B5EF4-FFF2-40B4-BE49-F238E27FC236}">
                        <a16:creationId xmlns:a16="http://schemas.microsoft.com/office/drawing/2014/main" id="{EBD830FC-1D0B-4514-B6EE-14104BF5CCC2}"/>
                      </a:ext>
                    </a:extLst>
                  </p:cNvPr>
                  <p:cNvSpPr/>
                  <p:nvPr/>
                </p:nvSpPr>
                <p:spPr>
                  <a:xfrm flipV="1">
                    <a:off x="2971799" y="3410485"/>
                    <a:ext cx="474491" cy="434491"/>
                  </a:xfrm>
                  <a:custGeom>
                    <a:avLst/>
                    <a:gdLst>
                      <a:gd name="connsiteX0" fmla="*/ 0 w 484909"/>
                      <a:gd name="connsiteY0" fmla="*/ 0 h 405245"/>
                      <a:gd name="connsiteX1" fmla="*/ 284018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484909"/>
                      <a:gd name="connsiteY0" fmla="*/ 0 h 405245"/>
                      <a:gd name="connsiteX1" fmla="*/ 297872 w 484909"/>
                      <a:gd name="connsiteY1" fmla="*/ 159327 h 405245"/>
                      <a:gd name="connsiteX2" fmla="*/ 484909 w 484909"/>
                      <a:gd name="connsiteY2" fmla="*/ 405245 h 405245"/>
                      <a:gd name="connsiteX3" fmla="*/ 484909 w 484909"/>
                      <a:gd name="connsiteY3" fmla="*/ 405245 h 405245"/>
                      <a:gd name="connsiteX0" fmla="*/ 0 w 504257"/>
                      <a:gd name="connsiteY0" fmla="*/ 0 h 420970"/>
                      <a:gd name="connsiteX1" fmla="*/ 297872 w 504257"/>
                      <a:gd name="connsiteY1" fmla="*/ 159327 h 420970"/>
                      <a:gd name="connsiteX2" fmla="*/ 484909 w 504257"/>
                      <a:gd name="connsiteY2" fmla="*/ 405245 h 420970"/>
                      <a:gd name="connsiteX3" fmla="*/ 502227 w 504257"/>
                      <a:gd name="connsiteY3" fmla="*/ 394854 h 420970"/>
                      <a:gd name="connsiteX0" fmla="*/ 0 w 553343"/>
                      <a:gd name="connsiteY0" fmla="*/ 0 h 411493"/>
                      <a:gd name="connsiteX1" fmla="*/ 297872 w 553343"/>
                      <a:gd name="connsiteY1" fmla="*/ 159327 h 411493"/>
                      <a:gd name="connsiteX2" fmla="*/ 484909 w 553343"/>
                      <a:gd name="connsiteY2" fmla="*/ 405245 h 411493"/>
                      <a:gd name="connsiteX3" fmla="*/ 553343 w 553343"/>
                      <a:gd name="connsiteY3" fmla="*/ 341845 h 411493"/>
                      <a:gd name="connsiteX0" fmla="*/ 0 w 545771"/>
                      <a:gd name="connsiteY0" fmla="*/ 0 h 456348"/>
                      <a:gd name="connsiteX1" fmla="*/ 297872 w 545771"/>
                      <a:gd name="connsiteY1" fmla="*/ 159327 h 456348"/>
                      <a:gd name="connsiteX2" fmla="*/ 484909 w 545771"/>
                      <a:gd name="connsiteY2" fmla="*/ 405245 h 456348"/>
                      <a:gd name="connsiteX3" fmla="*/ 545771 w 545771"/>
                      <a:gd name="connsiteY3" fmla="*/ 455435 h 456348"/>
                      <a:gd name="connsiteX0" fmla="*/ 0 w 545771"/>
                      <a:gd name="connsiteY0" fmla="*/ 0 h 455589"/>
                      <a:gd name="connsiteX1" fmla="*/ 297872 w 545771"/>
                      <a:gd name="connsiteY1" fmla="*/ 159327 h 455589"/>
                      <a:gd name="connsiteX2" fmla="*/ 471657 w 545771"/>
                      <a:gd name="connsiteY2" fmla="*/ 354129 h 455589"/>
                      <a:gd name="connsiteX3" fmla="*/ 545771 w 545771"/>
                      <a:gd name="connsiteY3" fmla="*/ 455435 h 455589"/>
                      <a:gd name="connsiteX0" fmla="*/ 0 w 519267"/>
                      <a:gd name="connsiteY0" fmla="*/ 0 h 399361"/>
                      <a:gd name="connsiteX1" fmla="*/ 297872 w 519267"/>
                      <a:gd name="connsiteY1" fmla="*/ 159327 h 399361"/>
                      <a:gd name="connsiteX2" fmla="*/ 471657 w 519267"/>
                      <a:gd name="connsiteY2" fmla="*/ 354129 h 399361"/>
                      <a:gd name="connsiteX3" fmla="*/ 519267 w 519267"/>
                      <a:gd name="connsiteY3" fmla="*/ 398640 h 399361"/>
                      <a:gd name="connsiteX0" fmla="*/ 0 w 519267"/>
                      <a:gd name="connsiteY0" fmla="*/ 0 h 399424"/>
                      <a:gd name="connsiteX1" fmla="*/ 305445 w 519267"/>
                      <a:gd name="connsiteY1" fmla="*/ 151755 h 399424"/>
                      <a:gd name="connsiteX2" fmla="*/ 471657 w 519267"/>
                      <a:gd name="connsiteY2" fmla="*/ 354129 h 399424"/>
                      <a:gd name="connsiteX3" fmla="*/ 519267 w 519267"/>
                      <a:gd name="connsiteY3" fmla="*/ 398640 h 399424"/>
                      <a:gd name="connsiteX0" fmla="*/ 0 w 519267"/>
                      <a:gd name="connsiteY0" fmla="*/ 0 h 399092"/>
                      <a:gd name="connsiteX1" fmla="*/ 305445 w 519267"/>
                      <a:gd name="connsiteY1" fmla="*/ 151755 h 399092"/>
                      <a:gd name="connsiteX2" fmla="*/ 481123 w 519267"/>
                      <a:gd name="connsiteY2" fmla="*/ 344663 h 399092"/>
                      <a:gd name="connsiteX3" fmla="*/ 519267 w 519267"/>
                      <a:gd name="connsiteY3" fmla="*/ 398640 h 399092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  <a:gd name="connsiteX0" fmla="*/ 0 w 519267"/>
                      <a:gd name="connsiteY0" fmla="*/ 0 h 399193"/>
                      <a:gd name="connsiteX1" fmla="*/ 280834 w 519267"/>
                      <a:gd name="connsiteY1" fmla="*/ 127144 h 399193"/>
                      <a:gd name="connsiteX2" fmla="*/ 481123 w 519267"/>
                      <a:gd name="connsiteY2" fmla="*/ 344663 h 399193"/>
                      <a:gd name="connsiteX3" fmla="*/ 519267 w 519267"/>
                      <a:gd name="connsiteY3" fmla="*/ 398640 h 3991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267" h="399193">
                        <a:moveTo>
                          <a:pt x="0" y="0"/>
                        </a:moveTo>
                        <a:cubicBezTo>
                          <a:pt x="122425" y="32640"/>
                          <a:pt x="200647" y="69700"/>
                          <a:pt x="280834" y="127144"/>
                        </a:cubicBezTo>
                        <a:cubicBezTo>
                          <a:pt x="361021" y="184588"/>
                          <a:pt x="441384" y="299414"/>
                          <a:pt x="481123" y="344663"/>
                        </a:cubicBezTo>
                        <a:cubicBezTo>
                          <a:pt x="520862" y="389912"/>
                          <a:pt x="513494" y="402104"/>
                          <a:pt x="519267" y="398640"/>
                        </a:cubicBezTo>
                      </a:path>
                    </a:pathLst>
                  </a:custGeom>
                  <a:noFill/>
                  <a:ln w="317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719E600F-F368-4BFB-BD77-8BF7D465DE14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3759821" y="2807476"/>
                <a:ext cx="41148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3C5DF2E7-C2A4-4B06-98ED-0548E8F54F75}"/>
                </a:ext>
              </a:extLst>
            </p:cNvPr>
            <p:cNvSpPr txBox="1"/>
            <p:nvPr/>
          </p:nvSpPr>
          <p:spPr>
            <a:xfrm>
              <a:off x="504924" y="4136355"/>
              <a:ext cx="718853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x</a:t>
              </a:r>
              <a:endParaRPr lang="en-US" sz="3600" baseline="-25000" dirty="0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C32F7859-D9CD-478D-A042-13F952B750A4}"/>
                </a:ext>
              </a:extLst>
            </p:cNvPr>
            <p:cNvSpPr txBox="1"/>
            <p:nvPr/>
          </p:nvSpPr>
          <p:spPr>
            <a:xfrm>
              <a:off x="520201" y="4825901"/>
              <a:ext cx="730277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y</a:t>
              </a:r>
              <a:endParaRPr lang="en-US" sz="3600" baseline="-25000" dirty="0"/>
            </a:p>
          </p:txBody>
        </p: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0778B7E4-5D07-4C66-A288-13C4954ABAA2}"/>
                </a:ext>
              </a:extLst>
            </p:cNvPr>
            <p:cNvGrpSpPr/>
            <p:nvPr/>
          </p:nvGrpSpPr>
          <p:grpSpPr>
            <a:xfrm>
              <a:off x="5965667" y="4563895"/>
              <a:ext cx="1696983" cy="646331"/>
              <a:chOff x="6218317" y="3383307"/>
              <a:chExt cx="1696983" cy="646331"/>
            </a:xfrm>
          </p:grpSpPr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6A61ECE3-792D-4E0D-82B5-6FD360D0D097}"/>
                  </a:ext>
                </a:extLst>
              </p:cNvPr>
              <p:cNvSpPr txBox="1"/>
              <p:nvPr/>
            </p:nvSpPr>
            <p:spPr>
              <a:xfrm>
                <a:off x="6218317" y="3383307"/>
                <a:ext cx="169698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x + y</a:t>
                </a:r>
                <a:endParaRPr lang="en-US" sz="3600" baseline="-25000" dirty="0"/>
              </a:p>
            </p:txBody>
          </p: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2A5CE68A-B1A9-4A1E-8ADB-02A07A9B88A6}"/>
                  </a:ext>
                </a:extLst>
              </p:cNvPr>
              <p:cNvCxnSpPr/>
              <p:nvPr/>
            </p:nvCxnSpPr>
            <p:spPr>
              <a:xfrm>
                <a:off x="6409146" y="3581400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7" name="TextBox 76">
            <a:extLst>
              <a:ext uri="{FF2B5EF4-FFF2-40B4-BE49-F238E27FC236}">
                <a16:creationId xmlns:a16="http://schemas.microsoft.com/office/drawing/2014/main" id="{6CC7CC08-8954-C9A4-F0DC-1060C58AE07F}"/>
              </a:ext>
            </a:extLst>
          </p:cNvPr>
          <p:cNvSpPr txBox="1"/>
          <p:nvPr/>
        </p:nvSpPr>
        <p:spPr>
          <a:xfrm>
            <a:off x="7022273" y="4051975"/>
            <a:ext cx="1509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  Simplify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78" name="Arrow: Down 77">
            <a:extLst>
              <a:ext uri="{FF2B5EF4-FFF2-40B4-BE49-F238E27FC236}">
                <a16:creationId xmlns:a16="http://schemas.microsoft.com/office/drawing/2014/main" id="{AB0C59DD-DBEA-4171-C6E3-A0496170334D}"/>
              </a:ext>
            </a:extLst>
          </p:cNvPr>
          <p:cNvSpPr/>
          <p:nvPr/>
        </p:nvSpPr>
        <p:spPr>
          <a:xfrm>
            <a:off x="6721539" y="3950284"/>
            <a:ext cx="238151" cy="687706"/>
          </a:xfrm>
          <a:prstGeom prst="down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92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 animBg="1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81CF7-3AEB-4D14-8EF0-F8045A561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8C3DB20-2913-4A39-A2A8-9B5E33A33B70}"/>
              </a:ext>
            </a:extLst>
          </p:cNvPr>
          <p:cNvGrpSpPr/>
          <p:nvPr/>
        </p:nvGrpSpPr>
        <p:grpSpPr>
          <a:xfrm>
            <a:off x="3702150" y="4168027"/>
            <a:ext cx="2789007" cy="584775"/>
            <a:chOff x="1124528" y="2170204"/>
            <a:chExt cx="2789007" cy="584775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F96CD5E-AE81-4D0B-914D-A62553899228}"/>
                </a:ext>
              </a:extLst>
            </p:cNvPr>
            <p:cNvSpPr txBox="1"/>
            <p:nvPr/>
          </p:nvSpPr>
          <p:spPr>
            <a:xfrm>
              <a:off x="1124528" y="2170204"/>
              <a:ext cx="278900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x + x * y = x + y</a:t>
              </a:r>
              <a:endParaRPr lang="en-US" sz="3200" baseline="-25000" dirty="0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6081569-2889-48EB-AD37-5B6FDB616947}"/>
                </a:ext>
              </a:extLst>
            </p:cNvPr>
            <p:cNvCxnSpPr/>
            <p:nvPr/>
          </p:nvCxnSpPr>
          <p:spPr>
            <a:xfrm>
              <a:off x="1743364" y="2362200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A0F88353-642A-4A44-A96F-A64CE5C768E4}"/>
              </a:ext>
            </a:extLst>
          </p:cNvPr>
          <p:cNvSpPr txBox="1"/>
          <p:nvPr/>
        </p:nvSpPr>
        <p:spPr>
          <a:xfrm>
            <a:off x="711776" y="3372371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One of the Boolean theorems states:</a:t>
            </a:r>
            <a:endParaRPr lang="en-US" sz="3600" baseline="-25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227225-928A-4FB8-BBB3-C17918098BB2}"/>
              </a:ext>
            </a:extLst>
          </p:cNvPr>
          <p:cNvSpPr txBox="1"/>
          <p:nvPr/>
        </p:nvSpPr>
        <p:spPr>
          <a:xfrm>
            <a:off x="711776" y="1835594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This equation for the first circuit is</a:t>
            </a:r>
            <a:endParaRPr lang="en-US" sz="3600" baseline="-250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E089EEA-14D9-43B5-95BE-A44FBA362FB4}"/>
              </a:ext>
            </a:extLst>
          </p:cNvPr>
          <p:cNvGrpSpPr/>
          <p:nvPr/>
        </p:nvGrpSpPr>
        <p:grpSpPr>
          <a:xfrm>
            <a:off x="3528679" y="2576715"/>
            <a:ext cx="1696983" cy="646331"/>
            <a:chOff x="1789644" y="4215740"/>
            <a:chExt cx="1696983" cy="646331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5BFABAB-781E-4D1B-ADE5-F2BC83D6018A}"/>
                </a:ext>
              </a:extLst>
            </p:cNvPr>
            <p:cNvSpPr txBox="1"/>
            <p:nvPr/>
          </p:nvSpPr>
          <p:spPr>
            <a:xfrm>
              <a:off x="1789644" y="4215740"/>
              <a:ext cx="169698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x + x y</a:t>
              </a:r>
              <a:endParaRPr lang="en-US" sz="3600" baseline="-25000" dirty="0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ED4B576-5F13-414B-9ED6-A69CC9DA27D9}"/>
                </a:ext>
              </a:extLst>
            </p:cNvPr>
            <p:cNvCxnSpPr/>
            <p:nvPr/>
          </p:nvCxnSpPr>
          <p:spPr>
            <a:xfrm>
              <a:off x="1981200" y="4419600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A206E00-6FA1-4F54-98D5-6CD3E19A7DA9}"/>
              </a:ext>
            </a:extLst>
          </p:cNvPr>
          <p:cNvGrpSpPr/>
          <p:nvPr/>
        </p:nvGrpSpPr>
        <p:grpSpPr>
          <a:xfrm>
            <a:off x="609600" y="5105400"/>
            <a:ext cx="7772400" cy="1200329"/>
            <a:chOff x="609600" y="5105400"/>
            <a:chExt cx="7772400" cy="1200329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EF26547-9ABA-419C-8757-83B87CDD965F}"/>
                </a:ext>
              </a:extLst>
            </p:cNvPr>
            <p:cNvSpPr txBox="1"/>
            <p:nvPr/>
          </p:nvSpPr>
          <p:spPr>
            <a:xfrm>
              <a:off x="609600" y="5105400"/>
              <a:ext cx="77724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We can make the first equation match the theorem by substituting z =  x</a:t>
              </a:r>
              <a:endParaRPr lang="en-US" sz="3600" baseline="-25000" dirty="0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FC74C32-279B-442A-B3C8-8581BF173DAF}"/>
                </a:ext>
              </a:extLst>
            </p:cNvPr>
            <p:cNvCxnSpPr/>
            <p:nvPr/>
          </p:nvCxnSpPr>
          <p:spPr>
            <a:xfrm>
              <a:off x="6680205" y="5847081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37010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A1CC7AC4-FF7D-4036-AF8D-71B8B6963B6B}"/>
              </a:ext>
            </a:extLst>
          </p:cNvPr>
          <p:cNvGrpSpPr/>
          <p:nvPr/>
        </p:nvGrpSpPr>
        <p:grpSpPr>
          <a:xfrm>
            <a:off x="458118" y="1314257"/>
            <a:ext cx="5181600" cy="646331"/>
            <a:chOff x="583999" y="4787511"/>
            <a:chExt cx="3437631" cy="646331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AF5B9760-BA01-41AD-B4E5-A9AE6115534C}"/>
                </a:ext>
              </a:extLst>
            </p:cNvPr>
            <p:cNvGrpSpPr/>
            <p:nvPr/>
          </p:nvGrpSpPr>
          <p:grpSpPr>
            <a:xfrm>
              <a:off x="583999" y="4787511"/>
              <a:ext cx="3437631" cy="646331"/>
              <a:chOff x="482600" y="4887471"/>
              <a:chExt cx="3437631" cy="646331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7E5FEBE-E426-4B01-B706-94615CD4CA57}"/>
                  </a:ext>
                </a:extLst>
              </p:cNvPr>
              <p:cNvSpPr txBox="1"/>
              <p:nvPr/>
            </p:nvSpPr>
            <p:spPr>
              <a:xfrm>
                <a:off x="482600" y="4887471"/>
                <a:ext cx="343763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If we let z = x    then    z = x  </a:t>
                </a:r>
                <a:endParaRPr lang="en-US" sz="3600" baseline="-25000" dirty="0"/>
              </a:p>
            </p:txBody>
          </p: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16D8E3A7-3DBD-4185-907E-04B7998FD0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997705" y="5080350"/>
                <a:ext cx="17146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A6DAED71-1F6F-4116-985D-FD5DD14D08D1}"/>
                </a:ext>
              </a:extLst>
            </p:cNvPr>
            <p:cNvCxnSpPr>
              <a:cxnSpLocks/>
            </p:cNvCxnSpPr>
            <p:nvPr/>
          </p:nvCxnSpPr>
          <p:spPr>
            <a:xfrm>
              <a:off x="3339486" y="4969880"/>
              <a:ext cx="15133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21AD674-B5A4-41E8-833F-A89992F2CA60}"/>
                </a:ext>
              </a:extLst>
            </p:cNvPr>
            <p:cNvCxnSpPr>
              <a:cxnSpLocks/>
            </p:cNvCxnSpPr>
            <p:nvPr/>
          </p:nvCxnSpPr>
          <p:spPr>
            <a:xfrm>
              <a:off x="3760075" y="4987198"/>
              <a:ext cx="14436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7D9BCD9-FA04-4391-A1BC-CF768DBC8558}"/>
                </a:ext>
              </a:extLst>
            </p:cNvPr>
            <p:cNvCxnSpPr>
              <a:cxnSpLocks/>
            </p:cNvCxnSpPr>
            <p:nvPr/>
          </p:nvCxnSpPr>
          <p:spPr>
            <a:xfrm>
              <a:off x="3755479" y="4933708"/>
              <a:ext cx="144363" cy="85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E1D1AEB-1B3F-47AE-8C7A-40389B9FD77D}"/>
              </a:ext>
            </a:extLst>
          </p:cNvPr>
          <p:cNvGrpSpPr/>
          <p:nvPr/>
        </p:nvGrpSpPr>
        <p:grpSpPr>
          <a:xfrm>
            <a:off x="2236095" y="2595373"/>
            <a:ext cx="1528430" cy="646331"/>
            <a:chOff x="1789644" y="4215740"/>
            <a:chExt cx="3334278" cy="646331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196344F-BBF7-4739-A9FE-7F49E635B6AE}"/>
                </a:ext>
              </a:extLst>
            </p:cNvPr>
            <p:cNvSpPr txBox="1"/>
            <p:nvPr/>
          </p:nvSpPr>
          <p:spPr>
            <a:xfrm>
              <a:off x="1789644" y="4215740"/>
              <a:ext cx="33342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x + x y</a:t>
              </a:r>
              <a:endParaRPr lang="en-US" sz="3600" baseline="-25000" dirty="0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7ABE1C6-0D28-4F03-B338-2B8AFA2B8548}"/>
                </a:ext>
              </a:extLst>
            </p:cNvPr>
            <p:cNvCxnSpPr/>
            <p:nvPr/>
          </p:nvCxnSpPr>
          <p:spPr>
            <a:xfrm>
              <a:off x="2218993" y="4426369"/>
              <a:ext cx="39895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774F6F86-5C04-4413-8976-8E301503404D}"/>
              </a:ext>
            </a:extLst>
          </p:cNvPr>
          <p:cNvSpPr/>
          <p:nvPr/>
        </p:nvSpPr>
        <p:spPr>
          <a:xfrm>
            <a:off x="4040201" y="4715043"/>
            <a:ext cx="1145286" cy="646331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A31AFFA9-57CA-4EB3-B623-4B9C6CAF5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5765" y="2711759"/>
            <a:ext cx="3267714" cy="10306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Now this is the same form as the theorem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F342ECA-E3AC-40DB-AB98-FA5BFA6DA9EF}"/>
              </a:ext>
            </a:extLst>
          </p:cNvPr>
          <p:cNvSpPr txBox="1"/>
          <p:nvPr/>
        </p:nvSpPr>
        <p:spPr>
          <a:xfrm>
            <a:off x="3625843" y="3742418"/>
            <a:ext cx="1528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= z + y</a:t>
            </a:r>
            <a:endParaRPr lang="en-US" sz="3600" baseline="-25000" dirty="0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6BC2B16C-7191-4162-8E85-278515CFB8F5}"/>
              </a:ext>
            </a:extLst>
          </p:cNvPr>
          <p:cNvGrpSpPr/>
          <p:nvPr/>
        </p:nvGrpSpPr>
        <p:grpSpPr>
          <a:xfrm>
            <a:off x="838200" y="1979467"/>
            <a:ext cx="7174758" cy="617470"/>
            <a:chOff x="1789644" y="4215740"/>
            <a:chExt cx="6211356" cy="1200329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52A2ED28-57CA-4C66-83A9-767CC688FECE}"/>
                </a:ext>
              </a:extLst>
            </p:cNvPr>
            <p:cNvSpPr txBox="1"/>
            <p:nvPr/>
          </p:nvSpPr>
          <p:spPr>
            <a:xfrm>
              <a:off x="1789644" y="4215740"/>
              <a:ext cx="621135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Substitute into the expression x + x y</a:t>
              </a:r>
              <a:endParaRPr lang="en-US" sz="3600" baseline="-25000" dirty="0"/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3E4B0898-4E11-4D6A-8674-1609B95E426F}"/>
                </a:ext>
              </a:extLst>
            </p:cNvPr>
            <p:cNvCxnSpPr/>
            <p:nvPr/>
          </p:nvCxnSpPr>
          <p:spPr>
            <a:xfrm>
              <a:off x="6804089" y="4601923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1924242-DBCA-49C7-B813-CFDB7F528E5B}"/>
              </a:ext>
            </a:extLst>
          </p:cNvPr>
          <p:cNvGrpSpPr/>
          <p:nvPr/>
        </p:nvGrpSpPr>
        <p:grpSpPr>
          <a:xfrm>
            <a:off x="3708767" y="4666560"/>
            <a:ext cx="1407795" cy="646331"/>
            <a:chOff x="1623941" y="5795364"/>
            <a:chExt cx="1491102" cy="646331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9D2D2B4-D8AC-4618-BFEE-F69B3B8990F8}"/>
                </a:ext>
              </a:extLst>
            </p:cNvPr>
            <p:cNvSpPr txBox="1"/>
            <p:nvPr/>
          </p:nvSpPr>
          <p:spPr>
            <a:xfrm>
              <a:off x="1623941" y="5795364"/>
              <a:ext cx="14911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= x + y </a:t>
              </a:r>
              <a:endParaRPr lang="en-US" sz="3600" baseline="-25000" dirty="0"/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C32DD30F-0320-4544-A6F6-9B0F32D8D17A}"/>
                </a:ext>
              </a:extLst>
            </p:cNvPr>
            <p:cNvCxnSpPr/>
            <p:nvPr/>
          </p:nvCxnSpPr>
          <p:spPr>
            <a:xfrm>
              <a:off x="2079236" y="5999319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D8AED2C2-91E9-4A28-A6A5-636ACD652FB2}"/>
              </a:ext>
            </a:extLst>
          </p:cNvPr>
          <p:cNvSpPr txBox="1">
            <a:spLocks/>
          </p:cNvSpPr>
          <p:nvPr/>
        </p:nvSpPr>
        <p:spPr>
          <a:xfrm>
            <a:off x="564530" y="5665657"/>
            <a:ext cx="8141442" cy="88439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This is the same expression that we had for the second circuit.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E2386009-77D6-4493-BBDF-40C4A09C37EA}"/>
              </a:ext>
            </a:extLst>
          </p:cNvPr>
          <p:cNvSpPr txBox="1">
            <a:spLocks/>
          </p:cNvSpPr>
          <p:nvPr/>
        </p:nvSpPr>
        <p:spPr>
          <a:xfrm>
            <a:off x="5665765" y="3757163"/>
            <a:ext cx="2794000" cy="89114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Apply the theorem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919675E8-FFF0-4356-9ED7-DC26F36F2DE9}"/>
              </a:ext>
            </a:extLst>
          </p:cNvPr>
          <p:cNvSpPr txBox="1">
            <a:spLocks/>
          </p:cNvSpPr>
          <p:nvPr/>
        </p:nvSpPr>
        <p:spPr>
          <a:xfrm>
            <a:off x="5665765" y="4748656"/>
            <a:ext cx="2794000" cy="646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Substitute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1ED07AB-D773-4984-BA5D-688B0BC16A92}"/>
              </a:ext>
            </a:extLst>
          </p:cNvPr>
          <p:cNvSpPr txBox="1"/>
          <p:nvPr/>
        </p:nvSpPr>
        <p:spPr>
          <a:xfrm>
            <a:off x="5568477" y="1305044"/>
            <a:ext cx="850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= x</a:t>
            </a:r>
            <a:endParaRPr lang="en-US" sz="3600" baseline="-25000" dirty="0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3473BCA-9A30-4A89-A188-585B463AA92E}"/>
              </a:ext>
            </a:extLst>
          </p:cNvPr>
          <p:cNvGrpSpPr/>
          <p:nvPr/>
        </p:nvGrpSpPr>
        <p:grpSpPr>
          <a:xfrm>
            <a:off x="5456145" y="123798"/>
            <a:ext cx="2789007" cy="584775"/>
            <a:chOff x="1124528" y="2170204"/>
            <a:chExt cx="2789007" cy="584775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30015B6-FB07-4449-992A-5AE3ED697DD9}"/>
                </a:ext>
              </a:extLst>
            </p:cNvPr>
            <p:cNvSpPr txBox="1"/>
            <p:nvPr/>
          </p:nvSpPr>
          <p:spPr>
            <a:xfrm>
              <a:off x="1124528" y="2170204"/>
              <a:ext cx="278900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00B0F0"/>
                  </a:solidFill>
                </a:rPr>
                <a:t>x + x * y = x + y</a:t>
              </a:r>
              <a:endParaRPr lang="en-US" sz="3200" baseline="-25000" dirty="0">
                <a:solidFill>
                  <a:srgbClr val="00B0F0"/>
                </a:solidFill>
              </a:endParaRPr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E978BAC-A819-48E1-8D0D-5D5E32C5366C}"/>
                </a:ext>
              </a:extLst>
            </p:cNvPr>
            <p:cNvCxnSpPr/>
            <p:nvPr/>
          </p:nvCxnSpPr>
          <p:spPr>
            <a:xfrm>
              <a:off x="1743364" y="2362200"/>
              <a:ext cx="228600" cy="0"/>
            </a:xfrm>
            <a:prstGeom prst="line">
              <a:avLst/>
            </a:prstGeom>
            <a:ln w="25400">
              <a:solidFill>
                <a:srgbClr val="33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04865B03-F5FA-4BD8-A445-6C4BE105EEBD}"/>
              </a:ext>
            </a:extLst>
          </p:cNvPr>
          <p:cNvSpPr txBox="1"/>
          <p:nvPr/>
        </p:nvSpPr>
        <p:spPr>
          <a:xfrm>
            <a:off x="1350861" y="127074"/>
            <a:ext cx="3894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3399FF"/>
                </a:solidFill>
              </a:rPr>
              <a:t>Boolean theorem:</a:t>
            </a:r>
            <a:endParaRPr lang="en-US" sz="3600" baseline="-25000" dirty="0">
              <a:solidFill>
                <a:srgbClr val="3399FF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5A8BE5A-4E50-863C-5CBC-861DF44CEB24}"/>
              </a:ext>
            </a:extLst>
          </p:cNvPr>
          <p:cNvGrpSpPr/>
          <p:nvPr/>
        </p:nvGrpSpPr>
        <p:grpSpPr>
          <a:xfrm>
            <a:off x="3686894" y="2604560"/>
            <a:ext cx="2090241" cy="646331"/>
            <a:chOff x="1789644" y="5599411"/>
            <a:chExt cx="3334278" cy="646331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691792C-0AE4-7B3D-7FC7-E0282A1360EC}"/>
                </a:ext>
              </a:extLst>
            </p:cNvPr>
            <p:cNvSpPr txBox="1"/>
            <p:nvPr/>
          </p:nvSpPr>
          <p:spPr>
            <a:xfrm>
              <a:off x="1789644" y="5599411"/>
              <a:ext cx="33342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= z + z y</a:t>
              </a:r>
              <a:endParaRPr lang="en-US" sz="3600" baseline="-25000" dirty="0"/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7A815F92-DA5A-EAA3-768E-5C38F2864F56}"/>
                </a:ext>
              </a:extLst>
            </p:cNvPr>
            <p:cNvCxnSpPr/>
            <p:nvPr/>
          </p:nvCxnSpPr>
          <p:spPr>
            <a:xfrm>
              <a:off x="3456782" y="5808250"/>
              <a:ext cx="29172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Oval 8">
            <a:extLst>
              <a:ext uri="{FF2B5EF4-FFF2-40B4-BE49-F238E27FC236}">
                <a16:creationId xmlns:a16="http://schemas.microsoft.com/office/drawing/2014/main" id="{EE6E5A91-A30F-E09D-0AB1-A5A385A18B91}"/>
              </a:ext>
            </a:extLst>
          </p:cNvPr>
          <p:cNvSpPr/>
          <p:nvPr/>
        </p:nvSpPr>
        <p:spPr>
          <a:xfrm>
            <a:off x="2052936" y="1460454"/>
            <a:ext cx="356023" cy="402479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338F656-5C11-ECEA-2A8E-0C76EBEECD05}"/>
              </a:ext>
            </a:extLst>
          </p:cNvPr>
          <p:cNvCxnSpPr/>
          <p:nvPr/>
        </p:nvCxnSpPr>
        <p:spPr>
          <a:xfrm>
            <a:off x="2277680" y="1923867"/>
            <a:ext cx="191556" cy="73229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B0F702B2-F3DB-428D-CD02-9F0D535566EA}"/>
              </a:ext>
            </a:extLst>
          </p:cNvPr>
          <p:cNvSpPr/>
          <p:nvPr/>
        </p:nvSpPr>
        <p:spPr>
          <a:xfrm>
            <a:off x="4482979" y="1357683"/>
            <a:ext cx="452107" cy="584705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33CF3E47-8CE0-6217-D5C8-1C513B88C481}"/>
              </a:ext>
            </a:extLst>
          </p:cNvPr>
          <p:cNvCxnSpPr>
            <a:cxnSpLocks/>
          </p:cNvCxnSpPr>
          <p:nvPr/>
        </p:nvCxnSpPr>
        <p:spPr>
          <a:xfrm flipH="1">
            <a:off x="3222777" y="1864645"/>
            <a:ext cx="1167281" cy="92684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4793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build="p"/>
      <p:bldP spid="30" grpId="0"/>
      <p:bldP spid="26" grpId="0" build="p"/>
      <p:bldP spid="27" grpId="0" build="p"/>
      <p:bldP spid="28" grpId="0" build="p"/>
      <p:bldP spid="32" grpId="0"/>
      <p:bldP spid="9" grpId="0" animBg="1"/>
      <p:bldP spid="22" grpId="0" animBg="1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DC607CB1-3B1F-3E4D-3651-429F5E7E4D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AAEFFF16-39CE-E78B-A6E0-641DECC97CFD}"/>
              </a:ext>
            </a:extLst>
          </p:cNvPr>
          <p:cNvGrpSpPr/>
          <p:nvPr/>
        </p:nvGrpSpPr>
        <p:grpSpPr>
          <a:xfrm>
            <a:off x="458118" y="1314257"/>
            <a:ext cx="5181600" cy="646331"/>
            <a:chOff x="583999" y="4787511"/>
            <a:chExt cx="3437631" cy="646331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97F1CE47-B19F-CCE6-ADFE-E0FAF3D50723}"/>
                </a:ext>
              </a:extLst>
            </p:cNvPr>
            <p:cNvGrpSpPr/>
            <p:nvPr/>
          </p:nvGrpSpPr>
          <p:grpSpPr>
            <a:xfrm>
              <a:off x="583999" y="4787511"/>
              <a:ext cx="3437631" cy="646331"/>
              <a:chOff x="482600" y="4887471"/>
              <a:chExt cx="3437631" cy="646331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1D5B1F0-5D91-99F5-D123-D137AD88054E}"/>
                  </a:ext>
                </a:extLst>
              </p:cNvPr>
              <p:cNvSpPr txBox="1"/>
              <p:nvPr/>
            </p:nvSpPr>
            <p:spPr>
              <a:xfrm>
                <a:off x="482600" y="4887471"/>
                <a:ext cx="343763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If we let z = x    then    z = x  </a:t>
                </a:r>
                <a:endParaRPr lang="en-US" sz="3600" baseline="-25000" dirty="0"/>
              </a:p>
            </p:txBody>
          </p: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9A7E495A-C127-A656-639E-FD08E1511F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18621" y="5069840"/>
                <a:ext cx="17146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8A38077-7F46-1CAE-B925-3F5607A4DD0B}"/>
                </a:ext>
              </a:extLst>
            </p:cNvPr>
            <p:cNvCxnSpPr>
              <a:cxnSpLocks/>
            </p:cNvCxnSpPr>
            <p:nvPr/>
          </p:nvCxnSpPr>
          <p:spPr>
            <a:xfrm>
              <a:off x="3339486" y="4969880"/>
              <a:ext cx="15133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1D36B6A-E37B-E617-04EA-E2BBD841823F}"/>
                </a:ext>
              </a:extLst>
            </p:cNvPr>
            <p:cNvCxnSpPr>
              <a:cxnSpLocks/>
            </p:cNvCxnSpPr>
            <p:nvPr/>
          </p:nvCxnSpPr>
          <p:spPr>
            <a:xfrm>
              <a:off x="3760075" y="4987198"/>
              <a:ext cx="14436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C418771-5C71-6B2A-7E75-5B3041612DC9}"/>
                </a:ext>
              </a:extLst>
            </p:cNvPr>
            <p:cNvCxnSpPr>
              <a:cxnSpLocks/>
            </p:cNvCxnSpPr>
            <p:nvPr/>
          </p:nvCxnSpPr>
          <p:spPr>
            <a:xfrm>
              <a:off x="3755479" y="4933708"/>
              <a:ext cx="144363" cy="85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2DEA7A9-3A8C-E3AF-1B8D-E95B350203EC}"/>
              </a:ext>
            </a:extLst>
          </p:cNvPr>
          <p:cNvGrpSpPr/>
          <p:nvPr/>
        </p:nvGrpSpPr>
        <p:grpSpPr>
          <a:xfrm>
            <a:off x="2234199" y="2587634"/>
            <a:ext cx="3334278" cy="646331"/>
            <a:chOff x="1789644" y="5599411"/>
            <a:chExt cx="3334278" cy="646331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05960C66-C9FE-C24D-C435-0EC31203BC38}"/>
                </a:ext>
              </a:extLst>
            </p:cNvPr>
            <p:cNvGrpSpPr/>
            <p:nvPr/>
          </p:nvGrpSpPr>
          <p:grpSpPr>
            <a:xfrm>
              <a:off x="1789644" y="5599411"/>
              <a:ext cx="3334278" cy="646331"/>
              <a:chOff x="1789644" y="4215740"/>
              <a:chExt cx="3334278" cy="646331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87E724F-61FE-BA9B-FC05-DA78D0F4867F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333427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 x + x y = z + z y</a:t>
                </a:r>
                <a:endParaRPr lang="en-US" sz="3600" baseline="-25000" dirty="0"/>
              </a:p>
            </p:txBody>
          </p: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AE737420-55BA-658E-E3B5-FBC25A94CE4B}"/>
                  </a:ext>
                </a:extLst>
              </p:cNvPr>
              <p:cNvCxnSpPr/>
              <p:nvPr/>
            </p:nvCxnSpPr>
            <p:spPr>
              <a:xfrm>
                <a:off x="1981200" y="4419600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46CB2DF-309B-C4EA-A57C-7DBB23BC2B9B}"/>
                </a:ext>
              </a:extLst>
            </p:cNvPr>
            <p:cNvCxnSpPr/>
            <p:nvPr/>
          </p:nvCxnSpPr>
          <p:spPr>
            <a:xfrm>
              <a:off x="4151643" y="5791200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684831B5-D052-B519-F9A3-853C7CADB2EC}"/>
              </a:ext>
            </a:extLst>
          </p:cNvPr>
          <p:cNvSpPr/>
          <p:nvPr/>
        </p:nvSpPr>
        <p:spPr>
          <a:xfrm>
            <a:off x="4040201" y="4715043"/>
            <a:ext cx="1145286" cy="646331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59D96C64-BD83-BE59-10FB-9EA9B7186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5765" y="2711759"/>
            <a:ext cx="3267714" cy="10306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Now this is the same form as the theorem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EBD84A4-D4E3-2E42-EC5E-5106812C9BA1}"/>
              </a:ext>
            </a:extLst>
          </p:cNvPr>
          <p:cNvSpPr txBox="1"/>
          <p:nvPr/>
        </p:nvSpPr>
        <p:spPr>
          <a:xfrm>
            <a:off x="3625843" y="3742418"/>
            <a:ext cx="1528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= z + y</a:t>
            </a:r>
            <a:endParaRPr lang="en-US" sz="3600" baseline="-25000" dirty="0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DD291EB-C823-9D2E-A737-35DC8DBF3AD1}"/>
              </a:ext>
            </a:extLst>
          </p:cNvPr>
          <p:cNvGrpSpPr/>
          <p:nvPr/>
        </p:nvGrpSpPr>
        <p:grpSpPr>
          <a:xfrm>
            <a:off x="838200" y="1979467"/>
            <a:ext cx="7174758" cy="617470"/>
            <a:chOff x="1789644" y="4215740"/>
            <a:chExt cx="6211356" cy="1200329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E3583EE5-A588-5A86-B3AA-33A82CD0D09F}"/>
                </a:ext>
              </a:extLst>
            </p:cNvPr>
            <p:cNvSpPr txBox="1"/>
            <p:nvPr/>
          </p:nvSpPr>
          <p:spPr>
            <a:xfrm>
              <a:off x="1789644" y="4215740"/>
              <a:ext cx="621135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Substitute into the expression x + x y</a:t>
              </a:r>
              <a:endParaRPr lang="en-US" sz="3600" baseline="-25000" dirty="0"/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A85F7BAE-2871-18AB-842C-E2FC59AA54E8}"/>
                </a:ext>
              </a:extLst>
            </p:cNvPr>
            <p:cNvCxnSpPr/>
            <p:nvPr/>
          </p:nvCxnSpPr>
          <p:spPr>
            <a:xfrm>
              <a:off x="6804089" y="4601923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4B9C983F-3D28-CEA5-0B98-0DC7C39223E6}"/>
              </a:ext>
            </a:extLst>
          </p:cNvPr>
          <p:cNvGrpSpPr/>
          <p:nvPr/>
        </p:nvGrpSpPr>
        <p:grpSpPr>
          <a:xfrm>
            <a:off x="3708767" y="4666560"/>
            <a:ext cx="1407795" cy="646331"/>
            <a:chOff x="1623941" y="5795364"/>
            <a:chExt cx="1491102" cy="646331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C0B0DC7-C007-F323-64A5-1992D265AA13}"/>
                </a:ext>
              </a:extLst>
            </p:cNvPr>
            <p:cNvSpPr txBox="1"/>
            <p:nvPr/>
          </p:nvSpPr>
          <p:spPr>
            <a:xfrm>
              <a:off x="1623941" y="5795364"/>
              <a:ext cx="14911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= x + y </a:t>
              </a:r>
              <a:endParaRPr lang="en-US" sz="3600" baseline="-25000" dirty="0"/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7DF35934-9757-9ACA-C185-4DB0AA1C71B4}"/>
                </a:ext>
              </a:extLst>
            </p:cNvPr>
            <p:cNvCxnSpPr/>
            <p:nvPr/>
          </p:nvCxnSpPr>
          <p:spPr>
            <a:xfrm>
              <a:off x="2079236" y="5999319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FD5FE9F1-D5D1-B30E-C9E1-1AD94701E075}"/>
              </a:ext>
            </a:extLst>
          </p:cNvPr>
          <p:cNvSpPr txBox="1">
            <a:spLocks/>
          </p:cNvSpPr>
          <p:nvPr/>
        </p:nvSpPr>
        <p:spPr>
          <a:xfrm>
            <a:off x="564530" y="5665657"/>
            <a:ext cx="8141442" cy="88439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This is the same expression that we had for the second circuit.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1C455F60-40A3-3C38-CF24-CEFC72B59A9C}"/>
              </a:ext>
            </a:extLst>
          </p:cNvPr>
          <p:cNvSpPr txBox="1">
            <a:spLocks/>
          </p:cNvSpPr>
          <p:nvPr/>
        </p:nvSpPr>
        <p:spPr>
          <a:xfrm>
            <a:off x="5665765" y="3757163"/>
            <a:ext cx="2794000" cy="89114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Apply the theorem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06D11EA9-D73E-898D-03B4-C8896513B780}"/>
              </a:ext>
            </a:extLst>
          </p:cNvPr>
          <p:cNvSpPr txBox="1">
            <a:spLocks/>
          </p:cNvSpPr>
          <p:nvPr/>
        </p:nvSpPr>
        <p:spPr>
          <a:xfrm>
            <a:off x="5665765" y="4748656"/>
            <a:ext cx="2794000" cy="646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Substitute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0926E91-3C7B-E5CC-7127-6AAFA606FB25}"/>
              </a:ext>
            </a:extLst>
          </p:cNvPr>
          <p:cNvSpPr txBox="1"/>
          <p:nvPr/>
        </p:nvSpPr>
        <p:spPr>
          <a:xfrm>
            <a:off x="5568477" y="1305044"/>
            <a:ext cx="850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= x</a:t>
            </a:r>
            <a:endParaRPr lang="en-US" sz="3600" baseline="-25000" dirty="0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EE51D21-4B22-2BD6-9A7D-E332D3E4FDA8}"/>
              </a:ext>
            </a:extLst>
          </p:cNvPr>
          <p:cNvGrpSpPr/>
          <p:nvPr/>
        </p:nvGrpSpPr>
        <p:grpSpPr>
          <a:xfrm>
            <a:off x="5456145" y="123798"/>
            <a:ext cx="2789007" cy="584775"/>
            <a:chOff x="1124528" y="2170204"/>
            <a:chExt cx="2789007" cy="584775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79FD0757-773F-60D6-9655-216ED7AFB781}"/>
                </a:ext>
              </a:extLst>
            </p:cNvPr>
            <p:cNvSpPr txBox="1"/>
            <p:nvPr/>
          </p:nvSpPr>
          <p:spPr>
            <a:xfrm>
              <a:off x="1124528" y="2170204"/>
              <a:ext cx="278900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00B0F0"/>
                  </a:solidFill>
                </a:rPr>
                <a:t>x + x * y = x + y</a:t>
              </a:r>
              <a:endParaRPr lang="en-US" sz="3200" baseline="-25000" dirty="0">
                <a:solidFill>
                  <a:srgbClr val="00B0F0"/>
                </a:solidFill>
              </a:endParaRPr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DC22AE1D-EA85-C1D4-D066-1A5C7C284A16}"/>
                </a:ext>
              </a:extLst>
            </p:cNvPr>
            <p:cNvCxnSpPr/>
            <p:nvPr/>
          </p:nvCxnSpPr>
          <p:spPr>
            <a:xfrm>
              <a:off x="1743364" y="2362200"/>
              <a:ext cx="228600" cy="0"/>
            </a:xfrm>
            <a:prstGeom prst="line">
              <a:avLst/>
            </a:prstGeom>
            <a:ln w="25400">
              <a:solidFill>
                <a:srgbClr val="33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D9FB14C6-039B-2719-E541-51EDDADBD259}"/>
              </a:ext>
            </a:extLst>
          </p:cNvPr>
          <p:cNvSpPr txBox="1"/>
          <p:nvPr/>
        </p:nvSpPr>
        <p:spPr>
          <a:xfrm>
            <a:off x="1350861" y="127074"/>
            <a:ext cx="3894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3399FF"/>
                </a:solidFill>
              </a:rPr>
              <a:t>Boolean theorem:</a:t>
            </a:r>
            <a:endParaRPr lang="en-US" sz="3600" baseline="-25000" dirty="0">
              <a:solidFill>
                <a:srgbClr val="33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81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build="p"/>
      <p:bldP spid="30" grpId="0"/>
      <p:bldP spid="26" grpId="0" build="p"/>
      <p:bldP spid="27" grpId="0" build="p"/>
      <p:bldP spid="28" grpId="0" build="p"/>
      <p:bldP spid="32" grpId="0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051DD-DB8A-4C3F-9067-934E56D59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536F24-CFA5-490C-9AAB-57FE491AB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We can find an expression for a function directly from the truth table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5A8C413-E1D7-42CF-AFA0-27C03FB35F04}"/>
              </a:ext>
            </a:extLst>
          </p:cNvPr>
          <p:cNvSpPr txBox="1">
            <a:spLocks/>
          </p:cNvSpPr>
          <p:nvPr/>
        </p:nvSpPr>
        <p:spPr>
          <a:xfrm>
            <a:off x="457200" y="3200400"/>
            <a:ext cx="82296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000" dirty="0"/>
              <a:t>There are two different ways of finding a Boolean expression directly from the truth table.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87BFB8D-9A7D-455E-AD74-A93E505F0481}"/>
              </a:ext>
            </a:extLst>
          </p:cNvPr>
          <p:cNvSpPr txBox="1">
            <a:spLocks/>
          </p:cNvSpPr>
          <p:nvPr/>
        </p:nvSpPr>
        <p:spPr>
          <a:xfrm>
            <a:off x="1447800" y="4876800"/>
            <a:ext cx="509016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Sum of Products (SOP)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5AA114F-BB79-49A1-BF0A-AB904B0F4B61}"/>
              </a:ext>
            </a:extLst>
          </p:cNvPr>
          <p:cNvSpPr txBox="1">
            <a:spLocks/>
          </p:cNvSpPr>
          <p:nvPr/>
        </p:nvSpPr>
        <p:spPr>
          <a:xfrm>
            <a:off x="1447800" y="5410200"/>
            <a:ext cx="509016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Product of Sums (POS)</a:t>
            </a:r>
          </a:p>
        </p:txBody>
      </p:sp>
    </p:spTree>
    <p:extLst>
      <p:ext uri="{BB962C8B-B14F-4D97-AF65-F5344CB8AC3E}">
        <p14:creationId xmlns:p14="http://schemas.microsoft.com/office/powerpoint/2010/main" val="1697729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16826" y="1253208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97FAE1F-746E-4DEA-A905-C5083C227616}"/>
              </a:ext>
            </a:extLst>
          </p:cNvPr>
          <p:cNvGrpSpPr/>
          <p:nvPr/>
        </p:nvGrpSpPr>
        <p:grpSpPr>
          <a:xfrm>
            <a:off x="1915337" y="2133566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59B44737-6F40-448D-94CF-9201289877C7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3108032-7558-4188-832F-0EA9C4E4BDD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>
            <a:off x="1917687" y="4075359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304800" y="2058382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5FE0E35-C88A-4486-9804-1C26BF7996EE}"/>
              </a:ext>
            </a:extLst>
          </p:cNvPr>
          <p:cNvGrpSpPr/>
          <p:nvPr/>
        </p:nvGrpSpPr>
        <p:grpSpPr>
          <a:xfrm>
            <a:off x="6382509" y="3409519"/>
            <a:ext cx="2094821" cy="576042"/>
            <a:chOff x="5988527" y="2215019"/>
            <a:chExt cx="2094821" cy="576042"/>
          </a:xfrm>
        </p:grpSpPr>
        <p:pic>
          <p:nvPicPr>
            <p:cNvPr id="82" name="Picture 81">
              <a:extLst>
                <a:ext uri="{FF2B5EF4-FFF2-40B4-BE49-F238E27FC236}">
                  <a16:creationId xmlns:a16="http://schemas.microsoft.com/office/drawing/2014/main" id="{9A6C96D8-E6C0-4F62-B3B4-C6A7A5E5B1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B101CA60-AF6E-4CF4-B966-A1529CE5BB61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9786A5CE-A23C-4BED-BC57-6AE199D1F615}"/>
                </a:ext>
              </a:extLst>
            </p:cNvPr>
            <p:cNvSpPr txBox="1"/>
            <p:nvPr/>
          </p:nvSpPr>
          <p:spPr>
            <a:xfrm>
              <a:off x="7210490" y="2301640"/>
              <a:ext cx="872858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output</a:t>
              </a:r>
              <a:endParaRPr lang="en-US" sz="1600" baseline="-25000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C2DDB25-ECAE-495B-881D-E626D0B9F879}"/>
              </a:ext>
            </a:extLst>
          </p:cNvPr>
          <p:cNvGrpSpPr/>
          <p:nvPr/>
        </p:nvGrpSpPr>
        <p:grpSpPr>
          <a:xfrm>
            <a:off x="4206116" y="4883300"/>
            <a:ext cx="969477" cy="413341"/>
            <a:chOff x="4206116" y="4883300"/>
            <a:chExt cx="969477" cy="41334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14EA84FB-4840-4196-A6F4-3FCC9CFF837F}"/>
                </a:ext>
              </a:extLst>
            </p:cNvPr>
            <p:cNvGrpSpPr/>
            <p:nvPr/>
          </p:nvGrpSpPr>
          <p:grpSpPr>
            <a:xfrm>
              <a:off x="4206116" y="4883300"/>
              <a:ext cx="969477" cy="413341"/>
              <a:chOff x="3057493" y="1537262"/>
              <a:chExt cx="969477" cy="413341"/>
            </a:xfrm>
          </p:grpSpPr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8D4F834E-1E45-4FCD-8353-9DE55704AFB8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85" name="Flowchart: Delay 84">
                  <a:extLst>
                    <a:ext uri="{FF2B5EF4-FFF2-40B4-BE49-F238E27FC236}">
                      <a16:creationId xmlns:a16="http://schemas.microsoft.com/office/drawing/2014/main" id="{DAFCCC9E-6CB4-46CF-A35C-9FD250EC98D8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2F32F6EF-25C6-4FEC-9AE3-988F53FE62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ED495AB2-8B12-45DB-B11D-B16C0C9EFF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BCD2E591-748E-44FD-93C4-EFCA7D9476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0855FFA-A112-4771-99A6-F4E53BDA39D8}"/>
                </a:ext>
              </a:extLst>
            </p:cNvPr>
            <p:cNvCxnSpPr>
              <a:cxnSpLocks/>
            </p:cNvCxnSpPr>
            <p:nvPr/>
          </p:nvCxnSpPr>
          <p:spPr>
            <a:xfrm>
              <a:off x="4228590" y="5079929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799825" y="5576774"/>
            <a:ext cx="2149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example: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4A4E5650-CCEA-411C-8627-1B9274002B88}"/>
              </a:ext>
            </a:extLst>
          </p:cNvPr>
          <p:cNvGrpSpPr/>
          <p:nvPr/>
        </p:nvGrpSpPr>
        <p:grpSpPr>
          <a:xfrm>
            <a:off x="3279854" y="5613007"/>
            <a:ext cx="3882946" cy="646331"/>
            <a:chOff x="1789644" y="5599411"/>
            <a:chExt cx="3882946" cy="646331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034B5A76-40BD-44BF-B6ED-060DF250B8E2}"/>
                </a:ext>
              </a:extLst>
            </p:cNvPr>
            <p:cNvGrpSpPr/>
            <p:nvPr/>
          </p:nvGrpSpPr>
          <p:grpSpPr>
            <a:xfrm>
              <a:off x="1789644" y="5599411"/>
              <a:ext cx="3882946" cy="646331"/>
              <a:chOff x="1789644" y="4215740"/>
              <a:chExt cx="3882946" cy="646331"/>
            </a:xfrm>
          </p:grpSpPr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9C6BCD8B-146A-469E-8278-CED19F5A9804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38829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=x y z+ x y z + x y z </a:t>
                </a:r>
                <a:endParaRPr lang="en-US" sz="3600" baseline="-25000" dirty="0"/>
              </a:p>
            </p:txBody>
          </p: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CAA09C4E-A4ED-4968-A016-F8B9D48ABF20}"/>
                  </a:ext>
                </a:extLst>
              </p:cNvPr>
              <p:cNvCxnSpPr/>
              <p:nvPr/>
            </p:nvCxnSpPr>
            <p:spPr>
              <a:xfrm>
                <a:off x="236258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B5DD2F68-EF45-4F97-861A-AF400151E5DE}"/>
                </a:ext>
              </a:extLst>
            </p:cNvPr>
            <p:cNvCxnSpPr/>
            <p:nvPr/>
          </p:nvCxnSpPr>
          <p:spPr>
            <a:xfrm>
              <a:off x="4072390" y="5761866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5197001C-17AB-47CE-8E2C-C3E3934B5B27}"/>
              </a:ext>
            </a:extLst>
          </p:cNvPr>
          <p:cNvGrpSpPr/>
          <p:nvPr/>
        </p:nvGrpSpPr>
        <p:grpSpPr>
          <a:xfrm>
            <a:off x="4216765" y="3507262"/>
            <a:ext cx="969477" cy="413341"/>
            <a:chOff x="4216765" y="3507262"/>
            <a:chExt cx="969477" cy="413341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2F158193-A5AB-4072-B295-BD9E4EE7FFFE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BD1D4671-57DB-4354-8864-84FA9DEACFAF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75" name="Flowchart: Delay 74">
                  <a:extLst>
                    <a:ext uri="{FF2B5EF4-FFF2-40B4-BE49-F238E27FC236}">
                      <a16:creationId xmlns:a16="http://schemas.microsoft.com/office/drawing/2014/main" id="{0AA7FB43-AC4D-4513-8FC4-2EB7FE71C909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4FE803E0-DF1E-4379-B5C4-7AA2BEA813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6860AF41-E35A-45F4-A2DF-51FE1D8D06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6B8AC586-069B-4009-A211-D53EF81B85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53534CEE-1042-4683-A8D4-285FDF1846AF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0419158B-750B-4D82-9F87-B4F2CD635A1D}"/>
              </a:ext>
            </a:extLst>
          </p:cNvPr>
          <p:cNvGrpSpPr/>
          <p:nvPr/>
        </p:nvGrpSpPr>
        <p:grpSpPr>
          <a:xfrm>
            <a:off x="4210057" y="2249745"/>
            <a:ext cx="969477" cy="413341"/>
            <a:chOff x="4216765" y="3507262"/>
            <a:chExt cx="969477" cy="413341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CC890CD4-A715-4C3F-A195-E5BE83D9CB57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68837E39-3280-4C99-AD72-ADB76D99398F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95" name="Flowchart: Delay 94">
                  <a:extLst>
                    <a:ext uri="{FF2B5EF4-FFF2-40B4-BE49-F238E27FC236}">
                      <a16:creationId xmlns:a16="http://schemas.microsoft.com/office/drawing/2014/main" id="{432EBC98-CC1F-407B-A63E-B516A1E517F5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4E9B7D14-29A1-47FF-B9AB-DD57805A9D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108AD0C1-665D-4C7E-AFB3-BC911D0847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48AFD1FB-6EF0-4496-9877-9976F7EFA0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62F8C00B-FD41-4E93-BE93-A5037D30FC80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93E04252-9006-4801-A439-6245B32EACFF}"/>
              </a:ext>
            </a:extLst>
          </p:cNvPr>
          <p:cNvSpPr txBox="1"/>
          <p:nvPr/>
        </p:nvSpPr>
        <p:spPr>
          <a:xfrm>
            <a:off x="421107" y="2771762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endParaRPr lang="en-US" sz="3600" baseline="-250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9EA034D-EFAF-4AC0-BA3C-5D3F33ED4177}"/>
              </a:ext>
            </a:extLst>
          </p:cNvPr>
          <p:cNvSpPr txBox="1"/>
          <p:nvPr/>
        </p:nvSpPr>
        <p:spPr>
          <a:xfrm>
            <a:off x="416826" y="3420913"/>
            <a:ext cx="39193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y </a:t>
            </a:r>
            <a:endParaRPr lang="en-US" sz="3600" baseline="-25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E0BD112-E3E8-4E66-BDD0-ED82BEA4E2B8}"/>
              </a:ext>
            </a:extLst>
          </p:cNvPr>
          <p:cNvSpPr txBox="1"/>
          <p:nvPr/>
        </p:nvSpPr>
        <p:spPr>
          <a:xfrm>
            <a:off x="440587" y="4883300"/>
            <a:ext cx="2984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z</a:t>
            </a:r>
            <a:endParaRPr lang="en-US" sz="3600" baseline="-250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FC6469-CCB1-4047-AAC3-2706F1424200}"/>
              </a:ext>
            </a:extLst>
          </p:cNvPr>
          <p:cNvCxnSpPr>
            <a:cxnSpLocks/>
          </p:cNvCxnSpPr>
          <p:nvPr/>
        </p:nvCxnSpPr>
        <p:spPr>
          <a:xfrm flipH="1">
            <a:off x="723900" y="3124961"/>
            <a:ext cx="255595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59DA6F9-334B-4791-9627-66F544F6B65F}"/>
              </a:ext>
            </a:extLst>
          </p:cNvPr>
          <p:cNvCxnSpPr>
            <a:cxnSpLocks/>
            <a:stCxn id="104" idx="3"/>
          </p:cNvCxnSpPr>
          <p:nvPr/>
        </p:nvCxnSpPr>
        <p:spPr>
          <a:xfrm flipH="1">
            <a:off x="1514773" y="2354028"/>
            <a:ext cx="40056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42DB8-8816-4200-848B-57999F19BCA4}"/>
              </a:ext>
            </a:extLst>
          </p:cNvPr>
          <p:cNvCxnSpPr>
            <a:cxnSpLocks/>
          </p:cNvCxnSpPr>
          <p:nvPr/>
        </p:nvCxnSpPr>
        <p:spPr>
          <a:xfrm flipH="1" flipV="1">
            <a:off x="1510246" y="2350769"/>
            <a:ext cx="0" cy="77419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C8133BB-9CE9-488A-8548-8F1A63A656F4}"/>
              </a:ext>
            </a:extLst>
          </p:cNvPr>
          <p:cNvCxnSpPr>
            <a:cxnSpLocks/>
          </p:cNvCxnSpPr>
          <p:nvPr/>
        </p:nvCxnSpPr>
        <p:spPr>
          <a:xfrm flipH="1">
            <a:off x="2512664" y="2350769"/>
            <a:ext cx="43623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F61DE26-BB70-4B18-9BC8-BA56EF27B074}"/>
              </a:ext>
            </a:extLst>
          </p:cNvPr>
          <p:cNvCxnSpPr>
            <a:cxnSpLocks/>
          </p:cNvCxnSpPr>
          <p:nvPr/>
        </p:nvCxnSpPr>
        <p:spPr>
          <a:xfrm flipH="1">
            <a:off x="691360" y="3713932"/>
            <a:ext cx="2142315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0AB7529-F5ED-4A80-81A2-5D98B35B31E1}"/>
              </a:ext>
            </a:extLst>
          </p:cNvPr>
          <p:cNvCxnSpPr>
            <a:cxnSpLocks/>
          </p:cNvCxnSpPr>
          <p:nvPr/>
        </p:nvCxnSpPr>
        <p:spPr>
          <a:xfrm flipH="1">
            <a:off x="7661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B5F38C95-CD20-4211-B93C-7015EB118AB8}"/>
              </a:ext>
            </a:extLst>
          </p:cNvPr>
          <p:cNvCxnSpPr>
            <a:cxnSpLocks/>
          </p:cNvCxnSpPr>
          <p:nvPr/>
        </p:nvCxnSpPr>
        <p:spPr>
          <a:xfrm flipH="1">
            <a:off x="1510246" y="4299113"/>
            <a:ext cx="40056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DB5F41B-D378-442F-8331-60A3102AEEB2}"/>
              </a:ext>
            </a:extLst>
          </p:cNvPr>
          <p:cNvCxnSpPr>
            <a:cxnSpLocks/>
          </p:cNvCxnSpPr>
          <p:nvPr/>
        </p:nvCxnSpPr>
        <p:spPr>
          <a:xfrm flipH="1" flipV="1">
            <a:off x="1517124" y="4275380"/>
            <a:ext cx="2149" cy="90868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03549A9B-E995-48AF-929C-45488DB6E94B}"/>
              </a:ext>
            </a:extLst>
          </p:cNvPr>
          <p:cNvCxnSpPr>
            <a:cxnSpLocks/>
          </p:cNvCxnSpPr>
          <p:nvPr/>
        </p:nvCxnSpPr>
        <p:spPr>
          <a:xfrm flipH="1" flipV="1">
            <a:off x="2522962" y="4295820"/>
            <a:ext cx="943396" cy="3293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7EAD6E-C52C-4B70-8C04-52064A0202A0}"/>
              </a:ext>
            </a:extLst>
          </p:cNvPr>
          <p:cNvGrpSpPr/>
          <p:nvPr/>
        </p:nvGrpSpPr>
        <p:grpSpPr>
          <a:xfrm>
            <a:off x="2566870" y="1845143"/>
            <a:ext cx="514318" cy="553998"/>
            <a:chOff x="2604550" y="2153205"/>
            <a:chExt cx="514318" cy="553998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40F91DB-C10A-4B7E-B111-2F363BB9211C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endParaRPr lang="en-US" sz="3600" baseline="-25000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E173198-B0B2-41E1-A0CE-57E9849E49CC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856295BD-0206-40F9-8146-5E02790E2FB2}"/>
              </a:ext>
            </a:extLst>
          </p:cNvPr>
          <p:cNvGrpSpPr/>
          <p:nvPr/>
        </p:nvGrpSpPr>
        <p:grpSpPr>
          <a:xfrm>
            <a:off x="2583190" y="3812580"/>
            <a:ext cx="514318" cy="553998"/>
            <a:chOff x="2604550" y="2153205"/>
            <a:chExt cx="514318" cy="553998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89344B88-9677-4C66-B9F6-ABA0F3C0F202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z</a:t>
              </a:r>
              <a:endParaRPr lang="en-US" sz="3600" baseline="-25000" dirty="0"/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296764C8-CBB6-49CB-9562-D1BF2B150742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5231BA64-9E73-4C3F-81E4-C3D05582ACE7}"/>
              </a:ext>
            </a:extLst>
          </p:cNvPr>
          <p:cNvCxnSpPr>
            <a:cxnSpLocks/>
          </p:cNvCxnSpPr>
          <p:nvPr/>
        </p:nvCxnSpPr>
        <p:spPr>
          <a:xfrm flipH="1">
            <a:off x="2612372" y="2350769"/>
            <a:ext cx="171592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42802BB2-35E7-4A8E-8C10-5CFC2F559BC0}"/>
              </a:ext>
            </a:extLst>
          </p:cNvPr>
          <p:cNvCxnSpPr>
            <a:cxnSpLocks/>
          </p:cNvCxnSpPr>
          <p:nvPr/>
        </p:nvCxnSpPr>
        <p:spPr>
          <a:xfrm flipH="1">
            <a:off x="2730782" y="2456415"/>
            <a:ext cx="174539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76CF016F-E1E6-4934-9A43-8AF3984C0093}"/>
              </a:ext>
            </a:extLst>
          </p:cNvPr>
          <p:cNvCxnSpPr>
            <a:cxnSpLocks/>
          </p:cNvCxnSpPr>
          <p:nvPr/>
        </p:nvCxnSpPr>
        <p:spPr>
          <a:xfrm flipH="1" flipV="1">
            <a:off x="2739523" y="2440394"/>
            <a:ext cx="0" cy="128016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7D63D77-DEE2-4444-8C1C-59A8EDD05165}"/>
              </a:ext>
            </a:extLst>
          </p:cNvPr>
          <p:cNvCxnSpPr>
            <a:cxnSpLocks/>
          </p:cNvCxnSpPr>
          <p:nvPr/>
        </p:nvCxnSpPr>
        <p:spPr>
          <a:xfrm flipH="1">
            <a:off x="2923526" y="2555080"/>
            <a:ext cx="1480729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7CE9CBE1-89C3-4F7E-896D-C74190C613CB}"/>
              </a:ext>
            </a:extLst>
          </p:cNvPr>
          <p:cNvCxnSpPr>
            <a:cxnSpLocks/>
          </p:cNvCxnSpPr>
          <p:nvPr/>
        </p:nvCxnSpPr>
        <p:spPr>
          <a:xfrm flipH="1" flipV="1">
            <a:off x="2929375" y="2554684"/>
            <a:ext cx="0" cy="262937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3F1CDC94-5BAE-47E2-A097-4C4EC9FFE06A}"/>
              </a:ext>
            </a:extLst>
          </p:cNvPr>
          <p:cNvCxnSpPr>
            <a:cxnSpLocks/>
          </p:cNvCxnSpPr>
          <p:nvPr/>
        </p:nvCxnSpPr>
        <p:spPr>
          <a:xfrm flipH="1">
            <a:off x="2129242" y="3713932"/>
            <a:ext cx="2142315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120548CE-5396-441F-AB4D-3A0E9DBD7D45}"/>
              </a:ext>
            </a:extLst>
          </p:cNvPr>
          <p:cNvCxnSpPr>
            <a:cxnSpLocks/>
          </p:cNvCxnSpPr>
          <p:nvPr/>
        </p:nvCxnSpPr>
        <p:spPr>
          <a:xfrm flipH="1">
            <a:off x="3279854" y="3601123"/>
            <a:ext cx="112440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DA0CF992-F0AF-4B37-9678-7D743144828D}"/>
              </a:ext>
            </a:extLst>
          </p:cNvPr>
          <p:cNvCxnSpPr>
            <a:cxnSpLocks/>
          </p:cNvCxnSpPr>
          <p:nvPr/>
        </p:nvCxnSpPr>
        <p:spPr>
          <a:xfrm flipV="1">
            <a:off x="3282282" y="3124961"/>
            <a:ext cx="0" cy="4833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8FA39AAB-061E-4B66-926B-AE12CD39CE5E}"/>
              </a:ext>
            </a:extLst>
          </p:cNvPr>
          <p:cNvCxnSpPr>
            <a:cxnSpLocks/>
          </p:cNvCxnSpPr>
          <p:nvPr/>
        </p:nvCxnSpPr>
        <p:spPr>
          <a:xfrm flipH="1">
            <a:off x="19570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6CCBF9B9-A980-4072-A213-4C8189D1CB5B}"/>
              </a:ext>
            </a:extLst>
          </p:cNvPr>
          <p:cNvCxnSpPr>
            <a:cxnSpLocks/>
          </p:cNvCxnSpPr>
          <p:nvPr/>
        </p:nvCxnSpPr>
        <p:spPr>
          <a:xfrm flipH="1">
            <a:off x="3451494" y="3812199"/>
            <a:ext cx="906038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F3CB2016-F9C3-491D-B564-80C03B2F4461}"/>
              </a:ext>
            </a:extLst>
          </p:cNvPr>
          <p:cNvCxnSpPr>
            <a:cxnSpLocks/>
          </p:cNvCxnSpPr>
          <p:nvPr/>
        </p:nvCxnSpPr>
        <p:spPr>
          <a:xfrm flipV="1">
            <a:off x="3466358" y="3807203"/>
            <a:ext cx="0" cy="483327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>
            <a:extLst>
              <a:ext uri="{FF2B5EF4-FFF2-40B4-BE49-F238E27FC236}">
                <a16:creationId xmlns:a16="http://schemas.microsoft.com/office/drawing/2014/main" id="{A1904259-2B61-403B-BD9C-11FBED2DD34F}"/>
              </a:ext>
            </a:extLst>
          </p:cNvPr>
          <p:cNvSpPr/>
          <p:nvPr/>
        </p:nvSpPr>
        <p:spPr>
          <a:xfrm>
            <a:off x="1465941" y="3074809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CB642549-111E-480B-AA9D-E59E799AE77F}"/>
              </a:ext>
            </a:extLst>
          </p:cNvPr>
          <p:cNvSpPr/>
          <p:nvPr/>
        </p:nvSpPr>
        <p:spPr>
          <a:xfrm>
            <a:off x="2693803" y="3672877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A78C396E-76ED-4845-BE77-CF228F26A6C9}"/>
              </a:ext>
            </a:extLst>
          </p:cNvPr>
          <p:cNvSpPr/>
          <p:nvPr/>
        </p:nvSpPr>
        <p:spPr>
          <a:xfrm>
            <a:off x="1473759" y="5139386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4D68E653-3843-4465-A254-F250F7D8589A}"/>
              </a:ext>
            </a:extLst>
          </p:cNvPr>
          <p:cNvSpPr/>
          <p:nvPr/>
        </p:nvSpPr>
        <p:spPr>
          <a:xfrm>
            <a:off x="2878419" y="5126355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76154A93-E6A5-4874-9EB3-7E05CE301692}"/>
              </a:ext>
            </a:extLst>
          </p:cNvPr>
          <p:cNvCxnSpPr>
            <a:cxnSpLocks/>
          </p:cNvCxnSpPr>
          <p:nvPr/>
        </p:nvCxnSpPr>
        <p:spPr>
          <a:xfrm flipV="1">
            <a:off x="3279854" y="3149931"/>
            <a:ext cx="0" cy="185085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>
            <a:extLst>
              <a:ext uri="{FF2B5EF4-FFF2-40B4-BE49-F238E27FC236}">
                <a16:creationId xmlns:a16="http://schemas.microsoft.com/office/drawing/2014/main" id="{7987906E-3B27-4CD8-8BD2-C6347FBF7160}"/>
              </a:ext>
            </a:extLst>
          </p:cNvPr>
          <p:cNvSpPr/>
          <p:nvPr/>
        </p:nvSpPr>
        <p:spPr>
          <a:xfrm>
            <a:off x="3230192" y="353918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392085E5-A742-48AD-B2D2-D977435872BB}"/>
              </a:ext>
            </a:extLst>
          </p:cNvPr>
          <p:cNvCxnSpPr>
            <a:cxnSpLocks/>
          </p:cNvCxnSpPr>
          <p:nvPr/>
        </p:nvCxnSpPr>
        <p:spPr>
          <a:xfrm flipH="1">
            <a:off x="3270887" y="4984325"/>
            <a:ext cx="1142335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8EAF157-388D-4991-A6DE-2A013F638590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3726498"/>
            <a:ext cx="897" cy="134745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>
            <a:extLst>
              <a:ext uri="{FF2B5EF4-FFF2-40B4-BE49-F238E27FC236}">
                <a16:creationId xmlns:a16="http://schemas.microsoft.com/office/drawing/2014/main" id="{60C89916-4BD2-4A54-AD64-8B4ED0990E22}"/>
              </a:ext>
            </a:extLst>
          </p:cNvPr>
          <p:cNvSpPr/>
          <p:nvPr/>
        </p:nvSpPr>
        <p:spPr>
          <a:xfrm>
            <a:off x="3063185" y="3676464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E982FB6-78C7-46CC-8995-DCF5AB2467D2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5071322"/>
            <a:ext cx="1349184" cy="4026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4E9EF490-F7E9-4B2D-95DF-724615AD154D}"/>
              </a:ext>
            </a:extLst>
          </p:cNvPr>
          <p:cNvCxnSpPr>
            <a:cxnSpLocks/>
          </p:cNvCxnSpPr>
          <p:nvPr/>
        </p:nvCxnSpPr>
        <p:spPr>
          <a:xfrm flipH="1">
            <a:off x="4957643" y="3697540"/>
            <a:ext cx="1725889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5355005-29F5-4CD9-871F-79574F88E0D0}"/>
              </a:ext>
            </a:extLst>
          </p:cNvPr>
          <p:cNvCxnSpPr>
            <a:cxnSpLocks/>
          </p:cNvCxnSpPr>
          <p:nvPr/>
        </p:nvCxnSpPr>
        <p:spPr>
          <a:xfrm flipH="1">
            <a:off x="4993628" y="5071322"/>
            <a:ext cx="870519" cy="240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33549AA9-C950-4F18-B43A-B4B14512DBA7}"/>
              </a:ext>
            </a:extLst>
          </p:cNvPr>
          <p:cNvCxnSpPr>
            <a:cxnSpLocks/>
          </p:cNvCxnSpPr>
          <p:nvPr/>
        </p:nvCxnSpPr>
        <p:spPr>
          <a:xfrm flipH="1">
            <a:off x="4993628" y="2440394"/>
            <a:ext cx="810381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FA3DC043-B608-4349-BACD-1A228D4D5519}"/>
              </a:ext>
            </a:extLst>
          </p:cNvPr>
          <p:cNvCxnSpPr>
            <a:cxnSpLocks/>
          </p:cNvCxnSpPr>
          <p:nvPr/>
        </p:nvCxnSpPr>
        <p:spPr>
          <a:xfrm flipH="1">
            <a:off x="5791200" y="3584906"/>
            <a:ext cx="873773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C0CBC8F1-08B8-423A-B2AE-6277550A794A}"/>
              </a:ext>
            </a:extLst>
          </p:cNvPr>
          <p:cNvCxnSpPr>
            <a:cxnSpLocks/>
          </p:cNvCxnSpPr>
          <p:nvPr/>
        </p:nvCxnSpPr>
        <p:spPr>
          <a:xfrm flipV="1">
            <a:off x="5804009" y="2443384"/>
            <a:ext cx="1" cy="1141522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4C1900CB-303C-4B93-A05F-2848CEBB4F07}"/>
              </a:ext>
            </a:extLst>
          </p:cNvPr>
          <p:cNvCxnSpPr>
            <a:cxnSpLocks/>
          </p:cNvCxnSpPr>
          <p:nvPr/>
        </p:nvCxnSpPr>
        <p:spPr>
          <a:xfrm flipH="1">
            <a:off x="5867400" y="3807203"/>
            <a:ext cx="79757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7C904E01-1D0E-40B9-8CF0-E59FA454B9C7}"/>
              </a:ext>
            </a:extLst>
          </p:cNvPr>
          <p:cNvCxnSpPr>
            <a:cxnSpLocks/>
          </p:cNvCxnSpPr>
          <p:nvPr/>
        </p:nvCxnSpPr>
        <p:spPr>
          <a:xfrm flipV="1">
            <a:off x="5864147" y="3809410"/>
            <a:ext cx="0" cy="128056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CE23D68D-B63B-B57E-5401-11E4ECF86B9C}"/>
              </a:ext>
            </a:extLst>
          </p:cNvPr>
          <p:cNvSpPr txBox="1"/>
          <p:nvPr/>
        </p:nvSpPr>
        <p:spPr>
          <a:xfrm>
            <a:off x="6146993" y="5077368"/>
            <a:ext cx="1131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  Sum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8002DED-4E59-AF03-58DA-446794FED503}"/>
              </a:ext>
            </a:extLst>
          </p:cNvPr>
          <p:cNvCxnSpPr>
            <a:cxnSpLocks/>
          </p:cNvCxnSpPr>
          <p:nvPr/>
        </p:nvCxnSpPr>
        <p:spPr>
          <a:xfrm flipH="1">
            <a:off x="4813375" y="5334402"/>
            <a:ext cx="1452811" cy="438974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3BC5BC7-7D98-90B6-2270-32C9F8D06090}"/>
              </a:ext>
            </a:extLst>
          </p:cNvPr>
          <p:cNvCxnSpPr>
            <a:cxnSpLocks/>
          </p:cNvCxnSpPr>
          <p:nvPr/>
        </p:nvCxnSpPr>
        <p:spPr>
          <a:xfrm flipH="1">
            <a:off x="6076654" y="5444065"/>
            <a:ext cx="332558" cy="33185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2481DD6-CF20-C7EB-376D-47D830EF1ECA}"/>
              </a:ext>
            </a:extLst>
          </p:cNvPr>
          <p:cNvSpPr txBox="1"/>
          <p:nvPr/>
        </p:nvSpPr>
        <p:spPr>
          <a:xfrm>
            <a:off x="4530568" y="6359960"/>
            <a:ext cx="1735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Products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9336EEB3-119B-BC67-FB8E-9FDA7E897971}"/>
              </a:ext>
            </a:extLst>
          </p:cNvPr>
          <p:cNvSpPr/>
          <p:nvPr/>
        </p:nvSpPr>
        <p:spPr>
          <a:xfrm rot="16200000">
            <a:off x="4165978" y="5851088"/>
            <a:ext cx="172863" cy="791580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Left Brace 16">
            <a:extLst>
              <a:ext uri="{FF2B5EF4-FFF2-40B4-BE49-F238E27FC236}">
                <a16:creationId xmlns:a16="http://schemas.microsoft.com/office/drawing/2014/main" id="{627B94D6-9955-A391-1122-1F3BC2E96489}"/>
              </a:ext>
            </a:extLst>
          </p:cNvPr>
          <p:cNvSpPr/>
          <p:nvPr/>
        </p:nvSpPr>
        <p:spPr>
          <a:xfrm rot="16200000">
            <a:off x="5278396" y="5855619"/>
            <a:ext cx="172863" cy="791580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 Brace 17">
            <a:extLst>
              <a:ext uri="{FF2B5EF4-FFF2-40B4-BE49-F238E27FC236}">
                <a16:creationId xmlns:a16="http://schemas.microsoft.com/office/drawing/2014/main" id="{086D6279-F2EE-4D72-4E83-7C7D225AF221}"/>
              </a:ext>
            </a:extLst>
          </p:cNvPr>
          <p:cNvSpPr/>
          <p:nvPr/>
        </p:nvSpPr>
        <p:spPr>
          <a:xfrm rot="16200000">
            <a:off x="6484739" y="5851021"/>
            <a:ext cx="172863" cy="791580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485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45" grpId="0"/>
      <p:bldP spid="46" grpId="0"/>
      <p:bldP spid="47" grpId="0"/>
      <p:bldP spid="113" grpId="0" animBg="1"/>
      <p:bldP spid="114" grpId="0" animBg="1"/>
      <p:bldP spid="115" grpId="0" animBg="1"/>
      <p:bldP spid="116" grpId="0" animBg="1"/>
      <p:bldP spid="118" grpId="0" animBg="1"/>
      <p:bldP spid="121" grpId="0" animBg="1"/>
      <p:bldP spid="4" grpId="0"/>
      <p:bldP spid="15" grpId="0"/>
      <p:bldP spid="16" grpId="0" animBg="1"/>
      <p:bldP spid="17" grpId="0" animBg="1"/>
      <p:bldP spid="18" grpId="0" animBg="1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AA8AC3CC-A825-9075-3940-177E7EC45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62259-7EDC-B7C7-1B58-75E46C740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308FD267-60EB-B607-929B-DE84225FE393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14F869B9-93E0-798B-80AA-C03D9B93FD53}"/>
              </a:ext>
            </a:extLst>
          </p:cNvPr>
          <p:cNvGrpSpPr/>
          <p:nvPr/>
        </p:nvGrpSpPr>
        <p:grpSpPr>
          <a:xfrm>
            <a:off x="1915337" y="2133566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B54FB680-75DC-B43B-C730-F4C97852A90D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7602F3B8-C71B-BFE0-E1CA-C564443F0910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C1D26216-A3E6-789F-1F8C-F87772E54561}"/>
              </a:ext>
            </a:extLst>
          </p:cNvPr>
          <p:cNvGrpSpPr/>
          <p:nvPr/>
        </p:nvGrpSpPr>
        <p:grpSpPr>
          <a:xfrm>
            <a:off x="1917687" y="4075359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2E7EF904-8274-A192-577E-D9E5092D4B3F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DBEC8188-8424-4E7E-642C-8D4B2C90FEA6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626F559B-226B-A4E1-2C42-6FD0BC329648}"/>
              </a:ext>
            </a:extLst>
          </p:cNvPr>
          <p:cNvSpPr txBox="1"/>
          <p:nvPr/>
        </p:nvSpPr>
        <p:spPr>
          <a:xfrm>
            <a:off x="304800" y="2058382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CC2099D-4F22-2A7A-A4CC-8B8CCAB8C924}"/>
              </a:ext>
            </a:extLst>
          </p:cNvPr>
          <p:cNvGrpSpPr/>
          <p:nvPr/>
        </p:nvGrpSpPr>
        <p:grpSpPr>
          <a:xfrm>
            <a:off x="6382509" y="3409519"/>
            <a:ext cx="2094821" cy="576042"/>
            <a:chOff x="5988527" y="2215019"/>
            <a:chExt cx="2094821" cy="576042"/>
          </a:xfrm>
        </p:grpSpPr>
        <p:pic>
          <p:nvPicPr>
            <p:cNvPr id="82" name="Picture 81">
              <a:extLst>
                <a:ext uri="{FF2B5EF4-FFF2-40B4-BE49-F238E27FC236}">
                  <a16:creationId xmlns:a16="http://schemas.microsoft.com/office/drawing/2014/main" id="{BB9F4273-24A8-9540-37C7-8B796142324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C0B1BADD-C86F-467F-CC60-38EF51CC693C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D8B138D0-1A04-3A21-ED58-0D9BE59C3651}"/>
                </a:ext>
              </a:extLst>
            </p:cNvPr>
            <p:cNvSpPr txBox="1"/>
            <p:nvPr/>
          </p:nvSpPr>
          <p:spPr>
            <a:xfrm>
              <a:off x="7210490" y="2301640"/>
              <a:ext cx="872858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output</a:t>
              </a:r>
              <a:endParaRPr lang="en-US" sz="1600" baseline="-25000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0F2C112F-D676-3800-4054-AC9CFCEDA486}"/>
              </a:ext>
            </a:extLst>
          </p:cNvPr>
          <p:cNvGrpSpPr/>
          <p:nvPr/>
        </p:nvGrpSpPr>
        <p:grpSpPr>
          <a:xfrm>
            <a:off x="4206116" y="4883300"/>
            <a:ext cx="969477" cy="413341"/>
            <a:chOff x="4206116" y="4883300"/>
            <a:chExt cx="969477" cy="413341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582B936E-4FCE-A84A-B17E-897863EAF92B}"/>
                </a:ext>
              </a:extLst>
            </p:cNvPr>
            <p:cNvGrpSpPr/>
            <p:nvPr/>
          </p:nvGrpSpPr>
          <p:grpSpPr>
            <a:xfrm>
              <a:off x="4206116" y="4883300"/>
              <a:ext cx="969477" cy="413341"/>
              <a:chOff x="3057493" y="1537262"/>
              <a:chExt cx="969477" cy="413341"/>
            </a:xfrm>
          </p:grpSpPr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487C0B58-95CB-44ED-3324-C8A5F3113321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85" name="Flowchart: Delay 84">
                  <a:extLst>
                    <a:ext uri="{FF2B5EF4-FFF2-40B4-BE49-F238E27FC236}">
                      <a16:creationId xmlns:a16="http://schemas.microsoft.com/office/drawing/2014/main" id="{847F84EA-E766-823D-BDA8-8734EA439966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78F3DFE9-FEC8-9740-5310-E00CA5BC40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2B73D8BD-CCCB-55B1-846F-E098D336A9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7E15828C-1F8A-3617-3418-D3C52A8554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D571B59-17A9-3EB5-3C7C-56977BD24352}"/>
                </a:ext>
              </a:extLst>
            </p:cNvPr>
            <p:cNvCxnSpPr>
              <a:cxnSpLocks/>
            </p:cNvCxnSpPr>
            <p:nvPr/>
          </p:nvCxnSpPr>
          <p:spPr>
            <a:xfrm>
              <a:off x="4228590" y="5079929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16E05E8D-EC4A-E324-D9AA-BBDF5E58ECD6}"/>
              </a:ext>
            </a:extLst>
          </p:cNvPr>
          <p:cNvSpPr txBox="1"/>
          <p:nvPr/>
        </p:nvSpPr>
        <p:spPr>
          <a:xfrm>
            <a:off x="799825" y="5576774"/>
            <a:ext cx="2149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example: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83D0834D-2DAD-2E35-9FF8-F94CC4343BE2}"/>
              </a:ext>
            </a:extLst>
          </p:cNvPr>
          <p:cNvGrpSpPr/>
          <p:nvPr/>
        </p:nvGrpSpPr>
        <p:grpSpPr>
          <a:xfrm>
            <a:off x="3279854" y="5613007"/>
            <a:ext cx="3882946" cy="646331"/>
            <a:chOff x="1789644" y="5599411"/>
            <a:chExt cx="3882946" cy="646331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856CFD8F-250C-406F-87F2-7FB82C463B0B}"/>
                </a:ext>
              </a:extLst>
            </p:cNvPr>
            <p:cNvGrpSpPr/>
            <p:nvPr/>
          </p:nvGrpSpPr>
          <p:grpSpPr>
            <a:xfrm>
              <a:off x="1789644" y="5599411"/>
              <a:ext cx="3882946" cy="646331"/>
              <a:chOff x="1789644" y="4215740"/>
              <a:chExt cx="3882946" cy="646331"/>
            </a:xfrm>
          </p:grpSpPr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C1A25793-D666-BD83-14E8-91B4FD7A4B74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38829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=x y z+ x y z + x y z </a:t>
                </a:r>
                <a:endParaRPr lang="en-US" sz="3600" baseline="-25000" dirty="0"/>
              </a:p>
            </p:txBody>
          </p: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A32392F0-DA93-E89D-6165-530B3502CF55}"/>
                  </a:ext>
                </a:extLst>
              </p:cNvPr>
              <p:cNvCxnSpPr/>
              <p:nvPr/>
            </p:nvCxnSpPr>
            <p:spPr>
              <a:xfrm>
                <a:off x="236258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7CD34024-231F-19E3-C06E-61A863ED7CBC}"/>
                </a:ext>
              </a:extLst>
            </p:cNvPr>
            <p:cNvCxnSpPr/>
            <p:nvPr/>
          </p:nvCxnSpPr>
          <p:spPr>
            <a:xfrm>
              <a:off x="4072390" y="5761866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44FCDD8A-F43C-6485-E7C5-D54A1C8B195A}"/>
              </a:ext>
            </a:extLst>
          </p:cNvPr>
          <p:cNvGrpSpPr/>
          <p:nvPr/>
        </p:nvGrpSpPr>
        <p:grpSpPr>
          <a:xfrm>
            <a:off x="4216765" y="3507262"/>
            <a:ext cx="969477" cy="413341"/>
            <a:chOff x="4216765" y="3507262"/>
            <a:chExt cx="969477" cy="413341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427E1BC2-56C3-DCCC-91D9-560E22356323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7E33CEA9-20EB-773F-70B2-AA942B40DB2D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75" name="Flowchart: Delay 74">
                  <a:extLst>
                    <a:ext uri="{FF2B5EF4-FFF2-40B4-BE49-F238E27FC236}">
                      <a16:creationId xmlns:a16="http://schemas.microsoft.com/office/drawing/2014/main" id="{2A2E4856-F428-3EED-7D76-31C08CD2695F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52735B04-9EA3-9D48-6195-4E2841201E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C4B1EC7-9C2B-492D-5168-D23E6E52602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D74BC739-6B6F-84D2-9BCE-0BE1EAF0D3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191CBA53-2569-793E-7EE8-495ADE847A43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5DB1CF11-3DF4-5765-CC75-22B3D2C228BB}"/>
              </a:ext>
            </a:extLst>
          </p:cNvPr>
          <p:cNvGrpSpPr/>
          <p:nvPr/>
        </p:nvGrpSpPr>
        <p:grpSpPr>
          <a:xfrm>
            <a:off x="4210057" y="2249745"/>
            <a:ext cx="969477" cy="413341"/>
            <a:chOff x="4216765" y="3507262"/>
            <a:chExt cx="969477" cy="413341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557E062-6F7B-42C4-F98D-140CA2CBF651}"/>
                </a:ext>
              </a:extLst>
            </p:cNvPr>
            <p:cNvGrpSpPr/>
            <p:nvPr/>
          </p:nvGrpSpPr>
          <p:grpSpPr>
            <a:xfrm>
              <a:off x="4216765" y="3507262"/>
              <a:ext cx="969477" cy="413341"/>
              <a:chOff x="3057493" y="1537262"/>
              <a:chExt cx="969477" cy="413341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1D902126-1534-C52C-FDCA-BFB02595C8DB}"/>
                  </a:ext>
                </a:extLst>
              </p:cNvPr>
              <p:cNvGrpSpPr/>
              <p:nvPr/>
            </p:nvGrpSpPr>
            <p:grpSpPr>
              <a:xfrm>
                <a:off x="3057493" y="1537262"/>
                <a:ext cx="740877" cy="413341"/>
                <a:chOff x="6545316" y="5004375"/>
                <a:chExt cx="740877" cy="413341"/>
              </a:xfrm>
            </p:grpSpPr>
            <p:sp>
              <p:nvSpPr>
                <p:cNvPr id="95" name="Flowchart: Delay 94">
                  <a:extLst>
                    <a:ext uri="{FF2B5EF4-FFF2-40B4-BE49-F238E27FC236}">
                      <a16:creationId xmlns:a16="http://schemas.microsoft.com/office/drawing/2014/main" id="{F63692DA-DA27-F262-D3F3-41920A44AF4F}"/>
                    </a:ext>
                  </a:extLst>
                </p:cNvPr>
                <p:cNvSpPr/>
                <p:nvPr/>
              </p:nvSpPr>
              <p:spPr>
                <a:xfrm>
                  <a:off x="6781800" y="5004375"/>
                  <a:ext cx="504393" cy="413341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4FAFE46C-4780-7DDC-94F6-C93181E46A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7452" y="5105400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A3EA8C23-B44A-2AC3-B836-6B9123FF88F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45316" y="5309312"/>
                  <a:ext cx="2286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3D7E739D-1F66-9DA5-4FAE-9C8181D8A9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8370" y="17279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B646C3AB-0D0C-CA91-AE6C-0674C17D32B4}"/>
                </a:ext>
              </a:extLst>
            </p:cNvPr>
            <p:cNvCxnSpPr>
              <a:cxnSpLocks/>
            </p:cNvCxnSpPr>
            <p:nvPr/>
          </p:nvCxnSpPr>
          <p:spPr>
            <a:xfrm>
              <a:off x="4220706" y="3715084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4CE04F94-DA79-DDBE-6313-4A62A66FDA1E}"/>
              </a:ext>
            </a:extLst>
          </p:cNvPr>
          <p:cNvSpPr txBox="1"/>
          <p:nvPr/>
        </p:nvSpPr>
        <p:spPr>
          <a:xfrm>
            <a:off x="421107" y="2771762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endParaRPr lang="en-US" sz="3600" baseline="-250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73F9A83-5360-F7C1-BEE2-2D6352E1A938}"/>
              </a:ext>
            </a:extLst>
          </p:cNvPr>
          <p:cNvSpPr txBox="1"/>
          <p:nvPr/>
        </p:nvSpPr>
        <p:spPr>
          <a:xfrm>
            <a:off x="416826" y="3420913"/>
            <a:ext cx="39193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y </a:t>
            </a:r>
            <a:endParaRPr lang="en-US" sz="3600" baseline="-25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4EE9BEF-7623-4AE6-4AFB-DBD788A56E8D}"/>
              </a:ext>
            </a:extLst>
          </p:cNvPr>
          <p:cNvSpPr txBox="1"/>
          <p:nvPr/>
        </p:nvSpPr>
        <p:spPr>
          <a:xfrm>
            <a:off x="440587" y="4883300"/>
            <a:ext cx="2984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z</a:t>
            </a:r>
            <a:endParaRPr lang="en-US" sz="3600" baseline="-250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E882F38-0892-238E-FFB1-A764A6494F70}"/>
              </a:ext>
            </a:extLst>
          </p:cNvPr>
          <p:cNvCxnSpPr>
            <a:cxnSpLocks/>
          </p:cNvCxnSpPr>
          <p:nvPr/>
        </p:nvCxnSpPr>
        <p:spPr>
          <a:xfrm flipH="1">
            <a:off x="723900" y="3124961"/>
            <a:ext cx="255595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B8B71BA9-B11B-A654-9375-535C2E75277D}"/>
              </a:ext>
            </a:extLst>
          </p:cNvPr>
          <p:cNvCxnSpPr>
            <a:cxnSpLocks/>
            <a:stCxn id="104" idx="3"/>
          </p:cNvCxnSpPr>
          <p:nvPr/>
        </p:nvCxnSpPr>
        <p:spPr>
          <a:xfrm flipH="1">
            <a:off x="1514773" y="2354028"/>
            <a:ext cx="400564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F95DAD7-8067-832C-F5AF-6F38EBBCE42B}"/>
              </a:ext>
            </a:extLst>
          </p:cNvPr>
          <p:cNvCxnSpPr>
            <a:cxnSpLocks/>
          </p:cNvCxnSpPr>
          <p:nvPr/>
        </p:nvCxnSpPr>
        <p:spPr>
          <a:xfrm flipH="1" flipV="1">
            <a:off x="1510246" y="2350769"/>
            <a:ext cx="0" cy="77419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E92935B-841E-8E29-1934-48AB166ECE6F}"/>
              </a:ext>
            </a:extLst>
          </p:cNvPr>
          <p:cNvCxnSpPr>
            <a:cxnSpLocks/>
          </p:cNvCxnSpPr>
          <p:nvPr/>
        </p:nvCxnSpPr>
        <p:spPr>
          <a:xfrm flipH="1">
            <a:off x="2512664" y="2350769"/>
            <a:ext cx="43623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0CA671D5-E317-C6BC-DDF2-527106668A47}"/>
              </a:ext>
            </a:extLst>
          </p:cNvPr>
          <p:cNvCxnSpPr>
            <a:cxnSpLocks/>
          </p:cNvCxnSpPr>
          <p:nvPr/>
        </p:nvCxnSpPr>
        <p:spPr>
          <a:xfrm flipH="1">
            <a:off x="691360" y="3713932"/>
            <a:ext cx="2142315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17866AED-3D8F-9A6E-BDA2-0A0EBD64B5B2}"/>
              </a:ext>
            </a:extLst>
          </p:cNvPr>
          <p:cNvCxnSpPr>
            <a:cxnSpLocks/>
          </p:cNvCxnSpPr>
          <p:nvPr/>
        </p:nvCxnSpPr>
        <p:spPr>
          <a:xfrm flipH="1">
            <a:off x="7661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3972E8E7-9F85-2E3D-5353-8C2158B44D25}"/>
              </a:ext>
            </a:extLst>
          </p:cNvPr>
          <p:cNvCxnSpPr>
            <a:cxnSpLocks/>
          </p:cNvCxnSpPr>
          <p:nvPr/>
        </p:nvCxnSpPr>
        <p:spPr>
          <a:xfrm flipH="1">
            <a:off x="1510246" y="4299113"/>
            <a:ext cx="40056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886BFFD3-8CB7-7B02-20BF-F4E7E21D3C2B}"/>
              </a:ext>
            </a:extLst>
          </p:cNvPr>
          <p:cNvCxnSpPr>
            <a:cxnSpLocks/>
          </p:cNvCxnSpPr>
          <p:nvPr/>
        </p:nvCxnSpPr>
        <p:spPr>
          <a:xfrm flipH="1" flipV="1">
            <a:off x="1517124" y="4275380"/>
            <a:ext cx="2149" cy="90868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9F709AD-C635-3EB8-2D99-002CF68A47EA}"/>
              </a:ext>
            </a:extLst>
          </p:cNvPr>
          <p:cNvCxnSpPr>
            <a:cxnSpLocks/>
          </p:cNvCxnSpPr>
          <p:nvPr/>
        </p:nvCxnSpPr>
        <p:spPr>
          <a:xfrm flipH="1" flipV="1">
            <a:off x="2522962" y="4295820"/>
            <a:ext cx="943396" cy="3293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6CD529D-910B-49C5-C258-572ABA1AC40E}"/>
              </a:ext>
            </a:extLst>
          </p:cNvPr>
          <p:cNvGrpSpPr/>
          <p:nvPr/>
        </p:nvGrpSpPr>
        <p:grpSpPr>
          <a:xfrm>
            <a:off x="2566870" y="1845143"/>
            <a:ext cx="514318" cy="553998"/>
            <a:chOff x="2604550" y="2153205"/>
            <a:chExt cx="514318" cy="553998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E9E88DF0-7724-40DF-FE22-7B20722527DD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endParaRPr lang="en-US" sz="3600" baseline="-25000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9AB3680D-1E05-7061-B7FA-F588E470825B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B630B7E2-E26F-3C8A-F421-C7EF3337801E}"/>
              </a:ext>
            </a:extLst>
          </p:cNvPr>
          <p:cNvGrpSpPr/>
          <p:nvPr/>
        </p:nvGrpSpPr>
        <p:grpSpPr>
          <a:xfrm>
            <a:off x="2583190" y="3812580"/>
            <a:ext cx="514318" cy="553998"/>
            <a:chOff x="2604550" y="2153205"/>
            <a:chExt cx="514318" cy="553998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876A575D-AE50-12EA-6C53-0AE38C58D089}"/>
                </a:ext>
              </a:extLst>
            </p:cNvPr>
            <p:cNvSpPr txBox="1"/>
            <p:nvPr/>
          </p:nvSpPr>
          <p:spPr>
            <a:xfrm>
              <a:off x="2623843" y="2153205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z</a:t>
              </a:r>
              <a:endParaRPr lang="en-US" sz="3600" baseline="-25000" dirty="0"/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918E8DAD-78AC-048D-5BC5-29DA604C2CFB}"/>
                </a:ext>
              </a:extLst>
            </p:cNvPr>
            <p:cNvCxnSpPr/>
            <p:nvPr/>
          </p:nvCxnSpPr>
          <p:spPr>
            <a:xfrm>
              <a:off x="2604550" y="23066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6DD93709-FED3-F0E9-EBC4-CEE59C251FD6}"/>
              </a:ext>
            </a:extLst>
          </p:cNvPr>
          <p:cNvCxnSpPr>
            <a:cxnSpLocks/>
          </p:cNvCxnSpPr>
          <p:nvPr/>
        </p:nvCxnSpPr>
        <p:spPr>
          <a:xfrm flipH="1">
            <a:off x="2612372" y="2350769"/>
            <a:ext cx="1715926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ECAEDE44-9C01-C7E2-B9B6-6680A05F7FCB}"/>
              </a:ext>
            </a:extLst>
          </p:cNvPr>
          <p:cNvCxnSpPr>
            <a:cxnSpLocks/>
          </p:cNvCxnSpPr>
          <p:nvPr/>
        </p:nvCxnSpPr>
        <p:spPr>
          <a:xfrm flipH="1">
            <a:off x="2730782" y="2456415"/>
            <a:ext cx="174539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85CC371C-61B3-F50D-F61F-E24CD78AF7C8}"/>
              </a:ext>
            </a:extLst>
          </p:cNvPr>
          <p:cNvCxnSpPr>
            <a:cxnSpLocks/>
          </p:cNvCxnSpPr>
          <p:nvPr/>
        </p:nvCxnSpPr>
        <p:spPr>
          <a:xfrm flipH="1" flipV="1">
            <a:off x="2739523" y="2440394"/>
            <a:ext cx="0" cy="128016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CF8903E2-ED10-6A23-D11B-94F27D2D4CC3}"/>
              </a:ext>
            </a:extLst>
          </p:cNvPr>
          <p:cNvCxnSpPr>
            <a:cxnSpLocks/>
          </p:cNvCxnSpPr>
          <p:nvPr/>
        </p:nvCxnSpPr>
        <p:spPr>
          <a:xfrm flipH="1">
            <a:off x="2923526" y="2555080"/>
            <a:ext cx="1480729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8E9619BF-3662-3DB6-1169-55EB213B978D}"/>
              </a:ext>
            </a:extLst>
          </p:cNvPr>
          <p:cNvCxnSpPr>
            <a:cxnSpLocks/>
          </p:cNvCxnSpPr>
          <p:nvPr/>
        </p:nvCxnSpPr>
        <p:spPr>
          <a:xfrm flipH="1" flipV="1">
            <a:off x="2929375" y="2554684"/>
            <a:ext cx="0" cy="262937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98E636D5-E984-E632-D970-2278E8338F2B}"/>
              </a:ext>
            </a:extLst>
          </p:cNvPr>
          <p:cNvCxnSpPr>
            <a:cxnSpLocks/>
          </p:cNvCxnSpPr>
          <p:nvPr/>
        </p:nvCxnSpPr>
        <p:spPr>
          <a:xfrm flipH="1">
            <a:off x="2129242" y="3713932"/>
            <a:ext cx="2142315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5E6C1548-7F30-0F54-92F4-1E8A2F8BA84F}"/>
              </a:ext>
            </a:extLst>
          </p:cNvPr>
          <p:cNvCxnSpPr>
            <a:cxnSpLocks/>
          </p:cNvCxnSpPr>
          <p:nvPr/>
        </p:nvCxnSpPr>
        <p:spPr>
          <a:xfrm flipH="1">
            <a:off x="3279854" y="3601123"/>
            <a:ext cx="112440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05C44516-30BD-34D3-A97E-0A3E63300DB3}"/>
              </a:ext>
            </a:extLst>
          </p:cNvPr>
          <p:cNvCxnSpPr>
            <a:cxnSpLocks/>
          </p:cNvCxnSpPr>
          <p:nvPr/>
        </p:nvCxnSpPr>
        <p:spPr>
          <a:xfrm flipV="1">
            <a:off x="3282282" y="3124961"/>
            <a:ext cx="0" cy="4833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926F63D8-E2F4-CDF1-D8F0-7D756A78F85D}"/>
              </a:ext>
            </a:extLst>
          </p:cNvPr>
          <p:cNvCxnSpPr>
            <a:cxnSpLocks/>
          </p:cNvCxnSpPr>
          <p:nvPr/>
        </p:nvCxnSpPr>
        <p:spPr>
          <a:xfrm flipH="1">
            <a:off x="1957000" y="5186149"/>
            <a:ext cx="24765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C7AC08A2-3AFE-7436-73ED-57E032A6C090}"/>
              </a:ext>
            </a:extLst>
          </p:cNvPr>
          <p:cNvCxnSpPr>
            <a:cxnSpLocks/>
          </p:cNvCxnSpPr>
          <p:nvPr/>
        </p:nvCxnSpPr>
        <p:spPr>
          <a:xfrm flipH="1">
            <a:off x="3451494" y="3812199"/>
            <a:ext cx="906038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60FAA2C9-7A80-7869-E937-593E9600DD69}"/>
              </a:ext>
            </a:extLst>
          </p:cNvPr>
          <p:cNvCxnSpPr>
            <a:cxnSpLocks/>
          </p:cNvCxnSpPr>
          <p:nvPr/>
        </p:nvCxnSpPr>
        <p:spPr>
          <a:xfrm flipV="1">
            <a:off x="3466358" y="3807203"/>
            <a:ext cx="0" cy="483327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>
            <a:extLst>
              <a:ext uri="{FF2B5EF4-FFF2-40B4-BE49-F238E27FC236}">
                <a16:creationId xmlns:a16="http://schemas.microsoft.com/office/drawing/2014/main" id="{497EE89C-DC6A-F8BC-3E9A-E26A93779529}"/>
              </a:ext>
            </a:extLst>
          </p:cNvPr>
          <p:cNvSpPr/>
          <p:nvPr/>
        </p:nvSpPr>
        <p:spPr>
          <a:xfrm>
            <a:off x="1465941" y="3074809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CD8434B9-2A9F-F281-BDDC-749A9E2707E4}"/>
              </a:ext>
            </a:extLst>
          </p:cNvPr>
          <p:cNvSpPr/>
          <p:nvPr/>
        </p:nvSpPr>
        <p:spPr>
          <a:xfrm>
            <a:off x="2693803" y="3672877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A23E1535-5D2A-F9C6-C224-A680439601D1}"/>
              </a:ext>
            </a:extLst>
          </p:cNvPr>
          <p:cNvSpPr/>
          <p:nvPr/>
        </p:nvSpPr>
        <p:spPr>
          <a:xfrm>
            <a:off x="1473759" y="5139386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F7605B70-1830-B332-01B2-84CF88108CDA}"/>
              </a:ext>
            </a:extLst>
          </p:cNvPr>
          <p:cNvSpPr/>
          <p:nvPr/>
        </p:nvSpPr>
        <p:spPr>
          <a:xfrm>
            <a:off x="2878419" y="5126355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1834B323-2C46-B8CB-21A5-E087AFF6FB07}"/>
              </a:ext>
            </a:extLst>
          </p:cNvPr>
          <p:cNvCxnSpPr>
            <a:cxnSpLocks/>
          </p:cNvCxnSpPr>
          <p:nvPr/>
        </p:nvCxnSpPr>
        <p:spPr>
          <a:xfrm flipV="1">
            <a:off x="3279854" y="3149931"/>
            <a:ext cx="0" cy="1850856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>
            <a:extLst>
              <a:ext uri="{FF2B5EF4-FFF2-40B4-BE49-F238E27FC236}">
                <a16:creationId xmlns:a16="http://schemas.microsoft.com/office/drawing/2014/main" id="{AF4C0498-6004-F885-7F8A-699784B54E64}"/>
              </a:ext>
            </a:extLst>
          </p:cNvPr>
          <p:cNvSpPr/>
          <p:nvPr/>
        </p:nvSpPr>
        <p:spPr>
          <a:xfrm>
            <a:off x="3230192" y="353918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E9D3F072-EBB5-8399-D027-D08996D9DA17}"/>
              </a:ext>
            </a:extLst>
          </p:cNvPr>
          <p:cNvCxnSpPr>
            <a:cxnSpLocks/>
          </p:cNvCxnSpPr>
          <p:nvPr/>
        </p:nvCxnSpPr>
        <p:spPr>
          <a:xfrm flipH="1">
            <a:off x="3270887" y="4984325"/>
            <a:ext cx="1142335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5FDE9C87-B97F-F81E-23EB-67EADDAB6C19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3726498"/>
            <a:ext cx="897" cy="134745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>
            <a:extLst>
              <a:ext uri="{FF2B5EF4-FFF2-40B4-BE49-F238E27FC236}">
                <a16:creationId xmlns:a16="http://schemas.microsoft.com/office/drawing/2014/main" id="{1642F9DD-F18D-E27E-6F3C-1F619943B6CC}"/>
              </a:ext>
            </a:extLst>
          </p:cNvPr>
          <p:cNvSpPr/>
          <p:nvPr/>
        </p:nvSpPr>
        <p:spPr>
          <a:xfrm>
            <a:off x="3063185" y="3676464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511BD5C3-FB31-A703-DBF2-D336C5AD1A23}"/>
              </a:ext>
            </a:extLst>
          </p:cNvPr>
          <p:cNvCxnSpPr>
            <a:cxnSpLocks/>
          </p:cNvCxnSpPr>
          <p:nvPr/>
        </p:nvCxnSpPr>
        <p:spPr>
          <a:xfrm flipH="1" flipV="1">
            <a:off x="3108008" y="5071322"/>
            <a:ext cx="1349184" cy="4026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EBF8D7E9-5171-3459-FF88-3D4B884A6F3F}"/>
              </a:ext>
            </a:extLst>
          </p:cNvPr>
          <p:cNvCxnSpPr>
            <a:cxnSpLocks/>
          </p:cNvCxnSpPr>
          <p:nvPr/>
        </p:nvCxnSpPr>
        <p:spPr>
          <a:xfrm flipH="1">
            <a:off x="4957643" y="3697540"/>
            <a:ext cx="1725889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BAC5677A-090F-6F30-5473-72FFF0E9883C}"/>
              </a:ext>
            </a:extLst>
          </p:cNvPr>
          <p:cNvCxnSpPr>
            <a:cxnSpLocks/>
          </p:cNvCxnSpPr>
          <p:nvPr/>
        </p:nvCxnSpPr>
        <p:spPr>
          <a:xfrm flipH="1">
            <a:off x="4993628" y="5071322"/>
            <a:ext cx="870519" cy="240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A4FB7680-FE18-9849-D589-B52C36D60EB5}"/>
              </a:ext>
            </a:extLst>
          </p:cNvPr>
          <p:cNvCxnSpPr>
            <a:cxnSpLocks/>
          </p:cNvCxnSpPr>
          <p:nvPr/>
        </p:nvCxnSpPr>
        <p:spPr>
          <a:xfrm flipH="1">
            <a:off x="4993628" y="2440394"/>
            <a:ext cx="810381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5C7FAE16-5AD5-B564-684C-31D5E15B7BC4}"/>
              </a:ext>
            </a:extLst>
          </p:cNvPr>
          <p:cNvCxnSpPr>
            <a:cxnSpLocks/>
          </p:cNvCxnSpPr>
          <p:nvPr/>
        </p:nvCxnSpPr>
        <p:spPr>
          <a:xfrm flipH="1">
            <a:off x="5791200" y="3584906"/>
            <a:ext cx="873773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F85B9AAA-3002-59D9-4C21-511C27322163}"/>
              </a:ext>
            </a:extLst>
          </p:cNvPr>
          <p:cNvCxnSpPr>
            <a:cxnSpLocks/>
          </p:cNvCxnSpPr>
          <p:nvPr/>
        </p:nvCxnSpPr>
        <p:spPr>
          <a:xfrm flipV="1">
            <a:off x="5804009" y="2443384"/>
            <a:ext cx="1" cy="1141522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D5A73EDE-EAC2-4B14-9D50-4527B123FD8C}"/>
              </a:ext>
            </a:extLst>
          </p:cNvPr>
          <p:cNvCxnSpPr>
            <a:cxnSpLocks/>
          </p:cNvCxnSpPr>
          <p:nvPr/>
        </p:nvCxnSpPr>
        <p:spPr>
          <a:xfrm flipH="1">
            <a:off x="5867400" y="3807203"/>
            <a:ext cx="79757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B5701B5A-3591-886C-7051-923D329A3B71}"/>
              </a:ext>
            </a:extLst>
          </p:cNvPr>
          <p:cNvCxnSpPr>
            <a:cxnSpLocks/>
          </p:cNvCxnSpPr>
          <p:nvPr/>
        </p:nvCxnSpPr>
        <p:spPr>
          <a:xfrm flipV="1">
            <a:off x="5864147" y="3809410"/>
            <a:ext cx="0" cy="128056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9450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45" grpId="0"/>
      <p:bldP spid="46" grpId="0"/>
      <p:bldP spid="47" grpId="0"/>
      <p:bldP spid="113" grpId="0" animBg="1"/>
      <p:bldP spid="114" grpId="0" animBg="1"/>
      <p:bldP spid="115" grpId="0" animBg="1"/>
      <p:bldP spid="116" grpId="0" animBg="1"/>
      <p:bldP spid="118" grpId="0" animBg="1"/>
      <p:bldP spid="1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Common Emitter Amplifier Circuit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616" y="1423924"/>
            <a:ext cx="7886700" cy="8696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An </a:t>
            </a:r>
            <a:r>
              <a:rPr lang="en-US" sz="2400" dirty="0" err="1"/>
              <a:t>npn</a:t>
            </a:r>
            <a:r>
              <a:rPr lang="en-US" sz="2400" dirty="0"/>
              <a:t> transistor with </a:t>
            </a:r>
            <a:r>
              <a:rPr lang="el-GR" sz="2400" dirty="0"/>
              <a:t>β</a:t>
            </a:r>
            <a:r>
              <a:rPr lang="en-US" sz="2400" dirty="0"/>
              <a:t> = 100, </a:t>
            </a:r>
            <a:r>
              <a:rPr lang="en-US" sz="2400" dirty="0" err="1"/>
              <a:t>V</a:t>
            </a:r>
            <a:r>
              <a:rPr lang="en-US" sz="2400" baseline="-25000" dirty="0" err="1"/>
              <a:t>BE,on</a:t>
            </a:r>
            <a:r>
              <a:rPr lang="en-US" sz="2400" dirty="0"/>
              <a:t> = 0.7 V, </a:t>
            </a:r>
            <a:r>
              <a:rPr lang="en-US" sz="2400" dirty="0" err="1"/>
              <a:t>V</a:t>
            </a:r>
            <a:r>
              <a:rPr lang="en-US" sz="2400" baseline="-25000" dirty="0" err="1"/>
              <a:t>CE,sat</a:t>
            </a:r>
            <a:r>
              <a:rPr lang="en-US" sz="2400" dirty="0"/>
              <a:t> = 0.2 V is biased as shown.  Find the DC currents and </a:t>
            </a:r>
            <a:r>
              <a:rPr lang="en-US" sz="2400" dirty="0" err="1"/>
              <a:t>V</a:t>
            </a:r>
            <a:r>
              <a:rPr lang="en-US" sz="2400" baseline="-25000" dirty="0" err="1"/>
              <a:t>out</a:t>
            </a:r>
            <a:r>
              <a:rPr lang="en-US" sz="2400" dirty="0"/>
              <a:t>.</a:t>
            </a:r>
          </a:p>
        </p:txBody>
      </p: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3D55C7ED-3534-4102-886B-5029AA96A03F}"/>
              </a:ext>
            </a:extLst>
          </p:cNvPr>
          <p:cNvGrpSpPr/>
          <p:nvPr/>
        </p:nvGrpSpPr>
        <p:grpSpPr>
          <a:xfrm>
            <a:off x="627155" y="2906386"/>
            <a:ext cx="4853594" cy="2072552"/>
            <a:chOff x="347108" y="2668386"/>
            <a:chExt cx="6471459" cy="2763402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058552" y="2831728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210559" y="2669526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226945" y="352557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037557" y="3852080"/>
                  <a:ext cx="593496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37557" y="3852080"/>
                  <a:ext cx="593496" cy="400109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110168" y="3346038"/>
                  <a:ext cx="708399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0168" y="3346038"/>
                  <a:ext cx="708399" cy="400109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196273" y="3331469"/>
                  <a:ext cx="151178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3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35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=100</m:t>
                        </m:r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nor/>
                          </m:rPr>
                          <a:rPr lang="en-US" sz="1350"/>
                          <m:t>Ω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96273" y="3331469"/>
                  <a:ext cx="1511783" cy="400109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923225" y="3355914"/>
                  <a:ext cx="47064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3225" y="3355914"/>
                  <a:ext cx="470643" cy="40010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3701824" y="2832587"/>
                  <a:ext cx="1434837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a14:m>
                  <a:r>
                    <a:rPr lang="en-US" sz="1350" dirty="0"/>
                    <a:t> </a:t>
                  </a:r>
                  <a14:m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</a:rPr>
                        <m:t>=6.2 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nor/>
                        </m:rPr>
                        <a:rPr lang="en-US" sz="1350"/>
                        <m:t>Ω</m:t>
                      </m:r>
                    </m:oMath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1824" y="2832587"/>
                  <a:ext cx="1434837" cy="400109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347108" y="3688392"/>
                  <a:ext cx="997709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sz="1350" dirty="0"/>
                    <a:t>= 5V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7108" y="3688392"/>
                  <a:ext cx="997709" cy="400109"/>
                </a:xfrm>
                <a:prstGeom prst="rect">
                  <a:avLst/>
                </a:prstGeom>
                <a:blipFill>
                  <a:blip r:embed="rId7"/>
                  <a:stretch>
                    <a:fillRect t="-2041" b="-2040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482702" y="5030751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251EB08D-A4C9-48A7-A0D5-B704C19D0454}"/>
                </a:ext>
              </a:extLst>
            </p:cNvPr>
            <p:cNvGrpSpPr/>
            <p:nvPr/>
          </p:nvGrpSpPr>
          <p:grpSpPr>
            <a:xfrm>
              <a:off x="1495046" y="2668386"/>
              <a:ext cx="3734917" cy="2362369"/>
              <a:chOff x="1495046" y="2668386"/>
              <a:chExt cx="3734917" cy="2362369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C22FBDC-0B74-40BF-8A05-267DA1D55369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2369"/>
                <a:chOff x="-1462258" y="2775489"/>
                <a:chExt cx="3734917" cy="2362369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92411F75-780B-4FF4-8F5B-D1057DF7009D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015002" y="3880200"/>
                  <a:ext cx="1538034" cy="977281"/>
                  <a:chOff x="8441531" y="3428998"/>
                  <a:chExt cx="1538034" cy="977281"/>
                </a:xfrm>
              </p:grpSpPr>
              <p:cxnSp>
                <p:nvCxnSpPr>
                  <p:cNvPr id="5" name="Straight Connector 4">
                    <a:extLst>
                      <a:ext uri="{FF2B5EF4-FFF2-40B4-BE49-F238E27FC236}">
                        <a16:creationId xmlns:a16="http://schemas.microsoft.com/office/drawing/2014/main" id="{89B70155-E860-4D0C-877F-12C7C1D62D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8841927" y="3028604"/>
                    <a:ext cx="0" cy="80079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B5E8588B-25D4-42C2-A371-FFD474860E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V="1">
                    <a:off x="9945203" y="3397653"/>
                    <a:ext cx="3017" cy="6570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0878921-5277-4FC5-8234-DB0B6F526346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Arrow Connector 7">
                    <a:extLst>
                      <a:ext uri="{FF2B5EF4-FFF2-40B4-BE49-F238E27FC236}">
                        <a16:creationId xmlns:a16="http://schemas.microsoft.com/office/drawing/2014/main" id="{F5755409-D6F5-4821-A344-CFA0D2A381AA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E25465C7-BDF3-4ECB-8841-6C099691FF1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5C216F7A-E136-4D2A-BB07-2786DD4417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EDDA74E1-F3E0-4FEC-B607-EE23F83A0F7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1405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7706AD0C-D5E1-4F17-8210-0228DEBDCA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56E30060-5D1E-4B4B-90DD-4B14E98B61FD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34E42310-758D-4EBC-BD1B-DF7830649B1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5809B9AA-93A0-45F8-81A4-E77FD0D2FE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D9B0F568-28A4-40D5-A98B-CE150252BB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A8B43EF7-FA1F-445B-9540-C417479D92D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D28F018B-7EC4-4E46-9BF7-E51507E1EF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D00D4C5C-D61E-4AD5-B08D-5441B74F02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80DC4F4A-CE1F-4940-B74A-4D1DE5F0D2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E43850A4-8551-496A-AAF7-83B3E95792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31C668B5-1525-4E19-BC2B-14C0BB1EF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BAAB1196-CE07-4004-BA97-2AC1EBDE37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C4D40C0F-805D-4811-B82B-7A971BCAC6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8830" y="2689465"/>
                <a:ext cx="4058" cy="114220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CFD7C63E-6ADD-4026-A1F9-B0E6D0F07E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326070" y="3831871"/>
              <a:ext cx="373658" cy="229817"/>
              <a:chOff x="1360627" y="3621347"/>
              <a:chExt cx="373658" cy="229817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21347"/>
                <a:ext cx="365760" cy="229817"/>
                <a:chOff x="1360627" y="3621347"/>
                <a:chExt cx="365760" cy="229817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85116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695083"/>
                <a:ext cx="365760" cy="71935"/>
                <a:chOff x="1360627" y="354941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5494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>
              <a:off x="1512888" y="4051066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299822" y="5303520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958203" y="4005831"/>
                  <a:ext cx="47064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8203" y="4005831"/>
                  <a:ext cx="470643" cy="400109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2573134" y="4035694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4409284"/>
              <a:ext cx="0" cy="6217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3906512"/>
              <a:ext cx="0" cy="1469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512653" y="3986039"/>
                  <a:ext cx="47064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2653" y="3986039"/>
                  <a:ext cx="470643" cy="400109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520692" y="4125256"/>
                  <a:ext cx="470643" cy="40010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350" i="1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sz="1350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20692" y="4125256"/>
                  <a:ext cx="470643" cy="400109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73ACCDB-00DD-42A6-B374-CEC38C122C0B}"/>
              </a:ext>
            </a:extLst>
          </p:cNvPr>
          <p:cNvCxnSpPr/>
          <p:nvPr/>
        </p:nvCxnSpPr>
        <p:spPr>
          <a:xfrm>
            <a:off x="3061885" y="4018267"/>
            <a:ext cx="51020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A9B4C2D2-363A-4422-B275-3FD5871F0D87}"/>
                  </a:ext>
                </a:extLst>
              </p:cNvPr>
              <p:cNvSpPr/>
              <p:nvPr/>
            </p:nvSpPr>
            <p:spPr>
              <a:xfrm>
                <a:off x="3015187" y="4003010"/>
                <a:ext cx="664413" cy="300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1350" i="1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sz="1350" dirty="0"/>
              </a:p>
            </p:txBody>
          </p:sp>
        </mc:Choice>
        <mc:Fallback xmlns="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A9B4C2D2-363A-4422-B275-3FD5871F0D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5187" y="4003010"/>
                <a:ext cx="664413" cy="30008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5EA26EA-87CE-42AC-BD72-AD648AE064E8}"/>
                  </a:ext>
                </a:extLst>
              </p:cNvPr>
              <p:cNvSpPr/>
              <p:nvPr/>
            </p:nvSpPr>
            <p:spPr>
              <a:xfrm>
                <a:off x="4452842" y="3031725"/>
                <a:ext cx="658578" cy="300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1350" i="1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sz="1350" dirty="0"/>
              </a:p>
            </p:txBody>
          </p:sp>
        </mc:Choice>
        <mc:Fallback xmlns="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5EA26EA-87CE-42AC-BD72-AD648AE064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2842" y="3031725"/>
                <a:ext cx="658578" cy="30008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73D4EE9D-65BC-4E3F-B2A8-562CE553D9AF}"/>
              </a:ext>
            </a:extLst>
          </p:cNvPr>
          <p:cNvCxnSpPr>
            <a:cxnSpLocks/>
          </p:cNvCxnSpPr>
          <p:nvPr/>
        </p:nvCxnSpPr>
        <p:spPr>
          <a:xfrm>
            <a:off x="4474583" y="3020335"/>
            <a:ext cx="1277" cy="4086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6209CDF9-F851-4A3D-B2F5-6D91CA732B74}"/>
              </a:ext>
            </a:extLst>
          </p:cNvPr>
          <p:cNvSpPr txBox="1">
            <a:spLocks/>
          </p:cNvSpPr>
          <p:nvPr/>
        </p:nvSpPr>
        <p:spPr>
          <a:xfrm>
            <a:off x="5480749" y="2535985"/>
            <a:ext cx="3358451" cy="104529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What would happen if we hooked two of these together, using the output from the first stage as the input to the second stage?</a:t>
            </a:r>
          </a:p>
          <a:p>
            <a:pPr marL="0" indent="0">
              <a:buNone/>
            </a:pPr>
            <a:endParaRPr lang="en-US" sz="1800" b="1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01821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Finding Logical Network from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79529-A8CF-4BA8-9AC7-DF73A84B5FF6}"/>
              </a:ext>
            </a:extLst>
          </p:cNvPr>
          <p:cNvSpPr txBox="1"/>
          <p:nvPr/>
        </p:nvSpPr>
        <p:spPr>
          <a:xfrm>
            <a:off x="2836651" y="2446559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A70DFBA-49A8-41DF-B0F7-529BF02E3887}"/>
              </a:ext>
            </a:extLst>
          </p:cNvPr>
          <p:cNvGraphicFramePr>
            <a:graphicFrameLocks noGrp="1"/>
          </p:cNvGraphicFramePr>
          <p:nvPr/>
        </p:nvGraphicFramePr>
        <p:xfrm>
          <a:off x="2869720" y="2989532"/>
          <a:ext cx="2121548" cy="2379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99763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57200" y="1305773"/>
            <a:ext cx="3048000" cy="646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000" b="1" dirty="0">
                <a:solidFill>
                  <a:srgbClr val="0070C0"/>
                </a:solidFill>
              </a:rPr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>
              <a:solidFill>
                <a:srgbClr val="0070C0"/>
              </a:solidFill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E528B41-714B-4E49-AACB-4924DA893CF0}"/>
              </a:ext>
            </a:extLst>
          </p:cNvPr>
          <p:cNvGrpSpPr/>
          <p:nvPr/>
        </p:nvGrpSpPr>
        <p:grpSpPr>
          <a:xfrm>
            <a:off x="2846713" y="2960816"/>
            <a:ext cx="5924026" cy="2017878"/>
            <a:chOff x="2846713" y="2960816"/>
            <a:chExt cx="5924026" cy="2017878"/>
          </a:xfrm>
        </p:grpSpPr>
        <p:sp>
          <p:nvSpPr>
            <p:cNvPr id="19" name="Content Placeholder 2">
              <a:extLst>
                <a:ext uri="{FF2B5EF4-FFF2-40B4-BE49-F238E27FC236}">
                  <a16:creationId xmlns:a16="http://schemas.microsoft.com/office/drawing/2014/main" id="{8B5FF190-B8F6-44A5-9191-FFAD844F988B}"/>
                </a:ext>
              </a:extLst>
            </p:cNvPr>
            <p:cNvSpPr txBox="1">
              <a:spLocks/>
            </p:cNvSpPr>
            <p:nvPr/>
          </p:nvSpPr>
          <p:spPr>
            <a:xfrm>
              <a:off x="5364020" y="2960816"/>
              <a:ext cx="3406719" cy="201787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50000"/>
                </a:lnSpc>
                <a:buNone/>
              </a:pPr>
              <a:r>
                <a:rPr lang="en-US" sz="2000" dirty="0"/>
                <a:t>This function is TRUE if </a:t>
              </a:r>
              <a:br>
                <a:rPr lang="en-US" sz="2000" dirty="0"/>
              </a:br>
              <a:r>
                <a:rPr lang="en-US" sz="2000" dirty="0">
                  <a:solidFill>
                    <a:srgbClr val="FF0000"/>
                  </a:solidFill>
                </a:rPr>
                <a:t>these</a:t>
              </a:r>
              <a:r>
                <a:rPr lang="en-US" sz="2000" dirty="0"/>
                <a:t> conditions are true</a:t>
              </a:r>
              <a:br>
                <a:rPr lang="en-US" sz="2000" dirty="0"/>
              </a:br>
              <a:endParaRPr lang="en-US" sz="2000" dirty="0"/>
            </a:p>
            <a:p>
              <a:pPr marL="0" indent="0">
                <a:lnSpc>
                  <a:spcPct val="150000"/>
                </a:lnSpc>
                <a:buFont typeface="Arial" panose="020B0604020202020204" pitchFamily="34" charset="0"/>
                <a:buNone/>
              </a:pPr>
              <a:endParaRPr lang="en-US" sz="2000" dirty="0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9D850C50-AA1A-47C6-BD12-0A20B3C77301}"/>
                </a:ext>
              </a:extLst>
            </p:cNvPr>
            <p:cNvSpPr/>
            <p:nvPr/>
          </p:nvSpPr>
          <p:spPr>
            <a:xfrm>
              <a:off x="2846713" y="3455960"/>
              <a:ext cx="1148753" cy="35980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Arc 33">
              <a:extLst>
                <a:ext uri="{FF2B5EF4-FFF2-40B4-BE49-F238E27FC236}">
                  <a16:creationId xmlns:a16="http://schemas.microsoft.com/office/drawing/2014/main" id="{81E4E31D-C4EE-4AF3-8E66-060B7E461EF4}"/>
                </a:ext>
              </a:extLst>
            </p:cNvPr>
            <p:cNvSpPr/>
            <p:nvPr/>
          </p:nvSpPr>
          <p:spPr>
            <a:xfrm>
              <a:off x="3881166" y="3122898"/>
              <a:ext cx="2062434" cy="692867"/>
            </a:xfrm>
            <a:prstGeom prst="arc">
              <a:avLst>
                <a:gd name="adj1" fmla="val 2148723"/>
                <a:gd name="adj2" fmla="val 9898031"/>
              </a:avLst>
            </a:prstGeom>
            <a:ln w="15875"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7FBA6B94-9DE8-415D-8BEA-D9DBABC743A7}"/>
              </a:ext>
            </a:extLst>
          </p:cNvPr>
          <p:cNvSpPr txBox="1">
            <a:spLocks/>
          </p:cNvSpPr>
          <p:nvPr/>
        </p:nvSpPr>
        <p:spPr>
          <a:xfrm>
            <a:off x="4190999" y="1219007"/>
            <a:ext cx="4275827" cy="10908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000" dirty="0" err="1"/>
              <a:t>minterms</a:t>
            </a:r>
            <a:r>
              <a:rPr lang="en-US" sz="2000" dirty="0"/>
              <a:t> describe the conditions of the variables for each line of the table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F5E6605-0B3C-42DF-8F22-5AD2D7CA273B}"/>
              </a:ext>
            </a:extLst>
          </p:cNvPr>
          <p:cNvGrpSpPr/>
          <p:nvPr/>
        </p:nvGrpSpPr>
        <p:grpSpPr>
          <a:xfrm>
            <a:off x="1775602" y="3285620"/>
            <a:ext cx="838200" cy="604780"/>
            <a:chOff x="2971800" y="3662420"/>
            <a:chExt cx="838200" cy="604780"/>
          </a:xfrm>
        </p:grpSpPr>
        <p:sp>
          <p:nvSpPr>
            <p:cNvPr id="40" name="Content Placeholder 2">
              <a:extLst>
                <a:ext uri="{FF2B5EF4-FFF2-40B4-BE49-F238E27FC236}">
                  <a16:creationId xmlns:a16="http://schemas.microsoft.com/office/drawing/2014/main" id="{959FCD5C-3CB9-4FCB-A449-4F444D011321}"/>
                </a:ext>
              </a:extLst>
            </p:cNvPr>
            <p:cNvSpPr txBox="1">
              <a:spLocks/>
            </p:cNvSpPr>
            <p:nvPr/>
          </p:nvSpPr>
          <p:spPr>
            <a:xfrm>
              <a:off x="2971800" y="3662420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42E6F8C7-32FC-4CCC-81CD-66A35B4B2125}"/>
                </a:ext>
              </a:extLst>
            </p:cNvPr>
            <p:cNvCxnSpPr/>
            <p:nvPr/>
          </p:nvCxnSpPr>
          <p:spPr>
            <a:xfrm>
              <a:off x="3048000" y="3827252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AAADEA94-E339-41FF-BD6F-05A92B1487D2}"/>
                </a:ext>
              </a:extLst>
            </p:cNvPr>
            <p:cNvCxnSpPr/>
            <p:nvPr/>
          </p:nvCxnSpPr>
          <p:spPr>
            <a:xfrm>
              <a:off x="3352800" y="3838754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B5DBB68-F277-41EA-A13C-593930B826C6}"/>
              </a:ext>
            </a:extLst>
          </p:cNvPr>
          <p:cNvGrpSpPr/>
          <p:nvPr/>
        </p:nvGrpSpPr>
        <p:grpSpPr>
          <a:xfrm>
            <a:off x="1775602" y="3752842"/>
            <a:ext cx="838200" cy="604780"/>
            <a:chOff x="2971800" y="3662420"/>
            <a:chExt cx="838200" cy="604780"/>
          </a:xfrm>
        </p:grpSpPr>
        <p:sp>
          <p:nvSpPr>
            <p:cNvPr id="44" name="Content Placeholder 2">
              <a:extLst>
                <a:ext uri="{FF2B5EF4-FFF2-40B4-BE49-F238E27FC236}">
                  <a16:creationId xmlns:a16="http://schemas.microsoft.com/office/drawing/2014/main" id="{9747C68A-72B7-4CA8-A8DD-F4813DB07705}"/>
                </a:ext>
              </a:extLst>
            </p:cNvPr>
            <p:cNvSpPr txBox="1">
              <a:spLocks/>
            </p:cNvSpPr>
            <p:nvPr/>
          </p:nvSpPr>
          <p:spPr>
            <a:xfrm>
              <a:off x="2971800" y="3662420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973193BE-380D-434B-A8F6-F15A6B366F4A}"/>
                </a:ext>
              </a:extLst>
            </p:cNvPr>
            <p:cNvCxnSpPr/>
            <p:nvPr/>
          </p:nvCxnSpPr>
          <p:spPr>
            <a:xfrm>
              <a:off x="3048000" y="3844504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0B4A7535-AFC6-4A5B-BDF2-E91A1B5611C9}"/>
              </a:ext>
            </a:extLst>
          </p:cNvPr>
          <p:cNvSpPr txBox="1">
            <a:spLocks/>
          </p:cNvSpPr>
          <p:nvPr/>
        </p:nvSpPr>
        <p:spPr>
          <a:xfrm>
            <a:off x="1802919" y="4678015"/>
            <a:ext cx="838200" cy="604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2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379B5708-4E24-46C3-9322-698A5405C52B}"/>
              </a:ext>
            </a:extLst>
          </p:cNvPr>
          <p:cNvGrpSpPr/>
          <p:nvPr/>
        </p:nvGrpSpPr>
        <p:grpSpPr>
          <a:xfrm>
            <a:off x="1792479" y="4266580"/>
            <a:ext cx="838200" cy="604780"/>
            <a:chOff x="2971800" y="3662420"/>
            <a:chExt cx="838200" cy="604780"/>
          </a:xfrm>
        </p:grpSpPr>
        <p:sp>
          <p:nvSpPr>
            <p:cNvPr id="48" name="Content Placeholder 2">
              <a:extLst>
                <a:ext uri="{FF2B5EF4-FFF2-40B4-BE49-F238E27FC236}">
                  <a16:creationId xmlns:a16="http://schemas.microsoft.com/office/drawing/2014/main" id="{B4A3C093-4985-49F0-ADBD-7BE63252E59F}"/>
                </a:ext>
              </a:extLst>
            </p:cNvPr>
            <p:cNvSpPr txBox="1">
              <a:spLocks/>
            </p:cNvSpPr>
            <p:nvPr/>
          </p:nvSpPr>
          <p:spPr>
            <a:xfrm>
              <a:off x="2971800" y="3662420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FE85FD03-1473-4D7C-996A-8800F4E2DF54}"/>
                </a:ext>
              </a:extLst>
            </p:cNvPr>
            <p:cNvCxnSpPr/>
            <p:nvPr/>
          </p:nvCxnSpPr>
          <p:spPr>
            <a:xfrm>
              <a:off x="3349910" y="3844504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C2C218D0-198B-401C-994D-233E17E172FB}"/>
              </a:ext>
            </a:extLst>
          </p:cNvPr>
          <p:cNvSpPr txBox="1">
            <a:spLocks/>
          </p:cNvSpPr>
          <p:nvPr/>
        </p:nvSpPr>
        <p:spPr>
          <a:xfrm>
            <a:off x="1444731" y="2696365"/>
            <a:ext cx="1205544" cy="569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000" dirty="0" err="1"/>
              <a:t>minterms</a:t>
            </a:r>
            <a:endParaRPr lang="en-US" sz="2000" dirty="0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CEA46F69-74E1-406B-ABC2-D506A68BBEF3}"/>
              </a:ext>
            </a:extLst>
          </p:cNvPr>
          <p:cNvGrpSpPr/>
          <p:nvPr/>
        </p:nvGrpSpPr>
        <p:grpSpPr>
          <a:xfrm>
            <a:off x="2815085" y="2961262"/>
            <a:ext cx="5956188" cy="2017878"/>
            <a:chOff x="2815085" y="2961262"/>
            <a:chExt cx="5956188" cy="2017878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72DAB726-E5E0-484D-A8A1-5209B9DEE511}"/>
                </a:ext>
              </a:extLst>
            </p:cNvPr>
            <p:cNvSpPr/>
            <p:nvPr/>
          </p:nvSpPr>
          <p:spPr>
            <a:xfrm>
              <a:off x="2815085" y="3969755"/>
              <a:ext cx="1148753" cy="35980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Arc 34">
              <a:extLst>
                <a:ext uri="{FF2B5EF4-FFF2-40B4-BE49-F238E27FC236}">
                  <a16:creationId xmlns:a16="http://schemas.microsoft.com/office/drawing/2014/main" id="{4428681B-1348-4014-A350-6D9246BE17D4}"/>
                </a:ext>
              </a:extLst>
            </p:cNvPr>
            <p:cNvSpPr/>
            <p:nvPr/>
          </p:nvSpPr>
          <p:spPr>
            <a:xfrm>
              <a:off x="3835877" y="3656722"/>
              <a:ext cx="2062434" cy="692867"/>
            </a:xfrm>
            <a:prstGeom prst="arc">
              <a:avLst>
                <a:gd name="adj1" fmla="val 2012585"/>
                <a:gd name="adj2" fmla="val 9898031"/>
              </a:avLst>
            </a:prstGeom>
            <a:ln w="15875"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Content Placeholder 2">
              <a:extLst>
                <a:ext uri="{FF2B5EF4-FFF2-40B4-BE49-F238E27FC236}">
                  <a16:creationId xmlns:a16="http://schemas.microsoft.com/office/drawing/2014/main" id="{6E56C6D2-8414-4493-AA6F-2F56B51CD08C}"/>
                </a:ext>
              </a:extLst>
            </p:cNvPr>
            <p:cNvSpPr txBox="1">
              <a:spLocks/>
            </p:cNvSpPr>
            <p:nvPr/>
          </p:nvSpPr>
          <p:spPr>
            <a:xfrm>
              <a:off x="5364554" y="2961262"/>
              <a:ext cx="3406719" cy="2017878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50000"/>
                </a:lnSpc>
                <a:buNone/>
              </a:pPr>
              <a:r>
                <a:rPr lang="en-US" sz="2000" dirty="0"/>
                <a:t>This function is TRUE if </a:t>
              </a:r>
              <a:br>
                <a:rPr lang="en-US" sz="2000" dirty="0"/>
              </a:br>
              <a:r>
                <a:rPr lang="en-US" sz="2000" dirty="0">
                  <a:solidFill>
                    <a:srgbClr val="FF0000"/>
                  </a:solidFill>
                </a:rPr>
                <a:t>these</a:t>
              </a:r>
              <a:r>
                <a:rPr lang="en-US" sz="2000" dirty="0"/>
                <a:t> conditions are true OR if</a:t>
              </a:r>
              <a:br>
                <a:rPr lang="en-US" sz="2000" dirty="0"/>
              </a:br>
              <a:r>
                <a:rPr lang="en-US" sz="2000" dirty="0">
                  <a:solidFill>
                    <a:srgbClr val="FF0000"/>
                  </a:solidFill>
                </a:rPr>
                <a:t>these</a:t>
              </a:r>
              <a:r>
                <a:rPr lang="en-US" sz="2000" dirty="0"/>
                <a:t> conditions are true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7C5B2D9C-5F9E-497F-BF46-51CDECE9E147}"/>
              </a:ext>
            </a:extLst>
          </p:cNvPr>
          <p:cNvGrpSpPr/>
          <p:nvPr/>
        </p:nvGrpSpPr>
        <p:grpSpPr>
          <a:xfrm>
            <a:off x="2846713" y="3019658"/>
            <a:ext cx="5953679" cy="2250288"/>
            <a:chOff x="2816526" y="3011322"/>
            <a:chExt cx="5953679" cy="225028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77EB8C22-53AB-4EFC-95A6-D00546F25C7B}"/>
                </a:ext>
              </a:extLst>
            </p:cNvPr>
            <p:cNvSpPr/>
            <p:nvPr/>
          </p:nvSpPr>
          <p:spPr>
            <a:xfrm>
              <a:off x="2816526" y="4901805"/>
              <a:ext cx="1148753" cy="35980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FBF074FF-6CE4-4C7C-8869-74EAB69843F3}"/>
                </a:ext>
              </a:extLst>
            </p:cNvPr>
            <p:cNvCxnSpPr/>
            <p:nvPr/>
          </p:nvCxnSpPr>
          <p:spPr>
            <a:xfrm flipH="1">
              <a:off x="4028535" y="4724400"/>
              <a:ext cx="1305465" cy="304800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Content Placeholder 2">
              <a:extLst>
                <a:ext uri="{FF2B5EF4-FFF2-40B4-BE49-F238E27FC236}">
                  <a16:creationId xmlns:a16="http://schemas.microsoft.com/office/drawing/2014/main" id="{79C2D7C1-9C7D-4F44-9D97-0F11C899C0D4}"/>
                </a:ext>
              </a:extLst>
            </p:cNvPr>
            <p:cNvSpPr txBox="1">
              <a:spLocks/>
            </p:cNvSpPr>
            <p:nvPr/>
          </p:nvSpPr>
          <p:spPr>
            <a:xfrm>
              <a:off x="5363486" y="3011322"/>
              <a:ext cx="3406719" cy="2017878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50000"/>
                </a:lnSpc>
                <a:buNone/>
              </a:pPr>
              <a:r>
                <a:rPr lang="en-US" sz="2000" dirty="0"/>
                <a:t>This function is TRUE if </a:t>
              </a:r>
              <a:br>
                <a:rPr lang="en-US" sz="2000" dirty="0"/>
              </a:br>
              <a:r>
                <a:rPr lang="en-US" sz="2000" dirty="0">
                  <a:solidFill>
                    <a:srgbClr val="FF0000"/>
                  </a:solidFill>
                </a:rPr>
                <a:t>these</a:t>
              </a:r>
              <a:r>
                <a:rPr lang="en-US" sz="2000" dirty="0"/>
                <a:t> conditions are true OR if</a:t>
              </a:r>
              <a:br>
                <a:rPr lang="en-US" sz="2000" dirty="0"/>
              </a:br>
              <a:r>
                <a:rPr lang="en-US" sz="2000" dirty="0">
                  <a:solidFill>
                    <a:srgbClr val="FF0000"/>
                  </a:solidFill>
                </a:rPr>
                <a:t>these</a:t>
              </a:r>
              <a:r>
                <a:rPr lang="en-US" sz="2000" dirty="0"/>
                <a:t> conditions are true OR if</a:t>
              </a:r>
              <a:br>
                <a:rPr lang="en-US" sz="2000" dirty="0"/>
              </a:br>
              <a:r>
                <a:rPr lang="en-US" sz="2000" dirty="0">
                  <a:solidFill>
                    <a:srgbClr val="FF0000"/>
                  </a:solidFill>
                </a:rPr>
                <a:t>these</a:t>
              </a:r>
              <a:r>
                <a:rPr lang="en-US" sz="2000" dirty="0"/>
                <a:t> conditions are true</a:t>
              </a:r>
            </a:p>
            <a:p>
              <a:pPr marL="0" indent="0">
                <a:lnSpc>
                  <a:spcPct val="150000"/>
                </a:lnSpc>
                <a:buFont typeface="Arial" panose="020B0604020202020204" pitchFamily="34" charset="0"/>
                <a:buNone/>
              </a:pPr>
              <a:endParaRPr lang="en-US" sz="2000" dirty="0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23120EB3-7726-09C1-06F3-9EB4BF2FA1D7}"/>
              </a:ext>
            </a:extLst>
          </p:cNvPr>
          <p:cNvSpPr/>
          <p:nvPr/>
        </p:nvSpPr>
        <p:spPr>
          <a:xfrm>
            <a:off x="1792479" y="4402148"/>
            <a:ext cx="857796" cy="457950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38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6" grpId="0"/>
      <p:bldP spid="52" grpId="0"/>
      <p:bldP spid="3" grpId="0" animBg="1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Finding Logical Network from Truth 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E493C-86A7-489D-BC6B-0E66CA510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5600" y="1404698"/>
            <a:ext cx="5867400" cy="13366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/>
              <a:t>For each row that has a 1 for the output, form the </a:t>
            </a:r>
            <a:r>
              <a:rPr lang="en-US" sz="2800" dirty="0" err="1"/>
              <a:t>minterm</a:t>
            </a:r>
            <a:r>
              <a:rPr lang="en-US" sz="2800" dirty="0"/>
              <a:t> that is the product of the states of the variables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79529-A8CF-4BA8-9AC7-DF73A84B5FF6}"/>
              </a:ext>
            </a:extLst>
          </p:cNvPr>
          <p:cNvSpPr txBox="1"/>
          <p:nvPr/>
        </p:nvSpPr>
        <p:spPr>
          <a:xfrm>
            <a:off x="261991" y="2209800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A70DFBA-49A8-41DF-B0F7-529BF02E3887}"/>
              </a:ext>
            </a:extLst>
          </p:cNvPr>
          <p:cNvGraphicFramePr>
            <a:graphicFrameLocks noGrp="1"/>
          </p:cNvGraphicFramePr>
          <p:nvPr/>
        </p:nvGraphicFramePr>
        <p:xfrm>
          <a:off x="490100" y="2894950"/>
          <a:ext cx="2121548" cy="2379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99763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DC91DD33-2983-4048-9528-DE45F9F32551}"/>
              </a:ext>
            </a:extLst>
          </p:cNvPr>
          <p:cNvGrpSpPr/>
          <p:nvPr/>
        </p:nvGrpSpPr>
        <p:grpSpPr>
          <a:xfrm>
            <a:off x="2878347" y="3290790"/>
            <a:ext cx="838200" cy="604780"/>
            <a:chOff x="2971800" y="3662420"/>
            <a:chExt cx="838200" cy="604780"/>
          </a:xfrm>
        </p:grpSpPr>
        <p:sp>
          <p:nvSpPr>
            <p:cNvPr id="6" name="Content Placeholder 2">
              <a:extLst>
                <a:ext uri="{FF2B5EF4-FFF2-40B4-BE49-F238E27FC236}">
                  <a16:creationId xmlns:a16="http://schemas.microsoft.com/office/drawing/2014/main" id="{2D7BC3D8-24B2-4A6F-A2D3-DFBE58AAA8FE}"/>
                </a:ext>
              </a:extLst>
            </p:cNvPr>
            <p:cNvSpPr txBox="1">
              <a:spLocks/>
            </p:cNvSpPr>
            <p:nvPr/>
          </p:nvSpPr>
          <p:spPr>
            <a:xfrm>
              <a:off x="2971800" y="3662420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ADB8EA0-9972-4956-AE24-99C52CF9C31A}"/>
                </a:ext>
              </a:extLst>
            </p:cNvPr>
            <p:cNvCxnSpPr/>
            <p:nvPr/>
          </p:nvCxnSpPr>
          <p:spPr>
            <a:xfrm>
              <a:off x="3048000" y="3827252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5E5E14F-A172-42C9-B946-6BADB311232D}"/>
                </a:ext>
              </a:extLst>
            </p:cNvPr>
            <p:cNvCxnSpPr/>
            <p:nvPr/>
          </p:nvCxnSpPr>
          <p:spPr>
            <a:xfrm>
              <a:off x="3352800" y="3838754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A75DBC9-C58A-4096-89DC-4B8ECC2AC326}"/>
              </a:ext>
            </a:extLst>
          </p:cNvPr>
          <p:cNvGrpSpPr/>
          <p:nvPr/>
        </p:nvGrpSpPr>
        <p:grpSpPr>
          <a:xfrm>
            <a:off x="2878347" y="3758012"/>
            <a:ext cx="838200" cy="604780"/>
            <a:chOff x="2971800" y="3662420"/>
            <a:chExt cx="838200" cy="604780"/>
          </a:xfrm>
        </p:grpSpPr>
        <p:sp>
          <p:nvSpPr>
            <p:cNvPr id="11" name="Content Placeholder 2">
              <a:extLst>
                <a:ext uri="{FF2B5EF4-FFF2-40B4-BE49-F238E27FC236}">
                  <a16:creationId xmlns:a16="http://schemas.microsoft.com/office/drawing/2014/main" id="{45F1DB48-6C10-4141-84FB-90E3742E40B7}"/>
                </a:ext>
              </a:extLst>
            </p:cNvPr>
            <p:cNvSpPr txBox="1">
              <a:spLocks/>
            </p:cNvSpPr>
            <p:nvPr/>
          </p:nvSpPr>
          <p:spPr>
            <a:xfrm>
              <a:off x="2971800" y="3662420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7743A0F-A45E-4221-9BF9-CAD7D7896A45}"/>
                </a:ext>
              </a:extLst>
            </p:cNvPr>
            <p:cNvCxnSpPr/>
            <p:nvPr/>
          </p:nvCxnSpPr>
          <p:spPr>
            <a:xfrm>
              <a:off x="3048000" y="3844504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FEB71ACE-7D13-49D6-82AF-F8AB95177C21}"/>
              </a:ext>
            </a:extLst>
          </p:cNvPr>
          <p:cNvSpPr txBox="1">
            <a:spLocks/>
          </p:cNvSpPr>
          <p:nvPr/>
        </p:nvSpPr>
        <p:spPr>
          <a:xfrm>
            <a:off x="2905664" y="4683185"/>
            <a:ext cx="838200" cy="604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2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1961DC5-2A69-47AD-8558-9E64C1C0D262}"/>
              </a:ext>
            </a:extLst>
          </p:cNvPr>
          <p:cNvSpPr txBox="1">
            <a:spLocks/>
          </p:cNvSpPr>
          <p:nvPr/>
        </p:nvSpPr>
        <p:spPr>
          <a:xfrm>
            <a:off x="2739606" y="2844061"/>
            <a:ext cx="1371600" cy="412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minterms</a:t>
            </a:r>
            <a:endParaRPr lang="en-US" sz="20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7475AB54-75E8-4EF3-B5D9-94CD4ACDF982}"/>
              </a:ext>
            </a:extLst>
          </p:cNvPr>
          <p:cNvSpPr txBox="1">
            <a:spLocks/>
          </p:cNvSpPr>
          <p:nvPr/>
        </p:nvSpPr>
        <p:spPr>
          <a:xfrm>
            <a:off x="4111206" y="4267200"/>
            <a:ext cx="4651794" cy="60478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We do not need to include this </a:t>
            </a:r>
            <a:r>
              <a:rPr lang="en-US" sz="2000" dirty="0" err="1"/>
              <a:t>minterm</a:t>
            </a:r>
            <a:r>
              <a:rPr lang="en-US" sz="2000" dirty="0"/>
              <a:t>, since in the truth table the output is zero.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AF7448F-ECDF-4D8E-924C-CD65CE34AE76}"/>
              </a:ext>
            </a:extLst>
          </p:cNvPr>
          <p:cNvGrpSpPr/>
          <p:nvPr/>
        </p:nvGrpSpPr>
        <p:grpSpPr>
          <a:xfrm>
            <a:off x="2869720" y="5902384"/>
            <a:ext cx="5597106" cy="812004"/>
            <a:chOff x="2022894" y="5486400"/>
            <a:chExt cx="5597106" cy="81200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8E424C05-1CC0-4874-9411-A6FE76B90199}"/>
                </a:ext>
              </a:extLst>
            </p:cNvPr>
            <p:cNvGrpSpPr/>
            <p:nvPr/>
          </p:nvGrpSpPr>
          <p:grpSpPr>
            <a:xfrm>
              <a:off x="2022894" y="5486400"/>
              <a:ext cx="5597106" cy="812004"/>
              <a:chOff x="2971800" y="3662420"/>
              <a:chExt cx="838200" cy="604780"/>
            </a:xfrm>
          </p:grpSpPr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2E19E0EA-9D0E-4109-A9A1-F936AC8253A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71800" y="3662420"/>
                <a:ext cx="838200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736627C4-B6D8-4AD2-8AE5-6E1815BC95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56847" y="3789951"/>
                <a:ext cx="3423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752D901-7695-4636-A5F9-604D38827E81}"/>
                </a:ext>
              </a:extLst>
            </p:cNvPr>
            <p:cNvCxnSpPr>
              <a:cxnSpLocks/>
            </p:cNvCxnSpPr>
            <p:nvPr/>
          </p:nvCxnSpPr>
          <p:spPr>
            <a:xfrm>
              <a:off x="2920041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44AA090-B306-4CAF-80FD-4B753C6CD838}"/>
                </a:ext>
              </a:extLst>
            </p:cNvPr>
            <p:cNvCxnSpPr>
              <a:cxnSpLocks/>
            </p:cNvCxnSpPr>
            <p:nvPr/>
          </p:nvCxnSpPr>
          <p:spPr>
            <a:xfrm>
              <a:off x="3595058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CD0154CD-65BF-413E-98B5-98FDD1956638}"/>
              </a:ext>
            </a:extLst>
          </p:cNvPr>
          <p:cNvSpPr txBox="1">
            <a:spLocks/>
          </p:cNvSpPr>
          <p:nvPr/>
        </p:nvSpPr>
        <p:spPr>
          <a:xfrm>
            <a:off x="762000" y="5380191"/>
            <a:ext cx="7924800" cy="6047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Now add (OR) the </a:t>
            </a:r>
            <a:r>
              <a:rPr lang="en-US" sz="2800" dirty="0" err="1"/>
              <a:t>minterms</a:t>
            </a:r>
            <a:r>
              <a:rPr lang="en-US" sz="2800" dirty="0"/>
              <a:t> together to get the function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59359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  <p:bldP spid="18" grpId="0"/>
      <p:bldP spid="20" grpId="0"/>
      <p:bldP spid="29" grpId="0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4F78A-82EF-42E6-8753-B05B06272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An</a:t>
            </a:r>
            <a:r>
              <a:rPr lang="en-US" dirty="0"/>
              <a:t> Implementation of the Function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BA53ED8-DBE5-49AE-83DD-0B31975134F7}"/>
              </a:ext>
            </a:extLst>
          </p:cNvPr>
          <p:cNvGrpSpPr/>
          <p:nvPr/>
        </p:nvGrpSpPr>
        <p:grpSpPr>
          <a:xfrm>
            <a:off x="6437011" y="3225987"/>
            <a:ext cx="1873313" cy="692934"/>
            <a:chOff x="2175103" y="3003526"/>
            <a:chExt cx="2076857" cy="844573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431038C-A932-4F78-8E52-39048DB5F8C1}"/>
                </a:ext>
              </a:extLst>
            </p:cNvPr>
            <p:cNvCxnSpPr/>
            <p:nvPr/>
          </p:nvCxnSpPr>
          <p:spPr>
            <a:xfrm>
              <a:off x="3429000" y="3418028"/>
              <a:ext cx="8229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F50E0513-D808-4334-ACB7-A3A48D119709}"/>
                </a:ext>
              </a:extLst>
            </p:cNvPr>
            <p:cNvGrpSpPr/>
            <p:nvPr/>
          </p:nvGrpSpPr>
          <p:grpSpPr>
            <a:xfrm>
              <a:off x="2175103" y="3009899"/>
              <a:ext cx="1162457" cy="838200"/>
              <a:chOff x="2175103" y="3009899"/>
              <a:chExt cx="1162457" cy="838200"/>
            </a:xfrm>
          </p:grpSpPr>
          <p:sp>
            <p:nvSpPr>
              <p:cNvPr id="22" name="Flowchart: Delay 21">
                <a:extLst>
                  <a:ext uri="{FF2B5EF4-FFF2-40B4-BE49-F238E27FC236}">
                    <a16:creationId xmlns:a16="http://schemas.microsoft.com/office/drawing/2014/main" id="{EAF16C05-00C8-43D9-A4A7-D5F956DA2137}"/>
                  </a:ext>
                </a:extLst>
              </p:cNvPr>
              <p:cNvSpPr/>
              <p:nvPr/>
            </p:nvSpPr>
            <p:spPr>
              <a:xfrm>
                <a:off x="2346960" y="3009899"/>
                <a:ext cx="990600" cy="838200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B21B46B3-D375-4D1E-AA11-4467A4630A01}"/>
                  </a:ext>
                </a:extLst>
              </p:cNvPr>
              <p:cNvSpPr/>
              <p:nvPr/>
            </p:nvSpPr>
            <p:spPr>
              <a:xfrm>
                <a:off x="2281886" y="3029634"/>
                <a:ext cx="141955" cy="7987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Arc 23">
                <a:extLst>
                  <a:ext uri="{FF2B5EF4-FFF2-40B4-BE49-F238E27FC236}">
                    <a16:creationId xmlns:a16="http://schemas.microsoft.com/office/drawing/2014/main" id="{EE9D4C79-2928-4D59-8ACF-CB6D0B3C4DAB}"/>
                  </a:ext>
                </a:extLst>
              </p:cNvPr>
              <p:cNvSpPr/>
              <p:nvPr/>
            </p:nvSpPr>
            <p:spPr>
              <a:xfrm>
                <a:off x="2175103" y="3030681"/>
                <a:ext cx="322823" cy="816050"/>
              </a:xfrm>
              <a:prstGeom prst="arc">
                <a:avLst>
                  <a:gd name="adj1" fmla="val 16200000"/>
                  <a:gd name="adj2" fmla="val 5053715"/>
                </a:avLst>
              </a:pr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3EDBE92-45FA-459D-AA9D-378C61EBF0A0}"/>
                </a:ext>
              </a:extLst>
            </p:cNvPr>
            <p:cNvSpPr/>
            <p:nvPr/>
          </p:nvSpPr>
          <p:spPr>
            <a:xfrm>
              <a:off x="2927024" y="3003526"/>
              <a:ext cx="457200" cy="8248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CC8BD14-AF50-4EBA-9855-6D6E8ED68EF8}"/>
                </a:ext>
              </a:extLst>
            </p:cNvPr>
            <p:cNvSpPr/>
            <p:nvPr/>
          </p:nvSpPr>
          <p:spPr>
            <a:xfrm>
              <a:off x="2927024" y="3006776"/>
              <a:ext cx="519267" cy="406489"/>
            </a:xfrm>
            <a:custGeom>
              <a:avLst/>
              <a:gdLst>
                <a:gd name="connsiteX0" fmla="*/ 0 w 484909"/>
                <a:gd name="connsiteY0" fmla="*/ 0 h 405245"/>
                <a:gd name="connsiteX1" fmla="*/ 284018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484909"/>
                <a:gd name="connsiteY0" fmla="*/ 0 h 405245"/>
                <a:gd name="connsiteX1" fmla="*/ 297872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504257"/>
                <a:gd name="connsiteY0" fmla="*/ 0 h 420970"/>
                <a:gd name="connsiteX1" fmla="*/ 297872 w 504257"/>
                <a:gd name="connsiteY1" fmla="*/ 159327 h 420970"/>
                <a:gd name="connsiteX2" fmla="*/ 484909 w 504257"/>
                <a:gd name="connsiteY2" fmla="*/ 405245 h 420970"/>
                <a:gd name="connsiteX3" fmla="*/ 502227 w 504257"/>
                <a:gd name="connsiteY3" fmla="*/ 394854 h 420970"/>
                <a:gd name="connsiteX0" fmla="*/ 0 w 553343"/>
                <a:gd name="connsiteY0" fmla="*/ 0 h 411493"/>
                <a:gd name="connsiteX1" fmla="*/ 297872 w 553343"/>
                <a:gd name="connsiteY1" fmla="*/ 159327 h 411493"/>
                <a:gd name="connsiteX2" fmla="*/ 484909 w 553343"/>
                <a:gd name="connsiteY2" fmla="*/ 405245 h 411493"/>
                <a:gd name="connsiteX3" fmla="*/ 553343 w 553343"/>
                <a:gd name="connsiteY3" fmla="*/ 341845 h 411493"/>
                <a:gd name="connsiteX0" fmla="*/ 0 w 545771"/>
                <a:gd name="connsiteY0" fmla="*/ 0 h 456348"/>
                <a:gd name="connsiteX1" fmla="*/ 297872 w 545771"/>
                <a:gd name="connsiteY1" fmla="*/ 159327 h 456348"/>
                <a:gd name="connsiteX2" fmla="*/ 484909 w 545771"/>
                <a:gd name="connsiteY2" fmla="*/ 405245 h 456348"/>
                <a:gd name="connsiteX3" fmla="*/ 545771 w 545771"/>
                <a:gd name="connsiteY3" fmla="*/ 455435 h 456348"/>
                <a:gd name="connsiteX0" fmla="*/ 0 w 545771"/>
                <a:gd name="connsiteY0" fmla="*/ 0 h 455589"/>
                <a:gd name="connsiteX1" fmla="*/ 297872 w 545771"/>
                <a:gd name="connsiteY1" fmla="*/ 159327 h 455589"/>
                <a:gd name="connsiteX2" fmla="*/ 471657 w 545771"/>
                <a:gd name="connsiteY2" fmla="*/ 354129 h 455589"/>
                <a:gd name="connsiteX3" fmla="*/ 545771 w 545771"/>
                <a:gd name="connsiteY3" fmla="*/ 455435 h 455589"/>
                <a:gd name="connsiteX0" fmla="*/ 0 w 519267"/>
                <a:gd name="connsiteY0" fmla="*/ 0 h 399361"/>
                <a:gd name="connsiteX1" fmla="*/ 297872 w 519267"/>
                <a:gd name="connsiteY1" fmla="*/ 159327 h 399361"/>
                <a:gd name="connsiteX2" fmla="*/ 471657 w 519267"/>
                <a:gd name="connsiteY2" fmla="*/ 354129 h 399361"/>
                <a:gd name="connsiteX3" fmla="*/ 519267 w 519267"/>
                <a:gd name="connsiteY3" fmla="*/ 398640 h 399361"/>
                <a:gd name="connsiteX0" fmla="*/ 0 w 519267"/>
                <a:gd name="connsiteY0" fmla="*/ 0 h 399424"/>
                <a:gd name="connsiteX1" fmla="*/ 305445 w 519267"/>
                <a:gd name="connsiteY1" fmla="*/ 151755 h 399424"/>
                <a:gd name="connsiteX2" fmla="*/ 471657 w 519267"/>
                <a:gd name="connsiteY2" fmla="*/ 354129 h 399424"/>
                <a:gd name="connsiteX3" fmla="*/ 519267 w 519267"/>
                <a:gd name="connsiteY3" fmla="*/ 398640 h 399424"/>
                <a:gd name="connsiteX0" fmla="*/ 0 w 519267"/>
                <a:gd name="connsiteY0" fmla="*/ 0 h 399092"/>
                <a:gd name="connsiteX1" fmla="*/ 305445 w 519267"/>
                <a:gd name="connsiteY1" fmla="*/ 151755 h 399092"/>
                <a:gd name="connsiteX2" fmla="*/ 481123 w 519267"/>
                <a:gd name="connsiteY2" fmla="*/ 344663 h 399092"/>
                <a:gd name="connsiteX3" fmla="*/ 519267 w 519267"/>
                <a:gd name="connsiteY3" fmla="*/ 398640 h 399092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9267" h="399193">
                  <a:moveTo>
                    <a:pt x="0" y="0"/>
                  </a:moveTo>
                  <a:cubicBezTo>
                    <a:pt x="122425" y="32640"/>
                    <a:pt x="200647" y="69700"/>
                    <a:pt x="280834" y="127144"/>
                  </a:cubicBezTo>
                  <a:cubicBezTo>
                    <a:pt x="361021" y="184588"/>
                    <a:pt x="441384" y="299414"/>
                    <a:pt x="481123" y="344663"/>
                  </a:cubicBezTo>
                  <a:cubicBezTo>
                    <a:pt x="520862" y="389912"/>
                    <a:pt x="513494" y="402104"/>
                    <a:pt x="519267" y="39864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5DF7902-D7EC-4753-ACD9-2EAD7DD2122D}"/>
                </a:ext>
              </a:extLst>
            </p:cNvPr>
            <p:cNvSpPr/>
            <p:nvPr/>
          </p:nvSpPr>
          <p:spPr>
            <a:xfrm flipV="1">
              <a:off x="2971799" y="3410485"/>
              <a:ext cx="474491" cy="434491"/>
            </a:xfrm>
            <a:custGeom>
              <a:avLst/>
              <a:gdLst>
                <a:gd name="connsiteX0" fmla="*/ 0 w 484909"/>
                <a:gd name="connsiteY0" fmla="*/ 0 h 405245"/>
                <a:gd name="connsiteX1" fmla="*/ 284018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484909"/>
                <a:gd name="connsiteY0" fmla="*/ 0 h 405245"/>
                <a:gd name="connsiteX1" fmla="*/ 297872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504257"/>
                <a:gd name="connsiteY0" fmla="*/ 0 h 420970"/>
                <a:gd name="connsiteX1" fmla="*/ 297872 w 504257"/>
                <a:gd name="connsiteY1" fmla="*/ 159327 h 420970"/>
                <a:gd name="connsiteX2" fmla="*/ 484909 w 504257"/>
                <a:gd name="connsiteY2" fmla="*/ 405245 h 420970"/>
                <a:gd name="connsiteX3" fmla="*/ 502227 w 504257"/>
                <a:gd name="connsiteY3" fmla="*/ 394854 h 420970"/>
                <a:gd name="connsiteX0" fmla="*/ 0 w 553343"/>
                <a:gd name="connsiteY0" fmla="*/ 0 h 411493"/>
                <a:gd name="connsiteX1" fmla="*/ 297872 w 553343"/>
                <a:gd name="connsiteY1" fmla="*/ 159327 h 411493"/>
                <a:gd name="connsiteX2" fmla="*/ 484909 w 553343"/>
                <a:gd name="connsiteY2" fmla="*/ 405245 h 411493"/>
                <a:gd name="connsiteX3" fmla="*/ 553343 w 553343"/>
                <a:gd name="connsiteY3" fmla="*/ 341845 h 411493"/>
                <a:gd name="connsiteX0" fmla="*/ 0 w 545771"/>
                <a:gd name="connsiteY0" fmla="*/ 0 h 456348"/>
                <a:gd name="connsiteX1" fmla="*/ 297872 w 545771"/>
                <a:gd name="connsiteY1" fmla="*/ 159327 h 456348"/>
                <a:gd name="connsiteX2" fmla="*/ 484909 w 545771"/>
                <a:gd name="connsiteY2" fmla="*/ 405245 h 456348"/>
                <a:gd name="connsiteX3" fmla="*/ 545771 w 545771"/>
                <a:gd name="connsiteY3" fmla="*/ 455435 h 456348"/>
                <a:gd name="connsiteX0" fmla="*/ 0 w 545771"/>
                <a:gd name="connsiteY0" fmla="*/ 0 h 455589"/>
                <a:gd name="connsiteX1" fmla="*/ 297872 w 545771"/>
                <a:gd name="connsiteY1" fmla="*/ 159327 h 455589"/>
                <a:gd name="connsiteX2" fmla="*/ 471657 w 545771"/>
                <a:gd name="connsiteY2" fmla="*/ 354129 h 455589"/>
                <a:gd name="connsiteX3" fmla="*/ 545771 w 545771"/>
                <a:gd name="connsiteY3" fmla="*/ 455435 h 455589"/>
                <a:gd name="connsiteX0" fmla="*/ 0 w 519267"/>
                <a:gd name="connsiteY0" fmla="*/ 0 h 399361"/>
                <a:gd name="connsiteX1" fmla="*/ 297872 w 519267"/>
                <a:gd name="connsiteY1" fmla="*/ 159327 h 399361"/>
                <a:gd name="connsiteX2" fmla="*/ 471657 w 519267"/>
                <a:gd name="connsiteY2" fmla="*/ 354129 h 399361"/>
                <a:gd name="connsiteX3" fmla="*/ 519267 w 519267"/>
                <a:gd name="connsiteY3" fmla="*/ 398640 h 399361"/>
                <a:gd name="connsiteX0" fmla="*/ 0 w 519267"/>
                <a:gd name="connsiteY0" fmla="*/ 0 h 399424"/>
                <a:gd name="connsiteX1" fmla="*/ 305445 w 519267"/>
                <a:gd name="connsiteY1" fmla="*/ 151755 h 399424"/>
                <a:gd name="connsiteX2" fmla="*/ 471657 w 519267"/>
                <a:gd name="connsiteY2" fmla="*/ 354129 h 399424"/>
                <a:gd name="connsiteX3" fmla="*/ 519267 w 519267"/>
                <a:gd name="connsiteY3" fmla="*/ 398640 h 399424"/>
                <a:gd name="connsiteX0" fmla="*/ 0 w 519267"/>
                <a:gd name="connsiteY0" fmla="*/ 0 h 399092"/>
                <a:gd name="connsiteX1" fmla="*/ 305445 w 519267"/>
                <a:gd name="connsiteY1" fmla="*/ 151755 h 399092"/>
                <a:gd name="connsiteX2" fmla="*/ 481123 w 519267"/>
                <a:gd name="connsiteY2" fmla="*/ 344663 h 399092"/>
                <a:gd name="connsiteX3" fmla="*/ 519267 w 519267"/>
                <a:gd name="connsiteY3" fmla="*/ 398640 h 399092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9267" h="399193">
                  <a:moveTo>
                    <a:pt x="0" y="0"/>
                  </a:moveTo>
                  <a:cubicBezTo>
                    <a:pt x="122425" y="32640"/>
                    <a:pt x="200647" y="69700"/>
                    <a:pt x="280834" y="127144"/>
                  </a:cubicBezTo>
                  <a:cubicBezTo>
                    <a:pt x="361021" y="184588"/>
                    <a:pt x="441384" y="299414"/>
                    <a:pt x="481123" y="344663"/>
                  </a:cubicBezTo>
                  <a:cubicBezTo>
                    <a:pt x="520862" y="389912"/>
                    <a:pt x="513494" y="402104"/>
                    <a:pt x="519267" y="39864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949EC9B-B44F-4AFD-91BE-3F1AEF6ABAB5}"/>
              </a:ext>
            </a:extLst>
          </p:cNvPr>
          <p:cNvGrpSpPr/>
          <p:nvPr/>
        </p:nvGrpSpPr>
        <p:grpSpPr>
          <a:xfrm>
            <a:off x="1593850" y="4419600"/>
            <a:ext cx="995134" cy="686020"/>
            <a:chOff x="1807719" y="4305877"/>
            <a:chExt cx="995134" cy="686020"/>
          </a:xfrm>
        </p:grpSpPr>
        <p:sp>
          <p:nvSpPr>
            <p:cNvPr id="43" name="Isosceles Triangle 42">
              <a:extLst>
                <a:ext uri="{FF2B5EF4-FFF2-40B4-BE49-F238E27FC236}">
                  <a16:creationId xmlns:a16="http://schemas.microsoft.com/office/drawing/2014/main" id="{BCEA9C53-A481-4C2F-9100-4A067F220723}"/>
                </a:ext>
              </a:extLst>
            </p:cNvPr>
            <p:cNvSpPr/>
            <p:nvPr/>
          </p:nvSpPr>
          <p:spPr>
            <a:xfrm rot="5400000">
              <a:off x="1877093" y="4236503"/>
              <a:ext cx="686020" cy="824768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171A4F59-CEAB-498D-BCD2-76C62E876F91}"/>
                </a:ext>
              </a:extLst>
            </p:cNvPr>
            <p:cNvSpPr/>
            <p:nvPr/>
          </p:nvSpPr>
          <p:spPr>
            <a:xfrm>
              <a:off x="2656549" y="4573865"/>
              <a:ext cx="146304" cy="150045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5" name="Flowchart: Delay 54">
            <a:extLst>
              <a:ext uri="{FF2B5EF4-FFF2-40B4-BE49-F238E27FC236}">
                <a16:creationId xmlns:a16="http://schemas.microsoft.com/office/drawing/2014/main" id="{E6408A65-B237-497E-98AA-7F49EA507D89}"/>
              </a:ext>
            </a:extLst>
          </p:cNvPr>
          <p:cNvSpPr/>
          <p:nvPr/>
        </p:nvSpPr>
        <p:spPr>
          <a:xfrm>
            <a:off x="3875869" y="1959725"/>
            <a:ext cx="893515" cy="687706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lowchart: Delay 63">
            <a:extLst>
              <a:ext uri="{FF2B5EF4-FFF2-40B4-BE49-F238E27FC236}">
                <a16:creationId xmlns:a16="http://schemas.microsoft.com/office/drawing/2014/main" id="{583B4363-05EF-4F2E-B2CA-6A449F6A8DAB}"/>
              </a:ext>
            </a:extLst>
          </p:cNvPr>
          <p:cNvSpPr/>
          <p:nvPr/>
        </p:nvSpPr>
        <p:spPr>
          <a:xfrm>
            <a:off x="3932139" y="4287644"/>
            <a:ext cx="893515" cy="687706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Delay 38">
            <a:extLst>
              <a:ext uri="{FF2B5EF4-FFF2-40B4-BE49-F238E27FC236}">
                <a16:creationId xmlns:a16="http://schemas.microsoft.com/office/drawing/2014/main" id="{20A0F546-F78A-43B8-8117-F8E5CCB3F2E2}"/>
              </a:ext>
            </a:extLst>
          </p:cNvPr>
          <p:cNvSpPr/>
          <p:nvPr/>
        </p:nvSpPr>
        <p:spPr>
          <a:xfrm>
            <a:off x="3908612" y="3126758"/>
            <a:ext cx="893517" cy="687706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7ED16D1-FF4A-4CCB-9CB3-7F500F351988}"/>
              </a:ext>
            </a:extLst>
          </p:cNvPr>
          <p:cNvSpPr txBox="1"/>
          <p:nvPr/>
        </p:nvSpPr>
        <p:spPr>
          <a:xfrm>
            <a:off x="81125" y="2038435"/>
            <a:ext cx="824785" cy="530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CA1B4A1-9F9A-4B38-8382-D2B20E0CC1C1}"/>
              </a:ext>
            </a:extLst>
          </p:cNvPr>
          <p:cNvSpPr txBox="1"/>
          <p:nvPr/>
        </p:nvSpPr>
        <p:spPr>
          <a:xfrm>
            <a:off x="152400" y="3307311"/>
            <a:ext cx="824785" cy="530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2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23A318D-A51F-48CF-9058-335A35166F02}"/>
              </a:ext>
            </a:extLst>
          </p:cNvPr>
          <p:cNvGrpSpPr/>
          <p:nvPr/>
        </p:nvGrpSpPr>
        <p:grpSpPr>
          <a:xfrm>
            <a:off x="1585156" y="2170412"/>
            <a:ext cx="986875" cy="686020"/>
            <a:chOff x="2365378" y="2782326"/>
            <a:chExt cx="1094102" cy="836145"/>
          </a:xfrm>
        </p:grpSpPr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F95858EA-96C1-4281-AF4F-0F67E1B97589}"/>
                </a:ext>
              </a:extLst>
            </p:cNvPr>
            <p:cNvSpPr/>
            <p:nvPr/>
          </p:nvSpPr>
          <p:spPr>
            <a:xfrm rot="5400000">
              <a:off x="2404497" y="2743207"/>
              <a:ext cx="836145" cy="91438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299CF3AC-C9B0-490A-A9D9-EA6BD81F80A1}"/>
                </a:ext>
              </a:extLst>
            </p:cNvPr>
            <p:cNvSpPr/>
            <p:nvPr/>
          </p:nvSpPr>
          <p:spPr>
            <a:xfrm>
              <a:off x="3276600" y="3108957"/>
              <a:ext cx="182880" cy="18288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0EBE252D-BE80-4DE3-A010-35B7340F4D68}"/>
              </a:ext>
            </a:extLst>
          </p:cNvPr>
          <p:cNvGrpSpPr/>
          <p:nvPr/>
        </p:nvGrpSpPr>
        <p:grpSpPr>
          <a:xfrm>
            <a:off x="6637809" y="2606900"/>
            <a:ext cx="2639546" cy="812004"/>
            <a:chOff x="2219295" y="5628415"/>
            <a:chExt cx="3384787" cy="812004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0E302E86-104E-4392-8209-68D0912D5694}"/>
                </a:ext>
              </a:extLst>
            </p:cNvPr>
            <p:cNvGrpSpPr/>
            <p:nvPr/>
          </p:nvGrpSpPr>
          <p:grpSpPr>
            <a:xfrm>
              <a:off x="2219295" y="5628415"/>
              <a:ext cx="3384787" cy="812004"/>
              <a:chOff x="3001212" y="3768193"/>
              <a:chExt cx="506892" cy="604780"/>
            </a:xfrm>
          </p:grpSpPr>
          <p:sp>
            <p:nvSpPr>
              <p:cNvPr id="80" name="Content Placeholder 2">
                <a:extLst>
                  <a:ext uri="{FF2B5EF4-FFF2-40B4-BE49-F238E27FC236}">
                    <a16:creationId xmlns:a16="http://schemas.microsoft.com/office/drawing/2014/main" id="{B217078B-CC90-4FEB-9DF6-D0D64C13D96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01212" y="3768193"/>
                <a:ext cx="506892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/>
                  <a:t>f = x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x</a:t>
                </a:r>
                <a:r>
                  <a:rPr lang="en-US" sz="2400" baseline="-25000" dirty="0"/>
                  <a:t>2 </a:t>
                </a:r>
                <a:r>
                  <a:rPr lang="en-US" sz="2400" dirty="0"/>
                  <a:t>+ x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x</a:t>
                </a:r>
                <a:r>
                  <a:rPr lang="en-US" sz="2400" baseline="-25000" dirty="0"/>
                  <a:t>2 </a:t>
                </a:r>
                <a:r>
                  <a:rPr lang="en-US" sz="2400" dirty="0"/>
                  <a:t>+ x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x</a:t>
                </a:r>
                <a:r>
                  <a:rPr lang="en-US" sz="2400" baseline="-25000" dirty="0"/>
                  <a:t>2 </a:t>
                </a:r>
                <a:r>
                  <a:rPr lang="en-US" sz="24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400" dirty="0"/>
              </a:p>
            </p:txBody>
          </p: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DE5AFC92-0B6C-4D01-8B63-A01AD5DC43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86259" y="3876452"/>
                <a:ext cx="3423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BBCF4E16-9998-45D1-8C3C-77CF840B892F}"/>
                </a:ext>
              </a:extLst>
            </p:cNvPr>
            <p:cNvCxnSpPr>
              <a:cxnSpLocks/>
            </p:cNvCxnSpPr>
            <p:nvPr/>
          </p:nvCxnSpPr>
          <p:spPr>
            <a:xfrm>
              <a:off x="3116440" y="578081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E971F3DF-87B9-4E36-A785-3EDEDD815497}"/>
                </a:ext>
              </a:extLst>
            </p:cNvPr>
            <p:cNvCxnSpPr>
              <a:cxnSpLocks/>
            </p:cNvCxnSpPr>
            <p:nvPr/>
          </p:nvCxnSpPr>
          <p:spPr>
            <a:xfrm>
              <a:off x="3758272" y="578081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E9E115FA-605A-4D9F-847C-55340049A178}"/>
              </a:ext>
            </a:extLst>
          </p:cNvPr>
          <p:cNvSpPr txBox="1">
            <a:spLocks/>
          </p:cNvSpPr>
          <p:nvPr/>
        </p:nvSpPr>
        <p:spPr>
          <a:xfrm>
            <a:off x="3119883" y="1153868"/>
            <a:ext cx="1862073" cy="812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products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3788FD66-3E9A-4A79-97B0-E53C5607285D}"/>
              </a:ext>
            </a:extLst>
          </p:cNvPr>
          <p:cNvSpPr txBox="1">
            <a:spLocks/>
          </p:cNvSpPr>
          <p:nvPr/>
        </p:nvSpPr>
        <p:spPr>
          <a:xfrm>
            <a:off x="5953458" y="1587014"/>
            <a:ext cx="1862073" cy="812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sum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32580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D7613CD-3EAF-42E5-840A-56CB802BE3B1}"/>
              </a:ext>
            </a:extLst>
          </p:cNvPr>
          <p:cNvCxnSpPr/>
          <p:nvPr/>
        </p:nvCxnSpPr>
        <p:spPr>
          <a:xfrm>
            <a:off x="2644584" y="2505752"/>
            <a:ext cx="742306" cy="0"/>
          </a:xfrm>
          <a:prstGeom prst="line">
            <a:avLst/>
          </a:prstGeom>
          <a:ln w="31750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C74F78A-82EF-42E6-8753-B05B06272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An</a:t>
            </a:r>
            <a:r>
              <a:rPr lang="en-US" dirty="0"/>
              <a:t> Implementation of the Function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BA53ED8-DBE5-49AE-83DD-0B31975134F7}"/>
              </a:ext>
            </a:extLst>
          </p:cNvPr>
          <p:cNvGrpSpPr/>
          <p:nvPr/>
        </p:nvGrpSpPr>
        <p:grpSpPr>
          <a:xfrm>
            <a:off x="5794888" y="3198617"/>
            <a:ext cx="1873313" cy="692934"/>
            <a:chOff x="2175103" y="3003526"/>
            <a:chExt cx="2076857" cy="844573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431038C-A932-4F78-8E52-39048DB5F8C1}"/>
                </a:ext>
              </a:extLst>
            </p:cNvPr>
            <p:cNvCxnSpPr/>
            <p:nvPr/>
          </p:nvCxnSpPr>
          <p:spPr>
            <a:xfrm>
              <a:off x="3429000" y="3418028"/>
              <a:ext cx="8229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F50E0513-D808-4334-ACB7-A3A48D119709}"/>
                </a:ext>
              </a:extLst>
            </p:cNvPr>
            <p:cNvGrpSpPr/>
            <p:nvPr/>
          </p:nvGrpSpPr>
          <p:grpSpPr>
            <a:xfrm>
              <a:off x="2175103" y="3009899"/>
              <a:ext cx="1162457" cy="838200"/>
              <a:chOff x="2175103" y="3009899"/>
              <a:chExt cx="1162457" cy="838200"/>
            </a:xfrm>
          </p:grpSpPr>
          <p:sp>
            <p:nvSpPr>
              <p:cNvPr id="22" name="Flowchart: Delay 21">
                <a:extLst>
                  <a:ext uri="{FF2B5EF4-FFF2-40B4-BE49-F238E27FC236}">
                    <a16:creationId xmlns:a16="http://schemas.microsoft.com/office/drawing/2014/main" id="{EAF16C05-00C8-43D9-A4A7-D5F956DA2137}"/>
                  </a:ext>
                </a:extLst>
              </p:cNvPr>
              <p:cNvSpPr/>
              <p:nvPr/>
            </p:nvSpPr>
            <p:spPr>
              <a:xfrm>
                <a:off x="2346960" y="3009899"/>
                <a:ext cx="990600" cy="838200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B21B46B3-D375-4D1E-AA11-4467A4630A01}"/>
                  </a:ext>
                </a:extLst>
              </p:cNvPr>
              <p:cNvSpPr/>
              <p:nvPr/>
            </p:nvSpPr>
            <p:spPr>
              <a:xfrm>
                <a:off x="2281886" y="3029634"/>
                <a:ext cx="141955" cy="7987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Arc 23">
                <a:extLst>
                  <a:ext uri="{FF2B5EF4-FFF2-40B4-BE49-F238E27FC236}">
                    <a16:creationId xmlns:a16="http://schemas.microsoft.com/office/drawing/2014/main" id="{EE9D4C79-2928-4D59-8ACF-CB6D0B3C4DAB}"/>
                  </a:ext>
                </a:extLst>
              </p:cNvPr>
              <p:cNvSpPr/>
              <p:nvPr/>
            </p:nvSpPr>
            <p:spPr>
              <a:xfrm>
                <a:off x="2175103" y="3030681"/>
                <a:ext cx="322823" cy="816050"/>
              </a:xfrm>
              <a:prstGeom prst="arc">
                <a:avLst>
                  <a:gd name="adj1" fmla="val 16200000"/>
                  <a:gd name="adj2" fmla="val 5053715"/>
                </a:avLst>
              </a:pr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3EDBE92-45FA-459D-AA9D-378C61EBF0A0}"/>
                </a:ext>
              </a:extLst>
            </p:cNvPr>
            <p:cNvSpPr/>
            <p:nvPr/>
          </p:nvSpPr>
          <p:spPr>
            <a:xfrm>
              <a:off x="2927024" y="3003526"/>
              <a:ext cx="457200" cy="8248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CC8BD14-AF50-4EBA-9855-6D6E8ED68EF8}"/>
                </a:ext>
              </a:extLst>
            </p:cNvPr>
            <p:cNvSpPr/>
            <p:nvPr/>
          </p:nvSpPr>
          <p:spPr>
            <a:xfrm>
              <a:off x="2927024" y="3006776"/>
              <a:ext cx="519267" cy="406489"/>
            </a:xfrm>
            <a:custGeom>
              <a:avLst/>
              <a:gdLst>
                <a:gd name="connsiteX0" fmla="*/ 0 w 484909"/>
                <a:gd name="connsiteY0" fmla="*/ 0 h 405245"/>
                <a:gd name="connsiteX1" fmla="*/ 284018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484909"/>
                <a:gd name="connsiteY0" fmla="*/ 0 h 405245"/>
                <a:gd name="connsiteX1" fmla="*/ 297872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504257"/>
                <a:gd name="connsiteY0" fmla="*/ 0 h 420970"/>
                <a:gd name="connsiteX1" fmla="*/ 297872 w 504257"/>
                <a:gd name="connsiteY1" fmla="*/ 159327 h 420970"/>
                <a:gd name="connsiteX2" fmla="*/ 484909 w 504257"/>
                <a:gd name="connsiteY2" fmla="*/ 405245 h 420970"/>
                <a:gd name="connsiteX3" fmla="*/ 502227 w 504257"/>
                <a:gd name="connsiteY3" fmla="*/ 394854 h 420970"/>
                <a:gd name="connsiteX0" fmla="*/ 0 w 553343"/>
                <a:gd name="connsiteY0" fmla="*/ 0 h 411493"/>
                <a:gd name="connsiteX1" fmla="*/ 297872 w 553343"/>
                <a:gd name="connsiteY1" fmla="*/ 159327 h 411493"/>
                <a:gd name="connsiteX2" fmla="*/ 484909 w 553343"/>
                <a:gd name="connsiteY2" fmla="*/ 405245 h 411493"/>
                <a:gd name="connsiteX3" fmla="*/ 553343 w 553343"/>
                <a:gd name="connsiteY3" fmla="*/ 341845 h 411493"/>
                <a:gd name="connsiteX0" fmla="*/ 0 w 545771"/>
                <a:gd name="connsiteY0" fmla="*/ 0 h 456348"/>
                <a:gd name="connsiteX1" fmla="*/ 297872 w 545771"/>
                <a:gd name="connsiteY1" fmla="*/ 159327 h 456348"/>
                <a:gd name="connsiteX2" fmla="*/ 484909 w 545771"/>
                <a:gd name="connsiteY2" fmla="*/ 405245 h 456348"/>
                <a:gd name="connsiteX3" fmla="*/ 545771 w 545771"/>
                <a:gd name="connsiteY3" fmla="*/ 455435 h 456348"/>
                <a:gd name="connsiteX0" fmla="*/ 0 w 545771"/>
                <a:gd name="connsiteY0" fmla="*/ 0 h 455589"/>
                <a:gd name="connsiteX1" fmla="*/ 297872 w 545771"/>
                <a:gd name="connsiteY1" fmla="*/ 159327 h 455589"/>
                <a:gd name="connsiteX2" fmla="*/ 471657 w 545771"/>
                <a:gd name="connsiteY2" fmla="*/ 354129 h 455589"/>
                <a:gd name="connsiteX3" fmla="*/ 545771 w 545771"/>
                <a:gd name="connsiteY3" fmla="*/ 455435 h 455589"/>
                <a:gd name="connsiteX0" fmla="*/ 0 w 519267"/>
                <a:gd name="connsiteY0" fmla="*/ 0 h 399361"/>
                <a:gd name="connsiteX1" fmla="*/ 297872 w 519267"/>
                <a:gd name="connsiteY1" fmla="*/ 159327 h 399361"/>
                <a:gd name="connsiteX2" fmla="*/ 471657 w 519267"/>
                <a:gd name="connsiteY2" fmla="*/ 354129 h 399361"/>
                <a:gd name="connsiteX3" fmla="*/ 519267 w 519267"/>
                <a:gd name="connsiteY3" fmla="*/ 398640 h 399361"/>
                <a:gd name="connsiteX0" fmla="*/ 0 w 519267"/>
                <a:gd name="connsiteY0" fmla="*/ 0 h 399424"/>
                <a:gd name="connsiteX1" fmla="*/ 305445 w 519267"/>
                <a:gd name="connsiteY1" fmla="*/ 151755 h 399424"/>
                <a:gd name="connsiteX2" fmla="*/ 471657 w 519267"/>
                <a:gd name="connsiteY2" fmla="*/ 354129 h 399424"/>
                <a:gd name="connsiteX3" fmla="*/ 519267 w 519267"/>
                <a:gd name="connsiteY3" fmla="*/ 398640 h 399424"/>
                <a:gd name="connsiteX0" fmla="*/ 0 w 519267"/>
                <a:gd name="connsiteY0" fmla="*/ 0 h 399092"/>
                <a:gd name="connsiteX1" fmla="*/ 305445 w 519267"/>
                <a:gd name="connsiteY1" fmla="*/ 151755 h 399092"/>
                <a:gd name="connsiteX2" fmla="*/ 481123 w 519267"/>
                <a:gd name="connsiteY2" fmla="*/ 344663 h 399092"/>
                <a:gd name="connsiteX3" fmla="*/ 519267 w 519267"/>
                <a:gd name="connsiteY3" fmla="*/ 398640 h 399092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9267" h="399193">
                  <a:moveTo>
                    <a:pt x="0" y="0"/>
                  </a:moveTo>
                  <a:cubicBezTo>
                    <a:pt x="122425" y="32640"/>
                    <a:pt x="200647" y="69700"/>
                    <a:pt x="280834" y="127144"/>
                  </a:cubicBezTo>
                  <a:cubicBezTo>
                    <a:pt x="361021" y="184588"/>
                    <a:pt x="441384" y="299414"/>
                    <a:pt x="481123" y="344663"/>
                  </a:cubicBezTo>
                  <a:cubicBezTo>
                    <a:pt x="520862" y="389912"/>
                    <a:pt x="513494" y="402104"/>
                    <a:pt x="519267" y="39864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5DF7902-D7EC-4753-ACD9-2EAD7DD2122D}"/>
                </a:ext>
              </a:extLst>
            </p:cNvPr>
            <p:cNvSpPr/>
            <p:nvPr/>
          </p:nvSpPr>
          <p:spPr>
            <a:xfrm flipV="1">
              <a:off x="2971799" y="3410485"/>
              <a:ext cx="474491" cy="434491"/>
            </a:xfrm>
            <a:custGeom>
              <a:avLst/>
              <a:gdLst>
                <a:gd name="connsiteX0" fmla="*/ 0 w 484909"/>
                <a:gd name="connsiteY0" fmla="*/ 0 h 405245"/>
                <a:gd name="connsiteX1" fmla="*/ 284018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484909"/>
                <a:gd name="connsiteY0" fmla="*/ 0 h 405245"/>
                <a:gd name="connsiteX1" fmla="*/ 297872 w 484909"/>
                <a:gd name="connsiteY1" fmla="*/ 159327 h 405245"/>
                <a:gd name="connsiteX2" fmla="*/ 484909 w 484909"/>
                <a:gd name="connsiteY2" fmla="*/ 405245 h 405245"/>
                <a:gd name="connsiteX3" fmla="*/ 484909 w 484909"/>
                <a:gd name="connsiteY3" fmla="*/ 405245 h 405245"/>
                <a:gd name="connsiteX0" fmla="*/ 0 w 504257"/>
                <a:gd name="connsiteY0" fmla="*/ 0 h 420970"/>
                <a:gd name="connsiteX1" fmla="*/ 297872 w 504257"/>
                <a:gd name="connsiteY1" fmla="*/ 159327 h 420970"/>
                <a:gd name="connsiteX2" fmla="*/ 484909 w 504257"/>
                <a:gd name="connsiteY2" fmla="*/ 405245 h 420970"/>
                <a:gd name="connsiteX3" fmla="*/ 502227 w 504257"/>
                <a:gd name="connsiteY3" fmla="*/ 394854 h 420970"/>
                <a:gd name="connsiteX0" fmla="*/ 0 w 553343"/>
                <a:gd name="connsiteY0" fmla="*/ 0 h 411493"/>
                <a:gd name="connsiteX1" fmla="*/ 297872 w 553343"/>
                <a:gd name="connsiteY1" fmla="*/ 159327 h 411493"/>
                <a:gd name="connsiteX2" fmla="*/ 484909 w 553343"/>
                <a:gd name="connsiteY2" fmla="*/ 405245 h 411493"/>
                <a:gd name="connsiteX3" fmla="*/ 553343 w 553343"/>
                <a:gd name="connsiteY3" fmla="*/ 341845 h 411493"/>
                <a:gd name="connsiteX0" fmla="*/ 0 w 545771"/>
                <a:gd name="connsiteY0" fmla="*/ 0 h 456348"/>
                <a:gd name="connsiteX1" fmla="*/ 297872 w 545771"/>
                <a:gd name="connsiteY1" fmla="*/ 159327 h 456348"/>
                <a:gd name="connsiteX2" fmla="*/ 484909 w 545771"/>
                <a:gd name="connsiteY2" fmla="*/ 405245 h 456348"/>
                <a:gd name="connsiteX3" fmla="*/ 545771 w 545771"/>
                <a:gd name="connsiteY3" fmla="*/ 455435 h 456348"/>
                <a:gd name="connsiteX0" fmla="*/ 0 w 545771"/>
                <a:gd name="connsiteY0" fmla="*/ 0 h 455589"/>
                <a:gd name="connsiteX1" fmla="*/ 297872 w 545771"/>
                <a:gd name="connsiteY1" fmla="*/ 159327 h 455589"/>
                <a:gd name="connsiteX2" fmla="*/ 471657 w 545771"/>
                <a:gd name="connsiteY2" fmla="*/ 354129 h 455589"/>
                <a:gd name="connsiteX3" fmla="*/ 545771 w 545771"/>
                <a:gd name="connsiteY3" fmla="*/ 455435 h 455589"/>
                <a:gd name="connsiteX0" fmla="*/ 0 w 519267"/>
                <a:gd name="connsiteY0" fmla="*/ 0 h 399361"/>
                <a:gd name="connsiteX1" fmla="*/ 297872 w 519267"/>
                <a:gd name="connsiteY1" fmla="*/ 159327 h 399361"/>
                <a:gd name="connsiteX2" fmla="*/ 471657 w 519267"/>
                <a:gd name="connsiteY2" fmla="*/ 354129 h 399361"/>
                <a:gd name="connsiteX3" fmla="*/ 519267 w 519267"/>
                <a:gd name="connsiteY3" fmla="*/ 398640 h 399361"/>
                <a:gd name="connsiteX0" fmla="*/ 0 w 519267"/>
                <a:gd name="connsiteY0" fmla="*/ 0 h 399424"/>
                <a:gd name="connsiteX1" fmla="*/ 305445 w 519267"/>
                <a:gd name="connsiteY1" fmla="*/ 151755 h 399424"/>
                <a:gd name="connsiteX2" fmla="*/ 471657 w 519267"/>
                <a:gd name="connsiteY2" fmla="*/ 354129 h 399424"/>
                <a:gd name="connsiteX3" fmla="*/ 519267 w 519267"/>
                <a:gd name="connsiteY3" fmla="*/ 398640 h 399424"/>
                <a:gd name="connsiteX0" fmla="*/ 0 w 519267"/>
                <a:gd name="connsiteY0" fmla="*/ 0 h 399092"/>
                <a:gd name="connsiteX1" fmla="*/ 305445 w 519267"/>
                <a:gd name="connsiteY1" fmla="*/ 151755 h 399092"/>
                <a:gd name="connsiteX2" fmla="*/ 481123 w 519267"/>
                <a:gd name="connsiteY2" fmla="*/ 344663 h 399092"/>
                <a:gd name="connsiteX3" fmla="*/ 519267 w 519267"/>
                <a:gd name="connsiteY3" fmla="*/ 398640 h 399092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  <a:gd name="connsiteX0" fmla="*/ 0 w 519267"/>
                <a:gd name="connsiteY0" fmla="*/ 0 h 399193"/>
                <a:gd name="connsiteX1" fmla="*/ 280834 w 519267"/>
                <a:gd name="connsiteY1" fmla="*/ 127144 h 399193"/>
                <a:gd name="connsiteX2" fmla="*/ 481123 w 519267"/>
                <a:gd name="connsiteY2" fmla="*/ 344663 h 399193"/>
                <a:gd name="connsiteX3" fmla="*/ 519267 w 519267"/>
                <a:gd name="connsiteY3" fmla="*/ 398640 h 399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9267" h="399193">
                  <a:moveTo>
                    <a:pt x="0" y="0"/>
                  </a:moveTo>
                  <a:cubicBezTo>
                    <a:pt x="122425" y="32640"/>
                    <a:pt x="200647" y="69700"/>
                    <a:pt x="280834" y="127144"/>
                  </a:cubicBezTo>
                  <a:cubicBezTo>
                    <a:pt x="361021" y="184588"/>
                    <a:pt x="441384" y="299414"/>
                    <a:pt x="481123" y="344663"/>
                  </a:cubicBezTo>
                  <a:cubicBezTo>
                    <a:pt x="520862" y="389912"/>
                    <a:pt x="513494" y="402104"/>
                    <a:pt x="519267" y="398640"/>
                  </a:cubicBezTo>
                </a:path>
              </a:pathLst>
            </a:cu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E9E115FA-605A-4D9F-847C-55340049A178}"/>
              </a:ext>
            </a:extLst>
          </p:cNvPr>
          <p:cNvSpPr txBox="1">
            <a:spLocks/>
          </p:cNvSpPr>
          <p:nvPr/>
        </p:nvSpPr>
        <p:spPr>
          <a:xfrm>
            <a:off x="3119883" y="1153868"/>
            <a:ext cx="1747773" cy="55463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products</a:t>
            </a:r>
          </a:p>
        </p:txBody>
      </p: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3788FD66-3E9A-4A79-97B0-E53C5607285D}"/>
              </a:ext>
            </a:extLst>
          </p:cNvPr>
          <p:cNvSpPr txBox="1">
            <a:spLocks/>
          </p:cNvSpPr>
          <p:nvPr/>
        </p:nvSpPr>
        <p:spPr>
          <a:xfrm>
            <a:off x="5953458" y="1587014"/>
            <a:ext cx="1862073" cy="812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sum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3B7B09-C6B1-4F09-B9F3-CA0694D9E3ED}"/>
              </a:ext>
            </a:extLst>
          </p:cNvPr>
          <p:cNvCxnSpPr>
            <a:cxnSpLocks/>
          </p:cNvCxnSpPr>
          <p:nvPr/>
        </p:nvCxnSpPr>
        <p:spPr>
          <a:xfrm flipV="1">
            <a:off x="977184" y="2505752"/>
            <a:ext cx="852913" cy="702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D37E0D82-4B99-4E24-DB10-8DDCF1BD7F48}"/>
              </a:ext>
            </a:extLst>
          </p:cNvPr>
          <p:cNvGrpSpPr/>
          <p:nvPr/>
        </p:nvGrpSpPr>
        <p:grpSpPr>
          <a:xfrm>
            <a:off x="2781760" y="2019772"/>
            <a:ext cx="613324" cy="604780"/>
            <a:chOff x="2402410" y="5634148"/>
            <a:chExt cx="613324" cy="604780"/>
          </a:xfrm>
        </p:grpSpPr>
        <p:sp>
          <p:nvSpPr>
            <p:cNvPr id="5" name="Content Placeholder 2">
              <a:extLst>
                <a:ext uri="{FF2B5EF4-FFF2-40B4-BE49-F238E27FC236}">
                  <a16:creationId xmlns:a16="http://schemas.microsoft.com/office/drawing/2014/main" id="{955D09E8-0D3B-68E5-C74D-0841436DE3C4}"/>
                </a:ext>
              </a:extLst>
            </p:cNvPr>
            <p:cNvSpPr txBox="1">
              <a:spLocks/>
            </p:cNvSpPr>
            <p:nvPr/>
          </p:nvSpPr>
          <p:spPr>
            <a:xfrm>
              <a:off x="2402410" y="5634148"/>
              <a:ext cx="613324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800" dirty="0">
                  <a:solidFill>
                    <a:srgbClr val="00B0F0"/>
                  </a:solidFill>
                </a:rPr>
                <a:t>x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1</a:t>
              </a:r>
              <a:endParaRPr lang="en-US" sz="2800" dirty="0">
                <a:solidFill>
                  <a:srgbClr val="00B0F0"/>
                </a:solidFill>
              </a:endParaRP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D6E7A22D-7A6D-AA34-7955-85DDF99425CD}"/>
                </a:ext>
              </a:extLst>
            </p:cNvPr>
            <p:cNvCxnSpPr>
              <a:cxnSpLocks/>
            </p:cNvCxnSpPr>
            <p:nvPr/>
          </p:nvCxnSpPr>
          <p:spPr>
            <a:xfrm>
              <a:off x="2469571" y="5791200"/>
              <a:ext cx="224937" cy="0"/>
            </a:xfrm>
            <a:prstGeom prst="line">
              <a:avLst/>
            </a:prstGeom>
            <a:ln w="25400">
              <a:solidFill>
                <a:srgbClr val="33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7748C587-01C2-C31E-5494-811B71ACD058}"/>
              </a:ext>
            </a:extLst>
          </p:cNvPr>
          <p:cNvGrpSpPr/>
          <p:nvPr/>
        </p:nvGrpSpPr>
        <p:grpSpPr>
          <a:xfrm>
            <a:off x="2807122" y="4588099"/>
            <a:ext cx="613324" cy="604780"/>
            <a:chOff x="2402410" y="5634148"/>
            <a:chExt cx="613324" cy="604780"/>
          </a:xfrm>
        </p:grpSpPr>
        <p:sp>
          <p:nvSpPr>
            <p:cNvPr id="11" name="Content Placeholder 2">
              <a:extLst>
                <a:ext uri="{FF2B5EF4-FFF2-40B4-BE49-F238E27FC236}">
                  <a16:creationId xmlns:a16="http://schemas.microsoft.com/office/drawing/2014/main" id="{8C2207FE-2F52-3C9D-B816-ECB452D6729D}"/>
                </a:ext>
              </a:extLst>
            </p:cNvPr>
            <p:cNvSpPr txBox="1">
              <a:spLocks/>
            </p:cNvSpPr>
            <p:nvPr/>
          </p:nvSpPr>
          <p:spPr>
            <a:xfrm>
              <a:off x="2402410" y="5634148"/>
              <a:ext cx="613324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800" dirty="0">
                  <a:solidFill>
                    <a:schemeClr val="accent6">
                      <a:lumMod val="75000"/>
                    </a:schemeClr>
                  </a:solidFill>
                </a:rPr>
                <a:t>x</a:t>
              </a:r>
              <a:r>
                <a:rPr lang="en-US" sz="2800" baseline="-25000" dirty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sz="280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3F99603-271C-0C9F-C871-7CDD03F15F2F}"/>
                </a:ext>
              </a:extLst>
            </p:cNvPr>
            <p:cNvCxnSpPr>
              <a:cxnSpLocks/>
            </p:cNvCxnSpPr>
            <p:nvPr/>
          </p:nvCxnSpPr>
          <p:spPr>
            <a:xfrm>
              <a:off x="2469571" y="5791200"/>
              <a:ext cx="224937" cy="0"/>
            </a:xfrm>
            <a:prstGeom prst="line">
              <a:avLst/>
            </a:prstGeom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CEA9C53-A481-4C2F-9100-4A067F220723}"/>
              </a:ext>
            </a:extLst>
          </p:cNvPr>
          <p:cNvSpPr/>
          <p:nvPr/>
        </p:nvSpPr>
        <p:spPr>
          <a:xfrm rot="5400000">
            <a:off x="1877093" y="4236503"/>
            <a:ext cx="686020" cy="82476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71A4F59-CEAB-498D-BCD2-76C62E876F91}"/>
              </a:ext>
            </a:extLst>
          </p:cNvPr>
          <p:cNvSpPr/>
          <p:nvPr/>
        </p:nvSpPr>
        <p:spPr>
          <a:xfrm>
            <a:off x="2656549" y="4573865"/>
            <a:ext cx="146304" cy="150045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F95858EA-96C1-4281-AF4F-0F67E1B97589}"/>
              </a:ext>
            </a:extLst>
          </p:cNvPr>
          <p:cNvSpPr/>
          <p:nvPr/>
        </p:nvSpPr>
        <p:spPr>
          <a:xfrm rot="5400000">
            <a:off x="1904010" y="2093367"/>
            <a:ext cx="686020" cy="824769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299CF3AC-C9B0-490A-A9D9-EA6BD81F80A1}"/>
              </a:ext>
            </a:extLst>
          </p:cNvPr>
          <p:cNvSpPr/>
          <p:nvPr/>
        </p:nvSpPr>
        <p:spPr>
          <a:xfrm>
            <a:off x="2656553" y="2430728"/>
            <a:ext cx="164957" cy="150045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lowchart: Delay 44">
            <a:extLst>
              <a:ext uri="{FF2B5EF4-FFF2-40B4-BE49-F238E27FC236}">
                <a16:creationId xmlns:a16="http://schemas.microsoft.com/office/drawing/2014/main" id="{E6408A65-B237-497E-98AA-7F49EA507D89}"/>
              </a:ext>
            </a:extLst>
          </p:cNvPr>
          <p:cNvSpPr/>
          <p:nvPr/>
        </p:nvSpPr>
        <p:spPr>
          <a:xfrm>
            <a:off x="3374622" y="1983697"/>
            <a:ext cx="893515" cy="687706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lowchart: Delay 51">
            <a:extLst>
              <a:ext uri="{FF2B5EF4-FFF2-40B4-BE49-F238E27FC236}">
                <a16:creationId xmlns:a16="http://schemas.microsoft.com/office/drawing/2014/main" id="{583B4363-05EF-4F2E-B2CA-6A449F6A8DAB}"/>
              </a:ext>
            </a:extLst>
          </p:cNvPr>
          <p:cNvSpPr/>
          <p:nvPr/>
        </p:nvSpPr>
        <p:spPr>
          <a:xfrm>
            <a:off x="3569865" y="4139068"/>
            <a:ext cx="893515" cy="687706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lowchart: Delay 53">
            <a:extLst>
              <a:ext uri="{FF2B5EF4-FFF2-40B4-BE49-F238E27FC236}">
                <a16:creationId xmlns:a16="http://schemas.microsoft.com/office/drawing/2014/main" id="{20A0F546-F78A-43B8-8117-F8E5CCB3F2E2}"/>
              </a:ext>
            </a:extLst>
          </p:cNvPr>
          <p:cNvSpPr/>
          <p:nvPr/>
        </p:nvSpPr>
        <p:spPr>
          <a:xfrm>
            <a:off x="3378087" y="3155463"/>
            <a:ext cx="893517" cy="687706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F44973E3-66D1-B0E3-A3E4-5F1AC93EA59B}"/>
              </a:ext>
            </a:extLst>
          </p:cNvPr>
          <p:cNvGrpSpPr/>
          <p:nvPr/>
        </p:nvGrpSpPr>
        <p:grpSpPr>
          <a:xfrm>
            <a:off x="6102607" y="2473381"/>
            <a:ext cx="2639546" cy="812004"/>
            <a:chOff x="6365381" y="2648076"/>
            <a:chExt cx="2639546" cy="812004"/>
          </a:xfrm>
        </p:grpSpPr>
        <p:sp>
          <p:nvSpPr>
            <p:cNvPr id="56" name="Content Placeholder 2">
              <a:extLst>
                <a:ext uri="{FF2B5EF4-FFF2-40B4-BE49-F238E27FC236}">
                  <a16:creationId xmlns:a16="http://schemas.microsoft.com/office/drawing/2014/main" id="{B217078B-CC90-4FEB-9DF6-D0D64C13D962}"/>
                </a:ext>
              </a:extLst>
            </p:cNvPr>
            <p:cNvSpPr txBox="1">
              <a:spLocks/>
            </p:cNvSpPr>
            <p:nvPr/>
          </p:nvSpPr>
          <p:spPr>
            <a:xfrm>
              <a:off x="6365381" y="2648076"/>
              <a:ext cx="2639546" cy="81200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dirty="0"/>
                <a:t>f = x</a:t>
              </a:r>
              <a:r>
                <a:rPr lang="en-US" sz="2400" baseline="-25000" dirty="0"/>
                <a:t>1</a:t>
              </a:r>
              <a:r>
                <a:rPr lang="en-US" sz="2400" dirty="0"/>
                <a:t>x</a:t>
              </a:r>
              <a:r>
                <a:rPr lang="en-US" sz="2400" baseline="-25000" dirty="0"/>
                <a:t>2 </a:t>
              </a:r>
              <a:r>
                <a:rPr lang="en-US" sz="2400" dirty="0"/>
                <a:t>+ x</a:t>
              </a:r>
              <a:r>
                <a:rPr lang="en-US" sz="2400" baseline="-25000" dirty="0"/>
                <a:t>1</a:t>
              </a:r>
              <a:r>
                <a:rPr lang="en-US" sz="2400" dirty="0"/>
                <a:t>x</a:t>
              </a:r>
              <a:r>
                <a:rPr lang="en-US" sz="2400" baseline="-25000" dirty="0"/>
                <a:t>2 </a:t>
              </a:r>
              <a:r>
                <a:rPr lang="en-US" sz="2400" dirty="0"/>
                <a:t>+ x</a:t>
              </a:r>
              <a:r>
                <a:rPr lang="en-US" sz="2400" baseline="-25000" dirty="0"/>
                <a:t>1</a:t>
              </a:r>
              <a:r>
                <a:rPr lang="en-US" sz="2400" dirty="0"/>
                <a:t>x</a:t>
              </a:r>
              <a:r>
                <a:rPr lang="en-US" sz="2400" baseline="-25000" dirty="0"/>
                <a:t>2 </a:t>
              </a:r>
              <a:r>
                <a:rPr lang="en-US" sz="2400" dirty="0"/>
                <a:t> 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sz="2400" dirty="0"/>
            </a:p>
          </p:txBody>
        </p: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DE5AFC92-0B6C-4D01-8B63-A01AD5DC439D}"/>
                </a:ext>
              </a:extLst>
            </p:cNvPr>
            <p:cNvCxnSpPr>
              <a:cxnSpLocks/>
            </p:cNvCxnSpPr>
            <p:nvPr/>
          </p:nvCxnSpPr>
          <p:spPr>
            <a:xfrm>
              <a:off x="6808247" y="2793429"/>
              <a:ext cx="178267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BCF4E16-9998-45D1-8C3C-77CF840B892F}"/>
                </a:ext>
              </a:extLst>
            </p:cNvPr>
            <p:cNvCxnSpPr>
              <a:cxnSpLocks/>
            </p:cNvCxnSpPr>
            <p:nvPr/>
          </p:nvCxnSpPr>
          <p:spPr>
            <a:xfrm>
              <a:off x="7064998" y="2800476"/>
              <a:ext cx="1782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E971F3DF-87B9-4E36-A785-3EDEDD815497}"/>
                </a:ext>
              </a:extLst>
            </p:cNvPr>
            <p:cNvCxnSpPr>
              <a:cxnSpLocks/>
            </p:cNvCxnSpPr>
            <p:nvPr/>
          </p:nvCxnSpPr>
          <p:spPr>
            <a:xfrm>
              <a:off x="7565516" y="2800476"/>
              <a:ext cx="1782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A2BFC7B-94BF-43DA-9AFB-E7063442855A}"/>
              </a:ext>
            </a:extLst>
          </p:cNvPr>
          <p:cNvCxnSpPr>
            <a:cxnSpLocks/>
          </p:cNvCxnSpPr>
          <p:nvPr/>
        </p:nvCxnSpPr>
        <p:spPr>
          <a:xfrm rot="16200000">
            <a:off x="872093" y="4183896"/>
            <a:ext cx="100584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538CB1AB-B04B-4495-9E08-AB9FB63E10DE}"/>
              </a:ext>
            </a:extLst>
          </p:cNvPr>
          <p:cNvCxnSpPr>
            <a:cxnSpLocks/>
          </p:cNvCxnSpPr>
          <p:nvPr/>
        </p:nvCxnSpPr>
        <p:spPr>
          <a:xfrm>
            <a:off x="1375013" y="4676494"/>
            <a:ext cx="441797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4D14C4E6-0C4C-4962-A0F6-48D60327C7BE}"/>
              </a:ext>
            </a:extLst>
          </p:cNvPr>
          <p:cNvCxnSpPr/>
          <p:nvPr/>
        </p:nvCxnSpPr>
        <p:spPr>
          <a:xfrm>
            <a:off x="1075716" y="3670654"/>
            <a:ext cx="22860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F20FA4F3-004F-4BC8-8144-933618E0F2E6}"/>
              </a:ext>
            </a:extLst>
          </p:cNvPr>
          <p:cNvCxnSpPr>
            <a:cxnSpLocks/>
          </p:cNvCxnSpPr>
          <p:nvPr/>
        </p:nvCxnSpPr>
        <p:spPr>
          <a:xfrm>
            <a:off x="2795498" y="4660519"/>
            <a:ext cx="777240" cy="0"/>
          </a:xfrm>
          <a:prstGeom prst="line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id="{37ED16D1-FF4A-4CCB-9CB3-7F500F351988}"/>
              </a:ext>
            </a:extLst>
          </p:cNvPr>
          <p:cNvSpPr txBox="1"/>
          <p:nvPr/>
        </p:nvSpPr>
        <p:spPr>
          <a:xfrm>
            <a:off x="170325" y="2114617"/>
            <a:ext cx="824785" cy="530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1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CA1B4A1-9F9A-4B38-8382-D2B20E0CC1C1}"/>
              </a:ext>
            </a:extLst>
          </p:cNvPr>
          <p:cNvSpPr txBox="1"/>
          <p:nvPr/>
        </p:nvSpPr>
        <p:spPr>
          <a:xfrm>
            <a:off x="152400" y="3307313"/>
            <a:ext cx="824785" cy="530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2</a:t>
            </a: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A88DA60E-265F-4166-94CF-01FBD37148B3}"/>
              </a:ext>
            </a:extLst>
          </p:cNvPr>
          <p:cNvSpPr/>
          <p:nvPr/>
        </p:nvSpPr>
        <p:spPr>
          <a:xfrm>
            <a:off x="1322523" y="3629843"/>
            <a:ext cx="82478" cy="75022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2C224BF4-7CC3-4F57-A7B0-59707AC3B5BD}"/>
              </a:ext>
            </a:extLst>
          </p:cNvPr>
          <p:cNvCxnSpPr>
            <a:cxnSpLocks/>
          </p:cNvCxnSpPr>
          <p:nvPr/>
        </p:nvCxnSpPr>
        <p:spPr>
          <a:xfrm flipV="1">
            <a:off x="1364635" y="2035056"/>
            <a:ext cx="0" cy="164592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49028C65-2ACA-4BFD-9271-9860CE26BC24}"/>
              </a:ext>
            </a:extLst>
          </p:cNvPr>
          <p:cNvCxnSpPr>
            <a:cxnSpLocks/>
          </p:cNvCxnSpPr>
          <p:nvPr/>
        </p:nvCxnSpPr>
        <p:spPr>
          <a:xfrm>
            <a:off x="1364635" y="2068150"/>
            <a:ext cx="2009987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8088521A-CE7E-3887-9617-A2CA05A03FC1}"/>
              </a:ext>
            </a:extLst>
          </p:cNvPr>
          <p:cNvGrpSpPr/>
          <p:nvPr/>
        </p:nvGrpSpPr>
        <p:grpSpPr>
          <a:xfrm>
            <a:off x="4303023" y="1748499"/>
            <a:ext cx="838200" cy="604780"/>
            <a:chOff x="4947382" y="1129125"/>
            <a:chExt cx="838200" cy="604780"/>
          </a:xfrm>
        </p:grpSpPr>
        <p:sp>
          <p:nvSpPr>
            <p:cNvPr id="98" name="Content Placeholder 2">
              <a:extLst>
                <a:ext uri="{FF2B5EF4-FFF2-40B4-BE49-F238E27FC236}">
                  <a16:creationId xmlns:a16="http://schemas.microsoft.com/office/drawing/2014/main" id="{82D7556D-31CE-4A97-8B74-3E328A856478}"/>
                </a:ext>
              </a:extLst>
            </p:cNvPr>
            <p:cNvSpPr txBox="1">
              <a:spLocks/>
            </p:cNvSpPr>
            <p:nvPr/>
          </p:nvSpPr>
          <p:spPr>
            <a:xfrm>
              <a:off x="4947382" y="1129125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endParaRPr lang="en-US" dirty="0"/>
            </a:p>
          </p:txBody>
        </p: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75C1F9D6-89D3-4D4C-BA1E-3055D2496599}"/>
                </a:ext>
              </a:extLst>
            </p:cNvPr>
            <p:cNvCxnSpPr/>
            <p:nvPr/>
          </p:nvCxnSpPr>
          <p:spPr>
            <a:xfrm>
              <a:off x="5028007" y="132103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5E0B37F0-6DFA-42B1-B76B-C28D914B590A}"/>
              </a:ext>
            </a:extLst>
          </p:cNvPr>
          <p:cNvCxnSpPr>
            <a:cxnSpLocks/>
          </p:cNvCxnSpPr>
          <p:nvPr/>
        </p:nvCxnSpPr>
        <p:spPr>
          <a:xfrm>
            <a:off x="4257481" y="2323827"/>
            <a:ext cx="107070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0025EF17-111F-E276-B131-9EFC2E9C8F62}"/>
              </a:ext>
            </a:extLst>
          </p:cNvPr>
          <p:cNvGrpSpPr/>
          <p:nvPr/>
        </p:nvGrpSpPr>
        <p:grpSpPr>
          <a:xfrm>
            <a:off x="1512851" y="2476808"/>
            <a:ext cx="1854419" cy="847535"/>
            <a:chOff x="1512851" y="2476808"/>
            <a:chExt cx="1854419" cy="847535"/>
          </a:xfrm>
        </p:grpSpPr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DA173368-2D0A-417F-9589-62FBD9CFE2A7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133020" y="2911720"/>
              <a:ext cx="825247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57BFE4CE-04E7-43D8-8162-A0F1A55DC2A3}"/>
                </a:ext>
              </a:extLst>
            </p:cNvPr>
            <p:cNvSpPr/>
            <p:nvPr/>
          </p:nvSpPr>
          <p:spPr>
            <a:xfrm>
              <a:off x="1512851" y="2476808"/>
              <a:ext cx="82478" cy="750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2F121E34-CCBA-41FD-BA2B-71595066DF28}"/>
                </a:ext>
              </a:extLst>
            </p:cNvPr>
            <p:cNvCxnSpPr/>
            <p:nvPr/>
          </p:nvCxnSpPr>
          <p:spPr>
            <a:xfrm>
              <a:off x="1538470" y="3317821"/>
              <a:ext cx="18288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6" name="Content Placeholder 2">
            <a:extLst>
              <a:ext uri="{FF2B5EF4-FFF2-40B4-BE49-F238E27FC236}">
                <a16:creationId xmlns:a16="http://schemas.microsoft.com/office/drawing/2014/main" id="{DEC6BF44-2C1C-4016-A077-FB6C97B5DCCB}"/>
              </a:ext>
            </a:extLst>
          </p:cNvPr>
          <p:cNvSpPr txBox="1">
            <a:spLocks/>
          </p:cNvSpPr>
          <p:nvPr/>
        </p:nvSpPr>
        <p:spPr>
          <a:xfrm>
            <a:off x="4325472" y="2898893"/>
            <a:ext cx="838200" cy="604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2</a:t>
            </a:r>
            <a:endParaRPr lang="en-US" dirty="0"/>
          </a:p>
        </p:txBody>
      </p: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45A035E9-E702-45BE-AC51-6A9823205471}"/>
              </a:ext>
            </a:extLst>
          </p:cNvPr>
          <p:cNvCxnSpPr>
            <a:cxnSpLocks/>
          </p:cNvCxnSpPr>
          <p:nvPr/>
        </p:nvCxnSpPr>
        <p:spPr>
          <a:xfrm flipV="1">
            <a:off x="4271604" y="3497853"/>
            <a:ext cx="1828800" cy="1464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AB40EA02-BE0B-C90D-272E-54E48E8D507F}"/>
              </a:ext>
            </a:extLst>
          </p:cNvPr>
          <p:cNvGrpSpPr/>
          <p:nvPr/>
        </p:nvGrpSpPr>
        <p:grpSpPr>
          <a:xfrm>
            <a:off x="3015734" y="2512780"/>
            <a:ext cx="557147" cy="1800126"/>
            <a:chOff x="3015734" y="2512780"/>
            <a:chExt cx="557147" cy="1800126"/>
          </a:xfrm>
        </p:grpSpPr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A79739F7-2582-4A8A-8051-AA14158BBF7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015734" y="2512780"/>
              <a:ext cx="17015" cy="1793099"/>
            </a:xfrm>
            <a:prstGeom prst="line">
              <a:avLst/>
            </a:prstGeom>
            <a:ln w="31750">
              <a:solidFill>
                <a:srgbClr val="33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411EA8AC-909D-4BF8-823B-0ABB301F1B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24241" y="4312906"/>
              <a:ext cx="548640" cy="0"/>
            </a:xfrm>
            <a:prstGeom prst="line">
              <a:avLst/>
            </a:prstGeom>
            <a:ln w="31750">
              <a:solidFill>
                <a:srgbClr val="33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BB08B09B-E78F-6FB9-61D5-9A554D3B0511}"/>
              </a:ext>
            </a:extLst>
          </p:cNvPr>
          <p:cNvGrpSpPr/>
          <p:nvPr/>
        </p:nvGrpSpPr>
        <p:grpSpPr>
          <a:xfrm>
            <a:off x="4448556" y="3881506"/>
            <a:ext cx="838200" cy="604780"/>
            <a:chOff x="4574762" y="4639535"/>
            <a:chExt cx="838200" cy="604780"/>
          </a:xfrm>
        </p:grpSpPr>
        <p:sp>
          <p:nvSpPr>
            <p:cNvPr id="111" name="Content Placeholder 2">
              <a:extLst>
                <a:ext uri="{FF2B5EF4-FFF2-40B4-BE49-F238E27FC236}">
                  <a16:creationId xmlns:a16="http://schemas.microsoft.com/office/drawing/2014/main" id="{30B5544E-3F61-4BEB-9807-C4EBE589C03F}"/>
                </a:ext>
              </a:extLst>
            </p:cNvPr>
            <p:cNvSpPr txBox="1">
              <a:spLocks/>
            </p:cNvSpPr>
            <p:nvPr/>
          </p:nvSpPr>
          <p:spPr>
            <a:xfrm>
              <a:off x="4574762" y="4639535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4607FF32-1500-45FB-9641-36EAE9359B9D}"/>
                </a:ext>
              </a:extLst>
            </p:cNvPr>
            <p:cNvCxnSpPr/>
            <p:nvPr/>
          </p:nvCxnSpPr>
          <p:spPr>
            <a:xfrm>
              <a:off x="4658738" y="4826774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6690EAB7-EB26-46D1-9F1D-88D15699E76E}"/>
                </a:ext>
              </a:extLst>
            </p:cNvPr>
            <p:cNvCxnSpPr/>
            <p:nvPr/>
          </p:nvCxnSpPr>
          <p:spPr>
            <a:xfrm>
              <a:off x="4957404" y="481798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F12741A7-F4D5-479A-A2D1-7A81F107DAE8}"/>
              </a:ext>
            </a:extLst>
          </p:cNvPr>
          <p:cNvCxnSpPr>
            <a:cxnSpLocks/>
          </p:cNvCxnSpPr>
          <p:nvPr/>
        </p:nvCxnSpPr>
        <p:spPr>
          <a:xfrm>
            <a:off x="4436770" y="4460048"/>
            <a:ext cx="92971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60D057A6-220F-7288-1612-3BF591FA46D7}"/>
              </a:ext>
            </a:extLst>
          </p:cNvPr>
          <p:cNvGrpSpPr/>
          <p:nvPr/>
        </p:nvGrpSpPr>
        <p:grpSpPr>
          <a:xfrm>
            <a:off x="5328189" y="2295471"/>
            <a:ext cx="742306" cy="2159202"/>
            <a:chOff x="5328189" y="2295471"/>
            <a:chExt cx="742306" cy="2159202"/>
          </a:xfrm>
        </p:grpSpPr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72069D28-0E35-46B3-945D-9A483C5E2139}"/>
                </a:ext>
              </a:extLst>
            </p:cNvPr>
            <p:cNvCxnSpPr/>
            <p:nvPr/>
          </p:nvCxnSpPr>
          <p:spPr>
            <a:xfrm>
              <a:off x="5328190" y="3721045"/>
              <a:ext cx="74230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F62511D3-48E5-4E66-8D57-3BA9C397650B}"/>
                </a:ext>
              </a:extLst>
            </p:cNvPr>
            <p:cNvCxnSpPr/>
            <p:nvPr/>
          </p:nvCxnSpPr>
          <p:spPr>
            <a:xfrm>
              <a:off x="5328189" y="3317819"/>
              <a:ext cx="74230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113E18DE-DEEF-4AA2-A137-50583E28808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330619" y="2295471"/>
              <a:ext cx="0" cy="10118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67ABE2BE-2EE4-48FC-949B-9E218040447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334648" y="3704865"/>
              <a:ext cx="0" cy="74980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4485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106" grpId="0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48FDC004-8E68-5836-388C-C03E753DA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85C75-055E-3D54-1978-F6F2FCDFB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An</a:t>
            </a:r>
            <a:r>
              <a:rPr lang="en-US" dirty="0"/>
              <a:t> Implementation of the Function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C6AFC8C6-1CCC-9BE7-109C-8530A9A2D379}"/>
              </a:ext>
            </a:extLst>
          </p:cNvPr>
          <p:cNvGrpSpPr/>
          <p:nvPr/>
        </p:nvGrpSpPr>
        <p:grpSpPr>
          <a:xfrm>
            <a:off x="152400" y="1713575"/>
            <a:ext cx="8852527" cy="3278322"/>
            <a:chOff x="464165" y="2312425"/>
            <a:chExt cx="8852527" cy="3278322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C0DB3B5-7297-EB72-3268-445A2B58DD78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444785" y="3510570"/>
              <a:ext cx="825247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3F248887-E6EB-5784-99B7-DF5E9CAFE1E5}"/>
                </a:ext>
              </a:extLst>
            </p:cNvPr>
            <p:cNvGrpSpPr/>
            <p:nvPr/>
          </p:nvGrpSpPr>
          <p:grpSpPr>
            <a:xfrm>
              <a:off x="5639955" y="3797467"/>
              <a:ext cx="2340011" cy="692934"/>
              <a:chOff x="1657696" y="3003526"/>
              <a:chExt cx="2594264" cy="844573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6D3C4663-1700-1E4E-419F-D8EA6D96E37C}"/>
                  </a:ext>
                </a:extLst>
              </p:cNvPr>
              <p:cNvCxnSpPr/>
              <p:nvPr/>
            </p:nvCxnSpPr>
            <p:spPr>
              <a:xfrm>
                <a:off x="3429000" y="3418028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3474F3F9-57D5-2AB4-BFF6-FE02B9819C59}"/>
                  </a:ext>
                </a:extLst>
              </p:cNvPr>
              <p:cNvGrpSpPr/>
              <p:nvPr/>
            </p:nvGrpSpPr>
            <p:grpSpPr>
              <a:xfrm>
                <a:off x="1657696" y="3009899"/>
                <a:ext cx="1679864" cy="838200"/>
                <a:chOff x="1657696" y="3009899"/>
                <a:chExt cx="1679864" cy="838200"/>
              </a:xfrm>
            </p:grpSpPr>
            <p:sp>
              <p:nvSpPr>
                <p:cNvPr id="22" name="Flowchart: Delay 21">
                  <a:extLst>
                    <a:ext uri="{FF2B5EF4-FFF2-40B4-BE49-F238E27FC236}">
                      <a16:creationId xmlns:a16="http://schemas.microsoft.com/office/drawing/2014/main" id="{5805C5AE-2329-C8CF-E6D6-E0DE0B1A0F9E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5A536479-5B31-4550-F4F9-4441D70C7E7B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Arc 23">
                  <a:extLst>
                    <a:ext uri="{FF2B5EF4-FFF2-40B4-BE49-F238E27FC236}">
                      <a16:creationId xmlns:a16="http://schemas.microsoft.com/office/drawing/2014/main" id="{FD50FA83-E65D-124C-5C2A-68FAE764BE78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08D553EF-4388-1BB2-125B-07F7FAA43669}"/>
                    </a:ext>
                  </a:extLst>
                </p:cNvPr>
                <p:cNvCxnSpPr/>
                <p:nvPr/>
              </p:nvCxnSpPr>
              <p:spPr>
                <a:xfrm>
                  <a:off x="1657696" y="3640280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6575DE9E-323D-D7B0-AD93-FB08674CED5B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AA807B56-A0F2-6268-ECF5-B9180DD8B277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DA0E6064-F1A9-4F85-8C22-8BE58FD0E605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415B709-C584-A855-EF22-042076BA3E2D}"/>
                </a:ext>
              </a:extLst>
            </p:cNvPr>
            <p:cNvSpPr/>
            <p:nvPr/>
          </p:nvSpPr>
          <p:spPr>
            <a:xfrm>
              <a:off x="1824616" y="3075658"/>
              <a:ext cx="82478" cy="750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Isosceles Triangle 42">
              <a:extLst>
                <a:ext uri="{FF2B5EF4-FFF2-40B4-BE49-F238E27FC236}">
                  <a16:creationId xmlns:a16="http://schemas.microsoft.com/office/drawing/2014/main" id="{30D1CF8B-6AA1-8E2C-428F-A16EAA1A2D78}"/>
                </a:ext>
              </a:extLst>
            </p:cNvPr>
            <p:cNvSpPr/>
            <p:nvPr/>
          </p:nvSpPr>
          <p:spPr>
            <a:xfrm rot="5400000">
              <a:off x="2188858" y="4835353"/>
              <a:ext cx="686020" cy="824768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8A8B0E9A-BB07-7002-1CEB-A31D0D7B56E0}"/>
                </a:ext>
              </a:extLst>
            </p:cNvPr>
            <p:cNvSpPr/>
            <p:nvPr/>
          </p:nvSpPr>
          <p:spPr>
            <a:xfrm>
              <a:off x="2968314" y="5172715"/>
              <a:ext cx="146304" cy="150045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D5B202B0-18A7-D4E7-0714-E551B6DE158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327499" y="3111630"/>
              <a:ext cx="17015" cy="1793099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143DAE9-8C79-8A25-62C2-AFA3B87556D0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183858" y="4782746"/>
              <a:ext cx="100584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1201AD3C-10B7-4AFA-0E43-982168715B0F}"/>
                </a:ext>
              </a:extLst>
            </p:cNvPr>
            <p:cNvSpPr/>
            <p:nvPr/>
          </p:nvSpPr>
          <p:spPr>
            <a:xfrm>
              <a:off x="1634288" y="4228693"/>
              <a:ext cx="82478" cy="750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6BDE4B4-8E47-B90C-4CA9-A39A16FF2F20}"/>
                </a:ext>
              </a:extLst>
            </p:cNvPr>
            <p:cNvCxnSpPr>
              <a:cxnSpLocks/>
            </p:cNvCxnSpPr>
            <p:nvPr/>
          </p:nvCxnSpPr>
          <p:spPr>
            <a:xfrm>
              <a:off x="1686778" y="5275344"/>
              <a:ext cx="441797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Content Placeholder 2">
              <a:extLst>
                <a:ext uri="{FF2B5EF4-FFF2-40B4-BE49-F238E27FC236}">
                  <a16:creationId xmlns:a16="http://schemas.microsoft.com/office/drawing/2014/main" id="{C1ED0919-8EBE-3588-11DB-DE4894F58C09}"/>
                </a:ext>
              </a:extLst>
            </p:cNvPr>
            <p:cNvSpPr txBox="1">
              <a:spLocks/>
            </p:cNvSpPr>
            <p:nvPr/>
          </p:nvSpPr>
          <p:spPr>
            <a:xfrm>
              <a:off x="4637237" y="3497743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C56256C4-E1D5-0752-655F-48E2D0FB3E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76400" y="2633906"/>
              <a:ext cx="0" cy="164592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8E279671-0F1F-70F6-3A22-F4359EDA2FAD}"/>
                </a:ext>
              </a:extLst>
            </p:cNvPr>
            <p:cNvCxnSpPr>
              <a:cxnSpLocks/>
            </p:cNvCxnSpPr>
            <p:nvPr/>
          </p:nvCxnSpPr>
          <p:spPr>
            <a:xfrm>
              <a:off x="1676400" y="2667000"/>
              <a:ext cx="2009987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Flowchart: Delay 54">
              <a:extLst>
                <a:ext uri="{FF2B5EF4-FFF2-40B4-BE49-F238E27FC236}">
                  <a16:creationId xmlns:a16="http://schemas.microsoft.com/office/drawing/2014/main" id="{2EFE7872-49EF-1B45-D630-F9B29DF9188A}"/>
                </a:ext>
              </a:extLst>
            </p:cNvPr>
            <p:cNvSpPr/>
            <p:nvPr/>
          </p:nvSpPr>
          <p:spPr>
            <a:xfrm>
              <a:off x="3686387" y="2582547"/>
              <a:ext cx="893515" cy="687706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CB496EC2-3A9A-DF45-EABF-6A3A62346D4F}"/>
                </a:ext>
              </a:extLst>
            </p:cNvPr>
            <p:cNvCxnSpPr>
              <a:cxnSpLocks/>
            </p:cNvCxnSpPr>
            <p:nvPr/>
          </p:nvCxnSpPr>
          <p:spPr>
            <a:xfrm>
              <a:off x="4569246" y="2922677"/>
              <a:ext cx="1070708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8A78BEF4-FB4F-C156-DDFC-4B263B35E2FB}"/>
                </a:ext>
              </a:extLst>
            </p:cNvPr>
            <p:cNvGrpSpPr/>
            <p:nvPr/>
          </p:nvGrpSpPr>
          <p:grpSpPr>
            <a:xfrm>
              <a:off x="4678182" y="2312425"/>
              <a:ext cx="838200" cy="604780"/>
              <a:chOff x="4666348" y="2585058"/>
              <a:chExt cx="838200" cy="604780"/>
            </a:xfrm>
          </p:grpSpPr>
          <p:sp>
            <p:nvSpPr>
              <p:cNvPr id="58" name="Content Placeholder 2">
                <a:extLst>
                  <a:ext uri="{FF2B5EF4-FFF2-40B4-BE49-F238E27FC236}">
                    <a16:creationId xmlns:a16="http://schemas.microsoft.com/office/drawing/2014/main" id="{48FA10AC-C7E3-3F1F-8DF6-250E07137BD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66348" y="2585058"/>
                <a:ext cx="838200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</a:t>
                </a:r>
                <a:endParaRPr lang="en-US" dirty="0"/>
              </a:p>
            </p:txBody>
          </p: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37EC3878-54EF-F24D-C9A9-6C32014646E7}"/>
                  </a:ext>
                </a:extLst>
              </p:cNvPr>
              <p:cNvCxnSpPr/>
              <p:nvPr/>
            </p:nvCxnSpPr>
            <p:spPr>
              <a:xfrm>
                <a:off x="4736701" y="2767857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6E6AF838-B998-64EB-A3E9-1E4D6656DCFE}"/>
                </a:ext>
              </a:extLst>
            </p:cNvPr>
            <p:cNvCxnSpPr>
              <a:cxnSpLocks/>
            </p:cNvCxnSpPr>
            <p:nvPr/>
          </p:nvCxnSpPr>
          <p:spPr>
            <a:xfrm>
              <a:off x="3107263" y="5259369"/>
              <a:ext cx="77724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546FEE9C-0667-E7D4-22C6-46A6AA118C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36006" y="4911756"/>
              <a:ext cx="54864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Flowchart: Delay 63">
              <a:extLst>
                <a:ext uri="{FF2B5EF4-FFF2-40B4-BE49-F238E27FC236}">
                  <a16:creationId xmlns:a16="http://schemas.microsoft.com/office/drawing/2014/main" id="{4D48F615-9081-1292-38B0-F7FB5C223629}"/>
                </a:ext>
              </a:extLst>
            </p:cNvPr>
            <p:cNvSpPr/>
            <p:nvPr/>
          </p:nvSpPr>
          <p:spPr>
            <a:xfrm>
              <a:off x="3881630" y="4737918"/>
              <a:ext cx="893515" cy="687706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05344DB8-BB43-2AA2-45A9-CAE587B4B937}"/>
                </a:ext>
              </a:extLst>
            </p:cNvPr>
            <p:cNvGrpSpPr/>
            <p:nvPr/>
          </p:nvGrpSpPr>
          <p:grpSpPr>
            <a:xfrm>
              <a:off x="4775145" y="4484461"/>
              <a:ext cx="838200" cy="604780"/>
              <a:chOff x="4581643" y="2310687"/>
              <a:chExt cx="838200" cy="604780"/>
            </a:xfrm>
          </p:grpSpPr>
          <p:sp>
            <p:nvSpPr>
              <p:cNvPr id="67" name="Content Placeholder 2">
                <a:extLst>
                  <a:ext uri="{FF2B5EF4-FFF2-40B4-BE49-F238E27FC236}">
                    <a16:creationId xmlns:a16="http://schemas.microsoft.com/office/drawing/2014/main" id="{8AFC21AF-BFB9-0AE8-8113-DA1C9995CBB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81643" y="2310687"/>
                <a:ext cx="838200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</a:t>
                </a:r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F182DDEF-F5FA-2A40-D35C-5E3DA1583ADE}"/>
                  </a:ext>
                </a:extLst>
              </p:cNvPr>
              <p:cNvCxnSpPr/>
              <p:nvPr/>
            </p:nvCxnSpPr>
            <p:spPr>
              <a:xfrm>
                <a:off x="4634235" y="2455652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36001E25-3F97-0820-A3FF-1D97AEA555F2}"/>
                </a:ext>
              </a:extLst>
            </p:cNvPr>
            <p:cNvCxnSpPr>
              <a:cxnSpLocks/>
            </p:cNvCxnSpPr>
            <p:nvPr/>
          </p:nvCxnSpPr>
          <p:spPr>
            <a:xfrm>
              <a:off x="4748535" y="5058898"/>
              <a:ext cx="929712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644A6612-16FA-B077-4748-A640A3D61244}"/>
                </a:ext>
              </a:extLst>
            </p:cNvPr>
            <p:cNvGrpSpPr/>
            <p:nvPr/>
          </p:nvGrpSpPr>
          <p:grpSpPr>
            <a:xfrm>
              <a:off x="464165" y="2713467"/>
              <a:ext cx="5948004" cy="1728552"/>
              <a:chOff x="360377" y="2149624"/>
              <a:chExt cx="6594271" cy="2106820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89624CB0-047B-E414-1568-823D040BF614}"/>
                  </a:ext>
                </a:extLst>
              </p:cNvPr>
              <p:cNvGrpSpPr/>
              <p:nvPr/>
            </p:nvGrpSpPr>
            <p:grpSpPr>
              <a:xfrm>
                <a:off x="360377" y="2149624"/>
                <a:ext cx="6594271" cy="2106820"/>
                <a:chOff x="500363" y="1725943"/>
                <a:chExt cx="6594271" cy="2106820"/>
              </a:xfrm>
            </p:grpSpPr>
            <p:grpSp>
              <p:nvGrpSpPr>
                <p:cNvPr id="36" name="Group 35">
                  <a:extLst>
                    <a:ext uri="{FF2B5EF4-FFF2-40B4-BE49-F238E27FC236}">
                      <a16:creationId xmlns:a16="http://schemas.microsoft.com/office/drawing/2014/main" id="{0F466C1F-9CD7-C130-0003-5B14593216A5}"/>
                    </a:ext>
                  </a:extLst>
                </p:cNvPr>
                <p:cNvGrpSpPr/>
                <p:nvPr/>
              </p:nvGrpSpPr>
              <p:grpSpPr>
                <a:xfrm>
                  <a:off x="1524000" y="2994563"/>
                  <a:ext cx="5570634" cy="838200"/>
                  <a:chOff x="1691640" y="2994563"/>
                  <a:chExt cx="5570634" cy="838200"/>
                </a:xfrm>
              </p:grpSpPr>
              <p:sp>
                <p:nvSpPr>
                  <p:cNvPr id="39" name="Flowchart: Delay 38">
                    <a:extLst>
                      <a:ext uri="{FF2B5EF4-FFF2-40B4-BE49-F238E27FC236}">
                        <a16:creationId xmlns:a16="http://schemas.microsoft.com/office/drawing/2014/main" id="{4604F276-D642-E272-A9A0-A5501E4ACCC3}"/>
                      </a:ext>
                    </a:extLst>
                  </p:cNvPr>
                  <p:cNvSpPr/>
                  <p:nvPr/>
                </p:nvSpPr>
                <p:spPr>
                  <a:xfrm>
                    <a:off x="4244170" y="2994563"/>
                    <a:ext cx="990600" cy="838200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4C86DE14-910C-0AFC-A547-77B50A8A6091}"/>
                      </a:ext>
                    </a:extLst>
                  </p:cNvPr>
                  <p:cNvCxnSpPr/>
                  <p:nvPr/>
                </p:nvCxnSpPr>
                <p:spPr>
                  <a:xfrm>
                    <a:off x="2204673" y="3192449"/>
                    <a:ext cx="2027504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95F68680-0535-4460-E3D3-FF36639A110C}"/>
                      </a:ext>
                    </a:extLst>
                  </p:cNvPr>
                  <p:cNvCxnSpPr/>
                  <p:nvPr/>
                </p:nvCxnSpPr>
                <p:spPr>
                  <a:xfrm>
                    <a:off x="1691640" y="3622496"/>
                    <a:ext cx="253438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4389806B-8C04-A4BA-8BC3-00AD7B3632E2}"/>
                      </a:ext>
                    </a:extLst>
                  </p:cNvPr>
                  <p:cNvCxnSpPr>
                    <a:cxnSpLocks/>
                    <a:stCxn id="39" idx="3"/>
                  </p:cNvCxnSpPr>
                  <p:nvPr/>
                </p:nvCxnSpPr>
                <p:spPr>
                  <a:xfrm flipV="1">
                    <a:off x="5234770" y="3411879"/>
                    <a:ext cx="2027504" cy="1784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3DFDB3CD-267C-383D-B7DF-B69B1495F48C}"/>
                    </a:ext>
                  </a:extLst>
                </p:cNvPr>
                <p:cNvSpPr txBox="1"/>
                <p:nvPr/>
              </p:nvSpPr>
              <p:spPr>
                <a:xfrm>
                  <a:off x="520236" y="1725943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1</a:t>
                  </a:r>
                </a:p>
              </p:txBody>
            </p:sp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5C6A64D5-1F77-1DC3-7D78-5C6F6C64349D}"/>
                    </a:ext>
                  </a:extLst>
                </p:cNvPr>
                <p:cNvSpPr txBox="1"/>
                <p:nvPr/>
              </p:nvSpPr>
              <p:spPr>
                <a:xfrm>
                  <a:off x="500363" y="3179641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2</a:t>
                  </a:r>
                </a:p>
              </p:txBody>
            </p: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F1812A25-018E-DDD2-1539-A6828C1010D5}"/>
                  </a:ext>
                </a:extLst>
              </p:cNvPr>
              <p:cNvGrpSpPr/>
              <p:nvPr/>
            </p:nvGrpSpPr>
            <p:grpSpPr>
              <a:xfrm>
                <a:off x="1274776" y="2208281"/>
                <a:ext cx="2671527" cy="836145"/>
                <a:chOff x="1414762" y="2782326"/>
                <a:chExt cx="2671527" cy="836145"/>
              </a:xfrm>
            </p:grpSpPr>
            <p:grpSp>
              <p:nvGrpSpPr>
                <p:cNvPr id="31" name="Group 30">
                  <a:extLst>
                    <a:ext uri="{FF2B5EF4-FFF2-40B4-BE49-F238E27FC236}">
                      <a16:creationId xmlns:a16="http://schemas.microsoft.com/office/drawing/2014/main" id="{6D562915-4C04-DD93-063D-3BCC0620C1A7}"/>
                    </a:ext>
                  </a:extLst>
                </p:cNvPr>
                <p:cNvGrpSpPr/>
                <p:nvPr/>
              </p:nvGrpSpPr>
              <p:grpSpPr>
                <a:xfrm>
                  <a:off x="1414762" y="3200399"/>
                  <a:ext cx="2671527" cy="8566"/>
                  <a:chOff x="1656633" y="3411876"/>
                  <a:chExt cx="2671527" cy="8566"/>
                </a:xfrm>
              </p:grpSpPr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546D2742-F76C-F580-DD4A-3F92770F1B1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656633" y="3411876"/>
                    <a:ext cx="945584" cy="8566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719E23FD-D062-BD5C-2398-7187E63F35B2}"/>
                      </a:ext>
                    </a:extLst>
                  </p:cNvPr>
                  <p:cNvCxnSpPr/>
                  <p:nvPr/>
                </p:nvCxnSpPr>
                <p:spPr>
                  <a:xfrm>
                    <a:off x="3505200" y="3411876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2" name="Isosceles Triangle 31">
                  <a:extLst>
                    <a:ext uri="{FF2B5EF4-FFF2-40B4-BE49-F238E27FC236}">
                      <a16:creationId xmlns:a16="http://schemas.microsoft.com/office/drawing/2014/main" id="{076E18AA-0956-80C9-BC5A-E8935998787D}"/>
                    </a:ext>
                  </a:extLst>
                </p:cNvPr>
                <p:cNvSpPr/>
                <p:nvPr/>
              </p:nvSpPr>
              <p:spPr>
                <a:xfrm rot="5400000">
                  <a:off x="2404497" y="2743207"/>
                  <a:ext cx="836145" cy="91438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Oval 32">
                  <a:extLst>
                    <a:ext uri="{FF2B5EF4-FFF2-40B4-BE49-F238E27FC236}">
                      <a16:creationId xmlns:a16="http://schemas.microsoft.com/office/drawing/2014/main" id="{1D61CDA7-3C49-97BD-ED2D-11C8AA21BDA8}"/>
                    </a:ext>
                  </a:extLst>
                </p:cNvPr>
                <p:cNvSpPr/>
                <p:nvPr/>
              </p:nvSpPr>
              <p:spPr>
                <a:xfrm>
                  <a:off x="3276600" y="3108957"/>
                  <a:ext cx="182880" cy="182880"/>
                </a:xfrm>
                <a:prstGeom prst="ellipse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C14BA2D3-DF09-3901-8549-303E1F637BB0}"/>
                </a:ext>
              </a:extLst>
            </p:cNvPr>
            <p:cNvCxnSpPr/>
            <p:nvPr/>
          </p:nvCxnSpPr>
          <p:spPr>
            <a:xfrm>
              <a:off x="5639954" y="3916669"/>
              <a:ext cx="74230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B857EE22-E830-620B-133B-F51452BFE72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642384" y="2894321"/>
              <a:ext cx="0" cy="10118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F43714F1-2C30-9C74-A1B2-D96688D03EF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646413" y="4303715"/>
              <a:ext cx="0" cy="74980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C4502A9A-6E2F-A985-7772-28852DD19B2E}"/>
                </a:ext>
              </a:extLst>
            </p:cNvPr>
            <p:cNvGrpSpPr/>
            <p:nvPr/>
          </p:nvGrpSpPr>
          <p:grpSpPr>
            <a:xfrm>
              <a:off x="6677146" y="3246926"/>
              <a:ext cx="2639546" cy="812004"/>
              <a:chOff x="2219295" y="5628415"/>
              <a:chExt cx="3384787" cy="812004"/>
            </a:xfrm>
          </p:grpSpPr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09237C9C-2491-2434-4CB2-459BF2CCDC74}"/>
                  </a:ext>
                </a:extLst>
              </p:cNvPr>
              <p:cNvGrpSpPr/>
              <p:nvPr/>
            </p:nvGrpSpPr>
            <p:grpSpPr>
              <a:xfrm>
                <a:off x="2219295" y="5628415"/>
                <a:ext cx="3384787" cy="812004"/>
                <a:chOff x="3001212" y="3768193"/>
                <a:chExt cx="506892" cy="604780"/>
              </a:xfrm>
            </p:grpSpPr>
            <p:sp>
              <p:nvSpPr>
                <p:cNvPr id="80" name="Content Placeholder 2">
                  <a:extLst>
                    <a:ext uri="{FF2B5EF4-FFF2-40B4-BE49-F238E27FC236}">
                      <a16:creationId xmlns:a16="http://schemas.microsoft.com/office/drawing/2014/main" id="{BCF2D0B6-6765-15F6-892C-FFD0B8F646DC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001212" y="3768193"/>
                  <a:ext cx="506892" cy="60478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400" dirty="0"/>
                    <a:t>f = x</a:t>
                  </a:r>
                  <a:r>
                    <a:rPr lang="en-US" sz="2400" baseline="-25000" dirty="0"/>
                    <a:t>1</a:t>
                  </a:r>
                  <a:r>
                    <a:rPr lang="en-US" sz="2400" dirty="0"/>
                    <a:t>x</a:t>
                  </a:r>
                  <a:r>
                    <a:rPr lang="en-US" sz="2400" baseline="-25000" dirty="0"/>
                    <a:t>2 </a:t>
                  </a:r>
                  <a:r>
                    <a:rPr lang="en-US" sz="2400" dirty="0"/>
                    <a:t>+ x</a:t>
                  </a:r>
                  <a:r>
                    <a:rPr lang="en-US" sz="2400" baseline="-25000" dirty="0"/>
                    <a:t>1</a:t>
                  </a:r>
                  <a:r>
                    <a:rPr lang="en-US" sz="2400" dirty="0"/>
                    <a:t>x</a:t>
                  </a:r>
                  <a:r>
                    <a:rPr lang="en-US" sz="2400" baseline="-25000" dirty="0"/>
                    <a:t>2 </a:t>
                  </a:r>
                  <a:r>
                    <a:rPr lang="en-US" sz="2400" dirty="0"/>
                    <a:t>+ x</a:t>
                  </a:r>
                  <a:r>
                    <a:rPr lang="en-US" sz="2400" baseline="-25000" dirty="0"/>
                    <a:t>1</a:t>
                  </a:r>
                  <a:r>
                    <a:rPr lang="en-US" sz="2400" dirty="0"/>
                    <a:t>x</a:t>
                  </a:r>
                  <a:r>
                    <a:rPr lang="en-US" sz="2400" baseline="-25000" dirty="0"/>
                    <a:t>2 </a:t>
                  </a:r>
                  <a:r>
                    <a:rPr lang="en-US" sz="2400" dirty="0"/>
                    <a:t> </a:t>
                  </a:r>
                </a:p>
                <a:p>
                  <a:pPr marL="0" indent="0">
                    <a:buFont typeface="Arial" panose="020B0604020202020204" pitchFamily="34" charset="0"/>
                    <a:buNone/>
                  </a:pPr>
                  <a:endParaRPr lang="en-US" sz="2400" dirty="0"/>
                </a:p>
              </p:txBody>
            </p: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711D0BCD-6DD2-AF0D-4BA5-D6BE5F3C88E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086259" y="3876452"/>
                  <a:ext cx="3423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1C6FF2EF-3347-61AF-2F06-1249DB7C4D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16440" y="578081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29D3311C-F05E-4CA3-28CF-C1720EAD7A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58272" y="578081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FB4327D6-8B7F-DE59-AFE1-34DC7D6F039E}"/>
              </a:ext>
            </a:extLst>
          </p:cNvPr>
          <p:cNvCxnSpPr/>
          <p:nvPr/>
        </p:nvCxnSpPr>
        <p:spPr>
          <a:xfrm>
            <a:off x="4867656" y="4048864"/>
            <a:ext cx="228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A5916B19-D502-DC4A-3DB4-3228E86FD3BC}"/>
              </a:ext>
            </a:extLst>
          </p:cNvPr>
          <p:cNvSpPr txBox="1">
            <a:spLocks/>
          </p:cNvSpPr>
          <p:nvPr/>
        </p:nvSpPr>
        <p:spPr>
          <a:xfrm>
            <a:off x="3119883" y="1153868"/>
            <a:ext cx="1862073" cy="812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products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D919B3F0-363E-E019-1FA7-3C3E6CC8DE44}"/>
              </a:ext>
            </a:extLst>
          </p:cNvPr>
          <p:cNvSpPr txBox="1">
            <a:spLocks/>
          </p:cNvSpPr>
          <p:nvPr/>
        </p:nvSpPr>
        <p:spPr>
          <a:xfrm>
            <a:off x="5953458" y="1587014"/>
            <a:ext cx="1862073" cy="812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sum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849380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Finding Logical Network from Truth Table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AF7448F-ECDF-4D8E-924C-CD65CE34AE76}"/>
              </a:ext>
            </a:extLst>
          </p:cNvPr>
          <p:cNvGrpSpPr/>
          <p:nvPr/>
        </p:nvGrpSpPr>
        <p:grpSpPr>
          <a:xfrm>
            <a:off x="1981200" y="1417638"/>
            <a:ext cx="5597106" cy="812004"/>
            <a:chOff x="2022894" y="5486400"/>
            <a:chExt cx="5597106" cy="81200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8E424C05-1CC0-4874-9411-A6FE76B90199}"/>
                </a:ext>
              </a:extLst>
            </p:cNvPr>
            <p:cNvGrpSpPr/>
            <p:nvPr/>
          </p:nvGrpSpPr>
          <p:grpSpPr>
            <a:xfrm>
              <a:off x="2022894" y="5486400"/>
              <a:ext cx="5597106" cy="812004"/>
              <a:chOff x="2971800" y="3662420"/>
              <a:chExt cx="838200" cy="604780"/>
            </a:xfrm>
          </p:grpSpPr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2E19E0EA-9D0E-4109-A9A1-F936AC8253A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71800" y="3662420"/>
                <a:ext cx="838200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736627C4-B6D8-4AD2-8AE5-6E1815BC95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56847" y="3789951"/>
                <a:ext cx="3423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752D901-7695-4636-A5F9-604D38827E81}"/>
                </a:ext>
              </a:extLst>
            </p:cNvPr>
            <p:cNvCxnSpPr>
              <a:cxnSpLocks/>
            </p:cNvCxnSpPr>
            <p:nvPr/>
          </p:nvCxnSpPr>
          <p:spPr>
            <a:xfrm>
              <a:off x="2920041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44AA090-B306-4CAF-80FD-4B753C6CD838}"/>
                </a:ext>
              </a:extLst>
            </p:cNvPr>
            <p:cNvCxnSpPr>
              <a:cxnSpLocks/>
            </p:cNvCxnSpPr>
            <p:nvPr/>
          </p:nvCxnSpPr>
          <p:spPr>
            <a:xfrm>
              <a:off x="3595058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40C3A869-D4E5-4CF4-9BC7-AD523CEC47D9}"/>
              </a:ext>
            </a:extLst>
          </p:cNvPr>
          <p:cNvSpPr txBox="1">
            <a:spLocks/>
          </p:cNvSpPr>
          <p:nvPr/>
        </p:nvSpPr>
        <p:spPr>
          <a:xfrm>
            <a:off x="744747" y="2329458"/>
            <a:ext cx="8077200" cy="1785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SOP formulation will always allow you to develop a circuit, but </a:t>
            </a:r>
            <a:r>
              <a:rPr lang="en-US" dirty="0">
                <a:solidFill>
                  <a:srgbClr val="FF0000"/>
                </a:solidFill>
              </a:rPr>
              <a:t>it will likely not be the simplest circuit.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DD2DBE6-E371-4C46-87CF-755707D98B97}"/>
              </a:ext>
            </a:extLst>
          </p:cNvPr>
          <p:cNvSpPr txBox="1">
            <a:spLocks/>
          </p:cNvSpPr>
          <p:nvPr/>
        </p:nvSpPr>
        <p:spPr>
          <a:xfrm>
            <a:off x="814039" y="4299220"/>
            <a:ext cx="8077200" cy="11468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It would be better to use Boolean algebra to reduce the function first.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079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Using Boolean Algebra to Reduce the Truth Table Function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AF7448F-ECDF-4D8E-924C-CD65CE34AE76}"/>
              </a:ext>
            </a:extLst>
          </p:cNvPr>
          <p:cNvGrpSpPr/>
          <p:nvPr/>
        </p:nvGrpSpPr>
        <p:grpSpPr>
          <a:xfrm>
            <a:off x="1981201" y="1417638"/>
            <a:ext cx="3384787" cy="812004"/>
            <a:chOff x="2022895" y="5486400"/>
            <a:chExt cx="3384787" cy="81200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8E424C05-1CC0-4874-9411-A6FE76B90199}"/>
                </a:ext>
              </a:extLst>
            </p:cNvPr>
            <p:cNvGrpSpPr/>
            <p:nvPr/>
          </p:nvGrpSpPr>
          <p:grpSpPr>
            <a:xfrm>
              <a:off x="2022895" y="5486400"/>
              <a:ext cx="3384787" cy="812004"/>
              <a:chOff x="2971800" y="3662420"/>
              <a:chExt cx="506892" cy="604780"/>
            </a:xfrm>
          </p:grpSpPr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2E19E0EA-9D0E-4109-A9A1-F936AC8253A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71800" y="3662420"/>
                <a:ext cx="506892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736627C4-B6D8-4AD2-8AE5-6E1815BC95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56847" y="3789951"/>
                <a:ext cx="3423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752D901-7695-4636-A5F9-604D38827E81}"/>
                </a:ext>
              </a:extLst>
            </p:cNvPr>
            <p:cNvCxnSpPr>
              <a:cxnSpLocks/>
            </p:cNvCxnSpPr>
            <p:nvPr/>
          </p:nvCxnSpPr>
          <p:spPr>
            <a:xfrm>
              <a:off x="2920041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44AA090-B306-4CAF-80FD-4B753C6CD838}"/>
                </a:ext>
              </a:extLst>
            </p:cNvPr>
            <p:cNvCxnSpPr>
              <a:cxnSpLocks/>
            </p:cNvCxnSpPr>
            <p:nvPr/>
          </p:nvCxnSpPr>
          <p:spPr>
            <a:xfrm>
              <a:off x="3595058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40C3A869-D4E5-4CF4-9BC7-AD523CEC47D9}"/>
              </a:ext>
            </a:extLst>
          </p:cNvPr>
          <p:cNvSpPr txBox="1">
            <a:spLocks/>
          </p:cNvSpPr>
          <p:nvPr/>
        </p:nvSpPr>
        <p:spPr>
          <a:xfrm>
            <a:off x="5365989" y="2172967"/>
            <a:ext cx="3778011" cy="56614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Using distributive law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4E1CCA1-127E-4EC0-8127-C10191138C52}"/>
              </a:ext>
            </a:extLst>
          </p:cNvPr>
          <p:cNvGrpSpPr/>
          <p:nvPr/>
        </p:nvGrpSpPr>
        <p:grpSpPr>
          <a:xfrm>
            <a:off x="1981200" y="2112004"/>
            <a:ext cx="5597106" cy="710802"/>
            <a:chOff x="2022894" y="5486400"/>
            <a:chExt cx="5597106" cy="812004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F51ABCED-8618-4314-BEF2-BE12913337E5}"/>
                </a:ext>
              </a:extLst>
            </p:cNvPr>
            <p:cNvGrpSpPr/>
            <p:nvPr/>
          </p:nvGrpSpPr>
          <p:grpSpPr>
            <a:xfrm>
              <a:off x="2022894" y="5486400"/>
              <a:ext cx="5597106" cy="812004"/>
              <a:chOff x="2971800" y="3662420"/>
              <a:chExt cx="838200" cy="604780"/>
            </a:xfrm>
          </p:grpSpPr>
          <p:sp>
            <p:nvSpPr>
              <p:cNvPr id="38" name="Content Placeholder 2">
                <a:extLst>
                  <a:ext uri="{FF2B5EF4-FFF2-40B4-BE49-F238E27FC236}">
                    <a16:creationId xmlns:a16="http://schemas.microsoft.com/office/drawing/2014/main" id="{37DFF703-0783-4AE3-947F-60822DA4568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71800" y="3662420"/>
                <a:ext cx="838200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(x</a:t>
                </a:r>
                <a:r>
                  <a:rPr lang="en-US" baseline="-25000" dirty="0"/>
                  <a:t>1 </a:t>
                </a:r>
                <a:r>
                  <a:rPr lang="en-US" dirty="0"/>
                  <a:t>+ x</a:t>
                </a:r>
                <a:r>
                  <a:rPr lang="en-US" baseline="-25000" dirty="0"/>
                  <a:t>1</a:t>
                </a:r>
                <a:r>
                  <a:rPr lang="en-US" dirty="0"/>
                  <a:t>)x</a:t>
                </a:r>
                <a:r>
                  <a:rPr lang="en-US" baseline="-25000" dirty="0"/>
                  <a:t>2 </a:t>
                </a:r>
                <a:r>
                  <a:rPr lang="en-US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D2F99189-BD84-4D86-93A3-FAF8680B55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56847" y="3789951"/>
                <a:ext cx="3423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FEA54CF-A1C6-41B5-819A-0E4E1CB7B311}"/>
                </a:ext>
              </a:extLst>
            </p:cNvPr>
            <p:cNvCxnSpPr>
              <a:cxnSpLocks/>
            </p:cNvCxnSpPr>
            <p:nvPr/>
          </p:nvCxnSpPr>
          <p:spPr>
            <a:xfrm>
              <a:off x="2920041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07C5E51A-27D7-4057-B337-8AD2A0EAE7F0}"/>
                </a:ext>
              </a:extLst>
            </p:cNvPr>
            <p:cNvCxnSpPr>
              <a:cxnSpLocks/>
            </p:cNvCxnSpPr>
            <p:nvPr/>
          </p:nvCxnSpPr>
          <p:spPr>
            <a:xfrm>
              <a:off x="3747457" y="565850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09D8E75-B791-4C2B-83A9-778BF5C8748A}"/>
              </a:ext>
            </a:extLst>
          </p:cNvPr>
          <p:cNvGrpSpPr/>
          <p:nvPr/>
        </p:nvGrpSpPr>
        <p:grpSpPr>
          <a:xfrm>
            <a:off x="1981200" y="2784780"/>
            <a:ext cx="5597106" cy="710802"/>
            <a:chOff x="2022894" y="5486400"/>
            <a:chExt cx="5597106" cy="812004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4E90BDA3-60D9-4955-9472-8DF517F396F1}"/>
                </a:ext>
              </a:extLst>
            </p:cNvPr>
            <p:cNvGrpSpPr/>
            <p:nvPr/>
          </p:nvGrpSpPr>
          <p:grpSpPr>
            <a:xfrm>
              <a:off x="2022894" y="5486400"/>
              <a:ext cx="5597106" cy="812004"/>
              <a:chOff x="2971800" y="3662420"/>
              <a:chExt cx="838200" cy="604780"/>
            </a:xfrm>
          </p:grpSpPr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E55E7467-838F-4705-AFCA-E8D52CB5394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71800" y="3662420"/>
                <a:ext cx="838200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(1)x</a:t>
                </a:r>
                <a:r>
                  <a:rPr lang="en-US" baseline="-25000" dirty="0"/>
                  <a:t>2 </a:t>
                </a:r>
                <a:r>
                  <a:rPr lang="en-US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82BC3532-2183-40A1-9408-F1F8AF3552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56847" y="3789951"/>
                <a:ext cx="3423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92522FE-6CEF-4A1B-B81A-95035CFD9BE8}"/>
                </a:ext>
              </a:extLst>
            </p:cNvPr>
            <p:cNvCxnSpPr>
              <a:cxnSpLocks/>
            </p:cNvCxnSpPr>
            <p:nvPr/>
          </p:nvCxnSpPr>
          <p:spPr>
            <a:xfrm>
              <a:off x="2920041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BAAD543-B185-486F-8CC7-2E9ABE275EEE}"/>
              </a:ext>
            </a:extLst>
          </p:cNvPr>
          <p:cNvGrpSpPr/>
          <p:nvPr/>
        </p:nvGrpSpPr>
        <p:grpSpPr>
          <a:xfrm>
            <a:off x="1981200" y="3482980"/>
            <a:ext cx="5749506" cy="710802"/>
            <a:chOff x="2022894" y="5486402"/>
            <a:chExt cx="5597106" cy="812004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85CDB861-E4F7-4378-927E-418561788499}"/>
                </a:ext>
              </a:extLst>
            </p:cNvPr>
            <p:cNvGrpSpPr/>
            <p:nvPr/>
          </p:nvGrpSpPr>
          <p:grpSpPr>
            <a:xfrm>
              <a:off x="2022894" y="5486402"/>
              <a:ext cx="5597106" cy="812004"/>
              <a:chOff x="2971800" y="3662421"/>
              <a:chExt cx="838200" cy="604780"/>
            </a:xfrm>
          </p:grpSpPr>
          <p:sp>
            <p:nvSpPr>
              <p:cNvPr id="31" name="Content Placeholder 2">
                <a:extLst>
                  <a:ext uri="{FF2B5EF4-FFF2-40B4-BE49-F238E27FC236}">
                    <a16:creationId xmlns:a16="http://schemas.microsoft.com/office/drawing/2014/main" id="{BDE19E96-C8D0-4FB7-B221-14C226840B9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71800" y="3662421"/>
                <a:ext cx="838200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x</a:t>
                </a:r>
                <a:r>
                  <a:rPr lang="en-US" baseline="-25000" dirty="0"/>
                  <a:t>2 </a:t>
                </a:r>
                <a:r>
                  <a:rPr lang="en-US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1F0FEDEE-B08E-4ACC-AA90-D0CB85084E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56847" y="3789951"/>
                <a:ext cx="3423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92671AA-84F0-4AE4-BB9F-E12AC27E5615}"/>
                </a:ext>
              </a:extLst>
            </p:cNvPr>
            <p:cNvCxnSpPr>
              <a:cxnSpLocks/>
            </p:cNvCxnSpPr>
            <p:nvPr/>
          </p:nvCxnSpPr>
          <p:spPr>
            <a:xfrm>
              <a:off x="2920041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52DA859-227A-4B86-B5D6-77060909B8B9}"/>
              </a:ext>
            </a:extLst>
          </p:cNvPr>
          <p:cNvGrpSpPr/>
          <p:nvPr/>
        </p:nvGrpSpPr>
        <p:grpSpPr>
          <a:xfrm>
            <a:off x="5105400" y="4138093"/>
            <a:ext cx="3657600" cy="584775"/>
            <a:chOff x="743528" y="2170204"/>
            <a:chExt cx="3657600" cy="584775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08B65FC6-E66D-425F-95A0-3A93A2263289}"/>
                </a:ext>
              </a:extLst>
            </p:cNvPr>
            <p:cNvSpPr txBox="1"/>
            <p:nvPr/>
          </p:nvSpPr>
          <p:spPr>
            <a:xfrm>
              <a:off x="743528" y="2170204"/>
              <a:ext cx="3657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0070C0"/>
                  </a:solidFill>
                </a:rPr>
                <a:t>since x + x * y = x + y</a:t>
              </a:r>
              <a:endParaRPr lang="en-US" sz="3200" baseline="-25000" dirty="0">
                <a:solidFill>
                  <a:srgbClr val="0070C0"/>
                </a:solidFill>
              </a:endParaRPr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7F06ADB8-93FD-44A7-894F-0CD1AB678042}"/>
                </a:ext>
              </a:extLst>
            </p:cNvPr>
            <p:cNvCxnSpPr/>
            <p:nvPr/>
          </p:nvCxnSpPr>
          <p:spPr>
            <a:xfrm>
              <a:off x="2286382" y="2362200"/>
              <a:ext cx="228600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86A063A1-0FC9-47D1-8616-59A8BEC3089A}"/>
              </a:ext>
            </a:extLst>
          </p:cNvPr>
          <p:cNvGrpSpPr/>
          <p:nvPr/>
        </p:nvGrpSpPr>
        <p:grpSpPr>
          <a:xfrm>
            <a:off x="5181600" y="2852808"/>
            <a:ext cx="3778011" cy="566142"/>
            <a:chOff x="5181600" y="2931105"/>
            <a:chExt cx="3778011" cy="566142"/>
          </a:xfrm>
        </p:grpSpPr>
        <p:sp>
          <p:nvSpPr>
            <p:cNvPr id="43" name="Content Placeholder 2">
              <a:extLst>
                <a:ext uri="{FF2B5EF4-FFF2-40B4-BE49-F238E27FC236}">
                  <a16:creationId xmlns:a16="http://schemas.microsoft.com/office/drawing/2014/main" id="{EF1BAD5F-5777-42AF-99DD-5E31512512EB}"/>
                </a:ext>
              </a:extLst>
            </p:cNvPr>
            <p:cNvSpPr txBox="1">
              <a:spLocks/>
            </p:cNvSpPr>
            <p:nvPr/>
          </p:nvSpPr>
          <p:spPr>
            <a:xfrm>
              <a:off x="5181600" y="2931105"/>
              <a:ext cx="3778011" cy="56614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>
                  <a:solidFill>
                    <a:srgbClr val="0070C0"/>
                  </a:solidFill>
                </a:rPr>
                <a:t>since x + x = 1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41DBEB48-A37A-4290-A55C-984A1BCF48BE}"/>
                </a:ext>
              </a:extLst>
            </p:cNvPr>
            <p:cNvCxnSpPr>
              <a:cxnSpLocks/>
            </p:cNvCxnSpPr>
            <p:nvPr/>
          </p:nvCxnSpPr>
          <p:spPr>
            <a:xfrm>
              <a:off x="6181437" y="3048000"/>
              <a:ext cx="228599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6624016E-63C4-47B2-9FA2-7AF0F35D675B}"/>
              </a:ext>
            </a:extLst>
          </p:cNvPr>
          <p:cNvSpPr txBox="1">
            <a:spLocks/>
          </p:cNvSpPr>
          <p:nvPr/>
        </p:nvSpPr>
        <p:spPr>
          <a:xfrm>
            <a:off x="5181599" y="3503218"/>
            <a:ext cx="2667001" cy="56614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since 1 * x = x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5695EAB4-E0D3-468E-8F0A-0FB6F2300FF0}"/>
              </a:ext>
            </a:extLst>
          </p:cNvPr>
          <p:cNvGrpSpPr/>
          <p:nvPr/>
        </p:nvGrpSpPr>
        <p:grpSpPr>
          <a:xfrm>
            <a:off x="1981200" y="4129499"/>
            <a:ext cx="5749506" cy="710802"/>
            <a:chOff x="2971800" y="3662421"/>
            <a:chExt cx="838200" cy="604780"/>
          </a:xfrm>
        </p:grpSpPr>
        <p:sp>
          <p:nvSpPr>
            <p:cNvPr id="51" name="Content Placeholder 2">
              <a:extLst>
                <a:ext uri="{FF2B5EF4-FFF2-40B4-BE49-F238E27FC236}">
                  <a16:creationId xmlns:a16="http://schemas.microsoft.com/office/drawing/2014/main" id="{572D2C24-7625-4E60-BBFF-A9D96EE8E867}"/>
                </a:ext>
              </a:extLst>
            </p:cNvPr>
            <p:cNvSpPr txBox="1">
              <a:spLocks/>
            </p:cNvSpPr>
            <p:nvPr/>
          </p:nvSpPr>
          <p:spPr>
            <a:xfrm>
              <a:off x="2971800" y="3662421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 x</a:t>
              </a:r>
              <a:r>
                <a:rPr lang="en-US" baseline="-25000" dirty="0"/>
                <a:t>1 </a:t>
              </a:r>
              <a:r>
                <a:rPr lang="en-US" dirty="0"/>
                <a:t>+ x</a:t>
              </a:r>
              <a:r>
                <a:rPr lang="en-US" baseline="-25000" dirty="0"/>
                <a:t>2 </a:t>
              </a:r>
              <a:r>
                <a:rPr lang="en-US" dirty="0"/>
                <a:t> 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44C8974A-D807-424D-8276-3D593413141E}"/>
                </a:ext>
              </a:extLst>
            </p:cNvPr>
            <p:cNvCxnSpPr>
              <a:cxnSpLocks/>
            </p:cNvCxnSpPr>
            <p:nvPr/>
          </p:nvCxnSpPr>
          <p:spPr>
            <a:xfrm>
              <a:off x="3056847" y="3789951"/>
              <a:ext cx="3423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61E7EAF1-14DA-476D-A644-46F7AE9E15F0}"/>
              </a:ext>
            </a:extLst>
          </p:cNvPr>
          <p:cNvSpPr txBox="1"/>
          <p:nvPr/>
        </p:nvSpPr>
        <p:spPr>
          <a:xfrm>
            <a:off x="1371600" y="4974669"/>
            <a:ext cx="71908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This is the equivalent expression (we have used the variables x</a:t>
            </a:r>
            <a:r>
              <a:rPr lang="en-US" sz="3200" baseline="-25000" dirty="0">
                <a:solidFill>
                  <a:srgbClr val="0070C0"/>
                </a:solidFill>
              </a:rPr>
              <a:t>1</a:t>
            </a:r>
            <a:r>
              <a:rPr lang="en-US" sz="3200" dirty="0">
                <a:solidFill>
                  <a:srgbClr val="0070C0"/>
                </a:solidFill>
              </a:rPr>
              <a:t> and x</a:t>
            </a:r>
            <a:r>
              <a:rPr lang="en-US" sz="3200" baseline="-25000" dirty="0">
                <a:solidFill>
                  <a:srgbClr val="0070C0"/>
                </a:solidFill>
              </a:rPr>
              <a:t>2</a:t>
            </a:r>
            <a:r>
              <a:rPr lang="en-US" sz="3200" dirty="0">
                <a:solidFill>
                  <a:srgbClr val="0070C0"/>
                </a:solidFill>
              </a:rPr>
              <a:t> instead of x and y)</a:t>
            </a:r>
            <a:endParaRPr lang="en-US" sz="3200" baseline="-25000" dirty="0">
              <a:solidFill>
                <a:srgbClr val="0070C0"/>
              </a:solidFill>
            </a:endParaRPr>
          </a:p>
        </p:txBody>
      </p: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0D0CDFCB-42FB-4566-865A-C96D9D3069E4}"/>
              </a:ext>
            </a:extLst>
          </p:cNvPr>
          <p:cNvSpPr txBox="1">
            <a:spLocks/>
          </p:cNvSpPr>
          <p:nvPr/>
        </p:nvSpPr>
        <p:spPr>
          <a:xfrm>
            <a:off x="166235" y="2362196"/>
            <a:ext cx="1041644" cy="49809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x = x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  <a:endParaRPr lang="en-US" sz="28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>
              <a:solidFill>
                <a:srgbClr val="FF0000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A621EC6-FEEF-4C44-A16F-9513AD52C8CD}"/>
              </a:ext>
            </a:extLst>
          </p:cNvPr>
          <p:cNvGrpSpPr/>
          <p:nvPr/>
        </p:nvGrpSpPr>
        <p:grpSpPr>
          <a:xfrm>
            <a:off x="134781" y="1915730"/>
            <a:ext cx="1073097" cy="446469"/>
            <a:chOff x="149462" y="1390407"/>
            <a:chExt cx="1041644" cy="710802"/>
          </a:xfrm>
        </p:grpSpPr>
        <p:sp>
          <p:nvSpPr>
            <p:cNvPr id="55" name="Content Placeholder 2">
              <a:extLst>
                <a:ext uri="{FF2B5EF4-FFF2-40B4-BE49-F238E27FC236}">
                  <a16:creationId xmlns:a16="http://schemas.microsoft.com/office/drawing/2014/main" id="{B0AB1B79-C0C1-4A09-BE42-5C55CDFE4331}"/>
                </a:ext>
              </a:extLst>
            </p:cNvPr>
            <p:cNvSpPr txBox="1">
              <a:spLocks/>
            </p:cNvSpPr>
            <p:nvPr/>
          </p:nvSpPr>
          <p:spPr>
            <a:xfrm>
              <a:off x="149462" y="1390407"/>
              <a:ext cx="1041644" cy="71080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800" dirty="0">
                  <a:solidFill>
                    <a:srgbClr val="FF0000"/>
                  </a:solidFill>
                </a:rPr>
                <a:t>y = x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1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D1A986B2-3517-4E33-8BEC-60FA02062F8B}"/>
                </a:ext>
              </a:extLst>
            </p:cNvPr>
            <p:cNvCxnSpPr>
              <a:cxnSpLocks/>
            </p:cNvCxnSpPr>
            <p:nvPr/>
          </p:nvCxnSpPr>
          <p:spPr>
            <a:xfrm>
              <a:off x="679657" y="1494639"/>
              <a:ext cx="198046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7B135786-8157-4D19-B487-84D2CCB75A18}"/>
              </a:ext>
            </a:extLst>
          </p:cNvPr>
          <p:cNvGrpSpPr/>
          <p:nvPr/>
        </p:nvGrpSpPr>
        <p:grpSpPr>
          <a:xfrm>
            <a:off x="130472" y="3490760"/>
            <a:ext cx="1622128" cy="710802"/>
            <a:chOff x="2022893" y="5486402"/>
            <a:chExt cx="1579131" cy="812004"/>
          </a:xfrm>
        </p:grpSpPr>
        <p:sp>
          <p:nvSpPr>
            <p:cNvPr id="63" name="Content Placeholder 2">
              <a:extLst>
                <a:ext uri="{FF2B5EF4-FFF2-40B4-BE49-F238E27FC236}">
                  <a16:creationId xmlns:a16="http://schemas.microsoft.com/office/drawing/2014/main" id="{184BFB39-A521-43A0-9419-A5EC115AB8EE}"/>
                </a:ext>
              </a:extLst>
            </p:cNvPr>
            <p:cNvSpPr txBox="1">
              <a:spLocks/>
            </p:cNvSpPr>
            <p:nvPr/>
          </p:nvSpPr>
          <p:spPr>
            <a:xfrm>
              <a:off x="2022893" y="5486402"/>
              <a:ext cx="1579131" cy="81200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>
                  <a:solidFill>
                    <a:srgbClr val="FF0000"/>
                  </a:solidFill>
                </a:rPr>
                <a:t>f = </a:t>
              </a:r>
              <a:r>
                <a:rPr lang="en-US" dirty="0" err="1">
                  <a:solidFill>
                    <a:srgbClr val="FF0000"/>
                  </a:solidFill>
                </a:rPr>
                <a:t>yx</a:t>
              </a:r>
              <a:r>
                <a:rPr lang="en-US" baseline="-25000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FF0000"/>
                  </a:solidFill>
                </a:rPr>
                <a:t>+ x</a:t>
              </a:r>
              <a:r>
                <a:rPr lang="en-US" baseline="-25000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FA1F4776-BBFF-465F-B514-3DE24256A4FD}"/>
                </a:ext>
              </a:extLst>
            </p:cNvPr>
            <p:cNvCxnSpPr>
              <a:cxnSpLocks/>
            </p:cNvCxnSpPr>
            <p:nvPr/>
          </p:nvCxnSpPr>
          <p:spPr>
            <a:xfrm>
              <a:off x="2786042" y="5657629"/>
              <a:ext cx="228599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347768A7-9B93-4D28-A071-91B9B1BD6346}"/>
              </a:ext>
            </a:extLst>
          </p:cNvPr>
          <p:cNvGrpSpPr/>
          <p:nvPr/>
        </p:nvGrpSpPr>
        <p:grpSpPr>
          <a:xfrm>
            <a:off x="184389" y="2860288"/>
            <a:ext cx="1041644" cy="446466"/>
            <a:chOff x="184389" y="2860288"/>
            <a:chExt cx="1041644" cy="446466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86F7F68-9D35-43B7-B158-B89C2AECAF8E}"/>
                </a:ext>
              </a:extLst>
            </p:cNvPr>
            <p:cNvGrpSpPr/>
            <p:nvPr/>
          </p:nvGrpSpPr>
          <p:grpSpPr>
            <a:xfrm>
              <a:off x="184389" y="2860288"/>
              <a:ext cx="1041644" cy="446466"/>
              <a:chOff x="2971801" y="3662421"/>
              <a:chExt cx="155500" cy="423797"/>
            </a:xfrm>
          </p:grpSpPr>
          <p:sp>
            <p:nvSpPr>
              <p:cNvPr id="58" name="Content Placeholder 2">
                <a:extLst>
                  <a:ext uri="{FF2B5EF4-FFF2-40B4-BE49-F238E27FC236}">
                    <a16:creationId xmlns:a16="http://schemas.microsoft.com/office/drawing/2014/main" id="{90FEEDD8-3ADC-488D-A81E-B9631E414EF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71801" y="3662421"/>
                <a:ext cx="155500" cy="42379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800" dirty="0">
                    <a:solidFill>
                      <a:srgbClr val="FF0000"/>
                    </a:solidFill>
                  </a:rPr>
                  <a:t>x = x</a:t>
                </a:r>
                <a:r>
                  <a:rPr lang="en-US" sz="2800" baseline="-25000" dirty="0">
                    <a:solidFill>
                      <a:srgbClr val="FF0000"/>
                    </a:solidFill>
                  </a:rPr>
                  <a:t>2</a:t>
                </a:r>
                <a:endParaRPr lang="en-US" sz="2800" dirty="0">
                  <a:solidFill>
                    <a:srgbClr val="FF000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60FB6184-631E-4743-A5B4-5BC8CE79B0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82962" y="3755517"/>
                <a:ext cx="29565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8667B981-8B52-4E2C-B8D1-1DC1608BAE45}"/>
                </a:ext>
              </a:extLst>
            </p:cNvPr>
            <p:cNvCxnSpPr>
              <a:cxnSpLocks/>
            </p:cNvCxnSpPr>
            <p:nvPr/>
          </p:nvCxnSpPr>
          <p:spPr>
            <a:xfrm>
              <a:off x="726504" y="2952946"/>
              <a:ext cx="198046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0176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6" grpId="0"/>
      <p:bldP spid="47" grpId="0"/>
      <p:bldP spid="53" grpId="0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4F78A-82EF-42E6-8753-B05B06272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4" y="274832"/>
            <a:ext cx="8534391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Implementation of the </a:t>
            </a:r>
            <a:r>
              <a:rPr lang="en-US" dirty="0">
                <a:solidFill>
                  <a:srgbClr val="FF0000"/>
                </a:solidFill>
              </a:rPr>
              <a:t>Original</a:t>
            </a:r>
            <a:r>
              <a:rPr lang="en-US" dirty="0"/>
              <a:t> Function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AC1B7F3-28C6-4AD6-8B74-B79C804BBEF5}"/>
              </a:ext>
            </a:extLst>
          </p:cNvPr>
          <p:cNvGrpSpPr/>
          <p:nvPr/>
        </p:nvGrpSpPr>
        <p:grpSpPr>
          <a:xfrm>
            <a:off x="152400" y="1713575"/>
            <a:ext cx="8852527" cy="3278322"/>
            <a:chOff x="464165" y="2312425"/>
            <a:chExt cx="8852527" cy="3278322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DA173368-2D0A-417F-9589-62FBD9CFE2A7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444785" y="3510570"/>
              <a:ext cx="825247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BA53ED8-DBE5-49AE-83DD-0B31975134F7}"/>
                </a:ext>
              </a:extLst>
            </p:cNvPr>
            <p:cNvGrpSpPr/>
            <p:nvPr/>
          </p:nvGrpSpPr>
          <p:grpSpPr>
            <a:xfrm>
              <a:off x="5639955" y="3797467"/>
              <a:ext cx="2340011" cy="692934"/>
              <a:chOff x="1657696" y="3003526"/>
              <a:chExt cx="2594264" cy="844573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C431038C-A932-4F78-8E52-39048DB5F8C1}"/>
                  </a:ext>
                </a:extLst>
              </p:cNvPr>
              <p:cNvCxnSpPr/>
              <p:nvPr/>
            </p:nvCxnSpPr>
            <p:spPr>
              <a:xfrm>
                <a:off x="3429000" y="3418028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F50E0513-D808-4334-ACB7-A3A48D119709}"/>
                  </a:ext>
                </a:extLst>
              </p:cNvPr>
              <p:cNvGrpSpPr/>
              <p:nvPr/>
            </p:nvGrpSpPr>
            <p:grpSpPr>
              <a:xfrm>
                <a:off x="1657696" y="3009899"/>
                <a:ext cx="1679864" cy="838200"/>
                <a:chOff x="1657696" y="3009899"/>
                <a:chExt cx="1679864" cy="838200"/>
              </a:xfrm>
            </p:grpSpPr>
            <p:sp>
              <p:nvSpPr>
                <p:cNvPr id="22" name="Flowchart: Delay 21">
                  <a:extLst>
                    <a:ext uri="{FF2B5EF4-FFF2-40B4-BE49-F238E27FC236}">
                      <a16:creationId xmlns:a16="http://schemas.microsoft.com/office/drawing/2014/main" id="{EAF16C05-00C8-43D9-A4A7-D5F956DA2137}"/>
                    </a:ext>
                  </a:extLst>
                </p:cNvPr>
                <p:cNvSpPr/>
                <p:nvPr/>
              </p:nvSpPr>
              <p:spPr>
                <a:xfrm>
                  <a:off x="2346960" y="3009899"/>
                  <a:ext cx="990600" cy="838200"/>
                </a:xfrm>
                <a:prstGeom prst="flowChartDelay">
                  <a:avLst/>
                </a:prstGeom>
                <a:noFill/>
                <a:ln w="381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B21B46B3-D375-4D1E-AA11-4467A4630A01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Arc 23">
                  <a:extLst>
                    <a:ext uri="{FF2B5EF4-FFF2-40B4-BE49-F238E27FC236}">
                      <a16:creationId xmlns:a16="http://schemas.microsoft.com/office/drawing/2014/main" id="{EE9D4C79-2928-4D59-8ACF-CB6D0B3C4DAB}"/>
                    </a:ext>
                  </a:extLst>
                </p:cNvPr>
                <p:cNvSpPr/>
                <p:nvPr/>
              </p:nvSpPr>
              <p:spPr>
                <a:xfrm>
                  <a:off x="2175103" y="3030681"/>
                  <a:ext cx="322823" cy="816050"/>
                </a:xfrm>
                <a:prstGeom prst="arc">
                  <a:avLst>
                    <a:gd name="adj1" fmla="val 16200000"/>
                    <a:gd name="adj2" fmla="val 5053715"/>
                  </a:avLst>
                </a:prstGeom>
                <a:ln w="28575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72069D28-0E35-46B3-945D-9A483C5E2139}"/>
                    </a:ext>
                  </a:extLst>
                </p:cNvPr>
                <p:cNvCxnSpPr/>
                <p:nvPr/>
              </p:nvCxnSpPr>
              <p:spPr>
                <a:xfrm>
                  <a:off x="1657696" y="3640280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43EDBE92-45FA-459D-AA9D-378C61EBF0A0}"/>
                  </a:ext>
                </a:extLst>
              </p:cNvPr>
              <p:cNvSpPr/>
              <p:nvPr/>
            </p:nvSpPr>
            <p:spPr>
              <a:xfrm>
                <a:off x="2927024" y="3003526"/>
                <a:ext cx="457200" cy="8248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6CC8BD14-AF50-4EBA-9855-6D6E8ED68EF8}"/>
                  </a:ext>
                </a:extLst>
              </p:cNvPr>
              <p:cNvSpPr/>
              <p:nvPr/>
            </p:nvSpPr>
            <p:spPr>
              <a:xfrm>
                <a:off x="2927024" y="3006776"/>
                <a:ext cx="519267" cy="406489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A5DF7902-D7EC-4753-ACD9-2EAD7DD2122D}"/>
                  </a:ext>
                </a:extLst>
              </p:cNvPr>
              <p:cNvSpPr/>
              <p:nvPr/>
            </p:nvSpPr>
            <p:spPr>
              <a:xfrm flipV="1">
                <a:off x="2971799" y="3410485"/>
                <a:ext cx="474491" cy="434491"/>
              </a:xfrm>
              <a:custGeom>
                <a:avLst/>
                <a:gdLst>
                  <a:gd name="connsiteX0" fmla="*/ 0 w 484909"/>
                  <a:gd name="connsiteY0" fmla="*/ 0 h 405245"/>
                  <a:gd name="connsiteX1" fmla="*/ 284018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484909"/>
                  <a:gd name="connsiteY0" fmla="*/ 0 h 405245"/>
                  <a:gd name="connsiteX1" fmla="*/ 297872 w 484909"/>
                  <a:gd name="connsiteY1" fmla="*/ 159327 h 405245"/>
                  <a:gd name="connsiteX2" fmla="*/ 484909 w 484909"/>
                  <a:gd name="connsiteY2" fmla="*/ 405245 h 405245"/>
                  <a:gd name="connsiteX3" fmla="*/ 484909 w 484909"/>
                  <a:gd name="connsiteY3" fmla="*/ 405245 h 405245"/>
                  <a:gd name="connsiteX0" fmla="*/ 0 w 504257"/>
                  <a:gd name="connsiteY0" fmla="*/ 0 h 420970"/>
                  <a:gd name="connsiteX1" fmla="*/ 297872 w 504257"/>
                  <a:gd name="connsiteY1" fmla="*/ 159327 h 420970"/>
                  <a:gd name="connsiteX2" fmla="*/ 484909 w 504257"/>
                  <a:gd name="connsiteY2" fmla="*/ 405245 h 420970"/>
                  <a:gd name="connsiteX3" fmla="*/ 502227 w 504257"/>
                  <a:gd name="connsiteY3" fmla="*/ 394854 h 420970"/>
                  <a:gd name="connsiteX0" fmla="*/ 0 w 553343"/>
                  <a:gd name="connsiteY0" fmla="*/ 0 h 411493"/>
                  <a:gd name="connsiteX1" fmla="*/ 297872 w 553343"/>
                  <a:gd name="connsiteY1" fmla="*/ 159327 h 411493"/>
                  <a:gd name="connsiteX2" fmla="*/ 484909 w 553343"/>
                  <a:gd name="connsiteY2" fmla="*/ 405245 h 411493"/>
                  <a:gd name="connsiteX3" fmla="*/ 553343 w 553343"/>
                  <a:gd name="connsiteY3" fmla="*/ 341845 h 411493"/>
                  <a:gd name="connsiteX0" fmla="*/ 0 w 545771"/>
                  <a:gd name="connsiteY0" fmla="*/ 0 h 456348"/>
                  <a:gd name="connsiteX1" fmla="*/ 297872 w 545771"/>
                  <a:gd name="connsiteY1" fmla="*/ 159327 h 456348"/>
                  <a:gd name="connsiteX2" fmla="*/ 484909 w 545771"/>
                  <a:gd name="connsiteY2" fmla="*/ 405245 h 456348"/>
                  <a:gd name="connsiteX3" fmla="*/ 545771 w 545771"/>
                  <a:gd name="connsiteY3" fmla="*/ 455435 h 456348"/>
                  <a:gd name="connsiteX0" fmla="*/ 0 w 545771"/>
                  <a:gd name="connsiteY0" fmla="*/ 0 h 455589"/>
                  <a:gd name="connsiteX1" fmla="*/ 297872 w 545771"/>
                  <a:gd name="connsiteY1" fmla="*/ 159327 h 455589"/>
                  <a:gd name="connsiteX2" fmla="*/ 471657 w 545771"/>
                  <a:gd name="connsiteY2" fmla="*/ 354129 h 455589"/>
                  <a:gd name="connsiteX3" fmla="*/ 545771 w 545771"/>
                  <a:gd name="connsiteY3" fmla="*/ 455435 h 455589"/>
                  <a:gd name="connsiteX0" fmla="*/ 0 w 519267"/>
                  <a:gd name="connsiteY0" fmla="*/ 0 h 399361"/>
                  <a:gd name="connsiteX1" fmla="*/ 297872 w 519267"/>
                  <a:gd name="connsiteY1" fmla="*/ 159327 h 399361"/>
                  <a:gd name="connsiteX2" fmla="*/ 471657 w 519267"/>
                  <a:gd name="connsiteY2" fmla="*/ 354129 h 399361"/>
                  <a:gd name="connsiteX3" fmla="*/ 519267 w 519267"/>
                  <a:gd name="connsiteY3" fmla="*/ 398640 h 399361"/>
                  <a:gd name="connsiteX0" fmla="*/ 0 w 519267"/>
                  <a:gd name="connsiteY0" fmla="*/ 0 h 399424"/>
                  <a:gd name="connsiteX1" fmla="*/ 305445 w 519267"/>
                  <a:gd name="connsiteY1" fmla="*/ 151755 h 399424"/>
                  <a:gd name="connsiteX2" fmla="*/ 471657 w 519267"/>
                  <a:gd name="connsiteY2" fmla="*/ 354129 h 399424"/>
                  <a:gd name="connsiteX3" fmla="*/ 519267 w 519267"/>
                  <a:gd name="connsiteY3" fmla="*/ 398640 h 399424"/>
                  <a:gd name="connsiteX0" fmla="*/ 0 w 519267"/>
                  <a:gd name="connsiteY0" fmla="*/ 0 h 399092"/>
                  <a:gd name="connsiteX1" fmla="*/ 305445 w 519267"/>
                  <a:gd name="connsiteY1" fmla="*/ 151755 h 399092"/>
                  <a:gd name="connsiteX2" fmla="*/ 481123 w 519267"/>
                  <a:gd name="connsiteY2" fmla="*/ 344663 h 399092"/>
                  <a:gd name="connsiteX3" fmla="*/ 519267 w 519267"/>
                  <a:gd name="connsiteY3" fmla="*/ 398640 h 399092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  <a:gd name="connsiteX0" fmla="*/ 0 w 519267"/>
                  <a:gd name="connsiteY0" fmla="*/ 0 h 399193"/>
                  <a:gd name="connsiteX1" fmla="*/ 280834 w 519267"/>
                  <a:gd name="connsiteY1" fmla="*/ 127144 h 399193"/>
                  <a:gd name="connsiteX2" fmla="*/ 481123 w 519267"/>
                  <a:gd name="connsiteY2" fmla="*/ 344663 h 399193"/>
                  <a:gd name="connsiteX3" fmla="*/ 519267 w 519267"/>
                  <a:gd name="connsiteY3" fmla="*/ 398640 h 399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9267" h="399193">
                    <a:moveTo>
                      <a:pt x="0" y="0"/>
                    </a:moveTo>
                    <a:cubicBezTo>
                      <a:pt x="122425" y="32640"/>
                      <a:pt x="200647" y="69700"/>
                      <a:pt x="280834" y="127144"/>
                    </a:cubicBezTo>
                    <a:cubicBezTo>
                      <a:pt x="361021" y="184588"/>
                      <a:pt x="441384" y="299414"/>
                      <a:pt x="481123" y="344663"/>
                    </a:cubicBezTo>
                    <a:cubicBezTo>
                      <a:pt x="520862" y="389912"/>
                      <a:pt x="513494" y="402104"/>
                      <a:pt x="519267" y="398640"/>
                    </a:cubicBezTo>
                  </a:path>
                </a:pathLst>
              </a:cu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7BFE4CE-04E7-43D8-8162-A0F1A55DC2A3}"/>
                </a:ext>
              </a:extLst>
            </p:cNvPr>
            <p:cNvSpPr/>
            <p:nvPr/>
          </p:nvSpPr>
          <p:spPr>
            <a:xfrm>
              <a:off x="1824616" y="3075658"/>
              <a:ext cx="82478" cy="750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Isosceles Triangle 42">
              <a:extLst>
                <a:ext uri="{FF2B5EF4-FFF2-40B4-BE49-F238E27FC236}">
                  <a16:creationId xmlns:a16="http://schemas.microsoft.com/office/drawing/2014/main" id="{BCEA9C53-A481-4C2F-9100-4A067F220723}"/>
                </a:ext>
              </a:extLst>
            </p:cNvPr>
            <p:cNvSpPr/>
            <p:nvPr/>
          </p:nvSpPr>
          <p:spPr>
            <a:xfrm rot="5400000">
              <a:off x="2188858" y="4835353"/>
              <a:ext cx="686020" cy="824768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171A4F59-CEAB-498D-BCD2-76C62E876F91}"/>
                </a:ext>
              </a:extLst>
            </p:cNvPr>
            <p:cNvSpPr/>
            <p:nvPr/>
          </p:nvSpPr>
          <p:spPr>
            <a:xfrm>
              <a:off x="2968314" y="5172715"/>
              <a:ext cx="146304" cy="150045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A79739F7-2582-4A8A-8051-AA14158BBF7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327499" y="3111630"/>
              <a:ext cx="17015" cy="1793099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4A2BFC7B-94BF-43DA-9AFB-E7063442855A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347314" y="4772424"/>
              <a:ext cx="1005840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A88DA60E-265F-4166-94CF-01FBD37148B3}"/>
                </a:ext>
              </a:extLst>
            </p:cNvPr>
            <p:cNvSpPr/>
            <p:nvPr/>
          </p:nvSpPr>
          <p:spPr>
            <a:xfrm>
              <a:off x="1798662" y="4266204"/>
              <a:ext cx="82478" cy="7502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538CB1AB-B04B-4495-9E08-AB9FB63E10DE}"/>
                </a:ext>
              </a:extLst>
            </p:cNvPr>
            <p:cNvCxnSpPr/>
            <p:nvPr/>
          </p:nvCxnSpPr>
          <p:spPr>
            <a:xfrm>
              <a:off x="1839901" y="5275344"/>
              <a:ext cx="288674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Content Placeholder 2">
              <a:extLst>
                <a:ext uri="{FF2B5EF4-FFF2-40B4-BE49-F238E27FC236}">
                  <a16:creationId xmlns:a16="http://schemas.microsoft.com/office/drawing/2014/main" id="{DEC6BF44-2C1C-4016-A077-FB6C97B5DCCB}"/>
                </a:ext>
              </a:extLst>
            </p:cNvPr>
            <p:cNvSpPr txBox="1">
              <a:spLocks/>
            </p:cNvSpPr>
            <p:nvPr/>
          </p:nvSpPr>
          <p:spPr>
            <a:xfrm>
              <a:off x="4637237" y="3497743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2C224BF4-7CC3-4F57-A7B0-59707AC3B5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76400" y="2633906"/>
              <a:ext cx="0" cy="164592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49028C65-2ACA-4BFD-9271-9860CE26BC24}"/>
                </a:ext>
              </a:extLst>
            </p:cNvPr>
            <p:cNvCxnSpPr>
              <a:cxnSpLocks/>
            </p:cNvCxnSpPr>
            <p:nvPr/>
          </p:nvCxnSpPr>
          <p:spPr>
            <a:xfrm>
              <a:off x="1676400" y="2667000"/>
              <a:ext cx="2009987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Flowchart: Delay 54">
              <a:extLst>
                <a:ext uri="{FF2B5EF4-FFF2-40B4-BE49-F238E27FC236}">
                  <a16:creationId xmlns:a16="http://schemas.microsoft.com/office/drawing/2014/main" id="{E6408A65-B237-497E-98AA-7F49EA507D89}"/>
                </a:ext>
              </a:extLst>
            </p:cNvPr>
            <p:cNvSpPr/>
            <p:nvPr/>
          </p:nvSpPr>
          <p:spPr>
            <a:xfrm>
              <a:off x="3686387" y="2582547"/>
              <a:ext cx="893515" cy="687706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5E0B37F0-6DFA-42B1-B76B-C28D914B590A}"/>
                </a:ext>
              </a:extLst>
            </p:cNvPr>
            <p:cNvCxnSpPr>
              <a:cxnSpLocks/>
            </p:cNvCxnSpPr>
            <p:nvPr/>
          </p:nvCxnSpPr>
          <p:spPr>
            <a:xfrm>
              <a:off x="4569246" y="2922677"/>
              <a:ext cx="1070708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A11E7304-44B8-4A93-B263-25F9B0EDF705}"/>
                </a:ext>
              </a:extLst>
            </p:cNvPr>
            <p:cNvGrpSpPr/>
            <p:nvPr/>
          </p:nvGrpSpPr>
          <p:grpSpPr>
            <a:xfrm>
              <a:off x="4678182" y="2312425"/>
              <a:ext cx="838200" cy="604780"/>
              <a:chOff x="4666348" y="2585058"/>
              <a:chExt cx="838200" cy="604780"/>
            </a:xfrm>
          </p:grpSpPr>
          <p:sp>
            <p:nvSpPr>
              <p:cNvPr id="58" name="Content Placeholder 2">
                <a:extLst>
                  <a:ext uri="{FF2B5EF4-FFF2-40B4-BE49-F238E27FC236}">
                    <a16:creationId xmlns:a16="http://schemas.microsoft.com/office/drawing/2014/main" id="{82D7556D-31CE-4A97-8B74-3E328A85647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66348" y="2585058"/>
                <a:ext cx="838200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</a:t>
                </a:r>
                <a:endParaRPr lang="en-US" dirty="0"/>
              </a:p>
            </p:txBody>
          </p: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75C1F9D6-89D3-4D4C-BA1E-3055D2496599}"/>
                  </a:ext>
                </a:extLst>
              </p:cNvPr>
              <p:cNvCxnSpPr/>
              <p:nvPr/>
            </p:nvCxnSpPr>
            <p:spPr>
              <a:xfrm>
                <a:off x="4736701" y="2767857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F20FA4F3-004F-4BC8-8144-933618E0F2E6}"/>
                </a:ext>
              </a:extLst>
            </p:cNvPr>
            <p:cNvCxnSpPr>
              <a:cxnSpLocks/>
            </p:cNvCxnSpPr>
            <p:nvPr/>
          </p:nvCxnSpPr>
          <p:spPr>
            <a:xfrm>
              <a:off x="3107263" y="5259369"/>
              <a:ext cx="777240" cy="0"/>
            </a:xfrm>
            <a:prstGeom prst="line">
              <a:avLst/>
            </a:prstGeom>
            <a:ln w="317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411EA8AC-909D-4BF8-823B-0ABB301F1B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36006" y="4911756"/>
              <a:ext cx="548640" cy="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Flowchart: Delay 63">
              <a:extLst>
                <a:ext uri="{FF2B5EF4-FFF2-40B4-BE49-F238E27FC236}">
                  <a16:creationId xmlns:a16="http://schemas.microsoft.com/office/drawing/2014/main" id="{583B4363-05EF-4F2E-B2CA-6A449F6A8DAB}"/>
                </a:ext>
              </a:extLst>
            </p:cNvPr>
            <p:cNvSpPr/>
            <p:nvPr/>
          </p:nvSpPr>
          <p:spPr>
            <a:xfrm>
              <a:off x="3881630" y="4737918"/>
              <a:ext cx="893515" cy="687706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721D5FCB-30B1-4FA2-9ED5-ECD7E476E39F}"/>
                </a:ext>
              </a:extLst>
            </p:cNvPr>
            <p:cNvGrpSpPr/>
            <p:nvPr/>
          </p:nvGrpSpPr>
          <p:grpSpPr>
            <a:xfrm>
              <a:off x="4775145" y="4484461"/>
              <a:ext cx="838200" cy="604780"/>
              <a:chOff x="4581643" y="2310687"/>
              <a:chExt cx="838200" cy="604780"/>
            </a:xfrm>
          </p:grpSpPr>
          <p:sp>
            <p:nvSpPr>
              <p:cNvPr id="67" name="Content Placeholder 2">
                <a:extLst>
                  <a:ext uri="{FF2B5EF4-FFF2-40B4-BE49-F238E27FC236}">
                    <a16:creationId xmlns:a16="http://schemas.microsoft.com/office/drawing/2014/main" id="{30B5544E-3F61-4BEB-9807-C4EBE589C03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81643" y="2310687"/>
                <a:ext cx="838200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</a:t>
                </a:r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4607FF32-1500-45FB-9641-36EAE9359B9D}"/>
                  </a:ext>
                </a:extLst>
              </p:cNvPr>
              <p:cNvCxnSpPr/>
              <p:nvPr/>
            </p:nvCxnSpPr>
            <p:spPr>
              <a:xfrm>
                <a:off x="4634235" y="2455652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F12741A7-F4D5-479A-A2D1-7A81F107DAE8}"/>
                </a:ext>
              </a:extLst>
            </p:cNvPr>
            <p:cNvCxnSpPr>
              <a:cxnSpLocks/>
            </p:cNvCxnSpPr>
            <p:nvPr/>
          </p:nvCxnSpPr>
          <p:spPr>
            <a:xfrm>
              <a:off x="4748535" y="5058898"/>
              <a:ext cx="929712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2B1584E9-FAE5-4CD8-B814-290F9B5ADC7C}"/>
                </a:ext>
              </a:extLst>
            </p:cNvPr>
            <p:cNvGrpSpPr/>
            <p:nvPr/>
          </p:nvGrpSpPr>
          <p:grpSpPr>
            <a:xfrm>
              <a:off x="464165" y="2713467"/>
              <a:ext cx="5948004" cy="1728552"/>
              <a:chOff x="360377" y="2149624"/>
              <a:chExt cx="6594271" cy="2106820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5A2728FB-54E1-40F1-850C-AADB967CE8BA}"/>
                  </a:ext>
                </a:extLst>
              </p:cNvPr>
              <p:cNvGrpSpPr/>
              <p:nvPr/>
            </p:nvGrpSpPr>
            <p:grpSpPr>
              <a:xfrm>
                <a:off x="360377" y="2149624"/>
                <a:ext cx="6594271" cy="2106820"/>
                <a:chOff x="500363" y="1725943"/>
                <a:chExt cx="6594271" cy="2106820"/>
              </a:xfrm>
            </p:grpSpPr>
            <p:grpSp>
              <p:nvGrpSpPr>
                <p:cNvPr id="36" name="Group 35">
                  <a:extLst>
                    <a:ext uri="{FF2B5EF4-FFF2-40B4-BE49-F238E27FC236}">
                      <a16:creationId xmlns:a16="http://schemas.microsoft.com/office/drawing/2014/main" id="{016FA68A-DCE9-4751-99D2-A4D8B60F5AED}"/>
                    </a:ext>
                  </a:extLst>
                </p:cNvPr>
                <p:cNvGrpSpPr/>
                <p:nvPr/>
              </p:nvGrpSpPr>
              <p:grpSpPr>
                <a:xfrm>
                  <a:off x="1524000" y="2994563"/>
                  <a:ext cx="5570634" cy="838200"/>
                  <a:chOff x="1691640" y="2994563"/>
                  <a:chExt cx="5570634" cy="838200"/>
                </a:xfrm>
              </p:grpSpPr>
              <p:sp>
                <p:nvSpPr>
                  <p:cNvPr id="39" name="Flowchart: Delay 38">
                    <a:extLst>
                      <a:ext uri="{FF2B5EF4-FFF2-40B4-BE49-F238E27FC236}">
                        <a16:creationId xmlns:a16="http://schemas.microsoft.com/office/drawing/2014/main" id="{20A0F546-F78A-43B8-8117-F8E5CCB3F2E2}"/>
                      </a:ext>
                    </a:extLst>
                  </p:cNvPr>
                  <p:cNvSpPr/>
                  <p:nvPr/>
                </p:nvSpPr>
                <p:spPr>
                  <a:xfrm>
                    <a:off x="4244170" y="2994563"/>
                    <a:ext cx="990600" cy="838200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2F121E34-CCBA-41FD-BA2B-71595066DF28}"/>
                      </a:ext>
                    </a:extLst>
                  </p:cNvPr>
                  <p:cNvCxnSpPr/>
                  <p:nvPr/>
                </p:nvCxnSpPr>
                <p:spPr>
                  <a:xfrm>
                    <a:off x="2204673" y="3192449"/>
                    <a:ext cx="2027504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4D14C4E6-0C4C-4962-A0F6-48D60327C7BE}"/>
                      </a:ext>
                    </a:extLst>
                  </p:cNvPr>
                  <p:cNvCxnSpPr/>
                  <p:nvPr/>
                </p:nvCxnSpPr>
                <p:spPr>
                  <a:xfrm>
                    <a:off x="1691640" y="3622496"/>
                    <a:ext cx="2534380" cy="0"/>
                  </a:xfrm>
                  <a:prstGeom prst="line">
                    <a:avLst/>
                  </a:prstGeom>
                  <a:ln w="317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45A035E9-E702-45BE-AC51-6A9823205471}"/>
                      </a:ext>
                    </a:extLst>
                  </p:cNvPr>
                  <p:cNvCxnSpPr>
                    <a:cxnSpLocks/>
                    <a:stCxn id="39" idx="3"/>
                  </p:cNvCxnSpPr>
                  <p:nvPr/>
                </p:nvCxnSpPr>
                <p:spPr>
                  <a:xfrm flipV="1">
                    <a:off x="5234770" y="3411879"/>
                    <a:ext cx="2027504" cy="1784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37ED16D1-FF4A-4CCB-9CB3-7F500F351988}"/>
                    </a:ext>
                  </a:extLst>
                </p:cNvPr>
                <p:cNvSpPr txBox="1"/>
                <p:nvPr/>
              </p:nvSpPr>
              <p:spPr>
                <a:xfrm>
                  <a:off x="520236" y="1725943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1</a:t>
                  </a:r>
                </a:p>
              </p:txBody>
            </p:sp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FCA1B4A1-9F9A-4B38-8382-D2B20E0CC1C1}"/>
                    </a:ext>
                  </a:extLst>
                </p:cNvPr>
                <p:cNvSpPr txBox="1"/>
                <p:nvPr/>
              </p:nvSpPr>
              <p:spPr>
                <a:xfrm>
                  <a:off x="500363" y="3179641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2</a:t>
                  </a:r>
                </a:p>
              </p:txBody>
            </p: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823A318D-A51F-48CF-9058-335A35166F02}"/>
                  </a:ext>
                </a:extLst>
              </p:cNvPr>
              <p:cNvGrpSpPr/>
              <p:nvPr/>
            </p:nvGrpSpPr>
            <p:grpSpPr>
              <a:xfrm>
                <a:off x="1274776" y="2208281"/>
                <a:ext cx="2671527" cy="836145"/>
                <a:chOff x="1414762" y="2782326"/>
                <a:chExt cx="2671527" cy="836145"/>
              </a:xfrm>
            </p:grpSpPr>
            <p:grpSp>
              <p:nvGrpSpPr>
                <p:cNvPr id="31" name="Group 30">
                  <a:extLst>
                    <a:ext uri="{FF2B5EF4-FFF2-40B4-BE49-F238E27FC236}">
                      <a16:creationId xmlns:a16="http://schemas.microsoft.com/office/drawing/2014/main" id="{2E225405-6B7F-410E-9600-6264ED79735E}"/>
                    </a:ext>
                  </a:extLst>
                </p:cNvPr>
                <p:cNvGrpSpPr/>
                <p:nvPr/>
              </p:nvGrpSpPr>
              <p:grpSpPr>
                <a:xfrm>
                  <a:off x="1414762" y="3200399"/>
                  <a:ext cx="2671527" cy="8566"/>
                  <a:chOff x="1656633" y="3411876"/>
                  <a:chExt cx="2671527" cy="8566"/>
                </a:xfrm>
              </p:grpSpPr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C63B7B09-C6B1-4F09-B9F3-CA0694D9E3E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656633" y="3411876"/>
                    <a:ext cx="945584" cy="8566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4D7613CD-3EAF-42E5-840A-56CB802BE3B1}"/>
                      </a:ext>
                    </a:extLst>
                  </p:cNvPr>
                  <p:cNvCxnSpPr/>
                  <p:nvPr/>
                </p:nvCxnSpPr>
                <p:spPr>
                  <a:xfrm>
                    <a:off x="3505200" y="3411876"/>
                    <a:ext cx="822960" cy="0"/>
                  </a:xfrm>
                  <a:prstGeom prst="line">
                    <a:avLst/>
                  </a:prstGeom>
                  <a:ln w="317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2" name="Isosceles Triangle 31">
                  <a:extLst>
                    <a:ext uri="{FF2B5EF4-FFF2-40B4-BE49-F238E27FC236}">
                      <a16:creationId xmlns:a16="http://schemas.microsoft.com/office/drawing/2014/main" id="{F95858EA-96C1-4281-AF4F-0F67E1B97589}"/>
                    </a:ext>
                  </a:extLst>
                </p:cNvPr>
                <p:cNvSpPr/>
                <p:nvPr/>
              </p:nvSpPr>
              <p:spPr>
                <a:xfrm rot="5400000">
                  <a:off x="2404497" y="2743207"/>
                  <a:ext cx="836145" cy="91438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Oval 32">
                  <a:extLst>
                    <a:ext uri="{FF2B5EF4-FFF2-40B4-BE49-F238E27FC236}">
                      <a16:creationId xmlns:a16="http://schemas.microsoft.com/office/drawing/2014/main" id="{299CF3AC-C9B0-490A-A9D9-EA6BD81F80A1}"/>
                    </a:ext>
                  </a:extLst>
                </p:cNvPr>
                <p:cNvSpPr/>
                <p:nvPr/>
              </p:nvSpPr>
              <p:spPr>
                <a:xfrm>
                  <a:off x="3276600" y="3108957"/>
                  <a:ext cx="182880" cy="182880"/>
                </a:xfrm>
                <a:prstGeom prst="ellipse">
                  <a:avLst/>
                </a:prstGeom>
                <a:solidFill>
                  <a:schemeClr val="bg1"/>
                </a:solidFill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F62511D3-48E5-4E66-8D57-3BA9C397650B}"/>
                </a:ext>
              </a:extLst>
            </p:cNvPr>
            <p:cNvCxnSpPr/>
            <p:nvPr/>
          </p:nvCxnSpPr>
          <p:spPr>
            <a:xfrm>
              <a:off x="5639954" y="3916669"/>
              <a:ext cx="74230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113E18DE-DEEF-4AA2-A137-50583E28808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642384" y="2894321"/>
              <a:ext cx="0" cy="10118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67ABE2BE-2EE4-48FC-949B-9E218040447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646413" y="4303715"/>
              <a:ext cx="0" cy="74980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0EBE252D-BE80-4DE3-A010-35B7340F4D68}"/>
                </a:ext>
              </a:extLst>
            </p:cNvPr>
            <p:cNvGrpSpPr/>
            <p:nvPr/>
          </p:nvGrpSpPr>
          <p:grpSpPr>
            <a:xfrm>
              <a:off x="6677146" y="3246926"/>
              <a:ext cx="2639546" cy="812004"/>
              <a:chOff x="2219295" y="5628415"/>
              <a:chExt cx="3384787" cy="812004"/>
            </a:xfrm>
          </p:grpSpPr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0E302E86-104E-4392-8209-68D0912D5694}"/>
                  </a:ext>
                </a:extLst>
              </p:cNvPr>
              <p:cNvGrpSpPr/>
              <p:nvPr/>
            </p:nvGrpSpPr>
            <p:grpSpPr>
              <a:xfrm>
                <a:off x="2219295" y="5628415"/>
                <a:ext cx="3384787" cy="812004"/>
                <a:chOff x="3001212" y="3768193"/>
                <a:chExt cx="506892" cy="604780"/>
              </a:xfrm>
            </p:grpSpPr>
            <p:sp>
              <p:nvSpPr>
                <p:cNvPr id="80" name="Content Placeholder 2">
                  <a:extLst>
                    <a:ext uri="{FF2B5EF4-FFF2-40B4-BE49-F238E27FC236}">
                      <a16:creationId xmlns:a16="http://schemas.microsoft.com/office/drawing/2014/main" id="{B217078B-CC90-4FEB-9DF6-D0D64C13D962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001212" y="3768193"/>
                  <a:ext cx="506892" cy="60478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sz="2400" dirty="0"/>
                    <a:t>f = x</a:t>
                  </a:r>
                  <a:r>
                    <a:rPr lang="en-US" sz="2400" baseline="-25000" dirty="0"/>
                    <a:t>1</a:t>
                  </a:r>
                  <a:r>
                    <a:rPr lang="en-US" sz="2400" dirty="0"/>
                    <a:t>x</a:t>
                  </a:r>
                  <a:r>
                    <a:rPr lang="en-US" sz="2400" baseline="-25000" dirty="0"/>
                    <a:t>2 </a:t>
                  </a:r>
                  <a:r>
                    <a:rPr lang="en-US" sz="2400" dirty="0"/>
                    <a:t>+ x</a:t>
                  </a:r>
                  <a:r>
                    <a:rPr lang="en-US" sz="2400" baseline="-25000" dirty="0"/>
                    <a:t>1</a:t>
                  </a:r>
                  <a:r>
                    <a:rPr lang="en-US" sz="2400" dirty="0"/>
                    <a:t>x</a:t>
                  </a:r>
                  <a:r>
                    <a:rPr lang="en-US" sz="2400" baseline="-25000" dirty="0"/>
                    <a:t>2 </a:t>
                  </a:r>
                  <a:r>
                    <a:rPr lang="en-US" sz="2400" dirty="0"/>
                    <a:t>+ x</a:t>
                  </a:r>
                  <a:r>
                    <a:rPr lang="en-US" sz="2400" baseline="-25000" dirty="0"/>
                    <a:t>1</a:t>
                  </a:r>
                  <a:r>
                    <a:rPr lang="en-US" sz="2400" dirty="0"/>
                    <a:t>x</a:t>
                  </a:r>
                  <a:r>
                    <a:rPr lang="en-US" sz="2400" baseline="-25000" dirty="0"/>
                    <a:t>2 </a:t>
                  </a:r>
                  <a:r>
                    <a:rPr lang="en-US" sz="2400" dirty="0"/>
                    <a:t> </a:t>
                  </a:r>
                </a:p>
                <a:p>
                  <a:pPr marL="0" indent="0">
                    <a:buFont typeface="Arial" panose="020B0604020202020204" pitchFamily="34" charset="0"/>
                    <a:buNone/>
                  </a:pPr>
                  <a:endParaRPr lang="en-US" sz="2400" dirty="0"/>
                </a:p>
              </p:txBody>
            </p: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DE5AFC92-0B6C-4D01-8B63-A01AD5DC43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086259" y="3876452"/>
                  <a:ext cx="3423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BBCF4E16-9998-45D1-8C3C-77CF840B89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16440" y="578081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E971F3DF-87B9-4E36-A785-3EDEDD8154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58272" y="578081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A92334EF-EC6D-408C-BAFA-1F7ED21ED437}"/>
              </a:ext>
            </a:extLst>
          </p:cNvPr>
          <p:cNvGrpSpPr/>
          <p:nvPr/>
        </p:nvGrpSpPr>
        <p:grpSpPr>
          <a:xfrm>
            <a:off x="1933764" y="5548408"/>
            <a:ext cx="5597106" cy="812004"/>
            <a:chOff x="2022894" y="5486400"/>
            <a:chExt cx="5597106" cy="812004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9CFAD01F-891B-4EA3-A1F3-91EEBA941489}"/>
                </a:ext>
              </a:extLst>
            </p:cNvPr>
            <p:cNvGrpSpPr/>
            <p:nvPr/>
          </p:nvGrpSpPr>
          <p:grpSpPr>
            <a:xfrm>
              <a:off x="2022894" y="5486400"/>
              <a:ext cx="5597106" cy="812004"/>
              <a:chOff x="2971800" y="3662420"/>
              <a:chExt cx="838200" cy="604780"/>
            </a:xfrm>
          </p:grpSpPr>
          <p:sp>
            <p:nvSpPr>
              <p:cNvPr id="83" name="Content Placeholder 2">
                <a:extLst>
                  <a:ext uri="{FF2B5EF4-FFF2-40B4-BE49-F238E27FC236}">
                    <a16:creationId xmlns:a16="http://schemas.microsoft.com/office/drawing/2014/main" id="{5427A096-57A3-44A2-8E5F-45019D45605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71800" y="3662420"/>
                <a:ext cx="838200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338A7604-B4DB-472F-86C9-4FC4C729D8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56847" y="3789951"/>
                <a:ext cx="3423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A82A5441-2BEB-4D34-BB1A-B3FC38654ECC}"/>
                </a:ext>
              </a:extLst>
            </p:cNvPr>
            <p:cNvCxnSpPr>
              <a:cxnSpLocks/>
            </p:cNvCxnSpPr>
            <p:nvPr/>
          </p:nvCxnSpPr>
          <p:spPr>
            <a:xfrm>
              <a:off x="2920041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8598F443-63CE-4D08-9665-6F6453914866}"/>
                </a:ext>
              </a:extLst>
            </p:cNvPr>
            <p:cNvCxnSpPr>
              <a:cxnSpLocks/>
            </p:cNvCxnSpPr>
            <p:nvPr/>
          </p:nvCxnSpPr>
          <p:spPr>
            <a:xfrm>
              <a:off x="3595058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6690EAB7-EB26-46D1-9F1D-88D15699E76E}"/>
              </a:ext>
            </a:extLst>
          </p:cNvPr>
          <p:cNvCxnSpPr/>
          <p:nvPr/>
        </p:nvCxnSpPr>
        <p:spPr>
          <a:xfrm>
            <a:off x="4867656" y="4048864"/>
            <a:ext cx="228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5473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Implementation of </a:t>
            </a:r>
            <a:r>
              <a:rPr lang="en-US" sz="3600" dirty="0">
                <a:solidFill>
                  <a:srgbClr val="FF0000"/>
                </a:solidFill>
              </a:rPr>
              <a:t>Reduced</a:t>
            </a:r>
            <a:r>
              <a:rPr lang="en-US" sz="3600" dirty="0"/>
              <a:t> Function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4396F4E-4483-4A6E-88BF-004365483B66}"/>
              </a:ext>
            </a:extLst>
          </p:cNvPr>
          <p:cNvGrpSpPr/>
          <p:nvPr/>
        </p:nvGrpSpPr>
        <p:grpSpPr>
          <a:xfrm>
            <a:off x="838200" y="2559474"/>
            <a:ext cx="7778012" cy="1486172"/>
            <a:chOff x="1143000" y="3771459"/>
            <a:chExt cx="7778012" cy="1486172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5695EAB4-E0D3-468E-8F0A-0FB6F2300FF0}"/>
                </a:ext>
              </a:extLst>
            </p:cNvPr>
            <p:cNvGrpSpPr/>
            <p:nvPr/>
          </p:nvGrpSpPr>
          <p:grpSpPr>
            <a:xfrm>
              <a:off x="7168414" y="4296716"/>
              <a:ext cx="1752598" cy="710802"/>
              <a:chOff x="2971800" y="3662421"/>
              <a:chExt cx="255505" cy="604780"/>
            </a:xfrm>
          </p:grpSpPr>
          <p:sp>
            <p:nvSpPr>
              <p:cNvPr id="51" name="Content Placeholder 2">
                <a:extLst>
                  <a:ext uri="{FF2B5EF4-FFF2-40B4-BE49-F238E27FC236}">
                    <a16:creationId xmlns:a16="http://schemas.microsoft.com/office/drawing/2014/main" id="{572D2C24-7625-4E60-BBFF-A9D96EE8E86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71800" y="3662421"/>
                <a:ext cx="255505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x</a:t>
                </a:r>
                <a:r>
                  <a:rPr lang="en-US" baseline="-25000" dirty="0"/>
                  <a:t>1 </a:t>
                </a:r>
                <a:r>
                  <a:rPr lang="en-US" dirty="0"/>
                  <a:t>+ x</a:t>
                </a:r>
                <a:r>
                  <a:rPr lang="en-US" baseline="-25000" dirty="0"/>
                  <a:t>2 </a:t>
                </a:r>
                <a:r>
                  <a:rPr lang="en-US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44C8974A-D807-424D-8276-3D59341314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56847" y="3789951"/>
                <a:ext cx="3423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92F9F66F-DAE9-4BCD-AD7C-A7AAEAF162DF}"/>
                </a:ext>
              </a:extLst>
            </p:cNvPr>
            <p:cNvGrpSpPr/>
            <p:nvPr/>
          </p:nvGrpSpPr>
          <p:grpSpPr>
            <a:xfrm>
              <a:off x="1143000" y="3771459"/>
              <a:ext cx="5980638" cy="1486172"/>
              <a:chOff x="589603" y="2178420"/>
              <a:chExt cx="5980638" cy="1486172"/>
            </a:xfrm>
          </p:grpSpPr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50AD7BC2-B0DF-42DD-91F2-A371F02620CC}"/>
                  </a:ext>
                </a:extLst>
              </p:cNvPr>
              <p:cNvGrpSpPr/>
              <p:nvPr/>
            </p:nvGrpSpPr>
            <p:grpSpPr>
              <a:xfrm>
                <a:off x="589603" y="2178420"/>
                <a:ext cx="3356700" cy="1486172"/>
                <a:chOff x="589603" y="2178420"/>
                <a:chExt cx="3356700" cy="1486172"/>
              </a:xfrm>
            </p:grpSpPr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A69D9469-E2CB-42D7-8A1E-DA9940F7240B}"/>
                    </a:ext>
                  </a:extLst>
                </p:cNvPr>
                <p:cNvGrpSpPr/>
                <p:nvPr/>
              </p:nvGrpSpPr>
              <p:grpSpPr>
                <a:xfrm>
                  <a:off x="589603" y="2178420"/>
                  <a:ext cx="914400" cy="1486172"/>
                  <a:chOff x="729589" y="1754739"/>
                  <a:chExt cx="914400" cy="1486172"/>
                </a:xfrm>
              </p:grpSpPr>
              <p:sp>
                <p:nvSpPr>
                  <p:cNvPr id="73" name="TextBox 72">
                    <a:extLst>
                      <a:ext uri="{FF2B5EF4-FFF2-40B4-BE49-F238E27FC236}">
                        <a16:creationId xmlns:a16="http://schemas.microsoft.com/office/drawing/2014/main" id="{FA15B0EB-1717-4DCD-9299-F8A962CA552B}"/>
                      </a:ext>
                    </a:extLst>
                  </p:cNvPr>
                  <p:cNvSpPr txBox="1"/>
                  <p:nvPr/>
                </p:nvSpPr>
                <p:spPr>
                  <a:xfrm>
                    <a:off x="729589" y="1754739"/>
                    <a:ext cx="9144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3600" dirty="0"/>
                      <a:t>  x</a:t>
                    </a:r>
                    <a:r>
                      <a:rPr lang="en-US" sz="3600" baseline="-25000" dirty="0"/>
                      <a:t>1</a:t>
                    </a:r>
                  </a:p>
                </p:txBody>
              </p:sp>
              <p:sp>
                <p:nvSpPr>
                  <p:cNvPr id="74" name="TextBox 73">
                    <a:extLst>
                      <a:ext uri="{FF2B5EF4-FFF2-40B4-BE49-F238E27FC236}">
                        <a16:creationId xmlns:a16="http://schemas.microsoft.com/office/drawing/2014/main" id="{96B91170-453D-42DA-97BA-168F76A8C47D}"/>
                      </a:ext>
                    </a:extLst>
                  </p:cNvPr>
                  <p:cNvSpPr txBox="1"/>
                  <p:nvPr/>
                </p:nvSpPr>
                <p:spPr>
                  <a:xfrm>
                    <a:off x="729589" y="2594580"/>
                    <a:ext cx="9144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3600" dirty="0"/>
                      <a:t>  x</a:t>
                    </a:r>
                    <a:r>
                      <a:rPr lang="en-US" sz="3600" baseline="-25000" dirty="0"/>
                      <a:t>2</a:t>
                    </a:r>
                  </a:p>
                </p:txBody>
              </p:sp>
            </p:grp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D6C3121E-8254-471D-9877-436D5F6D9CDF}"/>
                    </a:ext>
                  </a:extLst>
                </p:cNvPr>
                <p:cNvGrpSpPr/>
                <p:nvPr/>
              </p:nvGrpSpPr>
              <p:grpSpPr>
                <a:xfrm>
                  <a:off x="1397400" y="2208281"/>
                  <a:ext cx="2548903" cy="836145"/>
                  <a:chOff x="1537386" y="2782326"/>
                  <a:chExt cx="2548903" cy="836145"/>
                </a:xfrm>
              </p:grpSpPr>
              <p:grpSp>
                <p:nvGrpSpPr>
                  <p:cNvPr id="68" name="Group 67">
                    <a:extLst>
                      <a:ext uri="{FF2B5EF4-FFF2-40B4-BE49-F238E27FC236}">
                        <a16:creationId xmlns:a16="http://schemas.microsoft.com/office/drawing/2014/main" id="{7E5E61A2-D185-410A-B541-2BA372731E95}"/>
                      </a:ext>
                    </a:extLst>
                  </p:cNvPr>
                  <p:cNvGrpSpPr/>
                  <p:nvPr/>
                </p:nvGrpSpPr>
                <p:grpSpPr>
                  <a:xfrm>
                    <a:off x="1537386" y="3200399"/>
                    <a:ext cx="2548903" cy="0"/>
                    <a:chOff x="1779257" y="3411876"/>
                    <a:chExt cx="2548903" cy="0"/>
                  </a:xfrm>
                </p:grpSpPr>
                <p:cxnSp>
                  <p:nvCxnSpPr>
                    <p:cNvPr id="71" name="Straight Connector 70">
                      <a:extLst>
                        <a:ext uri="{FF2B5EF4-FFF2-40B4-BE49-F238E27FC236}">
                          <a16:creationId xmlns:a16="http://schemas.microsoft.com/office/drawing/2014/main" id="{A8ADB1E6-F24C-4B09-80B9-A7B4DFE75131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779257" y="3411876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2" name="Straight Connector 71">
                      <a:extLst>
                        <a:ext uri="{FF2B5EF4-FFF2-40B4-BE49-F238E27FC236}">
                          <a16:creationId xmlns:a16="http://schemas.microsoft.com/office/drawing/2014/main" id="{8E7B5818-769C-4BD9-95C6-C8DCB79851A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505200" y="3411876"/>
                      <a:ext cx="822960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69" name="Isosceles Triangle 68">
                    <a:extLst>
                      <a:ext uri="{FF2B5EF4-FFF2-40B4-BE49-F238E27FC236}">
                        <a16:creationId xmlns:a16="http://schemas.microsoft.com/office/drawing/2014/main" id="{04DEDDF1-FFB4-4950-B479-300D90048CE0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2404497" y="2743207"/>
                    <a:ext cx="836145" cy="91438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" name="Oval 69">
                    <a:extLst>
                      <a:ext uri="{FF2B5EF4-FFF2-40B4-BE49-F238E27FC236}">
                        <a16:creationId xmlns:a16="http://schemas.microsoft.com/office/drawing/2014/main" id="{940B0A4E-1500-4E89-8C56-3E14AE6F52E6}"/>
                      </a:ext>
                    </a:extLst>
                  </p:cNvPr>
                  <p:cNvSpPr/>
                  <p:nvPr/>
                </p:nvSpPr>
                <p:spPr>
                  <a:xfrm>
                    <a:off x="3276600" y="3108957"/>
                    <a:ext cx="182880" cy="182880"/>
                  </a:xfrm>
                  <a:prstGeom prst="ellipse">
                    <a:avLst/>
                  </a:prstGeom>
                  <a:solidFill>
                    <a:schemeClr val="bg1"/>
                  </a:solidFill>
                  <a:ln w="28575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F9352939-EB42-4DB9-9469-3B8808520DDE}"/>
                  </a:ext>
                </a:extLst>
              </p:cNvPr>
              <p:cNvGrpSpPr/>
              <p:nvPr/>
            </p:nvGrpSpPr>
            <p:grpSpPr>
              <a:xfrm>
                <a:off x="1384014" y="2797992"/>
                <a:ext cx="5186227" cy="844573"/>
                <a:chOff x="-934267" y="3003526"/>
                <a:chExt cx="5186227" cy="844573"/>
              </a:xfrm>
            </p:grpSpPr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48D56A8E-98B3-415A-81DF-BF290D9952FD}"/>
                    </a:ext>
                  </a:extLst>
                </p:cNvPr>
                <p:cNvCxnSpPr/>
                <p:nvPr/>
              </p:nvCxnSpPr>
              <p:spPr>
                <a:xfrm>
                  <a:off x="3429000" y="3418028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CBDEFCCC-4BAF-4AC5-BA38-6AD6E6386254}"/>
                    </a:ext>
                  </a:extLst>
                </p:cNvPr>
                <p:cNvGrpSpPr/>
                <p:nvPr/>
              </p:nvGrpSpPr>
              <p:grpSpPr>
                <a:xfrm>
                  <a:off x="-934267" y="3009899"/>
                  <a:ext cx="4271827" cy="838200"/>
                  <a:chOff x="-934267" y="3009899"/>
                  <a:chExt cx="4271827" cy="838200"/>
                </a:xfrm>
              </p:grpSpPr>
              <p:sp>
                <p:nvSpPr>
                  <p:cNvPr id="61" name="Flowchart: Delay 60">
                    <a:extLst>
                      <a:ext uri="{FF2B5EF4-FFF2-40B4-BE49-F238E27FC236}">
                        <a16:creationId xmlns:a16="http://schemas.microsoft.com/office/drawing/2014/main" id="{A62726C7-D51D-4822-B6BF-C6B3F5E2FCA9}"/>
                      </a:ext>
                    </a:extLst>
                  </p:cNvPr>
                  <p:cNvSpPr/>
                  <p:nvPr/>
                </p:nvSpPr>
                <p:spPr>
                  <a:xfrm>
                    <a:off x="2346960" y="3009899"/>
                    <a:ext cx="990600" cy="838200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767C5017-0413-47C0-84A4-7253EC6CBDD1}"/>
                      </a:ext>
                    </a:extLst>
                  </p:cNvPr>
                  <p:cNvSpPr/>
                  <p:nvPr/>
                </p:nvSpPr>
                <p:spPr>
                  <a:xfrm>
                    <a:off x="2281886" y="3029634"/>
                    <a:ext cx="141955" cy="79873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" name="Arc 62">
                    <a:extLst>
                      <a:ext uri="{FF2B5EF4-FFF2-40B4-BE49-F238E27FC236}">
                        <a16:creationId xmlns:a16="http://schemas.microsoft.com/office/drawing/2014/main" id="{0666EAFE-F3FF-4783-A0B9-583D0CFFA67E}"/>
                      </a:ext>
                    </a:extLst>
                  </p:cNvPr>
                  <p:cNvSpPr/>
                  <p:nvPr/>
                </p:nvSpPr>
                <p:spPr>
                  <a:xfrm>
                    <a:off x="2175103" y="3030681"/>
                    <a:ext cx="322823" cy="816050"/>
                  </a:xfrm>
                  <a:prstGeom prst="arc">
                    <a:avLst>
                      <a:gd name="adj1" fmla="val 16200000"/>
                      <a:gd name="adj2" fmla="val 5053715"/>
                    </a:avLst>
                  </a:prstGeom>
                  <a:ln w="28575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64" name="Straight Connector 63">
                    <a:extLst>
                      <a:ext uri="{FF2B5EF4-FFF2-40B4-BE49-F238E27FC236}">
                        <a16:creationId xmlns:a16="http://schemas.microsoft.com/office/drawing/2014/main" id="{331DD40A-BDBF-486D-9CBE-B4633C96A323}"/>
                      </a:ext>
                    </a:extLst>
                  </p:cNvPr>
                  <p:cNvCxnSpPr/>
                  <p:nvPr/>
                </p:nvCxnSpPr>
                <p:spPr>
                  <a:xfrm>
                    <a:off x="1637607" y="3200399"/>
                    <a:ext cx="82296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88E2A16E-3849-4E5E-9A67-C755E3484C7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-934267" y="3640280"/>
                    <a:ext cx="3414923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D36C1DC9-B231-4760-9AE8-4658543BFE92}"/>
                    </a:ext>
                  </a:extLst>
                </p:cNvPr>
                <p:cNvSpPr/>
                <p:nvPr/>
              </p:nvSpPr>
              <p:spPr>
                <a:xfrm>
                  <a:off x="2927024" y="3003526"/>
                  <a:ext cx="457200" cy="82483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Freeform: Shape 58">
                  <a:extLst>
                    <a:ext uri="{FF2B5EF4-FFF2-40B4-BE49-F238E27FC236}">
                      <a16:creationId xmlns:a16="http://schemas.microsoft.com/office/drawing/2014/main" id="{7B47CB81-0498-4E8C-B1DE-200949C08BFD}"/>
                    </a:ext>
                  </a:extLst>
                </p:cNvPr>
                <p:cNvSpPr/>
                <p:nvPr/>
              </p:nvSpPr>
              <p:spPr>
                <a:xfrm>
                  <a:off x="2927024" y="3006776"/>
                  <a:ext cx="519267" cy="406489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Freeform: Shape 59">
                  <a:extLst>
                    <a:ext uri="{FF2B5EF4-FFF2-40B4-BE49-F238E27FC236}">
                      <a16:creationId xmlns:a16="http://schemas.microsoft.com/office/drawing/2014/main" id="{EC53885A-973B-4606-BBA6-CA1D6D056AC2}"/>
                    </a:ext>
                  </a:extLst>
                </p:cNvPr>
                <p:cNvSpPr/>
                <p:nvPr/>
              </p:nvSpPr>
              <p:spPr>
                <a:xfrm flipV="1">
                  <a:off x="2971799" y="3410485"/>
                  <a:ext cx="474491" cy="434491"/>
                </a:xfrm>
                <a:custGeom>
                  <a:avLst/>
                  <a:gdLst>
                    <a:gd name="connsiteX0" fmla="*/ 0 w 484909"/>
                    <a:gd name="connsiteY0" fmla="*/ 0 h 405245"/>
                    <a:gd name="connsiteX1" fmla="*/ 284018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484909"/>
                    <a:gd name="connsiteY0" fmla="*/ 0 h 405245"/>
                    <a:gd name="connsiteX1" fmla="*/ 297872 w 484909"/>
                    <a:gd name="connsiteY1" fmla="*/ 159327 h 405245"/>
                    <a:gd name="connsiteX2" fmla="*/ 484909 w 484909"/>
                    <a:gd name="connsiteY2" fmla="*/ 405245 h 405245"/>
                    <a:gd name="connsiteX3" fmla="*/ 484909 w 484909"/>
                    <a:gd name="connsiteY3" fmla="*/ 405245 h 405245"/>
                    <a:gd name="connsiteX0" fmla="*/ 0 w 504257"/>
                    <a:gd name="connsiteY0" fmla="*/ 0 h 420970"/>
                    <a:gd name="connsiteX1" fmla="*/ 297872 w 504257"/>
                    <a:gd name="connsiteY1" fmla="*/ 159327 h 420970"/>
                    <a:gd name="connsiteX2" fmla="*/ 484909 w 504257"/>
                    <a:gd name="connsiteY2" fmla="*/ 405245 h 420970"/>
                    <a:gd name="connsiteX3" fmla="*/ 502227 w 504257"/>
                    <a:gd name="connsiteY3" fmla="*/ 394854 h 420970"/>
                    <a:gd name="connsiteX0" fmla="*/ 0 w 553343"/>
                    <a:gd name="connsiteY0" fmla="*/ 0 h 411493"/>
                    <a:gd name="connsiteX1" fmla="*/ 297872 w 553343"/>
                    <a:gd name="connsiteY1" fmla="*/ 159327 h 411493"/>
                    <a:gd name="connsiteX2" fmla="*/ 484909 w 553343"/>
                    <a:gd name="connsiteY2" fmla="*/ 405245 h 411493"/>
                    <a:gd name="connsiteX3" fmla="*/ 553343 w 553343"/>
                    <a:gd name="connsiteY3" fmla="*/ 341845 h 411493"/>
                    <a:gd name="connsiteX0" fmla="*/ 0 w 545771"/>
                    <a:gd name="connsiteY0" fmla="*/ 0 h 456348"/>
                    <a:gd name="connsiteX1" fmla="*/ 297872 w 545771"/>
                    <a:gd name="connsiteY1" fmla="*/ 159327 h 456348"/>
                    <a:gd name="connsiteX2" fmla="*/ 484909 w 545771"/>
                    <a:gd name="connsiteY2" fmla="*/ 405245 h 456348"/>
                    <a:gd name="connsiteX3" fmla="*/ 545771 w 545771"/>
                    <a:gd name="connsiteY3" fmla="*/ 455435 h 456348"/>
                    <a:gd name="connsiteX0" fmla="*/ 0 w 545771"/>
                    <a:gd name="connsiteY0" fmla="*/ 0 h 455589"/>
                    <a:gd name="connsiteX1" fmla="*/ 297872 w 545771"/>
                    <a:gd name="connsiteY1" fmla="*/ 159327 h 455589"/>
                    <a:gd name="connsiteX2" fmla="*/ 471657 w 545771"/>
                    <a:gd name="connsiteY2" fmla="*/ 354129 h 455589"/>
                    <a:gd name="connsiteX3" fmla="*/ 545771 w 545771"/>
                    <a:gd name="connsiteY3" fmla="*/ 455435 h 455589"/>
                    <a:gd name="connsiteX0" fmla="*/ 0 w 519267"/>
                    <a:gd name="connsiteY0" fmla="*/ 0 h 399361"/>
                    <a:gd name="connsiteX1" fmla="*/ 297872 w 519267"/>
                    <a:gd name="connsiteY1" fmla="*/ 159327 h 399361"/>
                    <a:gd name="connsiteX2" fmla="*/ 471657 w 519267"/>
                    <a:gd name="connsiteY2" fmla="*/ 354129 h 399361"/>
                    <a:gd name="connsiteX3" fmla="*/ 519267 w 519267"/>
                    <a:gd name="connsiteY3" fmla="*/ 398640 h 399361"/>
                    <a:gd name="connsiteX0" fmla="*/ 0 w 519267"/>
                    <a:gd name="connsiteY0" fmla="*/ 0 h 399424"/>
                    <a:gd name="connsiteX1" fmla="*/ 305445 w 519267"/>
                    <a:gd name="connsiteY1" fmla="*/ 151755 h 399424"/>
                    <a:gd name="connsiteX2" fmla="*/ 471657 w 519267"/>
                    <a:gd name="connsiteY2" fmla="*/ 354129 h 399424"/>
                    <a:gd name="connsiteX3" fmla="*/ 519267 w 519267"/>
                    <a:gd name="connsiteY3" fmla="*/ 398640 h 399424"/>
                    <a:gd name="connsiteX0" fmla="*/ 0 w 519267"/>
                    <a:gd name="connsiteY0" fmla="*/ 0 h 399092"/>
                    <a:gd name="connsiteX1" fmla="*/ 305445 w 519267"/>
                    <a:gd name="connsiteY1" fmla="*/ 151755 h 399092"/>
                    <a:gd name="connsiteX2" fmla="*/ 481123 w 519267"/>
                    <a:gd name="connsiteY2" fmla="*/ 344663 h 399092"/>
                    <a:gd name="connsiteX3" fmla="*/ 519267 w 519267"/>
                    <a:gd name="connsiteY3" fmla="*/ 398640 h 399092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  <a:gd name="connsiteX0" fmla="*/ 0 w 519267"/>
                    <a:gd name="connsiteY0" fmla="*/ 0 h 399193"/>
                    <a:gd name="connsiteX1" fmla="*/ 280834 w 519267"/>
                    <a:gd name="connsiteY1" fmla="*/ 127144 h 399193"/>
                    <a:gd name="connsiteX2" fmla="*/ 481123 w 519267"/>
                    <a:gd name="connsiteY2" fmla="*/ 344663 h 399193"/>
                    <a:gd name="connsiteX3" fmla="*/ 519267 w 519267"/>
                    <a:gd name="connsiteY3" fmla="*/ 398640 h 3991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9267" h="399193">
                      <a:moveTo>
                        <a:pt x="0" y="0"/>
                      </a:moveTo>
                      <a:cubicBezTo>
                        <a:pt x="122425" y="32640"/>
                        <a:pt x="200647" y="69700"/>
                        <a:pt x="280834" y="127144"/>
                      </a:cubicBezTo>
                      <a:cubicBezTo>
                        <a:pt x="361021" y="184588"/>
                        <a:pt x="441384" y="299414"/>
                        <a:pt x="481123" y="344663"/>
                      </a:cubicBezTo>
                      <a:cubicBezTo>
                        <a:pt x="520862" y="389912"/>
                        <a:pt x="513494" y="402104"/>
                        <a:pt x="519267" y="398640"/>
                      </a:cubicBezTo>
                    </a:path>
                  </a:pathLst>
                </a:cu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00893937-D94A-4EF7-95CB-5787267B4537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3759821" y="2807476"/>
                <a:ext cx="41148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044076658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274638"/>
            <a:ext cx="8371332" cy="1143000"/>
          </a:xfrm>
        </p:spPr>
        <p:txBody>
          <a:bodyPr>
            <a:normAutofit/>
          </a:bodyPr>
          <a:lstStyle/>
          <a:p>
            <a:r>
              <a:rPr lang="en-US" dirty="0"/>
              <a:t>Revisiting the example problem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878310E-E151-4100-9D43-82DC402E0F1A}"/>
              </a:ext>
            </a:extLst>
          </p:cNvPr>
          <p:cNvSpPr txBox="1">
            <a:spLocks/>
          </p:cNvSpPr>
          <p:nvPr/>
        </p:nvSpPr>
        <p:spPr>
          <a:xfrm>
            <a:off x="2732135" y="5029200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This is the circuit that we drew before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356EDDE-3165-428A-886A-FDB3A85F69FC}"/>
              </a:ext>
            </a:extLst>
          </p:cNvPr>
          <p:cNvGrpSpPr/>
          <p:nvPr/>
        </p:nvGrpSpPr>
        <p:grpSpPr>
          <a:xfrm>
            <a:off x="3429000" y="4147095"/>
            <a:ext cx="3882946" cy="646331"/>
            <a:chOff x="1789644" y="5599411"/>
            <a:chExt cx="3882946" cy="646331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4778D7A-3751-4A18-90A8-DA5D223301D5}"/>
                </a:ext>
              </a:extLst>
            </p:cNvPr>
            <p:cNvGrpSpPr/>
            <p:nvPr/>
          </p:nvGrpSpPr>
          <p:grpSpPr>
            <a:xfrm>
              <a:off x="1789644" y="5599411"/>
              <a:ext cx="3882946" cy="646331"/>
              <a:chOff x="1789644" y="4215740"/>
              <a:chExt cx="3882946" cy="646331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661839B-04C0-4058-A9C1-10202C947FCE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38829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=x y z+ x y z + x y z </a:t>
                </a:r>
                <a:endParaRPr lang="en-US" sz="3600" baseline="-25000" dirty="0"/>
              </a:p>
            </p:txBody>
          </p: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1239B3D2-D11E-453B-B4E5-E046D47DF2C0}"/>
                  </a:ext>
                </a:extLst>
              </p:cNvPr>
              <p:cNvCxnSpPr/>
              <p:nvPr/>
            </p:nvCxnSpPr>
            <p:spPr>
              <a:xfrm>
                <a:off x="2362584" y="437819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D2D9A3E-6BF0-47A6-B6E0-16F1783A8A45}"/>
                </a:ext>
              </a:extLst>
            </p:cNvPr>
            <p:cNvCxnSpPr/>
            <p:nvPr/>
          </p:nvCxnSpPr>
          <p:spPr>
            <a:xfrm>
              <a:off x="4072390" y="5761866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B4006317-945B-4D96-9B0D-03E2A0ECAB5D}"/>
              </a:ext>
            </a:extLst>
          </p:cNvPr>
          <p:cNvSpPr txBox="1">
            <a:spLocks/>
          </p:cNvSpPr>
          <p:nvPr/>
        </p:nvSpPr>
        <p:spPr>
          <a:xfrm>
            <a:off x="2879979" y="2259141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The same technique can be used for larger truth tables (more variables)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55079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24567</TotalTime>
  <Words>6286</Words>
  <Application>Microsoft Office PowerPoint</Application>
  <PresentationFormat>On-screen Show (4:3)</PresentationFormat>
  <Paragraphs>1989</Paragraphs>
  <Slides>110</Slides>
  <Notes>7</Notes>
  <HiddenSlides>5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110</vt:i4>
      </vt:variant>
    </vt:vector>
  </HeadingPairs>
  <TitlesOfParts>
    <vt:vector size="115" baseType="lpstr">
      <vt:lpstr>Arial</vt:lpstr>
      <vt:lpstr>Calibri</vt:lpstr>
      <vt:lpstr>Cambria Math</vt:lpstr>
      <vt:lpstr>Symath_IV25</vt:lpstr>
      <vt:lpstr>Office Theme</vt:lpstr>
      <vt:lpstr>Logic Gates</vt:lpstr>
      <vt:lpstr>Digital devices vs linear devices</vt:lpstr>
      <vt:lpstr>Digital devices vs linear devices</vt:lpstr>
      <vt:lpstr>Common Emitter Amplifier Circuit</vt:lpstr>
      <vt:lpstr>Common Emitter Amplifier Circuit</vt:lpstr>
      <vt:lpstr>Common Emitter Amplifier Circuit</vt:lpstr>
      <vt:lpstr>Common Emitter Amplifier Circuit</vt:lpstr>
      <vt:lpstr>Common Emitter Amplifier Circuit</vt:lpstr>
      <vt:lpstr>Common Emitter Amplifier Circuit</vt:lpstr>
      <vt:lpstr>Common Emitter Amplifier Circuit</vt:lpstr>
      <vt:lpstr>Common Emitter Amplifier Circuit</vt:lpstr>
      <vt:lpstr>Common Emitter Amplifier Circuit</vt:lpstr>
      <vt:lpstr>Types of Digital Devices</vt:lpstr>
      <vt:lpstr>Choosing a Type of Digital Devices</vt:lpstr>
      <vt:lpstr>A CMOS NOT Gate</vt:lpstr>
      <vt:lpstr>A CMOS NOT Gate</vt:lpstr>
      <vt:lpstr>A CMOS NOT Gate</vt:lpstr>
      <vt:lpstr>A CMOS NOT Gate</vt:lpstr>
      <vt:lpstr>A CMOS NOT Gate</vt:lpstr>
      <vt:lpstr>A CMOS NOT Gate</vt:lpstr>
      <vt:lpstr>A CMOS NOT Gate</vt:lpstr>
      <vt:lpstr>A CMOS NOT Gate</vt:lpstr>
      <vt:lpstr>A CMOS NOT Gate</vt:lpstr>
      <vt:lpstr>A CMOS NOT Gate</vt:lpstr>
      <vt:lpstr>A CMOS NOT Gate</vt:lpstr>
      <vt:lpstr>Comparing “High” and “Low” for TTL and CMOS</vt:lpstr>
      <vt:lpstr>Comparing “High” and “Low” for TTL and CMOS</vt:lpstr>
      <vt:lpstr>Comparing “High” and “Low” for TTL and CMOS</vt:lpstr>
      <vt:lpstr>Comparing “High” and “Low” for TTL and CMOS</vt:lpstr>
      <vt:lpstr>PowerPoint Presentation</vt:lpstr>
      <vt:lpstr>Boolean Algebra</vt:lpstr>
      <vt:lpstr>TTL AND Gate</vt:lpstr>
      <vt:lpstr>TTL AND Gate Using Boolean Algebra</vt:lpstr>
      <vt:lpstr>Inputs and Outputs</vt:lpstr>
      <vt:lpstr>Basic Logic Gates</vt:lpstr>
      <vt:lpstr>Basic Logic Gates</vt:lpstr>
      <vt:lpstr>NOT Logic Gates</vt:lpstr>
      <vt:lpstr>AND Logic Gates</vt:lpstr>
      <vt:lpstr>3 input AND Logic Gate</vt:lpstr>
      <vt:lpstr>Equivalent Circuit for 3 input AND Logic Gate</vt:lpstr>
      <vt:lpstr>OR Logic Gates</vt:lpstr>
      <vt:lpstr>3 input OR Logic Gate</vt:lpstr>
      <vt:lpstr>Equivalent Circuit for 3 input OR Logic Gate</vt:lpstr>
      <vt:lpstr>XOR Logic Gates</vt:lpstr>
      <vt:lpstr>Odd and Even Numbers</vt:lpstr>
      <vt:lpstr>XOR Logic Gates</vt:lpstr>
      <vt:lpstr>XOR Logic Gates</vt:lpstr>
      <vt:lpstr>3 input XOR Logic Gate</vt:lpstr>
      <vt:lpstr>3 input XOR Logic Gate</vt:lpstr>
      <vt:lpstr>Equivalent Circuit for 3 input XOR Logic Gate</vt:lpstr>
      <vt:lpstr>More Logic Gates</vt:lpstr>
      <vt:lpstr>NAND Logic Gates</vt:lpstr>
      <vt:lpstr>NOR Logic Gates</vt:lpstr>
      <vt:lpstr>XNOR Logic Gates</vt:lpstr>
      <vt:lpstr>XNOR Logic Gates</vt:lpstr>
      <vt:lpstr>Review of the Gates</vt:lpstr>
      <vt:lpstr>Basic Logic Gates</vt:lpstr>
      <vt:lpstr>The Other Logic Gates</vt:lpstr>
      <vt:lpstr>Combinational Circuits</vt:lpstr>
      <vt:lpstr>Analysis of Digital Circuits</vt:lpstr>
      <vt:lpstr>Analysis of Digital Circuits</vt:lpstr>
      <vt:lpstr>PowerPoint Presentation</vt:lpstr>
      <vt:lpstr>Analysis of Digital Circuits</vt:lpstr>
      <vt:lpstr>Functionally Equivalent Circuits</vt:lpstr>
      <vt:lpstr>PowerPoint Presentation</vt:lpstr>
      <vt:lpstr>Boolean Algebra</vt:lpstr>
      <vt:lpstr>Boolean Algebra Tables</vt:lpstr>
      <vt:lpstr>The AND Gate is Equivalent to Boolean Multiplication</vt:lpstr>
      <vt:lpstr>Boolean Algebra Tables</vt:lpstr>
      <vt:lpstr>The OR Gate is Equivalent to Boolean Addition</vt:lpstr>
      <vt:lpstr>Boolean Algebra Tables</vt:lpstr>
      <vt:lpstr>The NOT Gate is Equivalent to Boolean Negation (Complement)</vt:lpstr>
      <vt:lpstr>XOR</vt:lpstr>
      <vt:lpstr>Find the Boolean Expressions for the Functionally Equivalent Circuits</vt:lpstr>
      <vt:lpstr>Find the Boolean Expressions for the Functionally Equivalent Circuits</vt:lpstr>
      <vt:lpstr>PowerPoint Presentation</vt:lpstr>
      <vt:lpstr>Boolean Algebra</vt:lpstr>
      <vt:lpstr>Boolean Algebra</vt:lpstr>
      <vt:lpstr>Boolean Algebra Theorems for One Variable</vt:lpstr>
      <vt:lpstr>Boolean Algebra Theorems Using Multiple Variables</vt:lpstr>
      <vt:lpstr>More Boolean Algebra Theorems</vt:lpstr>
      <vt:lpstr>PowerPoint Presentation</vt:lpstr>
      <vt:lpstr>Now use Boolean algebra to show that these are functionally equivalent circuits</vt:lpstr>
      <vt:lpstr>PowerPoint Presentation</vt:lpstr>
      <vt:lpstr>PowerPoint Presentation</vt:lpstr>
      <vt:lpstr>PowerPoint Presentation</vt:lpstr>
      <vt:lpstr>PowerPoint Presentation</vt:lpstr>
      <vt:lpstr>Finding Logical Networks from the Truth Table</vt:lpstr>
      <vt:lpstr>Finding Logical Networks from the Truth Table</vt:lpstr>
      <vt:lpstr>Finding Logical Network from Truth Table</vt:lpstr>
      <vt:lpstr>Finding Logical Network from Truth Table</vt:lpstr>
      <vt:lpstr>An Implementation of the Function</vt:lpstr>
      <vt:lpstr>An Implementation of the Function</vt:lpstr>
      <vt:lpstr>An Implementation of the Function</vt:lpstr>
      <vt:lpstr>Finding Logical Network from Truth Table</vt:lpstr>
      <vt:lpstr>Using Boolean Algebra to Reduce the Truth Table Function</vt:lpstr>
      <vt:lpstr>Implementation of the Original Function</vt:lpstr>
      <vt:lpstr>Implementation of Reduced Function</vt:lpstr>
      <vt:lpstr>Revisiting the example problem</vt:lpstr>
      <vt:lpstr>Finding Logical Networks from the Truth Table</vt:lpstr>
      <vt:lpstr>Revisiting the example problem</vt:lpstr>
      <vt:lpstr>Finding Logical Networks from the Truth Table</vt:lpstr>
      <vt:lpstr>Summary of Sum of Products</vt:lpstr>
      <vt:lpstr>Boolean Logic for Other Gates</vt:lpstr>
      <vt:lpstr>XOR Gate Equivalent Expression</vt:lpstr>
      <vt:lpstr>NAND Logic Gates</vt:lpstr>
      <vt:lpstr>NOR Logic Gates</vt:lpstr>
      <vt:lpstr>XNOR Logic Gates</vt:lpstr>
      <vt:lpstr>PowerPoint Presentation</vt:lpstr>
      <vt:lpstr>Sum of Products can use just NAND Gates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344</cp:revision>
  <dcterms:created xsi:type="dcterms:W3CDTF">2016-08-24T18:09:17Z</dcterms:created>
  <dcterms:modified xsi:type="dcterms:W3CDTF">2025-06-07T04:11:40Z</dcterms:modified>
</cp:coreProperties>
</file>