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256" r:id="rId2"/>
    <p:sldId id="412" r:id="rId3"/>
    <p:sldId id="293" r:id="rId4"/>
    <p:sldId id="440" r:id="rId5"/>
    <p:sldId id="362" r:id="rId6"/>
    <p:sldId id="363" r:id="rId7"/>
    <p:sldId id="364" r:id="rId8"/>
    <p:sldId id="366" r:id="rId9"/>
    <p:sldId id="368" r:id="rId10"/>
    <p:sldId id="369" r:id="rId11"/>
    <p:sldId id="370" r:id="rId12"/>
    <p:sldId id="371" r:id="rId13"/>
    <p:sldId id="373" r:id="rId14"/>
    <p:sldId id="372" r:id="rId15"/>
    <p:sldId id="374" r:id="rId16"/>
    <p:sldId id="443" r:id="rId17"/>
    <p:sldId id="376" r:id="rId18"/>
    <p:sldId id="375" r:id="rId19"/>
    <p:sldId id="377" r:id="rId20"/>
    <p:sldId id="417" r:id="rId21"/>
    <p:sldId id="444" r:id="rId22"/>
    <p:sldId id="379" r:id="rId23"/>
    <p:sldId id="380" r:id="rId24"/>
    <p:sldId id="446" r:id="rId25"/>
    <p:sldId id="445" r:id="rId26"/>
    <p:sldId id="441" r:id="rId27"/>
    <p:sldId id="447" r:id="rId28"/>
    <p:sldId id="381" r:id="rId29"/>
    <p:sldId id="448" r:id="rId30"/>
    <p:sldId id="429" r:id="rId31"/>
    <p:sldId id="430" r:id="rId32"/>
    <p:sldId id="434" r:id="rId33"/>
    <p:sldId id="431" r:id="rId34"/>
    <p:sldId id="435" r:id="rId35"/>
    <p:sldId id="433" r:id="rId36"/>
    <p:sldId id="432" r:id="rId37"/>
    <p:sldId id="436" r:id="rId38"/>
    <p:sldId id="418" r:id="rId39"/>
    <p:sldId id="358" r:id="rId4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1B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144" autoAdjust="0"/>
    <p:restoredTop sz="94660"/>
  </p:normalViewPr>
  <p:slideViewPr>
    <p:cSldViewPr>
      <p:cViewPr>
        <p:scale>
          <a:sx n="81" d="100"/>
          <a:sy n="81" d="100"/>
        </p:scale>
        <p:origin x="365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9" d="100"/>
        <a:sy n="99" d="100"/>
      </p:scale>
      <p:origin x="0" y="-1100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76E253B-13BE-4348-9C20-850E66A24A40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9469649-B972-4D6E-B049-00274A449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88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72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441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85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125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181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65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0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41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322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139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315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59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100" dirty="0"/>
              <a:t>Karnaugh Maps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/>
              <a:t>June 2025</a:t>
            </a:r>
          </a:p>
        </p:txBody>
      </p:sp>
    </p:spTree>
    <p:extLst>
      <p:ext uri="{BB962C8B-B14F-4D97-AF65-F5344CB8AC3E}">
        <p14:creationId xmlns:p14="http://schemas.microsoft.com/office/powerpoint/2010/main" val="1256749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CBE02-A56C-4AEA-A536-C3DD6FE4C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6974"/>
          </a:xfrm>
        </p:spPr>
        <p:txBody>
          <a:bodyPr>
            <a:normAutofit/>
          </a:bodyPr>
          <a:lstStyle/>
          <a:p>
            <a:r>
              <a:rPr lang="en-US" dirty="0"/>
              <a:t>Three Variable Karnaugh Map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1C01D5-80D4-40F2-86F3-561A47ECB313}"/>
              </a:ext>
            </a:extLst>
          </p:cNvPr>
          <p:cNvSpPr txBox="1"/>
          <p:nvPr/>
        </p:nvSpPr>
        <p:spPr>
          <a:xfrm>
            <a:off x="322563" y="1277034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61CF7AB-38FD-4C66-9BCB-9427B7C858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1550546"/>
              </p:ext>
            </p:extLst>
          </p:nvPr>
        </p:nvGraphicFramePr>
        <p:xfrm>
          <a:off x="464295" y="1846298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graphicFrame>
        <p:nvGraphicFramePr>
          <p:cNvPr id="11" name="Content Placeholder 4">
            <a:extLst>
              <a:ext uri="{FF2B5EF4-FFF2-40B4-BE49-F238E27FC236}">
                <a16:creationId xmlns:a16="http://schemas.microsoft.com/office/drawing/2014/main" id="{7801C06A-8189-4132-A2BD-E3562C5C1A6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394857" y="2373358"/>
          <a:ext cx="4148330" cy="1920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</a:tbl>
          </a:graphicData>
        </a:graphic>
      </p:graphicFrame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6FE1BE8-188A-41EC-B0AF-6613ECC699B3}"/>
              </a:ext>
            </a:extLst>
          </p:cNvPr>
          <p:cNvCxnSpPr/>
          <p:nvPr/>
        </p:nvCxnSpPr>
        <p:spPr>
          <a:xfrm flipH="1" flipV="1">
            <a:off x="4024313" y="2237390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B08BD5EA-59F6-491A-B8EB-0BE556A7176D}"/>
              </a:ext>
            </a:extLst>
          </p:cNvPr>
          <p:cNvSpPr txBox="1"/>
          <p:nvPr/>
        </p:nvSpPr>
        <p:spPr>
          <a:xfrm>
            <a:off x="4075437" y="1956135"/>
            <a:ext cx="12117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1</a:t>
            </a:r>
            <a:r>
              <a:rPr lang="en-US" sz="3600" dirty="0"/>
              <a:t> x</a:t>
            </a:r>
            <a:r>
              <a:rPr lang="en-US" sz="3600" baseline="-25000" dirty="0"/>
              <a:t>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E034C82-1EDB-45A9-B517-968A845471A9}"/>
              </a:ext>
            </a:extLst>
          </p:cNvPr>
          <p:cNvSpPr txBox="1"/>
          <p:nvPr/>
        </p:nvSpPr>
        <p:spPr>
          <a:xfrm>
            <a:off x="3901522" y="2281817"/>
            <a:ext cx="7711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A23F7CD-7C04-47AB-BB1B-E1ABED9EB493}"/>
              </a:ext>
            </a:extLst>
          </p:cNvPr>
          <p:cNvSpPr txBox="1"/>
          <p:nvPr/>
        </p:nvSpPr>
        <p:spPr>
          <a:xfrm>
            <a:off x="5243513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D375515-E75D-4CD5-BFA4-9FCC1ABB0130}"/>
              </a:ext>
            </a:extLst>
          </p:cNvPr>
          <p:cNvSpPr txBox="1"/>
          <p:nvPr/>
        </p:nvSpPr>
        <p:spPr>
          <a:xfrm>
            <a:off x="6092222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F6A883C-C863-47FF-8869-70C649A74A4E}"/>
              </a:ext>
            </a:extLst>
          </p:cNvPr>
          <p:cNvSpPr txBox="1"/>
          <p:nvPr/>
        </p:nvSpPr>
        <p:spPr>
          <a:xfrm>
            <a:off x="6878499" y="2342640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A7B1464-B682-4477-AB3D-960185ADB3B8}"/>
              </a:ext>
            </a:extLst>
          </p:cNvPr>
          <p:cNvSpPr txBox="1"/>
          <p:nvPr/>
        </p:nvSpPr>
        <p:spPr>
          <a:xfrm>
            <a:off x="7679524" y="2347837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81AE32D-1CD7-4094-BABB-4EB79287C718}"/>
              </a:ext>
            </a:extLst>
          </p:cNvPr>
          <p:cNvSpPr txBox="1"/>
          <p:nvPr/>
        </p:nvSpPr>
        <p:spPr>
          <a:xfrm>
            <a:off x="5438627" y="304109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4D4F353-8B34-44EA-A35C-91CBEF3C9F26}"/>
              </a:ext>
            </a:extLst>
          </p:cNvPr>
          <p:cNvSpPr txBox="1"/>
          <p:nvPr/>
        </p:nvSpPr>
        <p:spPr>
          <a:xfrm>
            <a:off x="5438627" y="362990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FE0E302-2F86-4552-8881-4DF773596C79}"/>
              </a:ext>
            </a:extLst>
          </p:cNvPr>
          <p:cNvSpPr txBox="1"/>
          <p:nvPr/>
        </p:nvSpPr>
        <p:spPr>
          <a:xfrm>
            <a:off x="6248403" y="304109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C5E6F91-0FA8-496B-8E5E-C457504C75BF}"/>
              </a:ext>
            </a:extLst>
          </p:cNvPr>
          <p:cNvSpPr txBox="1"/>
          <p:nvPr/>
        </p:nvSpPr>
        <p:spPr>
          <a:xfrm>
            <a:off x="7906656" y="3012315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FD058B0-DE5B-4ED9-BBDB-57E8675F7614}"/>
              </a:ext>
            </a:extLst>
          </p:cNvPr>
          <p:cNvSpPr txBox="1"/>
          <p:nvPr/>
        </p:nvSpPr>
        <p:spPr>
          <a:xfrm>
            <a:off x="6287336" y="364504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B8D5C03-72A5-4C76-B333-F5F46595F5C0}"/>
              </a:ext>
            </a:extLst>
          </p:cNvPr>
          <p:cNvSpPr txBox="1"/>
          <p:nvPr/>
        </p:nvSpPr>
        <p:spPr>
          <a:xfrm>
            <a:off x="7079569" y="3041089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94E97FB-143F-4BC5-B816-B178C04C5AD6}"/>
              </a:ext>
            </a:extLst>
          </p:cNvPr>
          <p:cNvSpPr txBox="1"/>
          <p:nvPr/>
        </p:nvSpPr>
        <p:spPr>
          <a:xfrm>
            <a:off x="7120508" y="364504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AFD6E85-C745-47FB-9CF8-67876605D94D}"/>
              </a:ext>
            </a:extLst>
          </p:cNvPr>
          <p:cNvSpPr txBox="1"/>
          <p:nvPr/>
        </p:nvSpPr>
        <p:spPr>
          <a:xfrm>
            <a:off x="7906656" y="362997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9E41F1A-3C3B-4E26-B741-62CCB7A5100C}"/>
              </a:ext>
            </a:extLst>
          </p:cNvPr>
          <p:cNvSpPr/>
          <p:nvPr/>
        </p:nvSpPr>
        <p:spPr>
          <a:xfrm>
            <a:off x="496367" y="2373358"/>
            <a:ext cx="2057400" cy="36576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938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0.06064 L -2.77778E-7 0.06087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20000" decel="2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0.06087 L -0.00017 0.12731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33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20000" decel="2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0.12731 L -0.00034 0.19583 " pathEditMode="relative" rAng="0" ptsTypes="AA">
                                      <p:cBhvr>
                                        <p:cTn id="3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34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20000" decel="2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19513 L -0.00052 0.2618 " pathEditMode="relative" rAng="0" ptsTypes="AA">
                                      <p:cBhvr>
                                        <p:cTn id="3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20000" decel="2000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2618 L -0.00052 0.32847 " pathEditMode="relative" rAng="0" ptsTypes="AA">
                                      <p:cBhvr>
                                        <p:cTn id="4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path" presetSubtype="0" accel="50000" decel="5000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32847 L -0.00017 0.39398 " pathEditMode="relative" rAng="0" ptsTypes="AA">
                                      <p:cBhvr>
                                        <p:cTn id="5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3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path" presetSubtype="0" accel="50000" decel="5000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0.39398 L -0.00017 0.46064 " pathEditMode="relative" rAng="0" ptsTypes="AA">
                                      <p:cBhvr>
                                        <p:cTn id="6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21" grpId="0"/>
      <p:bldP spid="22" grpId="0"/>
      <p:bldP spid="23" grpId="0"/>
      <p:bldP spid="24" grpId="0"/>
      <p:bldP spid="25" grpId="0"/>
      <p:bldP spid="26" grpId="0"/>
      <p:bldP spid="29" grpId="0" animBg="1"/>
      <p:bldP spid="29" grpId="1" animBg="1"/>
      <p:bldP spid="29" grpId="2" animBg="1"/>
      <p:bldP spid="29" grpId="3" animBg="1"/>
      <p:bldP spid="29" grpId="4" animBg="1"/>
      <p:bldP spid="29" grpId="5" animBg="1"/>
      <p:bldP spid="29" grpId="6" animBg="1"/>
      <p:bldP spid="29" grpId="7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CBE02-A56C-4AEA-A536-C3DD6FE4C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6974"/>
          </a:xfrm>
        </p:spPr>
        <p:txBody>
          <a:bodyPr>
            <a:normAutofit/>
          </a:bodyPr>
          <a:lstStyle/>
          <a:p>
            <a:r>
              <a:rPr lang="en-US" dirty="0"/>
              <a:t>Three Variable Karnaugh Map</a:t>
            </a:r>
          </a:p>
        </p:txBody>
      </p:sp>
      <p:graphicFrame>
        <p:nvGraphicFramePr>
          <p:cNvPr id="11" name="Content Placeholder 4">
            <a:extLst>
              <a:ext uri="{FF2B5EF4-FFF2-40B4-BE49-F238E27FC236}">
                <a16:creationId xmlns:a16="http://schemas.microsoft.com/office/drawing/2014/main" id="{7801C06A-8189-4132-A2BD-E3562C5C1A6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394857" y="2373358"/>
          <a:ext cx="4148330" cy="1920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</a:tbl>
          </a:graphicData>
        </a:graphic>
      </p:graphicFrame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6FE1BE8-188A-41EC-B0AF-6613ECC699B3}"/>
              </a:ext>
            </a:extLst>
          </p:cNvPr>
          <p:cNvCxnSpPr/>
          <p:nvPr/>
        </p:nvCxnSpPr>
        <p:spPr>
          <a:xfrm flipH="1" flipV="1">
            <a:off x="4024313" y="2237390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B08BD5EA-59F6-491A-B8EB-0BE556A7176D}"/>
              </a:ext>
            </a:extLst>
          </p:cNvPr>
          <p:cNvSpPr txBox="1"/>
          <p:nvPr/>
        </p:nvSpPr>
        <p:spPr>
          <a:xfrm>
            <a:off x="4075437" y="1956135"/>
            <a:ext cx="12117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1</a:t>
            </a:r>
            <a:r>
              <a:rPr lang="en-US" sz="3600" dirty="0"/>
              <a:t> x</a:t>
            </a:r>
            <a:r>
              <a:rPr lang="en-US" sz="3600" baseline="-25000" dirty="0"/>
              <a:t>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E034C82-1EDB-45A9-B517-968A845471A9}"/>
              </a:ext>
            </a:extLst>
          </p:cNvPr>
          <p:cNvSpPr txBox="1"/>
          <p:nvPr/>
        </p:nvSpPr>
        <p:spPr>
          <a:xfrm>
            <a:off x="3901522" y="2281817"/>
            <a:ext cx="7711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A23F7CD-7C04-47AB-BB1B-E1ABED9EB493}"/>
              </a:ext>
            </a:extLst>
          </p:cNvPr>
          <p:cNvSpPr txBox="1"/>
          <p:nvPr/>
        </p:nvSpPr>
        <p:spPr>
          <a:xfrm>
            <a:off x="5243513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D375515-E75D-4CD5-BFA4-9FCC1ABB0130}"/>
              </a:ext>
            </a:extLst>
          </p:cNvPr>
          <p:cNvSpPr txBox="1"/>
          <p:nvPr/>
        </p:nvSpPr>
        <p:spPr>
          <a:xfrm>
            <a:off x="6092222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F6A883C-C863-47FF-8869-70C649A74A4E}"/>
              </a:ext>
            </a:extLst>
          </p:cNvPr>
          <p:cNvSpPr txBox="1"/>
          <p:nvPr/>
        </p:nvSpPr>
        <p:spPr>
          <a:xfrm>
            <a:off x="6878499" y="2342640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A7B1464-B682-4477-AB3D-960185ADB3B8}"/>
              </a:ext>
            </a:extLst>
          </p:cNvPr>
          <p:cNvSpPr txBox="1"/>
          <p:nvPr/>
        </p:nvSpPr>
        <p:spPr>
          <a:xfrm>
            <a:off x="7679524" y="2347837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81AE32D-1CD7-4094-BABB-4EB79287C718}"/>
              </a:ext>
            </a:extLst>
          </p:cNvPr>
          <p:cNvSpPr txBox="1"/>
          <p:nvPr/>
        </p:nvSpPr>
        <p:spPr>
          <a:xfrm>
            <a:off x="5438627" y="304109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4D4F353-8B34-44EA-A35C-91CBEF3C9F26}"/>
              </a:ext>
            </a:extLst>
          </p:cNvPr>
          <p:cNvSpPr txBox="1"/>
          <p:nvPr/>
        </p:nvSpPr>
        <p:spPr>
          <a:xfrm>
            <a:off x="5438627" y="362990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FE0E302-2F86-4552-8881-4DF773596C79}"/>
              </a:ext>
            </a:extLst>
          </p:cNvPr>
          <p:cNvSpPr txBox="1"/>
          <p:nvPr/>
        </p:nvSpPr>
        <p:spPr>
          <a:xfrm>
            <a:off x="6248403" y="304109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C5E6F91-0FA8-496B-8E5E-C457504C75BF}"/>
              </a:ext>
            </a:extLst>
          </p:cNvPr>
          <p:cNvSpPr txBox="1"/>
          <p:nvPr/>
        </p:nvSpPr>
        <p:spPr>
          <a:xfrm>
            <a:off x="7906656" y="3012315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FD058B0-DE5B-4ED9-BBDB-57E8675F7614}"/>
              </a:ext>
            </a:extLst>
          </p:cNvPr>
          <p:cNvSpPr txBox="1"/>
          <p:nvPr/>
        </p:nvSpPr>
        <p:spPr>
          <a:xfrm>
            <a:off x="6287336" y="364504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B8D5C03-72A5-4C76-B333-F5F46595F5C0}"/>
              </a:ext>
            </a:extLst>
          </p:cNvPr>
          <p:cNvSpPr txBox="1"/>
          <p:nvPr/>
        </p:nvSpPr>
        <p:spPr>
          <a:xfrm>
            <a:off x="7079569" y="3041089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94E97FB-143F-4BC5-B816-B178C04C5AD6}"/>
              </a:ext>
            </a:extLst>
          </p:cNvPr>
          <p:cNvSpPr txBox="1"/>
          <p:nvPr/>
        </p:nvSpPr>
        <p:spPr>
          <a:xfrm>
            <a:off x="7120508" y="364504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AFD6E85-C745-47FB-9CF8-67876605D94D}"/>
              </a:ext>
            </a:extLst>
          </p:cNvPr>
          <p:cNvSpPr txBox="1"/>
          <p:nvPr/>
        </p:nvSpPr>
        <p:spPr>
          <a:xfrm>
            <a:off x="7906656" y="362997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7934D67E-A11A-4B1C-BC8B-60A579D14930}"/>
              </a:ext>
            </a:extLst>
          </p:cNvPr>
          <p:cNvSpPr/>
          <p:nvPr/>
        </p:nvSpPr>
        <p:spPr>
          <a:xfrm>
            <a:off x="6922505" y="3012315"/>
            <a:ext cx="766375" cy="13131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19EC6FD3-A31E-4916-B0E4-83E9B1C88717}"/>
              </a:ext>
            </a:extLst>
          </p:cNvPr>
          <p:cNvSpPr/>
          <p:nvPr/>
        </p:nvSpPr>
        <p:spPr>
          <a:xfrm>
            <a:off x="6121606" y="3651757"/>
            <a:ext cx="1407867" cy="67583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75E6CA3E-44E3-45F2-841A-334D2C5A7602}"/>
              </a:ext>
            </a:extLst>
          </p:cNvPr>
          <p:cNvSpPr txBox="1">
            <a:spLocks/>
          </p:cNvSpPr>
          <p:nvPr/>
        </p:nvSpPr>
        <p:spPr>
          <a:xfrm>
            <a:off x="213681" y="1496411"/>
            <a:ext cx="4072288" cy="47243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Look at the Karnaugh map to find groups of ‘1’s that are together</a:t>
            </a:r>
          </a:p>
          <a:p>
            <a:r>
              <a:rPr lang="en-US" dirty="0"/>
              <a:t>Circle groups that are multiples of two wide and/or multiples of two long</a:t>
            </a:r>
          </a:p>
          <a:p>
            <a:r>
              <a:rPr lang="en-US" dirty="0"/>
              <a:t>Do this until all ‘1’s are circled, if necessary circling unpaired ‘1’s 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B96AE672-E23A-4C8D-9798-62FA6EC531A9}"/>
              </a:ext>
            </a:extLst>
          </p:cNvPr>
          <p:cNvSpPr/>
          <p:nvPr/>
        </p:nvSpPr>
        <p:spPr>
          <a:xfrm>
            <a:off x="6984946" y="3622982"/>
            <a:ext cx="1407867" cy="67583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E87E0A22-3F6D-498D-B3A7-922F5884BE2D}"/>
              </a:ext>
            </a:extLst>
          </p:cNvPr>
          <p:cNvSpPr txBox="1">
            <a:spLocks/>
          </p:cNvSpPr>
          <p:nvPr/>
        </p:nvSpPr>
        <p:spPr>
          <a:xfrm>
            <a:off x="4394857" y="4724400"/>
            <a:ext cx="4504417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It is OK to “double count” some ‘1’s</a:t>
            </a:r>
          </a:p>
        </p:txBody>
      </p:sp>
    </p:spTree>
    <p:extLst>
      <p:ext uri="{BB962C8B-B14F-4D97-AF65-F5344CB8AC3E}">
        <p14:creationId xmlns:p14="http://schemas.microsoft.com/office/powerpoint/2010/main" val="2779791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3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CBE02-A56C-4AEA-A536-C3DD6FE4C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6974"/>
          </a:xfrm>
        </p:spPr>
        <p:txBody>
          <a:bodyPr>
            <a:normAutofit/>
          </a:bodyPr>
          <a:lstStyle/>
          <a:p>
            <a:r>
              <a:rPr lang="en-US" dirty="0"/>
              <a:t>Three Variable Karnaugh Map</a:t>
            </a:r>
          </a:p>
        </p:txBody>
      </p:sp>
      <p:graphicFrame>
        <p:nvGraphicFramePr>
          <p:cNvPr id="11" name="Content Placeholder 4">
            <a:extLst>
              <a:ext uri="{FF2B5EF4-FFF2-40B4-BE49-F238E27FC236}">
                <a16:creationId xmlns:a16="http://schemas.microsoft.com/office/drawing/2014/main" id="{7801C06A-8189-4132-A2BD-E3562C5C1A6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394857" y="2373358"/>
          <a:ext cx="4148330" cy="1920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</a:tbl>
          </a:graphicData>
        </a:graphic>
      </p:graphicFrame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6FE1BE8-188A-41EC-B0AF-6613ECC699B3}"/>
              </a:ext>
            </a:extLst>
          </p:cNvPr>
          <p:cNvCxnSpPr/>
          <p:nvPr/>
        </p:nvCxnSpPr>
        <p:spPr>
          <a:xfrm flipH="1" flipV="1">
            <a:off x="4024313" y="2237390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B08BD5EA-59F6-491A-B8EB-0BE556A7176D}"/>
              </a:ext>
            </a:extLst>
          </p:cNvPr>
          <p:cNvSpPr txBox="1"/>
          <p:nvPr/>
        </p:nvSpPr>
        <p:spPr>
          <a:xfrm>
            <a:off x="4075437" y="1956135"/>
            <a:ext cx="12117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1</a:t>
            </a:r>
            <a:r>
              <a:rPr lang="en-US" sz="3600" dirty="0"/>
              <a:t> x</a:t>
            </a:r>
            <a:r>
              <a:rPr lang="en-US" sz="3600" baseline="-25000" dirty="0"/>
              <a:t>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E034C82-1EDB-45A9-B517-968A845471A9}"/>
              </a:ext>
            </a:extLst>
          </p:cNvPr>
          <p:cNvSpPr txBox="1"/>
          <p:nvPr/>
        </p:nvSpPr>
        <p:spPr>
          <a:xfrm>
            <a:off x="3901522" y="2281817"/>
            <a:ext cx="7711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A23F7CD-7C04-47AB-BB1B-E1ABED9EB493}"/>
              </a:ext>
            </a:extLst>
          </p:cNvPr>
          <p:cNvSpPr txBox="1"/>
          <p:nvPr/>
        </p:nvSpPr>
        <p:spPr>
          <a:xfrm>
            <a:off x="5243513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D375515-E75D-4CD5-BFA4-9FCC1ABB0130}"/>
              </a:ext>
            </a:extLst>
          </p:cNvPr>
          <p:cNvSpPr txBox="1"/>
          <p:nvPr/>
        </p:nvSpPr>
        <p:spPr>
          <a:xfrm>
            <a:off x="6092222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F6A883C-C863-47FF-8869-70C649A74A4E}"/>
              </a:ext>
            </a:extLst>
          </p:cNvPr>
          <p:cNvSpPr txBox="1"/>
          <p:nvPr/>
        </p:nvSpPr>
        <p:spPr>
          <a:xfrm>
            <a:off x="6878499" y="2342640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A7B1464-B682-4477-AB3D-960185ADB3B8}"/>
              </a:ext>
            </a:extLst>
          </p:cNvPr>
          <p:cNvSpPr txBox="1"/>
          <p:nvPr/>
        </p:nvSpPr>
        <p:spPr>
          <a:xfrm>
            <a:off x="7679524" y="2347837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81AE32D-1CD7-4094-BABB-4EB79287C718}"/>
              </a:ext>
            </a:extLst>
          </p:cNvPr>
          <p:cNvSpPr txBox="1"/>
          <p:nvPr/>
        </p:nvSpPr>
        <p:spPr>
          <a:xfrm>
            <a:off x="5438627" y="304109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4D4F353-8B34-44EA-A35C-91CBEF3C9F26}"/>
              </a:ext>
            </a:extLst>
          </p:cNvPr>
          <p:cNvSpPr txBox="1"/>
          <p:nvPr/>
        </p:nvSpPr>
        <p:spPr>
          <a:xfrm>
            <a:off x="5438627" y="362990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FE0E302-2F86-4552-8881-4DF773596C79}"/>
              </a:ext>
            </a:extLst>
          </p:cNvPr>
          <p:cNvSpPr txBox="1"/>
          <p:nvPr/>
        </p:nvSpPr>
        <p:spPr>
          <a:xfrm>
            <a:off x="6248403" y="304109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C5E6F91-0FA8-496B-8E5E-C457504C75BF}"/>
              </a:ext>
            </a:extLst>
          </p:cNvPr>
          <p:cNvSpPr txBox="1"/>
          <p:nvPr/>
        </p:nvSpPr>
        <p:spPr>
          <a:xfrm>
            <a:off x="7906656" y="3012315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FD058B0-DE5B-4ED9-BBDB-57E8675F7614}"/>
              </a:ext>
            </a:extLst>
          </p:cNvPr>
          <p:cNvSpPr txBox="1"/>
          <p:nvPr/>
        </p:nvSpPr>
        <p:spPr>
          <a:xfrm>
            <a:off x="6287336" y="364504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B8D5C03-72A5-4C76-B333-F5F46595F5C0}"/>
              </a:ext>
            </a:extLst>
          </p:cNvPr>
          <p:cNvSpPr txBox="1"/>
          <p:nvPr/>
        </p:nvSpPr>
        <p:spPr>
          <a:xfrm>
            <a:off x="7079569" y="3041089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94E97FB-143F-4BC5-B816-B178C04C5AD6}"/>
              </a:ext>
            </a:extLst>
          </p:cNvPr>
          <p:cNvSpPr txBox="1"/>
          <p:nvPr/>
        </p:nvSpPr>
        <p:spPr>
          <a:xfrm>
            <a:off x="7120508" y="364504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AFD6E85-C745-47FB-9CF8-67876605D94D}"/>
              </a:ext>
            </a:extLst>
          </p:cNvPr>
          <p:cNvSpPr txBox="1"/>
          <p:nvPr/>
        </p:nvSpPr>
        <p:spPr>
          <a:xfrm>
            <a:off x="7906656" y="362997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7934D67E-A11A-4B1C-BC8B-60A579D14930}"/>
              </a:ext>
            </a:extLst>
          </p:cNvPr>
          <p:cNvSpPr/>
          <p:nvPr/>
        </p:nvSpPr>
        <p:spPr>
          <a:xfrm>
            <a:off x="6922505" y="3012315"/>
            <a:ext cx="766375" cy="13131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19EC6FD3-A31E-4916-B0E4-83E9B1C88717}"/>
              </a:ext>
            </a:extLst>
          </p:cNvPr>
          <p:cNvSpPr/>
          <p:nvPr/>
        </p:nvSpPr>
        <p:spPr>
          <a:xfrm>
            <a:off x="6121606" y="3651757"/>
            <a:ext cx="1407867" cy="675834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B96AE672-E23A-4C8D-9798-62FA6EC531A9}"/>
              </a:ext>
            </a:extLst>
          </p:cNvPr>
          <p:cNvSpPr/>
          <p:nvPr/>
        </p:nvSpPr>
        <p:spPr>
          <a:xfrm>
            <a:off x="6984946" y="3622982"/>
            <a:ext cx="1407867" cy="675834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C223EC18-4729-4BD9-B123-D427201E0C5E}"/>
              </a:ext>
            </a:extLst>
          </p:cNvPr>
          <p:cNvSpPr txBox="1">
            <a:spLocks/>
          </p:cNvSpPr>
          <p:nvPr/>
        </p:nvSpPr>
        <p:spPr>
          <a:xfrm>
            <a:off x="393068" y="1447800"/>
            <a:ext cx="3522194" cy="47243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Write down the variable states that describe each circle, adding (OR) them together if there are multiple circles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E88E0F0-4249-4A75-AA9E-5C0C29FD0FAE}"/>
              </a:ext>
            </a:extLst>
          </p:cNvPr>
          <p:cNvSpPr txBox="1"/>
          <p:nvPr/>
        </p:nvSpPr>
        <p:spPr>
          <a:xfrm>
            <a:off x="4287095" y="5200438"/>
            <a:ext cx="43006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f = </a:t>
            </a:r>
            <a:r>
              <a:rPr lang="en-US" sz="3600" dirty="0">
                <a:solidFill>
                  <a:srgbClr val="FF0000"/>
                </a:solidFill>
              </a:rPr>
              <a:t>x</a:t>
            </a:r>
            <a:r>
              <a:rPr lang="en-US" sz="3600" baseline="-25000" dirty="0">
                <a:solidFill>
                  <a:srgbClr val="FF0000"/>
                </a:solidFill>
              </a:rPr>
              <a:t>1</a:t>
            </a:r>
            <a:r>
              <a:rPr lang="en-US" sz="3600" dirty="0">
                <a:solidFill>
                  <a:srgbClr val="FF0000"/>
                </a:solidFill>
              </a:rPr>
              <a:t> x</a:t>
            </a:r>
            <a:r>
              <a:rPr lang="en-US" sz="3600" baseline="-25000" dirty="0">
                <a:solidFill>
                  <a:srgbClr val="FF0000"/>
                </a:solidFill>
              </a:rPr>
              <a:t>2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/>
              <a:t>+ </a:t>
            </a:r>
            <a:r>
              <a:rPr lang="en-US" sz="3600" dirty="0">
                <a:solidFill>
                  <a:srgbClr val="00B050"/>
                </a:solidFill>
              </a:rPr>
              <a:t>x</a:t>
            </a:r>
            <a:r>
              <a:rPr lang="en-US" sz="3600" baseline="-25000" dirty="0">
                <a:solidFill>
                  <a:srgbClr val="00B050"/>
                </a:solidFill>
              </a:rPr>
              <a:t>3</a:t>
            </a:r>
            <a:r>
              <a:rPr lang="en-US" sz="3600" dirty="0">
                <a:solidFill>
                  <a:srgbClr val="00B050"/>
                </a:solidFill>
              </a:rPr>
              <a:t> x</a:t>
            </a:r>
            <a:r>
              <a:rPr lang="en-US" sz="3600" baseline="-25000" dirty="0">
                <a:solidFill>
                  <a:srgbClr val="00B050"/>
                </a:solidFill>
              </a:rPr>
              <a:t>2</a:t>
            </a:r>
            <a:r>
              <a:rPr lang="en-US" sz="3600" dirty="0">
                <a:solidFill>
                  <a:srgbClr val="00B050"/>
                </a:solidFill>
              </a:rPr>
              <a:t> </a:t>
            </a:r>
            <a:r>
              <a:rPr lang="en-US" sz="3600" dirty="0"/>
              <a:t>+ </a:t>
            </a:r>
            <a:r>
              <a:rPr lang="en-US" sz="3600" dirty="0">
                <a:solidFill>
                  <a:srgbClr val="00B0F0"/>
                </a:solidFill>
              </a:rPr>
              <a:t>x</a:t>
            </a:r>
            <a:r>
              <a:rPr lang="en-US" sz="3600" baseline="-25000" dirty="0">
                <a:solidFill>
                  <a:srgbClr val="00B0F0"/>
                </a:solidFill>
              </a:rPr>
              <a:t>1</a:t>
            </a:r>
            <a:r>
              <a:rPr lang="en-US" sz="3600" dirty="0">
                <a:solidFill>
                  <a:srgbClr val="00B0F0"/>
                </a:solidFill>
              </a:rPr>
              <a:t> x</a:t>
            </a:r>
            <a:r>
              <a:rPr lang="en-US" sz="3600" baseline="-25000" dirty="0">
                <a:solidFill>
                  <a:srgbClr val="00B0F0"/>
                </a:solidFill>
              </a:rPr>
              <a:t>3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endParaRPr lang="en-US" sz="3600" baseline="-25000" dirty="0">
              <a:solidFill>
                <a:srgbClr val="00B0F0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89B30F2-B974-493C-8635-B7275D753255}"/>
              </a:ext>
            </a:extLst>
          </p:cNvPr>
          <p:cNvSpPr txBox="1"/>
          <p:nvPr/>
        </p:nvSpPr>
        <p:spPr>
          <a:xfrm>
            <a:off x="6766441" y="1729464"/>
            <a:ext cx="11493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x</a:t>
            </a:r>
            <a:r>
              <a:rPr lang="en-US" sz="3600" baseline="-25000" dirty="0">
                <a:solidFill>
                  <a:srgbClr val="FF0000"/>
                </a:solidFill>
              </a:rPr>
              <a:t>1</a:t>
            </a:r>
            <a:r>
              <a:rPr lang="en-US" sz="3600" dirty="0">
                <a:solidFill>
                  <a:srgbClr val="FF0000"/>
                </a:solidFill>
              </a:rPr>
              <a:t> x</a:t>
            </a:r>
            <a:r>
              <a:rPr lang="en-US" sz="3600" baseline="-250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EBFD02F-FA5E-4A07-8013-36C230E09D68}"/>
              </a:ext>
            </a:extLst>
          </p:cNvPr>
          <p:cNvSpPr txBox="1"/>
          <p:nvPr/>
        </p:nvSpPr>
        <p:spPr>
          <a:xfrm>
            <a:off x="6227516" y="4292499"/>
            <a:ext cx="11960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B050"/>
                </a:solidFill>
              </a:rPr>
              <a:t>x</a:t>
            </a:r>
            <a:r>
              <a:rPr lang="en-US" sz="3600" baseline="-25000" dirty="0">
                <a:solidFill>
                  <a:srgbClr val="00B050"/>
                </a:solidFill>
              </a:rPr>
              <a:t>3</a:t>
            </a:r>
            <a:r>
              <a:rPr lang="en-US" sz="3600" dirty="0">
                <a:solidFill>
                  <a:srgbClr val="00B050"/>
                </a:solidFill>
              </a:rPr>
              <a:t> x</a:t>
            </a:r>
            <a:r>
              <a:rPr lang="en-US" sz="3600" baseline="-25000" dirty="0">
                <a:solidFill>
                  <a:srgbClr val="00B050"/>
                </a:solidFill>
              </a:rPr>
              <a:t>2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636E353-462F-4D0E-A24C-BB94C201CC6F}"/>
              </a:ext>
            </a:extLst>
          </p:cNvPr>
          <p:cNvSpPr txBox="1"/>
          <p:nvPr/>
        </p:nvSpPr>
        <p:spPr>
          <a:xfrm>
            <a:off x="7490879" y="4236531"/>
            <a:ext cx="11274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B0F0"/>
                </a:solidFill>
              </a:rPr>
              <a:t>x</a:t>
            </a:r>
            <a:r>
              <a:rPr lang="en-US" sz="3600" baseline="-25000" dirty="0">
                <a:solidFill>
                  <a:srgbClr val="00B0F0"/>
                </a:solidFill>
              </a:rPr>
              <a:t>1</a:t>
            </a:r>
            <a:r>
              <a:rPr lang="en-US" sz="3600" dirty="0">
                <a:solidFill>
                  <a:srgbClr val="00B0F0"/>
                </a:solidFill>
              </a:rPr>
              <a:t> x</a:t>
            </a:r>
            <a:r>
              <a:rPr lang="en-US" sz="3600" baseline="-25000" dirty="0">
                <a:solidFill>
                  <a:srgbClr val="00B0F0"/>
                </a:solidFill>
              </a:rPr>
              <a:t>3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endParaRPr lang="en-US" sz="3600" baseline="-250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331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  <p:bldP spid="3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12454-F9DB-4158-8526-22E979ADE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B83833-F6A4-4013-9173-72E2DECDC9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An example with a different truth table will illustrate some additional important points</a:t>
            </a:r>
          </a:p>
        </p:txBody>
      </p:sp>
    </p:spTree>
    <p:extLst>
      <p:ext uri="{BB962C8B-B14F-4D97-AF65-F5344CB8AC3E}">
        <p14:creationId xmlns:p14="http://schemas.microsoft.com/office/powerpoint/2010/main" val="20661170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CBE02-A56C-4AEA-A536-C3DD6FE4C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6974"/>
          </a:xfrm>
        </p:spPr>
        <p:txBody>
          <a:bodyPr>
            <a:normAutofit fontScale="90000"/>
          </a:bodyPr>
          <a:lstStyle/>
          <a:p>
            <a:r>
              <a:rPr lang="en-US" dirty="0"/>
              <a:t>Another Three Variable Karnaugh Map</a:t>
            </a:r>
          </a:p>
        </p:txBody>
      </p:sp>
      <p:graphicFrame>
        <p:nvGraphicFramePr>
          <p:cNvPr id="11" name="Content Placeholder 4">
            <a:extLst>
              <a:ext uri="{FF2B5EF4-FFF2-40B4-BE49-F238E27FC236}">
                <a16:creationId xmlns:a16="http://schemas.microsoft.com/office/drawing/2014/main" id="{7801C06A-8189-4132-A2BD-E3562C5C1A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4665691"/>
              </p:ext>
            </p:extLst>
          </p:nvPr>
        </p:nvGraphicFramePr>
        <p:xfrm>
          <a:off x="2497835" y="2057400"/>
          <a:ext cx="4148330" cy="1920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</a:tbl>
          </a:graphicData>
        </a:graphic>
      </p:graphicFrame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6FE1BE8-188A-41EC-B0AF-6613ECC699B3}"/>
              </a:ext>
            </a:extLst>
          </p:cNvPr>
          <p:cNvCxnSpPr/>
          <p:nvPr/>
        </p:nvCxnSpPr>
        <p:spPr>
          <a:xfrm flipH="1" flipV="1">
            <a:off x="2127291" y="1921432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B08BD5EA-59F6-491A-B8EB-0BE556A7176D}"/>
              </a:ext>
            </a:extLst>
          </p:cNvPr>
          <p:cNvSpPr txBox="1"/>
          <p:nvPr/>
        </p:nvSpPr>
        <p:spPr>
          <a:xfrm>
            <a:off x="2178415" y="1640177"/>
            <a:ext cx="12117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1</a:t>
            </a:r>
            <a:r>
              <a:rPr lang="en-US" sz="3600" dirty="0"/>
              <a:t> x</a:t>
            </a:r>
            <a:r>
              <a:rPr lang="en-US" sz="3600" baseline="-25000" dirty="0"/>
              <a:t>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E034C82-1EDB-45A9-B517-968A845471A9}"/>
              </a:ext>
            </a:extLst>
          </p:cNvPr>
          <p:cNvSpPr txBox="1"/>
          <p:nvPr/>
        </p:nvSpPr>
        <p:spPr>
          <a:xfrm>
            <a:off x="2004500" y="1965859"/>
            <a:ext cx="7711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A23F7CD-7C04-47AB-BB1B-E1ABED9EB493}"/>
              </a:ext>
            </a:extLst>
          </p:cNvPr>
          <p:cNvSpPr txBox="1"/>
          <p:nvPr/>
        </p:nvSpPr>
        <p:spPr>
          <a:xfrm>
            <a:off x="3346491" y="2026683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D375515-E75D-4CD5-BFA4-9FCC1ABB0130}"/>
              </a:ext>
            </a:extLst>
          </p:cNvPr>
          <p:cNvSpPr txBox="1"/>
          <p:nvPr/>
        </p:nvSpPr>
        <p:spPr>
          <a:xfrm>
            <a:off x="4195200" y="2026683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F6A883C-C863-47FF-8869-70C649A74A4E}"/>
              </a:ext>
            </a:extLst>
          </p:cNvPr>
          <p:cNvSpPr txBox="1"/>
          <p:nvPr/>
        </p:nvSpPr>
        <p:spPr>
          <a:xfrm>
            <a:off x="4981477" y="2026682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A7B1464-B682-4477-AB3D-960185ADB3B8}"/>
              </a:ext>
            </a:extLst>
          </p:cNvPr>
          <p:cNvSpPr txBox="1"/>
          <p:nvPr/>
        </p:nvSpPr>
        <p:spPr>
          <a:xfrm>
            <a:off x="5782502" y="2031879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81AE32D-1CD7-4094-BABB-4EB79287C718}"/>
              </a:ext>
            </a:extLst>
          </p:cNvPr>
          <p:cNvSpPr txBox="1"/>
          <p:nvPr/>
        </p:nvSpPr>
        <p:spPr>
          <a:xfrm>
            <a:off x="3541605" y="272513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4D4F353-8B34-44EA-A35C-91CBEF3C9F26}"/>
              </a:ext>
            </a:extLst>
          </p:cNvPr>
          <p:cNvSpPr txBox="1"/>
          <p:nvPr/>
        </p:nvSpPr>
        <p:spPr>
          <a:xfrm>
            <a:off x="3541605" y="3313943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FE0E302-2F86-4552-8881-4DF773596C79}"/>
              </a:ext>
            </a:extLst>
          </p:cNvPr>
          <p:cNvSpPr txBox="1"/>
          <p:nvPr/>
        </p:nvSpPr>
        <p:spPr>
          <a:xfrm>
            <a:off x="4351381" y="272513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C5E6F91-0FA8-496B-8E5E-C457504C75BF}"/>
              </a:ext>
            </a:extLst>
          </p:cNvPr>
          <p:cNvSpPr txBox="1"/>
          <p:nvPr/>
        </p:nvSpPr>
        <p:spPr>
          <a:xfrm>
            <a:off x="6009634" y="269635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FD058B0-DE5B-4ED9-BBDB-57E8675F7614}"/>
              </a:ext>
            </a:extLst>
          </p:cNvPr>
          <p:cNvSpPr txBox="1"/>
          <p:nvPr/>
        </p:nvSpPr>
        <p:spPr>
          <a:xfrm>
            <a:off x="4390314" y="3329089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B8D5C03-72A5-4C76-B333-F5F46595F5C0}"/>
              </a:ext>
            </a:extLst>
          </p:cNvPr>
          <p:cNvSpPr txBox="1"/>
          <p:nvPr/>
        </p:nvSpPr>
        <p:spPr>
          <a:xfrm>
            <a:off x="5182547" y="272513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94E97FB-143F-4BC5-B816-B178C04C5AD6}"/>
              </a:ext>
            </a:extLst>
          </p:cNvPr>
          <p:cNvSpPr txBox="1"/>
          <p:nvPr/>
        </p:nvSpPr>
        <p:spPr>
          <a:xfrm>
            <a:off x="5223486" y="3329088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AFD6E85-C745-47FB-9CF8-67876605D94D}"/>
              </a:ext>
            </a:extLst>
          </p:cNvPr>
          <p:cNvSpPr txBox="1"/>
          <p:nvPr/>
        </p:nvSpPr>
        <p:spPr>
          <a:xfrm>
            <a:off x="6009634" y="3314019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7934D67E-A11A-4B1C-BC8B-60A579D14930}"/>
              </a:ext>
            </a:extLst>
          </p:cNvPr>
          <p:cNvSpPr/>
          <p:nvPr/>
        </p:nvSpPr>
        <p:spPr>
          <a:xfrm>
            <a:off x="5057651" y="2683803"/>
            <a:ext cx="1556318" cy="13131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19EC6FD3-A31E-4916-B0E4-83E9B1C88717}"/>
              </a:ext>
            </a:extLst>
          </p:cNvPr>
          <p:cNvSpPr/>
          <p:nvPr/>
        </p:nvSpPr>
        <p:spPr>
          <a:xfrm>
            <a:off x="4247875" y="3348391"/>
            <a:ext cx="1407867" cy="675834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89B30F2-B974-493C-8635-B7275D753255}"/>
              </a:ext>
            </a:extLst>
          </p:cNvPr>
          <p:cNvSpPr txBox="1"/>
          <p:nvPr/>
        </p:nvSpPr>
        <p:spPr>
          <a:xfrm>
            <a:off x="5502525" y="3968362"/>
            <a:ext cx="6776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x</a:t>
            </a:r>
            <a:r>
              <a:rPr lang="en-US" sz="3600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EBFD02F-FA5E-4A07-8013-36C230E09D68}"/>
              </a:ext>
            </a:extLst>
          </p:cNvPr>
          <p:cNvSpPr txBox="1"/>
          <p:nvPr/>
        </p:nvSpPr>
        <p:spPr>
          <a:xfrm>
            <a:off x="4503420" y="3885932"/>
            <a:ext cx="11960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B050"/>
                </a:solidFill>
              </a:rPr>
              <a:t>x</a:t>
            </a:r>
            <a:r>
              <a:rPr lang="en-US" sz="3600" baseline="-25000" dirty="0">
                <a:solidFill>
                  <a:srgbClr val="00B050"/>
                </a:solidFill>
              </a:rPr>
              <a:t>2</a:t>
            </a:r>
            <a:r>
              <a:rPr lang="en-US" sz="3600" dirty="0">
                <a:solidFill>
                  <a:srgbClr val="00B050"/>
                </a:solidFill>
              </a:rPr>
              <a:t> x</a:t>
            </a:r>
            <a:r>
              <a:rPr lang="en-US" sz="3600" baseline="-25000" dirty="0">
                <a:solidFill>
                  <a:srgbClr val="00B050"/>
                </a:solidFill>
              </a:rPr>
              <a:t>3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4E9C3A1-848B-4C6E-93A5-7760F4F71A31}"/>
              </a:ext>
            </a:extLst>
          </p:cNvPr>
          <p:cNvGrpSpPr/>
          <p:nvPr/>
        </p:nvGrpSpPr>
        <p:grpSpPr>
          <a:xfrm>
            <a:off x="2543776" y="2683407"/>
            <a:ext cx="5035211" cy="701527"/>
            <a:chOff x="2543776" y="2683407"/>
            <a:chExt cx="5035211" cy="701527"/>
          </a:xfrm>
        </p:grpSpPr>
        <p:sp>
          <p:nvSpPr>
            <p:cNvPr id="3" name="Arc 2">
              <a:extLst>
                <a:ext uri="{FF2B5EF4-FFF2-40B4-BE49-F238E27FC236}">
                  <a16:creationId xmlns:a16="http://schemas.microsoft.com/office/drawing/2014/main" id="{273A07A3-AB8E-440F-BCE8-C8B3F9757A77}"/>
                </a:ext>
              </a:extLst>
            </p:cNvPr>
            <p:cNvSpPr/>
            <p:nvPr/>
          </p:nvSpPr>
          <p:spPr>
            <a:xfrm>
              <a:off x="2543776" y="2738603"/>
              <a:ext cx="1711560" cy="646331"/>
            </a:xfrm>
            <a:prstGeom prst="arc">
              <a:avLst>
                <a:gd name="adj1" fmla="val 16200000"/>
                <a:gd name="adj2" fmla="val 5108129"/>
              </a:avLst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Arc 35">
              <a:extLst>
                <a:ext uri="{FF2B5EF4-FFF2-40B4-BE49-F238E27FC236}">
                  <a16:creationId xmlns:a16="http://schemas.microsoft.com/office/drawing/2014/main" id="{C413C540-7F82-4C15-BB42-E290970465C5}"/>
                </a:ext>
              </a:extLst>
            </p:cNvPr>
            <p:cNvSpPr/>
            <p:nvPr/>
          </p:nvSpPr>
          <p:spPr>
            <a:xfrm flipH="1">
              <a:off x="5867427" y="2683407"/>
              <a:ext cx="1711560" cy="646331"/>
            </a:xfrm>
            <a:prstGeom prst="arc">
              <a:avLst>
                <a:gd name="adj1" fmla="val 16200000"/>
                <a:gd name="adj2" fmla="val 5108129"/>
              </a:avLst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B54C3ED8-B51C-46CB-ABC4-43F64B1777A1}"/>
              </a:ext>
            </a:extLst>
          </p:cNvPr>
          <p:cNvGrpSpPr/>
          <p:nvPr/>
        </p:nvGrpSpPr>
        <p:grpSpPr>
          <a:xfrm>
            <a:off x="6965585" y="2634801"/>
            <a:ext cx="1127495" cy="646331"/>
            <a:chOff x="6965585" y="2634801"/>
            <a:chExt cx="1127495" cy="646331"/>
          </a:xfrm>
        </p:grpSpPr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D636E353-462F-4D0E-A24C-BB94C201CC6F}"/>
                </a:ext>
              </a:extLst>
            </p:cNvPr>
            <p:cNvSpPr txBox="1"/>
            <p:nvPr/>
          </p:nvSpPr>
          <p:spPr>
            <a:xfrm>
              <a:off x="6965585" y="2634801"/>
              <a:ext cx="112749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00B0F0"/>
                  </a:solidFill>
                </a:rPr>
                <a:t>x</a:t>
              </a:r>
              <a:r>
                <a:rPr lang="en-US" sz="3600" baseline="-25000" dirty="0">
                  <a:solidFill>
                    <a:srgbClr val="00B0F0"/>
                  </a:solidFill>
                </a:rPr>
                <a:t>2</a:t>
              </a:r>
              <a:r>
                <a:rPr lang="en-US" sz="3600" dirty="0">
                  <a:solidFill>
                    <a:srgbClr val="00B0F0"/>
                  </a:solidFill>
                </a:rPr>
                <a:t> x</a:t>
              </a:r>
              <a:r>
                <a:rPr lang="en-US" sz="3600" baseline="-25000" dirty="0">
                  <a:solidFill>
                    <a:srgbClr val="00B0F0"/>
                  </a:solidFill>
                </a:rPr>
                <a:t>3</a:t>
              </a:r>
              <a:r>
                <a:rPr lang="en-US" sz="3600" dirty="0">
                  <a:solidFill>
                    <a:srgbClr val="00B0F0"/>
                  </a:solidFill>
                </a:rPr>
                <a:t> </a:t>
              </a:r>
              <a:endParaRPr lang="en-US" sz="3600" baseline="-25000" dirty="0">
                <a:solidFill>
                  <a:srgbClr val="00B0F0"/>
                </a:solidFill>
              </a:endParaRPr>
            </a:p>
          </p:txBody>
        </p: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7A26F616-1C56-4653-984B-75EBA41AAFAD}"/>
                </a:ext>
              </a:extLst>
            </p:cNvPr>
            <p:cNvCxnSpPr>
              <a:cxnSpLocks/>
            </p:cNvCxnSpPr>
            <p:nvPr/>
          </p:nvCxnSpPr>
          <p:spPr>
            <a:xfrm>
              <a:off x="7052310" y="2807970"/>
              <a:ext cx="274320" cy="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880EACA1-AEC4-4998-A1C6-E333533726A4}"/>
                </a:ext>
              </a:extLst>
            </p:cNvPr>
            <p:cNvCxnSpPr>
              <a:cxnSpLocks/>
            </p:cNvCxnSpPr>
            <p:nvPr/>
          </p:nvCxnSpPr>
          <p:spPr>
            <a:xfrm>
              <a:off x="7498080" y="2827020"/>
              <a:ext cx="274320" cy="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5F16D5DD-2B4E-4051-872D-545F4546996F}"/>
              </a:ext>
            </a:extLst>
          </p:cNvPr>
          <p:cNvGrpSpPr/>
          <p:nvPr/>
        </p:nvGrpSpPr>
        <p:grpSpPr>
          <a:xfrm>
            <a:off x="2541243" y="5411226"/>
            <a:ext cx="4300605" cy="646331"/>
            <a:chOff x="2390073" y="4884480"/>
            <a:chExt cx="4300605" cy="646331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AE88E0F0-4249-4A75-AA9E-5C0C29FD0FAE}"/>
                </a:ext>
              </a:extLst>
            </p:cNvPr>
            <p:cNvSpPr txBox="1"/>
            <p:nvPr/>
          </p:nvSpPr>
          <p:spPr>
            <a:xfrm>
              <a:off x="2390073" y="4884480"/>
              <a:ext cx="430060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f = x</a:t>
              </a:r>
              <a:r>
                <a:rPr lang="en-US" sz="3600" baseline="-25000" dirty="0"/>
                <a:t>1</a:t>
              </a:r>
              <a:r>
                <a:rPr lang="en-US" sz="3600" dirty="0"/>
                <a:t> + x</a:t>
              </a:r>
              <a:r>
                <a:rPr lang="en-US" sz="3600" baseline="-25000" dirty="0"/>
                <a:t>2</a:t>
              </a:r>
              <a:r>
                <a:rPr lang="en-US" sz="3600" dirty="0"/>
                <a:t> x</a:t>
              </a:r>
              <a:r>
                <a:rPr lang="en-US" sz="3600" baseline="-25000" dirty="0"/>
                <a:t>3</a:t>
              </a:r>
              <a:r>
                <a:rPr lang="en-US" sz="3600" dirty="0"/>
                <a:t> + x</a:t>
              </a:r>
              <a:r>
                <a:rPr lang="en-US" sz="3600" baseline="-25000" dirty="0"/>
                <a:t>2</a:t>
              </a:r>
              <a:r>
                <a:rPr lang="en-US" sz="3600" dirty="0"/>
                <a:t> x</a:t>
              </a:r>
              <a:r>
                <a:rPr lang="en-US" sz="3600" baseline="-25000" dirty="0"/>
                <a:t>3</a:t>
              </a:r>
              <a:r>
                <a:rPr lang="en-US" sz="3600" dirty="0"/>
                <a:t> </a:t>
              </a:r>
              <a:endParaRPr lang="en-US" sz="3600" baseline="-25000" dirty="0"/>
            </a:p>
          </p:txBody>
        </p: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24293977-0B5F-4F49-B473-EC5C188634B0}"/>
                </a:ext>
              </a:extLst>
            </p:cNvPr>
            <p:cNvCxnSpPr>
              <a:cxnSpLocks/>
            </p:cNvCxnSpPr>
            <p:nvPr/>
          </p:nvCxnSpPr>
          <p:spPr>
            <a:xfrm>
              <a:off x="5169785" y="5052060"/>
              <a:ext cx="27432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C0D5F4BA-F139-4A8E-A6B7-D7D41C756234}"/>
                </a:ext>
              </a:extLst>
            </p:cNvPr>
            <p:cNvCxnSpPr>
              <a:cxnSpLocks/>
            </p:cNvCxnSpPr>
            <p:nvPr/>
          </p:nvCxnSpPr>
          <p:spPr>
            <a:xfrm>
              <a:off x="5627370" y="5059680"/>
              <a:ext cx="27432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Content Placeholder 2">
            <a:extLst>
              <a:ext uri="{FF2B5EF4-FFF2-40B4-BE49-F238E27FC236}">
                <a16:creationId xmlns:a16="http://schemas.microsoft.com/office/drawing/2014/main" id="{3BCDAE33-8C30-4977-801E-D6556CAC4200}"/>
              </a:ext>
            </a:extLst>
          </p:cNvPr>
          <p:cNvSpPr txBox="1">
            <a:spLocks/>
          </p:cNvSpPr>
          <p:nvPr/>
        </p:nvSpPr>
        <p:spPr>
          <a:xfrm>
            <a:off x="6697966" y="1161085"/>
            <a:ext cx="2472689" cy="192023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You can loop from top to bottom or from side to side</a:t>
            </a:r>
          </a:p>
        </p:txBody>
      </p:sp>
    </p:spTree>
    <p:extLst>
      <p:ext uri="{BB962C8B-B14F-4D97-AF65-F5344CB8AC3E}">
        <p14:creationId xmlns:p14="http://schemas.microsoft.com/office/powerpoint/2010/main" val="1581634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33" grpId="0"/>
      <p:bldP spid="3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CBE02-A56C-4AEA-A536-C3DD6FE4C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6974"/>
          </a:xfrm>
        </p:spPr>
        <p:txBody>
          <a:bodyPr>
            <a:normAutofit/>
          </a:bodyPr>
          <a:lstStyle/>
          <a:p>
            <a:r>
              <a:rPr lang="en-US" dirty="0"/>
              <a:t>Four Variable Karnaugh Map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61CF7AB-38FD-4C66-9BCB-9427B7C858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7564188"/>
              </p:ext>
            </p:extLst>
          </p:nvPr>
        </p:nvGraphicFramePr>
        <p:xfrm>
          <a:off x="488692" y="1072408"/>
          <a:ext cx="2556176" cy="569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635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9308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9308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448984">
                  <a:extLst>
                    <a:ext uri="{9D8B030D-6E8A-4147-A177-3AD203B41FA5}">
                      <a16:colId xmlns:a16="http://schemas.microsoft.com/office/drawing/2014/main" val="3909931750"/>
                    </a:ext>
                  </a:extLst>
                </a:gridCol>
                <a:gridCol w="846941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205688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354892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38879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158013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37831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311981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573128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4121401"/>
                  </a:ext>
                </a:extLst>
              </a:tr>
            </a:tbl>
          </a:graphicData>
        </a:graphic>
      </p:graphicFrame>
      <p:graphicFrame>
        <p:nvGraphicFramePr>
          <p:cNvPr id="11" name="Content Placeholder 4">
            <a:extLst>
              <a:ext uri="{FF2B5EF4-FFF2-40B4-BE49-F238E27FC236}">
                <a16:creationId xmlns:a16="http://schemas.microsoft.com/office/drawing/2014/main" id="{7801C06A-8189-4132-A2BD-E3562C5C1A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1198695"/>
              </p:ext>
            </p:extLst>
          </p:nvPr>
        </p:nvGraphicFramePr>
        <p:xfrm>
          <a:off x="4394857" y="2373358"/>
          <a:ext cx="4148330" cy="3200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642036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564822"/>
                  </a:ext>
                </a:extLst>
              </a:tr>
            </a:tbl>
          </a:graphicData>
        </a:graphic>
      </p:graphicFrame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6FE1BE8-188A-41EC-B0AF-6613ECC699B3}"/>
              </a:ext>
            </a:extLst>
          </p:cNvPr>
          <p:cNvCxnSpPr/>
          <p:nvPr/>
        </p:nvCxnSpPr>
        <p:spPr>
          <a:xfrm flipH="1" flipV="1">
            <a:off x="4024313" y="2237390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B08BD5EA-59F6-491A-B8EB-0BE556A7176D}"/>
              </a:ext>
            </a:extLst>
          </p:cNvPr>
          <p:cNvSpPr txBox="1"/>
          <p:nvPr/>
        </p:nvSpPr>
        <p:spPr>
          <a:xfrm>
            <a:off x="4075437" y="1956135"/>
            <a:ext cx="12117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1</a:t>
            </a:r>
            <a:r>
              <a:rPr lang="en-US" sz="3600" dirty="0"/>
              <a:t> x</a:t>
            </a:r>
            <a:r>
              <a:rPr lang="en-US" sz="3600" baseline="-25000" dirty="0"/>
              <a:t>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E034C82-1EDB-45A9-B517-968A845471A9}"/>
              </a:ext>
            </a:extLst>
          </p:cNvPr>
          <p:cNvSpPr txBox="1"/>
          <p:nvPr/>
        </p:nvSpPr>
        <p:spPr>
          <a:xfrm>
            <a:off x="3869180" y="2342639"/>
            <a:ext cx="1088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x</a:t>
            </a:r>
            <a:r>
              <a:rPr lang="en-US" sz="3600" baseline="-25000" dirty="0"/>
              <a:t>3</a:t>
            </a:r>
            <a:r>
              <a:rPr lang="en-US" sz="3600" dirty="0"/>
              <a:t>x</a:t>
            </a:r>
            <a:r>
              <a:rPr lang="en-US" sz="3600" baseline="-25000" dirty="0"/>
              <a:t>4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A23F7CD-7C04-47AB-BB1B-E1ABED9EB493}"/>
              </a:ext>
            </a:extLst>
          </p:cNvPr>
          <p:cNvSpPr txBox="1"/>
          <p:nvPr/>
        </p:nvSpPr>
        <p:spPr>
          <a:xfrm>
            <a:off x="5243513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D375515-E75D-4CD5-BFA4-9FCC1ABB0130}"/>
              </a:ext>
            </a:extLst>
          </p:cNvPr>
          <p:cNvSpPr txBox="1"/>
          <p:nvPr/>
        </p:nvSpPr>
        <p:spPr>
          <a:xfrm>
            <a:off x="6092222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F6A883C-C863-47FF-8869-70C649A74A4E}"/>
              </a:ext>
            </a:extLst>
          </p:cNvPr>
          <p:cNvSpPr txBox="1"/>
          <p:nvPr/>
        </p:nvSpPr>
        <p:spPr>
          <a:xfrm>
            <a:off x="6878499" y="2342640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A7B1464-B682-4477-AB3D-960185ADB3B8}"/>
              </a:ext>
            </a:extLst>
          </p:cNvPr>
          <p:cNvSpPr txBox="1"/>
          <p:nvPr/>
        </p:nvSpPr>
        <p:spPr>
          <a:xfrm>
            <a:off x="7679524" y="2347837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81AE32D-1CD7-4094-BABB-4EB79287C718}"/>
              </a:ext>
            </a:extLst>
          </p:cNvPr>
          <p:cNvSpPr txBox="1"/>
          <p:nvPr/>
        </p:nvSpPr>
        <p:spPr>
          <a:xfrm>
            <a:off x="5438627" y="304109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4D4F353-8B34-44EA-A35C-91CBEF3C9F26}"/>
              </a:ext>
            </a:extLst>
          </p:cNvPr>
          <p:cNvSpPr txBox="1"/>
          <p:nvPr/>
        </p:nvSpPr>
        <p:spPr>
          <a:xfrm>
            <a:off x="5438627" y="362990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FE0E302-2F86-4552-8881-4DF773596C79}"/>
              </a:ext>
            </a:extLst>
          </p:cNvPr>
          <p:cNvSpPr txBox="1"/>
          <p:nvPr/>
        </p:nvSpPr>
        <p:spPr>
          <a:xfrm>
            <a:off x="6248403" y="304109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C5E6F91-0FA8-496B-8E5E-C457504C75BF}"/>
              </a:ext>
            </a:extLst>
          </p:cNvPr>
          <p:cNvSpPr txBox="1"/>
          <p:nvPr/>
        </p:nvSpPr>
        <p:spPr>
          <a:xfrm>
            <a:off x="7906656" y="3012315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FD058B0-DE5B-4ED9-BBDB-57E8675F7614}"/>
              </a:ext>
            </a:extLst>
          </p:cNvPr>
          <p:cNvSpPr txBox="1"/>
          <p:nvPr/>
        </p:nvSpPr>
        <p:spPr>
          <a:xfrm>
            <a:off x="6287336" y="364504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B8D5C03-72A5-4C76-B333-F5F46595F5C0}"/>
              </a:ext>
            </a:extLst>
          </p:cNvPr>
          <p:cNvSpPr txBox="1"/>
          <p:nvPr/>
        </p:nvSpPr>
        <p:spPr>
          <a:xfrm>
            <a:off x="7079569" y="3041089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94E97FB-143F-4BC5-B816-B178C04C5AD6}"/>
              </a:ext>
            </a:extLst>
          </p:cNvPr>
          <p:cNvSpPr txBox="1"/>
          <p:nvPr/>
        </p:nvSpPr>
        <p:spPr>
          <a:xfrm>
            <a:off x="7120508" y="364504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AFD6E85-C745-47FB-9CF8-67876605D94D}"/>
              </a:ext>
            </a:extLst>
          </p:cNvPr>
          <p:cNvSpPr txBox="1"/>
          <p:nvPr/>
        </p:nvSpPr>
        <p:spPr>
          <a:xfrm>
            <a:off x="7906656" y="362997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5CEE054-B141-4434-9CD1-ACF0BADB362F}"/>
              </a:ext>
            </a:extLst>
          </p:cNvPr>
          <p:cNvSpPr txBox="1"/>
          <p:nvPr/>
        </p:nvSpPr>
        <p:spPr>
          <a:xfrm>
            <a:off x="7944940" y="4988983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CB3BBAF-C69C-41C0-A4B5-AF00943881F1}"/>
              </a:ext>
            </a:extLst>
          </p:cNvPr>
          <p:cNvSpPr txBox="1"/>
          <p:nvPr/>
        </p:nvSpPr>
        <p:spPr>
          <a:xfrm>
            <a:off x="5438627" y="498898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B716FF4-39FD-4000-9FA4-8E2272894BC6}"/>
              </a:ext>
            </a:extLst>
          </p:cNvPr>
          <p:cNvSpPr txBox="1"/>
          <p:nvPr/>
        </p:nvSpPr>
        <p:spPr>
          <a:xfrm>
            <a:off x="6287336" y="434023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8B07B1C-6F52-4505-9BBE-648C7EF538AE}"/>
              </a:ext>
            </a:extLst>
          </p:cNvPr>
          <p:cNvSpPr txBox="1"/>
          <p:nvPr/>
        </p:nvSpPr>
        <p:spPr>
          <a:xfrm>
            <a:off x="7099118" y="429019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787CD8A-E17A-444B-8DA7-1B02940913F0}"/>
              </a:ext>
            </a:extLst>
          </p:cNvPr>
          <p:cNvSpPr txBox="1"/>
          <p:nvPr/>
        </p:nvSpPr>
        <p:spPr>
          <a:xfrm>
            <a:off x="5438627" y="430944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8DC430B-48AE-494E-84D8-1E0B687DB876}"/>
              </a:ext>
            </a:extLst>
          </p:cNvPr>
          <p:cNvSpPr txBox="1"/>
          <p:nvPr/>
        </p:nvSpPr>
        <p:spPr>
          <a:xfrm>
            <a:off x="6248403" y="495052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9753AC9-1A75-467E-AD2B-E342F3FB0E08}"/>
              </a:ext>
            </a:extLst>
          </p:cNvPr>
          <p:cNvSpPr txBox="1"/>
          <p:nvPr/>
        </p:nvSpPr>
        <p:spPr>
          <a:xfrm>
            <a:off x="7099118" y="495052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012E1C5-F493-41DC-8142-E4A2CB76F8DA}"/>
              </a:ext>
            </a:extLst>
          </p:cNvPr>
          <p:cNvSpPr txBox="1"/>
          <p:nvPr/>
        </p:nvSpPr>
        <p:spPr>
          <a:xfrm>
            <a:off x="7896467" y="4295495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</p:spTree>
    <p:extLst>
      <p:ext uri="{BB962C8B-B14F-4D97-AF65-F5344CB8AC3E}">
        <p14:creationId xmlns:p14="http://schemas.microsoft.com/office/powerpoint/2010/main" val="967391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30" grpId="0"/>
      <p:bldP spid="31" grpId="0"/>
      <p:bldP spid="32" grpId="0"/>
      <p:bldP spid="33" grpId="0"/>
      <p:bldP spid="34" grpId="0"/>
      <p:bldP spid="3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CBE02-A56C-4AEA-A536-C3DD6FE4C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6974"/>
          </a:xfrm>
        </p:spPr>
        <p:txBody>
          <a:bodyPr>
            <a:normAutofit/>
          </a:bodyPr>
          <a:lstStyle/>
          <a:p>
            <a:r>
              <a:rPr lang="en-US" dirty="0"/>
              <a:t>Four Variable Karnaugh Map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61CF7AB-38FD-4C66-9BCB-9427B7C858C5}"/>
              </a:ext>
            </a:extLst>
          </p:cNvPr>
          <p:cNvGraphicFramePr>
            <a:graphicFrameLocks noGrp="1"/>
          </p:cNvGraphicFramePr>
          <p:nvPr/>
        </p:nvGraphicFramePr>
        <p:xfrm>
          <a:off x="488692" y="1072408"/>
          <a:ext cx="2556176" cy="569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635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9308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9308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448984">
                  <a:extLst>
                    <a:ext uri="{9D8B030D-6E8A-4147-A177-3AD203B41FA5}">
                      <a16:colId xmlns:a16="http://schemas.microsoft.com/office/drawing/2014/main" val="3909931750"/>
                    </a:ext>
                  </a:extLst>
                </a:gridCol>
                <a:gridCol w="846941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205688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354892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38879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158013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37831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311981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573128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4121401"/>
                  </a:ext>
                </a:extLst>
              </a:tr>
            </a:tbl>
          </a:graphicData>
        </a:graphic>
      </p:graphicFrame>
      <p:graphicFrame>
        <p:nvGraphicFramePr>
          <p:cNvPr id="11" name="Content Placeholder 4">
            <a:extLst>
              <a:ext uri="{FF2B5EF4-FFF2-40B4-BE49-F238E27FC236}">
                <a16:creationId xmlns:a16="http://schemas.microsoft.com/office/drawing/2014/main" id="{7801C06A-8189-4132-A2BD-E3562C5C1A6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394857" y="2373358"/>
          <a:ext cx="4148330" cy="3200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642036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564822"/>
                  </a:ext>
                </a:extLst>
              </a:tr>
            </a:tbl>
          </a:graphicData>
        </a:graphic>
      </p:graphicFrame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6FE1BE8-188A-41EC-B0AF-6613ECC699B3}"/>
              </a:ext>
            </a:extLst>
          </p:cNvPr>
          <p:cNvCxnSpPr/>
          <p:nvPr/>
        </p:nvCxnSpPr>
        <p:spPr>
          <a:xfrm flipH="1" flipV="1">
            <a:off x="4024313" y="2237390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B08BD5EA-59F6-491A-B8EB-0BE556A7176D}"/>
              </a:ext>
            </a:extLst>
          </p:cNvPr>
          <p:cNvSpPr txBox="1"/>
          <p:nvPr/>
        </p:nvSpPr>
        <p:spPr>
          <a:xfrm>
            <a:off x="4075437" y="1956135"/>
            <a:ext cx="12117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1</a:t>
            </a:r>
            <a:r>
              <a:rPr lang="en-US" sz="3600" dirty="0"/>
              <a:t> x</a:t>
            </a:r>
            <a:r>
              <a:rPr lang="en-US" sz="3600" baseline="-25000" dirty="0"/>
              <a:t>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E034C82-1EDB-45A9-B517-968A845471A9}"/>
              </a:ext>
            </a:extLst>
          </p:cNvPr>
          <p:cNvSpPr txBox="1"/>
          <p:nvPr/>
        </p:nvSpPr>
        <p:spPr>
          <a:xfrm>
            <a:off x="3869180" y="2342639"/>
            <a:ext cx="1088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x</a:t>
            </a:r>
            <a:r>
              <a:rPr lang="en-US" sz="3600" baseline="-25000" dirty="0"/>
              <a:t>3</a:t>
            </a:r>
            <a:r>
              <a:rPr lang="en-US" sz="3600" dirty="0"/>
              <a:t>x</a:t>
            </a:r>
            <a:r>
              <a:rPr lang="en-US" sz="3600" baseline="-25000" dirty="0"/>
              <a:t>4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A23F7CD-7C04-47AB-BB1B-E1ABED9EB493}"/>
              </a:ext>
            </a:extLst>
          </p:cNvPr>
          <p:cNvSpPr txBox="1"/>
          <p:nvPr/>
        </p:nvSpPr>
        <p:spPr>
          <a:xfrm>
            <a:off x="5243513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D375515-E75D-4CD5-BFA4-9FCC1ABB0130}"/>
              </a:ext>
            </a:extLst>
          </p:cNvPr>
          <p:cNvSpPr txBox="1"/>
          <p:nvPr/>
        </p:nvSpPr>
        <p:spPr>
          <a:xfrm>
            <a:off x="6092222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F6A883C-C863-47FF-8869-70C649A74A4E}"/>
              </a:ext>
            </a:extLst>
          </p:cNvPr>
          <p:cNvSpPr txBox="1"/>
          <p:nvPr/>
        </p:nvSpPr>
        <p:spPr>
          <a:xfrm>
            <a:off x="6878499" y="2342640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A7B1464-B682-4477-AB3D-960185ADB3B8}"/>
              </a:ext>
            </a:extLst>
          </p:cNvPr>
          <p:cNvSpPr txBox="1"/>
          <p:nvPr/>
        </p:nvSpPr>
        <p:spPr>
          <a:xfrm>
            <a:off x="7679524" y="2347837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81AE32D-1CD7-4094-BABB-4EB79287C718}"/>
              </a:ext>
            </a:extLst>
          </p:cNvPr>
          <p:cNvSpPr txBox="1"/>
          <p:nvPr/>
        </p:nvSpPr>
        <p:spPr>
          <a:xfrm>
            <a:off x="5438627" y="304109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4D4F353-8B34-44EA-A35C-91CBEF3C9F26}"/>
              </a:ext>
            </a:extLst>
          </p:cNvPr>
          <p:cNvSpPr txBox="1"/>
          <p:nvPr/>
        </p:nvSpPr>
        <p:spPr>
          <a:xfrm>
            <a:off x="5438627" y="362990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FE0E302-2F86-4552-8881-4DF773596C79}"/>
              </a:ext>
            </a:extLst>
          </p:cNvPr>
          <p:cNvSpPr txBox="1"/>
          <p:nvPr/>
        </p:nvSpPr>
        <p:spPr>
          <a:xfrm>
            <a:off x="6248403" y="304109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C5E6F91-0FA8-496B-8E5E-C457504C75BF}"/>
              </a:ext>
            </a:extLst>
          </p:cNvPr>
          <p:cNvSpPr txBox="1"/>
          <p:nvPr/>
        </p:nvSpPr>
        <p:spPr>
          <a:xfrm>
            <a:off x="7906656" y="3012315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FD058B0-DE5B-4ED9-BBDB-57E8675F7614}"/>
              </a:ext>
            </a:extLst>
          </p:cNvPr>
          <p:cNvSpPr txBox="1"/>
          <p:nvPr/>
        </p:nvSpPr>
        <p:spPr>
          <a:xfrm>
            <a:off x="6287336" y="364504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B8D5C03-72A5-4C76-B333-F5F46595F5C0}"/>
              </a:ext>
            </a:extLst>
          </p:cNvPr>
          <p:cNvSpPr txBox="1"/>
          <p:nvPr/>
        </p:nvSpPr>
        <p:spPr>
          <a:xfrm>
            <a:off x="7079569" y="3041089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94E97FB-143F-4BC5-B816-B178C04C5AD6}"/>
              </a:ext>
            </a:extLst>
          </p:cNvPr>
          <p:cNvSpPr txBox="1"/>
          <p:nvPr/>
        </p:nvSpPr>
        <p:spPr>
          <a:xfrm>
            <a:off x="7120508" y="364504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AFD6E85-C745-47FB-9CF8-67876605D94D}"/>
              </a:ext>
            </a:extLst>
          </p:cNvPr>
          <p:cNvSpPr txBox="1"/>
          <p:nvPr/>
        </p:nvSpPr>
        <p:spPr>
          <a:xfrm>
            <a:off x="7906656" y="362997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5CEE054-B141-4434-9CD1-ACF0BADB362F}"/>
              </a:ext>
            </a:extLst>
          </p:cNvPr>
          <p:cNvSpPr txBox="1"/>
          <p:nvPr/>
        </p:nvSpPr>
        <p:spPr>
          <a:xfrm>
            <a:off x="7944940" y="4988983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CB3BBAF-C69C-41C0-A4B5-AF00943881F1}"/>
              </a:ext>
            </a:extLst>
          </p:cNvPr>
          <p:cNvSpPr txBox="1"/>
          <p:nvPr/>
        </p:nvSpPr>
        <p:spPr>
          <a:xfrm>
            <a:off x="5438627" y="498898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B716FF4-39FD-4000-9FA4-8E2272894BC6}"/>
              </a:ext>
            </a:extLst>
          </p:cNvPr>
          <p:cNvSpPr txBox="1"/>
          <p:nvPr/>
        </p:nvSpPr>
        <p:spPr>
          <a:xfrm>
            <a:off x="6287336" y="434023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8B07B1C-6F52-4505-9BBE-648C7EF538AE}"/>
              </a:ext>
            </a:extLst>
          </p:cNvPr>
          <p:cNvSpPr txBox="1"/>
          <p:nvPr/>
        </p:nvSpPr>
        <p:spPr>
          <a:xfrm>
            <a:off x="7099118" y="429019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787CD8A-E17A-444B-8DA7-1B02940913F0}"/>
              </a:ext>
            </a:extLst>
          </p:cNvPr>
          <p:cNvSpPr txBox="1"/>
          <p:nvPr/>
        </p:nvSpPr>
        <p:spPr>
          <a:xfrm>
            <a:off x="5438627" y="430944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8DC430B-48AE-494E-84D8-1E0B687DB876}"/>
              </a:ext>
            </a:extLst>
          </p:cNvPr>
          <p:cNvSpPr txBox="1"/>
          <p:nvPr/>
        </p:nvSpPr>
        <p:spPr>
          <a:xfrm>
            <a:off x="6248403" y="495052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9753AC9-1A75-467E-AD2B-E342F3FB0E08}"/>
              </a:ext>
            </a:extLst>
          </p:cNvPr>
          <p:cNvSpPr txBox="1"/>
          <p:nvPr/>
        </p:nvSpPr>
        <p:spPr>
          <a:xfrm>
            <a:off x="7099118" y="495052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012E1C5-F493-41DC-8142-E4A2CB76F8DA}"/>
              </a:ext>
            </a:extLst>
          </p:cNvPr>
          <p:cNvSpPr txBox="1"/>
          <p:nvPr/>
        </p:nvSpPr>
        <p:spPr>
          <a:xfrm>
            <a:off x="7896467" y="4295495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D90E1F9A-6766-49AD-9EA7-B7D5C8F98B56}"/>
              </a:ext>
            </a:extLst>
          </p:cNvPr>
          <p:cNvSpPr/>
          <p:nvPr/>
        </p:nvSpPr>
        <p:spPr>
          <a:xfrm>
            <a:off x="6088611" y="3630283"/>
            <a:ext cx="1556318" cy="13131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5B50827-6822-420C-890E-2A49582D6A10}"/>
              </a:ext>
            </a:extLst>
          </p:cNvPr>
          <p:cNvSpPr txBox="1"/>
          <p:nvPr/>
        </p:nvSpPr>
        <p:spPr>
          <a:xfrm>
            <a:off x="6384577" y="5709726"/>
            <a:ext cx="9643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x</a:t>
            </a:r>
            <a:r>
              <a:rPr lang="en-US" sz="3600" baseline="-25000" dirty="0">
                <a:solidFill>
                  <a:srgbClr val="FF0000"/>
                </a:solidFill>
              </a:rPr>
              <a:t>2</a:t>
            </a:r>
            <a:r>
              <a:rPr lang="en-US" sz="3600" dirty="0">
                <a:solidFill>
                  <a:srgbClr val="FF0000"/>
                </a:solidFill>
              </a:rPr>
              <a:t>x</a:t>
            </a:r>
            <a:r>
              <a:rPr lang="en-US" sz="3600" baseline="-250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2F507D5C-AE9A-4F29-826E-AA5C98EB9938}"/>
              </a:ext>
            </a:extLst>
          </p:cNvPr>
          <p:cNvSpPr/>
          <p:nvPr/>
        </p:nvSpPr>
        <p:spPr>
          <a:xfrm>
            <a:off x="6923635" y="3019555"/>
            <a:ext cx="1556318" cy="1313172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5C98F9F-2C7E-44FD-933C-D26457B2D1EB}"/>
              </a:ext>
            </a:extLst>
          </p:cNvPr>
          <p:cNvGrpSpPr/>
          <p:nvPr/>
        </p:nvGrpSpPr>
        <p:grpSpPr>
          <a:xfrm>
            <a:off x="7294232" y="1655937"/>
            <a:ext cx="964386" cy="646331"/>
            <a:chOff x="7373319" y="1423438"/>
            <a:chExt cx="964386" cy="646331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CC1FEDCC-F703-4A1A-B8B3-2EC7BDA1D9BE}"/>
                </a:ext>
              </a:extLst>
            </p:cNvPr>
            <p:cNvSpPr txBox="1"/>
            <p:nvPr/>
          </p:nvSpPr>
          <p:spPr>
            <a:xfrm>
              <a:off x="7373319" y="1423438"/>
              <a:ext cx="9643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00B050"/>
                  </a:solidFill>
                </a:rPr>
                <a:t>x</a:t>
              </a:r>
              <a:r>
                <a:rPr lang="en-US" sz="3600" baseline="-25000" dirty="0">
                  <a:solidFill>
                    <a:srgbClr val="00B050"/>
                  </a:solidFill>
                </a:rPr>
                <a:t>1</a:t>
              </a:r>
              <a:r>
                <a:rPr lang="en-US" sz="3600" dirty="0">
                  <a:solidFill>
                    <a:srgbClr val="00B050"/>
                  </a:solidFill>
                </a:rPr>
                <a:t>x</a:t>
              </a:r>
              <a:r>
                <a:rPr lang="en-US" sz="3600" baseline="-25000" dirty="0">
                  <a:solidFill>
                    <a:srgbClr val="00B050"/>
                  </a:solidFill>
                </a:rPr>
                <a:t>3</a:t>
              </a:r>
            </a:p>
          </p:txBody>
        </p: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A1E590AA-F552-4182-83C5-754F200BA247}"/>
                </a:ext>
              </a:extLst>
            </p:cNvPr>
            <p:cNvCxnSpPr>
              <a:cxnSpLocks/>
            </p:cNvCxnSpPr>
            <p:nvPr/>
          </p:nvCxnSpPr>
          <p:spPr>
            <a:xfrm>
              <a:off x="7802880" y="1600200"/>
              <a:ext cx="274320" cy="0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61A5C0B7-1B43-4039-81F1-C1F374F7C888}"/>
              </a:ext>
            </a:extLst>
          </p:cNvPr>
          <p:cNvGrpSpPr/>
          <p:nvPr/>
        </p:nvGrpSpPr>
        <p:grpSpPr>
          <a:xfrm>
            <a:off x="4345265" y="2419703"/>
            <a:ext cx="4956058" cy="3729464"/>
            <a:chOff x="4345265" y="2419703"/>
            <a:chExt cx="4956058" cy="3729464"/>
          </a:xfrm>
        </p:grpSpPr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7FB18572-FEAF-406E-95F1-558DC9AED156}"/>
                </a:ext>
              </a:extLst>
            </p:cNvPr>
            <p:cNvGrpSpPr/>
            <p:nvPr/>
          </p:nvGrpSpPr>
          <p:grpSpPr>
            <a:xfrm>
              <a:off x="4345265" y="2419703"/>
              <a:ext cx="4956058" cy="1259437"/>
              <a:chOff x="2543776" y="2702306"/>
              <a:chExt cx="5040218" cy="682628"/>
            </a:xfrm>
          </p:grpSpPr>
          <p:sp>
            <p:nvSpPr>
              <p:cNvPr id="43" name="Arc 42">
                <a:extLst>
                  <a:ext uri="{FF2B5EF4-FFF2-40B4-BE49-F238E27FC236}">
                    <a16:creationId xmlns:a16="http://schemas.microsoft.com/office/drawing/2014/main" id="{BA83130A-FC12-42BB-9EC8-B14FF0222A45}"/>
                  </a:ext>
                </a:extLst>
              </p:cNvPr>
              <p:cNvSpPr/>
              <p:nvPr/>
            </p:nvSpPr>
            <p:spPr>
              <a:xfrm>
                <a:off x="2543776" y="2738603"/>
                <a:ext cx="1711560" cy="646331"/>
              </a:xfrm>
              <a:prstGeom prst="arc">
                <a:avLst>
                  <a:gd name="adj1" fmla="val 21276258"/>
                  <a:gd name="adj2" fmla="val 5108129"/>
                </a:avLst>
              </a:prstGeom>
              <a:ln w="254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Arc 43">
                <a:extLst>
                  <a:ext uri="{FF2B5EF4-FFF2-40B4-BE49-F238E27FC236}">
                    <a16:creationId xmlns:a16="http://schemas.microsoft.com/office/drawing/2014/main" id="{45486CD2-8E62-482C-949A-C04CD503DDCF}"/>
                  </a:ext>
                </a:extLst>
              </p:cNvPr>
              <p:cNvSpPr/>
              <p:nvPr/>
            </p:nvSpPr>
            <p:spPr>
              <a:xfrm flipH="1">
                <a:off x="5872434" y="2702306"/>
                <a:ext cx="1711560" cy="646331"/>
              </a:xfrm>
              <a:prstGeom prst="arc">
                <a:avLst>
                  <a:gd name="adj1" fmla="val 21246910"/>
                  <a:gd name="adj2" fmla="val 6137847"/>
                </a:avLst>
              </a:prstGeom>
              <a:ln w="254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120944BA-D584-4C0A-950B-8DD7E6DBBDD2}"/>
                </a:ext>
              </a:extLst>
            </p:cNvPr>
            <p:cNvGrpSpPr/>
            <p:nvPr/>
          </p:nvGrpSpPr>
          <p:grpSpPr>
            <a:xfrm>
              <a:off x="4345265" y="4889730"/>
              <a:ext cx="4956058" cy="1259437"/>
              <a:chOff x="2543776" y="2702306"/>
              <a:chExt cx="5040218" cy="682628"/>
            </a:xfrm>
          </p:grpSpPr>
          <p:sp>
            <p:nvSpPr>
              <p:cNvPr id="46" name="Arc 45">
                <a:extLst>
                  <a:ext uri="{FF2B5EF4-FFF2-40B4-BE49-F238E27FC236}">
                    <a16:creationId xmlns:a16="http://schemas.microsoft.com/office/drawing/2014/main" id="{BCDCB7C3-A24D-4C76-A89F-2140E76ADF61}"/>
                  </a:ext>
                </a:extLst>
              </p:cNvPr>
              <p:cNvSpPr/>
              <p:nvPr/>
            </p:nvSpPr>
            <p:spPr>
              <a:xfrm>
                <a:off x="2543776" y="2738603"/>
                <a:ext cx="1711560" cy="646331"/>
              </a:xfrm>
              <a:prstGeom prst="arc">
                <a:avLst>
                  <a:gd name="adj1" fmla="val 16983343"/>
                  <a:gd name="adj2" fmla="val 905411"/>
                </a:avLst>
              </a:prstGeom>
              <a:ln w="254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Arc 46">
                <a:extLst>
                  <a:ext uri="{FF2B5EF4-FFF2-40B4-BE49-F238E27FC236}">
                    <a16:creationId xmlns:a16="http://schemas.microsoft.com/office/drawing/2014/main" id="{FE9D81F6-1FAB-40EA-86C3-FCC1AD7F6FB1}"/>
                  </a:ext>
                </a:extLst>
              </p:cNvPr>
              <p:cNvSpPr/>
              <p:nvPr/>
            </p:nvSpPr>
            <p:spPr>
              <a:xfrm flipH="1">
                <a:off x="5872434" y="2702306"/>
                <a:ext cx="1711560" cy="646331"/>
              </a:xfrm>
              <a:prstGeom prst="arc">
                <a:avLst>
                  <a:gd name="adj1" fmla="val 15967844"/>
                  <a:gd name="adj2" fmla="val 1074902"/>
                </a:avLst>
              </a:prstGeom>
              <a:ln w="254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11468FAD-69CE-497F-AEA9-37165283EDB4}"/>
              </a:ext>
            </a:extLst>
          </p:cNvPr>
          <p:cNvGrpSpPr/>
          <p:nvPr/>
        </p:nvGrpSpPr>
        <p:grpSpPr>
          <a:xfrm>
            <a:off x="4740264" y="5759034"/>
            <a:ext cx="964386" cy="646331"/>
            <a:chOff x="4740264" y="5759034"/>
            <a:chExt cx="964386" cy="646331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108FD0FA-ACA8-4878-85DA-E2B84BC66194}"/>
                </a:ext>
              </a:extLst>
            </p:cNvPr>
            <p:cNvGrpSpPr/>
            <p:nvPr/>
          </p:nvGrpSpPr>
          <p:grpSpPr>
            <a:xfrm>
              <a:off x="4740264" y="5759034"/>
              <a:ext cx="964386" cy="646331"/>
              <a:chOff x="7373319" y="1423438"/>
              <a:chExt cx="964386" cy="646331"/>
            </a:xfrm>
          </p:grpSpPr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470637D4-F01F-46A6-9CFB-727DDE747BC3}"/>
                  </a:ext>
                </a:extLst>
              </p:cNvPr>
              <p:cNvSpPr txBox="1"/>
              <p:nvPr/>
            </p:nvSpPr>
            <p:spPr>
              <a:xfrm>
                <a:off x="7373319" y="1423438"/>
                <a:ext cx="96438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solidFill>
                      <a:srgbClr val="00B0F0"/>
                    </a:solidFill>
                  </a:rPr>
                  <a:t>x</a:t>
                </a:r>
                <a:r>
                  <a:rPr lang="en-US" sz="3600" baseline="-25000" dirty="0">
                    <a:solidFill>
                      <a:srgbClr val="00B0F0"/>
                    </a:solidFill>
                  </a:rPr>
                  <a:t>2</a:t>
                </a:r>
                <a:r>
                  <a:rPr lang="en-US" sz="3600" dirty="0">
                    <a:solidFill>
                      <a:srgbClr val="00B0F0"/>
                    </a:solidFill>
                  </a:rPr>
                  <a:t>x</a:t>
                </a:r>
                <a:r>
                  <a:rPr lang="en-US" sz="3600" baseline="-25000" dirty="0">
                    <a:solidFill>
                      <a:srgbClr val="00B0F0"/>
                    </a:solidFill>
                  </a:rPr>
                  <a:t>4</a:t>
                </a:r>
              </a:p>
            </p:txBody>
          </p: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BF72AE82-907A-4809-B283-B8E8508F2FF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802880" y="1600200"/>
                <a:ext cx="274320" cy="0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C5A0229D-27A4-4739-AF61-45F67B48BEC7}"/>
                </a:ext>
              </a:extLst>
            </p:cNvPr>
            <p:cNvCxnSpPr>
              <a:cxnSpLocks/>
            </p:cNvCxnSpPr>
            <p:nvPr/>
          </p:nvCxnSpPr>
          <p:spPr>
            <a:xfrm>
              <a:off x="4789170" y="5932170"/>
              <a:ext cx="274320" cy="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88D52009-E56F-4E54-82A4-3C5908D973FB}"/>
              </a:ext>
            </a:extLst>
          </p:cNvPr>
          <p:cNvGrpSpPr/>
          <p:nvPr/>
        </p:nvGrpSpPr>
        <p:grpSpPr>
          <a:xfrm>
            <a:off x="3156682" y="1124527"/>
            <a:ext cx="4300605" cy="646331"/>
            <a:chOff x="3415201" y="1112925"/>
            <a:chExt cx="4300605" cy="646331"/>
          </a:xfrm>
        </p:grpSpPr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BDAE4753-2D3D-408E-87DD-31F792D1DB9D}"/>
                </a:ext>
              </a:extLst>
            </p:cNvPr>
            <p:cNvGrpSpPr/>
            <p:nvPr/>
          </p:nvGrpSpPr>
          <p:grpSpPr>
            <a:xfrm>
              <a:off x="3415201" y="1112925"/>
              <a:ext cx="4300605" cy="646331"/>
              <a:chOff x="2390073" y="4884480"/>
              <a:chExt cx="4300605" cy="646331"/>
            </a:xfrm>
          </p:grpSpPr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2D115294-F3DD-4A78-979E-70306F6CF83A}"/>
                  </a:ext>
                </a:extLst>
              </p:cNvPr>
              <p:cNvSpPr txBox="1"/>
              <p:nvPr/>
            </p:nvSpPr>
            <p:spPr>
              <a:xfrm>
                <a:off x="2390073" y="4884480"/>
                <a:ext cx="430060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 f = </a:t>
                </a:r>
                <a:r>
                  <a:rPr lang="en-US" sz="3600" dirty="0">
                    <a:solidFill>
                      <a:srgbClr val="00B050"/>
                    </a:solidFill>
                  </a:rPr>
                  <a:t>x</a:t>
                </a:r>
                <a:r>
                  <a:rPr lang="en-US" sz="3600" baseline="-25000" dirty="0">
                    <a:solidFill>
                      <a:srgbClr val="00B050"/>
                    </a:solidFill>
                  </a:rPr>
                  <a:t>1</a:t>
                </a:r>
                <a:r>
                  <a:rPr lang="en-US" sz="3600" dirty="0">
                    <a:solidFill>
                      <a:srgbClr val="00B050"/>
                    </a:solidFill>
                  </a:rPr>
                  <a:t> x</a:t>
                </a:r>
                <a:r>
                  <a:rPr lang="en-US" sz="3600" baseline="-25000" dirty="0">
                    <a:solidFill>
                      <a:srgbClr val="00B050"/>
                    </a:solidFill>
                  </a:rPr>
                  <a:t>3</a:t>
                </a:r>
                <a:r>
                  <a:rPr lang="en-US" sz="3600" dirty="0">
                    <a:solidFill>
                      <a:srgbClr val="00B050"/>
                    </a:solidFill>
                  </a:rPr>
                  <a:t> </a:t>
                </a:r>
                <a:r>
                  <a:rPr lang="en-US" sz="3600" dirty="0"/>
                  <a:t>+ </a:t>
                </a:r>
                <a:r>
                  <a:rPr lang="en-US" sz="3600" dirty="0">
                    <a:solidFill>
                      <a:srgbClr val="FF0000"/>
                    </a:solidFill>
                  </a:rPr>
                  <a:t>x</a:t>
                </a:r>
                <a:r>
                  <a:rPr lang="en-US" sz="3600" baseline="-25000" dirty="0">
                    <a:solidFill>
                      <a:srgbClr val="FF0000"/>
                    </a:solidFill>
                  </a:rPr>
                  <a:t>2</a:t>
                </a:r>
                <a:r>
                  <a:rPr lang="en-US" sz="3600" dirty="0">
                    <a:solidFill>
                      <a:srgbClr val="FF0000"/>
                    </a:solidFill>
                  </a:rPr>
                  <a:t> x</a:t>
                </a:r>
                <a:r>
                  <a:rPr lang="en-US" sz="3600" baseline="-25000" dirty="0">
                    <a:solidFill>
                      <a:srgbClr val="FF0000"/>
                    </a:solidFill>
                  </a:rPr>
                  <a:t>4</a:t>
                </a:r>
                <a:r>
                  <a:rPr lang="en-US" sz="3600" dirty="0">
                    <a:solidFill>
                      <a:srgbClr val="FF0000"/>
                    </a:solidFill>
                  </a:rPr>
                  <a:t> </a:t>
                </a:r>
                <a:r>
                  <a:rPr lang="en-US" sz="3600" dirty="0"/>
                  <a:t>+ </a:t>
                </a:r>
                <a:r>
                  <a:rPr lang="en-US" sz="3600" dirty="0">
                    <a:solidFill>
                      <a:srgbClr val="00B0F0"/>
                    </a:solidFill>
                  </a:rPr>
                  <a:t>x</a:t>
                </a:r>
                <a:r>
                  <a:rPr lang="en-US" sz="3600" baseline="-25000" dirty="0">
                    <a:solidFill>
                      <a:srgbClr val="00B0F0"/>
                    </a:solidFill>
                  </a:rPr>
                  <a:t>2</a:t>
                </a:r>
                <a:r>
                  <a:rPr lang="en-US" sz="3600" dirty="0">
                    <a:solidFill>
                      <a:srgbClr val="00B0F0"/>
                    </a:solidFill>
                  </a:rPr>
                  <a:t> x</a:t>
                </a:r>
                <a:r>
                  <a:rPr lang="en-US" sz="3600" baseline="-25000" dirty="0">
                    <a:solidFill>
                      <a:srgbClr val="00B0F0"/>
                    </a:solidFill>
                  </a:rPr>
                  <a:t>4</a:t>
                </a:r>
                <a:r>
                  <a:rPr lang="en-US" sz="3600" dirty="0">
                    <a:solidFill>
                      <a:srgbClr val="00B0F0"/>
                    </a:solidFill>
                  </a:rPr>
                  <a:t> </a:t>
                </a:r>
                <a:endParaRPr lang="en-US" sz="3600" baseline="-25000" dirty="0">
                  <a:solidFill>
                    <a:srgbClr val="00B0F0"/>
                  </a:solidFill>
                </a:endParaRPr>
              </a:p>
            </p:txBody>
          </p: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2F7F7F0D-5659-4B9B-BCB0-5A357787C8B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597355" y="5048250"/>
                <a:ext cx="27432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01216EF4-2CFD-4B8F-A121-B20D59A7910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27370" y="5059680"/>
                <a:ext cx="27432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2C3FFD60-759C-4E1C-9C42-64063AC1160C}"/>
                </a:ext>
              </a:extLst>
            </p:cNvPr>
            <p:cNvCxnSpPr>
              <a:cxnSpLocks/>
            </p:cNvCxnSpPr>
            <p:nvPr/>
          </p:nvCxnSpPr>
          <p:spPr>
            <a:xfrm>
              <a:off x="7098999" y="1299555"/>
              <a:ext cx="27432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70530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/>
      <p:bldP spid="3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A12F0-8F53-42A6-91A2-DE1DB141A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8B51C9-C0B7-48BF-9245-A8B5687DB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have used the Karnaugh map to determine the least cost SOP implementations</a:t>
            </a:r>
          </a:p>
          <a:p>
            <a:r>
              <a:rPr lang="en-US" dirty="0"/>
              <a:t>The Karnaugh map can also be used to determine the least cost POS implementations</a:t>
            </a:r>
          </a:p>
          <a:p>
            <a:r>
              <a:rPr lang="en-US" dirty="0"/>
              <a:t>This is done by grouping the zeros instead of the ones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3222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CBE02-A56C-4AEA-A536-C3DD6FE4C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2392"/>
            <a:ext cx="8229600" cy="936974"/>
          </a:xfrm>
        </p:spPr>
        <p:txBody>
          <a:bodyPr>
            <a:normAutofit/>
          </a:bodyPr>
          <a:lstStyle/>
          <a:p>
            <a:r>
              <a:rPr lang="en-US" dirty="0"/>
              <a:t>Four Variable Karnaugh Map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61CF7AB-38FD-4C66-9BCB-9427B7C858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8062769"/>
              </p:ext>
            </p:extLst>
          </p:nvPr>
        </p:nvGraphicFramePr>
        <p:xfrm>
          <a:off x="232886" y="1052968"/>
          <a:ext cx="2556176" cy="569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635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9308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9308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448984">
                  <a:extLst>
                    <a:ext uri="{9D8B030D-6E8A-4147-A177-3AD203B41FA5}">
                      <a16:colId xmlns:a16="http://schemas.microsoft.com/office/drawing/2014/main" val="3909931750"/>
                    </a:ext>
                  </a:extLst>
                </a:gridCol>
                <a:gridCol w="846941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205688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354892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38879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158013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37831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311981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573128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4121401"/>
                  </a:ext>
                </a:extLst>
              </a:tr>
            </a:tbl>
          </a:graphicData>
        </a:graphic>
      </p:graphicFrame>
      <p:graphicFrame>
        <p:nvGraphicFramePr>
          <p:cNvPr id="11" name="Content Placeholder 4">
            <a:extLst>
              <a:ext uri="{FF2B5EF4-FFF2-40B4-BE49-F238E27FC236}">
                <a16:creationId xmlns:a16="http://schemas.microsoft.com/office/drawing/2014/main" id="{7801C06A-8189-4132-A2BD-E3562C5C1A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2961025"/>
              </p:ext>
            </p:extLst>
          </p:nvPr>
        </p:nvGraphicFramePr>
        <p:xfrm>
          <a:off x="4394857" y="2373358"/>
          <a:ext cx="4148330" cy="3200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642036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564822"/>
                  </a:ext>
                </a:extLst>
              </a:tr>
            </a:tbl>
          </a:graphicData>
        </a:graphic>
      </p:graphicFrame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6FE1BE8-188A-41EC-B0AF-6613ECC699B3}"/>
              </a:ext>
            </a:extLst>
          </p:cNvPr>
          <p:cNvCxnSpPr/>
          <p:nvPr/>
        </p:nvCxnSpPr>
        <p:spPr>
          <a:xfrm flipH="1" flipV="1">
            <a:off x="4024313" y="2237390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B08BD5EA-59F6-491A-B8EB-0BE556A7176D}"/>
              </a:ext>
            </a:extLst>
          </p:cNvPr>
          <p:cNvSpPr txBox="1"/>
          <p:nvPr/>
        </p:nvSpPr>
        <p:spPr>
          <a:xfrm>
            <a:off x="4075437" y="1956135"/>
            <a:ext cx="12117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1</a:t>
            </a:r>
            <a:r>
              <a:rPr lang="en-US" sz="3600" dirty="0"/>
              <a:t> x</a:t>
            </a:r>
            <a:r>
              <a:rPr lang="en-US" sz="3600" baseline="-25000" dirty="0"/>
              <a:t>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E034C82-1EDB-45A9-B517-968A845471A9}"/>
              </a:ext>
            </a:extLst>
          </p:cNvPr>
          <p:cNvSpPr txBox="1"/>
          <p:nvPr/>
        </p:nvSpPr>
        <p:spPr>
          <a:xfrm>
            <a:off x="3869180" y="2342639"/>
            <a:ext cx="1088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x</a:t>
            </a:r>
            <a:r>
              <a:rPr lang="en-US" sz="3600" baseline="-25000" dirty="0"/>
              <a:t>3</a:t>
            </a:r>
            <a:r>
              <a:rPr lang="en-US" sz="3600" dirty="0"/>
              <a:t>x</a:t>
            </a:r>
            <a:r>
              <a:rPr lang="en-US" sz="3600" baseline="-25000" dirty="0"/>
              <a:t>4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A23F7CD-7C04-47AB-BB1B-E1ABED9EB493}"/>
              </a:ext>
            </a:extLst>
          </p:cNvPr>
          <p:cNvSpPr txBox="1"/>
          <p:nvPr/>
        </p:nvSpPr>
        <p:spPr>
          <a:xfrm>
            <a:off x="5243513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D375515-E75D-4CD5-BFA4-9FCC1ABB0130}"/>
              </a:ext>
            </a:extLst>
          </p:cNvPr>
          <p:cNvSpPr txBox="1"/>
          <p:nvPr/>
        </p:nvSpPr>
        <p:spPr>
          <a:xfrm>
            <a:off x="6092222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F6A883C-C863-47FF-8869-70C649A74A4E}"/>
              </a:ext>
            </a:extLst>
          </p:cNvPr>
          <p:cNvSpPr txBox="1"/>
          <p:nvPr/>
        </p:nvSpPr>
        <p:spPr>
          <a:xfrm>
            <a:off x="6878499" y="2342640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A7B1464-B682-4477-AB3D-960185ADB3B8}"/>
              </a:ext>
            </a:extLst>
          </p:cNvPr>
          <p:cNvSpPr txBox="1"/>
          <p:nvPr/>
        </p:nvSpPr>
        <p:spPr>
          <a:xfrm>
            <a:off x="7679524" y="2347837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81AE32D-1CD7-4094-BABB-4EB79287C718}"/>
              </a:ext>
            </a:extLst>
          </p:cNvPr>
          <p:cNvSpPr txBox="1"/>
          <p:nvPr/>
        </p:nvSpPr>
        <p:spPr>
          <a:xfrm>
            <a:off x="5438627" y="304109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4D4F353-8B34-44EA-A35C-91CBEF3C9F26}"/>
              </a:ext>
            </a:extLst>
          </p:cNvPr>
          <p:cNvSpPr txBox="1"/>
          <p:nvPr/>
        </p:nvSpPr>
        <p:spPr>
          <a:xfrm>
            <a:off x="5438627" y="362990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FE0E302-2F86-4552-8881-4DF773596C79}"/>
              </a:ext>
            </a:extLst>
          </p:cNvPr>
          <p:cNvSpPr txBox="1"/>
          <p:nvPr/>
        </p:nvSpPr>
        <p:spPr>
          <a:xfrm>
            <a:off x="6248403" y="304109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C5E6F91-0FA8-496B-8E5E-C457504C75BF}"/>
              </a:ext>
            </a:extLst>
          </p:cNvPr>
          <p:cNvSpPr txBox="1"/>
          <p:nvPr/>
        </p:nvSpPr>
        <p:spPr>
          <a:xfrm>
            <a:off x="7906656" y="3012315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FD058B0-DE5B-4ED9-BBDB-57E8675F7614}"/>
              </a:ext>
            </a:extLst>
          </p:cNvPr>
          <p:cNvSpPr txBox="1"/>
          <p:nvPr/>
        </p:nvSpPr>
        <p:spPr>
          <a:xfrm>
            <a:off x="6287336" y="364504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B8D5C03-72A5-4C76-B333-F5F46595F5C0}"/>
              </a:ext>
            </a:extLst>
          </p:cNvPr>
          <p:cNvSpPr txBox="1"/>
          <p:nvPr/>
        </p:nvSpPr>
        <p:spPr>
          <a:xfrm>
            <a:off x="7079569" y="3041089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94E97FB-143F-4BC5-B816-B178C04C5AD6}"/>
              </a:ext>
            </a:extLst>
          </p:cNvPr>
          <p:cNvSpPr txBox="1"/>
          <p:nvPr/>
        </p:nvSpPr>
        <p:spPr>
          <a:xfrm>
            <a:off x="7120508" y="364504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AFD6E85-C745-47FB-9CF8-67876605D94D}"/>
              </a:ext>
            </a:extLst>
          </p:cNvPr>
          <p:cNvSpPr txBox="1"/>
          <p:nvPr/>
        </p:nvSpPr>
        <p:spPr>
          <a:xfrm>
            <a:off x="7906656" y="362997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5CEE054-B141-4434-9CD1-ACF0BADB362F}"/>
              </a:ext>
            </a:extLst>
          </p:cNvPr>
          <p:cNvSpPr txBox="1"/>
          <p:nvPr/>
        </p:nvSpPr>
        <p:spPr>
          <a:xfrm>
            <a:off x="7944940" y="4988983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CB3BBAF-C69C-41C0-A4B5-AF00943881F1}"/>
              </a:ext>
            </a:extLst>
          </p:cNvPr>
          <p:cNvSpPr txBox="1"/>
          <p:nvPr/>
        </p:nvSpPr>
        <p:spPr>
          <a:xfrm>
            <a:off x="5438627" y="498898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B716FF4-39FD-4000-9FA4-8E2272894BC6}"/>
              </a:ext>
            </a:extLst>
          </p:cNvPr>
          <p:cNvSpPr txBox="1"/>
          <p:nvPr/>
        </p:nvSpPr>
        <p:spPr>
          <a:xfrm>
            <a:off x="6287336" y="434023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8B07B1C-6F52-4505-9BBE-648C7EF538AE}"/>
              </a:ext>
            </a:extLst>
          </p:cNvPr>
          <p:cNvSpPr txBox="1"/>
          <p:nvPr/>
        </p:nvSpPr>
        <p:spPr>
          <a:xfrm>
            <a:off x="7099118" y="429019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787CD8A-E17A-444B-8DA7-1B02940913F0}"/>
              </a:ext>
            </a:extLst>
          </p:cNvPr>
          <p:cNvSpPr txBox="1"/>
          <p:nvPr/>
        </p:nvSpPr>
        <p:spPr>
          <a:xfrm>
            <a:off x="5438627" y="430944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8DC430B-48AE-494E-84D8-1E0B687DB876}"/>
              </a:ext>
            </a:extLst>
          </p:cNvPr>
          <p:cNvSpPr txBox="1"/>
          <p:nvPr/>
        </p:nvSpPr>
        <p:spPr>
          <a:xfrm>
            <a:off x="6248403" y="495052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9753AC9-1A75-467E-AD2B-E342F3FB0E08}"/>
              </a:ext>
            </a:extLst>
          </p:cNvPr>
          <p:cNvSpPr txBox="1"/>
          <p:nvPr/>
        </p:nvSpPr>
        <p:spPr>
          <a:xfrm>
            <a:off x="7099118" y="495052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012E1C5-F493-41DC-8142-E4A2CB76F8DA}"/>
              </a:ext>
            </a:extLst>
          </p:cNvPr>
          <p:cNvSpPr txBox="1"/>
          <p:nvPr/>
        </p:nvSpPr>
        <p:spPr>
          <a:xfrm>
            <a:off x="7896467" y="4295495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1468FAD-69CE-497F-AEA9-37165283EDB4}"/>
              </a:ext>
            </a:extLst>
          </p:cNvPr>
          <p:cNvGrpSpPr/>
          <p:nvPr/>
        </p:nvGrpSpPr>
        <p:grpSpPr>
          <a:xfrm>
            <a:off x="6376459" y="5662759"/>
            <a:ext cx="1249839" cy="646331"/>
            <a:chOff x="4740263" y="5759034"/>
            <a:chExt cx="1249839" cy="646331"/>
          </a:xfrm>
        </p:grpSpPr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470637D4-F01F-46A6-9CFB-727DDE747BC3}"/>
                </a:ext>
              </a:extLst>
            </p:cNvPr>
            <p:cNvSpPr txBox="1"/>
            <p:nvPr/>
          </p:nvSpPr>
          <p:spPr>
            <a:xfrm>
              <a:off x="4740263" y="5759034"/>
              <a:ext cx="124983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00B0F0"/>
                  </a:solidFill>
                </a:rPr>
                <a:t>x</a:t>
              </a:r>
              <a:r>
                <a:rPr lang="en-US" sz="3600" baseline="-25000" dirty="0">
                  <a:solidFill>
                    <a:srgbClr val="00B0F0"/>
                  </a:solidFill>
                </a:rPr>
                <a:t>2</a:t>
              </a:r>
              <a:r>
                <a:rPr lang="en-US" sz="3600" dirty="0">
                  <a:solidFill>
                    <a:srgbClr val="00B0F0"/>
                  </a:solidFill>
                </a:rPr>
                <a:t>+x</a:t>
              </a:r>
              <a:r>
                <a:rPr lang="en-US" sz="3600" baseline="-25000" dirty="0">
                  <a:solidFill>
                    <a:srgbClr val="00B0F0"/>
                  </a:solidFill>
                </a:rPr>
                <a:t>4</a:t>
              </a:r>
            </a:p>
          </p:txBody>
        </p: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C5A0229D-27A4-4739-AF61-45F67B48BEC7}"/>
                </a:ext>
              </a:extLst>
            </p:cNvPr>
            <p:cNvCxnSpPr>
              <a:cxnSpLocks/>
            </p:cNvCxnSpPr>
            <p:nvPr/>
          </p:nvCxnSpPr>
          <p:spPr>
            <a:xfrm>
              <a:off x="4789170" y="5932170"/>
              <a:ext cx="274320" cy="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Oval 56">
            <a:extLst>
              <a:ext uri="{FF2B5EF4-FFF2-40B4-BE49-F238E27FC236}">
                <a16:creationId xmlns:a16="http://schemas.microsoft.com/office/drawing/2014/main" id="{8249B46F-5F35-415B-A826-C66771CF67D8}"/>
              </a:ext>
            </a:extLst>
          </p:cNvPr>
          <p:cNvSpPr/>
          <p:nvPr/>
        </p:nvSpPr>
        <p:spPr>
          <a:xfrm>
            <a:off x="5243513" y="3655583"/>
            <a:ext cx="838164" cy="13131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793C9932-8CC6-403B-AC57-8C8AEEC70AF4}"/>
              </a:ext>
            </a:extLst>
          </p:cNvPr>
          <p:cNvGrpSpPr/>
          <p:nvPr/>
        </p:nvGrpSpPr>
        <p:grpSpPr>
          <a:xfrm>
            <a:off x="6019765" y="2465461"/>
            <a:ext cx="1707456" cy="3554339"/>
            <a:chOff x="2576076" y="2726498"/>
            <a:chExt cx="1736451" cy="1926489"/>
          </a:xfrm>
        </p:grpSpPr>
        <p:sp>
          <p:nvSpPr>
            <p:cNvPr id="60" name="Arc 59">
              <a:extLst>
                <a:ext uri="{FF2B5EF4-FFF2-40B4-BE49-F238E27FC236}">
                  <a16:creationId xmlns:a16="http://schemas.microsoft.com/office/drawing/2014/main" id="{625F25CF-EF9C-4753-9626-FED44BA5848E}"/>
                </a:ext>
              </a:extLst>
            </p:cNvPr>
            <p:cNvSpPr/>
            <p:nvPr/>
          </p:nvSpPr>
          <p:spPr>
            <a:xfrm>
              <a:off x="2576076" y="2726498"/>
              <a:ext cx="1711560" cy="646331"/>
            </a:xfrm>
            <a:prstGeom prst="arc">
              <a:avLst>
                <a:gd name="adj1" fmla="val 21276258"/>
                <a:gd name="adj2" fmla="val 10796057"/>
              </a:avLst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Arc 60">
              <a:extLst>
                <a:ext uri="{FF2B5EF4-FFF2-40B4-BE49-F238E27FC236}">
                  <a16:creationId xmlns:a16="http://schemas.microsoft.com/office/drawing/2014/main" id="{249D2BF7-ACAB-4B47-98A2-6FD76904161A}"/>
                </a:ext>
              </a:extLst>
            </p:cNvPr>
            <p:cNvSpPr/>
            <p:nvPr/>
          </p:nvSpPr>
          <p:spPr>
            <a:xfrm flipH="1">
              <a:off x="2600967" y="4082670"/>
              <a:ext cx="1711560" cy="570317"/>
            </a:xfrm>
            <a:prstGeom prst="arc">
              <a:avLst>
                <a:gd name="adj1" fmla="val 10486868"/>
                <a:gd name="adj2" fmla="val 308643"/>
              </a:avLst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C8DA9471-9905-49AD-BB08-96D6483316B5}"/>
              </a:ext>
            </a:extLst>
          </p:cNvPr>
          <p:cNvGrpSpPr/>
          <p:nvPr/>
        </p:nvGrpSpPr>
        <p:grpSpPr>
          <a:xfrm>
            <a:off x="4731529" y="4340228"/>
            <a:ext cx="4341984" cy="553988"/>
            <a:chOff x="1061187" y="3660041"/>
            <a:chExt cx="4415717" cy="300267"/>
          </a:xfrm>
        </p:grpSpPr>
        <p:sp>
          <p:nvSpPr>
            <p:cNvPr id="63" name="Arc 62">
              <a:extLst>
                <a:ext uri="{FF2B5EF4-FFF2-40B4-BE49-F238E27FC236}">
                  <a16:creationId xmlns:a16="http://schemas.microsoft.com/office/drawing/2014/main" id="{46F0900C-4AAD-4A13-827C-21373A961842}"/>
                </a:ext>
              </a:extLst>
            </p:cNvPr>
            <p:cNvSpPr/>
            <p:nvPr/>
          </p:nvSpPr>
          <p:spPr>
            <a:xfrm>
              <a:off x="4184694" y="3665728"/>
              <a:ext cx="1292210" cy="282998"/>
            </a:xfrm>
            <a:prstGeom prst="arc">
              <a:avLst>
                <a:gd name="adj1" fmla="val 6242028"/>
                <a:gd name="adj2" fmla="val 15491557"/>
              </a:avLst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Arc 63">
              <a:extLst>
                <a:ext uri="{FF2B5EF4-FFF2-40B4-BE49-F238E27FC236}">
                  <a16:creationId xmlns:a16="http://schemas.microsoft.com/office/drawing/2014/main" id="{8326B560-C94A-4517-8DE6-BC9A1465DEA8}"/>
                </a:ext>
              </a:extLst>
            </p:cNvPr>
            <p:cNvSpPr/>
            <p:nvPr/>
          </p:nvSpPr>
          <p:spPr>
            <a:xfrm flipH="1">
              <a:off x="1061187" y="3660041"/>
              <a:ext cx="1239904" cy="300267"/>
            </a:xfrm>
            <a:prstGeom prst="arc">
              <a:avLst>
                <a:gd name="adj1" fmla="val 4682373"/>
                <a:gd name="adj2" fmla="val 15786439"/>
              </a:avLst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D5444801-390E-4FE4-98F5-3122B0173E20}"/>
              </a:ext>
            </a:extLst>
          </p:cNvPr>
          <p:cNvGrpSpPr/>
          <p:nvPr/>
        </p:nvGrpSpPr>
        <p:grpSpPr>
          <a:xfrm>
            <a:off x="3203678" y="5529514"/>
            <a:ext cx="1933427" cy="646331"/>
            <a:chOff x="3505200" y="6019800"/>
            <a:chExt cx="1933427" cy="646331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15C98F9F-2C7E-44FD-933C-D26457B2D1EB}"/>
                </a:ext>
              </a:extLst>
            </p:cNvPr>
            <p:cNvGrpSpPr/>
            <p:nvPr/>
          </p:nvGrpSpPr>
          <p:grpSpPr>
            <a:xfrm>
              <a:off x="3505200" y="6019800"/>
              <a:ext cx="1933427" cy="646331"/>
              <a:chOff x="6792912" y="1423438"/>
              <a:chExt cx="2133600" cy="646331"/>
            </a:xfrm>
          </p:grpSpPr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CC1FEDCC-F703-4A1A-B8B3-2EC7BDA1D9BE}"/>
                  </a:ext>
                </a:extLst>
              </p:cNvPr>
              <p:cNvSpPr txBox="1"/>
              <p:nvPr/>
            </p:nvSpPr>
            <p:spPr>
              <a:xfrm>
                <a:off x="6792912" y="1423438"/>
                <a:ext cx="21336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solidFill>
                      <a:srgbClr val="00B050"/>
                    </a:solidFill>
                  </a:rPr>
                  <a:t>x</a:t>
                </a:r>
                <a:r>
                  <a:rPr lang="en-US" sz="3600" baseline="-25000" dirty="0">
                    <a:solidFill>
                      <a:srgbClr val="00B050"/>
                    </a:solidFill>
                  </a:rPr>
                  <a:t>2</a:t>
                </a:r>
                <a:r>
                  <a:rPr lang="en-US" sz="3600" dirty="0">
                    <a:solidFill>
                      <a:srgbClr val="00B050"/>
                    </a:solidFill>
                  </a:rPr>
                  <a:t>+x</a:t>
                </a:r>
                <a:r>
                  <a:rPr lang="en-US" sz="3600" baseline="-25000" dirty="0">
                    <a:solidFill>
                      <a:srgbClr val="00B050"/>
                    </a:solidFill>
                  </a:rPr>
                  <a:t>3</a:t>
                </a:r>
                <a:r>
                  <a:rPr lang="en-US" sz="3600" dirty="0">
                    <a:solidFill>
                      <a:srgbClr val="00B050"/>
                    </a:solidFill>
                  </a:rPr>
                  <a:t>+x</a:t>
                </a:r>
                <a:r>
                  <a:rPr lang="en-US" sz="3600" baseline="-25000" dirty="0">
                    <a:solidFill>
                      <a:srgbClr val="00B050"/>
                    </a:solidFill>
                  </a:rPr>
                  <a:t>4</a:t>
                </a:r>
              </a:p>
            </p:txBody>
          </p: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A1E590AA-F552-4182-83C5-754F200BA2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83929" y="1575838"/>
                <a:ext cx="274319" cy="0"/>
              </a:xfrm>
              <a:prstGeom prst="line">
                <a:avLst/>
              </a:prstGeom>
              <a:ln w="285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C21F715A-B495-4734-84FB-1C29A382745A}"/>
                </a:ext>
              </a:extLst>
            </p:cNvPr>
            <p:cNvCxnSpPr>
              <a:cxnSpLocks/>
            </p:cNvCxnSpPr>
            <p:nvPr/>
          </p:nvCxnSpPr>
          <p:spPr>
            <a:xfrm>
              <a:off x="4747260" y="6160770"/>
              <a:ext cx="274320" cy="0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71D248A3-877A-4914-996E-F1EAC55F6F17}"/>
              </a:ext>
            </a:extLst>
          </p:cNvPr>
          <p:cNvGrpSpPr/>
          <p:nvPr/>
        </p:nvGrpSpPr>
        <p:grpSpPr>
          <a:xfrm>
            <a:off x="2721656" y="3638146"/>
            <a:ext cx="1933427" cy="646331"/>
            <a:chOff x="3505200" y="6019800"/>
            <a:chExt cx="1933427" cy="646331"/>
          </a:xfrm>
        </p:grpSpPr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1870E69A-C0A5-43F7-8779-0E917007E927}"/>
                </a:ext>
              </a:extLst>
            </p:cNvPr>
            <p:cNvSpPr txBox="1"/>
            <p:nvPr/>
          </p:nvSpPr>
          <p:spPr>
            <a:xfrm>
              <a:off x="3505200" y="6019800"/>
              <a:ext cx="193342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FF0000"/>
                  </a:solidFill>
                </a:rPr>
                <a:t>x</a:t>
              </a:r>
              <a:r>
                <a:rPr lang="en-US" sz="3600" baseline="-25000" dirty="0">
                  <a:solidFill>
                    <a:srgbClr val="FF0000"/>
                  </a:solidFill>
                </a:rPr>
                <a:t>1</a:t>
              </a:r>
              <a:r>
                <a:rPr lang="en-US" sz="3600" dirty="0">
                  <a:solidFill>
                    <a:srgbClr val="FF0000"/>
                  </a:solidFill>
                </a:rPr>
                <a:t>+x</a:t>
              </a:r>
              <a:r>
                <a:rPr lang="en-US" sz="3600" baseline="-25000" dirty="0">
                  <a:solidFill>
                    <a:srgbClr val="FF0000"/>
                  </a:solidFill>
                </a:rPr>
                <a:t>2</a:t>
              </a:r>
              <a:r>
                <a:rPr lang="en-US" sz="3600" dirty="0">
                  <a:solidFill>
                    <a:srgbClr val="FF0000"/>
                  </a:solidFill>
                </a:rPr>
                <a:t>+x</a:t>
              </a:r>
              <a:r>
                <a:rPr lang="en-US" sz="3600" baseline="-25000" dirty="0">
                  <a:solidFill>
                    <a:srgbClr val="FF0000"/>
                  </a:solidFill>
                </a:rPr>
                <a:t>4</a:t>
              </a:r>
            </a:p>
          </p:txBody>
        </p: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87FD3617-F383-4EB6-9EE1-A595E7344DA3}"/>
                </a:ext>
              </a:extLst>
            </p:cNvPr>
            <p:cNvCxnSpPr>
              <a:cxnSpLocks/>
            </p:cNvCxnSpPr>
            <p:nvPr/>
          </p:nvCxnSpPr>
          <p:spPr>
            <a:xfrm>
              <a:off x="4747260" y="6160770"/>
              <a:ext cx="27432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A442B40F-DD06-4722-A4F2-2B884BCED820}"/>
              </a:ext>
            </a:extLst>
          </p:cNvPr>
          <p:cNvGrpSpPr/>
          <p:nvPr/>
        </p:nvGrpSpPr>
        <p:grpSpPr>
          <a:xfrm>
            <a:off x="3237835" y="1171377"/>
            <a:ext cx="5916831" cy="646331"/>
            <a:chOff x="3156682" y="1124527"/>
            <a:chExt cx="5916831" cy="646331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88D52009-E56F-4E54-82A4-3C5908D973FB}"/>
                </a:ext>
              </a:extLst>
            </p:cNvPr>
            <p:cNvGrpSpPr/>
            <p:nvPr/>
          </p:nvGrpSpPr>
          <p:grpSpPr>
            <a:xfrm>
              <a:off x="3156682" y="1124527"/>
              <a:ext cx="5916831" cy="646331"/>
              <a:chOff x="3415201" y="1112925"/>
              <a:chExt cx="5916831" cy="646331"/>
            </a:xfrm>
          </p:grpSpPr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BDAE4753-2D3D-408E-87DD-31F792D1DB9D}"/>
                  </a:ext>
                </a:extLst>
              </p:cNvPr>
              <p:cNvGrpSpPr/>
              <p:nvPr/>
            </p:nvGrpSpPr>
            <p:grpSpPr>
              <a:xfrm>
                <a:off x="3415201" y="1112925"/>
                <a:ext cx="5916831" cy="646331"/>
                <a:chOff x="2390073" y="4884480"/>
                <a:chExt cx="5916831" cy="646331"/>
              </a:xfrm>
            </p:grpSpPr>
            <p:sp>
              <p:nvSpPr>
                <p:cNvPr id="53" name="TextBox 52">
                  <a:extLst>
                    <a:ext uri="{FF2B5EF4-FFF2-40B4-BE49-F238E27FC236}">
                      <a16:creationId xmlns:a16="http://schemas.microsoft.com/office/drawing/2014/main" id="{2D115294-F3DD-4A78-979E-70306F6CF83A}"/>
                    </a:ext>
                  </a:extLst>
                </p:cNvPr>
                <p:cNvSpPr txBox="1"/>
                <p:nvPr/>
              </p:nvSpPr>
              <p:spPr>
                <a:xfrm>
                  <a:off x="2390073" y="4884480"/>
                  <a:ext cx="5916831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f = (</a:t>
                  </a:r>
                  <a:r>
                    <a:rPr lang="en-US" sz="3600" dirty="0">
                      <a:solidFill>
                        <a:srgbClr val="00B0F0"/>
                      </a:solidFill>
                    </a:rPr>
                    <a:t>x</a:t>
                  </a:r>
                  <a:r>
                    <a:rPr lang="en-US" sz="3600" baseline="-25000" dirty="0">
                      <a:solidFill>
                        <a:srgbClr val="00B0F0"/>
                      </a:solidFill>
                    </a:rPr>
                    <a:t>2</a:t>
                  </a:r>
                  <a:r>
                    <a:rPr lang="en-US" sz="3600" dirty="0">
                      <a:solidFill>
                        <a:srgbClr val="00B0F0"/>
                      </a:solidFill>
                    </a:rPr>
                    <a:t>+x</a:t>
                  </a:r>
                  <a:r>
                    <a:rPr lang="en-US" sz="3600" baseline="-25000" dirty="0">
                      <a:solidFill>
                        <a:srgbClr val="00B0F0"/>
                      </a:solidFill>
                    </a:rPr>
                    <a:t>4</a:t>
                  </a:r>
                  <a:r>
                    <a:rPr lang="en-US" sz="3600" dirty="0"/>
                    <a:t>)(</a:t>
                  </a:r>
                  <a:r>
                    <a:rPr lang="en-US" sz="3600" dirty="0">
                      <a:solidFill>
                        <a:srgbClr val="00B050"/>
                      </a:solidFill>
                    </a:rPr>
                    <a:t>x</a:t>
                  </a:r>
                  <a:r>
                    <a:rPr lang="en-US" sz="3600" baseline="-25000" dirty="0">
                      <a:solidFill>
                        <a:srgbClr val="00B050"/>
                      </a:solidFill>
                    </a:rPr>
                    <a:t>2</a:t>
                  </a:r>
                  <a:r>
                    <a:rPr lang="en-US" sz="3600" dirty="0">
                      <a:solidFill>
                        <a:srgbClr val="00B050"/>
                      </a:solidFill>
                    </a:rPr>
                    <a:t>+x</a:t>
                  </a:r>
                  <a:r>
                    <a:rPr lang="en-US" sz="3600" baseline="-25000" dirty="0">
                      <a:solidFill>
                        <a:srgbClr val="00B050"/>
                      </a:solidFill>
                    </a:rPr>
                    <a:t>3</a:t>
                  </a:r>
                  <a:r>
                    <a:rPr lang="en-US" sz="3600" dirty="0">
                      <a:solidFill>
                        <a:srgbClr val="00B050"/>
                      </a:solidFill>
                    </a:rPr>
                    <a:t>+x</a:t>
                  </a:r>
                  <a:r>
                    <a:rPr lang="en-US" sz="3600" baseline="-25000" dirty="0">
                      <a:solidFill>
                        <a:srgbClr val="00B050"/>
                      </a:solidFill>
                    </a:rPr>
                    <a:t>4</a:t>
                  </a:r>
                  <a:r>
                    <a:rPr lang="en-US" sz="3600" dirty="0"/>
                    <a:t>)(</a:t>
                  </a:r>
                  <a:r>
                    <a:rPr lang="en-US" sz="3600" dirty="0">
                      <a:solidFill>
                        <a:srgbClr val="FF0000"/>
                      </a:solidFill>
                    </a:rPr>
                    <a:t>x</a:t>
                  </a:r>
                  <a:r>
                    <a:rPr lang="en-US" sz="3600" baseline="-25000" dirty="0">
                      <a:solidFill>
                        <a:srgbClr val="FF0000"/>
                      </a:solidFill>
                    </a:rPr>
                    <a:t>1</a:t>
                  </a:r>
                  <a:r>
                    <a:rPr lang="en-US" sz="3600" dirty="0">
                      <a:solidFill>
                        <a:srgbClr val="FF0000"/>
                      </a:solidFill>
                    </a:rPr>
                    <a:t>+x</a:t>
                  </a:r>
                  <a:r>
                    <a:rPr lang="en-US" sz="3600" baseline="-25000" dirty="0">
                      <a:solidFill>
                        <a:srgbClr val="FF0000"/>
                      </a:solidFill>
                    </a:rPr>
                    <a:t>2</a:t>
                  </a:r>
                  <a:r>
                    <a:rPr lang="en-US" sz="3600" dirty="0">
                      <a:solidFill>
                        <a:srgbClr val="FF0000"/>
                      </a:solidFill>
                    </a:rPr>
                    <a:t>+x</a:t>
                  </a:r>
                  <a:r>
                    <a:rPr lang="en-US" sz="3600" baseline="-25000" dirty="0">
                      <a:solidFill>
                        <a:srgbClr val="FF0000"/>
                      </a:solidFill>
                    </a:rPr>
                    <a:t>4</a:t>
                  </a:r>
                  <a:r>
                    <a:rPr lang="en-US" sz="3600" dirty="0"/>
                    <a:t>)</a:t>
                  </a:r>
                </a:p>
              </p:txBody>
            </p: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2F7F7F0D-5659-4B9B-BCB0-5A357787C8B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334267" y="5056387"/>
                  <a:ext cx="274320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01216EF4-2CFD-4B8F-A121-B20D59A7910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17646" y="5018804"/>
                  <a:ext cx="274320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2C3FFD60-759C-4E1C-9C42-64063AC1160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6421" y="1247249"/>
                <a:ext cx="27432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503508C6-016E-4C63-BFBB-54A35E6B75CA}"/>
                </a:ext>
              </a:extLst>
            </p:cNvPr>
            <p:cNvCxnSpPr>
              <a:cxnSpLocks/>
            </p:cNvCxnSpPr>
            <p:nvPr/>
          </p:nvCxnSpPr>
          <p:spPr>
            <a:xfrm>
              <a:off x="8200545" y="1296434"/>
              <a:ext cx="27432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05666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3B962-3CBE-44C4-8FDD-5AF2EA468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Incompletely Specified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2435C5-2AFE-4A36-BA0B-5B18C0B663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71600"/>
          </a:xfrm>
        </p:spPr>
        <p:txBody>
          <a:bodyPr/>
          <a:lstStyle/>
          <a:p>
            <a:r>
              <a:rPr lang="en-US" dirty="0"/>
              <a:t>Sometimes functions have bit combinations that will not occur</a:t>
            </a:r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9E5EC84-458E-46E0-AACD-B15EC4EB02CA}"/>
              </a:ext>
            </a:extLst>
          </p:cNvPr>
          <p:cNvSpPr txBox="1">
            <a:spLocks/>
          </p:cNvSpPr>
          <p:nvPr/>
        </p:nvSpPr>
        <p:spPr>
          <a:xfrm>
            <a:off x="456210" y="4190999"/>
            <a:ext cx="8229600" cy="2133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For the output corresponding to those bit combinations, we don’t care if it is a 0 or a 1.  We don’t care because the combination will not occur.</a:t>
            </a:r>
          </a:p>
        </p:txBody>
      </p:sp>
    </p:spTree>
    <p:extLst>
      <p:ext uri="{BB962C8B-B14F-4D97-AF65-F5344CB8AC3E}">
        <p14:creationId xmlns:p14="http://schemas.microsoft.com/office/powerpoint/2010/main" val="2767022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FBE0A-E3C5-429A-A231-2742DAE72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3DD7F1-3934-4AD8-A35F-9F5DF1935F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000" dirty="0"/>
              <a:t>A better gate minimization method.</a:t>
            </a:r>
          </a:p>
        </p:txBody>
      </p:sp>
    </p:spTree>
    <p:extLst>
      <p:ext uri="{BB962C8B-B14F-4D97-AF65-F5344CB8AC3E}">
        <p14:creationId xmlns:p14="http://schemas.microsoft.com/office/powerpoint/2010/main" val="18678717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3B962-3CBE-44C4-8FDD-5AF2EA468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Incompletely Specified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2435C5-2AFE-4A36-BA0B-5B18C0B663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called an incompletely specified function</a:t>
            </a:r>
          </a:p>
          <a:p>
            <a:endParaRPr lang="en-US" dirty="0"/>
          </a:p>
          <a:p>
            <a:r>
              <a:rPr lang="en-US" dirty="0"/>
              <a:t>We put a ‘d’ for “don’t care” in the Karnaugh map.</a:t>
            </a:r>
          </a:p>
          <a:p>
            <a:endParaRPr lang="en-US" dirty="0"/>
          </a:p>
          <a:p>
            <a:r>
              <a:rPr lang="en-US" dirty="0"/>
              <a:t>We are free to specify either a 1 or a 0.  We choose whichever makes our function simpler.</a:t>
            </a:r>
          </a:p>
        </p:txBody>
      </p:sp>
    </p:spTree>
    <p:extLst>
      <p:ext uri="{BB962C8B-B14F-4D97-AF65-F5344CB8AC3E}">
        <p14:creationId xmlns:p14="http://schemas.microsoft.com/office/powerpoint/2010/main" val="34044696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CBE02-A56C-4AEA-A536-C3DD6FE4C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6974"/>
          </a:xfrm>
        </p:spPr>
        <p:txBody>
          <a:bodyPr>
            <a:normAutofit/>
          </a:bodyPr>
          <a:lstStyle/>
          <a:p>
            <a:r>
              <a:rPr lang="en-US" dirty="0"/>
              <a:t>Four Variable Karnaugh Map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61CF7AB-38FD-4C66-9BCB-9427B7C858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5034445"/>
              </p:ext>
            </p:extLst>
          </p:nvPr>
        </p:nvGraphicFramePr>
        <p:xfrm>
          <a:off x="488692" y="1072408"/>
          <a:ext cx="2556176" cy="569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635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9308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9308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448984">
                  <a:extLst>
                    <a:ext uri="{9D8B030D-6E8A-4147-A177-3AD203B41FA5}">
                      <a16:colId xmlns:a16="http://schemas.microsoft.com/office/drawing/2014/main" val="3909931750"/>
                    </a:ext>
                  </a:extLst>
                </a:gridCol>
                <a:gridCol w="846941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205688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354892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38879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158013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37831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311981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573128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4121401"/>
                  </a:ext>
                </a:extLst>
              </a:tr>
            </a:tbl>
          </a:graphicData>
        </a:graphic>
      </p:graphicFrame>
      <p:graphicFrame>
        <p:nvGraphicFramePr>
          <p:cNvPr id="11" name="Content Placeholder 4">
            <a:extLst>
              <a:ext uri="{FF2B5EF4-FFF2-40B4-BE49-F238E27FC236}">
                <a16:creationId xmlns:a16="http://schemas.microsoft.com/office/drawing/2014/main" id="{7801C06A-8189-4132-A2BD-E3562C5C1A6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394857" y="2373358"/>
          <a:ext cx="4148330" cy="3200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642036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564822"/>
                  </a:ext>
                </a:extLst>
              </a:tr>
            </a:tbl>
          </a:graphicData>
        </a:graphic>
      </p:graphicFrame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6FE1BE8-188A-41EC-B0AF-6613ECC699B3}"/>
              </a:ext>
            </a:extLst>
          </p:cNvPr>
          <p:cNvCxnSpPr/>
          <p:nvPr/>
        </p:nvCxnSpPr>
        <p:spPr>
          <a:xfrm flipH="1" flipV="1">
            <a:off x="4024313" y="2237390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B08BD5EA-59F6-491A-B8EB-0BE556A7176D}"/>
              </a:ext>
            </a:extLst>
          </p:cNvPr>
          <p:cNvSpPr txBox="1"/>
          <p:nvPr/>
        </p:nvSpPr>
        <p:spPr>
          <a:xfrm>
            <a:off x="4075437" y="1956135"/>
            <a:ext cx="12117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1</a:t>
            </a:r>
            <a:r>
              <a:rPr lang="en-US" sz="3600" dirty="0"/>
              <a:t> x</a:t>
            </a:r>
            <a:r>
              <a:rPr lang="en-US" sz="3600" baseline="-25000" dirty="0"/>
              <a:t>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E034C82-1EDB-45A9-B517-968A845471A9}"/>
              </a:ext>
            </a:extLst>
          </p:cNvPr>
          <p:cNvSpPr txBox="1"/>
          <p:nvPr/>
        </p:nvSpPr>
        <p:spPr>
          <a:xfrm>
            <a:off x="3869180" y="2342639"/>
            <a:ext cx="1088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x</a:t>
            </a:r>
            <a:r>
              <a:rPr lang="en-US" sz="3600" baseline="-25000" dirty="0"/>
              <a:t>3</a:t>
            </a:r>
            <a:r>
              <a:rPr lang="en-US" sz="3600" dirty="0"/>
              <a:t>x</a:t>
            </a:r>
            <a:r>
              <a:rPr lang="en-US" sz="3600" baseline="-25000" dirty="0"/>
              <a:t>4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A23F7CD-7C04-47AB-BB1B-E1ABED9EB493}"/>
              </a:ext>
            </a:extLst>
          </p:cNvPr>
          <p:cNvSpPr txBox="1"/>
          <p:nvPr/>
        </p:nvSpPr>
        <p:spPr>
          <a:xfrm>
            <a:off x="5243513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D375515-E75D-4CD5-BFA4-9FCC1ABB0130}"/>
              </a:ext>
            </a:extLst>
          </p:cNvPr>
          <p:cNvSpPr txBox="1"/>
          <p:nvPr/>
        </p:nvSpPr>
        <p:spPr>
          <a:xfrm>
            <a:off x="6092222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F6A883C-C863-47FF-8869-70C649A74A4E}"/>
              </a:ext>
            </a:extLst>
          </p:cNvPr>
          <p:cNvSpPr txBox="1"/>
          <p:nvPr/>
        </p:nvSpPr>
        <p:spPr>
          <a:xfrm>
            <a:off x="6878499" y="2342640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A7B1464-B682-4477-AB3D-960185ADB3B8}"/>
              </a:ext>
            </a:extLst>
          </p:cNvPr>
          <p:cNvSpPr txBox="1"/>
          <p:nvPr/>
        </p:nvSpPr>
        <p:spPr>
          <a:xfrm>
            <a:off x="7679524" y="2347837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81AE32D-1CD7-4094-BABB-4EB79287C718}"/>
              </a:ext>
            </a:extLst>
          </p:cNvPr>
          <p:cNvSpPr txBox="1"/>
          <p:nvPr/>
        </p:nvSpPr>
        <p:spPr>
          <a:xfrm>
            <a:off x="5438627" y="304109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4D4F353-8B34-44EA-A35C-91CBEF3C9F26}"/>
              </a:ext>
            </a:extLst>
          </p:cNvPr>
          <p:cNvSpPr txBox="1"/>
          <p:nvPr/>
        </p:nvSpPr>
        <p:spPr>
          <a:xfrm>
            <a:off x="5438627" y="362990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FE0E302-2F86-4552-8881-4DF773596C79}"/>
              </a:ext>
            </a:extLst>
          </p:cNvPr>
          <p:cNvSpPr txBox="1"/>
          <p:nvPr/>
        </p:nvSpPr>
        <p:spPr>
          <a:xfrm>
            <a:off x="6248403" y="304109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C5E6F91-0FA8-496B-8E5E-C457504C75BF}"/>
              </a:ext>
            </a:extLst>
          </p:cNvPr>
          <p:cNvSpPr txBox="1"/>
          <p:nvPr/>
        </p:nvSpPr>
        <p:spPr>
          <a:xfrm>
            <a:off x="7906656" y="3012315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FD058B0-DE5B-4ED9-BBDB-57E8675F7614}"/>
              </a:ext>
            </a:extLst>
          </p:cNvPr>
          <p:cNvSpPr txBox="1"/>
          <p:nvPr/>
        </p:nvSpPr>
        <p:spPr>
          <a:xfrm>
            <a:off x="6287336" y="364504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B8D5C03-72A5-4C76-B333-F5F46595F5C0}"/>
              </a:ext>
            </a:extLst>
          </p:cNvPr>
          <p:cNvSpPr txBox="1"/>
          <p:nvPr/>
        </p:nvSpPr>
        <p:spPr>
          <a:xfrm>
            <a:off x="7079569" y="3041089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94E97FB-143F-4BC5-B816-B178C04C5AD6}"/>
              </a:ext>
            </a:extLst>
          </p:cNvPr>
          <p:cNvSpPr txBox="1"/>
          <p:nvPr/>
        </p:nvSpPr>
        <p:spPr>
          <a:xfrm>
            <a:off x="7120508" y="364504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AFD6E85-C745-47FB-9CF8-67876605D94D}"/>
              </a:ext>
            </a:extLst>
          </p:cNvPr>
          <p:cNvSpPr txBox="1"/>
          <p:nvPr/>
        </p:nvSpPr>
        <p:spPr>
          <a:xfrm>
            <a:off x="7906656" y="362997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5CEE054-B141-4434-9CD1-ACF0BADB362F}"/>
              </a:ext>
            </a:extLst>
          </p:cNvPr>
          <p:cNvSpPr txBox="1"/>
          <p:nvPr/>
        </p:nvSpPr>
        <p:spPr>
          <a:xfrm>
            <a:off x="7944940" y="4988983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CB3BBAF-C69C-41C0-A4B5-AF00943881F1}"/>
              </a:ext>
            </a:extLst>
          </p:cNvPr>
          <p:cNvSpPr txBox="1"/>
          <p:nvPr/>
        </p:nvSpPr>
        <p:spPr>
          <a:xfrm>
            <a:off x="5438627" y="498898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B716FF4-39FD-4000-9FA4-8E2272894BC6}"/>
              </a:ext>
            </a:extLst>
          </p:cNvPr>
          <p:cNvSpPr txBox="1"/>
          <p:nvPr/>
        </p:nvSpPr>
        <p:spPr>
          <a:xfrm>
            <a:off x="6287336" y="434023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8B07B1C-6F52-4505-9BBE-648C7EF538AE}"/>
              </a:ext>
            </a:extLst>
          </p:cNvPr>
          <p:cNvSpPr txBox="1"/>
          <p:nvPr/>
        </p:nvSpPr>
        <p:spPr>
          <a:xfrm>
            <a:off x="7099118" y="429019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787CD8A-E17A-444B-8DA7-1B02940913F0}"/>
              </a:ext>
            </a:extLst>
          </p:cNvPr>
          <p:cNvSpPr txBox="1"/>
          <p:nvPr/>
        </p:nvSpPr>
        <p:spPr>
          <a:xfrm>
            <a:off x="5438627" y="430944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8DC430B-48AE-494E-84D8-1E0B687DB876}"/>
              </a:ext>
            </a:extLst>
          </p:cNvPr>
          <p:cNvSpPr txBox="1"/>
          <p:nvPr/>
        </p:nvSpPr>
        <p:spPr>
          <a:xfrm>
            <a:off x="6248403" y="495052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9753AC9-1A75-467E-AD2B-E342F3FB0E08}"/>
              </a:ext>
            </a:extLst>
          </p:cNvPr>
          <p:cNvSpPr txBox="1"/>
          <p:nvPr/>
        </p:nvSpPr>
        <p:spPr>
          <a:xfrm>
            <a:off x="7099118" y="495052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012E1C5-F493-41DC-8142-E4A2CB76F8DA}"/>
              </a:ext>
            </a:extLst>
          </p:cNvPr>
          <p:cNvSpPr txBox="1"/>
          <p:nvPr/>
        </p:nvSpPr>
        <p:spPr>
          <a:xfrm>
            <a:off x="7896467" y="4295495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</p:spTree>
    <p:extLst>
      <p:ext uri="{BB962C8B-B14F-4D97-AF65-F5344CB8AC3E}">
        <p14:creationId xmlns:p14="http://schemas.microsoft.com/office/powerpoint/2010/main" val="414018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30" grpId="0"/>
      <p:bldP spid="31" grpId="0"/>
      <p:bldP spid="32" grpId="0"/>
      <p:bldP spid="33" grpId="0"/>
      <p:bldP spid="34" grpId="0"/>
      <p:bldP spid="3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CBE02-A56C-4AEA-A536-C3DD6FE4C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2392"/>
            <a:ext cx="8229600" cy="936974"/>
          </a:xfrm>
        </p:spPr>
        <p:txBody>
          <a:bodyPr>
            <a:normAutofit fontScale="90000"/>
          </a:bodyPr>
          <a:lstStyle/>
          <a:p>
            <a:r>
              <a:rPr lang="en-US" dirty="0"/>
              <a:t>Incompletely Specified Karnaugh Map</a:t>
            </a:r>
          </a:p>
        </p:txBody>
      </p:sp>
      <p:graphicFrame>
        <p:nvGraphicFramePr>
          <p:cNvPr id="11" name="Content Placeholder 4">
            <a:extLst>
              <a:ext uri="{FF2B5EF4-FFF2-40B4-BE49-F238E27FC236}">
                <a16:creationId xmlns:a16="http://schemas.microsoft.com/office/drawing/2014/main" id="{7801C06A-8189-4132-A2BD-E3562C5C1A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3184344"/>
              </p:ext>
            </p:extLst>
          </p:nvPr>
        </p:nvGraphicFramePr>
        <p:xfrm>
          <a:off x="2886717" y="2299809"/>
          <a:ext cx="4148330" cy="3200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0</a:t>
                      </a:r>
                      <a:r>
                        <a:rPr lang="en-US" sz="1600" dirty="0"/>
                        <a:t> </a:t>
                      </a:r>
                      <a:r>
                        <a:rPr lang="en-US" sz="36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0</a:t>
                      </a:r>
                      <a:r>
                        <a:rPr lang="en-US" sz="1800" dirty="0"/>
                        <a:t> </a:t>
                      </a:r>
                      <a:r>
                        <a:rPr lang="en-US" sz="3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</a:t>
                      </a:r>
                      <a:r>
                        <a:rPr lang="en-US" sz="1600" dirty="0"/>
                        <a:t> </a:t>
                      </a:r>
                      <a:r>
                        <a:rPr lang="en-US" sz="3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</a:t>
                      </a:r>
                      <a:r>
                        <a:rPr lang="en-US" sz="2000" dirty="0"/>
                        <a:t> </a:t>
                      </a:r>
                      <a:r>
                        <a:rPr lang="en-US" sz="360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642036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564822"/>
                  </a:ext>
                </a:extLst>
              </a:tr>
            </a:tbl>
          </a:graphicData>
        </a:graphic>
      </p:graphicFrame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6FE1BE8-188A-41EC-B0AF-6613ECC699B3}"/>
              </a:ext>
            </a:extLst>
          </p:cNvPr>
          <p:cNvCxnSpPr/>
          <p:nvPr/>
        </p:nvCxnSpPr>
        <p:spPr>
          <a:xfrm flipH="1" flipV="1">
            <a:off x="2502131" y="2168364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544827B3-7B7B-44F1-ACEC-3CEE7C8A6B24}"/>
              </a:ext>
            </a:extLst>
          </p:cNvPr>
          <p:cNvGrpSpPr/>
          <p:nvPr/>
        </p:nvGrpSpPr>
        <p:grpSpPr>
          <a:xfrm>
            <a:off x="2353238" y="1869719"/>
            <a:ext cx="1417962" cy="1032835"/>
            <a:chOff x="3869180" y="1956135"/>
            <a:chExt cx="1417962" cy="1032835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08BD5EA-59F6-491A-B8EB-0BE556A7176D}"/>
                </a:ext>
              </a:extLst>
            </p:cNvPr>
            <p:cNvSpPr txBox="1"/>
            <p:nvPr/>
          </p:nvSpPr>
          <p:spPr>
            <a:xfrm>
              <a:off x="4075437" y="1956135"/>
              <a:ext cx="121170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 x</a:t>
              </a:r>
              <a:r>
                <a:rPr lang="en-US" sz="3600" baseline="-25000" dirty="0"/>
                <a:t>1</a:t>
              </a:r>
              <a:r>
                <a:rPr lang="en-US" sz="3600" dirty="0"/>
                <a:t> x</a:t>
              </a:r>
              <a:r>
                <a:rPr lang="en-US" sz="3600" baseline="-25000" dirty="0"/>
                <a:t>2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2E034C82-1EDB-45A9-B517-968A845471A9}"/>
                </a:ext>
              </a:extLst>
            </p:cNvPr>
            <p:cNvSpPr txBox="1"/>
            <p:nvPr/>
          </p:nvSpPr>
          <p:spPr>
            <a:xfrm>
              <a:off x="3869180" y="2342639"/>
              <a:ext cx="10882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3</a:t>
              </a:r>
              <a:r>
                <a:rPr lang="en-US" sz="3600" dirty="0"/>
                <a:t>x</a:t>
              </a:r>
              <a:r>
                <a:rPr lang="en-US" sz="3600" baseline="-25000" dirty="0"/>
                <a:t>4</a:t>
              </a: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11468FAD-69CE-497F-AEA9-37165283EDB4}"/>
              </a:ext>
            </a:extLst>
          </p:cNvPr>
          <p:cNvGrpSpPr/>
          <p:nvPr/>
        </p:nvGrpSpPr>
        <p:grpSpPr>
          <a:xfrm>
            <a:off x="7247764" y="4972598"/>
            <a:ext cx="1249839" cy="646331"/>
            <a:chOff x="4740263" y="5759034"/>
            <a:chExt cx="1249839" cy="646331"/>
          </a:xfrm>
        </p:grpSpPr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470637D4-F01F-46A6-9CFB-727DDE747BC3}"/>
                </a:ext>
              </a:extLst>
            </p:cNvPr>
            <p:cNvSpPr txBox="1"/>
            <p:nvPr/>
          </p:nvSpPr>
          <p:spPr>
            <a:xfrm>
              <a:off x="4740263" y="5759034"/>
              <a:ext cx="124983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00B0F0"/>
                  </a:solidFill>
                </a:rPr>
                <a:t>x</a:t>
              </a:r>
              <a:r>
                <a:rPr lang="en-US" sz="3600" baseline="-25000" dirty="0">
                  <a:solidFill>
                    <a:srgbClr val="00B0F0"/>
                  </a:solidFill>
                </a:rPr>
                <a:t>3</a:t>
              </a:r>
              <a:r>
                <a:rPr lang="en-US" sz="3600" dirty="0">
                  <a:solidFill>
                    <a:srgbClr val="00B0F0"/>
                  </a:solidFill>
                </a:rPr>
                <a:t>x</a:t>
              </a:r>
              <a:r>
                <a:rPr lang="en-US" sz="3600" baseline="-25000" dirty="0">
                  <a:solidFill>
                    <a:srgbClr val="00B0F0"/>
                  </a:solidFill>
                </a:rPr>
                <a:t>4</a:t>
              </a:r>
            </a:p>
          </p:txBody>
        </p: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C5A0229D-27A4-4739-AF61-45F67B48BEC7}"/>
                </a:ext>
              </a:extLst>
            </p:cNvPr>
            <p:cNvCxnSpPr>
              <a:cxnSpLocks/>
            </p:cNvCxnSpPr>
            <p:nvPr/>
          </p:nvCxnSpPr>
          <p:spPr>
            <a:xfrm>
              <a:off x="5176084" y="5932170"/>
              <a:ext cx="274320" cy="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Oval 56">
            <a:extLst>
              <a:ext uri="{FF2B5EF4-FFF2-40B4-BE49-F238E27FC236}">
                <a16:creationId xmlns:a16="http://schemas.microsoft.com/office/drawing/2014/main" id="{8249B46F-5F35-415B-A826-C66771CF67D8}"/>
              </a:ext>
            </a:extLst>
          </p:cNvPr>
          <p:cNvSpPr/>
          <p:nvPr/>
        </p:nvSpPr>
        <p:spPr>
          <a:xfrm>
            <a:off x="5358085" y="2957904"/>
            <a:ext cx="2004183" cy="25379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2" name="Group 61">
            <a:extLst>
              <a:ext uri="{FF2B5EF4-FFF2-40B4-BE49-F238E27FC236}">
                <a16:creationId xmlns:a16="http://schemas.microsoft.com/office/drawing/2014/main" id="{C8DA9471-9905-49AD-BB08-96D6483316B5}"/>
              </a:ext>
            </a:extLst>
          </p:cNvPr>
          <p:cNvGrpSpPr/>
          <p:nvPr/>
        </p:nvGrpSpPr>
        <p:grpSpPr>
          <a:xfrm>
            <a:off x="3112359" y="4213878"/>
            <a:ext cx="4513939" cy="1261040"/>
            <a:chOff x="1114549" y="3656945"/>
            <a:chExt cx="4247501" cy="300267"/>
          </a:xfrm>
        </p:grpSpPr>
        <p:sp>
          <p:nvSpPr>
            <p:cNvPr id="63" name="Arc 62">
              <a:extLst>
                <a:ext uri="{FF2B5EF4-FFF2-40B4-BE49-F238E27FC236}">
                  <a16:creationId xmlns:a16="http://schemas.microsoft.com/office/drawing/2014/main" id="{46F0900C-4AAD-4A13-827C-21373A961842}"/>
                </a:ext>
              </a:extLst>
            </p:cNvPr>
            <p:cNvSpPr/>
            <p:nvPr/>
          </p:nvSpPr>
          <p:spPr>
            <a:xfrm>
              <a:off x="4069840" y="3668675"/>
              <a:ext cx="1292210" cy="282998"/>
            </a:xfrm>
            <a:prstGeom prst="arc">
              <a:avLst>
                <a:gd name="adj1" fmla="val 6242028"/>
                <a:gd name="adj2" fmla="val 15491557"/>
              </a:avLst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Arc 63">
              <a:extLst>
                <a:ext uri="{FF2B5EF4-FFF2-40B4-BE49-F238E27FC236}">
                  <a16:creationId xmlns:a16="http://schemas.microsoft.com/office/drawing/2014/main" id="{8326B560-C94A-4517-8DE6-BC9A1465DEA8}"/>
                </a:ext>
              </a:extLst>
            </p:cNvPr>
            <p:cNvSpPr/>
            <p:nvPr/>
          </p:nvSpPr>
          <p:spPr>
            <a:xfrm flipH="1">
              <a:off x="1114549" y="3656945"/>
              <a:ext cx="1239904" cy="300267"/>
            </a:xfrm>
            <a:prstGeom prst="arc">
              <a:avLst>
                <a:gd name="adj1" fmla="val 5624242"/>
                <a:gd name="adj2" fmla="val 15786439"/>
              </a:avLst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15C98F9F-2C7E-44FD-933C-D26457B2D1EB}"/>
              </a:ext>
            </a:extLst>
          </p:cNvPr>
          <p:cNvGrpSpPr/>
          <p:nvPr/>
        </p:nvGrpSpPr>
        <p:grpSpPr>
          <a:xfrm>
            <a:off x="7320348" y="2672589"/>
            <a:ext cx="918485" cy="646331"/>
            <a:chOff x="6792912" y="1423438"/>
            <a:chExt cx="1013578" cy="646331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CC1FEDCC-F703-4A1A-B8B3-2EC7BDA1D9BE}"/>
                </a:ext>
              </a:extLst>
            </p:cNvPr>
            <p:cNvSpPr txBox="1"/>
            <p:nvPr/>
          </p:nvSpPr>
          <p:spPr>
            <a:xfrm>
              <a:off x="6792912" y="1423438"/>
              <a:ext cx="10135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7030A0"/>
                  </a:solidFill>
                </a:rPr>
                <a:t>x</a:t>
              </a:r>
              <a:r>
                <a:rPr lang="en-US" sz="3600" baseline="-25000" dirty="0">
                  <a:solidFill>
                    <a:srgbClr val="7030A0"/>
                  </a:solidFill>
                </a:rPr>
                <a:t>2</a:t>
              </a:r>
              <a:r>
                <a:rPr lang="en-US" sz="3600" dirty="0">
                  <a:solidFill>
                    <a:srgbClr val="7030A0"/>
                  </a:solidFill>
                </a:rPr>
                <a:t>x</a:t>
              </a:r>
              <a:r>
                <a:rPr lang="en-US" sz="3600" baseline="-25000" dirty="0">
                  <a:solidFill>
                    <a:srgbClr val="7030A0"/>
                  </a:solidFill>
                </a:rPr>
                <a:t>3</a:t>
              </a:r>
            </a:p>
          </p:txBody>
        </p: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A1E590AA-F552-4182-83C5-754F200BA247}"/>
                </a:ext>
              </a:extLst>
            </p:cNvPr>
            <p:cNvCxnSpPr>
              <a:cxnSpLocks/>
            </p:cNvCxnSpPr>
            <p:nvPr/>
          </p:nvCxnSpPr>
          <p:spPr>
            <a:xfrm>
              <a:off x="7269714" y="1600033"/>
              <a:ext cx="274319" cy="0"/>
            </a:xfrm>
            <a:prstGeom prst="line">
              <a:avLst/>
            </a:prstGeom>
            <a:ln w="285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9" name="TextBox 68">
            <a:extLst>
              <a:ext uri="{FF2B5EF4-FFF2-40B4-BE49-F238E27FC236}">
                <a16:creationId xmlns:a16="http://schemas.microsoft.com/office/drawing/2014/main" id="{1870E69A-C0A5-43F7-8779-0E917007E927}"/>
              </a:ext>
            </a:extLst>
          </p:cNvPr>
          <p:cNvSpPr txBox="1"/>
          <p:nvPr/>
        </p:nvSpPr>
        <p:spPr>
          <a:xfrm>
            <a:off x="7407968" y="3648373"/>
            <a:ext cx="6539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x</a:t>
            </a:r>
            <a:r>
              <a:rPr lang="en-US" sz="3600" baseline="-25000" dirty="0">
                <a:solidFill>
                  <a:srgbClr val="FF0000"/>
                </a:solidFill>
              </a:rPr>
              <a:t>1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A442B40F-DD06-4722-A4F2-2B884BCED820}"/>
              </a:ext>
            </a:extLst>
          </p:cNvPr>
          <p:cNvGrpSpPr/>
          <p:nvPr/>
        </p:nvGrpSpPr>
        <p:grpSpPr>
          <a:xfrm>
            <a:off x="2353238" y="1114791"/>
            <a:ext cx="4267200" cy="646331"/>
            <a:chOff x="3508815" y="1262638"/>
            <a:chExt cx="4267200" cy="646331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88D52009-E56F-4E54-82A4-3C5908D973FB}"/>
                </a:ext>
              </a:extLst>
            </p:cNvPr>
            <p:cNvGrpSpPr/>
            <p:nvPr/>
          </p:nvGrpSpPr>
          <p:grpSpPr>
            <a:xfrm>
              <a:off x="3508815" y="1262638"/>
              <a:ext cx="4267200" cy="646331"/>
              <a:chOff x="3767334" y="1251036"/>
              <a:chExt cx="4267200" cy="646331"/>
            </a:xfrm>
          </p:grpSpPr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BDAE4753-2D3D-408E-87DD-31F792D1DB9D}"/>
                  </a:ext>
                </a:extLst>
              </p:cNvPr>
              <p:cNvGrpSpPr/>
              <p:nvPr/>
            </p:nvGrpSpPr>
            <p:grpSpPr>
              <a:xfrm>
                <a:off x="3767334" y="1251036"/>
                <a:ext cx="4267200" cy="646331"/>
                <a:chOff x="2742206" y="5022591"/>
                <a:chExt cx="4267200" cy="646331"/>
              </a:xfrm>
            </p:grpSpPr>
            <p:sp>
              <p:nvSpPr>
                <p:cNvPr id="53" name="TextBox 52">
                  <a:extLst>
                    <a:ext uri="{FF2B5EF4-FFF2-40B4-BE49-F238E27FC236}">
                      <a16:creationId xmlns:a16="http://schemas.microsoft.com/office/drawing/2014/main" id="{2D115294-F3DD-4A78-979E-70306F6CF83A}"/>
                    </a:ext>
                  </a:extLst>
                </p:cNvPr>
                <p:cNvSpPr txBox="1"/>
                <p:nvPr/>
              </p:nvSpPr>
              <p:spPr>
                <a:xfrm>
                  <a:off x="2742206" y="5022591"/>
                  <a:ext cx="4267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f = </a:t>
                  </a:r>
                  <a:r>
                    <a:rPr lang="en-US" sz="3600" dirty="0">
                      <a:solidFill>
                        <a:srgbClr val="FF0000"/>
                      </a:solidFill>
                    </a:rPr>
                    <a:t>x</a:t>
                  </a:r>
                  <a:r>
                    <a:rPr lang="en-US" sz="3600" baseline="-25000" dirty="0">
                      <a:solidFill>
                        <a:srgbClr val="FF0000"/>
                      </a:solidFill>
                    </a:rPr>
                    <a:t>1</a:t>
                  </a:r>
                  <a:r>
                    <a:rPr lang="en-US" sz="3600" dirty="0"/>
                    <a:t>+</a:t>
                  </a:r>
                  <a:r>
                    <a:rPr lang="en-US" sz="3600" dirty="0">
                      <a:solidFill>
                        <a:srgbClr val="7030A0"/>
                      </a:solidFill>
                    </a:rPr>
                    <a:t>x</a:t>
                  </a:r>
                  <a:r>
                    <a:rPr lang="en-US" sz="3600" baseline="-25000" dirty="0">
                      <a:solidFill>
                        <a:srgbClr val="7030A0"/>
                      </a:solidFill>
                    </a:rPr>
                    <a:t>2</a:t>
                  </a:r>
                  <a:r>
                    <a:rPr lang="en-US" sz="3600" dirty="0">
                      <a:solidFill>
                        <a:srgbClr val="7030A0"/>
                      </a:solidFill>
                    </a:rPr>
                    <a:t>x</a:t>
                  </a:r>
                  <a:r>
                    <a:rPr lang="en-US" sz="3600" baseline="-25000" dirty="0">
                      <a:solidFill>
                        <a:srgbClr val="7030A0"/>
                      </a:solidFill>
                    </a:rPr>
                    <a:t>3</a:t>
                  </a:r>
                  <a:r>
                    <a:rPr lang="en-US" sz="3600" baseline="-25000" dirty="0"/>
                    <a:t> </a:t>
                  </a:r>
                  <a:r>
                    <a:rPr lang="en-US" sz="3600" dirty="0"/>
                    <a:t>+</a:t>
                  </a:r>
                  <a:r>
                    <a:rPr lang="en-US" sz="3600" dirty="0">
                      <a:solidFill>
                        <a:srgbClr val="00B050"/>
                      </a:solidFill>
                    </a:rPr>
                    <a:t>x</a:t>
                  </a:r>
                  <a:r>
                    <a:rPr lang="en-US" sz="3600" baseline="-25000" dirty="0">
                      <a:solidFill>
                        <a:srgbClr val="00B050"/>
                      </a:solidFill>
                    </a:rPr>
                    <a:t>2</a:t>
                  </a:r>
                  <a:r>
                    <a:rPr lang="en-US" sz="3600" dirty="0">
                      <a:solidFill>
                        <a:srgbClr val="00B050"/>
                      </a:solidFill>
                    </a:rPr>
                    <a:t>x</a:t>
                  </a:r>
                  <a:r>
                    <a:rPr lang="en-US" sz="3600" baseline="-25000" dirty="0">
                      <a:solidFill>
                        <a:srgbClr val="00B050"/>
                      </a:solidFill>
                    </a:rPr>
                    <a:t>3</a:t>
                  </a:r>
                  <a:r>
                    <a:rPr lang="en-US" sz="3600" baseline="-25000" dirty="0"/>
                    <a:t> </a:t>
                  </a:r>
                  <a:r>
                    <a:rPr lang="en-US" sz="3600" dirty="0"/>
                    <a:t>+</a:t>
                  </a:r>
                  <a:r>
                    <a:rPr lang="en-US" sz="3600" dirty="0">
                      <a:solidFill>
                        <a:srgbClr val="00B0F0"/>
                      </a:solidFill>
                    </a:rPr>
                    <a:t>x</a:t>
                  </a:r>
                  <a:r>
                    <a:rPr lang="en-US" sz="3600" baseline="-25000" dirty="0">
                      <a:solidFill>
                        <a:srgbClr val="00B0F0"/>
                      </a:solidFill>
                    </a:rPr>
                    <a:t>3</a:t>
                  </a:r>
                  <a:r>
                    <a:rPr lang="en-US" sz="3600" dirty="0">
                      <a:solidFill>
                        <a:srgbClr val="00B0F0"/>
                      </a:solidFill>
                    </a:rPr>
                    <a:t>x</a:t>
                  </a:r>
                  <a:r>
                    <a:rPr lang="en-US" sz="3600" baseline="-25000" dirty="0">
                      <a:solidFill>
                        <a:srgbClr val="00B0F0"/>
                      </a:solidFill>
                    </a:rPr>
                    <a:t>4</a:t>
                  </a:r>
                  <a:endParaRPr lang="en-US" sz="3600" dirty="0">
                    <a:solidFill>
                      <a:srgbClr val="00B0F0"/>
                    </a:solidFill>
                  </a:endParaRPr>
                </a:p>
              </p:txBody>
            </p: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2F7F7F0D-5659-4B9B-BCB0-5A357787C8B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393723" y="5214351"/>
                  <a:ext cx="274320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2C3FFD60-759C-4E1C-9C42-64063AC1160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86046" y="1433939"/>
                <a:ext cx="27432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503508C6-016E-4C63-BFBB-54A35E6B75CA}"/>
                </a:ext>
              </a:extLst>
            </p:cNvPr>
            <p:cNvCxnSpPr>
              <a:cxnSpLocks/>
            </p:cNvCxnSpPr>
            <p:nvPr/>
          </p:nvCxnSpPr>
          <p:spPr>
            <a:xfrm>
              <a:off x="7193085" y="1453953"/>
              <a:ext cx="27432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Oval 57">
            <a:extLst>
              <a:ext uri="{FF2B5EF4-FFF2-40B4-BE49-F238E27FC236}">
                <a16:creationId xmlns:a16="http://schemas.microsoft.com/office/drawing/2014/main" id="{B3275158-A64C-4E78-A512-9E30610AD9B7}"/>
              </a:ext>
            </a:extLst>
          </p:cNvPr>
          <p:cNvSpPr/>
          <p:nvPr/>
        </p:nvSpPr>
        <p:spPr>
          <a:xfrm>
            <a:off x="3505201" y="4816622"/>
            <a:ext cx="3581399" cy="698094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6A357963-F1C1-4E7D-A5D6-B3023AC06B11}"/>
              </a:ext>
            </a:extLst>
          </p:cNvPr>
          <p:cNvSpPr/>
          <p:nvPr/>
        </p:nvSpPr>
        <p:spPr>
          <a:xfrm>
            <a:off x="4572001" y="2811971"/>
            <a:ext cx="1620698" cy="1522550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E690F13C-C39F-48EF-B41D-5157D177BF3F}"/>
              </a:ext>
            </a:extLst>
          </p:cNvPr>
          <p:cNvGrpSpPr/>
          <p:nvPr/>
        </p:nvGrpSpPr>
        <p:grpSpPr>
          <a:xfrm>
            <a:off x="1818232" y="4945928"/>
            <a:ext cx="918485" cy="646331"/>
            <a:chOff x="6792912" y="1423438"/>
            <a:chExt cx="1013578" cy="646331"/>
          </a:xfrm>
        </p:grpSpPr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40B82871-CE76-4C38-8988-6A96263D18D1}"/>
                </a:ext>
              </a:extLst>
            </p:cNvPr>
            <p:cNvSpPr txBox="1"/>
            <p:nvPr/>
          </p:nvSpPr>
          <p:spPr>
            <a:xfrm>
              <a:off x="6792912" y="1423438"/>
              <a:ext cx="10135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00B050"/>
                  </a:solidFill>
                </a:rPr>
                <a:t>x</a:t>
              </a:r>
              <a:r>
                <a:rPr lang="en-US" sz="3600" baseline="-25000" dirty="0">
                  <a:solidFill>
                    <a:srgbClr val="00B050"/>
                  </a:solidFill>
                </a:rPr>
                <a:t>2</a:t>
              </a:r>
              <a:r>
                <a:rPr lang="en-US" sz="3600" dirty="0">
                  <a:solidFill>
                    <a:srgbClr val="00B050"/>
                  </a:solidFill>
                </a:rPr>
                <a:t>x</a:t>
              </a:r>
              <a:r>
                <a:rPr lang="en-US" sz="3600" baseline="-25000" dirty="0">
                  <a:solidFill>
                    <a:srgbClr val="00B050"/>
                  </a:solidFill>
                </a:rPr>
                <a:t>3</a:t>
              </a:r>
            </a:p>
          </p:txBody>
        </p: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D53D66AC-48F2-4ED3-98E0-C53EB54E2C9A}"/>
                </a:ext>
              </a:extLst>
            </p:cNvPr>
            <p:cNvCxnSpPr>
              <a:cxnSpLocks/>
            </p:cNvCxnSpPr>
            <p:nvPr/>
          </p:nvCxnSpPr>
          <p:spPr>
            <a:xfrm>
              <a:off x="6888663" y="1602371"/>
              <a:ext cx="274319" cy="0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70911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69" grpId="0"/>
      <p:bldP spid="58" grpId="0" animBg="1"/>
      <p:bldP spid="6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CBE02-A56C-4AEA-A536-C3DD6FE4C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2392"/>
            <a:ext cx="8229600" cy="936974"/>
          </a:xfrm>
        </p:spPr>
        <p:txBody>
          <a:bodyPr>
            <a:normAutofit fontScale="90000"/>
          </a:bodyPr>
          <a:lstStyle/>
          <a:p>
            <a:r>
              <a:rPr lang="en-US" dirty="0"/>
              <a:t>Incompletely Specified Karnaugh Map</a:t>
            </a:r>
          </a:p>
        </p:txBody>
      </p:sp>
      <p:graphicFrame>
        <p:nvGraphicFramePr>
          <p:cNvPr id="11" name="Content Placeholder 4">
            <a:extLst>
              <a:ext uri="{FF2B5EF4-FFF2-40B4-BE49-F238E27FC236}">
                <a16:creationId xmlns:a16="http://schemas.microsoft.com/office/drawing/2014/main" id="{7801C06A-8189-4132-A2BD-E3562C5C1A6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886717" y="2299809"/>
          <a:ext cx="4148330" cy="3200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0</a:t>
                      </a:r>
                      <a:r>
                        <a:rPr lang="en-US" sz="1600" dirty="0"/>
                        <a:t> </a:t>
                      </a:r>
                      <a:r>
                        <a:rPr lang="en-US" sz="36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0</a:t>
                      </a:r>
                      <a:r>
                        <a:rPr lang="en-US" sz="1800" dirty="0"/>
                        <a:t> </a:t>
                      </a:r>
                      <a:r>
                        <a:rPr lang="en-US" sz="3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</a:t>
                      </a:r>
                      <a:r>
                        <a:rPr lang="en-US" sz="1600" dirty="0"/>
                        <a:t> </a:t>
                      </a:r>
                      <a:r>
                        <a:rPr lang="en-US" sz="3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</a:t>
                      </a:r>
                      <a:r>
                        <a:rPr lang="en-US" sz="2000" dirty="0"/>
                        <a:t> </a:t>
                      </a:r>
                      <a:r>
                        <a:rPr lang="en-US" sz="360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642036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564822"/>
                  </a:ext>
                </a:extLst>
              </a:tr>
            </a:tbl>
          </a:graphicData>
        </a:graphic>
      </p:graphicFrame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6FE1BE8-188A-41EC-B0AF-6613ECC699B3}"/>
              </a:ext>
            </a:extLst>
          </p:cNvPr>
          <p:cNvCxnSpPr/>
          <p:nvPr/>
        </p:nvCxnSpPr>
        <p:spPr>
          <a:xfrm flipH="1" flipV="1">
            <a:off x="2502131" y="2168364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544827B3-7B7B-44F1-ACEC-3CEE7C8A6B24}"/>
              </a:ext>
            </a:extLst>
          </p:cNvPr>
          <p:cNvGrpSpPr/>
          <p:nvPr/>
        </p:nvGrpSpPr>
        <p:grpSpPr>
          <a:xfrm>
            <a:off x="2353238" y="1869719"/>
            <a:ext cx="1417962" cy="1032835"/>
            <a:chOff x="3869180" y="1956135"/>
            <a:chExt cx="1417962" cy="1032835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08BD5EA-59F6-491A-B8EB-0BE556A7176D}"/>
                </a:ext>
              </a:extLst>
            </p:cNvPr>
            <p:cNvSpPr txBox="1"/>
            <p:nvPr/>
          </p:nvSpPr>
          <p:spPr>
            <a:xfrm>
              <a:off x="4075437" y="1956135"/>
              <a:ext cx="121170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 x</a:t>
              </a:r>
              <a:r>
                <a:rPr lang="en-US" sz="3600" baseline="-25000" dirty="0"/>
                <a:t>1</a:t>
              </a:r>
              <a:r>
                <a:rPr lang="en-US" sz="3600" dirty="0"/>
                <a:t> x</a:t>
              </a:r>
              <a:r>
                <a:rPr lang="en-US" sz="3600" baseline="-25000" dirty="0"/>
                <a:t>2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2E034C82-1EDB-45A9-B517-968A845471A9}"/>
                </a:ext>
              </a:extLst>
            </p:cNvPr>
            <p:cNvSpPr txBox="1"/>
            <p:nvPr/>
          </p:nvSpPr>
          <p:spPr>
            <a:xfrm>
              <a:off x="3869180" y="2342639"/>
              <a:ext cx="10882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3</a:t>
              </a:r>
              <a:r>
                <a:rPr lang="en-US" sz="3600" dirty="0"/>
                <a:t>x</a:t>
              </a:r>
              <a:r>
                <a:rPr lang="en-US" sz="3600" baseline="-25000" dirty="0"/>
                <a:t>4</a:t>
              </a:r>
            </a:p>
          </p:txBody>
        </p:sp>
      </p:grpSp>
      <p:sp>
        <p:nvSpPr>
          <p:cNvPr id="69" name="TextBox 68">
            <a:extLst>
              <a:ext uri="{FF2B5EF4-FFF2-40B4-BE49-F238E27FC236}">
                <a16:creationId xmlns:a16="http://schemas.microsoft.com/office/drawing/2014/main" id="{1870E69A-C0A5-43F7-8779-0E917007E927}"/>
              </a:ext>
            </a:extLst>
          </p:cNvPr>
          <p:cNvSpPr txBox="1"/>
          <p:nvPr/>
        </p:nvSpPr>
        <p:spPr>
          <a:xfrm>
            <a:off x="535983" y="3393080"/>
            <a:ext cx="19334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x</a:t>
            </a:r>
            <a:r>
              <a:rPr lang="en-US" sz="3600" baseline="-25000" dirty="0">
                <a:solidFill>
                  <a:srgbClr val="FF0000"/>
                </a:solidFill>
              </a:rPr>
              <a:t>1</a:t>
            </a:r>
            <a:r>
              <a:rPr lang="en-US" sz="3600" dirty="0">
                <a:solidFill>
                  <a:srgbClr val="FF0000"/>
                </a:solidFill>
              </a:rPr>
              <a:t>+x</a:t>
            </a:r>
            <a:r>
              <a:rPr lang="en-US" sz="3600" baseline="-25000" dirty="0">
                <a:solidFill>
                  <a:srgbClr val="FF0000"/>
                </a:solidFill>
              </a:rPr>
              <a:t>2</a:t>
            </a:r>
            <a:r>
              <a:rPr lang="en-US" sz="3600" dirty="0">
                <a:solidFill>
                  <a:srgbClr val="FF0000"/>
                </a:solidFill>
              </a:rPr>
              <a:t>+x</a:t>
            </a:r>
            <a:r>
              <a:rPr lang="en-US" sz="3600" baseline="-25000" dirty="0">
                <a:solidFill>
                  <a:srgbClr val="FF0000"/>
                </a:solidFill>
              </a:rPr>
              <a:t>3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A442B40F-DD06-4722-A4F2-2B884BCED820}"/>
              </a:ext>
            </a:extLst>
          </p:cNvPr>
          <p:cNvGrpSpPr/>
          <p:nvPr/>
        </p:nvGrpSpPr>
        <p:grpSpPr>
          <a:xfrm>
            <a:off x="3237835" y="1171377"/>
            <a:ext cx="5916831" cy="646331"/>
            <a:chOff x="3156682" y="1124527"/>
            <a:chExt cx="5916831" cy="646331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88D52009-E56F-4E54-82A4-3C5908D973FB}"/>
                </a:ext>
              </a:extLst>
            </p:cNvPr>
            <p:cNvGrpSpPr/>
            <p:nvPr/>
          </p:nvGrpSpPr>
          <p:grpSpPr>
            <a:xfrm>
              <a:off x="3156682" y="1124527"/>
              <a:ext cx="5916831" cy="646331"/>
              <a:chOff x="3415201" y="1112925"/>
              <a:chExt cx="5916831" cy="646331"/>
            </a:xfrm>
          </p:grpSpPr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BDAE4753-2D3D-408E-87DD-31F792D1DB9D}"/>
                  </a:ext>
                </a:extLst>
              </p:cNvPr>
              <p:cNvGrpSpPr/>
              <p:nvPr/>
            </p:nvGrpSpPr>
            <p:grpSpPr>
              <a:xfrm>
                <a:off x="3415201" y="1112925"/>
                <a:ext cx="5916831" cy="646331"/>
                <a:chOff x="2390073" y="4884480"/>
                <a:chExt cx="5916831" cy="646331"/>
              </a:xfrm>
            </p:grpSpPr>
            <p:sp>
              <p:nvSpPr>
                <p:cNvPr id="53" name="TextBox 52">
                  <a:extLst>
                    <a:ext uri="{FF2B5EF4-FFF2-40B4-BE49-F238E27FC236}">
                      <a16:creationId xmlns:a16="http://schemas.microsoft.com/office/drawing/2014/main" id="{2D115294-F3DD-4A78-979E-70306F6CF83A}"/>
                    </a:ext>
                  </a:extLst>
                </p:cNvPr>
                <p:cNvSpPr txBox="1"/>
                <p:nvPr/>
              </p:nvSpPr>
              <p:spPr>
                <a:xfrm>
                  <a:off x="2390073" y="4884480"/>
                  <a:ext cx="5916831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f =(</a:t>
                  </a:r>
                  <a:r>
                    <a:rPr lang="en-US" sz="3600" dirty="0">
                      <a:solidFill>
                        <a:srgbClr val="00B0F0"/>
                      </a:solidFill>
                    </a:rPr>
                    <a:t>x</a:t>
                  </a:r>
                  <a:r>
                    <a:rPr lang="en-US" sz="3600" baseline="-25000" dirty="0">
                      <a:solidFill>
                        <a:srgbClr val="00B0F0"/>
                      </a:solidFill>
                    </a:rPr>
                    <a:t>2</a:t>
                  </a:r>
                  <a:r>
                    <a:rPr lang="en-US" sz="3600" dirty="0">
                      <a:solidFill>
                        <a:srgbClr val="00B0F0"/>
                      </a:solidFill>
                    </a:rPr>
                    <a:t>+x</a:t>
                  </a:r>
                  <a:r>
                    <a:rPr lang="en-US" sz="3600" baseline="-25000" dirty="0">
                      <a:solidFill>
                        <a:srgbClr val="00B0F0"/>
                      </a:solidFill>
                    </a:rPr>
                    <a:t>3</a:t>
                  </a:r>
                  <a:r>
                    <a:rPr lang="en-US" sz="3600" dirty="0">
                      <a:solidFill>
                        <a:srgbClr val="00B0F0"/>
                      </a:solidFill>
                    </a:rPr>
                    <a:t>+x</a:t>
                  </a:r>
                  <a:r>
                    <a:rPr lang="en-US" sz="3600" baseline="-25000" dirty="0">
                      <a:solidFill>
                        <a:srgbClr val="00B0F0"/>
                      </a:solidFill>
                    </a:rPr>
                    <a:t>4</a:t>
                  </a:r>
                  <a:r>
                    <a:rPr lang="en-US" sz="3600" dirty="0"/>
                    <a:t>)(</a:t>
                  </a:r>
                  <a:r>
                    <a:rPr lang="en-US" sz="3600" dirty="0">
                      <a:solidFill>
                        <a:srgbClr val="FF0000"/>
                      </a:solidFill>
                    </a:rPr>
                    <a:t>x</a:t>
                  </a:r>
                  <a:r>
                    <a:rPr lang="en-US" sz="3600" baseline="-25000" dirty="0">
                      <a:solidFill>
                        <a:srgbClr val="FF0000"/>
                      </a:solidFill>
                    </a:rPr>
                    <a:t>1</a:t>
                  </a:r>
                  <a:r>
                    <a:rPr lang="en-US" sz="3600" dirty="0">
                      <a:solidFill>
                        <a:srgbClr val="FF0000"/>
                      </a:solidFill>
                    </a:rPr>
                    <a:t>+x</a:t>
                  </a:r>
                  <a:r>
                    <a:rPr lang="en-US" sz="3600" baseline="-25000" dirty="0">
                      <a:solidFill>
                        <a:srgbClr val="FF0000"/>
                      </a:solidFill>
                    </a:rPr>
                    <a:t>2</a:t>
                  </a:r>
                  <a:r>
                    <a:rPr lang="en-US" sz="3600" dirty="0">
                      <a:solidFill>
                        <a:srgbClr val="FF0000"/>
                      </a:solidFill>
                    </a:rPr>
                    <a:t>+x</a:t>
                  </a:r>
                  <a:r>
                    <a:rPr lang="en-US" sz="3600" baseline="-25000" dirty="0">
                      <a:solidFill>
                        <a:srgbClr val="FF0000"/>
                      </a:solidFill>
                    </a:rPr>
                    <a:t>3</a:t>
                  </a:r>
                  <a:r>
                    <a:rPr lang="en-US" sz="3600" dirty="0"/>
                    <a:t>)</a:t>
                  </a:r>
                </a:p>
              </p:txBody>
            </p: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2F7F7F0D-5659-4B9B-BCB0-5A357787C8B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201471" y="5056387"/>
                  <a:ext cx="274320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2C3FFD60-759C-4E1C-9C42-64063AC1160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63852" y="1295465"/>
                <a:ext cx="27432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503508C6-016E-4C63-BFBB-54A35E6B75CA}"/>
                </a:ext>
              </a:extLst>
            </p:cNvPr>
            <p:cNvCxnSpPr>
              <a:cxnSpLocks/>
            </p:cNvCxnSpPr>
            <p:nvPr/>
          </p:nvCxnSpPr>
          <p:spPr>
            <a:xfrm>
              <a:off x="4532079" y="1296434"/>
              <a:ext cx="27432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Oval 57">
            <a:extLst>
              <a:ext uri="{FF2B5EF4-FFF2-40B4-BE49-F238E27FC236}">
                <a16:creationId xmlns:a16="http://schemas.microsoft.com/office/drawing/2014/main" id="{B3275158-A64C-4E78-A512-9E30610AD9B7}"/>
              </a:ext>
            </a:extLst>
          </p:cNvPr>
          <p:cNvSpPr/>
          <p:nvPr/>
        </p:nvSpPr>
        <p:spPr>
          <a:xfrm>
            <a:off x="4584961" y="4168106"/>
            <a:ext cx="1434839" cy="698094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6A357963-F1C1-4E7D-A5D6-B3023AC06B11}"/>
              </a:ext>
            </a:extLst>
          </p:cNvPr>
          <p:cNvSpPr/>
          <p:nvPr/>
        </p:nvSpPr>
        <p:spPr>
          <a:xfrm>
            <a:off x="3721331" y="2902554"/>
            <a:ext cx="850669" cy="1261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B3AB1B5-10FB-4FC4-A001-4A92C3C9FED8}"/>
              </a:ext>
            </a:extLst>
          </p:cNvPr>
          <p:cNvGrpSpPr/>
          <p:nvPr/>
        </p:nvGrpSpPr>
        <p:grpSpPr>
          <a:xfrm>
            <a:off x="4701485" y="5607133"/>
            <a:ext cx="1905239" cy="646331"/>
            <a:chOff x="6650779" y="5105400"/>
            <a:chExt cx="1905239" cy="646331"/>
          </a:xfrm>
        </p:grpSpPr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097AF049-9AC1-46DF-BC03-E4E2F585B5D7}"/>
                </a:ext>
              </a:extLst>
            </p:cNvPr>
            <p:cNvCxnSpPr>
              <a:cxnSpLocks/>
            </p:cNvCxnSpPr>
            <p:nvPr/>
          </p:nvCxnSpPr>
          <p:spPr>
            <a:xfrm>
              <a:off x="7466238" y="5295767"/>
              <a:ext cx="274320" cy="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EA0BDB2D-B928-4119-AFDC-AA7F0B0CE0F0}"/>
                </a:ext>
              </a:extLst>
            </p:cNvPr>
            <p:cNvGrpSpPr/>
            <p:nvPr/>
          </p:nvGrpSpPr>
          <p:grpSpPr>
            <a:xfrm>
              <a:off x="6650779" y="5105400"/>
              <a:ext cx="1905239" cy="646331"/>
              <a:chOff x="6376459" y="5662759"/>
              <a:chExt cx="1905239" cy="646331"/>
            </a:xfrm>
          </p:grpSpPr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11468FAD-69CE-497F-AEA9-37165283EDB4}"/>
                  </a:ext>
                </a:extLst>
              </p:cNvPr>
              <p:cNvGrpSpPr/>
              <p:nvPr/>
            </p:nvGrpSpPr>
            <p:grpSpPr>
              <a:xfrm>
                <a:off x="6376459" y="5662759"/>
                <a:ext cx="1905239" cy="646331"/>
                <a:chOff x="4740263" y="5759034"/>
                <a:chExt cx="1905239" cy="646331"/>
              </a:xfrm>
            </p:grpSpPr>
            <p:sp>
              <p:nvSpPr>
                <p:cNvPr id="49" name="TextBox 48">
                  <a:extLst>
                    <a:ext uri="{FF2B5EF4-FFF2-40B4-BE49-F238E27FC236}">
                      <a16:creationId xmlns:a16="http://schemas.microsoft.com/office/drawing/2014/main" id="{470637D4-F01F-46A6-9CFB-727DDE747BC3}"/>
                    </a:ext>
                  </a:extLst>
                </p:cNvPr>
                <p:cNvSpPr txBox="1"/>
                <p:nvPr/>
              </p:nvSpPr>
              <p:spPr>
                <a:xfrm>
                  <a:off x="4740263" y="5759034"/>
                  <a:ext cx="1905239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>
                      <a:solidFill>
                        <a:srgbClr val="00B0F0"/>
                      </a:solidFill>
                    </a:rPr>
                    <a:t>x</a:t>
                  </a:r>
                  <a:r>
                    <a:rPr lang="en-US" sz="3600" baseline="-25000" dirty="0">
                      <a:solidFill>
                        <a:srgbClr val="00B0F0"/>
                      </a:solidFill>
                    </a:rPr>
                    <a:t>2 </a:t>
                  </a:r>
                  <a:r>
                    <a:rPr lang="en-US" sz="3600" dirty="0">
                      <a:solidFill>
                        <a:srgbClr val="00B0F0"/>
                      </a:solidFill>
                    </a:rPr>
                    <a:t>+ x</a:t>
                  </a:r>
                  <a:r>
                    <a:rPr lang="en-US" sz="3600" baseline="-25000" dirty="0">
                      <a:solidFill>
                        <a:srgbClr val="00B0F0"/>
                      </a:solidFill>
                    </a:rPr>
                    <a:t>3</a:t>
                  </a:r>
                  <a:r>
                    <a:rPr lang="en-US" sz="3600" dirty="0">
                      <a:solidFill>
                        <a:srgbClr val="00B0F0"/>
                      </a:solidFill>
                    </a:rPr>
                    <a:t>+x</a:t>
                  </a:r>
                  <a:r>
                    <a:rPr lang="en-US" sz="3600" baseline="-25000" dirty="0">
                      <a:solidFill>
                        <a:srgbClr val="00B0F0"/>
                      </a:solidFill>
                    </a:rPr>
                    <a:t>4</a:t>
                  </a:r>
                </a:p>
              </p:txBody>
            </p:sp>
            <p:cxnSp>
              <p:nvCxnSpPr>
                <p:cNvPr id="51" name="Straight Connector 50">
                  <a:extLst>
                    <a:ext uri="{FF2B5EF4-FFF2-40B4-BE49-F238E27FC236}">
                      <a16:creationId xmlns:a16="http://schemas.microsoft.com/office/drawing/2014/main" id="{C5A0229D-27A4-4739-AF61-45F67B48BEC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789170" y="5932170"/>
                  <a:ext cx="274320" cy="0"/>
                </a:xfrm>
                <a:prstGeom prst="line">
                  <a:avLst/>
                </a:prstGeom>
                <a:ln w="28575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5A0E3CA1-B688-4719-ACD7-19BF699DC35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791450" y="5844540"/>
                <a:ext cx="274320" cy="0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881211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58" grpId="0" animBg="1"/>
      <p:bldP spid="6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FA3F8-BEB5-481A-B35D-9C09B2C0E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852FE6-9747-4FF5-AF7A-9E17F0EB6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0" y="2971800"/>
            <a:ext cx="4953000" cy="3154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/>
              <a:t>Another example</a:t>
            </a:r>
          </a:p>
        </p:txBody>
      </p:sp>
    </p:spTree>
    <p:extLst>
      <p:ext uri="{BB962C8B-B14F-4D97-AF65-F5344CB8AC3E}">
        <p14:creationId xmlns:p14="http://schemas.microsoft.com/office/powerpoint/2010/main" val="35164851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CBE02-A56C-4AEA-A536-C3DD6FE4C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6974"/>
          </a:xfrm>
        </p:spPr>
        <p:txBody>
          <a:bodyPr>
            <a:normAutofit/>
          </a:bodyPr>
          <a:lstStyle/>
          <a:p>
            <a:r>
              <a:rPr lang="en-US" dirty="0"/>
              <a:t>Four Variable Karnaugh Map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61CF7AB-38FD-4C66-9BCB-9427B7C858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3816014"/>
              </p:ext>
            </p:extLst>
          </p:nvPr>
        </p:nvGraphicFramePr>
        <p:xfrm>
          <a:off x="488692" y="1072408"/>
          <a:ext cx="2556176" cy="569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635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9308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9308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448984">
                  <a:extLst>
                    <a:ext uri="{9D8B030D-6E8A-4147-A177-3AD203B41FA5}">
                      <a16:colId xmlns:a16="http://schemas.microsoft.com/office/drawing/2014/main" val="3909931750"/>
                    </a:ext>
                  </a:extLst>
                </a:gridCol>
                <a:gridCol w="846941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205688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354892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38879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158013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37831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311981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573128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4121401"/>
                  </a:ext>
                </a:extLst>
              </a:tr>
            </a:tbl>
          </a:graphicData>
        </a:graphic>
      </p:graphicFrame>
      <p:graphicFrame>
        <p:nvGraphicFramePr>
          <p:cNvPr id="11" name="Content Placeholder 4">
            <a:extLst>
              <a:ext uri="{FF2B5EF4-FFF2-40B4-BE49-F238E27FC236}">
                <a16:creationId xmlns:a16="http://schemas.microsoft.com/office/drawing/2014/main" id="{7801C06A-8189-4132-A2BD-E3562C5C1A6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394857" y="2373358"/>
          <a:ext cx="4148330" cy="3200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642036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564822"/>
                  </a:ext>
                </a:extLst>
              </a:tr>
            </a:tbl>
          </a:graphicData>
        </a:graphic>
      </p:graphicFrame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6FE1BE8-188A-41EC-B0AF-6613ECC699B3}"/>
              </a:ext>
            </a:extLst>
          </p:cNvPr>
          <p:cNvCxnSpPr/>
          <p:nvPr/>
        </p:nvCxnSpPr>
        <p:spPr>
          <a:xfrm flipH="1" flipV="1">
            <a:off x="4024313" y="2237390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B08BD5EA-59F6-491A-B8EB-0BE556A7176D}"/>
              </a:ext>
            </a:extLst>
          </p:cNvPr>
          <p:cNvSpPr txBox="1"/>
          <p:nvPr/>
        </p:nvSpPr>
        <p:spPr>
          <a:xfrm>
            <a:off x="4075437" y="1956135"/>
            <a:ext cx="12117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1</a:t>
            </a:r>
            <a:r>
              <a:rPr lang="en-US" sz="3600" dirty="0"/>
              <a:t> x</a:t>
            </a:r>
            <a:r>
              <a:rPr lang="en-US" sz="3600" baseline="-25000" dirty="0"/>
              <a:t>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E034C82-1EDB-45A9-B517-968A845471A9}"/>
              </a:ext>
            </a:extLst>
          </p:cNvPr>
          <p:cNvSpPr txBox="1"/>
          <p:nvPr/>
        </p:nvSpPr>
        <p:spPr>
          <a:xfrm>
            <a:off x="3869180" y="2342639"/>
            <a:ext cx="1088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x</a:t>
            </a:r>
            <a:r>
              <a:rPr lang="en-US" sz="3600" baseline="-25000" dirty="0"/>
              <a:t>3</a:t>
            </a:r>
            <a:r>
              <a:rPr lang="en-US" sz="3600" dirty="0"/>
              <a:t>x</a:t>
            </a:r>
            <a:r>
              <a:rPr lang="en-US" sz="3600" baseline="-25000" dirty="0"/>
              <a:t>4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A23F7CD-7C04-47AB-BB1B-E1ABED9EB493}"/>
              </a:ext>
            </a:extLst>
          </p:cNvPr>
          <p:cNvSpPr txBox="1"/>
          <p:nvPr/>
        </p:nvSpPr>
        <p:spPr>
          <a:xfrm>
            <a:off x="5243513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D375515-E75D-4CD5-BFA4-9FCC1ABB0130}"/>
              </a:ext>
            </a:extLst>
          </p:cNvPr>
          <p:cNvSpPr txBox="1"/>
          <p:nvPr/>
        </p:nvSpPr>
        <p:spPr>
          <a:xfrm>
            <a:off x="6092222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F6A883C-C863-47FF-8869-70C649A74A4E}"/>
              </a:ext>
            </a:extLst>
          </p:cNvPr>
          <p:cNvSpPr txBox="1"/>
          <p:nvPr/>
        </p:nvSpPr>
        <p:spPr>
          <a:xfrm>
            <a:off x="6878499" y="2342640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A7B1464-B682-4477-AB3D-960185ADB3B8}"/>
              </a:ext>
            </a:extLst>
          </p:cNvPr>
          <p:cNvSpPr txBox="1"/>
          <p:nvPr/>
        </p:nvSpPr>
        <p:spPr>
          <a:xfrm>
            <a:off x="7679524" y="2347837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81AE32D-1CD7-4094-BABB-4EB79287C718}"/>
              </a:ext>
            </a:extLst>
          </p:cNvPr>
          <p:cNvSpPr txBox="1"/>
          <p:nvPr/>
        </p:nvSpPr>
        <p:spPr>
          <a:xfrm>
            <a:off x="5438627" y="304109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4D4F353-8B34-44EA-A35C-91CBEF3C9F26}"/>
              </a:ext>
            </a:extLst>
          </p:cNvPr>
          <p:cNvSpPr txBox="1"/>
          <p:nvPr/>
        </p:nvSpPr>
        <p:spPr>
          <a:xfrm>
            <a:off x="5438627" y="362990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FE0E302-2F86-4552-8881-4DF773596C79}"/>
              </a:ext>
            </a:extLst>
          </p:cNvPr>
          <p:cNvSpPr txBox="1"/>
          <p:nvPr/>
        </p:nvSpPr>
        <p:spPr>
          <a:xfrm>
            <a:off x="6248403" y="304109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C5E6F91-0FA8-496B-8E5E-C457504C75BF}"/>
              </a:ext>
            </a:extLst>
          </p:cNvPr>
          <p:cNvSpPr txBox="1"/>
          <p:nvPr/>
        </p:nvSpPr>
        <p:spPr>
          <a:xfrm>
            <a:off x="7906656" y="3012315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FD058B0-DE5B-4ED9-BBDB-57E8675F7614}"/>
              </a:ext>
            </a:extLst>
          </p:cNvPr>
          <p:cNvSpPr txBox="1"/>
          <p:nvPr/>
        </p:nvSpPr>
        <p:spPr>
          <a:xfrm>
            <a:off x="6287336" y="364504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B8D5C03-72A5-4C76-B333-F5F46595F5C0}"/>
              </a:ext>
            </a:extLst>
          </p:cNvPr>
          <p:cNvSpPr txBox="1"/>
          <p:nvPr/>
        </p:nvSpPr>
        <p:spPr>
          <a:xfrm>
            <a:off x="7079569" y="3041089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94E97FB-143F-4BC5-B816-B178C04C5AD6}"/>
              </a:ext>
            </a:extLst>
          </p:cNvPr>
          <p:cNvSpPr txBox="1"/>
          <p:nvPr/>
        </p:nvSpPr>
        <p:spPr>
          <a:xfrm>
            <a:off x="7120508" y="364504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AFD6E85-C745-47FB-9CF8-67876605D94D}"/>
              </a:ext>
            </a:extLst>
          </p:cNvPr>
          <p:cNvSpPr txBox="1"/>
          <p:nvPr/>
        </p:nvSpPr>
        <p:spPr>
          <a:xfrm>
            <a:off x="7906656" y="362997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5CEE054-B141-4434-9CD1-ACF0BADB362F}"/>
              </a:ext>
            </a:extLst>
          </p:cNvPr>
          <p:cNvSpPr txBox="1"/>
          <p:nvPr/>
        </p:nvSpPr>
        <p:spPr>
          <a:xfrm>
            <a:off x="7944940" y="4988983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CB3BBAF-C69C-41C0-A4B5-AF00943881F1}"/>
              </a:ext>
            </a:extLst>
          </p:cNvPr>
          <p:cNvSpPr txBox="1"/>
          <p:nvPr/>
        </p:nvSpPr>
        <p:spPr>
          <a:xfrm>
            <a:off x="5438627" y="498898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B716FF4-39FD-4000-9FA4-8E2272894BC6}"/>
              </a:ext>
            </a:extLst>
          </p:cNvPr>
          <p:cNvSpPr txBox="1"/>
          <p:nvPr/>
        </p:nvSpPr>
        <p:spPr>
          <a:xfrm>
            <a:off x="6287336" y="434023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8B07B1C-6F52-4505-9BBE-648C7EF538AE}"/>
              </a:ext>
            </a:extLst>
          </p:cNvPr>
          <p:cNvSpPr txBox="1"/>
          <p:nvPr/>
        </p:nvSpPr>
        <p:spPr>
          <a:xfrm>
            <a:off x="7099118" y="429019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787CD8A-E17A-444B-8DA7-1B02940913F0}"/>
              </a:ext>
            </a:extLst>
          </p:cNvPr>
          <p:cNvSpPr txBox="1"/>
          <p:nvPr/>
        </p:nvSpPr>
        <p:spPr>
          <a:xfrm>
            <a:off x="5438627" y="430944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8DC430B-48AE-494E-84D8-1E0B687DB876}"/>
              </a:ext>
            </a:extLst>
          </p:cNvPr>
          <p:cNvSpPr txBox="1"/>
          <p:nvPr/>
        </p:nvSpPr>
        <p:spPr>
          <a:xfrm>
            <a:off x="6248403" y="495052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9753AC9-1A75-467E-AD2B-E342F3FB0E08}"/>
              </a:ext>
            </a:extLst>
          </p:cNvPr>
          <p:cNvSpPr txBox="1"/>
          <p:nvPr/>
        </p:nvSpPr>
        <p:spPr>
          <a:xfrm>
            <a:off x="7099118" y="495052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012E1C5-F493-41DC-8142-E4A2CB76F8DA}"/>
              </a:ext>
            </a:extLst>
          </p:cNvPr>
          <p:cNvSpPr txBox="1"/>
          <p:nvPr/>
        </p:nvSpPr>
        <p:spPr>
          <a:xfrm>
            <a:off x="7896467" y="4295495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</p:spTree>
    <p:extLst>
      <p:ext uri="{BB962C8B-B14F-4D97-AF65-F5344CB8AC3E}">
        <p14:creationId xmlns:p14="http://schemas.microsoft.com/office/powerpoint/2010/main" val="531321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30" grpId="0"/>
      <p:bldP spid="31" grpId="0"/>
      <p:bldP spid="32" grpId="0"/>
      <p:bldP spid="33" grpId="0"/>
      <p:bldP spid="34" grpId="0"/>
      <p:bldP spid="3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CBE02-A56C-4AEA-A536-C3DD6FE4C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2392"/>
            <a:ext cx="8229600" cy="936974"/>
          </a:xfrm>
        </p:spPr>
        <p:txBody>
          <a:bodyPr>
            <a:normAutofit fontScale="90000"/>
          </a:bodyPr>
          <a:lstStyle/>
          <a:p>
            <a:r>
              <a:rPr lang="en-US" dirty="0"/>
              <a:t>Incompletely Specified Karnaugh Map</a:t>
            </a:r>
          </a:p>
        </p:txBody>
      </p:sp>
      <p:graphicFrame>
        <p:nvGraphicFramePr>
          <p:cNvPr id="11" name="Content Placeholder 4">
            <a:extLst>
              <a:ext uri="{FF2B5EF4-FFF2-40B4-BE49-F238E27FC236}">
                <a16:creationId xmlns:a16="http://schemas.microsoft.com/office/drawing/2014/main" id="{7801C06A-8189-4132-A2BD-E3562C5C1A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7975995"/>
              </p:ext>
            </p:extLst>
          </p:nvPr>
        </p:nvGraphicFramePr>
        <p:xfrm>
          <a:off x="2886717" y="2299809"/>
          <a:ext cx="4148330" cy="3200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0</a:t>
                      </a:r>
                      <a:r>
                        <a:rPr lang="en-US" sz="1600" dirty="0"/>
                        <a:t> </a:t>
                      </a:r>
                      <a:r>
                        <a:rPr lang="en-US" sz="36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0</a:t>
                      </a:r>
                      <a:r>
                        <a:rPr lang="en-US" sz="1800" dirty="0"/>
                        <a:t> </a:t>
                      </a:r>
                      <a:r>
                        <a:rPr lang="en-US" sz="3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</a:t>
                      </a:r>
                      <a:r>
                        <a:rPr lang="en-US" sz="1600" dirty="0"/>
                        <a:t> </a:t>
                      </a:r>
                      <a:r>
                        <a:rPr lang="en-US" sz="3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</a:t>
                      </a:r>
                      <a:r>
                        <a:rPr lang="en-US" sz="2000" dirty="0"/>
                        <a:t> </a:t>
                      </a:r>
                      <a:r>
                        <a:rPr lang="en-US" sz="360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642036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564822"/>
                  </a:ext>
                </a:extLst>
              </a:tr>
            </a:tbl>
          </a:graphicData>
        </a:graphic>
      </p:graphicFrame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6FE1BE8-188A-41EC-B0AF-6613ECC699B3}"/>
              </a:ext>
            </a:extLst>
          </p:cNvPr>
          <p:cNvCxnSpPr/>
          <p:nvPr/>
        </p:nvCxnSpPr>
        <p:spPr>
          <a:xfrm flipH="1" flipV="1">
            <a:off x="2502131" y="2168364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544827B3-7B7B-44F1-ACEC-3CEE7C8A6B24}"/>
              </a:ext>
            </a:extLst>
          </p:cNvPr>
          <p:cNvGrpSpPr/>
          <p:nvPr/>
        </p:nvGrpSpPr>
        <p:grpSpPr>
          <a:xfrm>
            <a:off x="2353238" y="1869719"/>
            <a:ext cx="1417962" cy="1032835"/>
            <a:chOff x="3869180" y="1956135"/>
            <a:chExt cx="1417962" cy="1032835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08BD5EA-59F6-491A-B8EB-0BE556A7176D}"/>
                </a:ext>
              </a:extLst>
            </p:cNvPr>
            <p:cNvSpPr txBox="1"/>
            <p:nvPr/>
          </p:nvSpPr>
          <p:spPr>
            <a:xfrm>
              <a:off x="4075437" y="1956135"/>
              <a:ext cx="121170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 x</a:t>
              </a:r>
              <a:r>
                <a:rPr lang="en-US" sz="3600" baseline="-25000" dirty="0"/>
                <a:t>1</a:t>
              </a:r>
              <a:r>
                <a:rPr lang="en-US" sz="3600" dirty="0"/>
                <a:t> x</a:t>
              </a:r>
              <a:r>
                <a:rPr lang="en-US" sz="3600" baseline="-25000" dirty="0"/>
                <a:t>2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2E034C82-1EDB-45A9-B517-968A845471A9}"/>
                </a:ext>
              </a:extLst>
            </p:cNvPr>
            <p:cNvSpPr txBox="1"/>
            <p:nvPr/>
          </p:nvSpPr>
          <p:spPr>
            <a:xfrm>
              <a:off x="3869180" y="2342639"/>
              <a:ext cx="10882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3</a:t>
              </a:r>
              <a:r>
                <a:rPr lang="en-US" sz="3600" dirty="0"/>
                <a:t>x</a:t>
              </a:r>
              <a:r>
                <a:rPr lang="en-US" sz="3600" baseline="-25000" dirty="0"/>
                <a:t>4</a:t>
              </a:r>
            </a:p>
          </p:txBody>
        </p:sp>
      </p:grpSp>
      <p:sp>
        <p:nvSpPr>
          <p:cNvPr id="57" name="Oval 56">
            <a:extLst>
              <a:ext uri="{FF2B5EF4-FFF2-40B4-BE49-F238E27FC236}">
                <a16:creationId xmlns:a16="http://schemas.microsoft.com/office/drawing/2014/main" id="{8249B46F-5F35-415B-A826-C66771CF67D8}"/>
              </a:ext>
            </a:extLst>
          </p:cNvPr>
          <p:cNvSpPr/>
          <p:nvPr/>
        </p:nvSpPr>
        <p:spPr>
          <a:xfrm>
            <a:off x="5358085" y="3539080"/>
            <a:ext cx="1818923" cy="130760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2" name="Group 61">
            <a:extLst>
              <a:ext uri="{FF2B5EF4-FFF2-40B4-BE49-F238E27FC236}">
                <a16:creationId xmlns:a16="http://schemas.microsoft.com/office/drawing/2014/main" id="{C8DA9471-9905-49AD-BB08-96D6483316B5}"/>
              </a:ext>
            </a:extLst>
          </p:cNvPr>
          <p:cNvGrpSpPr/>
          <p:nvPr/>
        </p:nvGrpSpPr>
        <p:grpSpPr>
          <a:xfrm>
            <a:off x="3112359" y="4213878"/>
            <a:ext cx="4513939" cy="658265"/>
            <a:chOff x="1114549" y="3656945"/>
            <a:chExt cx="4247501" cy="300267"/>
          </a:xfrm>
        </p:grpSpPr>
        <p:sp>
          <p:nvSpPr>
            <p:cNvPr id="63" name="Arc 62">
              <a:extLst>
                <a:ext uri="{FF2B5EF4-FFF2-40B4-BE49-F238E27FC236}">
                  <a16:creationId xmlns:a16="http://schemas.microsoft.com/office/drawing/2014/main" id="{46F0900C-4AAD-4A13-827C-21373A961842}"/>
                </a:ext>
              </a:extLst>
            </p:cNvPr>
            <p:cNvSpPr/>
            <p:nvPr/>
          </p:nvSpPr>
          <p:spPr>
            <a:xfrm>
              <a:off x="4069840" y="3668675"/>
              <a:ext cx="1292210" cy="282998"/>
            </a:xfrm>
            <a:prstGeom prst="arc">
              <a:avLst>
                <a:gd name="adj1" fmla="val 6242028"/>
                <a:gd name="adj2" fmla="val 15491557"/>
              </a:avLst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Arc 63">
              <a:extLst>
                <a:ext uri="{FF2B5EF4-FFF2-40B4-BE49-F238E27FC236}">
                  <a16:creationId xmlns:a16="http://schemas.microsoft.com/office/drawing/2014/main" id="{8326B560-C94A-4517-8DE6-BC9A1465DEA8}"/>
                </a:ext>
              </a:extLst>
            </p:cNvPr>
            <p:cNvSpPr/>
            <p:nvPr/>
          </p:nvSpPr>
          <p:spPr>
            <a:xfrm flipH="1">
              <a:off x="1114549" y="3656945"/>
              <a:ext cx="1239904" cy="300267"/>
            </a:xfrm>
            <a:prstGeom prst="arc">
              <a:avLst>
                <a:gd name="adj1" fmla="val 5624242"/>
                <a:gd name="adj2" fmla="val 15786439"/>
              </a:avLst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15C98F9F-2C7E-44FD-933C-D26457B2D1EB}"/>
              </a:ext>
            </a:extLst>
          </p:cNvPr>
          <p:cNvGrpSpPr/>
          <p:nvPr/>
        </p:nvGrpSpPr>
        <p:grpSpPr>
          <a:xfrm>
            <a:off x="7320348" y="2672589"/>
            <a:ext cx="918485" cy="646331"/>
            <a:chOff x="6792912" y="1423438"/>
            <a:chExt cx="1013578" cy="646331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CC1FEDCC-F703-4A1A-B8B3-2EC7BDA1D9BE}"/>
                </a:ext>
              </a:extLst>
            </p:cNvPr>
            <p:cNvSpPr txBox="1"/>
            <p:nvPr/>
          </p:nvSpPr>
          <p:spPr>
            <a:xfrm>
              <a:off x="6792912" y="1423438"/>
              <a:ext cx="10135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7030A0"/>
                  </a:solidFill>
                </a:rPr>
                <a:t>x</a:t>
              </a:r>
              <a:r>
                <a:rPr lang="en-US" sz="3600" baseline="-25000" dirty="0">
                  <a:solidFill>
                    <a:srgbClr val="7030A0"/>
                  </a:solidFill>
                </a:rPr>
                <a:t>2</a:t>
              </a:r>
              <a:r>
                <a:rPr lang="en-US" sz="3600" dirty="0">
                  <a:solidFill>
                    <a:srgbClr val="7030A0"/>
                  </a:solidFill>
                </a:rPr>
                <a:t>x</a:t>
              </a:r>
              <a:r>
                <a:rPr lang="en-US" sz="3600" baseline="-25000" dirty="0">
                  <a:solidFill>
                    <a:srgbClr val="7030A0"/>
                  </a:solidFill>
                </a:rPr>
                <a:t>3</a:t>
              </a:r>
            </a:p>
          </p:txBody>
        </p: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A1E590AA-F552-4182-83C5-754F200BA247}"/>
                </a:ext>
              </a:extLst>
            </p:cNvPr>
            <p:cNvCxnSpPr>
              <a:cxnSpLocks/>
            </p:cNvCxnSpPr>
            <p:nvPr/>
          </p:nvCxnSpPr>
          <p:spPr>
            <a:xfrm>
              <a:off x="7251147" y="1576283"/>
              <a:ext cx="274319" cy="0"/>
            </a:xfrm>
            <a:prstGeom prst="line">
              <a:avLst/>
            </a:prstGeom>
            <a:ln w="285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9" name="TextBox 68">
            <a:extLst>
              <a:ext uri="{FF2B5EF4-FFF2-40B4-BE49-F238E27FC236}">
                <a16:creationId xmlns:a16="http://schemas.microsoft.com/office/drawing/2014/main" id="{1870E69A-C0A5-43F7-8779-0E917007E927}"/>
              </a:ext>
            </a:extLst>
          </p:cNvPr>
          <p:cNvSpPr txBox="1"/>
          <p:nvPr/>
        </p:nvSpPr>
        <p:spPr>
          <a:xfrm>
            <a:off x="7407967" y="3648373"/>
            <a:ext cx="9184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x</a:t>
            </a:r>
            <a:r>
              <a:rPr lang="en-US" sz="3600" baseline="-25000" dirty="0">
                <a:solidFill>
                  <a:srgbClr val="FF0000"/>
                </a:solidFill>
              </a:rPr>
              <a:t>1</a:t>
            </a:r>
            <a:r>
              <a:rPr lang="en-US" sz="3600" dirty="0">
                <a:solidFill>
                  <a:srgbClr val="FF0000"/>
                </a:solidFill>
              </a:rPr>
              <a:t>x</a:t>
            </a:r>
            <a:r>
              <a:rPr lang="en-US" sz="3600" baseline="-25000" dirty="0">
                <a:solidFill>
                  <a:srgbClr val="FF0000"/>
                </a:solidFill>
              </a:rPr>
              <a:t>4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8D52009-E56F-4E54-82A4-3C5908D973FB}"/>
              </a:ext>
            </a:extLst>
          </p:cNvPr>
          <p:cNvGrpSpPr/>
          <p:nvPr/>
        </p:nvGrpSpPr>
        <p:grpSpPr>
          <a:xfrm>
            <a:off x="2353238" y="1114791"/>
            <a:ext cx="4823770" cy="646331"/>
            <a:chOff x="3767334" y="1251036"/>
            <a:chExt cx="4823770" cy="646331"/>
          </a:xfrm>
        </p:grpSpPr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BDAE4753-2D3D-408E-87DD-31F792D1DB9D}"/>
                </a:ext>
              </a:extLst>
            </p:cNvPr>
            <p:cNvGrpSpPr/>
            <p:nvPr/>
          </p:nvGrpSpPr>
          <p:grpSpPr>
            <a:xfrm>
              <a:off x="3767334" y="1251036"/>
              <a:ext cx="4823770" cy="646331"/>
              <a:chOff x="2742206" y="5022591"/>
              <a:chExt cx="4823770" cy="646331"/>
            </a:xfrm>
          </p:grpSpPr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2D115294-F3DD-4A78-979E-70306F6CF83A}"/>
                  </a:ext>
                </a:extLst>
              </p:cNvPr>
              <p:cNvSpPr txBox="1"/>
              <p:nvPr/>
            </p:nvSpPr>
            <p:spPr>
              <a:xfrm>
                <a:off x="2742206" y="5022591"/>
                <a:ext cx="482377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 f = </a:t>
                </a:r>
                <a:r>
                  <a:rPr lang="en-US" sz="3600" dirty="0">
                    <a:solidFill>
                      <a:srgbClr val="FF0000"/>
                    </a:solidFill>
                  </a:rPr>
                  <a:t>x</a:t>
                </a:r>
                <a:r>
                  <a:rPr lang="en-US" sz="3600" baseline="-25000" dirty="0">
                    <a:solidFill>
                      <a:srgbClr val="FF0000"/>
                    </a:solidFill>
                  </a:rPr>
                  <a:t>1 </a:t>
                </a:r>
                <a:r>
                  <a:rPr lang="en-US" sz="3600" dirty="0">
                    <a:solidFill>
                      <a:srgbClr val="FF0000"/>
                    </a:solidFill>
                  </a:rPr>
                  <a:t>x</a:t>
                </a:r>
                <a:r>
                  <a:rPr lang="en-US" sz="3600" baseline="-25000" dirty="0">
                    <a:solidFill>
                      <a:srgbClr val="FF0000"/>
                    </a:solidFill>
                  </a:rPr>
                  <a:t>4</a:t>
                </a:r>
                <a:r>
                  <a:rPr lang="en-US" sz="3600" dirty="0"/>
                  <a:t>+</a:t>
                </a:r>
                <a:r>
                  <a:rPr lang="en-US" sz="3600" dirty="0">
                    <a:solidFill>
                      <a:srgbClr val="7030A0"/>
                    </a:solidFill>
                  </a:rPr>
                  <a:t>x</a:t>
                </a:r>
                <a:r>
                  <a:rPr lang="en-US" sz="3600" baseline="-25000" dirty="0">
                    <a:solidFill>
                      <a:srgbClr val="7030A0"/>
                    </a:solidFill>
                  </a:rPr>
                  <a:t>2</a:t>
                </a:r>
                <a:r>
                  <a:rPr lang="en-US" sz="3600" dirty="0">
                    <a:solidFill>
                      <a:srgbClr val="7030A0"/>
                    </a:solidFill>
                  </a:rPr>
                  <a:t>x</a:t>
                </a:r>
                <a:r>
                  <a:rPr lang="en-US" sz="3600" baseline="-25000" dirty="0">
                    <a:solidFill>
                      <a:srgbClr val="7030A0"/>
                    </a:solidFill>
                  </a:rPr>
                  <a:t>3</a:t>
                </a:r>
                <a:r>
                  <a:rPr lang="en-US" sz="3600" baseline="-25000" dirty="0"/>
                  <a:t> </a:t>
                </a:r>
                <a:r>
                  <a:rPr lang="en-US" sz="3600" dirty="0"/>
                  <a:t>+</a:t>
                </a:r>
                <a:r>
                  <a:rPr lang="en-US" sz="3600" dirty="0">
                    <a:solidFill>
                      <a:srgbClr val="00B050"/>
                    </a:solidFill>
                  </a:rPr>
                  <a:t>x</a:t>
                </a:r>
                <a:r>
                  <a:rPr lang="en-US" sz="3600" baseline="-25000" dirty="0">
                    <a:solidFill>
                      <a:srgbClr val="00B050"/>
                    </a:solidFill>
                  </a:rPr>
                  <a:t>2</a:t>
                </a:r>
                <a:r>
                  <a:rPr lang="en-US" sz="3600" dirty="0">
                    <a:solidFill>
                      <a:srgbClr val="00B050"/>
                    </a:solidFill>
                  </a:rPr>
                  <a:t>x</a:t>
                </a:r>
                <a:r>
                  <a:rPr lang="en-US" sz="3600" baseline="-25000" dirty="0">
                    <a:solidFill>
                      <a:srgbClr val="00B050"/>
                    </a:solidFill>
                  </a:rPr>
                  <a:t>3</a:t>
                </a:r>
                <a:r>
                  <a:rPr lang="en-US" sz="3600" dirty="0">
                    <a:solidFill>
                      <a:srgbClr val="00B050"/>
                    </a:solidFill>
                  </a:rPr>
                  <a:t>x</a:t>
                </a:r>
                <a:r>
                  <a:rPr lang="en-US" sz="3600" baseline="-25000" dirty="0">
                    <a:solidFill>
                      <a:srgbClr val="00B050"/>
                    </a:solidFill>
                  </a:rPr>
                  <a:t>4</a:t>
                </a:r>
                <a:r>
                  <a:rPr lang="en-US" sz="3600" baseline="-25000" dirty="0"/>
                  <a:t> </a:t>
                </a:r>
                <a:endParaRPr lang="en-US" sz="3600" dirty="0">
                  <a:solidFill>
                    <a:srgbClr val="00B0F0"/>
                  </a:solidFill>
                </a:endParaRPr>
              </a:p>
            </p:txBody>
          </p: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2F7F7F0D-5659-4B9B-BCB0-5A357787C8B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39048" y="5202476"/>
                <a:ext cx="27432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2C3FFD60-759C-4E1C-9C42-64063AC1160C}"/>
                </a:ext>
              </a:extLst>
            </p:cNvPr>
            <p:cNvCxnSpPr>
              <a:cxnSpLocks/>
            </p:cNvCxnSpPr>
            <p:nvPr/>
          </p:nvCxnSpPr>
          <p:spPr>
            <a:xfrm>
              <a:off x="6443450" y="1433939"/>
              <a:ext cx="27432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Oval 66">
            <a:extLst>
              <a:ext uri="{FF2B5EF4-FFF2-40B4-BE49-F238E27FC236}">
                <a16:creationId xmlns:a16="http://schemas.microsoft.com/office/drawing/2014/main" id="{6A357963-F1C1-4E7D-A5D6-B3023AC06B11}"/>
              </a:ext>
            </a:extLst>
          </p:cNvPr>
          <p:cNvSpPr/>
          <p:nvPr/>
        </p:nvSpPr>
        <p:spPr>
          <a:xfrm>
            <a:off x="4572001" y="2811971"/>
            <a:ext cx="1620698" cy="1522550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E690F13C-C39F-48EF-B41D-5157D177BF3F}"/>
              </a:ext>
            </a:extLst>
          </p:cNvPr>
          <p:cNvGrpSpPr/>
          <p:nvPr/>
        </p:nvGrpSpPr>
        <p:grpSpPr>
          <a:xfrm>
            <a:off x="7256510" y="4505405"/>
            <a:ext cx="1306832" cy="646331"/>
            <a:chOff x="6792912" y="1423438"/>
            <a:chExt cx="1442132" cy="646331"/>
          </a:xfrm>
        </p:grpSpPr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40B82871-CE76-4C38-8988-6A96263D18D1}"/>
                </a:ext>
              </a:extLst>
            </p:cNvPr>
            <p:cNvSpPr txBox="1"/>
            <p:nvPr/>
          </p:nvSpPr>
          <p:spPr>
            <a:xfrm>
              <a:off x="6792912" y="1423438"/>
              <a:ext cx="144213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00B050"/>
                  </a:solidFill>
                </a:rPr>
                <a:t>x</a:t>
              </a:r>
              <a:r>
                <a:rPr lang="en-US" sz="3600" baseline="-25000" dirty="0">
                  <a:solidFill>
                    <a:srgbClr val="00B050"/>
                  </a:solidFill>
                </a:rPr>
                <a:t>2</a:t>
              </a:r>
              <a:r>
                <a:rPr lang="en-US" sz="3600" dirty="0">
                  <a:solidFill>
                    <a:srgbClr val="00B050"/>
                  </a:solidFill>
                </a:rPr>
                <a:t>x</a:t>
              </a:r>
              <a:r>
                <a:rPr lang="en-US" sz="3600" baseline="-25000" dirty="0">
                  <a:solidFill>
                    <a:srgbClr val="00B050"/>
                  </a:solidFill>
                </a:rPr>
                <a:t>3</a:t>
              </a:r>
              <a:r>
                <a:rPr lang="en-US" sz="3600" dirty="0">
                  <a:solidFill>
                    <a:srgbClr val="00B050"/>
                  </a:solidFill>
                </a:rPr>
                <a:t>x</a:t>
              </a:r>
              <a:r>
                <a:rPr lang="en-US" sz="3600" baseline="-25000" dirty="0">
                  <a:solidFill>
                    <a:srgbClr val="00B050"/>
                  </a:solidFill>
                </a:rPr>
                <a:t>4</a:t>
              </a:r>
            </a:p>
          </p:txBody>
        </p: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D53D66AC-48F2-4ED3-98E0-C53EB54E2C9A}"/>
                </a:ext>
              </a:extLst>
            </p:cNvPr>
            <p:cNvCxnSpPr>
              <a:cxnSpLocks/>
            </p:cNvCxnSpPr>
            <p:nvPr/>
          </p:nvCxnSpPr>
          <p:spPr>
            <a:xfrm>
              <a:off x="6888663" y="1602371"/>
              <a:ext cx="274319" cy="0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31A658E9-E2C9-4CD6-87FF-D41EB7D3E71A}"/>
              </a:ext>
            </a:extLst>
          </p:cNvPr>
          <p:cNvSpPr txBox="1"/>
          <p:nvPr/>
        </p:nvSpPr>
        <p:spPr>
          <a:xfrm>
            <a:off x="569096" y="1933057"/>
            <a:ext cx="11397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2060"/>
                </a:solidFill>
              </a:rPr>
              <a:t>SOP</a:t>
            </a:r>
            <a:endParaRPr lang="en-US" sz="3600" baseline="-25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854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69" grpId="0"/>
      <p:bldP spid="6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CBE02-A56C-4AEA-A536-C3DD6FE4C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2392"/>
            <a:ext cx="8229600" cy="936974"/>
          </a:xfrm>
        </p:spPr>
        <p:txBody>
          <a:bodyPr>
            <a:normAutofit fontScale="90000"/>
          </a:bodyPr>
          <a:lstStyle/>
          <a:p>
            <a:r>
              <a:rPr lang="en-US" dirty="0"/>
              <a:t>Incompletely Specified Karnaugh Map</a:t>
            </a:r>
          </a:p>
        </p:txBody>
      </p:sp>
      <p:graphicFrame>
        <p:nvGraphicFramePr>
          <p:cNvPr id="11" name="Content Placeholder 4">
            <a:extLst>
              <a:ext uri="{FF2B5EF4-FFF2-40B4-BE49-F238E27FC236}">
                <a16:creationId xmlns:a16="http://schemas.microsoft.com/office/drawing/2014/main" id="{7801C06A-8189-4132-A2BD-E3562C5C1A6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886717" y="2299809"/>
          <a:ext cx="4148330" cy="3200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0</a:t>
                      </a:r>
                      <a:r>
                        <a:rPr lang="en-US" sz="1600" dirty="0"/>
                        <a:t> </a:t>
                      </a:r>
                      <a:r>
                        <a:rPr lang="en-US" sz="36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0</a:t>
                      </a:r>
                      <a:r>
                        <a:rPr lang="en-US" sz="1800" dirty="0"/>
                        <a:t> </a:t>
                      </a:r>
                      <a:r>
                        <a:rPr lang="en-US" sz="3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</a:t>
                      </a:r>
                      <a:r>
                        <a:rPr lang="en-US" sz="1600" dirty="0"/>
                        <a:t> </a:t>
                      </a:r>
                      <a:r>
                        <a:rPr lang="en-US" sz="3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</a:t>
                      </a:r>
                      <a:r>
                        <a:rPr lang="en-US" sz="2000" dirty="0"/>
                        <a:t> </a:t>
                      </a:r>
                      <a:r>
                        <a:rPr lang="en-US" sz="360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642036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564822"/>
                  </a:ext>
                </a:extLst>
              </a:tr>
            </a:tbl>
          </a:graphicData>
        </a:graphic>
      </p:graphicFrame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6FE1BE8-188A-41EC-B0AF-6613ECC699B3}"/>
              </a:ext>
            </a:extLst>
          </p:cNvPr>
          <p:cNvCxnSpPr/>
          <p:nvPr/>
        </p:nvCxnSpPr>
        <p:spPr>
          <a:xfrm flipH="1" flipV="1">
            <a:off x="2502131" y="2168364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544827B3-7B7B-44F1-ACEC-3CEE7C8A6B24}"/>
              </a:ext>
            </a:extLst>
          </p:cNvPr>
          <p:cNvGrpSpPr/>
          <p:nvPr/>
        </p:nvGrpSpPr>
        <p:grpSpPr>
          <a:xfrm>
            <a:off x="2353238" y="1869719"/>
            <a:ext cx="1417962" cy="1032835"/>
            <a:chOff x="3869180" y="1956135"/>
            <a:chExt cx="1417962" cy="1032835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08BD5EA-59F6-491A-B8EB-0BE556A7176D}"/>
                </a:ext>
              </a:extLst>
            </p:cNvPr>
            <p:cNvSpPr txBox="1"/>
            <p:nvPr/>
          </p:nvSpPr>
          <p:spPr>
            <a:xfrm>
              <a:off x="4075437" y="1956135"/>
              <a:ext cx="121170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 x</a:t>
              </a:r>
              <a:r>
                <a:rPr lang="en-US" sz="3600" baseline="-25000" dirty="0"/>
                <a:t>1</a:t>
              </a:r>
              <a:r>
                <a:rPr lang="en-US" sz="3600" dirty="0"/>
                <a:t> x</a:t>
              </a:r>
              <a:r>
                <a:rPr lang="en-US" sz="3600" baseline="-25000" dirty="0"/>
                <a:t>2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2E034C82-1EDB-45A9-B517-968A845471A9}"/>
                </a:ext>
              </a:extLst>
            </p:cNvPr>
            <p:cNvSpPr txBox="1"/>
            <p:nvPr/>
          </p:nvSpPr>
          <p:spPr>
            <a:xfrm>
              <a:off x="3869180" y="2342639"/>
              <a:ext cx="10882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x</a:t>
              </a:r>
              <a:r>
                <a:rPr lang="en-US" sz="3600" baseline="-25000" dirty="0"/>
                <a:t>3</a:t>
              </a:r>
              <a:r>
                <a:rPr lang="en-US" sz="3600" dirty="0"/>
                <a:t>x</a:t>
              </a:r>
              <a:r>
                <a:rPr lang="en-US" sz="3600" baseline="-25000" dirty="0"/>
                <a:t>4</a:t>
              </a:r>
            </a:p>
          </p:txBody>
        </p:sp>
      </p:grpSp>
      <p:sp>
        <p:nvSpPr>
          <p:cNvPr id="49" name="TextBox 48">
            <a:extLst>
              <a:ext uri="{FF2B5EF4-FFF2-40B4-BE49-F238E27FC236}">
                <a16:creationId xmlns:a16="http://schemas.microsoft.com/office/drawing/2014/main" id="{470637D4-F01F-46A6-9CFB-727DDE747BC3}"/>
              </a:ext>
            </a:extLst>
          </p:cNvPr>
          <p:cNvSpPr txBox="1"/>
          <p:nvPr/>
        </p:nvSpPr>
        <p:spPr>
          <a:xfrm>
            <a:off x="7132396" y="4960802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B0F0"/>
                </a:solidFill>
              </a:rPr>
              <a:t>x</a:t>
            </a:r>
            <a:r>
              <a:rPr lang="en-US" sz="3600" baseline="-25000" dirty="0">
                <a:solidFill>
                  <a:srgbClr val="00B0F0"/>
                </a:solidFill>
              </a:rPr>
              <a:t>2</a:t>
            </a:r>
            <a:r>
              <a:rPr lang="en-US" sz="3600" dirty="0">
                <a:solidFill>
                  <a:srgbClr val="00B0F0"/>
                </a:solidFill>
              </a:rPr>
              <a:t> + x</a:t>
            </a:r>
            <a:r>
              <a:rPr lang="en-US" sz="3600" baseline="-25000" dirty="0">
                <a:solidFill>
                  <a:srgbClr val="00B0F0"/>
                </a:solidFill>
              </a:rPr>
              <a:t>4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8249B46F-5F35-415B-A826-C66771CF67D8}"/>
              </a:ext>
            </a:extLst>
          </p:cNvPr>
          <p:cNvSpPr/>
          <p:nvPr/>
        </p:nvSpPr>
        <p:spPr>
          <a:xfrm>
            <a:off x="4432392" y="4213878"/>
            <a:ext cx="1818923" cy="130760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C1FEDCC-F703-4A1A-B8B3-2EC7BDA1D9BE}"/>
              </a:ext>
            </a:extLst>
          </p:cNvPr>
          <p:cNvSpPr txBox="1"/>
          <p:nvPr/>
        </p:nvSpPr>
        <p:spPr>
          <a:xfrm>
            <a:off x="344122" y="2813087"/>
            <a:ext cx="2108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7030A0"/>
                </a:solidFill>
              </a:rPr>
              <a:t>x</a:t>
            </a:r>
            <a:r>
              <a:rPr lang="en-US" sz="3600" baseline="-25000" dirty="0">
                <a:solidFill>
                  <a:srgbClr val="7030A0"/>
                </a:solidFill>
              </a:rPr>
              <a:t>1</a:t>
            </a:r>
            <a:r>
              <a:rPr lang="en-US" sz="3600" dirty="0">
                <a:solidFill>
                  <a:srgbClr val="7030A0"/>
                </a:solidFill>
              </a:rPr>
              <a:t>+ x</a:t>
            </a:r>
            <a:r>
              <a:rPr lang="en-US" sz="3600" baseline="-25000" dirty="0">
                <a:solidFill>
                  <a:srgbClr val="7030A0"/>
                </a:solidFill>
              </a:rPr>
              <a:t>2</a:t>
            </a:r>
            <a:r>
              <a:rPr lang="en-US" sz="3600" dirty="0">
                <a:solidFill>
                  <a:srgbClr val="7030A0"/>
                </a:solidFill>
              </a:rPr>
              <a:t> + x</a:t>
            </a:r>
            <a:r>
              <a:rPr lang="en-US" sz="3600" baseline="-25000" dirty="0">
                <a:solidFill>
                  <a:srgbClr val="7030A0"/>
                </a:solidFill>
              </a:rPr>
              <a:t>3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8D52009-E56F-4E54-82A4-3C5908D973FB}"/>
              </a:ext>
            </a:extLst>
          </p:cNvPr>
          <p:cNvGrpSpPr/>
          <p:nvPr/>
        </p:nvGrpSpPr>
        <p:grpSpPr>
          <a:xfrm>
            <a:off x="990600" y="1103388"/>
            <a:ext cx="6477000" cy="646331"/>
            <a:chOff x="3767334" y="1251036"/>
            <a:chExt cx="6477000" cy="646331"/>
          </a:xfrm>
        </p:grpSpPr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BDAE4753-2D3D-408E-87DD-31F792D1DB9D}"/>
                </a:ext>
              </a:extLst>
            </p:cNvPr>
            <p:cNvGrpSpPr/>
            <p:nvPr/>
          </p:nvGrpSpPr>
          <p:grpSpPr>
            <a:xfrm>
              <a:off x="3767334" y="1251036"/>
              <a:ext cx="6477000" cy="646331"/>
              <a:chOff x="2742206" y="5022591"/>
              <a:chExt cx="6477000" cy="646331"/>
            </a:xfrm>
          </p:grpSpPr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2D115294-F3DD-4A78-979E-70306F6CF83A}"/>
                  </a:ext>
                </a:extLst>
              </p:cNvPr>
              <p:cNvSpPr txBox="1"/>
              <p:nvPr/>
            </p:nvSpPr>
            <p:spPr>
              <a:xfrm>
                <a:off x="2742206" y="5022591"/>
                <a:ext cx="64770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 f = </a:t>
                </a:r>
                <a:r>
                  <a:rPr lang="en-US" sz="3600" dirty="0">
                    <a:solidFill>
                      <a:srgbClr val="FF0000"/>
                    </a:solidFill>
                  </a:rPr>
                  <a:t>(x</a:t>
                </a:r>
                <a:r>
                  <a:rPr lang="en-US" sz="3600" baseline="-25000" dirty="0">
                    <a:solidFill>
                      <a:srgbClr val="FF0000"/>
                    </a:solidFill>
                  </a:rPr>
                  <a:t>2</a:t>
                </a:r>
                <a:r>
                  <a:rPr lang="en-US" sz="3600" dirty="0">
                    <a:solidFill>
                      <a:srgbClr val="FF0000"/>
                    </a:solidFill>
                  </a:rPr>
                  <a:t> + x</a:t>
                </a:r>
                <a:r>
                  <a:rPr lang="en-US" sz="3600" baseline="-25000" dirty="0">
                    <a:solidFill>
                      <a:srgbClr val="FF0000"/>
                    </a:solidFill>
                  </a:rPr>
                  <a:t>3 </a:t>
                </a:r>
                <a:r>
                  <a:rPr lang="en-US" sz="3600" dirty="0">
                    <a:solidFill>
                      <a:srgbClr val="FF0000"/>
                    </a:solidFill>
                  </a:rPr>
                  <a:t>) </a:t>
                </a:r>
                <a:r>
                  <a:rPr lang="en-US" sz="3600" dirty="0">
                    <a:solidFill>
                      <a:srgbClr val="00B0F0"/>
                    </a:solidFill>
                  </a:rPr>
                  <a:t>(x</a:t>
                </a:r>
                <a:r>
                  <a:rPr lang="en-US" sz="3600" baseline="-25000" dirty="0">
                    <a:solidFill>
                      <a:srgbClr val="00B0F0"/>
                    </a:solidFill>
                  </a:rPr>
                  <a:t>2</a:t>
                </a:r>
                <a:r>
                  <a:rPr lang="en-US" sz="3600" dirty="0">
                    <a:solidFill>
                      <a:srgbClr val="00B0F0"/>
                    </a:solidFill>
                  </a:rPr>
                  <a:t> + x</a:t>
                </a:r>
                <a:r>
                  <a:rPr lang="en-US" sz="3600" baseline="-25000" dirty="0">
                    <a:solidFill>
                      <a:srgbClr val="00B0F0"/>
                    </a:solidFill>
                  </a:rPr>
                  <a:t>4 </a:t>
                </a:r>
                <a:r>
                  <a:rPr lang="en-US" sz="3600" dirty="0">
                    <a:solidFill>
                      <a:srgbClr val="00B0F0"/>
                    </a:solidFill>
                  </a:rPr>
                  <a:t>)</a:t>
                </a:r>
                <a:r>
                  <a:rPr lang="en-US" sz="3600" dirty="0">
                    <a:solidFill>
                      <a:srgbClr val="7030A0"/>
                    </a:solidFill>
                  </a:rPr>
                  <a:t>(x</a:t>
                </a:r>
                <a:r>
                  <a:rPr lang="en-US" sz="3600" baseline="-25000" dirty="0">
                    <a:solidFill>
                      <a:srgbClr val="7030A0"/>
                    </a:solidFill>
                  </a:rPr>
                  <a:t>1</a:t>
                </a:r>
                <a:r>
                  <a:rPr lang="en-US" sz="3600" dirty="0">
                    <a:solidFill>
                      <a:srgbClr val="7030A0"/>
                    </a:solidFill>
                  </a:rPr>
                  <a:t> + x</a:t>
                </a:r>
                <a:r>
                  <a:rPr lang="en-US" sz="3600" baseline="-25000" dirty="0">
                    <a:solidFill>
                      <a:srgbClr val="7030A0"/>
                    </a:solidFill>
                  </a:rPr>
                  <a:t>2</a:t>
                </a:r>
                <a:r>
                  <a:rPr lang="en-US" sz="3600" dirty="0">
                    <a:solidFill>
                      <a:srgbClr val="7030A0"/>
                    </a:solidFill>
                  </a:rPr>
                  <a:t> + x</a:t>
                </a:r>
                <a:r>
                  <a:rPr lang="en-US" sz="3600" baseline="-25000" dirty="0">
                    <a:solidFill>
                      <a:srgbClr val="7030A0"/>
                    </a:solidFill>
                  </a:rPr>
                  <a:t>3 </a:t>
                </a:r>
                <a:r>
                  <a:rPr lang="en-US" sz="3600" dirty="0">
                    <a:solidFill>
                      <a:srgbClr val="7030A0"/>
                    </a:solidFill>
                  </a:rPr>
                  <a:t>)</a:t>
                </a:r>
              </a:p>
            </p:txBody>
          </p: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2F7F7F0D-5659-4B9B-BCB0-5A357787C8B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56606" y="5202476"/>
                <a:ext cx="274320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2C3FFD60-759C-4E1C-9C42-64063AC1160C}"/>
                </a:ext>
              </a:extLst>
            </p:cNvPr>
            <p:cNvCxnSpPr>
              <a:cxnSpLocks/>
            </p:cNvCxnSpPr>
            <p:nvPr/>
          </p:nvCxnSpPr>
          <p:spPr>
            <a:xfrm>
              <a:off x="5443734" y="1433939"/>
              <a:ext cx="27432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Oval 66">
            <a:extLst>
              <a:ext uri="{FF2B5EF4-FFF2-40B4-BE49-F238E27FC236}">
                <a16:creationId xmlns:a16="http://schemas.microsoft.com/office/drawing/2014/main" id="{6A357963-F1C1-4E7D-A5D6-B3023AC06B11}"/>
              </a:ext>
            </a:extLst>
          </p:cNvPr>
          <p:cNvSpPr/>
          <p:nvPr/>
        </p:nvSpPr>
        <p:spPr>
          <a:xfrm>
            <a:off x="3669219" y="2773144"/>
            <a:ext cx="902781" cy="1522550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D0738DE8-8906-4EE7-83E1-805CBB645C26}"/>
              </a:ext>
            </a:extLst>
          </p:cNvPr>
          <p:cNvGrpSpPr/>
          <p:nvPr/>
        </p:nvGrpSpPr>
        <p:grpSpPr>
          <a:xfrm>
            <a:off x="2775591" y="2495719"/>
            <a:ext cx="5194422" cy="3481054"/>
            <a:chOff x="4345265" y="2419703"/>
            <a:chExt cx="4956058" cy="3729464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E8DF165B-141C-4E70-A4A1-650D98A49485}"/>
                </a:ext>
              </a:extLst>
            </p:cNvPr>
            <p:cNvGrpSpPr/>
            <p:nvPr/>
          </p:nvGrpSpPr>
          <p:grpSpPr>
            <a:xfrm>
              <a:off x="4345265" y="2419703"/>
              <a:ext cx="4956058" cy="1259437"/>
              <a:chOff x="2543776" y="2702306"/>
              <a:chExt cx="5040218" cy="682628"/>
            </a:xfrm>
          </p:grpSpPr>
          <p:sp>
            <p:nvSpPr>
              <p:cNvPr id="36" name="Arc 35">
                <a:extLst>
                  <a:ext uri="{FF2B5EF4-FFF2-40B4-BE49-F238E27FC236}">
                    <a16:creationId xmlns:a16="http://schemas.microsoft.com/office/drawing/2014/main" id="{7EA50D61-466A-4A53-A2B7-25F4F1964E10}"/>
                  </a:ext>
                </a:extLst>
              </p:cNvPr>
              <p:cNvSpPr/>
              <p:nvPr/>
            </p:nvSpPr>
            <p:spPr>
              <a:xfrm>
                <a:off x="2543776" y="2738603"/>
                <a:ext cx="1711560" cy="646331"/>
              </a:xfrm>
              <a:prstGeom prst="arc">
                <a:avLst>
                  <a:gd name="adj1" fmla="val 21276258"/>
                  <a:gd name="adj2" fmla="val 5108129"/>
                </a:avLst>
              </a:prstGeom>
              <a:ln w="254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Arc 36">
                <a:extLst>
                  <a:ext uri="{FF2B5EF4-FFF2-40B4-BE49-F238E27FC236}">
                    <a16:creationId xmlns:a16="http://schemas.microsoft.com/office/drawing/2014/main" id="{A2B23F5D-CC79-4EEA-BDED-6CA1093BC333}"/>
                  </a:ext>
                </a:extLst>
              </p:cNvPr>
              <p:cNvSpPr/>
              <p:nvPr/>
            </p:nvSpPr>
            <p:spPr>
              <a:xfrm flipH="1">
                <a:off x="5872434" y="2702306"/>
                <a:ext cx="1711560" cy="646331"/>
              </a:xfrm>
              <a:prstGeom prst="arc">
                <a:avLst>
                  <a:gd name="adj1" fmla="val 21246910"/>
                  <a:gd name="adj2" fmla="val 6137847"/>
                </a:avLst>
              </a:prstGeom>
              <a:ln w="254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7CF0611E-1DC1-497F-8AB5-8BE1867F74A5}"/>
                </a:ext>
              </a:extLst>
            </p:cNvPr>
            <p:cNvGrpSpPr/>
            <p:nvPr/>
          </p:nvGrpSpPr>
          <p:grpSpPr>
            <a:xfrm>
              <a:off x="4345265" y="4889730"/>
              <a:ext cx="4956058" cy="1259437"/>
              <a:chOff x="2543776" y="2702306"/>
              <a:chExt cx="5040218" cy="682628"/>
            </a:xfrm>
          </p:grpSpPr>
          <p:sp>
            <p:nvSpPr>
              <p:cNvPr id="34" name="Arc 33">
                <a:extLst>
                  <a:ext uri="{FF2B5EF4-FFF2-40B4-BE49-F238E27FC236}">
                    <a16:creationId xmlns:a16="http://schemas.microsoft.com/office/drawing/2014/main" id="{86E74963-9DAB-4909-93E2-7157473F3A61}"/>
                  </a:ext>
                </a:extLst>
              </p:cNvPr>
              <p:cNvSpPr/>
              <p:nvPr/>
            </p:nvSpPr>
            <p:spPr>
              <a:xfrm>
                <a:off x="2543776" y="2738603"/>
                <a:ext cx="1711560" cy="646331"/>
              </a:xfrm>
              <a:prstGeom prst="arc">
                <a:avLst>
                  <a:gd name="adj1" fmla="val 16983343"/>
                  <a:gd name="adj2" fmla="val 905411"/>
                </a:avLst>
              </a:prstGeom>
              <a:ln w="254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Arc 34">
                <a:extLst>
                  <a:ext uri="{FF2B5EF4-FFF2-40B4-BE49-F238E27FC236}">
                    <a16:creationId xmlns:a16="http://schemas.microsoft.com/office/drawing/2014/main" id="{87CBAE34-050E-4B9C-B402-D847F1936E73}"/>
                  </a:ext>
                </a:extLst>
              </p:cNvPr>
              <p:cNvSpPr/>
              <p:nvPr/>
            </p:nvSpPr>
            <p:spPr>
              <a:xfrm flipH="1">
                <a:off x="5872434" y="2702306"/>
                <a:ext cx="1711560" cy="646331"/>
              </a:xfrm>
              <a:prstGeom prst="arc">
                <a:avLst>
                  <a:gd name="adj1" fmla="val 15967844"/>
                  <a:gd name="adj2" fmla="val 1074902"/>
                </a:avLst>
              </a:prstGeom>
              <a:ln w="254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C764F27A-2B5D-4679-B783-2812EAFDB6C6}"/>
              </a:ext>
            </a:extLst>
          </p:cNvPr>
          <p:cNvGrpSpPr/>
          <p:nvPr/>
        </p:nvGrpSpPr>
        <p:grpSpPr>
          <a:xfrm>
            <a:off x="4689884" y="5607133"/>
            <a:ext cx="1523999" cy="646331"/>
            <a:chOff x="7543800" y="3530905"/>
            <a:chExt cx="1523999" cy="646331"/>
          </a:xfrm>
        </p:grpSpPr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1870E69A-C0A5-43F7-8779-0E917007E927}"/>
                </a:ext>
              </a:extLst>
            </p:cNvPr>
            <p:cNvSpPr txBox="1"/>
            <p:nvPr/>
          </p:nvSpPr>
          <p:spPr>
            <a:xfrm>
              <a:off x="7543800" y="3530905"/>
              <a:ext cx="152399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FF0000"/>
                  </a:solidFill>
                </a:rPr>
                <a:t>x</a:t>
              </a:r>
              <a:r>
                <a:rPr lang="en-US" sz="3600" baseline="-25000" dirty="0">
                  <a:solidFill>
                    <a:srgbClr val="FF0000"/>
                  </a:solidFill>
                </a:rPr>
                <a:t>2 </a:t>
              </a:r>
              <a:r>
                <a:rPr lang="en-US" sz="3600" dirty="0">
                  <a:solidFill>
                    <a:srgbClr val="FF0000"/>
                  </a:solidFill>
                </a:rPr>
                <a:t>+ x</a:t>
              </a:r>
              <a:r>
                <a:rPr lang="en-US" sz="3600" baseline="-25000" dirty="0">
                  <a:solidFill>
                    <a:srgbClr val="FF0000"/>
                  </a:solidFill>
                </a:rPr>
                <a:t>3</a:t>
              </a:r>
            </a:p>
          </p:txBody>
        </p: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2C145C39-9817-4202-BC1A-9AE37885CD4E}"/>
                </a:ext>
              </a:extLst>
            </p:cNvPr>
            <p:cNvCxnSpPr>
              <a:cxnSpLocks/>
            </p:cNvCxnSpPr>
            <p:nvPr/>
          </p:nvCxnSpPr>
          <p:spPr>
            <a:xfrm>
              <a:off x="7585614" y="3699133"/>
              <a:ext cx="27432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AE275AF6-1A73-46DB-8DBA-CFAB6924576F}"/>
                </a:ext>
              </a:extLst>
            </p:cNvPr>
            <p:cNvCxnSpPr>
              <a:cxnSpLocks/>
            </p:cNvCxnSpPr>
            <p:nvPr/>
          </p:nvCxnSpPr>
          <p:spPr>
            <a:xfrm>
              <a:off x="8399417" y="3696789"/>
              <a:ext cx="27432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EE52FF5D-F1B5-82E2-1277-01053C784788}"/>
              </a:ext>
            </a:extLst>
          </p:cNvPr>
          <p:cNvSpPr txBox="1"/>
          <p:nvPr/>
        </p:nvSpPr>
        <p:spPr>
          <a:xfrm>
            <a:off x="529048" y="1903033"/>
            <a:ext cx="11397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2060"/>
                </a:solidFill>
              </a:rPr>
              <a:t>POS</a:t>
            </a:r>
            <a:endParaRPr lang="en-US" sz="3600" baseline="-25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744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7" grpId="0" animBg="1"/>
      <p:bldP spid="39" grpId="0"/>
      <p:bldP spid="6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A2BF4-0013-4E1F-B06F-75F19EA2C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Larger Karnaugh Maps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0E5823-05AB-42D9-9D96-F86433DAD5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Karnaugh maps for 5 or 6 variables require three dimensional grids</a:t>
            </a:r>
          </a:p>
          <a:p>
            <a:r>
              <a:rPr lang="en-US" dirty="0"/>
              <a:t>More variables require envisioning </a:t>
            </a:r>
            <a:r>
              <a:rPr lang="en-US"/>
              <a:t>more dimensions</a:t>
            </a:r>
          </a:p>
        </p:txBody>
      </p:sp>
    </p:spTree>
    <p:extLst>
      <p:ext uri="{BB962C8B-B14F-4D97-AF65-F5344CB8AC3E}">
        <p14:creationId xmlns:p14="http://schemas.microsoft.com/office/powerpoint/2010/main" val="259752409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57573-4B7B-4A74-A8EE-1D9DADB87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B191EF-FE64-4E3B-BCA6-F79FF3F8C5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986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5EE0C-1635-4409-8376-57B667E1B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Karnaugh Maps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3B6C8C-2F9B-440F-BED7-C8BBFD8793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764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Karnaugh maps are a rearrangement of the truth table that allows us to graphically find the minimized logical circuit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A1456BC-4A22-46F3-B63A-71C15C0BFC3F}"/>
              </a:ext>
            </a:extLst>
          </p:cNvPr>
          <p:cNvSpPr txBox="1">
            <a:spLocks/>
          </p:cNvSpPr>
          <p:nvPr/>
        </p:nvSpPr>
        <p:spPr>
          <a:xfrm>
            <a:off x="473034" y="3657600"/>
            <a:ext cx="8229600" cy="1676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5400" dirty="0">
                <a:solidFill>
                  <a:srgbClr val="FF0000"/>
                </a:solidFill>
              </a:rPr>
              <a:t>Boolean Algebra made easy!</a:t>
            </a:r>
          </a:p>
        </p:txBody>
      </p:sp>
    </p:spTree>
    <p:extLst>
      <p:ext uri="{BB962C8B-B14F-4D97-AF65-F5344CB8AC3E}">
        <p14:creationId xmlns:p14="http://schemas.microsoft.com/office/powerpoint/2010/main" val="3618777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DB9B99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B9B99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CBE02-A56C-4AEA-A536-C3DD6FE4C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400" y="1141805"/>
            <a:ext cx="5410200" cy="1524000"/>
          </a:xfrm>
        </p:spPr>
        <p:txBody>
          <a:bodyPr>
            <a:noAutofit/>
          </a:bodyPr>
          <a:lstStyle/>
          <a:p>
            <a:pPr algn="l"/>
            <a:r>
              <a:rPr lang="en-US" sz="3200" dirty="0"/>
              <a:t>Generate the Karnaugh map corresponding to the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61CF7AB-38FD-4C66-9BCB-9427B7C858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9482427"/>
              </p:ext>
            </p:extLst>
          </p:nvPr>
        </p:nvGraphicFramePr>
        <p:xfrm>
          <a:off x="246079" y="320040"/>
          <a:ext cx="2556176" cy="569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635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9308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9308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448984">
                  <a:extLst>
                    <a:ext uri="{9D8B030D-6E8A-4147-A177-3AD203B41FA5}">
                      <a16:colId xmlns:a16="http://schemas.microsoft.com/office/drawing/2014/main" val="3909931750"/>
                    </a:ext>
                  </a:extLst>
                </a:gridCol>
                <a:gridCol w="846941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205688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354892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38879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158013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37831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311981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573128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4121401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7A23F7CD-7C04-47AB-BB1B-E1ABED9EB493}"/>
              </a:ext>
            </a:extLst>
          </p:cNvPr>
          <p:cNvSpPr txBox="1"/>
          <p:nvPr/>
        </p:nvSpPr>
        <p:spPr>
          <a:xfrm>
            <a:off x="5243513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D375515-E75D-4CD5-BFA4-9FCC1ABB0130}"/>
              </a:ext>
            </a:extLst>
          </p:cNvPr>
          <p:cNvSpPr txBox="1"/>
          <p:nvPr/>
        </p:nvSpPr>
        <p:spPr>
          <a:xfrm>
            <a:off x="6092222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F6A883C-C863-47FF-8869-70C649A74A4E}"/>
              </a:ext>
            </a:extLst>
          </p:cNvPr>
          <p:cNvSpPr txBox="1"/>
          <p:nvPr/>
        </p:nvSpPr>
        <p:spPr>
          <a:xfrm>
            <a:off x="6878499" y="2342640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A7B1464-B682-4477-AB3D-960185ADB3B8}"/>
              </a:ext>
            </a:extLst>
          </p:cNvPr>
          <p:cNvSpPr txBox="1"/>
          <p:nvPr/>
        </p:nvSpPr>
        <p:spPr>
          <a:xfrm>
            <a:off x="7679524" y="2347837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B261765-5AF9-48D6-A438-80CCB98F07A9}"/>
              </a:ext>
            </a:extLst>
          </p:cNvPr>
          <p:cNvSpPr txBox="1">
            <a:spLocks/>
          </p:cNvSpPr>
          <p:nvPr/>
        </p:nvSpPr>
        <p:spPr>
          <a:xfrm>
            <a:off x="3352800" y="141584"/>
            <a:ext cx="2179462" cy="79960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Problem 1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BADDC56-90D4-42BC-91AE-6A6AB76ABF7A}"/>
              </a:ext>
            </a:extLst>
          </p:cNvPr>
          <p:cNvSpPr txBox="1">
            <a:spLocks/>
          </p:cNvSpPr>
          <p:nvPr/>
        </p:nvSpPr>
        <p:spPr>
          <a:xfrm>
            <a:off x="3197087" y="2891159"/>
            <a:ext cx="5410200" cy="10903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Find the minimized SOP function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029FF4BE-AF83-44CA-90AC-72E63DBFBA2D}"/>
              </a:ext>
            </a:extLst>
          </p:cNvPr>
          <p:cNvSpPr txBox="1">
            <a:spLocks/>
          </p:cNvSpPr>
          <p:nvPr/>
        </p:nvSpPr>
        <p:spPr>
          <a:xfrm>
            <a:off x="3204014" y="4495800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Find the minimized POS function and draw the corresponding circuit </a:t>
            </a:r>
          </a:p>
        </p:txBody>
      </p:sp>
    </p:spTree>
    <p:extLst>
      <p:ext uri="{BB962C8B-B14F-4D97-AF65-F5344CB8AC3E}">
        <p14:creationId xmlns:p14="http://schemas.microsoft.com/office/powerpoint/2010/main" val="423486717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B010771-51A5-4FAF-8D14-7A12F2F1B3FF}"/>
              </a:ext>
            </a:extLst>
          </p:cNvPr>
          <p:cNvSpPr txBox="1"/>
          <p:nvPr/>
        </p:nvSpPr>
        <p:spPr>
          <a:xfrm>
            <a:off x="322561" y="895483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4A02980-D309-4BE6-9454-DCC2B214C0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8994843"/>
              </p:ext>
            </p:extLst>
          </p:nvPr>
        </p:nvGraphicFramePr>
        <p:xfrm>
          <a:off x="464291" y="1533878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2C573F46-ADA9-4CF4-A0A9-A02363863128}"/>
              </a:ext>
            </a:extLst>
          </p:cNvPr>
          <p:cNvSpPr txBox="1">
            <a:spLocks/>
          </p:cNvSpPr>
          <p:nvPr/>
        </p:nvSpPr>
        <p:spPr>
          <a:xfrm>
            <a:off x="3200400" y="1141805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/>
              <a:t>Generate the Karnaugh map corresponding to the truth table</a:t>
            </a:r>
            <a:endParaRPr lang="en-US" sz="32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16F6A14-6C69-491B-A6A8-19C1ECFA19E8}"/>
              </a:ext>
            </a:extLst>
          </p:cNvPr>
          <p:cNvSpPr txBox="1">
            <a:spLocks/>
          </p:cNvSpPr>
          <p:nvPr/>
        </p:nvSpPr>
        <p:spPr>
          <a:xfrm>
            <a:off x="3352800" y="141584"/>
            <a:ext cx="2179462" cy="79960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Problem 2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1A2E105-BC89-4AB0-98B9-0FB2ABA5F296}"/>
              </a:ext>
            </a:extLst>
          </p:cNvPr>
          <p:cNvSpPr txBox="1">
            <a:spLocks/>
          </p:cNvSpPr>
          <p:nvPr/>
        </p:nvSpPr>
        <p:spPr>
          <a:xfrm>
            <a:off x="3124740" y="3109837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Find the minimized SOP function and draw the corresponding circuit 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461BCD8-F8EE-4168-A62B-BC06D7C2009B}"/>
              </a:ext>
            </a:extLst>
          </p:cNvPr>
          <p:cNvSpPr txBox="1">
            <a:spLocks/>
          </p:cNvSpPr>
          <p:nvPr/>
        </p:nvSpPr>
        <p:spPr>
          <a:xfrm>
            <a:off x="3197087" y="4954195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Find the minimized POS function and draw the corresponding circuit </a:t>
            </a:r>
          </a:p>
        </p:txBody>
      </p:sp>
    </p:spTree>
    <p:extLst>
      <p:ext uri="{BB962C8B-B14F-4D97-AF65-F5344CB8AC3E}">
        <p14:creationId xmlns:p14="http://schemas.microsoft.com/office/powerpoint/2010/main" val="377795325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61CF7AB-38FD-4C66-9BCB-9427B7C858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2811111"/>
              </p:ext>
            </p:extLst>
          </p:nvPr>
        </p:nvGraphicFramePr>
        <p:xfrm>
          <a:off x="247773" y="381000"/>
          <a:ext cx="2556176" cy="569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635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9308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9308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448984">
                  <a:extLst>
                    <a:ext uri="{9D8B030D-6E8A-4147-A177-3AD203B41FA5}">
                      <a16:colId xmlns:a16="http://schemas.microsoft.com/office/drawing/2014/main" val="3909931750"/>
                    </a:ext>
                  </a:extLst>
                </a:gridCol>
                <a:gridCol w="846941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205688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354892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38879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158013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37831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311981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573128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4121401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7A23F7CD-7C04-47AB-BB1B-E1ABED9EB493}"/>
              </a:ext>
            </a:extLst>
          </p:cNvPr>
          <p:cNvSpPr txBox="1"/>
          <p:nvPr/>
        </p:nvSpPr>
        <p:spPr>
          <a:xfrm>
            <a:off x="5243513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D375515-E75D-4CD5-BFA4-9FCC1ABB0130}"/>
              </a:ext>
            </a:extLst>
          </p:cNvPr>
          <p:cNvSpPr txBox="1"/>
          <p:nvPr/>
        </p:nvSpPr>
        <p:spPr>
          <a:xfrm>
            <a:off x="6092222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F6A883C-C863-47FF-8869-70C649A74A4E}"/>
              </a:ext>
            </a:extLst>
          </p:cNvPr>
          <p:cNvSpPr txBox="1"/>
          <p:nvPr/>
        </p:nvSpPr>
        <p:spPr>
          <a:xfrm>
            <a:off x="6878499" y="2342640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A7B1464-B682-4477-AB3D-960185ADB3B8}"/>
              </a:ext>
            </a:extLst>
          </p:cNvPr>
          <p:cNvSpPr txBox="1"/>
          <p:nvPr/>
        </p:nvSpPr>
        <p:spPr>
          <a:xfrm>
            <a:off x="7679524" y="2347837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DDB3DDE-3CCE-4C44-BB9A-81B35595D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400" y="1141805"/>
            <a:ext cx="5410200" cy="1524000"/>
          </a:xfrm>
        </p:spPr>
        <p:txBody>
          <a:bodyPr>
            <a:noAutofit/>
          </a:bodyPr>
          <a:lstStyle/>
          <a:p>
            <a:pPr algn="l"/>
            <a:r>
              <a:rPr lang="en-US" sz="3200" dirty="0"/>
              <a:t>Generate the Karnaugh map corresponding to the truth table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E55D25D2-39C9-4E5F-92FC-F6038D393474}"/>
              </a:ext>
            </a:extLst>
          </p:cNvPr>
          <p:cNvSpPr txBox="1">
            <a:spLocks/>
          </p:cNvSpPr>
          <p:nvPr/>
        </p:nvSpPr>
        <p:spPr>
          <a:xfrm>
            <a:off x="3352800" y="141584"/>
            <a:ext cx="2179462" cy="79960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Problem 3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7EB54C4C-A460-4373-80D9-1D58B837671D}"/>
              </a:ext>
            </a:extLst>
          </p:cNvPr>
          <p:cNvSpPr txBox="1">
            <a:spLocks/>
          </p:cNvSpPr>
          <p:nvPr/>
        </p:nvSpPr>
        <p:spPr>
          <a:xfrm>
            <a:off x="3124740" y="3109837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Find the minimized SOP function and draw the corresponding circuit 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B093F3B3-D06E-4F73-BA07-4210DD7310AE}"/>
              </a:ext>
            </a:extLst>
          </p:cNvPr>
          <p:cNvSpPr txBox="1">
            <a:spLocks/>
          </p:cNvSpPr>
          <p:nvPr/>
        </p:nvSpPr>
        <p:spPr>
          <a:xfrm>
            <a:off x="3197087" y="4954195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Find the minimized POS function and draw the corresponding circuit </a:t>
            </a:r>
          </a:p>
        </p:txBody>
      </p:sp>
    </p:spTree>
    <p:extLst>
      <p:ext uri="{BB962C8B-B14F-4D97-AF65-F5344CB8AC3E}">
        <p14:creationId xmlns:p14="http://schemas.microsoft.com/office/powerpoint/2010/main" val="206943912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B010771-51A5-4FAF-8D14-7A12F2F1B3FF}"/>
              </a:ext>
            </a:extLst>
          </p:cNvPr>
          <p:cNvSpPr txBox="1"/>
          <p:nvPr/>
        </p:nvSpPr>
        <p:spPr>
          <a:xfrm>
            <a:off x="391668" y="572541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4A02980-D309-4BE6-9454-DCC2B214C0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170141"/>
              </p:ext>
            </p:extLst>
          </p:nvPr>
        </p:nvGraphicFramePr>
        <p:xfrm>
          <a:off x="533400" y="1141805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688057E4-0CBD-4288-BBAE-B5DDCED3D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400" y="1141805"/>
            <a:ext cx="5410200" cy="1524000"/>
          </a:xfrm>
        </p:spPr>
        <p:txBody>
          <a:bodyPr>
            <a:noAutofit/>
          </a:bodyPr>
          <a:lstStyle/>
          <a:p>
            <a:pPr algn="l"/>
            <a:r>
              <a:rPr lang="en-US" sz="3200" dirty="0"/>
              <a:t>Generate the Karnaugh map corresponding to the truth table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165A1D3-4E0E-4F95-8AB3-5BCD6461C4E2}"/>
              </a:ext>
            </a:extLst>
          </p:cNvPr>
          <p:cNvSpPr txBox="1">
            <a:spLocks/>
          </p:cNvSpPr>
          <p:nvPr/>
        </p:nvSpPr>
        <p:spPr>
          <a:xfrm>
            <a:off x="3352800" y="141584"/>
            <a:ext cx="2179462" cy="79960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Problem 4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2AEC41F-B14E-4FAE-B8A7-CE8C7D6C11EF}"/>
              </a:ext>
            </a:extLst>
          </p:cNvPr>
          <p:cNvSpPr txBox="1">
            <a:spLocks/>
          </p:cNvSpPr>
          <p:nvPr/>
        </p:nvSpPr>
        <p:spPr>
          <a:xfrm>
            <a:off x="3124740" y="3109837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Find the minimized SOP function and draw the corresponding circuit 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3E6E6C8-5E8D-4176-BC4F-CC9EF36AE198}"/>
              </a:ext>
            </a:extLst>
          </p:cNvPr>
          <p:cNvSpPr txBox="1">
            <a:spLocks/>
          </p:cNvSpPr>
          <p:nvPr/>
        </p:nvSpPr>
        <p:spPr>
          <a:xfrm>
            <a:off x="3197087" y="4954195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Find the minimized POS function and draw the corresponding circuit </a:t>
            </a:r>
          </a:p>
        </p:txBody>
      </p:sp>
    </p:spTree>
    <p:extLst>
      <p:ext uri="{BB962C8B-B14F-4D97-AF65-F5344CB8AC3E}">
        <p14:creationId xmlns:p14="http://schemas.microsoft.com/office/powerpoint/2010/main" val="408330617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61CF7AB-38FD-4C66-9BCB-9427B7C858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7878867"/>
              </p:ext>
            </p:extLst>
          </p:nvPr>
        </p:nvGraphicFramePr>
        <p:xfrm>
          <a:off x="235663" y="304800"/>
          <a:ext cx="2556176" cy="569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635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9308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9308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448984">
                  <a:extLst>
                    <a:ext uri="{9D8B030D-6E8A-4147-A177-3AD203B41FA5}">
                      <a16:colId xmlns:a16="http://schemas.microsoft.com/office/drawing/2014/main" val="3909931750"/>
                    </a:ext>
                  </a:extLst>
                </a:gridCol>
                <a:gridCol w="846941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205688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354892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38879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158013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37831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311981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573128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4121401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7A23F7CD-7C04-47AB-BB1B-E1ABED9EB493}"/>
              </a:ext>
            </a:extLst>
          </p:cNvPr>
          <p:cNvSpPr txBox="1"/>
          <p:nvPr/>
        </p:nvSpPr>
        <p:spPr>
          <a:xfrm>
            <a:off x="5243513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D375515-E75D-4CD5-BFA4-9FCC1ABB0130}"/>
              </a:ext>
            </a:extLst>
          </p:cNvPr>
          <p:cNvSpPr txBox="1"/>
          <p:nvPr/>
        </p:nvSpPr>
        <p:spPr>
          <a:xfrm>
            <a:off x="6092222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F6A883C-C863-47FF-8869-70C649A74A4E}"/>
              </a:ext>
            </a:extLst>
          </p:cNvPr>
          <p:cNvSpPr txBox="1"/>
          <p:nvPr/>
        </p:nvSpPr>
        <p:spPr>
          <a:xfrm>
            <a:off x="6878499" y="2342640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A7B1464-B682-4477-AB3D-960185ADB3B8}"/>
              </a:ext>
            </a:extLst>
          </p:cNvPr>
          <p:cNvSpPr txBox="1"/>
          <p:nvPr/>
        </p:nvSpPr>
        <p:spPr>
          <a:xfrm>
            <a:off x="7679524" y="2347837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61028C9-D1EA-41EF-9792-F948EFE9B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400" y="1141805"/>
            <a:ext cx="5410200" cy="1524000"/>
          </a:xfrm>
        </p:spPr>
        <p:txBody>
          <a:bodyPr>
            <a:noAutofit/>
          </a:bodyPr>
          <a:lstStyle/>
          <a:p>
            <a:pPr algn="l"/>
            <a:r>
              <a:rPr lang="en-US" sz="3200" dirty="0"/>
              <a:t>Generate the Karnaugh map corresponding to the truth table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2B06C64-B071-4D20-8419-CE1E23FE3421}"/>
              </a:ext>
            </a:extLst>
          </p:cNvPr>
          <p:cNvSpPr txBox="1">
            <a:spLocks/>
          </p:cNvSpPr>
          <p:nvPr/>
        </p:nvSpPr>
        <p:spPr>
          <a:xfrm>
            <a:off x="3352800" y="141584"/>
            <a:ext cx="2179462" cy="79960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Problem 5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6CB5335B-49ED-449D-A706-8C7FED2BD66B}"/>
              </a:ext>
            </a:extLst>
          </p:cNvPr>
          <p:cNvSpPr txBox="1">
            <a:spLocks/>
          </p:cNvSpPr>
          <p:nvPr/>
        </p:nvSpPr>
        <p:spPr>
          <a:xfrm>
            <a:off x="3124740" y="3109837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Find the minimized SOP function and draw the corresponding circuit 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957034B-0E7D-45DA-BDBD-C0E5004E6BB7}"/>
              </a:ext>
            </a:extLst>
          </p:cNvPr>
          <p:cNvSpPr txBox="1">
            <a:spLocks/>
          </p:cNvSpPr>
          <p:nvPr/>
        </p:nvSpPr>
        <p:spPr>
          <a:xfrm>
            <a:off x="3197087" y="4954195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Find the minimized POS function and draw the corresponding circuit </a:t>
            </a:r>
          </a:p>
        </p:txBody>
      </p:sp>
    </p:spTree>
    <p:extLst>
      <p:ext uri="{BB962C8B-B14F-4D97-AF65-F5344CB8AC3E}">
        <p14:creationId xmlns:p14="http://schemas.microsoft.com/office/powerpoint/2010/main" val="283049017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B010771-51A5-4FAF-8D14-7A12F2F1B3FF}"/>
              </a:ext>
            </a:extLst>
          </p:cNvPr>
          <p:cNvSpPr txBox="1"/>
          <p:nvPr/>
        </p:nvSpPr>
        <p:spPr>
          <a:xfrm>
            <a:off x="391668" y="783744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4A02980-D309-4BE6-9454-DCC2B214C0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5695240"/>
              </p:ext>
            </p:extLst>
          </p:nvPr>
        </p:nvGraphicFramePr>
        <p:xfrm>
          <a:off x="533400" y="1353008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CD1B6654-6B0B-4CD1-8678-27EF4B19F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400" y="1141805"/>
            <a:ext cx="5410200" cy="1524000"/>
          </a:xfrm>
        </p:spPr>
        <p:txBody>
          <a:bodyPr>
            <a:noAutofit/>
          </a:bodyPr>
          <a:lstStyle/>
          <a:p>
            <a:pPr algn="l"/>
            <a:r>
              <a:rPr lang="en-US" sz="3200" dirty="0"/>
              <a:t>Generate the Karnaugh map corresponding to the truth table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DA1E59D-98CD-40D0-B546-D29860D93570}"/>
              </a:ext>
            </a:extLst>
          </p:cNvPr>
          <p:cNvSpPr txBox="1">
            <a:spLocks/>
          </p:cNvSpPr>
          <p:nvPr/>
        </p:nvSpPr>
        <p:spPr>
          <a:xfrm>
            <a:off x="3352800" y="141584"/>
            <a:ext cx="2179462" cy="79960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Problem 6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69D999F-6CD1-4869-893C-94E188FC6693}"/>
              </a:ext>
            </a:extLst>
          </p:cNvPr>
          <p:cNvSpPr txBox="1">
            <a:spLocks/>
          </p:cNvSpPr>
          <p:nvPr/>
        </p:nvSpPr>
        <p:spPr>
          <a:xfrm>
            <a:off x="3124740" y="3109837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Find the minimized SOP function and draw the corresponding circuit 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13C29B38-CF85-42B9-B128-6F239802B8CD}"/>
              </a:ext>
            </a:extLst>
          </p:cNvPr>
          <p:cNvSpPr txBox="1">
            <a:spLocks/>
          </p:cNvSpPr>
          <p:nvPr/>
        </p:nvSpPr>
        <p:spPr>
          <a:xfrm>
            <a:off x="3197087" y="4954195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Find the minimized POS function and draw the corresponding circuit </a:t>
            </a:r>
          </a:p>
        </p:txBody>
      </p:sp>
    </p:spTree>
    <p:extLst>
      <p:ext uri="{BB962C8B-B14F-4D97-AF65-F5344CB8AC3E}">
        <p14:creationId xmlns:p14="http://schemas.microsoft.com/office/powerpoint/2010/main" val="68769843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B010771-51A5-4FAF-8D14-7A12F2F1B3FF}"/>
              </a:ext>
            </a:extLst>
          </p:cNvPr>
          <p:cNvSpPr txBox="1"/>
          <p:nvPr/>
        </p:nvSpPr>
        <p:spPr>
          <a:xfrm>
            <a:off x="322563" y="1277034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4A02980-D309-4BE6-9454-DCC2B214C0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9681240"/>
              </p:ext>
            </p:extLst>
          </p:nvPr>
        </p:nvGraphicFramePr>
        <p:xfrm>
          <a:off x="464295" y="1846298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5D549AF0-0048-4D83-BA20-8B8D6204C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400" y="1141805"/>
            <a:ext cx="5410200" cy="1524000"/>
          </a:xfrm>
        </p:spPr>
        <p:txBody>
          <a:bodyPr>
            <a:noAutofit/>
          </a:bodyPr>
          <a:lstStyle/>
          <a:p>
            <a:pPr algn="l"/>
            <a:r>
              <a:rPr lang="en-US" sz="3200" dirty="0"/>
              <a:t>Generate the Karnaugh map corresponding to the truth table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5255EDB-10F8-4216-B6E5-F13404B264A3}"/>
              </a:ext>
            </a:extLst>
          </p:cNvPr>
          <p:cNvSpPr txBox="1">
            <a:spLocks/>
          </p:cNvSpPr>
          <p:nvPr/>
        </p:nvSpPr>
        <p:spPr>
          <a:xfrm>
            <a:off x="3352800" y="141584"/>
            <a:ext cx="2179462" cy="79960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Problem 7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1F9A604-033C-43ED-9200-56A41E3A15F3}"/>
              </a:ext>
            </a:extLst>
          </p:cNvPr>
          <p:cNvSpPr txBox="1">
            <a:spLocks/>
          </p:cNvSpPr>
          <p:nvPr/>
        </p:nvSpPr>
        <p:spPr>
          <a:xfrm>
            <a:off x="3124740" y="3109837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Find the minimized SOP function and draw the corresponding circuit 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45DE26D-D0F7-423E-8F98-A0F69250E402}"/>
              </a:ext>
            </a:extLst>
          </p:cNvPr>
          <p:cNvSpPr txBox="1">
            <a:spLocks/>
          </p:cNvSpPr>
          <p:nvPr/>
        </p:nvSpPr>
        <p:spPr>
          <a:xfrm>
            <a:off x="3197087" y="4954195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Find the minimized POS function and draw the corresponding circuit </a:t>
            </a:r>
          </a:p>
        </p:txBody>
      </p:sp>
    </p:spTree>
    <p:extLst>
      <p:ext uri="{BB962C8B-B14F-4D97-AF65-F5344CB8AC3E}">
        <p14:creationId xmlns:p14="http://schemas.microsoft.com/office/powerpoint/2010/main" val="208689039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61CF7AB-38FD-4C66-9BCB-9427B7C858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8374155"/>
              </p:ext>
            </p:extLst>
          </p:nvPr>
        </p:nvGraphicFramePr>
        <p:xfrm>
          <a:off x="232886" y="1052968"/>
          <a:ext cx="2556176" cy="569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635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9308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9308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448984">
                  <a:extLst>
                    <a:ext uri="{9D8B030D-6E8A-4147-A177-3AD203B41FA5}">
                      <a16:colId xmlns:a16="http://schemas.microsoft.com/office/drawing/2014/main" val="3909931750"/>
                    </a:ext>
                  </a:extLst>
                </a:gridCol>
                <a:gridCol w="846941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205688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354892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38879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158013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37831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311981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573128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4121401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7A23F7CD-7C04-47AB-BB1B-E1ABED9EB493}"/>
              </a:ext>
            </a:extLst>
          </p:cNvPr>
          <p:cNvSpPr txBox="1"/>
          <p:nvPr/>
        </p:nvSpPr>
        <p:spPr>
          <a:xfrm>
            <a:off x="5243513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D375515-E75D-4CD5-BFA4-9FCC1ABB0130}"/>
              </a:ext>
            </a:extLst>
          </p:cNvPr>
          <p:cNvSpPr txBox="1"/>
          <p:nvPr/>
        </p:nvSpPr>
        <p:spPr>
          <a:xfrm>
            <a:off x="6092222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F6A883C-C863-47FF-8869-70C649A74A4E}"/>
              </a:ext>
            </a:extLst>
          </p:cNvPr>
          <p:cNvSpPr txBox="1"/>
          <p:nvPr/>
        </p:nvSpPr>
        <p:spPr>
          <a:xfrm>
            <a:off x="6878499" y="2342640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A7B1464-B682-4477-AB3D-960185ADB3B8}"/>
              </a:ext>
            </a:extLst>
          </p:cNvPr>
          <p:cNvSpPr txBox="1"/>
          <p:nvPr/>
        </p:nvSpPr>
        <p:spPr>
          <a:xfrm>
            <a:off x="7679524" y="2347837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C6A2EE5A-BB94-4B24-AFE4-7CEE24D13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400" y="1141805"/>
            <a:ext cx="5410200" cy="1524000"/>
          </a:xfrm>
        </p:spPr>
        <p:txBody>
          <a:bodyPr>
            <a:noAutofit/>
          </a:bodyPr>
          <a:lstStyle/>
          <a:p>
            <a:pPr algn="l"/>
            <a:r>
              <a:rPr lang="en-US" sz="3200" dirty="0"/>
              <a:t>Generate the Karnaugh map corresponding to the truth table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EB446CD-D970-4A1E-BBD5-E37698E574AB}"/>
              </a:ext>
            </a:extLst>
          </p:cNvPr>
          <p:cNvSpPr txBox="1">
            <a:spLocks/>
          </p:cNvSpPr>
          <p:nvPr/>
        </p:nvSpPr>
        <p:spPr>
          <a:xfrm>
            <a:off x="3352800" y="141584"/>
            <a:ext cx="2179462" cy="79960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Problem 8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6D307F0D-658C-45D9-AFD6-9A6FF15D5707}"/>
              </a:ext>
            </a:extLst>
          </p:cNvPr>
          <p:cNvSpPr txBox="1">
            <a:spLocks/>
          </p:cNvSpPr>
          <p:nvPr/>
        </p:nvSpPr>
        <p:spPr>
          <a:xfrm>
            <a:off x="3124740" y="3109837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Find the minimized SOP function and draw the corresponding circuit 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5D52C380-61DB-486C-AA26-FC69A461595F}"/>
              </a:ext>
            </a:extLst>
          </p:cNvPr>
          <p:cNvSpPr txBox="1">
            <a:spLocks/>
          </p:cNvSpPr>
          <p:nvPr/>
        </p:nvSpPr>
        <p:spPr>
          <a:xfrm>
            <a:off x="3197087" y="4954195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Find the minimized POS function and draw the corresponding circuit </a:t>
            </a:r>
          </a:p>
        </p:txBody>
      </p:sp>
    </p:spTree>
    <p:extLst>
      <p:ext uri="{BB962C8B-B14F-4D97-AF65-F5344CB8AC3E}">
        <p14:creationId xmlns:p14="http://schemas.microsoft.com/office/powerpoint/2010/main" val="107559808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DC6885-C93D-4BB4-A464-D3069071C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9BE4C1-42D5-40DF-BB0C-CA86C67780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96978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ECB99-2348-4D02-91AE-DE4355E7E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FEBC65-5778-4303-9B54-E7DBCEA857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192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5EE0C-1635-4409-8376-57B667E1B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Karnaugh Maps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3B6C8C-2F9B-440F-BED7-C8BBFD8793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4034" y="1981200"/>
            <a:ext cx="7848600" cy="126278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maps are arranged differently depending upon the number of input variables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395777E-77B6-4625-88EA-2054E7F04144}"/>
              </a:ext>
            </a:extLst>
          </p:cNvPr>
          <p:cNvSpPr txBox="1">
            <a:spLocks/>
          </p:cNvSpPr>
          <p:nvPr/>
        </p:nvSpPr>
        <p:spPr>
          <a:xfrm>
            <a:off x="914400" y="3995019"/>
            <a:ext cx="7620000" cy="1415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Each cell in the Karnaugh map corresponds to one set of input values and one output</a:t>
            </a:r>
          </a:p>
        </p:txBody>
      </p:sp>
    </p:spTree>
    <p:extLst>
      <p:ext uri="{BB962C8B-B14F-4D97-AF65-F5344CB8AC3E}">
        <p14:creationId xmlns:p14="http://schemas.microsoft.com/office/powerpoint/2010/main" val="2160504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5EE0C-1635-4409-8376-57B667E1B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Variable Karnaugh Map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99C4F3C-359E-40CE-A3A9-D9C4E99400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4053365"/>
              </p:ext>
            </p:extLst>
          </p:nvPr>
        </p:nvGraphicFramePr>
        <p:xfrm>
          <a:off x="5410202" y="2446020"/>
          <a:ext cx="2895600" cy="1920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5200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</a:tbl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D0E6FA6-9DD2-4135-B3D4-10C382730E38}"/>
              </a:ext>
            </a:extLst>
          </p:cNvPr>
          <p:cNvCxnSpPr/>
          <p:nvPr/>
        </p:nvCxnSpPr>
        <p:spPr>
          <a:xfrm flipH="1" flipV="1">
            <a:off x="5114546" y="2307047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5214263B-BD3B-4D46-A73E-946CFD3DDFEF}"/>
              </a:ext>
            </a:extLst>
          </p:cNvPr>
          <p:cNvSpPr txBox="1"/>
          <p:nvPr/>
        </p:nvSpPr>
        <p:spPr>
          <a:xfrm>
            <a:off x="5300474" y="1983881"/>
            <a:ext cx="847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3E29B5A-10A3-4CDA-B2FC-929F5C310CC6}"/>
              </a:ext>
            </a:extLst>
          </p:cNvPr>
          <p:cNvSpPr txBox="1"/>
          <p:nvPr/>
        </p:nvSpPr>
        <p:spPr>
          <a:xfrm>
            <a:off x="5077332" y="2364881"/>
            <a:ext cx="7711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FA632F7-283B-4E25-9769-3FE44992E6EC}"/>
              </a:ext>
            </a:extLst>
          </p:cNvPr>
          <p:cNvSpPr txBox="1"/>
          <p:nvPr/>
        </p:nvSpPr>
        <p:spPr>
          <a:xfrm>
            <a:off x="582915" y="1857049"/>
            <a:ext cx="24050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  <a:p>
            <a:endParaRPr lang="en-US" sz="3600" baseline="-25000" dirty="0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A3BAE357-C873-4E86-B56A-5FB08B874C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2135180"/>
              </p:ext>
            </p:extLst>
          </p:nvPr>
        </p:nvGraphicFramePr>
        <p:xfrm>
          <a:off x="724646" y="2594552"/>
          <a:ext cx="2121548" cy="24022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233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99763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082552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45690D0-EA37-401B-95C8-55069B62740B}"/>
              </a:ext>
            </a:extLst>
          </p:cNvPr>
          <p:cNvSpPr/>
          <p:nvPr/>
        </p:nvSpPr>
        <p:spPr>
          <a:xfrm>
            <a:off x="2573079" y="3349255"/>
            <a:ext cx="3923414" cy="455552"/>
          </a:xfrm>
          <a:custGeom>
            <a:avLst/>
            <a:gdLst>
              <a:gd name="connsiteX0" fmla="*/ 0 w 3923414"/>
              <a:gd name="connsiteY0" fmla="*/ 0 h 470472"/>
              <a:gd name="connsiteX1" fmla="*/ 1658679 w 3923414"/>
              <a:gd name="connsiteY1" fmla="*/ 467832 h 470472"/>
              <a:gd name="connsiteX2" fmla="*/ 3923414 w 3923414"/>
              <a:gd name="connsiteY2" fmla="*/ 202018 h 470472"/>
              <a:gd name="connsiteX3" fmla="*/ 3923414 w 3923414"/>
              <a:gd name="connsiteY3" fmla="*/ 202018 h 470472"/>
              <a:gd name="connsiteX0" fmla="*/ 0 w 3923414"/>
              <a:gd name="connsiteY0" fmla="*/ 0 h 458475"/>
              <a:gd name="connsiteX1" fmla="*/ 2059512 w 3923414"/>
              <a:gd name="connsiteY1" fmla="*/ 455306 h 458475"/>
              <a:gd name="connsiteX2" fmla="*/ 3923414 w 3923414"/>
              <a:gd name="connsiteY2" fmla="*/ 202018 h 458475"/>
              <a:gd name="connsiteX3" fmla="*/ 3923414 w 3923414"/>
              <a:gd name="connsiteY3" fmla="*/ 202018 h 458475"/>
              <a:gd name="connsiteX0" fmla="*/ 0 w 3923414"/>
              <a:gd name="connsiteY0" fmla="*/ 0 h 455552"/>
              <a:gd name="connsiteX1" fmla="*/ 2059512 w 3923414"/>
              <a:gd name="connsiteY1" fmla="*/ 455306 h 455552"/>
              <a:gd name="connsiteX2" fmla="*/ 3923414 w 3923414"/>
              <a:gd name="connsiteY2" fmla="*/ 202018 h 455552"/>
              <a:gd name="connsiteX3" fmla="*/ 3923414 w 3923414"/>
              <a:gd name="connsiteY3" fmla="*/ 202018 h 455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23414" h="455552">
                <a:moveTo>
                  <a:pt x="0" y="0"/>
                </a:moveTo>
                <a:cubicBezTo>
                  <a:pt x="502388" y="217081"/>
                  <a:pt x="1455714" y="446688"/>
                  <a:pt x="2059512" y="455306"/>
                </a:cubicBezTo>
                <a:cubicBezTo>
                  <a:pt x="2663310" y="463924"/>
                  <a:pt x="3612764" y="244233"/>
                  <a:pt x="3923414" y="202018"/>
                </a:cubicBezTo>
                <a:lnTo>
                  <a:pt x="3923414" y="202018"/>
                </a:lnTo>
              </a:path>
            </a:pathLst>
          </a:custGeom>
          <a:noFill/>
          <a:ln>
            <a:solidFill>
              <a:srgbClr val="FF0000"/>
            </a:solidFill>
            <a:tailEnd type="stealth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EC09DCD-FFB8-4FD2-AC8D-BDF5433A3EA2}"/>
              </a:ext>
            </a:extLst>
          </p:cNvPr>
          <p:cNvSpPr/>
          <p:nvPr/>
        </p:nvSpPr>
        <p:spPr>
          <a:xfrm>
            <a:off x="2610291" y="3757826"/>
            <a:ext cx="4099073" cy="735860"/>
          </a:xfrm>
          <a:custGeom>
            <a:avLst/>
            <a:gdLst>
              <a:gd name="connsiteX0" fmla="*/ 0 w 3923414"/>
              <a:gd name="connsiteY0" fmla="*/ 0 h 470472"/>
              <a:gd name="connsiteX1" fmla="*/ 1658679 w 3923414"/>
              <a:gd name="connsiteY1" fmla="*/ 467832 h 470472"/>
              <a:gd name="connsiteX2" fmla="*/ 3923414 w 3923414"/>
              <a:gd name="connsiteY2" fmla="*/ 202018 h 470472"/>
              <a:gd name="connsiteX3" fmla="*/ 3923414 w 3923414"/>
              <a:gd name="connsiteY3" fmla="*/ 202018 h 470472"/>
              <a:gd name="connsiteX0" fmla="*/ 0 w 3923414"/>
              <a:gd name="connsiteY0" fmla="*/ 0 h 510712"/>
              <a:gd name="connsiteX1" fmla="*/ 2274616 w 3923414"/>
              <a:gd name="connsiteY1" fmla="*/ 507989 h 510712"/>
              <a:gd name="connsiteX2" fmla="*/ 3923414 w 3923414"/>
              <a:gd name="connsiteY2" fmla="*/ 202018 h 510712"/>
              <a:gd name="connsiteX3" fmla="*/ 3923414 w 3923414"/>
              <a:gd name="connsiteY3" fmla="*/ 202018 h 510712"/>
              <a:gd name="connsiteX0" fmla="*/ 0 w 3923414"/>
              <a:gd name="connsiteY0" fmla="*/ 0 h 508896"/>
              <a:gd name="connsiteX1" fmla="*/ 2274616 w 3923414"/>
              <a:gd name="connsiteY1" fmla="*/ 507989 h 508896"/>
              <a:gd name="connsiteX2" fmla="*/ 3923414 w 3923414"/>
              <a:gd name="connsiteY2" fmla="*/ 202018 h 508896"/>
              <a:gd name="connsiteX3" fmla="*/ 3923414 w 3923414"/>
              <a:gd name="connsiteY3" fmla="*/ 202018 h 508896"/>
              <a:gd name="connsiteX0" fmla="*/ 0 w 4032792"/>
              <a:gd name="connsiteY0" fmla="*/ 0 h 508896"/>
              <a:gd name="connsiteX1" fmla="*/ 2274616 w 4032792"/>
              <a:gd name="connsiteY1" fmla="*/ 507989 h 508896"/>
              <a:gd name="connsiteX2" fmla="*/ 3923414 w 4032792"/>
              <a:gd name="connsiteY2" fmla="*/ 202018 h 508896"/>
              <a:gd name="connsiteX3" fmla="*/ 3871216 w 4032792"/>
              <a:gd name="connsiteY3" fmla="*/ 282333 h 508896"/>
              <a:gd name="connsiteX0" fmla="*/ 0 w 3952449"/>
              <a:gd name="connsiteY0" fmla="*/ 0 h 519761"/>
              <a:gd name="connsiteX1" fmla="*/ 2274616 w 3952449"/>
              <a:gd name="connsiteY1" fmla="*/ 507989 h 519761"/>
              <a:gd name="connsiteX2" fmla="*/ 3377214 w 3952449"/>
              <a:gd name="connsiteY2" fmla="*/ 345178 h 519761"/>
              <a:gd name="connsiteX3" fmla="*/ 3923414 w 3952449"/>
              <a:gd name="connsiteY3" fmla="*/ 202018 h 519761"/>
              <a:gd name="connsiteX4" fmla="*/ 3871216 w 3952449"/>
              <a:gd name="connsiteY4" fmla="*/ 282333 h 519761"/>
              <a:gd name="connsiteX0" fmla="*/ 0 w 3952630"/>
              <a:gd name="connsiteY0" fmla="*/ 0 h 523130"/>
              <a:gd name="connsiteX1" fmla="*/ 2274616 w 3952630"/>
              <a:gd name="connsiteY1" fmla="*/ 507989 h 523130"/>
              <a:gd name="connsiteX2" fmla="*/ 3374656 w 3952630"/>
              <a:gd name="connsiteY2" fmla="*/ 373056 h 523130"/>
              <a:gd name="connsiteX3" fmla="*/ 3923414 w 3952630"/>
              <a:gd name="connsiteY3" fmla="*/ 202018 h 523130"/>
              <a:gd name="connsiteX4" fmla="*/ 3871216 w 3952630"/>
              <a:gd name="connsiteY4" fmla="*/ 282333 h 523130"/>
              <a:gd name="connsiteX0" fmla="*/ 0 w 4033702"/>
              <a:gd name="connsiteY0" fmla="*/ 0 h 523130"/>
              <a:gd name="connsiteX1" fmla="*/ 2274616 w 4033702"/>
              <a:gd name="connsiteY1" fmla="*/ 507989 h 523130"/>
              <a:gd name="connsiteX2" fmla="*/ 3374656 w 4033702"/>
              <a:gd name="connsiteY2" fmla="*/ 373056 h 523130"/>
              <a:gd name="connsiteX3" fmla="*/ 3923414 w 4033702"/>
              <a:gd name="connsiteY3" fmla="*/ 202018 h 523130"/>
              <a:gd name="connsiteX4" fmla="*/ 4027245 w 4033702"/>
              <a:gd name="connsiteY4" fmla="*/ 206899 h 523130"/>
              <a:gd name="connsiteX0" fmla="*/ 0 w 4028938"/>
              <a:gd name="connsiteY0" fmla="*/ 0 h 523130"/>
              <a:gd name="connsiteX1" fmla="*/ 2274616 w 4028938"/>
              <a:gd name="connsiteY1" fmla="*/ 507989 h 523130"/>
              <a:gd name="connsiteX2" fmla="*/ 3374656 w 4028938"/>
              <a:gd name="connsiteY2" fmla="*/ 373056 h 523130"/>
              <a:gd name="connsiteX3" fmla="*/ 3815985 w 4028938"/>
              <a:gd name="connsiteY3" fmla="*/ 257773 h 523130"/>
              <a:gd name="connsiteX4" fmla="*/ 4027245 w 4028938"/>
              <a:gd name="connsiteY4" fmla="*/ 206899 h 523130"/>
              <a:gd name="connsiteX0" fmla="*/ 0 w 4028933"/>
              <a:gd name="connsiteY0" fmla="*/ 0 h 526314"/>
              <a:gd name="connsiteX1" fmla="*/ 2274616 w 4028933"/>
              <a:gd name="connsiteY1" fmla="*/ 507989 h 526314"/>
              <a:gd name="connsiteX2" fmla="*/ 3377213 w 4028933"/>
              <a:gd name="connsiteY2" fmla="*/ 394374 h 526314"/>
              <a:gd name="connsiteX3" fmla="*/ 3815985 w 4028933"/>
              <a:gd name="connsiteY3" fmla="*/ 257773 h 526314"/>
              <a:gd name="connsiteX4" fmla="*/ 4027245 w 4028933"/>
              <a:gd name="connsiteY4" fmla="*/ 206899 h 526314"/>
              <a:gd name="connsiteX0" fmla="*/ 0 w 4028933"/>
              <a:gd name="connsiteY0" fmla="*/ 0 h 526314"/>
              <a:gd name="connsiteX1" fmla="*/ 2274616 w 4028933"/>
              <a:gd name="connsiteY1" fmla="*/ 507989 h 526314"/>
              <a:gd name="connsiteX2" fmla="*/ 3377213 w 4028933"/>
              <a:gd name="connsiteY2" fmla="*/ 394374 h 526314"/>
              <a:gd name="connsiteX3" fmla="*/ 3815985 w 4028933"/>
              <a:gd name="connsiteY3" fmla="*/ 257773 h 526314"/>
              <a:gd name="connsiteX4" fmla="*/ 4027245 w 4028933"/>
              <a:gd name="connsiteY4" fmla="*/ 206899 h 526314"/>
              <a:gd name="connsiteX0" fmla="*/ 0 w 4028933"/>
              <a:gd name="connsiteY0" fmla="*/ 0 h 526623"/>
              <a:gd name="connsiteX1" fmla="*/ 2274616 w 4028933"/>
              <a:gd name="connsiteY1" fmla="*/ 507989 h 526623"/>
              <a:gd name="connsiteX2" fmla="*/ 3377213 w 4028933"/>
              <a:gd name="connsiteY2" fmla="*/ 394374 h 526623"/>
              <a:gd name="connsiteX3" fmla="*/ 3815985 w 4028933"/>
              <a:gd name="connsiteY3" fmla="*/ 257773 h 526623"/>
              <a:gd name="connsiteX4" fmla="*/ 4027245 w 4028933"/>
              <a:gd name="connsiteY4" fmla="*/ 206899 h 526623"/>
              <a:gd name="connsiteX0" fmla="*/ 0 w 4028645"/>
              <a:gd name="connsiteY0" fmla="*/ 0 h 526623"/>
              <a:gd name="connsiteX1" fmla="*/ 2274616 w 4028645"/>
              <a:gd name="connsiteY1" fmla="*/ 507989 h 526623"/>
              <a:gd name="connsiteX2" fmla="*/ 3377213 w 4028645"/>
              <a:gd name="connsiteY2" fmla="*/ 394374 h 526623"/>
              <a:gd name="connsiteX3" fmla="*/ 3787848 w 4028645"/>
              <a:gd name="connsiteY3" fmla="*/ 275811 h 526623"/>
              <a:gd name="connsiteX4" fmla="*/ 4027245 w 4028645"/>
              <a:gd name="connsiteY4" fmla="*/ 206899 h 526623"/>
              <a:gd name="connsiteX0" fmla="*/ 0 w 4026105"/>
              <a:gd name="connsiteY0" fmla="*/ 0 h 526623"/>
              <a:gd name="connsiteX1" fmla="*/ 2274616 w 4026105"/>
              <a:gd name="connsiteY1" fmla="*/ 507989 h 526623"/>
              <a:gd name="connsiteX2" fmla="*/ 3377213 w 4026105"/>
              <a:gd name="connsiteY2" fmla="*/ 394374 h 526623"/>
              <a:gd name="connsiteX3" fmla="*/ 3787848 w 4026105"/>
              <a:gd name="connsiteY3" fmla="*/ 275811 h 526623"/>
              <a:gd name="connsiteX4" fmla="*/ 4024687 w 4026105"/>
              <a:gd name="connsiteY4" fmla="*/ 198700 h 526623"/>
              <a:gd name="connsiteX0" fmla="*/ 0 w 4024687"/>
              <a:gd name="connsiteY0" fmla="*/ 0 h 526623"/>
              <a:gd name="connsiteX1" fmla="*/ 2274616 w 4024687"/>
              <a:gd name="connsiteY1" fmla="*/ 507989 h 526623"/>
              <a:gd name="connsiteX2" fmla="*/ 3377213 w 4024687"/>
              <a:gd name="connsiteY2" fmla="*/ 394374 h 526623"/>
              <a:gd name="connsiteX3" fmla="*/ 3787848 w 4024687"/>
              <a:gd name="connsiteY3" fmla="*/ 275811 h 526623"/>
              <a:gd name="connsiteX4" fmla="*/ 4024687 w 4024687"/>
              <a:gd name="connsiteY4" fmla="*/ 198700 h 526623"/>
              <a:gd name="connsiteX0" fmla="*/ 0 w 4024687"/>
              <a:gd name="connsiteY0" fmla="*/ 0 h 526623"/>
              <a:gd name="connsiteX1" fmla="*/ 2274616 w 4024687"/>
              <a:gd name="connsiteY1" fmla="*/ 507989 h 526623"/>
              <a:gd name="connsiteX2" fmla="*/ 3377213 w 4024687"/>
              <a:gd name="connsiteY2" fmla="*/ 394374 h 526623"/>
              <a:gd name="connsiteX3" fmla="*/ 3787848 w 4024687"/>
              <a:gd name="connsiteY3" fmla="*/ 275811 h 526623"/>
              <a:gd name="connsiteX4" fmla="*/ 4024687 w 4024687"/>
              <a:gd name="connsiteY4" fmla="*/ 198700 h 526623"/>
              <a:gd name="connsiteX0" fmla="*/ 0 w 4024687"/>
              <a:gd name="connsiteY0" fmla="*/ 0 h 478844"/>
              <a:gd name="connsiteX1" fmla="*/ 2199799 w 4024687"/>
              <a:gd name="connsiteY1" fmla="*/ 452029 h 478844"/>
              <a:gd name="connsiteX2" fmla="*/ 3377213 w 4024687"/>
              <a:gd name="connsiteY2" fmla="*/ 394374 h 478844"/>
              <a:gd name="connsiteX3" fmla="*/ 3787848 w 4024687"/>
              <a:gd name="connsiteY3" fmla="*/ 275811 h 478844"/>
              <a:gd name="connsiteX4" fmla="*/ 4024687 w 4024687"/>
              <a:gd name="connsiteY4" fmla="*/ 198700 h 478844"/>
              <a:gd name="connsiteX0" fmla="*/ 0 w 4024687"/>
              <a:gd name="connsiteY0" fmla="*/ 0 h 472979"/>
              <a:gd name="connsiteX1" fmla="*/ 2199799 w 4024687"/>
              <a:gd name="connsiteY1" fmla="*/ 452029 h 472979"/>
              <a:gd name="connsiteX2" fmla="*/ 3152761 w 4024687"/>
              <a:gd name="connsiteY2" fmla="*/ 370391 h 472979"/>
              <a:gd name="connsiteX3" fmla="*/ 3787848 w 4024687"/>
              <a:gd name="connsiteY3" fmla="*/ 275811 h 472979"/>
              <a:gd name="connsiteX4" fmla="*/ 4024687 w 4024687"/>
              <a:gd name="connsiteY4" fmla="*/ 198700 h 472979"/>
              <a:gd name="connsiteX0" fmla="*/ 0 w 4024687"/>
              <a:gd name="connsiteY0" fmla="*/ 0 h 472979"/>
              <a:gd name="connsiteX1" fmla="*/ 2199799 w 4024687"/>
              <a:gd name="connsiteY1" fmla="*/ 452029 h 472979"/>
              <a:gd name="connsiteX2" fmla="*/ 3152761 w 4024687"/>
              <a:gd name="connsiteY2" fmla="*/ 370391 h 472979"/>
              <a:gd name="connsiteX3" fmla="*/ 3777096 w 4024687"/>
              <a:gd name="connsiteY3" fmla="*/ 265470 h 472979"/>
              <a:gd name="connsiteX4" fmla="*/ 4024687 w 4024687"/>
              <a:gd name="connsiteY4" fmla="*/ 198700 h 472979"/>
              <a:gd name="connsiteX0" fmla="*/ 0 w 4024687"/>
              <a:gd name="connsiteY0" fmla="*/ 0 h 453658"/>
              <a:gd name="connsiteX1" fmla="*/ 2199799 w 4024687"/>
              <a:gd name="connsiteY1" fmla="*/ 452029 h 453658"/>
              <a:gd name="connsiteX2" fmla="*/ 3152761 w 4024687"/>
              <a:gd name="connsiteY2" fmla="*/ 370391 h 453658"/>
              <a:gd name="connsiteX3" fmla="*/ 3777096 w 4024687"/>
              <a:gd name="connsiteY3" fmla="*/ 265470 h 453658"/>
              <a:gd name="connsiteX4" fmla="*/ 4024687 w 4024687"/>
              <a:gd name="connsiteY4" fmla="*/ 198700 h 453658"/>
              <a:gd name="connsiteX0" fmla="*/ 0 w 4024687"/>
              <a:gd name="connsiteY0" fmla="*/ 0 h 476165"/>
              <a:gd name="connsiteX1" fmla="*/ 2199799 w 4024687"/>
              <a:gd name="connsiteY1" fmla="*/ 452029 h 476165"/>
              <a:gd name="connsiteX2" fmla="*/ 3179641 w 4024687"/>
              <a:gd name="connsiteY2" fmla="*/ 384178 h 476165"/>
              <a:gd name="connsiteX3" fmla="*/ 3777096 w 4024687"/>
              <a:gd name="connsiteY3" fmla="*/ 265470 h 476165"/>
              <a:gd name="connsiteX4" fmla="*/ 4024687 w 4024687"/>
              <a:gd name="connsiteY4" fmla="*/ 198700 h 476165"/>
              <a:gd name="connsiteX0" fmla="*/ 0 w 4024687"/>
              <a:gd name="connsiteY0" fmla="*/ 0 h 473673"/>
              <a:gd name="connsiteX1" fmla="*/ 2199799 w 4024687"/>
              <a:gd name="connsiteY1" fmla="*/ 452029 h 473673"/>
              <a:gd name="connsiteX2" fmla="*/ 3179641 w 4024687"/>
              <a:gd name="connsiteY2" fmla="*/ 384178 h 473673"/>
              <a:gd name="connsiteX3" fmla="*/ 3777096 w 4024687"/>
              <a:gd name="connsiteY3" fmla="*/ 265470 h 473673"/>
              <a:gd name="connsiteX4" fmla="*/ 4024687 w 4024687"/>
              <a:gd name="connsiteY4" fmla="*/ 198700 h 473673"/>
              <a:gd name="connsiteX0" fmla="*/ 0 w 4024687"/>
              <a:gd name="connsiteY0" fmla="*/ 0 h 459920"/>
              <a:gd name="connsiteX1" fmla="*/ 2199799 w 4024687"/>
              <a:gd name="connsiteY1" fmla="*/ 452029 h 459920"/>
              <a:gd name="connsiteX2" fmla="*/ 3179641 w 4024687"/>
              <a:gd name="connsiteY2" fmla="*/ 384178 h 459920"/>
              <a:gd name="connsiteX3" fmla="*/ 3777096 w 4024687"/>
              <a:gd name="connsiteY3" fmla="*/ 265470 h 459920"/>
              <a:gd name="connsiteX4" fmla="*/ 4024687 w 4024687"/>
              <a:gd name="connsiteY4" fmla="*/ 198700 h 459920"/>
              <a:gd name="connsiteX0" fmla="*/ 0 w 4024687"/>
              <a:gd name="connsiteY0" fmla="*/ 0 h 476877"/>
              <a:gd name="connsiteX1" fmla="*/ 2199799 w 4024687"/>
              <a:gd name="connsiteY1" fmla="*/ 452029 h 476877"/>
              <a:gd name="connsiteX2" fmla="*/ 3206522 w 4024687"/>
              <a:gd name="connsiteY2" fmla="*/ 397965 h 476877"/>
              <a:gd name="connsiteX3" fmla="*/ 3777096 w 4024687"/>
              <a:gd name="connsiteY3" fmla="*/ 265470 h 476877"/>
              <a:gd name="connsiteX4" fmla="*/ 4024687 w 4024687"/>
              <a:gd name="connsiteY4" fmla="*/ 198700 h 476877"/>
              <a:gd name="connsiteX0" fmla="*/ 0 w 4024687"/>
              <a:gd name="connsiteY0" fmla="*/ 0 h 478009"/>
              <a:gd name="connsiteX1" fmla="*/ 2199799 w 4024687"/>
              <a:gd name="connsiteY1" fmla="*/ 452029 h 478009"/>
              <a:gd name="connsiteX2" fmla="*/ 3206522 w 4024687"/>
              <a:gd name="connsiteY2" fmla="*/ 397965 h 478009"/>
              <a:gd name="connsiteX3" fmla="*/ 3777096 w 4024687"/>
              <a:gd name="connsiteY3" fmla="*/ 265470 h 478009"/>
              <a:gd name="connsiteX4" fmla="*/ 4024687 w 4024687"/>
              <a:gd name="connsiteY4" fmla="*/ 198700 h 478009"/>
              <a:gd name="connsiteX0" fmla="*/ 0 w 4024687"/>
              <a:gd name="connsiteY0" fmla="*/ 0 h 463205"/>
              <a:gd name="connsiteX1" fmla="*/ 2199799 w 4024687"/>
              <a:gd name="connsiteY1" fmla="*/ 452029 h 463205"/>
              <a:gd name="connsiteX2" fmla="*/ 3206522 w 4024687"/>
              <a:gd name="connsiteY2" fmla="*/ 397965 h 463205"/>
              <a:gd name="connsiteX3" fmla="*/ 3777096 w 4024687"/>
              <a:gd name="connsiteY3" fmla="*/ 265470 h 463205"/>
              <a:gd name="connsiteX4" fmla="*/ 4024687 w 4024687"/>
              <a:gd name="connsiteY4" fmla="*/ 198700 h 463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24687" h="463205">
                <a:moveTo>
                  <a:pt x="0" y="0"/>
                </a:moveTo>
                <a:cubicBezTo>
                  <a:pt x="502388" y="217081"/>
                  <a:pt x="1622371" y="420168"/>
                  <a:pt x="2199799" y="452029"/>
                </a:cubicBezTo>
                <a:cubicBezTo>
                  <a:pt x="2777227" y="483890"/>
                  <a:pt x="2942214" y="441900"/>
                  <a:pt x="3206522" y="397965"/>
                </a:cubicBezTo>
                <a:cubicBezTo>
                  <a:pt x="3478765" y="338770"/>
                  <a:pt x="3640735" y="298681"/>
                  <a:pt x="3777096" y="265470"/>
                </a:cubicBezTo>
                <a:cubicBezTo>
                  <a:pt x="3913457" y="232259"/>
                  <a:pt x="3929540" y="226044"/>
                  <a:pt x="4024687" y="19870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67A9311-9A3C-4368-86ED-BBE6CE818660}"/>
              </a:ext>
            </a:extLst>
          </p:cNvPr>
          <p:cNvSpPr txBox="1"/>
          <p:nvPr/>
        </p:nvSpPr>
        <p:spPr>
          <a:xfrm>
            <a:off x="6637383" y="313248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9EDCFCC-4F4A-4A36-A823-C11A7C1CF742}"/>
              </a:ext>
            </a:extLst>
          </p:cNvPr>
          <p:cNvSpPr txBox="1"/>
          <p:nvPr/>
        </p:nvSpPr>
        <p:spPr>
          <a:xfrm>
            <a:off x="6652304" y="3693005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6C5DFF62-E11C-4AF0-B70F-0520FB0A79C2}"/>
              </a:ext>
            </a:extLst>
          </p:cNvPr>
          <p:cNvSpPr/>
          <p:nvPr/>
        </p:nvSpPr>
        <p:spPr>
          <a:xfrm>
            <a:off x="2557711" y="3641416"/>
            <a:ext cx="4952114" cy="1082586"/>
          </a:xfrm>
          <a:custGeom>
            <a:avLst/>
            <a:gdLst>
              <a:gd name="connsiteX0" fmla="*/ 0 w 3923414"/>
              <a:gd name="connsiteY0" fmla="*/ 0 h 470472"/>
              <a:gd name="connsiteX1" fmla="*/ 1658679 w 3923414"/>
              <a:gd name="connsiteY1" fmla="*/ 467832 h 470472"/>
              <a:gd name="connsiteX2" fmla="*/ 3923414 w 3923414"/>
              <a:gd name="connsiteY2" fmla="*/ 202018 h 470472"/>
              <a:gd name="connsiteX3" fmla="*/ 3923414 w 3923414"/>
              <a:gd name="connsiteY3" fmla="*/ 202018 h 470472"/>
              <a:gd name="connsiteX0" fmla="*/ 0 w 4952114"/>
              <a:gd name="connsiteY0" fmla="*/ 534582 h 1007679"/>
              <a:gd name="connsiteX1" fmla="*/ 1658679 w 4952114"/>
              <a:gd name="connsiteY1" fmla="*/ 1002414 h 1007679"/>
              <a:gd name="connsiteX2" fmla="*/ 3923414 w 4952114"/>
              <a:gd name="connsiteY2" fmla="*/ 736600 h 1007679"/>
              <a:gd name="connsiteX3" fmla="*/ 4952114 w 4952114"/>
              <a:gd name="connsiteY3" fmla="*/ 0 h 1007679"/>
              <a:gd name="connsiteX0" fmla="*/ 0 w 4952114"/>
              <a:gd name="connsiteY0" fmla="*/ 534582 h 1082586"/>
              <a:gd name="connsiteX1" fmla="*/ 1658679 w 4952114"/>
              <a:gd name="connsiteY1" fmla="*/ 1002414 h 1082586"/>
              <a:gd name="connsiteX2" fmla="*/ 2827089 w 4952114"/>
              <a:gd name="connsiteY2" fmla="*/ 1057585 h 1082586"/>
              <a:gd name="connsiteX3" fmla="*/ 3923414 w 4952114"/>
              <a:gd name="connsiteY3" fmla="*/ 736600 h 1082586"/>
              <a:gd name="connsiteX4" fmla="*/ 4952114 w 4952114"/>
              <a:gd name="connsiteY4" fmla="*/ 0 h 1082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52114" h="1082586">
                <a:moveTo>
                  <a:pt x="0" y="534582"/>
                </a:moveTo>
                <a:cubicBezTo>
                  <a:pt x="502388" y="751663"/>
                  <a:pt x="1187498" y="915247"/>
                  <a:pt x="1658679" y="1002414"/>
                </a:cubicBezTo>
                <a:cubicBezTo>
                  <a:pt x="2129860" y="1089581"/>
                  <a:pt x="2449633" y="1101887"/>
                  <a:pt x="2827089" y="1057585"/>
                </a:cubicBezTo>
                <a:cubicBezTo>
                  <a:pt x="3204545" y="1013283"/>
                  <a:pt x="3569243" y="912864"/>
                  <a:pt x="3923414" y="736600"/>
                </a:cubicBezTo>
                <a:cubicBezTo>
                  <a:pt x="4277585" y="560336"/>
                  <a:pt x="4609214" y="245533"/>
                  <a:pt x="4952114" y="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3766C64-A110-474D-9EB7-533FC1D3EF6C}"/>
              </a:ext>
            </a:extLst>
          </p:cNvPr>
          <p:cNvSpPr txBox="1"/>
          <p:nvPr/>
        </p:nvSpPr>
        <p:spPr>
          <a:xfrm>
            <a:off x="7584862" y="313248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B8A5214-4E55-4A6A-A422-BB5E43EEA8D2}"/>
              </a:ext>
            </a:extLst>
          </p:cNvPr>
          <p:cNvSpPr/>
          <p:nvPr/>
        </p:nvSpPr>
        <p:spPr>
          <a:xfrm>
            <a:off x="2573079" y="4226191"/>
            <a:ext cx="4952114" cy="1073900"/>
          </a:xfrm>
          <a:custGeom>
            <a:avLst/>
            <a:gdLst>
              <a:gd name="connsiteX0" fmla="*/ 0 w 3923414"/>
              <a:gd name="connsiteY0" fmla="*/ 0 h 470472"/>
              <a:gd name="connsiteX1" fmla="*/ 1658679 w 3923414"/>
              <a:gd name="connsiteY1" fmla="*/ 467832 h 470472"/>
              <a:gd name="connsiteX2" fmla="*/ 3923414 w 3923414"/>
              <a:gd name="connsiteY2" fmla="*/ 202018 h 470472"/>
              <a:gd name="connsiteX3" fmla="*/ 3923414 w 3923414"/>
              <a:gd name="connsiteY3" fmla="*/ 202018 h 470472"/>
              <a:gd name="connsiteX0" fmla="*/ 0 w 4952114"/>
              <a:gd name="connsiteY0" fmla="*/ 534582 h 1007679"/>
              <a:gd name="connsiteX1" fmla="*/ 1658679 w 4952114"/>
              <a:gd name="connsiteY1" fmla="*/ 1002414 h 1007679"/>
              <a:gd name="connsiteX2" fmla="*/ 3923414 w 4952114"/>
              <a:gd name="connsiteY2" fmla="*/ 736600 h 1007679"/>
              <a:gd name="connsiteX3" fmla="*/ 4952114 w 4952114"/>
              <a:gd name="connsiteY3" fmla="*/ 0 h 1007679"/>
              <a:gd name="connsiteX0" fmla="*/ 0 w 4952114"/>
              <a:gd name="connsiteY0" fmla="*/ 534582 h 1082586"/>
              <a:gd name="connsiteX1" fmla="*/ 1658679 w 4952114"/>
              <a:gd name="connsiteY1" fmla="*/ 1002414 h 1082586"/>
              <a:gd name="connsiteX2" fmla="*/ 2827089 w 4952114"/>
              <a:gd name="connsiteY2" fmla="*/ 1057585 h 1082586"/>
              <a:gd name="connsiteX3" fmla="*/ 3923414 w 4952114"/>
              <a:gd name="connsiteY3" fmla="*/ 736600 h 1082586"/>
              <a:gd name="connsiteX4" fmla="*/ 4952114 w 4952114"/>
              <a:gd name="connsiteY4" fmla="*/ 0 h 1082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52114" h="1082586">
                <a:moveTo>
                  <a:pt x="0" y="534582"/>
                </a:moveTo>
                <a:cubicBezTo>
                  <a:pt x="502388" y="751663"/>
                  <a:pt x="1187498" y="915247"/>
                  <a:pt x="1658679" y="1002414"/>
                </a:cubicBezTo>
                <a:cubicBezTo>
                  <a:pt x="2129860" y="1089581"/>
                  <a:pt x="2449633" y="1101887"/>
                  <a:pt x="2827089" y="1057585"/>
                </a:cubicBezTo>
                <a:cubicBezTo>
                  <a:pt x="3204545" y="1013283"/>
                  <a:pt x="3569243" y="912864"/>
                  <a:pt x="3923414" y="736600"/>
                </a:cubicBezTo>
                <a:cubicBezTo>
                  <a:pt x="4277585" y="560336"/>
                  <a:pt x="4609214" y="245533"/>
                  <a:pt x="4952114" y="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CBA322A-8539-4891-8A57-9A33FB03072C}"/>
              </a:ext>
            </a:extLst>
          </p:cNvPr>
          <p:cNvSpPr txBox="1"/>
          <p:nvPr/>
        </p:nvSpPr>
        <p:spPr>
          <a:xfrm>
            <a:off x="7600230" y="373633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5E8B674E-B7C9-44C9-AC0D-C7792DE2A0EB}"/>
              </a:ext>
            </a:extLst>
          </p:cNvPr>
          <p:cNvGrpSpPr/>
          <p:nvPr/>
        </p:nvGrpSpPr>
        <p:grpSpPr>
          <a:xfrm>
            <a:off x="2839124" y="5533202"/>
            <a:ext cx="3290776" cy="646331"/>
            <a:chOff x="5212614" y="5599441"/>
            <a:chExt cx="3290776" cy="646331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6C97980-D86F-491A-BE74-5110B552443C}"/>
                </a:ext>
              </a:extLst>
            </p:cNvPr>
            <p:cNvSpPr txBox="1"/>
            <p:nvPr/>
          </p:nvSpPr>
          <p:spPr>
            <a:xfrm>
              <a:off x="5212614" y="5599441"/>
              <a:ext cx="329077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 f = x</a:t>
              </a:r>
              <a:r>
                <a:rPr lang="en-US" sz="3600" baseline="-250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2</a:t>
              </a:r>
              <a:r>
                <a:rPr lang="en-US" sz="36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 x</a:t>
              </a:r>
              <a:r>
                <a:rPr lang="en-US" sz="3600" baseline="-250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1</a:t>
              </a:r>
              <a:r>
                <a:rPr lang="en-US" sz="36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 + x</a:t>
              </a:r>
              <a:r>
                <a:rPr lang="en-US" sz="3600" baseline="-250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2</a:t>
              </a:r>
              <a:r>
                <a:rPr lang="en-US" sz="36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 x</a:t>
              </a:r>
              <a:r>
                <a:rPr lang="en-US" sz="3600" baseline="-250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1</a:t>
              </a:r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FFFA62D0-34EC-4DE2-8CC7-120F565819B1}"/>
                </a:ext>
              </a:extLst>
            </p:cNvPr>
            <p:cNvCxnSpPr>
              <a:cxnSpLocks/>
            </p:cNvCxnSpPr>
            <p:nvPr/>
          </p:nvCxnSpPr>
          <p:spPr>
            <a:xfrm>
              <a:off x="6374256" y="5791200"/>
              <a:ext cx="267844" cy="0"/>
            </a:xfrm>
            <a:prstGeom prst="line">
              <a:avLst/>
            </a:prstGeom>
            <a:ln w="254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0435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 animBg="1"/>
      <p:bldP spid="12" grpId="1" animBg="1"/>
      <p:bldP spid="13" grpId="0" animBg="1"/>
      <p:bldP spid="13" grpId="1" animBg="1"/>
      <p:bldP spid="14" grpId="0"/>
      <p:bldP spid="16" grpId="0"/>
      <p:bldP spid="17" grpId="0" animBg="1"/>
      <p:bldP spid="17" grpId="1" animBg="1"/>
      <p:bldP spid="18" grpId="0"/>
      <p:bldP spid="19" grpId="0" animBg="1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5EE0C-1635-4409-8376-57B667E1B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Variable Karnaugh Map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99C4F3C-359E-40CE-A3A9-D9C4E994003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410202" y="2446020"/>
          <a:ext cx="2895600" cy="1920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5200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</a:tbl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D0E6FA6-9DD2-4135-B3D4-10C382730E38}"/>
              </a:ext>
            </a:extLst>
          </p:cNvPr>
          <p:cNvCxnSpPr/>
          <p:nvPr/>
        </p:nvCxnSpPr>
        <p:spPr>
          <a:xfrm flipH="1" flipV="1">
            <a:off x="5114546" y="2307047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5214263B-BD3B-4D46-A73E-946CFD3DDFEF}"/>
              </a:ext>
            </a:extLst>
          </p:cNvPr>
          <p:cNvSpPr txBox="1"/>
          <p:nvPr/>
        </p:nvSpPr>
        <p:spPr>
          <a:xfrm>
            <a:off x="5300474" y="1983881"/>
            <a:ext cx="847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3E29B5A-10A3-4CDA-B2FC-929F5C310CC6}"/>
              </a:ext>
            </a:extLst>
          </p:cNvPr>
          <p:cNvSpPr txBox="1"/>
          <p:nvPr/>
        </p:nvSpPr>
        <p:spPr>
          <a:xfrm>
            <a:off x="5077332" y="2364881"/>
            <a:ext cx="7711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67A9311-9A3C-4368-86ED-BBE6CE818660}"/>
              </a:ext>
            </a:extLst>
          </p:cNvPr>
          <p:cNvSpPr txBox="1"/>
          <p:nvPr/>
        </p:nvSpPr>
        <p:spPr>
          <a:xfrm>
            <a:off x="6637383" y="313248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9EDCFCC-4F4A-4A36-A823-C11A7C1CF742}"/>
              </a:ext>
            </a:extLst>
          </p:cNvPr>
          <p:cNvSpPr txBox="1"/>
          <p:nvPr/>
        </p:nvSpPr>
        <p:spPr>
          <a:xfrm>
            <a:off x="6652304" y="3693005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3766C64-A110-474D-9EB7-533FC1D3EF6C}"/>
              </a:ext>
            </a:extLst>
          </p:cNvPr>
          <p:cNvSpPr txBox="1"/>
          <p:nvPr/>
        </p:nvSpPr>
        <p:spPr>
          <a:xfrm>
            <a:off x="7584862" y="313248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CBA322A-8539-4891-8A57-9A33FB03072C}"/>
              </a:ext>
            </a:extLst>
          </p:cNvPr>
          <p:cNvSpPr txBox="1"/>
          <p:nvPr/>
        </p:nvSpPr>
        <p:spPr>
          <a:xfrm>
            <a:off x="7600230" y="373633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8B7CF2CB-4001-47D0-87A8-CED411E2A2B6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4113444" cy="47243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Look at the Karnaugh map to find groups of ‘1’s that are together</a:t>
            </a:r>
          </a:p>
          <a:p>
            <a:r>
              <a:rPr lang="en-US" dirty="0"/>
              <a:t>Circle groups that are multiples of two wide and/or multiples of two tall</a:t>
            </a:r>
          </a:p>
          <a:p>
            <a:r>
              <a:rPr lang="en-US" dirty="0"/>
              <a:t>Do this until all ‘1’s are circled, if necessary circling unpaired ‘1’s 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9E69C929-D48F-48A9-B0BD-0B2FE7BE95F4}"/>
              </a:ext>
            </a:extLst>
          </p:cNvPr>
          <p:cNvSpPr/>
          <p:nvPr/>
        </p:nvSpPr>
        <p:spPr>
          <a:xfrm>
            <a:off x="6283625" y="3727417"/>
            <a:ext cx="2022177" cy="67630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90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5EE0C-1635-4409-8376-57B667E1B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Variable Karnaugh Map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99C4F3C-359E-40CE-A3A9-D9C4E99400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7694685"/>
              </p:ext>
            </p:extLst>
          </p:nvPr>
        </p:nvGraphicFramePr>
        <p:xfrm>
          <a:off x="5334000" y="1859457"/>
          <a:ext cx="2895600" cy="1920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5200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</a:tbl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D0E6FA6-9DD2-4135-B3D4-10C382730E38}"/>
              </a:ext>
            </a:extLst>
          </p:cNvPr>
          <p:cNvCxnSpPr/>
          <p:nvPr/>
        </p:nvCxnSpPr>
        <p:spPr>
          <a:xfrm flipH="1" flipV="1">
            <a:off x="5038344" y="1720484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5214263B-BD3B-4D46-A73E-946CFD3DDFEF}"/>
              </a:ext>
            </a:extLst>
          </p:cNvPr>
          <p:cNvSpPr txBox="1"/>
          <p:nvPr/>
        </p:nvSpPr>
        <p:spPr>
          <a:xfrm>
            <a:off x="5224272" y="1397318"/>
            <a:ext cx="847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3E29B5A-10A3-4CDA-B2FC-929F5C310CC6}"/>
              </a:ext>
            </a:extLst>
          </p:cNvPr>
          <p:cNvSpPr txBox="1"/>
          <p:nvPr/>
        </p:nvSpPr>
        <p:spPr>
          <a:xfrm>
            <a:off x="5001130" y="1778318"/>
            <a:ext cx="7711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67A9311-9A3C-4368-86ED-BBE6CE818660}"/>
              </a:ext>
            </a:extLst>
          </p:cNvPr>
          <p:cNvSpPr txBox="1"/>
          <p:nvPr/>
        </p:nvSpPr>
        <p:spPr>
          <a:xfrm>
            <a:off x="6561181" y="2545919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9EDCFCC-4F4A-4A36-A823-C11A7C1CF742}"/>
              </a:ext>
            </a:extLst>
          </p:cNvPr>
          <p:cNvSpPr txBox="1"/>
          <p:nvPr/>
        </p:nvSpPr>
        <p:spPr>
          <a:xfrm>
            <a:off x="6576102" y="310644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3766C64-A110-474D-9EB7-533FC1D3EF6C}"/>
              </a:ext>
            </a:extLst>
          </p:cNvPr>
          <p:cNvSpPr txBox="1"/>
          <p:nvPr/>
        </p:nvSpPr>
        <p:spPr>
          <a:xfrm>
            <a:off x="7508660" y="2545919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CBA322A-8539-4891-8A57-9A33FB03072C}"/>
              </a:ext>
            </a:extLst>
          </p:cNvPr>
          <p:cNvSpPr txBox="1"/>
          <p:nvPr/>
        </p:nvSpPr>
        <p:spPr>
          <a:xfrm>
            <a:off x="7524028" y="3149773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8B7CF2CB-4001-47D0-87A8-CED411E2A2B6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4113444" cy="472439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These groups allow us to reduce the complexity of the circuit</a:t>
            </a:r>
          </a:p>
          <a:p>
            <a:r>
              <a:rPr lang="en-US" dirty="0"/>
              <a:t>Write down the variable states that describe each circle, adding (OR) them together if there are multiple circles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9E69C929-D48F-48A9-B0BD-0B2FE7BE95F4}"/>
              </a:ext>
            </a:extLst>
          </p:cNvPr>
          <p:cNvSpPr/>
          <p:nvPr/>
        </p:nvSpPr>
        <p:spPr>
          <a:xfrm>
            <a:off x="6207423" y="3140854"/>
            <a:ext cx="2022177" cy="67630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57331C0-8A08-4242-B836-FC53CF5ACC01}"/>
              </a:ext>
            </a:extLst>
          </p:cNvPr>
          <p:cNvSpPr txBox="1"/>
          <p:nvPr/>
        </p:nvSpPr>
        <p:spPr>
          <a:xfrm>
            <a:off x="5912940" y="3805422"/>
            <a:ext cx="16372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f = x</a:t>
            </a:r>
            <a:r>
              <a:rPr lang="en-US" sz="3600" baseline="-25000" dirty="0"/>
              <a:t>2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FE666A2-18EE-432C-84C4-88DC2A9CBE29}"/>
              </a:ext>
            </a:extLst>
          </p:cNvPr>
          <p:cNvGrpSpPr/>
          <p:nvPr/>
        </p:nvGrpSpPr>
        <p:grpSpPr>
          <a:xfrm>
            <a:off x="5121743" y="4386872"/>
            <a:ext cx="3290776" cy="646331"/>
            <a:chOff x="5212614" y="5599441"/>
            <a:chExt cx="3290776" cy="646331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BCA5B0DA-3F44-4D9B-AF08-DBE46DE214D6}"/>
                </a:ext>
              </a:extLst>
            </p:cNvPr>
            <p:cNvSpPr txBox="1"/>
            <p:nvPr/>
          </p:nvSpPr>
          <p:spPr>
            <a:xfrm>
              <a:off x="5212614" y="5599441"/>
              <a:ext cx="329077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 f = x</a:t>
              </a:r>
              <a:r>
                <a:rPr lang="en-US" sz="3600" baseline="-250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2</a:t>
              </a:r>
              <a:r>
                <a:rPr lang="en-US" sz="36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 x</a:t>
              </a:r>
              <a:r>
                <a:rPr lang="en-US" sz="3600" baseline="-250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1</a:t>
              </a:r>
              <a:r>
                <a:rPr lang="en-US" sz="36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 + x</a:t>
              </a:r>
              <a:r>
                <a:rPr lang="en-US" sz="3600" baseline="-250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2</a:t>
              </a:r>
              <a:r>
                <a:rPr lang="en-US" sz="36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 x</a:t>
              </a:r>
              <a:r>
                <a:rPr lang="en-US" sz="3600" baseline="-250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1</a:t>
              </a:r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6E92846-27E2-4D3E-9400-8687C6269594}"/>
                </a:ext>
              </a:extLst>
            </p:cNvPr>
            <p:cNvCxnSpPr>
              <a:cxnSpLocks/>
            </p:cNvCxnSpPr>
            <p:nvPr/>
          </p:nvCxnSpPr>
          <p:spPr>
            <a:xfrm>
              <a:off x="6374256" y="5791200"/>
              <a:ext cx="267844" cy="0"/>
            </a:xfrm>
            <a:prstGeom prst="line">
              <a:avLst/>
            </a:prstGeom>
            <a:ln w="254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D18037B5-DFD3-6889-1632-DEA336EF8427}"/>
              </a:ext>
            </a:extLst>
          </p:cNvPr>
          <p:cNvGrpSpPr/>
          <p:nvPr/>
        </p:nvGrpSpPr>
        <p:grpSpPr>
          <a:xfrm>
            <a:off x="5136412" y="4963076"/>
            <a:ext cx="3290776" cy="632529"/>
            <a:chOff x="5212614" y="5599441"/>
            <a:chExt cx="3290776" cy="646331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D3E7249F-92A0-F0AD-CDB4-AA9B6AB4D702}"/>
                </a:ext>
              </a:extLst>
            </p:cNvPr>
            <p:cNvSpPr txBox="1"/>
            <p:nvPr/>
          </p:nvSpPr>
          <p:spPr>
            <a:xfrm>
              <a:off x="5212614" y="5599441"/>
              <a:ext cx="329077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 f = x</a:t>
              </a:r>
              <a:r>
                <a:rPr lang="en-US" sz="3600" baseline="-250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2</a:t>
              </a:r>
              <a:r>
                <a:rPr lang="en-US" sz="36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 (x</a:t>
              </a:r>
              <a:r>
                <a:rPr lang="en-US" sz="3600" baseline="-250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1</a:t>
              </a:r>
              <a:r>
                <a:rPr lang="en-US" sz="36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 + x</a:t>
              </a:r>
              <a:r>
                <a:rPr lang="en-US" sz="3600" baseline="-250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1</a:t>
              </a:r>
              <a:r>
                <a:rPr lang="en-US" sz="36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)</a:t>
              </a:r>
              <a:endParaRPr lang="en-US" sz="3600" baseline="-25000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1B50EBE-64BC-20E1-E646-ED7D6AF32884}"/>
                </a:ext>
              </a:extLst>
            </p:cNvPr>
            <p:cNvCxnSpPr>
              <a:cxnSpLocks/>
            </p:cNvCxnSpPr>
            <p:nvPr/>
          </p:nvCxnSpPr>
          <p:spPr>
            <a:xfrm>
              <a:off x="6590158" y="5800484"/>
              <a:ext cx="267844" cy="0"/>
            </a:xfrm>
            <a:prstGeom prst="line">
              <a:avLst/>
            </a:prstGeom>
            <a:ln w="254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B6EB0455-7477-BDA4-2B3D-925CCF333728}"/>
              </a:ext>
            </a:extLst>
          </p:cNvPr>
          <p:cNvSpPr txBox="1"/>
          <p:nvPr/>
        </p:nvSpPr>
        <p:spPr>
          <a:xfrm>
            <a:off x="5151333" y="5490329"/>
            <a:ext cx="36116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f = x</a:t>
            </a:r>
            <a:r>
              <a:rPr lang="en-US" sz="3600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  <a:r>
              <a:rPr lang="en-US" sz="3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(1)</a:t>
            </a:r>
            <a:endParaRPr lang="en-US" sz="3600" baseline="-25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C5AD7F0-DCC7-8E43-4270-BB67F27EB4D5}"/>
              </a:ext>
            </a:extLst>
          </p:cNvPr>
          <p:cNvSpPr txBox="1"/>
          <p:nvPr/>
        </p:nvSpPr>
        <p:spPr>
          <a:xfrm>
            <a:off x="5151333" y="5954599"/>
            <a:ext cx="13626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f = x</a:t>
            </a:r>
            <a:r>
              <a:rPr lang="en-US" sz="3600" baseline="-25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10522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2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CBE02-A56C-4AEA-A536-C3DD6FE4C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6974"/>
          </a:xfrm>
        </p:spPr>
        <p:txBody>
          <a:bodyPr>
            <a:normAutofit/>
          </a:bodyPr>
          <a:lstStyle/>
          <a:p>
            <a:r>
              <a:rPr lang="en-US" dirty="0"/>
              <a:t>Three Variable Karnaugh Map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1C01D5-80D4-40F2-86F3-561A47ECB313}"/>
              </a:ext>
            </a:extLst>
          </p:cNvPr>
          <p:cNvSpPr txBox="1"/>
          <p:nvPr/>
        </p:nvSpPr>
        <p:spPr>
          <a:xfrm>
            <a:off x="322563" y="1277034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61CF7AB-38FD-4C66-9BCB-9427B7C858C5}"/>
              </a:ext>
            </a:extLst>
          </p:cNvPr>
          <p:cNvGraphicFramePr>
            <a:graphicFrameLocks noGrp="1"/>
          </p:cNvGraphicFramePr>
          <p:nvPr/>
        </p:nvGraphicFramePr>
        <p:xfrm>
          <a:off x="464295" y="1846298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graphicFrame>
        <p:nvGraphicFramePr>
          <p:cNvPr id="11" name="Content Placeholder 4">
            <a:extLst>
              <a:ext uri="{FF2B5EF4-FFF2-40B4-BE49-F238E27FC236}">
                <a16:creationId xmlns:a16="http://schemas.microsoft.com/office/drawing/2014/main" id="{7801C06A-8189-4132-A2BD-E3562C5C1A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035267"/>
              </p:ext>
            </p:extLst>
          </p:nvPr>
        </p:nvGraphicFramePr>
        <p:xfrm>
          <a:off x="4394857" y="2373358"/>
          <a:ext cx="4148330" cy="1920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</a:tbl>
          </a:graphicData>
        </a:graphic>
      </p:graphicFrame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6FE1BE8-188A-41EC-B0AF-6613ECC699B3}"/>
              </a:ext>
            </a:extLst>
          </p:cNvPr>
          <p:cNvCxnSpPr/>
          <p:nvPr/>
        </p:nvCxnSpPr>
        <p:spPr>
          <a:xfrm flipH="1" flipV="1">
            <a:off x="4024313" y="2237390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B08BD5EA-59F6-491A-B8EB-0BE556A7176D}"/>
              </a:ext>
            </a:extLst>
          </p:cNvPr>
          <p:cNvSpPr txBox="1"/>
          <p:nvPr/>
        </p:nvSpPr>
        <p:spPr>
          <a:xfrm>
            <a:off x="4122265" y="1982104"/>
            <a:ext cx="12117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1</a:t>
            </a:r>
            <a:r>
              <a:rPr lang="en-US" sz="3600" dirty="0"/>
              <a:t> x</a:t>
            </a:r>
            <a:r>
              <a:rPr lang="en-US" sz="3600" baseline="-25000" dirty="0"/>
              <a:t>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E034C82-1EDB-45A9-B517-968A845471A9}"/>
              </a:ext>
            </a:extLst>
          </p:cNvPr>
          <p:cNvSpPr txBox="1"/>
          <p:nvPr/>
        </p:nvSpPr>
        <p:spPr>
          <a:xfrm>
            <a:off x="3901522" y="2281817"/>
            <a:ext cx="7711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A23F7CD-7C04-47AB-BB1B-E1ABED9EB493}"/>
              </a:ext>
            </a:extLst>
          </p:cNvPr>
          <p:cNvSpPr txBox="1"/>
          <p:nvPr/>
        </p:nvSpPr>
        <p:spPr>
          <a:xfrm>
            <a:off x="5243513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D375515-E75D-4CD5-BFA4-9FCC1ABB0130}"/>
              </a:ext>
            </a:extLst>
          </p:cNvPr>
          <p:cNvSpPr txBox="1"/>
          <p:nvPr/>
        </p:nvSpPr>
        <p:spPr>
          <a:xfrm>
            <a:off x="6092222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C2EA11C-E5A5-4ABE-9DB4-26447FCDE9B3}"/>
              </a:ext>
            </a:extLst>
          </p:cNvPr>
          <p:cNvSpPr txBox="1"/>
          <p:nvPr/>
        </p:nvSpPr>
        <p:spPr>
          <a:xfrm>
            <a:off x="5178071" y="1389174"/>
            <a:ext cx="8659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x</a:t>
            </a:r>
            <a:r>
              <a:rPr lang="en-US" sz="2800" baseline="-25000" dirty="0"/>
              <a:t>1</a:t>
            </a:r>
            <a:r>
              <a:rPr lang="en-US" sz="2800" dirty="0"/>
              <a:t>x</a:t>
            </a:r>
            <a:r>
              <a:rPr lang="en-US" sz="2800" baseline="-25000" dirty="0"/>
              <a:t>2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BD0F1AC-3479-4F0F-815E-6B3CDDB209FE}"/>
              </a:ext>
            </a:extLst>
          </p:cNvPr>
          <p:cNvCxnSpPr/>
          <p:nvPr/>
        </p:nvCxnSpPr>
        <p:spPr>
          <a:xfrm>
            <a:off x="5486400" y="1972797"/>
            <a:ext cx="0" cy="3606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D06D8340-3E8D-4A68-83DC-09686069D6B4}"/>
              </a:ext>
            </a:extLst>
          </p:cNvPr>
          <p:cNvCxnSpPr/>
          <p:nvPr/>
        </p:nvCxnSpPr>
        <p:spPr>
          <a:xfrm>
            <a:off x="5791200" y="1972797"/>
            <a:ext cx="0" cy="3606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A7C1C914-2309-470B-AD68-E38CA8E51643}"/>
              </a:ext>
            </a:extLst>
          </p:cNvPr>
          <p:cNvSpPr txBox="1"/>
          <p:nvPr/>
        </p:nvSpPr>
        <p:spPr>
          <a:xfrm>
            <a:off x="6044024" y="1443439"/>
            <a:ext cx="8659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x</a:t>
            </a:r>
            <a:r>
              <a:rPr lang="en-US" sz="2800" baseline="-25000" dirty="0"/>
              <a:t>1</a:t>
            </a:r>
            <a:r>
              <a:rPr lang="en-US" sz="2800" dirty="0"/>
              <a:t>x</a:t>
            </a:r>
            <a:r>
              <a:rPr lang="en-US" sz="2800" baseline="-25000" dirty="0"/>
              <a:t>2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5AEFC6BD-54AA-443D-B898-53F1DE9F2C72}"/>
              </a:ext>
            </a:extLst>
          </p:cNvPr>
          <p:cNvCxnSpPr/>
          <p:nvPr/>
        </p:nvCxnSpPr>
        <p:spPr>
          <a:xfrm>
            <a:off x="6629400" y="1972797"/>
            <a:ext cx="0" cy="3606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5C64A8BE-4140-433F-92EE-259D28721626}"/>
              </a:ext>
            </a:extLst>
          </p:cNvPr>
          <p:cNvCxnSpPr/>
          <p:nvPr/>
        </p:nvCxnSpPr>
        <p:spPr>
          <a:xfrm>
            <a:off x="6324600" y="1982017"/>
            <a:ext cx="0" cy="3606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9256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21" grpId="0"/>
      <p:bldP spid="21" grpId="1"/>
      <p:bldP spid="23" grpId="0"/>
      <p:bldP spid="23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CBE02-A56C-4AEA-A536-C3DD6FE4C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6974"/>
          </a:xfrm>
        </p:spPr>
        <p:txBody>
          <a:bodyPr>
            <a:normAutofit/>
          </a:bodyPr>
          <a:lstStyle/>
          <a:p>
            <a:r>
              <a:rPr lang="en-US" dirty="0"/>
              <a:t>Three Variable Karnaugh Map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1C01D5-80D4-40F2-86F3-561A47ECB313}"/>
              </a:ext>
            </a:extLst>
          </p:cNvPr>
          <p:cNvSpPr txBox="1"/>
          <p:nvPr/>
        </p:nvSpPr>
        <p:spPr>
          <a:xfrm>
            <a:off x="322563" y="1277034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61CF7AB-38FD-4C66-9BCB-9427B7C858C5}"/>
              </a:ext>
            </a:extLst>
          </p:cNvPr>
          <p:cNvGraphicFramePr>
            <a:graphicFrameLocks noGrp="1"/>
          </p:cNvGraphicFramePr>
          <p:nvPr/>
        </p:nvGraphicFramePr>
        <p:xfrm>
          <a:off x="464295" y="1846298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graphicFrame>
        <p:nvGraphicFramePr>
          <p:cNvPr id="11" name="Content Placeholder 4">
            <a:extLst>
              <a:ext uri="{FF2B5EF4-FFF2-40B4-BE49-F238E27FC236}">
                <a16:creationId xmlns:a16="http://schemas.microsoft.com/office/drawing/2014/main" id="{7801C06A-8189-4132-A2BD-E3562C5C1A6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394857" y="2373358"/>
          <a:ext cx="4148330" cy="1920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</a:tbl>
          </a:graphicData>
        </a:graphic>
      </p:graphicFrame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6FE1BE8-188A-41EC-B0AF-6613ECC699B3}"/>
              </a:ext>
            </a:extLst>
          </p:cNvPr>
          <p:cNvCxnSpPr/>
          <p:nvPr/>
        </p:nvCxnSpPr>
        <p:spPr>
          <a:xfrm flipH="1" flipV="1">
            <a:off x="4024313" y="2237390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B08BD5EA-59F6-491A-B8EB-0BE556A7176D}"/>
              </a:ext>
            </a:extLst>
          </p:cNvPr>
          <p:cNvSpPr txBox="1"/>
          <p:nvPr/>
        </p:nvSpPr>
        <p:spPr>
          <a:xfrm>
            <a:off x="4075437" y="1956135"/>
            <a:ext cx="12117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1</a:t>
            </a:r>
            <a:r>
              <a:rPr lang="en-US" sz="3600" dirty="0"/>
              <a:t> x</a:t>
            </a:r>
            <a:r>
              <a:rPr lang="en-US" sz="3600" baseline="-25000" dirty="0"/>
              <a:t>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E034C82-1EDB-45A9-B517-968A845471A9}"/>
              </a:ext>
            </a:extLst>
          </p:cNvPr>
          <p:cNvSpPr txBox="1"/>
          <p:nvPr/>
        </p:nvSpPr>
        <p:spPr>
          <a:xfrm>
            <a:off x="3901522" y="2281817"/>
            <a:ext cx="7711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A23F7CD-7C04-47AB-BB1B-E1ABED9EB493}"/>
              </a:ext>
            </a:extLst>
          </p:cNvPr>
          <p:cNvSpPr txBox="1"/>
          <p:nvPr/>
        </p:nvSpPr>
        <p:spPr>
          <a:xfrm>
            <a:off x="5243513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D375515-E75D-4CD5-BFA4-9FCC1ABB0130}"/>
              </a:ext>
            </a:extLst>
          </p:cNvPr>
          <p:cNvSpPr txBox="1"/>
          <p:nvPr/>
        </p:nvSpPr>
        <p:spPr>
          <a:xfrm>
            <a:off x="6092222" y="2342641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0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F8E1B4F-0F1D-4FFE-BF8F-713FCC8CA6DA}"/>
              </a:ext>
            </a:extLst>
          </p:cNvPr>
          <p:cNvSpPr txBox="1"/>
          <p:nvPr/>
        </p:nvSpPr>
        <p:spPr>
          <a:xfrm>
            <a:off x="2131578" y="881100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 Important: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E428DE2-3C3F-4CA2-AAF2-D7D8C6FB7DDB}"/>
              </a:ext>
            </a:extLst>
          </p:cNvPr>
          <p:cNvSpPr txBox="1"/>
          <p:nvPr/>
        </p:nvSpPr>
        <p:spPr>
          <a:xfrm>
            <a:off x="4373439" y="896109"/>
            <a:ext cx="467294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 For the reduction to work correctly, only one digit of the code can change at a time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F6A883C-C863-47FF-8869-70C649A74A4E}"/>
              </a:ext>
            </a:extLst>
          </p:cNvPr>
          <p:cNvSpPr txBox="1"/>
          <p:nvPr/>
        </p:nvSpPr>
        <p:spPr>
          <a:xfrm>
            <a:off x="6878499" y="2342640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A7B1464-B682-4477-AB3D-960185ADB3B8}"/>
              </a:ext>
            </a:extLst>
          </p:cNvPr>
          <p:cNvSpPr txBox="1"/>
          <p:nvPr/>
        </p:nvSpPr>
        <p:spPr>
          <a:xfrm>
            <a:off x="7679524" y="2347837"/>
            <a:ext cx="831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1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0FBA4C5-CF69-4088-886B-9B111257DB68}"/>
              </a:ext>
            </a:extLst>
          </p:cNvPr>
          <p:cNvSpPr txBox="1"/>
          <p:nvPr/>
        </p:nvSpPr>
        <p:spPr>
          <a:xfrm>
            <a:off x="3581400" y="4554772"/>
            <a:ext cx="509830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 Each cell in the Karnaugh map still corresponds to one set of x</a:t>
            </a:r>
            <a:r>
              <a:rPr lang="en-US" sz="2800" baseline="-25000" dirty="0">
                <a:solidFill>
                  <a:srgbClr val="FF0000"/>
                </a:solidFill>
              </a:rPr>
              <a:t>1</a:t>
            </a:r>
            <a:r>
              <a:rPr lang="en-US" sz="2800" dirty="0">
                <a:solidFill>
                  <a:srgbClr val="FF0000"/>
                </a:solidFill>
              </a:rPr>
              <a:t>x</a:t>
            </a:r>
            <a:r>
              <a:rPr lang="en-US" sz="2800" baseline="-25000" dirty="0">
                <a:solidFill>
                  <a:srgbClr val="FF0000"/>
                </a:solidFill>
              </a:rPr>
              <a:t>2</a:t>
            </a:r>
            <a:r>
              <a:rPr lang="en-US" sz="2800" dirty="0">
                <a:solidFill>
                  <a:srgbClr val="FF0000"/>
                </a:solidFill>
              </a:rPr>
              <a:t>x</a:t>
            </a:r>
            <a:r>
              <a:rPr lang="en-US" sz="2800" baseline="-25000" dirty="0">
                <a:solidFill>
                  <a:srgbClr val="FF0000"/>
                </a:solidFill>
              </a:rPr>
              <a:t>3</a:t>
            </a:r>
            <a:r>
              <a:rPr lang="en-US" sz="2800" dirty="0">
                <a:solidFill>
                  <a:srgbClr val="FF0000"/>
                </a:solidFill>
              </a:rPr>
              <a:t> values and one output</a:t>
            </a:r>
          </a:p>
        </p:txBody>
      </p:sp>
    </p:spTree>
    <p:extLst>
      <p:ext uri="{BB962C8B-B14F-4D97-AF65-F5344CB8AC3E}">
        <p14:creationId xmlns:p14="http://schemas.microsoft.com/office/powerpoint/2010/main" val="899998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19" grpId="0"/>
      <p:bldP spid="20" grpId="0"/>
      <p:bldP spid="2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29301</TotalTime>
  <Words>2497</Words>
  <Application>Microsoft Office PowerPoint</Application>
  <PresentationFormat>On-screen Show (4:3)</PresentationFormat>
  <Paragraphs>1530</Paragraphs>
  <Slides>39</Slides>
  <Notes>0</Notes>
  <HiddenSlides>2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2" baseType="lpstr">
      <vt:lpstr>Arial</vt:lpstr>
      <vt:lpstr>Calibri</vt:lpstr>
      <vt:lpstr>Office Theme</vt:lpstr>
      <vt:lpstr>Karnaugh Maps</vt:lpstr>
      <vt:lpstr>PowerPoint Presentation</vt:lpstr>
      <vt:lpstr>Karnaugh Maps</vt:lpstr>
      <vt:lpstr>Karnaugh Maps</vt:lpstr>
      <vt:lpstr>Two Variable Karnaugh Map</vt:lpstr>
      <vt:lpstr>Two Variable Karnaugh Map</vt:lpstr>
      <vt:lpstr>Two Variable Karnaugh Map</vt:lpstr>
      <vt:lpstr>Three Variable Karnaugh Map</vt:lpstr>
      <vt:lpstr>Three Variable Karnaugh Map</vt:lpstr>
      <vt:lpstr>Three Variable Karnaugh Map</vt:lpstr>
      <vt:lpstr>Three Variable Karnaugh Map</vt:lpstr>
      <vt:lpstr>Three Variable Karnaugh Map</vt:lpstr>
      <vt:lpstr>PowerPoint Presentation</vt:lpstr>
      <vt:lpstr>Another Three Variable Karnaugh Map</vt:lpstr>
      <vt:lpstr>Four Variable Karnaugh Map</vt:lpstr>
      <vt:lpstr>Four Variable Karnaugh Map</vt:lpstr>
      <vt:lpstr>PowerPoint Presentation</vt:lpstr>
      <vt:lpstr>Four Variable Karnaugh Map</vt:lpstr>
      <vt:lpstr>Incompletely Specified Functions</vt:lpstr>
      <vt:lpstr>Incompletely Specified Functions</vt:lpstr>
      <vt:lpstr>Four Variable Karnaugh Map</vt:lpstr>
      <vt:lpstr>Incompletely Specified Karnaugh Map</vt:lpstr>
      <vt:lpstr>Incompletely Specified Karnaugh Map</vt:lpstr>
      <vt:lpstr>PowerPoint Presentation</vt:lpstr>
      <vt:lpstr>Four Variable Karnaugh Map</vt:lpstr>
      <vt:lpstr>Incompletely Specified Karnaugh Map</vt:lpstr>
      <vt:lpstr>Incompletely Specified Karnaugh Map</vt:lpstr>
      <vt:lpstr>Larger Karnaugh Maps</vt:lpstr>
      <vt:lpstr>PowerPoint Presentation</vt:lpstr>
      <vt:lpstr>Generate the Karnaugh map corresponding to the truth table</vt:lpstr>
      <vt:lpstr>PowerPoint Presentation</vt:lpstr>
      <vt:lpstr>Generate the Karnaugh map corresponding to the truth table</vt:lpstr>
      <vt:lpstr>Generate the Karnaugh map corresponding to the truth table</vt:lpstr>
      <vt:lpstr>Generate the Karnaugh map corresponding to the truth table</vt:lpstr>
      <vt:lpstr>Generate the Karnaugh map corresponding to the truth table</vt:lpstr>
      <vt:lpstr>Generate the Karnaugh map corresponding to the truth table</vt:lpstr>
      <vt:lpstr>Generate the Karnaugh map corresponding to the truth table</vt:lpstr>
      <vt:lpstr>PowerPoint Presentation</vt:lpstr>
      <vt:lpstr>PowerPoint Presentation</vt:lpstr>
    </vt:vector>
  </TitlesOfParts>
  <Company>Kirkwood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Engineering 2</dc:title>
  <dc:creator>Windows User</dc:creator>
  <cp:lastModifiedBy>Kendall Stephenson</cp:lastModifiedBy>
  <cp:revision>469</cp:revision>
  <cp:lastPrinted>2020-05-01T19:35:03Z</cp:lastPrinted>
  <dcterms:created xsi:type="dcterms:W3CDTF">2016-08-24T18:09:17Z</dcterms:created>
  <dcterms:modified xsi:type="dcterms:W3CDTF">2025-06-08T04:21:15Z</dcterms:modified>
</cp:coreProperties>
</file>