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448" r:id="rId3"/>
    <p:sldId id="429" r:id="rId4"/>
    <p:sldId id="430" r:id="rId5"/>
    <p:sldId id="434" r:id="rId6"/>
    <p:sldId id="431" r:id="rId7"/>
    <p:sldId id="435" r:id="rId8"/>
    <p:sldId id="433" r:id="rId9"/>
    <p:sldId id="432" r:id="rId10"/>
    <p:sldId id="436" r:id="rId11"/>
    <p:sldId id="418" r:id="rId12"/>
    <p:sldId id="358" r:id="rId1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51B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7144" autoAdjust="0"/>
    <p:restoredTop sz="94660"/>
  </p:normalViewPr>
  <p:slideViewPr>
    <p:cSldViewPr>
      <p:cViewPr varScale="1">
        <p:scale>
          <a:sx n="75" d="100"/>
          <a:sy n="75" d="100"/>
        </p:scale>
        <p:origin x="1018" y="5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99" d="100"/>
        <a:sy n="99" d="100"/>
      </p:scale>
      <p:origin x="0" y="-494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76E253B-13BE-4348-9C20-850E66A24A40}" type="datetimeFigureOut">
              <a:rPr lang="en-US" smtClean="0"/>
              <a:t>6/8/2025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9469649-B972-4D6E-B049-00274A4490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988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722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4419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785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125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181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65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306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241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322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139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315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BFFB46-84C9-4359-94C0-51FA9D3588C1}" type="datetimeFigureOut">
              <a:rPr lang="en-US" smtClean="0"/>
              <a:t>6/8/2025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594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100" dirty="0"/>
              <a:t>Karnaugh Problems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400" dirty="0"/>
              <a:t>June 2025</a:t>
            </a:r>
          </a:p>
        </p:txBody>
      </p:sp>
    </p:spTree>
    <p:extLst>
      <p:ext uri="{BB962C8B-B14F-4D97-AF65-F5344CB8AC3E}">
        <p14:creationId xmlns:p14="http://schemas.microsoft.com/office/powerpoint/2010/main" val="1256749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61CF7AB-38FD-4C66-9BCB-9427B7C858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8374155"/>
              </p:ext>
            </p:extLst>
          </p:nvPr>
        </p:nvGraphicFramePr>
        <p:xfrm>
          <a:off x="232886" y="1052968"/>
          <a:ext cx="2556176" cy="5699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1635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409308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409308">
                  <a:extLst>
                    <a:ext uri="{9D8B030D-6E8A-4147-A177-3AD203B41FA5}">
                      <a16:colId xmlns:a16="http://schemas.microsoft.com/office/drawing/2014/main" val="3222855957"/>
                    </a:ext>
                  </a:extLst>
                </a:gridCol>
                <a:gridCol w="448984">
                  <a:extLst>
                    <a:ext uri="{9D8B030D-6E8A-4147-A177-3AD203B41FA5}">
                      <a16:colId xmlns:a16="http://schemas.microsoft.com/office/drawing/2014/main" val="3909931750"/>
                    </a:ext>
                  </a:extLst>
                </a:gridCol>
                <a:gridCol w="846941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x</a:t>
                      </a:r>
                      <a:r>
                        <a:rPr lang="en-US" sz="1600" baseline="-25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x</a:t>
                      </a:r>
                      <a:r>
                        <a:rPr lang="en-US" sz="1600" baseline="-25000" dirty="0"/>
                        <a:t>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x</a:t>
                      </a:r>
                      <a:r>
                        <a:rPr lang="en-US" sz="1600" baseline="-25000" dirty="0"/>
                        <a:t>3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x</a:t>
                      </a:r>
                      <a:r>
                        <a:rPr lang="en-US" sz="1600" baseline="-25000" dirty="0"/>
                        <a:t>4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693436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089152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138975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2229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205688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3548925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3887908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158013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337831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3119819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573128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4121401"/>
                  </a:ext>
                </a:extLst>
              </a:tr>
            </a:tbl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7A23F7CD-7C04-47AB-BB1B-E1ABED9EB493}"/>
              </a:ext>
            </a:extLst>
          </p:cNvPr>
          <p:cNvSpPr txBox="1"/>
          <p:nvPr/>
        </p:nvSpPr>
        <p:spPr>
          <a:xfrm>
            <a:off x="5243513" y="2342641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0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3600" dirty="0">
                <a:solidFill>
                  <a:schemeClr val="bg1"/>
                </a:solidFill>
              </a:rPr>
              <a:t>0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D375515-E75D-4CD5-BFA4-9FCC1ABB0130}"/>
              </a:ext>
            </a:extLst>
          </p:cNvPr>
          <p:cNvSpPr txBox="1"/>
          <p:nvPr/>
        </p:nvSpPr>
        <p:spPr>
          <a:xfrm>
            <a:off x="6092222" y="2342641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0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3600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F6A883C-C863-47FF-8869-70C649A74A4E}"/>
              </a:ext>
            </a:extLst>
          </p:cNvPr>
          <p:cNvSpPr txBox="1"/>
          <p:nvPr/>
        </p:nvSpPr>
        <p:spPr>
          <a:xfrm>
            <a:off x="6878499" y="2342640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11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A7B1464-B682-4477-AB3D-960185ADB3B8}"/>
              </a:ext>
            </a:extLst>
          </p:cNvPr>
          <p:cNvSpPr txBox="1"/>
          <p:nvPr/>
        </p:nvSpPr>
        <p:spPr>
          <a:xfrm>
            <a:off x="7679524" y="2347837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1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3600" dirty="0">
                <a:solidFill>
                  <a:schemeClr val="bg1"/>
                </a:solidFill>
              </a:rPr>
              <a:t>0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C6A2EE5A-BB94-4B24-AFE4-7CEE24D13E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00400" y="1141805"/>
            <a:ext cx="5410200" cy="1524000"/>
          </a:xfrm>
        </p:spPr>
        <p:txBody>
          <a:bodyPr>
            <a:noAutofit/>
          </a:bodyPr>
          <a:lstStyle/>
          <a:p>
            <a:pPr algn="l"/>
            <a:r>
              <a:rPr lang="en-US" sz="3200" dirty="0"/>
              <a:t>Generate the Karnaugh map corresponding to the truth table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FEB446CD-D970-4A1E-BBD5-E37698E574AB}"/>
              </a:ext>
            </a:extLst>
          </p:cNvPr>
          <p:cNvSpPr txBox="1">
            <a:spLocks/>
          </p:cNvSpPr>
          <p:nvPr/>
        </p:nvSpPr>
        <p:spPr>
          <a:xfrm>
            <a:off x="3352800" y="141584"/>
            <a:ext cx="2179462" cy="79960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/>
              <a:t>Problem 8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6D307F0D-658C-45D9-AFD6-9A6FF15D5707}"/>
              </a:ext>
            </a:extLst>
          </p:cNvPr>
          <p:cNvSpPr txBox="1">
            <a:spLocks/>
          </p:cNvSpPr>
          <p:nvPr/>
        </p:nvSpPr>
        <p:spPr>
          <a:xfrm>
            <a:off x="3124740" y="3109837"/>
            <a:ext cx="5410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/>
              <a:t>Find the minimized SOP function and draw the corresponding circuit 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5D52C380-61DB-486C-AA26-FC69A461595F}"/>
              </a:ext>
            </a:extLst>
          </p:cNvPr>
          <p:cNvSpPr txBox="1">
            <a:spLocks/>
          </p:cNvSpPr>
          <p:nvPr/>
        </p:nvSpPr>
        <p:spPr>
          <a:xfrm>
            <a:off x="3197087" y="4954195"/>
            <a:ext cx="5410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/>
              <a:t>Find the minimized POS function and draw the corresponding circuit </a:t>
            </a:r>
          </a:p>
        </p:txBody>
      </p:sp>
    </p:spTree>
    <p:extLst>
      <p:ext uri="{BB962C8B-B14F-4D97-AF65-F5344CB8AC3E}">
        <p14:creationId xmlns:p14="http://schemas.microsoft.com/office/powerpoint/2010/main" val="10755980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DC6885-C93D-4BB4-A464-D3069071C5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9BE4C1-42D5-40DF-BB0C-CA86C67780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9697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8ECB99-2348-4D02-91AE-DE4355E7EA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FEBC65-5778-4303-9B54-E7DBCEA857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1920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757573-4B7B-4A74-A8EE-1D9DADB879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B191EF-FE64-4E3B-BCA6-F79FF3F8C5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9862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1CBE02-A56C-4AEA-A536-C3DD6FE4C5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00400" y="1141805"/>
            <a:ext cx="5410200" cy="1524000"/>
          </a:xfrm>
        </p:spPr>
        <p:txBody>
          <a:bodyPr>
            <a:noAutofit/>
          </a:bodyPr>
          <a:lstStyle/>
          <a:p>
            <a:pPr algn="l"/>
            <a:r>
              <a:rPr lang="en-US" sz="3200" dirty="0"/>
              <a:t>Generate the Karnaugh map corresponding to the truth table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61CF7AB-38FD-4C66-9BCB-9427B7C858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9482427"/>
              </p:ext>
            </p:extLst>
          </p:nvPr>
        </p:nvGraphicFramePr>
        <p:xfrm>
          <a:off x="246079" y="320040"/>
          <a:ext cx="2556176" cy="5699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1635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409308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409308">
                  <a:extLst>
                    <a:ext uri="{9D8B030D-6E8A-4147-A177-3AD203B41FA5}">
                      <a16:colId xmlns:a16="http://schemas.microsoft.com/office/drawing/2014/main" val="3222855957"/>
                    </a:ext>
                  </a:extLst>
                </a:gridCol>
                <a:gridCol w="448984">
                  <a:extLst>
                    <a:ext uri="{9D8B030D-6E8A-4147-A177-3AD203B41FA5}">
                      <a16:colId xmlns:a16="http://schemas.microsoft.com/office/drawing/2014/main" val="3909931750"/>
                    </a:ext>
                  </a:extLst>
                </a:gridCol>
                <a:gridCol w="846941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x</a:t>
                      </a:r>
                      <a:r>
                        <a:rPr lang="en-US" sz="1600" baseline="-25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x</a:t>
                      </a:r>
                      <a:r>
                        <a:rPr lang="en-US" sz="1600" baseline="-25000" dirty="0"/>
                        <a:t>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x</a:t>
                      </a:r>
                      <a:r>
                        <a:rPr lang="en-US" sz="1600" baseline="-25000" dirty="0"/>
                        <a:t>3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x</a:t>
                      </a:r>
                      <a:r>
                        <a:rPr lang="en-US" sz="1600" baseline="-25000" dirty="0"/>
                        <a:t>4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693436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089152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138975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2229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205688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3548925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3887908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158013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337831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3119819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573128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4121401"/>
                  </a:ext>
                </a:extLst>
              </a:tr>
            </a:tbl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7A23F7CD-7C04-47AB-BB1B-E1ABED9EB493}"/>
              </a:ext>
            </a:extLst>
          </p:cNvPr>
          <p:cNvSpPr txBox="1"/>
          <p:nvPr/>
        </p:nvSpPr>
        <p:spPr>
          <a:xfrm>
            <a:off x="5243513" y="2342641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0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3600" dirty="0">
                <a:solidFill>
                  <a:schemeClr val="bg1"/>
                </a:solidFill>
              </a:rPr>
              <a:t>0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D375515-E75D-4CD5-BFA4-9FCC1ABB0130}"/>
              </a:ext>
            </a:extLst>
          </p:cNvPr>
          <p:cNvSpPr txBox="1"/>
          <p:nvPr/>
        </p:nvSpPr>
        <p:spPr>
          <a:xfrm>
            <a:off x="6092222" y="2342641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0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3600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F6A883C-C863-47FF-8869-70C649A74A4E}"/>
              </a:ext>
            </a:extLst>
          </p:cNvPr>
          <p:cNvSpPr txBox="1"/>
          <p:nvPr/>
        </p:nvSpPr>
        <p:spPr>
          <a:xfrm>
            <a:off x="6878499" y="2342640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11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A7B1464-B682-4477-AB3D-960185ADB3B8}"/>
              </a:ext>
            </a:extLst>
          </p:cNvPr>
          <p:cNvSpPr txBox="1"/>
          <p:nvPr/>
        </p:nvSpPr>
        <p:spPr>
          <a:xfrm>
            <a:off x="7679524" y="2347837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1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3600" dirty="0">
                <a:solidFill>
                  <a:schemeClr val="bg1"/>
                </a:solidFill>
              </a:rPr>
              <a:t>0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0B261765-5AF9-48D6-A438-80CCB98F07A9}"/>
              </a:ext>
            </a:extLst>
          </p:cNvPr>
          <p:cNvSpPr txBox="1">
            <a:spLocks/>
          </p:cNvSpPr>
          <p:nvPr/>
        </p:nvSpPr>
        <p:spPr>
          <a:xfrm>
            <a:off x="3352800" y="141584"/>
            <a:ext cx="2179462" cy="79960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/>
              <a:t>Problem 1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ABADDC56-90D4-42BC-91AE-6A6AB76ABF7A}"/>
              </a:ext>
            </a:extLst>
          </p:cNvPr>
          <p:cNvSpPr txBox="1">
            <a:spLocks/>
          </p:cNvSpPr>
          <p:nvPr/>
        </p:nvSpPr>
        <p:spPr>
          <a:xfrm>
            <a:off x="3197087" y="2891159"/>
            <a:ext cx="5410200" cy="10903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/>
              <a:t>Find the minimized SOP function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029FF4BE-AF83-44CA-90AC-72E63DBFBA2D}"/>
              </a:ext>
            </a:extLst>
          </p:cNvPr>
          <p:cNvSpPr txBox="1">
            <a:spLocks/>
          </p:cNvSpPr>
          <p:nvPr/>
        </p:nvSpPr>
        <p:spPr>
          <a:xfrm>
            <a:off x="3204014" y="4495800"/>
            <a:ext cx="5410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/>
              <a:t>Find the minimized POS function and draw the corresponding circuit </a:t>
            </a:r>
          </a:p>
        </p:txBody>
      </p:sp>
    </p:spTree>
    <p:extLst>
      <p:ext uri="{BB962C8B-B14F-4D97-AF65-F5344CB8AC3E}">
        <p14:creationId xmlns:p14="http://schemas.microsoft.com/office/powerpoint/2010/main" val="42348671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B010771-51A5-4FAF-8D14-7A12F2F1B3FF}"/>
              </a:ext>
            </a:extLst>
          </p:cNvPr>
          <p:cNvSpPr txBox="1"/>
          <p:nvPr/>
        </p:nvSpPr>
        <p:spPr>
          <a:xfrm>
            <a:off x="322561" y="895483"/>
            <a:ext cx="24050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Truth Table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4A02980-D309-4BE6-9454-DCC2B214C0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8994843"/>
              </p:ext>
            </p:extLst>
          </p:nvPr>
        </p:nvGraphicFramePr>
        <p:xfrm>
          <a:off x="464291" y="1533878"/>
          <a:ext cx="2121547" cy="41519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6426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404481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404481">
                  <a:extLst>
                    <a:ext uri="{9D8B030D-6E8A-4147-A177-3AD203B41FA5}">
                      <a16:colId xmlns:a16="http://schemas.microsoft.com/office/drawing/2014/main" val="3222855957"/>
                    </a:ext>
                  </a:extLst>
                </a:gridCol>
                <a:gridCol w="876159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</a:tblGrid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43394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42461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6934367"/>
                  </a:ext>
                </a:extLst>
              </a:tr>
              <a:tr h="43394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0891523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1389754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22297"/>
                  </a:ext>
                </a:extLst>
              </a:tr>
            </a:tbl>
          </a:graphicData>
        </a:graphic>
      </p:graphicFrame>
      <p:sp>
        <p:nvSpPr>
          <p:cNvPr id="6" name="Title 1">
            <a:extLst>
              <a:ext uri="{FF2B5EF4-FFF2-40B4-BE49-F238E27FC236}">
                <a16:creationId xmlns:a16="http://schemas.microsoft.com/office/drawing/2014/main" id="{2C573F46-ADA9-4CF4-A0A9-A02363863128}"/>
              </a:ext>
            </a:extLst>
          </p:cNvPr>
          <p:cNvSpPr txBox="1">
            <a:spLocks/>
          </p:cNvSpPr>
          <p:nvPr/>
        </p:nvSpPr>
        <p:spPr>
          <a:xfrm>
            <a:off x="3200400" y="1141805"/>
            <a:ext cx="5410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/>
              <a:t>Generate the Karnaugh map corresponding to the truth table</a:t>
            </a:r>
            <a:endParaRPr lang="en-US" sz="3200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16F6A14-6C69-491B-A6A8-19C1ECFA19E8}"/>
              </a:ext>
            </a:extLst>
          </p:cNvPr>
          <p:cNvSpPr txBox="1">
            <a:spLocks/>
          </p:cNvSpPr>
          <p:nvPr/>
        </p:nvSpPr>
        <p:spPr>
          <a:xfrm>
            <a:off x="3352800" y="141584"/>
            <a:ext cx="2179462" cy="79960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/>
              <a:t>Problem 2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91A2E105-BC89-4AB0-98B9-0FB2ABA5F296}"/>
              </a:ext>
            </a:extLst>
          </p:cNvPr>
          <p:cNvSpPr txBox="1">
            <a:spLocks/>
          </p:cNvSpPr>
          <p:nvPr/>
        </p:nvSpPr>
        <p:spPr>
          <a:xfrm>
            <a:off x="3124740" y="3109837"/>
            <a:ext cx="5410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/>
              <a:t>Find the minimized SOP function and draw the corresponding circuit 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461BCD8-F8EE-4168-A62B-BC06D7C2009B}"/>
              </a:ext>
            </a:extLst>
          </p:cNvPr>
          <p:cNvSpPr txBox="1">
            <a:spLocks/>
          </p:cNvSpPr>
          <p:nvPr/>
        </p:nvSpPr>
        <p:spPr>
          <a:xfrm>
            <a:off x="3197087" y="4954195"/>
            <a:ext cx="5410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/>
              <a:t>Find the minimized POS function and draw the corresponding circuit </a:t>
            </a:r>
          </a:p>
        </p:txBody>
      </p:sp>
    </p:spTree>
    <p:extLst>
      <p:ext uri="{BB962C8B-B14F-4D97-AF65-F5344CB8AC3E}">
        <p14:creationId xmlns:p14="http://schemas.microsoft.com/office/powerpoint/2010/main" val="37779532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61CF7AB-38FD-4C66-9BCB-9427B7C858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2811111"/>
              </p:ext>
            </p:extLst>
          </p:nvPr>
        </p:nvGraphicFramePr>
        <p:xfrm>
          <a:off x="247773" y="381000"/>
          <a:ext cx="2556176" cy="5699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1635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409308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409308">
                  <a:extLst>
                    <a:ext uri="{9D8B030D-6E8A-4147-A177-3AD203B41FA5}">
                      <a16:colId xmlns:a16="http://schemas.microsoft.com/office/drawing/2014/main" val="3222855957"/>
                    </a:ext>
                  </a:extLst>
                </a:gridCol>
                <a:gridCol w="448984">
                  <a:extLst>
                    <a:ext uri="{9D8B030D-6E8A-4147-A177-3AD203B41FA5}">
                      <a16:colId xmlns:a16="http://schemas.microsoft.com/office/drawing/2014/main" val="3909931750"/>
                    </a:ext>
                  </a:extLst>
                </a:gridCol>
                <a:gridCol w="846941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x</a:t>
                      </a:r>
                      <a:r>
                        <a:rPr lang="en-US" sz="1600" baseline="-25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x</a:t>
                      </a:r>
                      <a:r>
                        <a:rPr lang="en-US" sz="1600" baseline="-25000" dirty="0"/>
                        <a:t>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x</a:t>
                      </a:r>
                      <a:r>
                        <a:rPr lang="en-US" sz="1600" baseline="-25000" dirty="0"/>
                        <a:t>3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x</a:t>
                      </a:r>
                      <a:r>
                        <a:rPr lang="en-US" sz="1600" baseline="-25000" dirty="0"/>
                        <a:t>4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693436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089152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138975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2229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205688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3548925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3887908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158013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337831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3119819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573128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4121401"/>
                  </a:ext>
                </a:extLst>
              </a:tr>
            </a:tbl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7A23F7CD-7C04-47AB-BB1B-E1ABED9EB493}"/>
              </a:ext>
            </a:extLst>
          </p:cNvPr>
          <p:cNvSpPr txBox="1"/>
          <p:nvPr/>
        </p:nvSpPr>
        <p:spPr>
          <a:xfrm>
            <a:off x="5243513" y="2342641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0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3600" dirty="0">
                <a:solidFill>
                  <a:schemeClr val="bg1"/>
                </a:solidFill>
              </a:rPr>
              <a:t>0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D375515-E75D-4CD5-BFA4-9FCC1ABB0130}"/>
              </a:ext>
            </a:extLst>
          </p:cNvPr>
          <p:cNvSpPr txBox="1"/>
          <p:nvPr/>
        </p:nvSpPr>
        <p:spPr>
          <a:xfrm>
            <a:off x="6092222" y="2342641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0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3600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F6A883C-C863-47FF-8869-70C649A74A4E}"/>
              </a:ext>
            </a:extLst>
          </p:cNvPr>
          <p:cNvSpPr txBox="1"/>
          <p:nvPr/>
        </p:nvSpPr>
        <p:spPr>
          <a:xfrm>
            <a:off x="6878499" y="2342640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11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A7B1464-B682-4477-AB3D-960185ADB3B8}"/>
              </a:ext>
            </a:extLst>
          </p:cNvPr>
          <p:cNvSpPr txBox="1"/>
          <p:nvPr/>
        </p:nvSpPr>
        <p:spPr>
          <a:xfrm>
            <a:off x="7679524" y="2347837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1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3600" dirty="0">
                <a:solidFill>
                  <a:schemeClr val="bg1"/>
                </a:solidFill>
              </a:rPr>
              <a:t>0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DDDB3DDE-3CCE-4C44-BB9A-81B35595DF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00400" y="1141805"/>
            <a:ext cx="5410200" cy="1524000"/>
          </a:xfrm>
        </p:spPr>
        <p:txBody>
          <a:bodyPr>
            <a:noAutofit/>
          </a:bodyPr>
          <a:lstStyle/>
          <a:p>
            <a:pPr algn="l"/>
            <a:r>
              <a:rPr lang="en-US" sz="3200" dirty="0"/>
              <a:t>Generate the Karnaugh map corresponding to the truth table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E55D25D2-39C9-4E5F-92FC-F6038D393474}"/>
              </a:ext>
            </a:extLst>
          </p:cNvPr>
          <p:cNvSpPr txBox="1">
            <a:spLocks/>
          </p:cNvSpPr>
          <p:nvPr/>
        </p:nvSpPr>
        <p:spPr>
          <a:xfrm>
            <a:off x="3352800" y="141584"/>
            <a:ext cx="2179462" cy="79960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/>
              <a:t>Problem 3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7EB54C4C-A460-4373-80D9-1D58B837671D}"/>
              </a:ext>
            </a:extLst>
          </p:cNvPr>
          <p:cNvSpPr txBox="1">
            <a:spLocks/>
          </p:cNvSpPr>
          <p:nvPr/>
        </p:nvSpPr>
        <p:spPr>
          <a:xfrm>
            <a:off x="3124740" y="3109837"/>
            <a:ext cx="5410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/>
              <a:t>Find the minimized SOP function and draw the corresponding circuit 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B093F3B3-D06E-4F73-BA07-4210DD7310AE}"/>
              </a:ext>
            </a:extLst>
          </p:cNvPr>
          <p:cNvSpPr txBox="1">
            <a:spLocks/>
          </p:cNvSpPr>
          <p:nvPr/>
        </p:nvSpPr>
        <p:spPr>
          <a:xfrm>
            <a:off x="3197087" y="4954195"/>
            <a:ext cx="5410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/>
              <a:t>Find the minimized POS function and draw the corresponding circuit </a:t>
            </a:r>
          </a:p>
        </p:txBody>
      </p:sp>
    </p:spTree>
    <p:extLst>
      <p:ext uri="{BB962C8B-B14F-4D97-AF65-F5344CB8AC3E}">
        <p14:creationId xmlns:p14="http://schemas.microsoft.com/office/powerpoint/2010/main" val="20694391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B010771-51A5-4FAF-8D14-7A12F2F1B3FF}"/>
              </a:ext>
            </a:extLst>
          </p:cNvPr>
          <p:cNvSpPr txBox="1"/>
          <p:nvPr/>
        </p:nvSpPr>
        <p:spPr>
          <a:xfrm>
            <a:off x="391668" y="572541"/>
            <a:ext cx="24050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Truth Table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4A02980-D309-4BE6-9454-DCC2B214C0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170141"/>
              </p:ext>
            </p:extLst>
          </p:nvPr>
        </p:nvGraphicFramePr>
        <p:xfrm>
          <a:off x="533400" y="1141805"/>
          <a:ext cx="2121547" cy="41519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6426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404481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404481">
                  <a:extLst>
                    <a:ext uri="{9D8B030D-6E8A-4147-A177-3AD203B41FA5}">
                      <a16:colId xmlns:a16="http://schemas.microsoft.com/office/drawing/2014/main" val="3222855957"/>
                    </a:ext>
                  </a:extLst>
                </a:gridCol>
                <a:gridCol w="876159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</a:tblGrid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43394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42461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6934367"/>
                  </a:ext>
                </a:extLst>
              </a:tr>
              <a:tr h="43394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0891523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1389754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22297"/>
                  </a:ext>
                </a:extLst>
              </a:tr>
            </a:tbl>
          </a:graphicData>
        </a:graphic>
      </p:graphicFrame>
      <p:sp>
        <p:nvSpPr>
          <p:cNvPr id="6" name="Title 1">
            <a:extLst>
              <a:ext uri="{FF2B5EF4-FFF2-40B4-BE49-F238E27FC236}">
                <a16:creationId xmlns:a16="http://schemas.microsoft.com/office/drawing/2014/main" id="{688057E4-0CBD-4288-BBAE-B5DDCED3D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00400" y="1141805"/>
            <a:ext cx="5410200" cy="1524000"/>
          </a:xfrm>
        </p:spPr>
        <p:txBody>
          <a:bodyPr>
            <a:noAutofit/>
          </a:bodyPr>
          <a:lstStyle/>
          <a:p>
            <a:pPr algn="l"/>
            <a:r>
              <a:rPr lang="en-US" sz="3200" dirty="0"/>
              <a:t>Generate the Karnaugh map corresponding to the truth table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165A1D3-4E0E-4F95-8AB3-5BCD6461C4E2}"/>
              </a:ext>
            </a:extLst>
          </p:cNvPr>
          <p:cNvSpPr txBox="1">
            <a:spLocks/>
          </p:cNvSpPr>
          <p:nvPr/>
        </p:nvSpPr>
        <p:spPr>
          <a:xfrm>
            <a:off x="3352800" y="141584"/>
            <a:ext cx="2179462" cy="79960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/>
              <a:t>Problem 4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32AEC41F-B14E-4FAE-B8A7-CE8C7D6C11EF}"/>
              </a:ext>
            </a:extLst>
          </p:cNvPr>
          <p:cNvSpPr txBox="1">
            <a:spLocks/>
          </p:cNvSpPr>
          <p:nvPr/>
        </p:nvSpPr>
        <p:spPr>
          <a:xfrm>
            <a:off x="3124740" y="3109837"/>
            <a:ext cx="5410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/>
              <a:t>Find the minimized SOP function and draw the corresponding circuit 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83E6E6C8-5E8D-4176-BC4F-CC9EF36AE198}"/>
              </a:ext>
            </a:extLst>
          </p:cNvPr>
          <p:cNvSpPr txBox="1">
            <a:spLocks/>
          </p:cNvSpPr>
          <p:nvPr/>
        </p:nvSpPr>
        <p:spPr>
          <a:xfrm>
            <a:off x="3197087" y="4954195"/>
            <a:ext cx="5410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/>
              <a:t>Find the minimized POS function and draw the corresponding circuit </a:t>
            </a:r>
          </a:p>
        </p:txBody>
      </p:sp>
    </p:spTree>
    <p:extLst>
      <p:ext uri="{BB962C8B-B14F-4D97-AF65-F5344CB8AC3E}">
        <p14:creationId xmlns:p14="http://schemas.microsoft.com/office/powerpoint/2010/main" val="40833061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61CF7AB-38FD-4C66-9BCB-9427B7C858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7878867"/>
              </p:ext>
            </p:extLst>
          </p:nvPr>
        </p:nvGraphicFramePr>
        <p:xfrm>
          <a:off x="235663" y="304800"/>
          <a:ext cx="2556176" cy="5699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1635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409308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409308">
                  <a:extLst>
                    <a:ext uri="{9D8B030D-6E8A-4147-A177-3AD203B41FA5}">
                      <a16:colId xmlns:a16="http://schemas.microsoft.com/office/drawing/2014/main" val="3222855957"/>
                    </a:ext>
                  </a:extLst>
                </a:gridCol>
                <a:gridCol w="448984">
                  <a:extLst>
                    <a:ext uri="{9D8B030D-6E8A-4147-A177-3AD203B41FA5}">
                      <a16:colId xmlns:a16="http://schemas.microsoft.com/office/drawing/2014/main" val="3909931750"/>
                    </a:ext>
                  </a:extLst>
                </a:gridCol>
                <a:gridCol w="846941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x</a:t>
                      </a:r>
                      <a:r>
                        <a:rPr lang="en-US" sz="1600" baseline="-25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x</a:t>
                      </a:r>
                      <a:r>
                        <a:rPr lang="en-US" sz="1600" baseline="-25000" dirty="0"/>
                        <a:t>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x</a:t>
                      </a:r>
                      <a:r>
                        <a:rPr lang="en-US" sz="1600" baseline="-25000" dirty="0"/>
                        <a:t>3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x</a:t>
                      </a:r>
                      <a:r>
                        <a:rPr lang="en-US" sz="1600" baseline="-25000" dirty="0"/>
                        <a:t>4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693436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089152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138975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2229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205688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3548925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3887908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158013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337831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3119819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573128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4121401"/>
                  </a:ext>
                </a:extLst>
              </a:tr>
            </a:tbl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7A23F7CD-7C04-47AB-BB1B-E1ABED9EB493}"/>
              </a:ext>
            </a:extLst>
          </p:cNvPr>
          <p:cNvSpPr txBox="1"/>
          <p:nvPr/>
        </p:nvSpPr>
        <p:spPr>
          <a:xfrm>
            <a:off x="5243513" y="2342641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0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3600" dirty="0">
                <a:solidFill>
                  <a:schemeClr val="bg1"/>
                </a:solidFill>
              </a:rPr>
              <a:t>0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D375515-E75D-4CD5-BFA4-9FCC1ABB0130}"/>
              </a:ext>
            </a:extLst>
          </p:cNvPr>
          <p:cNvSpPr txBox="1"/>
          <p:nvPr/>
        </p:nvSpPr>
        <p:spPr>
          <a:xfrm>
            <a:off x="6092222" y="2342641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0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3600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F6A883C-C863-47FF-8869-70C649A74A4E}"/>
              </a:ext>
            </a:extLst>
          </p:cNvPr>
          <p:cNvSpPr txBox="1"/>
          <p:nvPr/>
        </p:nvSpPr>
        <p:spPr>
          <a:xfrm>
            <a:off x="6878499" y="2342640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11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A7B1464-B682-4477-AB3D-960185ADB3B8}"/>
              </a:ext>
            </a:extLst>
          </p:cNvPr>
          <p:cNvSpPr txBox="1"/>
          <p:nvPr/>
        </p:nvSpPr>
        <p:spPr>
          <a:xfrm>
            <a:off x="7679524" y="2347837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1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3600" dirty="0">
                <a:solidFill>
                  <a:schemeClr val="bg1"/>
                </a:solidFill>
              </a:rPr>
              <a:t>0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961028C9-D1EA-41EF-9792-F948EFE9B9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00400" y="1141805"/>
            <a:ext cx="5410200" cy="1524000"/>
          </a:xfrm>
        </p:spPr>
        <p:txBody>
          <a:bodyPr>
            <a:noAutofit/>
          </a:bodyPr>
          <a:lstStyle/>
          <a:p>
            <a:pPr algn="l"/>
            <a:r>
              <a:rPr lang="en-US" sz="3200" dirty="0"/>
              <a:t>Generate the Karnaugh map corresponding to the truth table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D2B06C64-B071-4D20-8419-CE1E23FE3421}"/>
              </a:ext>
            </a:extLst>
          </p:cNvPr>
          <p:cNvSpPr txBox="1">
            <a:spLocks/>
          </p:cNvSpPr>
          <p:nvPr/>
        </p:nvSpPr>
        <p:spPr>
          <a:xfrm>
            <a:off x="3352800" y="141584"/>
            <a:ext cx="2179462" cy="79960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/>
              <a:t>Problem 5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6CB5335B-49ED-449D-A706-8C7FED2BD66B}"/>
              </a:ext>
            </a:extLst>
          </p:cNvPr>
          <p:cNvSpPr txBox="1">
            <a:spLocks/>
          </p:cNvSpPr>
          <p:nvPr/>
        </p:nvSpPr>
        <p:spPr>
          <a:xfrm>
            <a:off x="3124740" y="3109837"/>
            <a:ext cx="5410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/>
              <a:t>Find the minimized SOP function and draw the corresponding circuit 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C957034B-0E7D-45DA-BDBD-C0E5004E6BB7}"/>
              </a:ext>
            </a:extLst>
          </p:cNvPr>
          <p:cNvSpPr txBox="1">
            <a:spLocks/>
          </p:cNvSpPr>
          <p:nvPr/>
        </p:nvSpPr>
        <p:spPr>
          <a:xfrm>
            <a:off x="3197087" y="4954195"/>
            <a:ext cx="5410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/>
              <a:t>Find the minimized POS function and draw the corresponding circuit </a:t>
            </a:r>
          </a:p>
        </p:txBody>
      </p:sp>
    </p:spTree>
    <p:extLst>
      <p:ext uri="{BB962C8B-B14F-4D97-AF65-F5344CB8AC3E}">
        <p14:creationId xmlns:p14="http://schemas.microsoft.com/office/powerpoint/2010/main" val="28304901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B010771-51A5-4FAF-8D14-7A12F2F1B3FF}"/>
              </a:ext>
            </a:extLst>
          </p:cNvPr>
          <p:cNvSpPr txBox="1"/>
          <p:nvPr/>
        </p:nvSpPr>
        <p:spPr>
          <a:xfrm>
            <a:off x="391668" y="783744"/>
            <a:ext cx="24050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Truth Table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4A02980-D309-4BE6-9454-DCC2B214C0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5695240"/>
              </p:ext>
            </p:extLst>
          </p:nvPr>
        </p:nvGraphicFramePr>
        <p:xfrm>
          <a:off x="533400" y="1353008"/>
          <a:ext cx="2121547" cy="41519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6426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404481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404481">
                  <a:extLst>
                    <a:ext uri="{9D8B030D-6E8A-4147-A177-3AD203B41FA5}">
                      <a16:colId xmlns:a16="http://schemas.microsoft.com/office/drawing/2014/main" val="3222855957"/>
                    </a:ext>
                  </a:extLst>
                </a:gridCol>
                <a:gridCol w="876159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</a:tblGrid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43394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42461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6934367"/>
                  </a:ext>
                </a:extLst>
              </a:tr>
              <a:tr h="43394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0891523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1389754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22297"/>
                  </a:ext>
                </a:extLst>
              </a:tr>
            </a:tbl>
          </a:graphicData>
        </a:graphic>
      </p:graphicFrame>
      <p:sp>
        <p:nvSpPr>
          <p:cNvPr id="6" name="Title 1">
            <a:extLst>
              <a:ext uri="{FF2B5EF4-FFF2-40B4-BE49-F238E27FC236}">
                <a16:creationId xmlns:a16="http://schemas.microsoft.com/office/drawing/2014/main" id="{CD1B6654-6B0B-4CD1-8678-27EF4B19FB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00400" y="1141805"/>
            <a:ext cx="5410200" cy="1524000"/>
          </a:xfrm>
        </p:spPr>
        <p:txBody>
          <a:bodyPr>
            <a:noAutofit/>
          </a:bodyPr>
          <a:lstStyle/>
          <a:p>
            <a:pPr algn="l"/>
            <a:r>
              <a:rPr lang="en-US" sz="3200" dirty="0"/>
              <a:t>Generate the Karnaugh map corresponding to the truth table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CDA1E59D-98CD-40D0-B546-D29860D93570}"/>
              </a:ext>
            </a:extLst>
          </p:cNvPr>
          <p:cNvSpPr txBox="1">
            <a:spLocks/>
          </p:cNvSpPr>
          <p:nvPr/>
        </p:nvSpPr>
        <p:spPr>
          <a:xfrm>
            <a:off x="3352800" y="141584"/>
            <a:ext cx="2179462" cy="79960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/>
              <a:t>Problem 6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D69D999F-6CD1-4869-893C-94E188FC6693}"/>
              </a:ext>
            </a:extLst>
          </p:cNvPr>
          <p:cNvSpPr txBox="1">
            <a:spLocks/>
          </p:cNvSpPr>
          <p:nvPr/>
        </p:nvSpPr>
        <p:spPr>
          <a:xfrm>
            <a:off x="3124740" y="3109837"/>
            <a:ext cx="5410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/>
              <a:t>Find the minimized SOP function and draw the corresponding circuit 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13C29B38-CF85-42B9-B128-6F239802B8CD}"/>
              </a:ext>
            </a:extLst>
          </p:cNvPr>
          <p:cNvSpPr txBox="1">
            <a:spLocks/>
          </p:cNvSpPr>
          <p:nvPr/>
        </p:nvSpPr>
        <p:spPr>
          <a:xfrm>
            <a:off x="3197087" y="4954195"/>
            <a:ext cx="5410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/>
              <a:t>Find the minimized POS function and draw the corresponding circuit </a:t>
            </a:r>
          </a:p>
        </p:txBody>
      </p:sp>
    </p:spTree>
    <p:extLst>
      <p:ext uri="{BB962C8B-B14F-4D97-AF65-F5344CB8AC3E}">
        <p14:creationId xmlns:p14="http://schemas.microsoft.com/office/powerpoint/2010/main" val="6876984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B010771-51A5-4FAF-8D14-7A12F2F1B3FF}"/>
              </a:ext>
            </a:extLst>
          </p:cNvPr>
          <p:cNvSpPr txBox="1"/>
          <p:nvPr/>
        </p:nvSpPr>
        <p:spPr>
          <a:xfrm>
            <a:off x="322563" y="1277034"/>
            <a:ext cx="24050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Truth Table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4A02980-D309-4BE6-9454-DCC2B214C0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9681240"/>
              </p:ext>
            </p:extLst>
          </p:nvPr>
        </p:nvGraphicFramePr>
        <p:xfrm>
          <a:off x="464295" y="1846298"/>
          <a:ext cx="2121547" cy="41519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6426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404481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404481">
                  <a:extLst>
                    <a:ext uri="{9D8B030D-6E8A-4147-A177-3AD203B41FA5}">
                      <a16:colId xmlns:a16="http://schemas.microsoft.com/office/drawing/2014/main" val="3222855957"/>
                    </a:ext>
                  </a:extLst>
                </a:gridCol>
                <a:gridCol w="876159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</a:tblGrid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43394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42461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6934367"/>
                  </a:ext>
                </a:extLst>
              </a:tr>
              <a:tr h="43394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0891523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1389754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22297"/>
                  </a:ext>
                </a:extLst>
              </a:tr>
            </a:tbl>
          </a:graphicData>
        </a:graphic>
      </p:graphicFrame>
      <p:sp>
        <p:nvSpPr>
          <p:cNvPr id="6" name="Title 1">
            <a:extLst>
              <a:ext uri="{FF2B5EF4-FFF2-40B4-BE49-F238E27FC236}">
                <a16:creationId xmlns:a16="http://schemas.microsoft.com/office/drawing/2014/main" id="{5D549AF0-0048-4D83-BA20-8B8D6204C9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00400" y="1141805"/>
            <a:ext cx="5410200" cy="1524000"/>
          </a:xfrm>
        </p:spPr>
        <p:txBody>
          <a:bodyPr>
            <a:noAutofit/>
          </a:bodyPr>
          <a:lstStyle/>
          <a:p>
            <a:pPr algn="l"/>
            <a:r>
              <a:rPr lang="en-US" sz="3200" dirty="0"/>
              <a:t>Generate the Karnaugh map corresponding to the truth table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A5255EDB-10F8-4216-B6E5-F13404B264A3}"/>
              </a:ext>
            </a:extLst>
          </p:cNvPr>
          <p:cNvSpPr txBox="1">
            <a:spLocks/>
          </p:cNvSpPr>
          <p:nvPr/>
        </p:nvSpPr>
        <p:spPr>
          <a:xfrm>
            <a:off x="3352800" y="141584"/>
            <a:ext cx="2179462" cy="79960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/>
              <a:t>Problem 7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B1F9A604-033C-43ED-9200-56A41E3A15F3}"/>
              </a:ext>
            </a:extLst>
          </p:cNvPr>
          <p:cNvSpPr txBox="1">
            <a:spLocks/>
          </p:cNvSpPr>
          <p:nvPr/>
        </p:nvSpPr>
        <p:spPr>
          <a:xfrm>
            <a:off x="3124740" y="3109837"/>
            <a:ext cx="5410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/>
              <a:t>Find the minimized SOP function and draw the corresponding circuit 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A45DE26D-D0F7-423E-8F98-A0F69250E402}"/>
              </a:ext>
            </a:extLst>
          </p:cNvPr>
          <p:cNvSpPr txBox="1">
            <a:spLocks/>
          </p:cNvSpPr>
          <p:nvPr/>
        </p:nvSpPr>
        <p:spPr>
          <a:xfrm>
            <a:off x="3197087" y="4954195"/>
            <a:ext cx="5410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/>
              <a:t>Find the minimized POS function and draw the corresponding circuit </a:t>
            </a:r>
          </a:p>
        </p:txBody>
      </p:sp>
    </p:spTree>
    <p:extLst>
      <p:ext uri="{BB962C8B-B14F-4D97-AF65-F5344CB8AC3E}">
        <p14:creationId xmlns:p14="http://schemas.microsoft.com/office/powerpoint/2010/main" val="20868903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29307</TotalTime>
  <Words>771</Words>
  <Application>Microsoft Office PowerPoint</Application>
  <PresentationFormat>On-screen Show (4:3)</PresentationFormat>
  <Paragraphs>538</Paragraphs>
  <Slides>12</Slides>
  <Notes>0</Notes>
  <HiddenSlides>2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Karnaugh Problems</vt:lpstr>
      <vt:lpstr>PowerPoint Presentation</vt:lpstr>
      <vt:lpstr>Generate the Karnaugh map corresponding to the truth table</vt:lpstr>
      <vt:lpstr>PowerPoint Presentation</vt:lpstr>
      <vt:lpstr>Generate the Karnaugh map corresponding to the truth table</vt:lpstr>
      <vt:lpstr>Generate the Karnaugh map corresponding to the truth table</vt:lpstr>
      <vt:lpstr>Generate the Karnaugh map corresponding to the truth table</vt:lpstr>
      <vt:lpstr>Generate the Karnaugh map corresponding to the truth table</vt:lpstr>
      <vt:lpstr>Generate the Karnaugh map corresponding to the truth table</vt:lpstr>
      <vt:lpstr>Generate the Karnaugh map corresponding to the truth table</vt:lpstr>
      <vt:lpstr>PowerPoint Presentation</vt:lpstr>
      <vt:lpstr>PowerPoint Presentation</vt:lpstr>
    </vt:vector>
  </TitlesOfParts>
  <Company>Kirkwood Community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Engineering 2</dc:title>
  <dc:creator>Windows User</dc:creator>
  <cp:lastModifiedBy>Kendall Stephenson</cp:lastModifiedBy>
  <cp:revision>470</cp:revision>
  <cp:lastPrinted>2020-05-01T19:35:03Z</cp:lastPrinted>
  <dcterms:created xsi:type="dcterms:W3CDTF">2016-08-24T18:09:17Z</dcterms:created>
  <dcterms:modified xsi:type="dcterms:W3CDTF">2025-06-08T08:59:56Z</dcterms:modified>
</cp:coreProperties>
</file>