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417" r:id="rId3"/>
    <p:sldId id="427" r:id="rId4"/>
    <p:sldId id="420" r:id="rId5"/>
    <p:sldId id="431" r:id="rId6"/>
    <p:sldId id="432" r:id="rId7"/>
    <p:sldId id="433" r:id="rId8"/>
    <p:sldId id="334" r:id="rId9"/>
    <p:sldId id="429" r:id="rId10"/>
    <p:sldId id="347" r:id="rId11"/>
    <p:sldId id="430" r:id="rId12"/>
    <p:sldId id="348" r:id="rId13"/>
    <p:sldId id="329" r:id="rId14"/>
    <p:sldId id="330" r:id="rId15"/>
    <p:sldId id="331" r:id="rId16"/>
    <p:sldId id="349" r:id="rId17"/>
    <p:sldId id="332" r:id="rId18"/>
    <p:sldId id="335" r:id="rId19"/>
    <p:sldId id="428" r:id="rId20"/>
    <p:sldId id="33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8EB0"/>
    <a:srgbClr val="65BDFF"/>
    <a:srgbClr val="97B2DD"/>
    <a:srgbClr val="A568D2"/>
    <a:srgbClr val="66CCFF"/>
    <a:srgbClr val="75C4FF"/>
    <a:srgbClr val="96B0DE"/>
    <a:srgbClr val="C2D1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28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6" y="2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10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19\Diodes\Diode%20equation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_A_S\Documents\China%20Courses\Linear%20Electronics\Fall%202019\Diodes\Diode%20equation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xVal>
          <c:y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ED5-48AC-973B-43FFCF6640C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Energy Distribution of Conductors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Sheet1!$D$8:$D$20</c:f>
              <c:numCache>
                <c:formatCode>General</c:formatCode>
                <c:ptCount val="13"/>
                <c:pt idx="0">
                  <c:v>30</c:v>
                </c:pt>
                <c:pt idx="1">
                  <c:v>24.561922592339453</c:v>
                </c:pt>
                <c:pt idx="2">
                  <c:v>20.109601381069179</c:v>
                </c:pt>
                <c:pt idx="3">
                  <c:v>16.464349082820792</c:v>
                </c:pt>
                <c:pt idx="4">
                  <c:v>13.479868923516648</c:v>
                </c:pt>
                <c:pt idx="5">
                  <c:v>11.036383235143269</c:v>
                </c:pt>
                <c:pt idx="6">
                  <c:v>9.0358263573660604</c:v>
                </c:pt>
                <c:pt idx="7">
                  <c:v>7.3979089182481932</c:v>
                </c:pt>
                <c:pt idx="8">
                  <c:v>6.0568955398396618</c:v>
                </c:pt>
                <c:pt idx="9">
                  <c:v>4.9589666466475961</c:v>
                </c:pt>
                <c:pt idx="10">
                  <c:v>4.0600584970983808</c:v>
                </c:pt>
                <c:pt idx="11">
                  <c:v>3.324094750870016</c:v>
                </c:pt>
                <c:pt idx="12">
                  <c:v>2.7215385986823741</c:v>
                </c:pt>
              </c:numCache>
            </c:numRef>
          </c:xVal>
          <c:yVal>
            <c:numRef>
              <c:f>Sheet1!$C$8:$C$20</c:f>
              <c:numCache>
                <c:formatCode>General</c:formatCode>
                <c:ptCount val="13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CB2-4D6A-9B7E-5B24273E1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5034655"/>
        <c:axId val="595035135"/>
      </c:scatterChart>
      <c:valAx>
        <c:axId val="595034655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5135"/>
        <c:crosses val="autoZero"/>
        <c:crossBetween val="midCat"/>
      </c:valAx>
      <c:valAx>
        <c:axId val="59503513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Energy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595034655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 sz="2400" b="1" dirty="0">
                <a:solidFill>
                  <a:srgbClr val="0070C0"/>
                </a:solidFill>
              </a:rPr>
              <a:t>Ideal Diode I/V curve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5271786678839061E-2"/>
          <c:y val="8.3439335309596338E-2"/>
          <c:w val="0.9523127543839629"/>
          <c:h val="0.8576086273002399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Sheet1!$D$42:$D$62</c:f>
              <c:numCache>
                <c:formatCode>General</c:formatCode>
                <c:ptCount val="21"/>
                <c:pt idx="0">
                  <c:v>-0.19999999999999879</c:v>
                </c:pt>
                <c:pt idx="1">
                  <c:v>-0.1499999999999988</c:v>
                </c:pt>
                <c:pt idx="2">
                  <c:v>-9.9999999999998798E-2</c:v>
                </c:pt>
                <c:pt idx="3">
                  <c:v>-4.9999999999998795E-2</c:v>
                </c:pt>
                <c:pt idx="4">
                  <c:v>1.2073675392798577E-15</c:v>
                </c:pt>
                <c:pt idx="5">
                  <c:v>5.000000000000121E-2</c:v>
                </c:pt>
                <c:pt idx="6">
                  <c:v>0.10000000000000121</c:v>
                </c:pt>
                <c:pt idx="7">
                  <c:v>0.15000000000000122</c:v>
                </c:pt>
                <c:pt idx="8">
                  <c:v>0.20000000000000123</c:v>
                </c:pt>
                <c:pt idx="9">
                  <c:v>0.25000000000000122</c:v>
                </c:pt>
                <c:pt idx="10">
                  <c:v>0.30000000000000121</c:v>
                </c:pt>
                <c:pt idx="11">
                  <c:v>0.3500000000000012</c:v>
                </c:pt>
                <c:pt idx="12">
                  <c:v>0.40000000000000119</c:v>
                </c:pt>
                <c:pt idx="13">
                  <c:v>0.45000000000000118</c:v>
                </c:pt>
                <c:pt idx="14">
                  <c:v>0.50000000000000122</c:v>
                </c:pt>
                <c:pt idx="15">
                  <c:v>0.55000000000000127</c:v>
                </c:pt>
                <c:pt idx="16">
                  <c:v>0.60000000000000131</c:v>
                </c:pt>
                <c:pt idx="17">
                  <c:v>0.65000000000000135</c:v>
                </c:pt>
                <c:pt idx="18">
                  <c:v>0.7000000000000014</c:v>
                </c:pt>
                <c:pt idx="19">
                  <c:v>0.75000000000000144</c:v>
                </c:pt>
                <c:pt idx="20">
                  <c:v>0.80000000000000149</c:v>
                </c:pt>
              </c:numCache>
            </c:numRef>
          </c:xVal>
          <c:yVal>
            <c:numRef>
              <c:f>Sheet1!$E$42:$E$62</c:f>
              <c:numCache>
                <c:formatCode>General</c:formatCode>
                <c:ptCount val="21"/>
                <c:pt idx="0">
                  <c:v>-9.9956032229981207E-14</c:v>
                </c:pt>
                <c:pt idx="1">
                  <c:v>-9.9696365700317957E-14</c:v>
                </c:pt>
                <c:pt idx="2">
                  <c:v>-9.7903150696430621E-14</c:v>
                </c:pt>
                <c:pt idx="3">
                  <c:v>-8.5519498269847556E-14</c:v>
                </c:pt>
                <c:pt idx="4">
                  <c:v>4.6629367034256579E-27</c:v>
                </c:pt>
                <c:pt idx="5">
                  <c:v>5.9058380616592471E-13</c:v>
                </c:pt>
                <c:pt idx="6">
                  <c:v>4.6690599333859323E-12</c:v>
                </c:pt>
                <c:pt idx="7">
                  <c:v>3.2834355606309138E-11</c:v>
                </c:pt>
                <c:pt idx="8">
                  <c:v>2.2733932648225979E-10</c:v>
                </c:pt>
                <c:pt idx="9">
                  <c:v>1.5705591575392607E-9</c:v>
                </c:pt>
                <c:pt idx="10">
                  <c:v>1.0846617792027764E-8</c:v>
                </c:pt>
                <c:pt idx="11">
                  <c:v>7.4905576572258351E-8</c:v>
                </c:pt>
                <c:pt idx="12">
                  <c:v>5.1728637230701463E-7</c:v>
                </c:pt>
                <c:pt idx="13">
                  <c:v>3.5722965092390492E-6</c:v>
                </c:pt>
                <c:pt idx="14">
                  <c:v>2.466970179161818E-5</c:v>
                </c:pt>
                <c:pt idx="15">
                  <c:v>1.703649661929162E-4</c:v>
                </c:pt>
                <c:pt idx="16">
                  <c:v>1.1765128684988664E-3</c:v>
                </c:pt>
                <c:pt idx="17">
                  <c:v>8.1248073479015873E-3</c:v>
                </c:pt>
                <c:pt idx="18">
                  <c:v>5.6108603827375536E-2</c:v>
                </c:pt>
                <c:pt idx="19">
                  <c:v>0.38747693189822274</c:v>
                </c:pt>
                <c:pt idx="20">
                  <c:v>2.6758529443181636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C812-4F0C-AC47-AAA35B5912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5574840"/>
        <c:axId val="505575168"/>
      </c:scatterChart>
      <c:valAx>
        <c:axId val="505574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rgbClr val="0070C0"/>
                    </a:solidFill>
                  </a:rPr>
                  <a:t>Applied Voltage (V)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5168"/>
        <c:crosses val="autoZero"/>
        <c:crossBetween val="midCat"/>
      </c:valAx>
      <c:valAx>
        <c:axId val="505575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rgbClr val="0070C0"/>
                    </a:solidFill>
                  </a:rPr>
                  <a:t>Current (A)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4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rgbClr val="0070C0"/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rgbClr val="0070C0"/>
                </a:solidFill>
              </a:rPr>
              <a:t>Theoretical Diode I/V curve (semi-log plot)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rgbClr val="0070C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xVal>
            <c:numRef>
              <c:f>Sheet1!$D$47:$D$68</c:f>
              <c:numCache>
                <c:formatCode>General</c:formatCode>
                <c:ptCount val="22"/>
                <c:pt idx="0">
                  <c:v>5.000000000000121E-2</c:v>
                </c:pt>
                <c:pt idx="1">
                  <c:v>0.10000000000000121</c:v>
                </c:pt>
                <c:pt idx="2">
                  <c:v>0.15000000000000122</c:v>
                </c:pt>
                <c:pt idx="3">
                  <c:v>0.20000000000000123</c:v>
                </c:pt>
                <c:pt idx="4">
                  <c:v>0.25000000000000122</c:v>
                </c:pt>
                <c:pt idx="5">
                  <c:v>0.30000000000000121</c:v>
                </c:pt>
                <c:pt idx="6">
                  <c:v>0.3500000000000012</c:v>
                </c:pt>
                <c:pt idx="7">
                  <c:v>0.40000000000000119</c:v>
                </c:pt>
                <c:pt idx="8">
                  <c:v>0.45000000000000118</c:v>
                </c:pt>
                <c:pt idx="9">
                  <c:v>0.50000000000000122</c:v>
                </c:pt>
                <c:pt idx="10">
                  <c:v>0.55000000000000127</c:v>
                </c:pt>
                <c:pt idx="11">
                  <c:v>0.60000000000000131</c:v>
                </c:pt>
                <c:pt idx="12">
                  <c:v>0.65000000000000135</c:v>
                </c:pt>
                <c:pt idx="13">
                  <c:v>0.7000000000000014</c:v>
                </c:pt>
                <c:pt idx="14">
                  <c:v>0.75000000000000144</c:v>
                </c:pt>
                <c:pt idx="15">
                  <c:v>0.80000000000000149</c:v>
                </c:pt>
                <c:pt idx="16">
                  <c:v>0.85000000000000153</c:v>
                </c:pt>
                <c:pt idx="17">
                  <c:v>0.90000000000000158</c:v>
                </c:pt>
                <c:pt idx="18">
                  <c:v>0.95000000000000162</c:v>
                </c:pt>
                <c:pt idx="19">
                  <c:v>1.0000000000000016</c:v>
                </c:pt>
                <c:pt idx="20">
                  <c:v>1.0500000000000016</c:v>
                </c:pt>
                <c:pt idx="21">
                  <c:v>1.1000000000000016</c:v>
                </c:pt>
              </c:numCache>
            </c:numRef>
          </c:xVal>
          <c:yVal>
            <c:numRef>
              <c:f>Sheet1!$E$47:$E$68</c:f>
              <c:numCache>
                <c:formatCode>General</c:formatCode>
                <c:ptCount val="22"/>
                <c:pt idx="0">
                  <c:v>5.9058380616592471E-13</c:v>
                </c:pt>
                <c:pt idx="1">
                  <c:v>4.6690599333859323E-12</c:v>
                </c:pt>
                <c:pt idx="2">
                  <c:v>3.2834355606309138E-11</c:v>
                </c:pt>
                <c:pt idx="3">
                  <c:v>2.2733932648225979E-10</c:v>
                </c:pt>
                <c:pt idx="4">
                  <c:v>1.5705591575392607E-9</c:v>
                </c:pt>
                <c:pt idx="5">
                  <c:v>1.0846617792027764E-8</c:v>
                </c:pt>
                <c:pt idx="6">
                  <c:v>7.4905576572258351E-8</c:v>
                </c:pt>
                <c:pt idx="7">
                  <c:v>5.1728637230701463E-7</c:v>
                </c:pt>
                <c:pt idx="8">
                  <c:v>3.5722965092390492E-6</c:v>
                </c:pt>
                <c:pt idx="9">
                  <c:v>2.466970179161818E-5</c:v>
                </c:pt>
                <c:pt idx="10">
                  <c:v>1.703649661929162E-4</c:v>
                </c:pt>
                <c:pt idx="11">
                  <c:v>1.1765128684988664E-3</c:v>
                </c:pt>
                <c:pt idx="12">
                  <c:v>8.1248073479015873E-3</c:v>
                </c:pt>
                <c:pt idx="13">
                  <c:v>5.6108603827375536E-2</c:v>
                </c:pt>
                <c:pt idx="14">
                  <c:v>0.38747693189822274</c:v>
                </c:pt>
                <c:pt idx="15">
                  <c:v>2.6758529443181636</c:v>
                </c:pt>
                <c:pt idx="16">
                  <c:v>18.479007110275088</c:v>
                </c:pt>
                <c:pt idx="17">
                  <c:v>127.61303064380435</c:v>
                </c:pt>
                <c:pt idx="18">
                  <c:v>881.27492418363261</c:v>
                </c:pt>
                <c:pt idx="19">
                  <c:v>6085.9419142129227</c:v>
                </c:pt>
                <c:pt idx="20">
                  <c:v>42028.529312217026</c:v>
                </c:pt>
                <c:pt idx="21">
                  <c:v>290242.21739985654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99D2-4090-80B9-9D0AD0A195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05574840"/>
        <c:axId val="505575168"/>
      </c:scatterChart>
      <c:valAx>
        <c:axId val="505574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>
                    <a:solidFill>
                      <a:srgbClr val="0070C0"/>
                    </a:solidFill>
                  </a:rPr>
                  <a:t>Applied Voltage (V)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5168"/>
        <c:crosses val="autoZero"/>
        <c:crossBetween val="midCat"/>
      </c:valAx>
      <c:valAx>
        <c:axId val="505575168"/>
        <c:scaling>
          <c:logBase val="10"/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>
                    <a:solidFill>
                      <a:srgbClr val="0070C0"/>
                    </a:solidFill>
                  </a:rPr>
                  <a:t>Current (A)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rgbClr val="0070C0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557484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8/30/2025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Diodes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E537780-4C06-4267-A675-4A3B2C8DF7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2029518"/>
              </p:ext>
            </p:extLst>
          </p:nvPr>
        </p:nvGraphicFramePr>
        <p:xfrm>
          <a:off x="838200" y="531628"/>
          <a:ext cx="10515600" cy="56453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849274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B64-C39F-4D77-A853-E71D6E76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Shockley Ideal Diode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83000" y="1690688"/>
                <a:ext cx="3517900" cy="8159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395288" indent="-395288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3000" y="1690688"/>
                <a:ext cx="3517900" cy="81597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280D242-05F9-4071-BC8F-3ADBA6CF9983}"/>
              </a:ext>
            </a:extLst>
          </p:cNvPr>
          <p:cNvSpPr txBox="1">
            <a:spLocks/>
          </p:cNvSpPr>
          <p:nvPr/>
        </p:nvSpPr>
        <p:spPr>
          <a:xfrm>
            <a:off x="1188651" y="2761091"/>
            <a:ext cx="5110549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0070C0"/>
                </a:solidFill>
              </a:rPr>
              <a:t>When V is large compared to V</a:t>
            </a:r>
            <a:r>
              <a:rPr lang="en-US" baseline="-25000" dirty="0">
                <a:solidFill>
                  <a:srgbClr val="0070C0"/>
                </a:solidFill>
              </a:rPr>
              <a:t>T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531784FC-202B-4BB6-96F4-BAEE5214D81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22600" y="3372469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531784FC-202B-4BB6-96F4-BAEE5214D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600" y="3372469"/>
                <a:ext cx="2781300" cy="815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13EE7348-6A4F-48BF-8E1E-5D03565E488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96017" y="1690688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den>
                      </m:f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13EE7348-6A4F-48BF-8E1E-5D03565E48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96017" y="1690688"/>
                <a:ext cx="2781300" cy="8159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D2D3D59-1E88-43EA-9273-276CFB2739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533681" y="2674932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𝐼</m:t>
                                  </m:r>
                                </m:e>
                                <m:sub>
                                  <m:r>
                                    <a:rPr lang="en-US" i="1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𝑜</m:t>
                                  </m:r>
                                </m:sub>
                              </m:sSub>
                            </m:den>
                          </m:f>
                        </m:e>
                      </m:func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2" name="Content Placeholder 2">
                <a:extLst>
                  <a:ext uri="{FF2B5EF4-FFF2-40B4-BE49-F238E27FC236}">
                    <a16:creationId xmlns:a16="http://schemas.microsoft.com/office/drawing/2014/main" id="{ED2D3D59-1E88-43EA-9273-276CFB2739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3681" y="2674932"/>
                <a:ext cx="2781300" cy="8159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4D3D1EA4-3E13-490C-956C-E69862BA41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83002" y="3659177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func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4D3D1EA4-3E13-490C-956C-E69862BA41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3002" y="3659177"/>
                <a:ext cx="2781300" cy="81597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2FE239D5-85F7-4238-8457-E355DAE78C4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99096" y="4538969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func>
                      <m:r>
                        <a:rPr lang="en-US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num>
                        <m:den>
                          <m:sSub>
                            <m:sSubPr>
                              <m:ctrlPr>
                                <a:rPr lang="en-US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sub>
                          </m:sSub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US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sSub>
                            <m:sSubPr>
                              <m:ctrlP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𝑜</m:t>
                              </m:r>
                            </m:sub>
                          </m:sSub>
                        </m:e>
                      </m:func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4" name="Content Placeholder 2">
                <a:extLst>
                  <a:ext uri="{FF2B5EF4-FFF2-40B4-BE49-F238E27FC236}">
                    <a16:creationId xmlns:a16="http://schemas.microsoft.com/office/drawing/2014/main" id="{2FE239D5-85F7-4238-8457-E355DAE78C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9096" y="4538969"/>
                <a:ext cx="2781300" cy="8159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EA24A5EF-5853-4FEC-8953-A15CB25247AB}"/>
              </a:ext>
            </a:extLst>
          </p:cNvPr>
          <p:cNvSpPr txBox="1">
            <a:spLocks/>
          </p:cNvSpPr>
          <p:nvPr/>
        </p:nvSpPr>
        <p:spPr>
          <a:xfrm>
            <a:off x="1127725" y="4776772"/>
            <a:ext cx="5110549" cy="997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Only a good approximation when V is large compared to V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6648CA7B-65C5-4C50-8D53-FE56FE613AE8}"/>
              </a:ext>
            </a:extLst>
          </p:cNvPr>
          <p:cNvSpPr txBox="1">
            <a:spLocks/>
          </p:cNvSpPr>
          <p:nvPr/>
        </p:nvSpPr>
        <p:spPr>
          <a:xfrm>
            <a:off x="6997206" y="5467545"/>
            <a:ext cx="219254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7030A0"/>
                </a:solidFill>
              </a:rPr>
              <a:t>Slope = 1/V</a:t>
            </a:r>
            <a:r>
              <a:rPr lang="en-US" baseline="-25000" dirty="0">
                <a:solidFill>
                  <a:srgbClr val="7030A0"/>
                </a:solidFill>
              </a:rPr>
              <a:t>T</a:t>
            </a:r>
          </a:p>
          <a:p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DF1C2121-4672-4558-9880-D6BFDC69B7AC}"/>
              </a:ext>
            </a:extLst>
          </p:cNvPr>
          <p:cNvSpPr txBox="1">
            <a:spLocks/>
          </p:cNvSpPr>
          <p:nvPr/>
        </p:nvSpPr>
        <p:spPr>
          <a:xfrm>
            <a:off x="9174549" y="5774077"/>
            <a:ext cx="3205536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7030A0"/>
                </a:solidFill>
              </a:rPr>
              <a:t>“Intercept” = ln ( I</a:t>
            </a:r>
            <a:r>
              <a:rPr lang="en-US" baseline="-25000" dirty="0">
                <a:solidFill>
                  <a:srgbClr val="7030A0"/>
                </a:solidFill>
              </a:rPr>
              <a:t>o</a:t>
            </a:r>
            <a:r>
              <a:rPr lang="en-US" dirty="0">
                <a:solidFill>
                  <a:srgbClr val="7030A0"/>
                </a:solidFill>
              </a:rPr>
              <a:t>)</a:t>
            </a:r>
            <a:endParaRPr lang="en-US" baseline="-25000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560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1" grpId="0"/>
      <p:bldP spid="12" grpId="0"/>
      <p:bldP spid="13" grpId="0"/>
      <p:bldP spid="14" grpId="0"/>
      <p:bldP spid="15" grpId="0"/>
      <p:bldP spid="22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3C6C6FF6-83EB-4C15-99D2-D6E88A5C03B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7305829"/>
              </p:ext>
            </p:extLst>
          </p:nvPr>
        </p:nvGraphicFramePr>
        <p:xfrm>
          <a:off x="731520" y="533400"/>
          <a:ext cx="8397240" cy="56540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0810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B64-C39F-4D77-A853-E71D6E76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Adjusted Shockley Diode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    </m:t>
                                      </m:r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n = ideality factor – usually between 1 and 2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Value for ideality factor depends upon many things</a:t>
                </a:r>
              </a:p>
              <a:p>
                <a:pPr marL="0" indent="0">
                  <a:buNone/>
                </a:pPr>
                <a:r>
                  <a:rPr lang="en-US" dirty="0"/>
                  <a:t>	how the diode was made</a:t>
                </a:r>
              </a:p>
              <a:p>
                <a:pPr marL="0" indent="0">
                  <a:buNone/>
                </a:pPr>
                <a:r>
                  <a:rPr lang="en-US" dirty="0"/>
                  <a:t>	large or small currents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/>
                  <a:t>We will usually assume that n = 1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7D55912C-C995-4918-8B31-B8EE7DC88011}"/>
              </a:ext>
            </a:extLst>
          </p:cNvPr>
          <p:cNvSpPr txBox="1"/>
          <p:nvPr/>
        </p:nvSpPr>
        <p:spPr>
          <a:xfrm>
            <a:off x="6211972" y="1883406"/>
            <a:ext cx="372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786327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FAD5-16FB-428B-8B62-425F40ED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Deviations of diode current from </a:t>
            </a:r>
            <a:r>
              <a:rPr lang="en-US" dirty="0" err="1"/>
              <a:t>Schokley’s</a:t>
            </a:r>
            <a:r>
              <a:rPr lang="en-US" dirty="0"/>
              <a:t> equation in forward bias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5CD93A-1047-4E66-97FD-198AC998BDF7}"/>
              </a:ext>
            </a:extLst>
          </p:cNvPr>
          <p:cNvCxnSpPr/>
          <p:nvPr/>
        </p:nvCxnSpPr>
        <p:spPr>
          <a:xfrm>
            <a:off x="4438835" y="1944210"/>
            <a:ext cx="0" cy="3888419"/>
          </a:xfrm>
          <a:prstGeom prst="line">
            <a:avLst/>
          </a:prstGeom>
          <a:ln w="12700">
            <a:solidFill>
              <a:schemeClr val="tx1"/>
            </a:solidFill>
            <a:head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AA0C45-F5C4-46F2-A8F2-290843DE5257}"/>
              </a:ext>
            </a:extLst>
          </p:cNvPr>
          <p:cNvCxnSpPr>
            <a:cxnSpLocks/>
          </p:cNvCxnSpPr>
          <p:nvPr/>
        </p:nvCxnSpPr>
        <p:spPr>
          <a:xfrm flipV="1">
            <a:off x="4574543" y="2421878"/>
            <a:ext cx="1470734" cy="2974019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A6FB401-1FBE-464E-9D12-5DCE4B7FBD7D}"/>
              </a:ext>
            </a:extLst>
          </p:cNvPr>
          <p:cNvCxnSpPr>
            <a:cxnSpLocks/>
          </p:cNvCxnSpPr>
          <p:nvPr/>
        </p:nvCxnSpPr>
        <p:spPr>
          <a:xfrm flipV="1">
            <a:off x="5372290" y="2159568"/>
            <a:ext cx="1356309" cy="1327345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2E70F3-D7A7-4915-993E-6E52B1548BFE}"/>
              </a:ext>
            </a:extLst>
          </p:cNvPr>
          <p:cNvCxnSpPr/>
          <p:nvPr/>
        </p:nvCxnSpPr>
        <p:spPr>
          <a:xfrm flipV="1">
            <a:off x="1272209" y="5832629"/>
            <a:ext cx="6937513" cy="24474"/>
          </a:xfrm>
          <a:prstGeom prst="line">
            <a:avLst/>
          </a:prstGeom>
          <a:ln w="1270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D9E46E5-97E5-438E-8507-1449303808AD}"/>
              </a:ext>
            </a:extLst>
          </p:cNvPr>
          <p:cNvSpPr txBox="1"/>
          <p:nvPr/>
        </p:nvSpPr>
        <p:spPr>
          <a:xfrm>
            <a:off x="3650200" y="1833059"/>
            <a:ext cx="8188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ln I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94D97B-1160-4846-976F-01F4E2731276}"/>
              </a:ext>
            </a:extLst>
          </p:cNvPr>
          <p:cNvSpPr txBox="1"/>
          <p:nvPr/>
        </p:nvSpPr>
        <p:spPr>
          <a:xfrm>
            <a:off x="8263154" y="5601796"/>
            <a:ext cx="528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V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1AF526C-F798-4286-949B-5F47DCE3B6F6}"/>
              </a:ext>
            </a:extLst>
          </p:cNvPr>
          <p:cNvSpPr txBox="1"/>
          <p:nvPr/>
        </p:nvSpPr>
        <p:spPr>
          <a:xfrm>
            <a:off x="5415703" y="3724856"/>
            <a:ext cx="15711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slope = q/[n </a:t>
            </a:r>
            <a:r>
              <a:rPr lang="en-US" sz="1600" dirty="0" err="1"/>
              <a:t>kT</a:t>
            </a:r>
            <a:r>
              <a:rPr lang="en-US" sz="1600" dirty="0"/>
              <a:t>]</a:t>
            </a:r>
            <a:endParaRPr lang="en-US" sz="1600" baseline="-25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EF5BD52-B8E7-4F86-B225-166CEB91E769}"/>
              </a:ext>
            </a:extLst>
          </p:cNvPr>
          <p:cNvSpPr txBox="1"/>
          <p:nvPr/>
        </p:nvSpPr>
        <p:spPr>
          <a:xfrm>
            <a:off x="4078033" y="3499460"/>
            <a:ext cx="12070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 ≈ 1 for integrated circuit diodes</a:t>
            </a:r>
            <a:endParaRPr lang="en-US" sz="1400" baseline="-250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6C66B04-E469-43EE-86C9-103E0DDCCEA5}"/>
              </a:ext>
            </a:extLst>
          </p:cNvPr>
          <p:cNvSpPr txBox="1"/>
          <p:nvPr/>
        </p:nvSpPr>
        <p:spPr>
          <a:xfrm>
            <a:off x="6118616" y="2672414"/>
            <a:ext cx="61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 ≈ 2</a:t>
            </a:r>
            <a:endParaRPr lang="en-US" sz="16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3ABDC-5BCF-4CEE-80CB-759A75C0B7B8}"/>
              </a:ext>
            </a:extLst>
          </p:cNvPr>
          <p:cNvSpPr txBox="1"/>
          <p:nvPr/>
        </p:nvSpPr>
        <p:spPr>
          <a:xfrm>
            <a:off x="3684661" y="5106432"/>
            <a:ext cx="6170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 ≈ 2</a:t>
            </a:r>
            <a:endParaRPr lang="en-US" sz="1600" baseline="-25000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54DFC9-6EC5-401A-9C87-E589523B1E6F}"/>
              </a:ext>
            </a:extLst>
          </p:cNvPr>
          <p:cNvSpPr txBox="1"/>
          <p:nvPr/>
        </p:nvSpPr>
        <p:spPr>
          <a:xfrm>
            <a:off x="4450739" y="5310168"/>
            <a:ext cx="17183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generation / recombination</a:t>
            </a:r>
            <a:endParaRPr lang="en-US" sz="1400" baseline="-250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C94CD111-6CC6-4909-B14C-80EC3B6F18FE}"/>
              </a:ext>
            </a:extLst>
          </p:cNvPr>
          <p:cNvSpPr txBox="1"/>
          <p:nvPr/>
        </p:nvSpPr>
        <p:spPr>
          <a:xfrm>
            <a:off x="6468173" y="2914685"/>
            <a:ext cx="10025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high level injection</a:t>
            </a:r>
            <a:endParaRPr lang="en-US" sz="1600" baseline="-250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8BBB279-2E96-4A42-9483-F144B2D7EDB0}"/>
              </a:ext>
            </a:extLst>
          </p:cNvPr>
          <p:cNvSpPr txBox="1"/>
          <p:nvPr/>
        </p:nvSpPr>
        <p:spPr>
          <a:xfrm>
            <a:off x="6914783" y="2153563"/>
            <a:ext cx="14234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resistance in bulk region</a:t>
            </a:r>
            <a:endParaRPr lang="en-US" sz="1600" baseline="-250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C6DA973-0DD7-41D4-974D-CE3BA86E805F}"/>
              </a:ext>
            </a:extLst>
          </p:cNvPr>
          <p:cNvSpPr txBox="1"/>
          <p:nvPr/>
        </p:nvSpPr>
        <p:spPr>
          <a:xfrm>
            <a:off x="5142593" y="4096254"/>
            <a:ext cx="15189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for discrete diodes n ≈ 2 here </a:t>
            </a:r>
            <a:endParaRPr lang="en-US" sz="1400" baseline="-250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BCF427F-1CF8-456B-9CBA-8FE6F97D1D5F}"/>
              </a:ext>
            </a:extLst>
          </p:cNvPr>
          <p:cNvGrpSpPr/>
          <p:nvPr/>
        </p:nvGrpSpPr>
        <p:grpSpPr>
          <a:xfrm>
            <a:off x="3628238" y="2273202"/>
            <a:ext cx="4145717" cy="3158670"/>
            <a:chOff x="3628238" y="2273202"/>
            <a:chExt cx="4145717" cy="315867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23A65D-8350-4010-BF71-B93FC0533A72}"/>
                </a:ext>
              </a:extLst>
            </p:cNvPr>
            <p:cNvCxnSpPr>
              <a:cxnSpLocks/>
              <a:endCxn id="4" idx="0"/>
            </p:cNvCxnSpPr>
            <p:nvPr/>
          </p:nvCxnSpPr>
          <p:spPr>
            <a:xfrm flipV="1">
              <a:off x="4705165" y="3414738"/>
              <a:ext cx="844803" cy="1681046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D8BF0442-4210-44AC-9F0E-1A2C900C2033}"/>
                </a:ext>
              </a:extLst>
            </p:cNvPr>
            <p:cNvSpPr/>
            <p:nvPr/>
          </p:nvSpPr>
          <p:spPr>
            <a:xfrm>
              <a:off x="3628238" y="4131710"/>
              <a:ext cx="1153485" cy="1300162"/>
            </a:xfrm>
            <a:prstGeom prst="arc">
              <a:avLst>
                <a:gd name="adj1" fmla="val 1957735"/>
                <a:gd name="adj2" fmla="val 4084300"/>
              </a:avLst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C35FCC5-DE7A-40E9-ABDC-0DBCF6309B2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81814" y="2484146"/>
              <a:ext cx="507059" cy="493766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Arc 14">
              <a:extLst>
                <a:ext uri="{FF2B5EF4-FFF2-40B4-BE49-F238E27FC236}">
                  <a16:creationId xmlns:a16="http://schemas.microsoft.com/office/drawing/2014/main" id="{78020695-62EC-4548-9DC9-FF87D7AFA203}"/>
                </a:ext>
              </a:extLst>
            </p:cNvPr>
            <p:cNvSpPr/>
            <p:nvPr/>
          </p:nvSpPr>
          <p:spPr>
            <a:xfrm>
              <a:off x="6055611" y="2273202"/>
              <a:ext cx="1718344" cy="2013187"/>
            </a:xfrm>
            <a:prstGeom prst="arc">
              <a:avLst>
                <a:gd name="adj1" fmla="val 14077672"/>
                <a:gd name="adj2" fmla="val 15699107"/>
              </a:avLst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C22E140A-C100-4E85-B61E-17C261175A66}"/>
                </a:ext>
              </a:extLst>
            </p:cNvPr>
            <p:cNvSpPr/>
            <p:nvPr/>
          </p:nvSpPr>
          <p:spPr>
            <a:xfrm>
              <a:off x="5549968" y="2977912"/>
              <a:ext cx="330879" cy="436826"/>
            </a:xfrm>
            <a:custGeom>
              <a:avLst/>
              <a:gdLst>
                <a:gd name="connsiteX0" fmla="*/ 0 w 330879"/>
                <a:gd name="connsiteY0" fmla="*/ 436826 h 436826"/>
                <a:gd name="connsiteX1" fmla="*/ 65198 w 330879"/>
                <a:gd name="connsiteY1" fmla="*/ 314580 h 436826"/>
                <a:gd name="connsiteX2" fmla="*/ 146695 w 330879"/>
                <a:gd name="connsiteY2" fmla="*/ 207004 h 436826"/>
                <a:gd name="connsiteX3" fmla="*/ 244492 w 330879"/>
                <a:gd name="connsiteY3" fmla="*/ 10105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  <a:gd name="connsiteX0" fmla="*/ 0 w 330879"/>
                <a:gd name="connsiteY0" fmla="*/ 436826 h 436826"/>
                <a:gd name="connsiteX1" fmla="*/ 65198 w 330879"/>
                <a:gd name="connsiteY1" fmla="*/ 314580 h 436826"/>
                <a:gd name="connsiteX2" fmla="*/ 146695 w 330879"/>
                <a:gd name="connsiteY2" fmla="*/ 207004 h 436826"/>
                <a:gd name="connsiteX3" fmla="*/ 237972 w 330879"/>
                <a:gd name="connsiteY3" fmla="*/ 9453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  <a:gd name="connsiteX0" fmla="*/ 0 w 330879"/>
                <a:gd name="connsiteY0" fmla="*/ 436826 h 436826"/>
                <a:gd name="connsiteX1" fmla="*/ 65198 w 330879"/>
                <a:gd name="connsiteY1" fmla="*/ 314580 h 436826"/>
                <a:gd name="connsiteX2" fmla="*/ 140175 w 330879"/>
                <a:gd name="connsiteY2" fmla="*/ 202115 h 436826"/>
                <a:gd name="connsiteX3" fmla="*/ 237972 w 330879"/>
                <a:gd name="connsiteY3" fmla="*/ 9453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  <a:gd name="connsiteX0" fmla="*/ 0 w 330879"/>
                <a:gd name="connsiteY0" fmla="*/ 436826 h 436826"/>
                <a:gd name="connsiteX1" fmla="*/ 60308 w 330879"/>
                <a:gd name="connsiteY1" fmla="*/ 312950 h 436826"/>
                <a:gd name="connsiteX2" fmla="*/ 140175 w 330879"/>
                <a:gd name="connsiteY2" fmla="*/ 202115 h 436826"/>
                <a:gd name="connsiteX3" fmla="*/ 237972 w 330879"/>
                <a:gd name="connsiteY3" fmla="*/ 9453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  <a:gd name="connsiteX0" fmla="*/ 0 w 330879"/>
                <a:gd name="connsiteY0" fmla="*/ 436826 h 436826"/>
                <a:gd name="connsiteX1" fmla="*/ 66934 w 330879"/>
                <a:gd name="connsiteY1" fmla="*/ 312950 h 436826"/>
                <a:gd name="connsiteX2" fmla="*/ 140175 w 330879"/>
                <a:gd name="connsiteY2" fmla="*/ 202115 h 436826"/>
                <a:gd name="connsiteX3" fmla="*/ 237972 w 330879"/>
                <a:gd name="connsiteY3" fmla="*/ 9453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  <a:gd name="connsiteX0" fmla="*/ 0 w 330879"/>
                <a:gd name="connsiteY0" fmla="*/ 436826 h 436826"/>
                <a:gd name="connsiteX1" fmla="*/ 66934 w 330879"/>
                <a:gd name="connsiteY1" fmla="*/ 312950 h 436826"/>
                <a:gd name="connsiteX2" fmla="*/ 146801 w 330879"/>
                <a:gd name="connsiteY2" fmla="*/ 202115 h 436826"/>
                <a:gd name="connsiteX3" fmla="*/ 237972 w 330879"/>
                <a:gd name="connsiteY3" fmla="*/ 94537 h 436826"/>
                <a:gd name="connsiteX4" fmla="*/ 330879 w 330879"/>
                <a:gd name="connsiteY4" fmla="*/ 0 h 436826"/>
                <a:gd name="connsiteX5" fmla="*/ 330879 w 330879"/>
                <a:gd name="connsiteY5" fmla="*/ 0 h 436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0879" h="436826">
                  <a:moveTo>
                    <a:pt x="0" y="436826"/>
                  </a:moveTo>
                  <a:cubicBezTo>
                    <a:pt x="20374" y="394855"/>
                    <a:pt x="42467" y="352069"/>
                    <a:pt x="66934" y="312950"/>
                  </a:cubicBezTo>
                  <a:cubicBezTo>
                    <a:pt x="91401" y="273832"/>
                    <a:pt x="118295" y="238517"/>
                    <a:pt x="146801" y="202115"/>
                  </a:cubicBezTo>
                  <a:cubicBezTo>
                    <a:pt x="175307" y="165713"/>
                    <a:pt x="207293" y="128223"/>
                    <a:pt x="237972" y="94537"/>
                  </a:cubicBezTo>
                  <a:cubicBezTo>
                    <a:pt x="268651" y="60851"/>
                    <a:pt x="330879" y="0"/>
                    <a:pt x="330879" y="0"/>
                  </a:cubicBezTo>
                  <a:lnTo>
                    <a:pt x="330879" y="0"/>
                  </a:lnTo>
                </a:path>
              </a:pathLst>
            </a:cu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03667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  <p:bldP spid="29" grpId="0"/>
      <p:bldP spid="30" grpId="0"/>
      <p:bldP spid="31" grpId="0"/>
      <p:bldP spid="3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FAD5-16FB-428B-8B62-425F40ED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Deviations of diode current from </a:t>
            </a:r>
            <a:r>
              <a:rPr lang="en-US" dirty="0" err="1"/>
              <a:t>Schokley’s</a:t>
            </a:r>
            <a:r>
              <a:rPr lang="en-US" dirty="0"/>
              <a:t> equation in reverse bias – Avalanche breakdown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5CD93A-1047-4E66-97FD-198AC998BDF7}"/>
              </a:ext>
            </a:extLst>
          </p:cNvPr>
          <p:cNvCxnSpPr/>
          <p:nvPr/>
        </p:nvCxnSpPr>
        <p:spPr>
          <a:xfrm>
            <a:off x="8096434" y="1990016"/>
            <a:ext cx="0" cy="3888419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AA0C45-F5C4-46F2-A8F2-290843DE5257}"/>
              </a:ext>
            </a:extLst>
          </p:cNvPr>
          <p:cNvCxnSpPr>
            <a:cxnSpLocks/>
          </p:cNvCxnSpPr>
          <p:nvPr/>
        </p:nvCxnSpPr>
        <p:spPr>
          <a:xfrm flipV="1">
            <a:off x="3479110" y="2743550"/>
            <a:ext cx="0" cy="34197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B22130-F6D8-4D75-9A6F-5C161794B5A3}"/>
              </a:ext>
            </a:extLst>
          </p:cNvPr>
          <p:cNvGrpSpPr/>
          <p:nvPr/>
        </p:nvGrpSpPr>
        <p:grpSpPr>
          <a:xfrm>
            <a:off x="1779474" y="2118478"/>
            <a:ext cx="6450839" cy="1381898"/>
            <a:chOff x="1779474" y="2169280"/>
            <a:chExt cx="6450839" cy="138189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23A65D-8350-4010-BF71-B93FC0533A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79474" y="3551178"/>
              <a:ext cx="5943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D8BF0442-4210-44AC-9F0E-1A2C900C2033}"/>
                </a:ext>
              </a:extLst>
            </p:cNvPr>
            <p:cNvSpPr/>
            <p:nvPr/>
          </p:nvSpPr>
          <p:spPr>
            <a:xfrm>
              <a:off x="7087643" y="2169280"/>
              <a:ext cx="1142670" cy="1381898"/>
            </a:xfrm>
            <a:prstGeom prst="arc">
              <a:avLst>
                <a:gd name="adj1" fmla="val 1957735"/>
                <a:gd name="adj2" fmla="val 524155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2E70F3-D7A7-4915-993E-6E52B1548BFE}"/>
              </a:ext>
            </a:extLst>
          </p:cNvPr>
          <p:cNvCxnSpPr/>
          <p:nvPr/>
        </p:nvCxnSpPr>
        <p:spPr>
          <a:xfrm flipV="1">
            <a:off x="2029663" y="3258790"/>
            <a:ext cx="693751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D9E46E5-97E5-438E-8507-1449303808AD}"/>
              </a:ext>
            </a:extLst>
          </p:cNvPr>
          <p:cNvSpPr txBox="1"/>
          <p:nvPr/>
        </p:nvSpPr>
        <p:spPr>
          <a:xfrm>
            <a:off x="7723074" y="1892133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</a:t>
            </a:r>
            <a:endParaRPr lang="en-US" sz="16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94D97B-1160-4846-976F-01F4E2731276}"/>
              </a:ext>
            </a:extLst>
          </p:cNvPr>
          <p:cNvSpPr txBox="1"/>
          <p:nvPr/>
        </p:nvSpPr>
        <p:spPr>
          <a:xfrm>
            <a:off x="8919419" y="2920236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V</a:t>
            </a:r>
            <a:endParaRPr lang="en-US" sz="16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3ABDC-5BCF-4CEE-80CB-759A75C0B7B8}"/>
              </a:ext>
            </a:extLst>
          </p:cNvPr>
          <p:cNvSpPr txBox="1"/>
          <p:nvPr/>
        </p:nvSpPr>
        <p:spPr>
          <a:xfrm>
            <a:off x="1526973" y="3576880"/>
            <a:ext cx="924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ideal diode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54DFC9-6EC5-401A-9C87-E589523B1E6F}"/>
              </a:ext>
            </a:extLst>
          </p:cNvPr>
          <p:cNvSpPr txBox="1"/>
          <p:nvPr/>
        </p:nvSpPr>
        <p:spPr>
          <a:xfrm>
            <a:off x="4487564" y="4776094"/>
            <a:ext cx="171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Real diode</a:t>
            </a:r>
            <a:endParaRPr lang="en-US" b="1" baseline="-25000" dirty="0">
              <a:solidFill>
                <a:srgbClr val="0070C0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6C781DF5-673F-4893-98AA-6A24DAB29B6F}"/>
              </a:ext>
            </a:extLst>
          </p:cNvPr>
          <p:cNvGrpSpPr/>
          <p:nvPr/>
        </p:nvGrpSpPr>
        <p:grpSpPr>
          <a:xfrm>
            <a:off x="3549214" y="1899148"/>
            <a:ext cx="4570889" cy="4392476"/>
            <a:chOff x="3529827" y="1477085"/>
            <a:chExt cx="4570889" cy="6038171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F8F3641-A4E8-4359-9A29-6CE35A189E4F}"/>
                </a:ext>
              </a:extLst>
            </p:cNvPr>
            <p:cNvGrpSpPr/>
            <p:nvPr/>
          </p:nvGrpSpPr>
          <p:grpSpPr>
            <a:xfrm>
              <a:off x="4102311" y="1477085"/>
              <a:ext cx="3998405" cy="3275343"/>
              <a:chOff x="4031703" y="1516625"/>
              <a:chExt cx="3998405" cy="3275343"/>
            </a:xfrm>
          </p:grpSpPr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029DE8DA-1EB2-4FC5-AB78-E6A891F6198F}"/>
                  </a:ext>
                </a:extLst>
              </p:cNvPr>
              <p:cNvGrpSpPr/>
              <p:nvPr/>
            </p:nvGrpSpPr>
            <p:grpSpPr>
              <a:xfrm>
                <a:off x="4031703" y="1516625"/>
                <a:ext cx="3998405" cy="3275343"/>
                <a:chOff x="4489784" y="2169280"/>
                <a:chExt cx="3740529" cy="1639265"/>
              </a:xfrm>
            </p:grpSpPr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F7DF5AA7-73BE-439F-A77B-058A83B2ACCA}"/>
                    </a:ext>
                  </a:extLst>
                </p:cNvPr>
                <p:cNvCxnSpPr>
                  <a:cxnSpLocks/>
                  <a:endCxn id="34" idx="2"/>
                </p:cNvCxnSpPr>
                <p:nvPr/>
              </p:nvCxnSpPr>
              <p:spPr>
                <a:xfrm flipV="1">
                  <a:off x="4489784" y="3549200"/>
                  <a:ext cx="3212402" cy="259345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4" name="Arc 33">
                  <a:extLst>
                    <a:ext uri="{FF2B5EF4-FFF2-40B4-BE49-F238E27FC236}">
                      <a16:creationId xmlns:a16="http://schemas.microsoft.com/office/drawing/2014/main" id="{DD2078AB-C605-435C-A1B9-7B9920275BD2}"/>
                    </a:ext>
                  </a:extLst>
                </p:cNvPr>
                <p:cNvSpPr/>
                <p:nvPr/>
              </p:nvSpPr>
              <p:spPr>
                <a:xfrm>
                  <a:off x="7087643" y="2169280"/>
                  <a:ext cx="1142670" cy="1381898"/>
                </a:xfrm>
                <a:prstGeom prst="arc">
                  <a:avLst>
                    <a:gd name="adj1" fmla="val 3577738"/>
                    <a:gd name="adj2" fmla="val 5241557"/>
                  </a:avLst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8391950F-5482-46C6-939B-C3329853E6FE}"/>
                  </a:ext>
                </a:extLst>
              </p:cNvPr>
              <p:cNvCxnSpPr>
                <a:cxnSpLocks/>
                <a:stCxn id="34" idx="0"/>
              </p:cNvCxnSpPr>
              <p:nvPr/>
            </p:nvCxnSpPr>
            <p:spPr>
              <a:xfrm flipV="1">
                <a:off x="7843167" y="3335868"/>
                <a:ext cx="168965" cy="555408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Arc 34">
              <a:extLst>
                <a:ext uri="{FF2B5EF4-FFF2-40B4-BE49-F238E27FC236}">
                  <a16:creationId xmlns:a16="http://schemas.microsoft.com/office/drawing/2014/main" id="{0D8B0920-F158-4679-B3E5-0853F4BBD9BD}"/>
                </a:ext>
              </a:extLst>
            </p:cNvPr>
            <p:cNvSpPr/>
            <p:nvPr/>
          </p:nvSpPr>
          <p:spPr>
            <a:xfrm>
              <a:off x="3529827" y="4754147"/>
              <a:ext cx="1221447" cy="2761109"/>
            </a:xfrm>
            <a:prstGeom prst="arc">
              <a:avLst>
                <a:gd name="adj1" fmla="val 11371082"/>
                <a:gd name="adj2" fmla="val 16129808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6D3F64B8-F9B9-4DA1-997B-C5D85F42A054}"/>
              </a:ext>
            </a:extLst>
          </p:cNvPr>
          <p:cNvSpPr txBox="1"/>
          <p:nvPr/>
        </p:nvSpPr>
        <p:spPr>
          <a:xfrm>
            <a:off x="6220124" y="4479779"/>
            <a:ext cx="1910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generation in depletion region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13631C0-01D3-417B-8007-8108301C4B06}"/>
              </a:ext>
            </a:extLst>
          </p:cNvPr>
          <p:cNvSpPr txBox="1"/>
          <p:nvPr/>
        </p:nvSpPr>
        <p:spPr>
          <a:xfrm>
            <a:off x="2007326" y="4961831"/>
            <a:ext cx="1910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Avalanche multiplication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29920D-5742-440C-8A28-1DB4B257B7A0}"/>
                  </a:ext>
                </a:extLst>
              </p:cNvPr>
              <p:cNvSpPr txBox="1"/>
              <p:nvPr/>
            </p:nvSpPr>
            <p:spPr>
              <a:xfrm>
                <a:off x="8894208" y="3628723"/>
                <a:ext cx="24595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29920D-5742-440C-8A28-1DB4B257B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94208" y="3628723"/>
                <a:ext cx="245959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9C503CCA-B6EB-44EB-8375-D410AF18BB73}"/>
              </a:ext>
            </a:extLst>
          </p:cNvPr>
          <p:cNvSpPr txBox="1"/>
          <p:nvPr/>
        </p:nvSpPr>
        <p:spPr>
          <a:xfrm>
            <a:off x="3226207" y="2399081"/>
            <a:ext cx="2238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BV = breakdown voltage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9452C37-0868-4FA4-AE7E-974777C5D812}"/>
                  </a:ext>
                </a:extLst>
              </p:cNvPr>
              <p:cNvSpPr txBox="1"/>
              <p:nvPr/>
            </p:nvSpPr>
            <p:spPr>
              <a:xfrm>
                <a:off x="10083305" y="4941443"/>
                <a:ext cx="210526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𝑖𝑠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𝑏𝑒𝑡𝑤𝑒𝑒𝑛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3 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6</m:t>
                      </m:r>
                    </m:oMath>
                  </m:oMathPara>
                </a14:m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29452C37-0868-4FA4-AE7E-974777C5D8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83305" y="4941443"/>
                <a:ext cx="2105269" cy="33855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523477ED-ACF0-41E6-8B5F-252F436B4822}"/>
              </a:ext>
            </a:extLst>
          </p:cNvPr>
          <p:cNvSpPr txBox="1"/>
          <p:nvPr/>
        </p:nvSpPr>
        <p:spPr>
          <a:xfrm>
            <a:off x="9328339" y="2627847"/>
            <a:ext cx="1718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Actual reverse current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52236A-3140-4754-AAFF-969353D9DD12}"/>
              </a:ext>
            </a:extLst>
          </p:cNvPr>
          <p:cNvSpPr txBox="1"/>
          <p:nvPr/>
        </p:nvSpPr>
        <p:spPr>
          <a:xfrm>
            <a:off x="10677274" y="2790136"/>
            <a:ext cx="1718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Theoretical reverse current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C87409A-CCAD-4FCF-98C8-FF0A33361F7A}"/>
                  </a:ext>
                </a:extLst>
              </p:cNvPr>
              <p:cNvSpPr txBox="1"/>
              <p:nvPr/>
            </p:nvSpPr>
            <p:spPr>
              <a:xfrm>
                <a:off x="7931635" y="4936807"/>
                <a:ext cx="2459592" cy="915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𝐵𝑉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C87409A-CCAD-4FCF-98C8-FF0A33361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1635" y="4936807"/>
                <a:ext cx="2459592" cy="9155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796B3406-13DA-4CEA-8058-B2E67E2A1556}"/>
              </a:ext>
            </a:extLst>
          </p:cNvPr>
          <p:cNvCxnSpPr/>
          <p:nvPr/>
        </p:nvCxnSpPr>
        <p:spPr>
          <a:xfrm>
            <a:off x="9692640" y="3258790"/>
            <a:ext cx="0" cy="3816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FD7D7DE-AB78-4F63-A207-6616EB208364}"/>
              </a:ext>
            </a:extLst>
          </p:cNvPr>
          <p:cNvCxnSpPr>
            <a:cxnSpLocks/>
          </p:cNvCxnSpPr>
          <p:nvPr/>
        </p:nvCxnSpPr>
        <p:spPr>
          <a:xfrm flipH="1">
            <a:off x="10634705" y="3350455"/>
            <a:ext cx="237874" cy="332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5313A603-F4E6-4190-9D1F-2E5E9A308571}"/>
              </a:ext>
            </a:extLst>
          </p:cNvPr>
          <p:cNvSpPr txBox="1"/>
          <p:nvPr/>
        </p:nvSpPr>
        <p:spPr>
          <a:xfrm>
            <a:off x="10689891" y="4238194"/>
            <a:ext cx="17183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Multiplication factor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A75718E-D2C9-44EA-B632-77AB808070E8}"/>
              </a:ext>
            </a:extLst>
          </p:cNvPr>
          <p:cNvCxnSpPr>
            <a:cxnSpLocks/>
          </p:cNvCxnSpPr>
          <p:nvPr/>
        </p:nvCxnSpPr>
        <p:spPr>
          <a:xfrm flipH="1" flipV="1">
            <a:off x="10391227" y="3987782"/>
            <a:ext cx="243478" cy="350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8BADD963-2550-4E57-B33F-E53871539911}"/>
              </a:ext>
            </a:extLst>
          </p:cNvPr>
          <p:cNvSpPr txBox="1"/>
          <p:nvPr/>
        </p:nvSpPr>
        <p:spPr>
          <a:xfrm>
            <a:off x="10124004" y="5419097"/>
            <a:ext cx="22380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8463" indent="-398463"/>
            <a:r>
              <a:rPr lang="en-US" sz="1600" dirty="0">
                <a:solidFill>
                  <a:srgbClr val="0070C0"/>
                </a:solidFill>
              </a:rPr>
              <a:t>V</a:t>
            </a:r>
            <a:r>
              <a:rPr lang="en-US" sz="1600" baseline="-25000" dirty="0">
                <a:solidFill>
                  <a:srgbClr val="0070C0"/>
                </a:solidFill>
              </a:rPr>
              <a:t>R</a:t>
            </a:r>
            <a:r>
              <a:rPr lang="en-US" sz="1600" dirty="0">
                <a:solidFill>
                  <a:srgbClr val="0070C0"/>
                </a:solidFill>
              </a:rPr>
              <a:t> = applied reverse voltage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84B00F3-0CB4-4D34-897D-D491B8F31354}"/>
              </a:ext>
            </a:extLst>
          </p:cNvPr>
          <p:cNvSpPr txBox="1"/>
          <p:nvPr/>
        </p:nvSpPr>
        <p:spPr>
          <a:xfrm>
            <a:off x="9753565" y="5953070"/>
            <a:ext cx="2238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BV = breakdown voltage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1AC88FF4-86DA-43CB-9D10-7EDC77F034FF}"/>
              </a:ext>
            </a:extLst>
          </p:cNvPr>
          <p:cNvCxnSpPr>
            <a:cxnSpLocks/>
          </p:cNvCxnSpPr>
          <p:nvPr/>
        </p:nvCxnSpPr>
        <p:spPr>
          <a:xfrm flipH="1" flipV="1">
            <a:off x="9692640" y="5498161"/>
            <a:ext cx="431364" cy="892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B8CDF40-601F-4AC6-8375-4B9E65C51A8B}"/>
              </a:ext>
            </a:extLst>
          </p:cNvPr>
          <p:cNvCxnSpPr>
            <a:cxnSpLocks/>
          </p:cNvCxnSpPr>
          <p:nvPr/>
        </p:nvCxnSpPr>
        <p:spPr>
          <a:xfrm flipH="1" flipV="1">
            <a:off x="9573568" y="5830019"/>
            <a:ext cx="179997" cy="1738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4860B17-CA73-4B0F-9B14-AC4616467C0A}"/>
                  </a:ext>
                </a:extLst>
              </p:cNvPr>
              <p:cNvSpPr txBox="1"/>
              <p:nvPr/>
            </p:nvSpPr>
            <p:spPr>
              <a:xfrm>
                <a:off x="957879" y="3305557"/>
                <a:ext cx="6807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44860B17-CA73-4B0F-9B14-AC4616467C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879" y="3305557"/>
                <a:ext cx="680747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979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7" grpId="0"/>
      <p:bldP spid="38" grpId="0"/>
      <p:bldP spid="40" grpId="0"/>
      <p:bldP spid="41" grpId="0"/>
      <p:bldP spid="42" grpId="0"/>
      <p:bldP spid="26" grpId="0"/>
      <p:bldP spid="27" grpId="0"/>
      <p:bldP spid="30" grpId="0"/>
      <p:bldP spid="39" grpId="0"/>
      <p:bldP spid="44" grpId="0"/>
      <p:bldP spid="4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FAD5-16FB-428B-8B62-425F40ED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Deviations of diode current from </a:t>
            </a:r>
            <a:r>
              <a:rPr lang="en-US" dirty="0" err="1"/>
              <a:t>Schokley’s</a:t>
            </a:r>
            <a:r>
              <a:rPr lang="en-US" dirty="0"/>
              <a:t> equation in reverse bias – Avalanche breakdown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5CD93A-1047-4E66-97FD-198AC998BDF7}"/>
              </a:ext>
            </a:extLst>
          </p:cNvPr>
          <p:cNvCxnSpPr/>
          <p:nvPr/>
        </p:nvCxnSpPr>
        <p:spPr>
          <a:xfrm>
            <a:off x="8096434" y="1990016"/>
            <a:ext cx="0" cy="3888419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AA0C45-F5C4-46F2-A8F2-290843DE5257}"/>
              </a:ext>
            </a:extLst>
          </p:cNvPr>
          <p:cNvCxnSpPr>
            <a:cxnSpLocks/>
          </p:cNvCxnSpPr>
          <p:nvPr/>
        </p:nvCxnSpPr>
        <p:spPr>
          <a:xfrm flipV="1">
            <a:off x="3479110" y="2743550"/>
            <a:ext cx="0" cy="34197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B22130-F6D8-4D75-9A6F-5C161794B5A3}"/>
              </a:ext>
            </a:extLst>
          </p:cNvPr>
          <p:cNvGrpSpPr/>
          <p:nvPr/>
        </p:nvGrpSpPr>
        <p:grpSpPr>
          <a:xfrm>
            <a:off x="1779474" y="2118478"/>
            <a:ext cx="6450839" cy="1381898"/>
            <a:chOff x="1779474" y="2169280"/>
            <a:chExt cx="6450839" cy="138189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23A65D-8350-4010-BF71-B93FC0533A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79474" y="3551178"/>
              <a:ext cx="5943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D8BF0442-4210-44AC-9F0E-1A2C900C2033}"/>
                </a:ext>
              </a:extLst>
            </p:cNvPr>
            <p:cNvSpPr/>
            <p:nvPr/>
          </p:nvSpPr>
          <p:spPr>
            <a:xfrm>
              <a:off x="7087643" y="2169280"/>
              <a:ext cx="1142670" cy="1381898"/>
            </a:xfrm>
            <a:prstGeom prst="arc">
              <a:avLst>
                <a:gd name="adj1" fmla="val 1957735"/>
                <a:gd name="adj2" fmla="val 524155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2E70F3-D7A7-4915-993E-6E52B1548BFE}"/>
              </a:ext>
            </a:extLst>
          </p:cNvPr>
          <p:cNvCxnSpPr/>
          <p:nvPr/>
        </p:nvCxnSpPr>
        <p:spPr>
          <a:xfrm flipV="1">
            <a:off x="2029663" y="3258790"/>
            <a:ext cx="693751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D9E46E5-97E5-438E-8507-1449303808AD}"/>
              </a:ext>
            </a:extLst>
          </p:cNvPr>
          <p:cNvSpPr txBox="1"/>
          <p:nvPr/>
        </p:nvSpPr>
        <p:spPr>
          <a:xfrm>
            <a:off x="7723074" y="1892133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</a:t>
            </a:r>
            <a:endParaRPr lang="en-US" sz="16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94D97B-1160-4846-976F-01F4E2731276}"/>
              </a:ext>
            </a:extLst>
          </p:cNvPr>
          <p:cNvSpPr txBox="1"/>
          <p:nvPr/>
        </p:nvSpPr>
        <p:spPr>
          <a:xfrm>
            <a:off x="8919419" y="2920236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V</a:t>
            </a:r>
            <a:endParaRPr lang="en-US" sz="16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3ABDC-5BCF-4CEE-80CB-759A75C0B7B8}"/>
              </a:ext>
            </a:extLst>
          </p:cNvPr>
          <p:cNvSpPr txBox="1"/>
          <p:nvPr/>
        </p:nvSpPr>
        <p:spPr>
          <a:xfrm>
            <a:off x="1260308" y="3779418"/>
            <a:ext cx="9242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ideal diode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54DFC9-6EC5-401A-9C87-E589523B1E6F}"/>
              </a:ext>
            </a:extLst>
          </p:cNvPr>
          <p:cNvSpPr txBox="1"/>
          <p:nvPr/>
        </p:nvSpPr>
        <p:spPr>
          <a:xfrm>
            <a:off x="4487564" y="4776094"/>
            <a:ext cx="1718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Real diode</a:t>
            </a:r>
            <a:endParaRPr lang="en-US" b="1" baseline="-25000" dirty="0">
              <a:solidFill>
                <a:srgbClr val="0070C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13631C0-01D3-417B-8007-8108301C4B06}"/>
              </a:ext>
            </a:extLst>
          </p:cNvPr>
          <p:cNvSpPr txBox="1"/>
          <p:nvPr/>
        </p:nvSpPr>
        <p:spPr>
          <a:xfrm>
            <a:off x="2007326" y="4961831"/>
            <a:ext cx="1910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Avalanche multiplication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29920D-5742-440C-8A28-1DB4B257B7A0}"/>
                  </a:ext>
                </a:extLst>
              </p:cNvPr>
              <p:cNvSpPr txBox="1"/>
              <p:nvPr/>
            </p:nvSpPr>
            <p:spPr>
              <a:xfrm>
                <a:off x="8285955" y="3939468"/>
                <a:ext cx="24595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𝑅𝐴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DA29920D-5742-440C-8A28-1DB4B257B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5955" y="3939468"/>
                <a:ext cx="2459592" cy="64633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TextBox 40">
            <a:extLst>
              <a:ext uri="{FF2B5EF4-FFF2-40B4-BE49-F238E27FC236}">
                <a16:creationId xmlns:a16="http://schemas.microsoft.com/office/drawing/2014/main" id="{9C503CCA-B6EB-44EB-8375-D410AF18BB73}"/>
              </a:ext>
            </a:extLst>
          </p:cNvPr>
          <p:cNvSpPr txBox="1"/>
          <p:nvPr/>
        </p:nvSpPr>
        <p:spPr>
          <a:xfrm>
            <a:off x="3226207" y="2399081"/>
            <a:ext cx="22380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BV = breakdown voltage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C87409A-CCAD-4FCF-98C8-FF0A33361F7A}"/>
                  </a:ext>
                </a:extLst>
              </p:cNvPr>
              <p:cNvSpPr txBox="1"/>
              <p:nvPr/>
            </p:nvSpPr>
            <p:spPr>
              <a:xfrm>
                <a:off x="8634363" y="4369106"/>
                <a:ext cx="2459592" cy="9155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𝑉</m:t>
                                          </m:r>
                                        </m:e>
                                        <m:sub>
                                          <m:r>
                                            <a:rPr lang="en-US" b="0" i="1" smtClean="0">
                                              <a:latin typeface="Cambria Math" panose="02040503050406030204" pitchFamily="18" charset="0"/>
                                            </a:rPr>
                                            <m:t>𝑅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𝐵𝑉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FC87409A-CCAD-4FCF-98C8-FF0A33361F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34363" y="4369106"/>
                <a:ext cx="2459592" cy="91557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1F44FC5-AF8B-48CD-8881-8D9E53FA0E86}"/>
                  </a:ext>
                </a:extLst>
              </p:cNvPr>
              <p:cNvSpPr txBox="1"/>
              <p:nvPr/>
            </p:nvSpPr>
            <p:spPr>
              <a:xfrm>
                <a:off x="1147986" y="3296327"/>
                <a:ext cx="680747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A1F44FC5-AF8B-48CD-8881-8D9E53FA0E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986" y="3296327"/>
                <a:ext cx="680747" cy="64633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>
            <a:extLst>
              <a:ext uri="{FF2B5EF4-FFF2-40B4-BE49-F238E27FC236}">
                <a16:creationId xmlns:a16="http://schemas.microsoft.com/office/drawing/2014/main" id="{B1924993-1255-488D-8D70-2519427822F7}"/>
              </a:ext>
            </a:extLst>
          </p:cNvPr>
          <p:cNvSpPr txBox="1"/>
          <p:nvPr/>
        </p:nvSpPr>
        <p:spPr>
          <a:xfrm>
            <a:off x="8967176" y="1737186"/>
            <a:ext cx="1910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Example: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C1D0920-7542-44E0-A98E-17291D0ABA28}"/>
              </a:ext>
            </a:extLst>
          </p:cNvPr>
          <p:cNvSpPr txBox="1"/>
          <p:nvPr/>
        </p:nvSpPr>
        <p:spPr>
          <a:xfrm>
            <a:off x="9313600" y="2191088"/>
            <a:ext cx="1910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BV = -40 V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50EFEF87-8BD0-4E50-B082-FE1FB7C4CFE8}"/>
              </a:ext>
            </a:extLst>
          </p:cNvPr>
          <p:cNvSpPr txBox="1"/>
          <p:nvPr/>
        </p:nvSpPr>
        <p:spPr>
          <a:xfrm>
            <a:off x="9481213" y="2573743"/>
            <a:ext cx="1011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 = 4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DDACB02-AE3A-4649-BB4E-42B7010AC79B}"/>
              </a:ext>
            </a:extLst>
          </p:cNvPr>
          <p:cNvSpPr txBox="1"/>
          <p:nvPr/>
        </p:nvSpPr>
        <p:spPr>
          <a:xfrm>
            <a:off x="9382671" y="2913880"/>
            <a:ext cx="1910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baseline="-25000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rgbClr val="FF0000"/>
                </a:solidFill>
              </a:rPr>
              <a:t> = 10</a:t>
            </a:r>
            <a:r>
              <a:rPr lang="en-US" baseline="30000" dirty="0">
                <a:solidFill>
                  <a:srgbClr val="FF0000"/>
                </a:solidFill>
              </a:rPr>
              <a:t>-13</a:t>
            </a:r>
            <a:r>
              <a:rPr lang="en-US" dirty="0">
                <a:solidFill>
                  <a:srgbClr val="FF0000"/>
                </a:solidFill>
              </a:rPr>
              <a:t> A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48190D3-1D59-4F6E-8650-218B14EE96A2}"/>
              </a:ext>
            </a:extLst>
          </p:cNvPr>
          <p:cNvSpPr txBox="1"/>
          <p:nvPr/>
        </p:nvSpPr>
        <p:spPr>
          <a:xfrm>
            <a:off x="9418405" y="3374138"/>
            <a:ext cx="19108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V</a:t>
            </a:r>
            <a:r>
              <a:rPr lang="en-US" baseline="-25000" dirty="0">
                <a:solidFill>
                  <a:srgbClr val="FF0000"/>
                </a:solidFill>
              </a:rPr>
              <a:t>R</a:t>
            </a:r>
            <a:r>
              <a:rPr lang="en-US" dirty="0">
                <a:solidFill>
                  <a:srgbClr val="FF0000"/>
                </a:solidFill>
              </a:rPr>
              <a:t> = -30 V</a:t>
            </a:r>
            <a:endParaRPr lang="en-US" baseline="-250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81411F4-9B29-4723-8525-EB8B06F9F9E0}"/>
                  </a:ext>
                </a:extLst>
              </p:cNvPr>
              <p:cNvSpPr txBox="1"/>
              <p:nvPr/>
            </p:nvSpPr>
            <p:spPr>
              <a:xfrm>
                <a:off x="8629368" y="5254218"/>
                <a:ext cx="2459592" cy="96263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𝑀</m:t>
                      </m:r>
                      <m:r>
                        <a:rPr lang="en-US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1−</m:t>
                          </m:r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−30</m:t>
                                      </m:r>
                                    </m:num>
                                    <m:den>
                                      <m:r>
                                        <a:rPr lang="en-US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−40</m:t>
                                      </m:r>
                                    </m:den>
                                  </m:f>
                                </m:e>
                              </m:d>
                            </m:e>
                            <m:sup>
                              <m:r>
                                <a:rPr lang="en-US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=1.5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781411F4-9B29-4723-8525-EB8B06F9F9E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9368" y="5254218"/>
                <a:ext cx="2459592" cy="9626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ED1CA5CA-8837-4594-B8B6-266C41740180}"/>
                  </a:ext>
                </a:extLst>
              </p:cNvPr>
              <p:cNvSpPr txBox="1"/>
              <p:nvPr/>
            </p:nvSpPr>
            <p:spPr>
              <a:xfrm>
                <a:off x="8433663" y="6216854"/>
                <a:ext cx="245959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𝑅𝐴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=−1.5 ∗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10</m:t>
                      </m:r>
                      <m:r>
                        <m:rPr>
                          <m:nor/>
                        </m:rPr>
                        <a:rPr lang="en-US" baseline="30000" dirty="0">
                          <a:solidFill>
                            <a:srgbClr val="0070C0"/>
                          </a:solidFill>
                        </a:rPr>
                        <m:t>−13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en-US" dirty="0">
                          <a:solidFill>
                            <a:srgbClr val="0070C0"/>
                          </a:solidFill>
                        </a:rPr>
                        <m:t>A</m:t>
                      </m:r>
                    </m:oMath>
                  </m:oMathPara>
                </a14:m>
                <a:endParaRPr lang="en-US" dirty="0">
                  <a:solidFill>
                    <a:srgbClr val="0070C0"/>
                  </a:solidFill>
                </a:endParaRPr>
              </a:p>
              <a:p>
                <a:endParaRPr lang="en-US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ED1CA5CA-8837-4594-B8B6-266C417401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33663" y="6216854"/>
                <a:ext cx="2459592" cy="6463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7" name="Group 36">
            <a:extLst>
              <a:ext uri="{FF2B5EF4-FFF2-40B4-BE49-F238E27FC236}">
                <a16:creationId xmlns:a16="http://schemas.microsoft.com/office/drawing/2014/main" id="{0943B56E-D42F-4648-89BD-392D628FE05C}"/>
              </a:ext>
            </a:extLst>
          </p:cNvPr>
          <p:cNvGrpSpPr/>
          <p:nvPr/>
        </p:nvGrpSpPr>
        <p:grpSpPr>
          <a:xfrm>
            <a:off x="3549214" y="1899148"/>
            <a:ext cx="4570889" cy="4392476"/>
            <a:chOff x="3529827" y="1477085"/>
            <a:chExt cx="4570889" cy="6038171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BB5C1799-E0B1-4E49-AF85-C4630404AC7F}"/>
                </a:ext>
              </a:extLst>
            </p:cNvPr>
            <p:cNvGrpSpPr/>
            <p:nvPr/>
          </p:nvGrpSpPr>
          <p:grpSpPr>
            <a:xfrm>
              <a:off x="4102311" y="1477085"/>
              <a:ext cx="3998405" cy="3275343"/>
              <a:chOff x="4031703" y="1516625"/>
              <a:chExt cx="3998405" cy="3275343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14CFAA8E-425D-4B1B-BBB2-AD3BB963EC1E}"/>
                  </a:ext>
                </a:extLst>
              </p:cNvPr>
              <p:cNvGrpSpPr/>
              <p:nvPr/>
            </p:nvGrpSpPr>
            <p:grpSpPr>
              <a:xfrm>
                <a:off x="4031703" y="1516625"/>
                <a:ext cx="3998405" cy="3275343"/>
                <a:chOff x="4489784" y="2169280"/>
                <a:chExt cx="3740529" cy="1639265"/>
              </a:xfrm>
            </p:grpSpPr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AAFA582A-ABA9-472E-8456-0049EB53EEE8}"/>
                    </a:ext>
                  </a:extLst>
                </p:cNvPr>
                <p:cNvCxnSpPr>
                  <a:cxnSpLocks/>
                  <a:endCxn id="46" idx="2"/>
                </p:cNvCxnSpPr>
                <p:nvPr/>
              </p:nvCxnSpPr>
              <p:spPr>
                <a:xfrm flipV="1">
                  <a:off x="4489784" y="3549200"/>
                  <a:ext cx="3212402" cy="259345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6" name="Arc 45">
                  <a:extLst>
                    <a:ext uri="{FF2B5EF4-FFF2-40B4-BE49-F238E27FC236}">
                      <a16:creationId xmlns:a16="http://schemas.microsoft.com/office/drawing/2014/main" id="{F29A805B-0E83-4EB4-BEBA-2904C701499D}"/>
                    </a:ext>
                  </a:extLst>
                </p:cNvPr>
                <p:cNvSpPr/>
                <p:nvPr/>
              </p:nvSpPr>
              <p:spPr>
                <a:xfrm>
                  <a:off x="7087643" y="2169280"/>
                  <a:ext cx="1142670" cy="1381898"/>
                </a:xfrm>
                <a:prstGeom prst="arc">
                  <a:avLst>
                    <a:gd name="adj1" fmla="val 3577738"/>
                    <a:gd name="adj2" fmla="val 5241557"/>
                  </a:avLst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55A981C2-527E-4E34-B547-31CBE6DF629B}"/>
                  </a:ext>
                </a:extLst>
              </p:cNvPr>
              <p:cNvCxnSpPr>
                <a:cxnSpLocks/>
                <a:stCxn id="46" idx="0"/>
              </p:cNvCxnSpPr>
              <p:nvPr/>
            </p:nvCxnSpPr>
            <p:spPr>
              <a:xfrm flipV="1">
                <a:off x="7843167" y="3335868"/>
                <a:ext cx="168965" cy="555408"/>
              </a:xfrm>
              <a:prstGeom prst="line">
                <a:avLst/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2" name="Arc 41">
              <a:extLst>
                <a:ext uri="{FF2B5EF4-FFF2-40B4-BE49-F238E27FC236}">
                  <a16:creationId xmlns:a16="http://schemas.microsoft.com/office/drawing/2014/main" id="{8F989F4D-17E2-4E5D-82FC-ECB8F0FD7419}"/>
                </a:ext>
              </a:extLst>
            </p:cNvPr>
            <p:cNvSpPr/>
            <p:nvPr/>
          </p:nvSpPr>
          <p:spPr>
            <a:xfrm>
              <a:off x="3529827" y="4754147"/>
              <a:ext cx="1221447" cy="2761109"/>
            </a:xfrm>
            <a:prstGeom prst="arc">
              <a:avLst>
                <a:gd name="adj1" fmla="val 11371082"/>
                <a:gd name="adj2" fmla="val 16129808"/>
              </a:avLst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49035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AFAD5-16FB-428B-8B62-425F40EDD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Deviations of diode current from </a:t>
            </a:r>
            <a:r>
              <a:rPr lang="en-US" dirty="0" err="1"/>
              <a:t>Schokley’s</a:t>
            </a:r>
            <a:r>
              <a:rPr lang="en-US" dirty="0"/>
              <a:t> equation in reverse bias --  Zener breakdown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05CD93A-1047-4E66-97FD-198AC998BDF7}"/>
              </a:ext>
            </a:extLst>
          </p:cNvPr>
          <p:cNvCxnSpPr/>
          <p:nvPr/>
        </p:nvCxnSpPr>
        <p:spPr>
          <a:xfrm>
            <a:off x="8096434" y="1990016"/>
            <a:ext cx="0" cy="3888419"/>
          </a:xfrm>
          <a:prstGeom prst="line">
            <a:avLst/>
          </a:prstGeom>
          <a:ln w="12700">
            <a:solidFill>
              <a:schemeClr val="tx1"/>
            </a:solidFill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CAA0C45-F5C4-46F2-A8F2-290843DE5257}"/>
              </a:ext>
            </a:extLst>
          </p:cNvPr>
          <p:cNvCxnSpPr>
            <a:cxnSpLocks/>
          </p:cNvCxnSpPr>
          <p:nvPr/>
        </p:nvCxnSpPr>
        <p:spPr>
          <a:xfrm flipV="1">
            <a:off x="3899240" y="2920236"/>
            <a:ext cx="0" cy="34197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B22130-F6D8-4D75-9A6F-5C161794B5A3}"/>
              </a:ext>
            </a:extLst>
          </p:cNvPr>
          <p:cNvGrpSpPr/>
          <p:nvPr/>
        </p:nvGrpSpPr>
        <p:grpSpPr>
          <a:xfrm>
            <a:off x="1779474" y="2118478"/>
            <a:ext cx="6450839" cy="1381898"/>
            <a:chOff x="1779474" y="2169280"/>
            <a:chExt cx="6450839" cy="1381898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DD23A65D-8350-4010-BF71-B93FC0533A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779474" y="3551178"/>
              <a:ext cx="5943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D8BF0442-4210-44AC-9F0E-1A2C900C2033}"/>
                </a:ext>
              </a:extLst>
            </p:cNvPr>
            <p:cNvSpPr/>
            <p:nvPr/>
          </p:nvSpPr>
          <p:spPr>
            <a:xfrm>
              <a:off x="7087643" y="2169280"/>
              <a:ext cx="1142670" cy="1381898"/>
            </a:xfrm>
            <a:prstGeom prst="arc">
              <a:avLst>
                <a:gd name="adj1" fmla="val 1957735"/>
                <a:gd name="adj2" fmla="val 5241557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12E70F3-D7A7-4915-993E-6E52B1548BFE}"/>
              </a:ext>
            </a:extLst>
          </p:cNvPr>
          <p:cNvCxnSpPr/>
          <p:nvPr/>
        </p:nvCxnSpPr>
        <p:spPr>
          <a:xfrm flipV="1">
            <a:off x="2029663" y="3258790"/>
            <a:ext cx="6937513" cy="0"/>
          </a:xfrm>
          <a:prstGeom prst="line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8D9E46E5-97E5-438E-8507-1449303808AD}"/>
              </a:ext>
            </a:extLst>
          </p:cNvPr>
          <p:cNvSpPr txBox="1"/>
          <p:nvPr/>
        </p:nvSpPr>
        <p:spPr>
          <a:xfrm>
            <a:off x="7723074" y="1892133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</a:t>
            </a:r>
            <a:endParaRPr lang="en-US" sz="1600" baseline="-250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94D97B-1160-4846-976F-01F4E2731276}"/>
              </a:ext>
            </a:extLst>
          </p:cNvPr>
          <p:cNvSpPr txBox="1"/>
          <p:nvPr/>
        </p:nvSpPr>
        <p:spPr>
          <a:xfrm>
            <a:off x="8919419" y="2920236"/>
            <a:ext cx="5280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V</a:t>
            </a:r>
            <a:endParaRPr lang="en-US" sz="1600" baseline="-250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13ABDC-5BCF-4CEE-80CB-759A75C0B7B8}"/>
              </a:ext>
            </a:extLst>
          </p:cNvPr>
          <p:cNvSpPr txBox="1"/>
          <p:nvPr/>
        </p:nvSpPr>
        <p:spPr>
          <a:xfrm>
            <a:off x="1412584" y="3551178"/>
            <a:ext cx="924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ideal diode</a:t>
            </a:r>
            <a:endParaRPr lang="en-US" sz="1400" baseline="-25000" dirty="0">
              <a:solidFill>
                <a:srgbClr val="0070C0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254DFC9-6EC5-401A-9C87-E589523B1E6F}"/>
              </a:ext>
            </a:extLst>
          </p:cNvPr>
          <p:cNvSpPr txBox="1"/>
          <p:nvPr/>
        </p:nvSpPr>
        <p:spPr>
          <a:xfrm>
            <a:off x="4482036" y="4702111"/>
            <a:ext cx="17183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70C0"/>
                </a:solidFill>
              </a:rPr>
              <a:t>Real diode</a:t>
            </a:r>
            <a:endParaRPr lang="en-US" sz="1600" baseline="-25000" dirty="0">
              <a:solidFill>
                <a:srgbClr val="0070C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317140-68AA-41D6-B029-4646DB38CC5A}"/>
              </a:ext>
            </a:extLst>
          </p:cNvPr>
          <p:cNvGrpSpPr/>
          <p:nvPr/>
        </p:nvGrpSpPr>
        <p:grpSpPr>
          <a:xfrm>
            <a:off x="3944895" y="1923155"/>
            <a:ext cx="4160123" cy="3415431"/>
            <a:chOff x="3931038" y="1511158"/>
            <a:chExt cx="4114191" cy="4638327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6C781DF5-673F-4893-98AA-6A24DAB29B6F}"/>
                </a:ext>
              </a:extLst>
            </p:cNvPr>
            <p:cNvGrpSpPr/>
            <p:nvPr/>
          </p:nvGrpSpPr>
          <p:grpSpPr>
            <a:xfrm>
              <a:off x="3931038" y="1511158"/>
              <a:ext cx="4114191" cy="3743003"/>
              <a:chOff x="3981315" y="1482915"/>
              <a:chExt cx="4114191" cy="3743003"/>
            </a:xfrm>
          </p:grpSpPr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DF8F3641-A4E8-4359-9A29-6CE35A189E4F}"/>
                  </a:ext>
                </a:extLst>
              </p:cNvPr>
              <p:cNvGrpSpPr/>
              <p:nvPr/>
            </p:nvGrpSpPr>
            <p:grpSpPr>
              <a:xfrm>
                <a:off x="4102311" y="1482915"/>
                <a:ext cx="3993195" cy="3269511"/>
                <a:chOff x="4031703" y="1522455"/>
                <a:chExt cx="3993195" cy="3269511"/>
              </a:xfrm>
            </p:grpSpPr>
            <p:grpSp>
              <p:nvGrpSpPr>
                <p:cNvPr id="32" name="Group 31">
                  <a:extLst>
                    <a:ext uri="{FF2B5EF4-FFF2-40B4-BE49-F238E27FC236}">
                      <a16:creationId xmlns:a16="http://schemas.microsoft.com/office/drawing/2014/main" id="{029DE8DA-1EB2-4FC5-AB78-E6A891F6198F}"/>
                    </a:ext>
                  </a:extLst>
                </p:cNvPr>
                <p:cNvGrpSpPr/>
                <p:nvPr/>
              </p:nvGrpSpPr>
              <p:grpSpPr>
                <a:xfrm>
                  <a:off x="4031703" y="1522455"/>
                  <a:ext cx="3993195" cy="3269511"/>
                  <a:chOff x="4489784" y="2172198"/>
                  <a:chExt cx="3735655" cy="1636346"/>
                </a:xfrm>
              </p:grpSpPr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F7DF5AA7-73BE-439F-A77B-058A83B2ACC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4489784" y="3551178"/>
                    <a:ext cx="3233289" cy="257366"/>
                  </a:xfrm>
                  <a:prstGeom prst="line">
                    <a:avLst/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Arc 33">
                    <a:extLst>
                      <a:ext uri="{FF2B5EF4-FFF2-40B4-BE49-F238E27FC236}">
                        <a16:creationId xmlns:a16="http://schemas.microsoft.com/office/drawing/2014/main" id="{DD2078AB-C605-435C-A1B9-7B9920275BD2}"/>
                      </a:ext>
                    </a:extLst>
                  </p:cNvPr>
                  <p:cNvSpPr/>
                  <p:nvPr/>
                </p:nvSpPr>
                <p:spPr>
                  <a:xfrm>
                    <a:off x="7082769" y="2172198"/>
                    <a:ext cx="1142670" cy="1381898"/>
                  </a:xfrm>
                  <a:prstGeom prst="arc">
                    <a:avLst>
                      <a:gd name="adj1" fmla="val 3756095"/>
                      <a:gd name="adj2" fmla="val 5241557"/>
                    </a:avLst>
                  </a:prstGeom>
                  <a:ln w="19050"/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cxnSp>
              <p:nvCxnSpPr>
                <p:cNvPr id="20" name="Straight Connector 19">
                  <a:extLst>
                    <a:ext uri="{FF2B5EF4-FFF2-40B4-BE49-F238E27FC236}">
                      <a16:creationId xmlns:a16="http://schemas.microsoft.com/office/drawing/2014/main" id="{8391950F-5482-46C6-939B-C3329853E6FE}"/>
                    </a:ext>
                  </a:extLst>
                </p:cNvPr>
                <p:cNvCxnSpPr>
                  <a:cxnSpLocks/>
                  <a:stCxn id="34" idx="0"/>
                </p:cNvCxnSpPr>
                <p:nvPr/>
              </p:nvCxnSpPr>
              <p:spPr>
                <a:xfrm flipV="1">
                  <a:off x="7810579" y="3341698"/>
                  <a:ext cx="196344" cy="611536"/>
                </a:xfrm>
                <a:prstGeom prst="line">
                  <a:avLst/>
                </a:prstGeom>
                <a:ln w="1905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5" name="Arc 34">
                <a:extLst>
                  <a:ext uri="{FF2B5EF4-FFF2-40B4-BE49-F238E27FC236}">
                    <a16:creationId xmlns:a16="http://schemas.microsoft.com/office/drawing/2014/main" id="{0D8B0920-F158-4679-B3E5-0853F4BBD9BD}"/>
                  </a:ext>
                </a:extLst>
              </p:cNvPr>
              <p:cNvSpPr/>
              <p:nvPr/>
            </p:nvSpPr>
            <p:spPr>
              <a:xfrm>
                <a:off x="3981315" y="4752426"/>
                <a:ext cx="273842" cy="473492"/>
              </a:xfrm>
              <a:prstGeom prst="arc">
                <a:avLst>
                  <a:gd name="adj1" fmla="val 11371082"/>
                  <a:gd name="adj2" fmla="val 16129808"/>
                </a:avLst>
              </a:prstGeom>
              <a:ln w="1905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FDDFC72-574F-49D5-A60C-8F2FA7D437F1}"/>
                </a:ext>
              </a:extLst>
            </p:cNvPr>
            <p:cNvCxnSpPr>
              <a:cxnSpLocks/>
            </p:cNvCxnSpPr>
            <p:nvPr/>
          </p:nvCxnSpPr>
          <p:spPr>
            <a:xfrm>
              <a:off x="3931038" y="4989171"/>
              <a:ext cx="0" cy="1160314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33E10FD-3A4D-4CC6-BF61-17AD4BFF1E65}"/>
              </a:ext>
            </a:extLst>
          </p:cNvPr>
          <p:cNvSpPr txBox="1"/>
          <p:nvPr/>
        </p:nvSpPr>
        <p:spPr>
          <a:xfrm>
            <a:off x="3622465" y="2360062"/>
            <a:ext cx="9242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Zener Voltage</a:t>
            </a:r>
            <a:endParaRPr lang="en-US" sz="1400" baseline="-25000" dirty="0">
              <a:solidFill>
                <a:srgbClr val="0070C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28448EB-B890-4C0B-9FDD-2D8CC2FE4F74}"/>
              </a:ext>
            </a:extLst>
          </p:cNvPr>
          <p:cNvSpPr txBox="1"/>
          <p:nvPr/>
        </p:nvSpPr>
        <p:spPr>
          <a:xfrm>
            <a:off x="5771793" y="4260638"/>
            <a:ext cx="575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Zener breakdown occurs because of quantum mechanical tunneling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1E50458-B57D-4B8E-B8B4-93F706088324}"/>
              </a:ext>
            </a:extLst>
          </p:cNvPr>
          <p:cNvSpPr txBox="1"/>
          <p:nvPr/>
        </p:nvSpPr>
        <p:spPr>
          <a:xfrm>
            <a:off x="5771793" y="4700617"/>
            <a:ext cx="57500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Zener breakdown voltages can be designed with doping levels 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82229E1-2DFC-45FB-BC25-A750B53D7478}"/>
              </a:ext>
            </a:extLst>
          </p:cNvPr>
          <p:cNvSpPr txBox="1"/>
          <p:nvPr/>
        </p:nvSpPr>
        <p:spPr>
          <a:xfrm>
            <a:off x="5768818" y="5170086"/>
            <a:ext cx="62580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Zener breakdown voltages are less than avalanche breakdown voltages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DD396D3-F730-40F1-9B76-0C7468668EE2}"/>
              </a:ext>
            </a:extLst>
          </p:cNvPr>
          <p:cNvSpPr txBox="1"/>
          <p:nvPr/>
        </p:nvSpPr>
        <p:spPr>
          <a:xfrm>
            <a:off x="5790380" y="5659463"/>
            <a:ext cx="62580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The onset of Zener breakdown is more abrupt than avalanche breakdown</a:t>
            </a:r>
            <a:endParaRPr lang="en-US" sz="16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136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0" grpId="0"/>
      <p:bldP spid="31" grpId="0"/>
      <p:bldP spid="3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Tunnelling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261226" y="5644235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4FE6505-E1A7-4B4C-B5D7-F873236A9E67}"/>
              </a:ext>
            </a:extLst>
          </p:cNvPr>
          <p:cNvGrpSpPr/>
          <p:nvPr/>
        </p:nvGrpSpPr>
        <p:grpSpPr>
          <a:xfrm>
            <a:off x="2635301" y="4114587"/>
            <a:ext cx="6921398" cy="1878116"/>
            <a:chOff x="1812022" y="3003259"/>
            <a:chExt cx="6683560" cy="962686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A7EAE41-2E37-4BDE-AC55-1258EDBFC16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594EBB1-E2E2-4EB2-9D93-02EFA1DE9B7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08E0320-E038-4874-AE1F-27F7304593A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0FE5CD70-71A8-45CD-A842-594B60C934B3}"/>
              </a:ext>
            </a:extLst>
          </p:cNvPr>
          <p:cNvSpPr txBox="1"/>
          <p:nvPr/>
        </p:nvSpPr>
        <p:spPr>
          <a:xfrm>
            <a:off x="9429711" y="245962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  <a:endParaRPr lang="en-US" baseline="-250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F86C992-C1FA-4965-9224-AAA170D8D762}"/>
              </a:ext>
            </a:extLst>
          </p:cNvPr>
          <p:cNvSpPr txBox="1"/>
          <p:nvPr/>
        </p:nvSpPr>
        <p:spPr>
          <a:xfrm>
            <a:off x="2734460" y="23886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-</a:t>
            </a:r>
            <a:endParaRPr lang="en-US" baseline="-25000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1DB7B315-46D7-46BB-A8D1-FE7BF0A102C0}"/>
              </a:ext>
            </a:extLst>
          </p:cNvPr>
          <p:cNvGrpSpPr/>
          <p:nvPr/>
        </p:nvGrpSpPr>
        <p:grpSpPr>
          <a:xfrm>
            <a:off x="2614451" y="2601824"/>
            <a:ext cx="6921398" cy="1878116"/>
            <a:chOff x="1812022" y="3003259"/>
            <a:chExt cx="6683560" cy="962686"/>
          </a:xfrm>
        </p:grpSpPr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B27F0AC2-3931-4667-A673-C4931ED6F80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E427C2C0-ED97-4523-931D-A020F80C99E7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8CFAF14D-3FB9-456D-82FC-213D4984B8AC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D3BC07B6-7566-4393-B5C2-1B1CAA060B0E}"/>
              </a:ext>
            </a:extLst>
          </p:cNvPr>
          <p:cNvSpPr/>
          <p:nvPr/>
        </p:nvSpPr>
        <p:spPr>
          <a:xfrm>
            <a:off x="4900218" y="411458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3C6156C-8F60-45B1-8BE3-EE5B40F274AF}"/>
              </a:ext>
            </a:extLst>
          </p:cNvPr>
          <p:cNvSpPr/>
          <p:nvPr/>
        </p:nvSpPr>
        <p:spPr>
          <a:xfrm>
            <a:off x="6814517" y="4114587"/>
            <a:ext cx="91440" cy="914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14EE0C0-80E7-4FCB-8590-DE4B368D2C6E}"/>
              </a:ext>
            </a:extLst>
          </p:cNvPr>
          <p:cNvCxnSpPr/>
          <p:nvPr/>
        </p:nvCxnSpPr>
        <p:spPr>
          <a:xfrm>
            <a:off x="5078551" y="4160307"/>
            <a:ext cx="147625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5492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244" y="639763"/>
            <a:ext cx="9567511" cy="1015195"/>
          </a:xfrm>
        </p:spPr>
        <p:txBody>
          <a:bodyPr/>
          <a:lstStyle/>
          <a:p>
            <a:r>
              <a:rPr lang="en-US" dirty="0"/>
              <a:t>What we </a:t>
            </a:r>
            <a:r>
              <a:rPr lang="en-US"/>
              <a:t>studied today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2244" y="1908155"/>
            <a:ext cx="9144000" cy="568346"/>
          </a:xfrm>
        </p:spPr>
        <p:txBody>
          <a:bodyPr/>
          <a:lstStyle/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F69CC8A-0E77-41B0-9D19-7677D318AC6A}"/>
              </a:ext>
            </a:extLst>
          </p:cNvPr>
          <p:cNvSpPr txBox="1">
            <a:spLocks/>
          </p:cNvSpPr>
          <p:nvPr/>
        </p:nvSpPr>
        <p:spPr>
          <a:xfrm>
            <a:off x="2086941" y="3515881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Shockley Diode Equation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0DAF196-7DEA-4A69-9A07-B485268D67E1}"/>
              </a:ext>
            </a:extLst>
          </p:cNvPr>
          <p:cNvSpPr txBox="1">
            <a:spLocks/>
          </p:cNvSpPr>
          <p:nvPr/>
        </p:nvSpPr>
        <p:spPr>
          <a:xfrm>
            <a:off x="2086941" y="4116344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Deviations from Ideal Diode Equation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8503295-E335-41C5-AAFA-46EA46E45A08}"/>
              </a:ext>
            </a:extLst>
          </p:cNvPr>
          <p:cNvSpPr txBox="1">
            <a:spLocks/>
          </p:cNvSpPr>
          <p:nvPr/>
        </p:nvSpPr>
        <p:spPr>
          <a:xfrm>
            <a:off x="2086941" y="4756861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Avalanche Breakdown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45FE7AA-4B57-4866-B58A-F20BB5E0B280}"/>
              </a:ext>
            </a:extLst>
          </p:cNvPr>
          <p:cNvSpPr txBox="1">
            <a:spLocks/>
          </p:cNvSpPr>
          <p:nvPr/>
        </p:nvSpPr>
        <p:spPr>
          <a:xfrm>
            <a:off x="2086941" y="5397378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Zener Breakdown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42719540-505F-4501-9E68-E4252D91D13C}"/>
              </a:ext>
            </a:extLst>
          </p:cNvPr>
          <p:cNvSpPr txBox="1">
            <a:spLocks/>
          </p:cNvSpPr>
          <p:nvPr/>
        </p:nvSpPr>
        <p:spPr>
          <a:xfrm>
            <a:off x="2086941" y="2401917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688EB0"/>
                </a:solidFill>
              </a:rPr>
              <a:t>Diffusion Currents</a:t>
            </a:r>
          </a:p>
          <a:p>
            <a:pPr marL="914400" algn="l"/>
            <a:endParaRPr lang="en-US" dirty="0">
              <a:solidFill>
                <a:srgbClr val="688EB0"/>
              </a:solidFill>
            </a:endParaRP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4941BB75-9BC0-4D1E-B9E2-A610F994FC70}"/>
              </a:ext>
            </a:extLst>
          </p:cNvPr>
          <p:cNvSpPr txBox="1">
            <a:spLocks/>
          </p:cNvSpPr>
          <p:nvPr/>
        </p:nvSpPr>
        <p:spPr>
          <a:xfrm>
            <a:off x="2086941" y="2915418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914400"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solidFill>
                  <a:srgbClr val="688EB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 dirty="0"/>
              <a:t>Drift Currents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845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015195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037" y="2390754"/>
            <a:ext cx="9144000" cy="3344883"/>
          </a:xfrm>
        </p:spPr>
        <p:txBody>
          <a:bodyPr/>
          <a:lstStyle/>
          <a:p>
            <a:pPr algn="l"/>
            <a:r>
              <a:rPr lang="en-US" dirty="0"/>
              <a:t>Diodes</a:t>
            </a:r>
          </a:p>
          <a:p>
            <a:pPr marL="914400" algn="l"/>
            <a:r>
              <a:rPr lang="en-US" dirty="0"/>
              <a:t>Semiconductor basics</a:t>
            </a:r>
          </a:p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r>
              <a:rPr lang="en-US" dirty="0"/>
              <a:t>Solving diode circuits with known inputs</a:t>
            </a:r>
          </a:p>
          <a:p>
            <a:pPr marL="914400" algn="l"/>
            <a:r>
              <a:rPr lang="en-US" dirty="0"/>
              <a:t>Solving diode circuits with unknown inputs</a:t>
            </a:r>
          </a:p>
          <a:p>
            <a:pPr algn="l"/>
            <a:r>
              <a:rPr lang="en-US" dirty="0"/>
              <a:t>BJTs</a:t>
            </a:r>
          </a:p>
          <a:p>
            <a:pPr algn="l"/>
            <a:r>
              <a:rPr lang="en-US" dirty="0"/>
              <a:t>Op Amps</a:t>
            </a:r>
          </a:p>
          <a:p>
            <a:pPr marL="914400" algn="l"/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33DD18A6-186C-4133-B76F-F77BF4DBA0F3}"/>
              </a:ext>
            </a:extLst>
          </p:cNvPr>
          <p:cNvSpPr/>
          <p:nvPr/>
        </p:nvSpPr>
        <p:spPr>
          <a:xfrm>
            <a:off x="1661963" y="3366987"/>
            <a:ext cx="469900" cy="2667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1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B0CF9-A457-43DB-AD56-9EA3DEF34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3E05E-7579-4AC7-937A-7763551C0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70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2244" y="639763"/>
            <a:ext cx="9567511" cy="1015195"/>
          </a:xfrm>
        </p:spPr>
        <p:txBody>
          <a:bodyPr/>
          <a:lstStyle/>
          <a:p>
            <a:r>
              <a:rPr lang="en-US" dirty="0"/>
              <a:t>What you should learn today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2244" y="1908155"/>
            <a:ext cx="9144000" cy="568346"/>
          </a:xfrm>
        </p:spPr>
        <p:txBody>
          <a:bodyPr/>
          <a:lstStyle/>
          <a:p>
            <a:pPr marL="914400" algn="l"/>
            <a:r>
              <a:rPr lang="en-US" dirty="0">
                <a:solidFill>
                  <a:srgbClr val="FF0000"/>
                </a:solidFill>
              </a:rPr>
              <a:t>Diode electrical characteristics</a:t>
            </a:r>
          </a:p>
          <a:p>
            <a:pPr marL="914400" algn="l"/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35FFF323-3E0C-4646-B2D1-3987B523D10F}"/>
              </a:ext>
            </a:extLst>
          </p:cNvPr>
          <p:cNvSpPr txBox="1">
            <a:spLocks/>
          </p:cNvSpPr>
          <p:nvPr/>
        </p:nvSpPr>
        <p:spPr>
          <a:xfrm>
            <a:off x="2086941" y="2401917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dirty="0">
                <a:solidFill>
                  <a:srgbClr val="688EB0"/>
                </a:solidFill>
              </a:rPr>
              <a:t>Diffusion Currents</a:t>
            </a:r>
          </a:p>
          <a:p>
            <a:pPr marL="914400" algn="l"/>
            <a:endParaRPr lang="en-US" dirty="0">
              <a:solidFill>
                <a:srgbClr val="688EB0"/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829C8CB5-AF33-45A5-BDDD-F64FBE5FD9FD}"/>
              </a:ext>
            </a:extLst>
          </p:cNvPr>
          <p:cNvSpPr txBox="1">
            <a:spLocks/>
          </p:cNvSpPr>
          <p:nvPr/>
        </p:nvSpPr>
        <p:spPr>
          <a:xfrm>
            <a:off x="2086941" y="2915418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en-US"/>
            </a:defPPr>
            <a:lvl1pPr marL="914400" indent="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>
                <a:solidFill>
                  <a:srgbClr val="688EB0"/>
                </a:solidFill>
              </a:defRPr>
            </a:lvl1pPr>
            <a:lvl2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/>
            </a:lvl2pPr>
            <a:lvl3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</a:lvl3pPr>
            <a:lvl4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4pPr>
            <a:lvl5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5pPr>
            <a:lvl6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6pPr>
            <a:lvl7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7pPr>
            <a:lvl8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8pPr>
            <a:lvl9pPr indent="0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/>
            </a:lvl9pPr>
          </a:lstStyle>
          <a:p>
            <a:r>
              <a:rPr lang="en-US" dirty="0"/>
              <a:t>Drift Currents</a:t>
            </a:r>
          </a:p>
          <a:p>
            <a:endParaRPr lang="en-US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BF69CC8A-0E77-41B0-9D19-7677D318AC6A}"/>
              </a:ext>
            </a:extLst>
          </p:cNvPr>
          <p:cNvSpPr txBox="1">
            <a:spLocks/>
          </p:cNvSpPr>
          <p:nvPr/>
        </p:nvSpPr>
        <p:spPr>
          <a:xfrm>
            <a:off x="2086941" y="3515881"/>
            <a:ext cx="5370363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Shockley Diode Equation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0DAF196-7DEA-4A69-9A07-B485268D67E1}"/>
              </a:ext>
            </a:extLst>
          </p:cNvPr>
          <p:cNvSpPr txBox="1">
            <a:spLocks/>
          </p:cNvSpPr>
          <p:nvPr/>
        </p:nvSpPr>
        <p:spPr>
          <a:xfrm>
            <a:off x="2086941" y="4116344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Deviations from Ideal Diode Equation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B8503295-E335-41C5-AAFA-46EA46E45A08}"/>
              </a:ext>
            </a:extLst>
          </p:cNvPr>
          <p:cNvSpPr txBox="1">
            <a:spLocks/>
          </p:cNvSpPr>
          <p:nvPr/>
        </p:nvSpPr>
        <p:spPr>
          <a:xfrm>
            <a:off x="2086941" y="4756861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Avalanche Breakdown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B45FE7AA-4B57-4866-B58A-F20BB5E0B280}"/>
              </a:ext>
            </a:extLst>
          </p:cNvPr>
          <p:cNvSpPr txBox="1">
            <a:spLocks/>
          </p:cNvSpPr>
          <p:nvPr/>
        </p:nvSpPr>
        <p:spPr>
          <a:xfrm>
            <a:off x="2086941" y="5397378"/>
            <a:ext cx="6843565" cy="5683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algn="l"/>
            <a:r>
              <a:rPr lang="en-US" b="1" dirty="0">
                <a:solidFill>
                  <a:srgbClr val="0070C0"/>
                </a:solidFill>
              </a:rPr>
              <a:t>Zener Breakdown</a:t>
            </a:r>
          </a:p>
          <a:p>
            <a:pPr marL="914400" algn="l"/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65125"/>
            <a:ext cx="10795000" cy="1325563"/>
          </a:xfrm>
        </p:spPr>
        <p:txBody>
          <a:bodyPr/>
          <a:lstStyle/>
          <a:p>
            <a:r>
              <a:rPr lang="en-US" dirty="0"/>
              <a:t>Energy Band Diagram for </a:t>
            </a:r>
            <a:r>
              <a:rPr lang="en-US" dirty="0">
                <a:solidFill>
                  <a:srgbClr val="FF0000"/>
                </a:solidFill>
              </a:rPr>
              <a:t>Forward Biased </a:t>
            </a:r>
            <a:r>
              <a:rPr lang="en-US" dirty="0"/>
              <a:t>Diode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41A7C1-FED3-4BA0-A8E5-2693C7C55118}"/>
              </a:ext>
            </a:extLst>
          </p:cNvPr>
          <p:cNvSpPr txBox="1"/>
          <p:nvPr/>
        </p:nvSpPr>
        <p:spPr>
          <a:xfrm>
            <a:off x="9923157" y="522750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308752" y="487488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402389" y="3274448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27E5F0-817F-44EC-A267-9DF918E443F7}"/>
              </a:ext>
            </a:extLst>
          </p:cNvPr>
          <p:cNvGrpSpPr/>
          <p:nvPr/>
        </p:nvGrpSpPr>
        <p:grpSpPr>
          <a:xfrm>
            <a:off x="2811186" y="2945447"/>
            <a:ext cx="6861711" cy="703202"/>
            <a:chOff x="1812022" y="3003259"/>
            <a:chExt cx="6925210" cy="96268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A982C8A-C9C9-4C67-919E-D45D9B48831D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6F1F0AA-33E1-4CBD-8688-DA8779667EB9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8EA63D8-8276-4F6C-B436-9CC8F59EFEF6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86C6DB-6BA5-45A7-948F-9A1EE2C362EC}"/>
              </a:ext>
            </a:extLst>
          </p:cNvPr>
          <p:cNvCxnSpPr/>
          <p:nvPr/>
        </p:nvCxnSpPr>
        <p:spPr>
          <a:xfrm flipV="1">
            <a:off x="9808482" y="5245019"/>
            <a:ext cx="0" cy="228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D206C0C-8842-4C64-A464-7098681B3B33}"/>
              </a:ext>
            </a:extLst>
          </p:cNvPr>
          <p:cNvGrpSpPr/>
          <p:nvPr/>
        </p:nvGrpSpPr>
        <p:grpSpPr>
          <a:xfrm>
            <a:off x="2747687" y="4541817"/>
            <a:ext cx="6925210" cy="703202"/>
            <a:chOff x="1812022" y="3003259"/>
            <a:chExt cx="6925210" cy="96268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AE5DE97-C6EF-4815-9108-8F0AFDEE12D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1E0F146-CEDA-4092-879B-4505D0FCCA4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B05FDA6-2CF4-4FFD-AF61-C8E0D7F20F5E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95565E8A-47F4-4227-A32E-3189DD35913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242C6B-7D90-4BFA-8BCB-BF311CA7A8B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FCDAFB1-A675-4983-8B3A-5769FEFEB1B5}"/>
              </a:ext>
            </a:extLst>
          </p:cNvPr>
          <p:cNvSpPr txBox="1"/>
          <p:nvPr/>
        </p:nvSpPr>
        <p:spPr>
          <a:xfrm>
            <a:off x="2747687" y="2331095"/>
            <a:ext cx="49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+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91FD97-A145-4B99-A8EC-9240E4A7216E}"/>
              </a:ext>
            </a:extLst>
          </p:cNvPr>
          <p:cNvSpPr txBox="1"/>
          <p:nvPr/>
        </p:nvSpPr>
        <p:spPr>
          <a:xfrm>
            <a:off x="9194448" y="2207984"/>
            <a:ext cx="49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-</a:t>
            </a:r>
            <a:endParaRPr lang="en-US" sz="3600" baseline="-25000" dirty="0">
              <a:solidFill>
                <a:srgbClr val="7030A0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159064C-5616-436C-8F26-B9A51760A60F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C2E2896F-9D1C-42FB-8E1A-E270037B5D38}"/>
              </a:ext>
            </a:extLst>
          </p:cNvPr>
          <p:cNvSpPr txBox="1">
            <a:spLocks/>
          </p:cNvSpPr>
          <p:nvPr/>
        </p:nvSpPr>
        <p:spPr>
          <a:xfrm>
            <a:off x="6962339" y="1804698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143E903-360A-47B2-B8DA-0A254A627F78}"/>
              </a:ext>
            </a:extLst>
          </p:cNvPr>
          <p:cNvSpPr txBox="1">
            <a:spLocks/>
          </p:cNvSpPr>
          <p:nvPr/>
        </p:nvSpPr>
        <p:spPr>
          <a:xfrm>
            <a:off x="4143695" y="2389810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Polarity of applied voltage</a:t>
            </a:r>
          </a:p>
        </p:txBody>
      </p:sp>
      <p:sp>
        <p:nvSpPr>
          <p:cNvPr id="47" name="Arrow: Left 46">
            <a:extLst>
              <a:ext uri="{FF2B5EF4-FFF2-40B4-BE49-F238E27FC236}">
                <a16:creationId xmlns:a16="http://schemas.microsoft.com/office/drawing/2014/main" id="{A179745F-E974-410F-B2C0-5A91082264A9}"/>
              </a:ext>
            </a:extLst>
          </p:cNvPr>
          <p:cNvSpPr/>
          <p:nvPr/>
        </p:nvSpPr>
        <p:spPr>
          <a:xfrm>
            <a:off x="5980287" y="1234216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Left 47">
            <a:extLst>
              <a:ext uri="{FF2B5EF4-FFF2-40B4-BE49-F238E27FC236}">
                <a16:creationId xmlns:a16="http://schemas.microsoft.com/office/drawing/2014/main" id="{DEEA5A77-96F3-488B-AECE-4688B16595EF}"/>
              </a:ext>
            </a:extLst>
          </p:cNvPr>
          <p:cNvSpPr/>
          <p:nvPr/>
        </p:nvSpPr>
        <p:spPr>
          <a:xfrm flipH="1">
            <a:off x="5980287" y="1609351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0DBF8A4-85BC-49E5-AE78-D241818C6557}"/>
              </a:ext>
            </a:extLst>
          </p:cNvPr>
          <p:cNvSpPr txBox="1">
            <a:spLocks/>
          </p:cNvSpPr>
          <p:nvPr/>
        </p:nvSpPr>
        <p:spPr>
          <a:xfrm>
            <a:off x="6775163" y="1220282"/>
            <a:ext cx="158075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B0F0"/>
                </a:solidFill>
              </a:rPr>
              <a:t>drift current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1E8753C5-C217-4CE6-9A2A-690AAFF5AFEF}"/>
              </a:ext>
            </a:extLst>
          </p:cNvPr>
          <p:cNvSpPr txBox="1">
            <a:spLocks/>
          </p:cNvSpPr>
          <p:nvPr/>
        </p:nvSpPr>
        <p:spPr>
          <a:xfrm>
            <a:off x="4057499" y="1579626"/>
            <a:ext cx="197211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7030A0"/>
                </a:solidFill>
              </a:rPr>
              <a:t>diffusion current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sp>
        <p:nvSpPr>
          <p:cNvPr id="51" name="Arrow: Left 50">
            <a:extLst>
              <a:ext uri="{FF2B5EF4-FFF2-40B4-BE49-F238E27FC236}">
                <a16:creationId xmlns:a16="http://schemas.microsoft.com/office/drawing/2014/main" id="{1882DB53-E311-4F2E-9656-F24C5F3EF9EA}"/>
              </a:ext>
            </a:extLst>
          </p:cNvPr>
          <p:cNvSpPr/>
          <p:nvPr/>
        </p:nvSpPr>
        <p:spPr>
          <a:xfrm>
            <a:off x="5980287" y="1238824"/>
            <a:ext cx="607957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68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6" grpId="0"/>
      <p:bldP spid="39" grpId="0"/>
      <p:bldP spid="47" grpId="0" animBg="1"/>
      <p:bldP spid="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65125"/>
            <a:ext cx="10795000" cy="1325563"/>
          </a:xfrm>
        </p:spPr>
        <p:txBody>
          <a:bodyPr/>
          <a:lstStyle/>
          <a:p>
            <a:r>
              <a:rPr lang="en-US" dirty="0"/>
              <a:t>Energy Band Diagram for Forward Biased Diode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41A7C1-FED3-4BA0-A8E5-2693C7C55118}"/>
              </a:ext>
            </a:extLst>
          </p:cNvPr>
          <p:cNvSpPr txBox="1"/>
          <p:nvPr/>
        </p:nvSpPr>
        <p:spPr>
          <a:xfrm>
            <a:off x="9923157" y="522750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308752" y="4874880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402389" y="3274448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627E5F0-817F-44EC-A267-9DF918E443F7}"/>
              </a:ext>
            </a:extLst>
          </p:cNvPr>
          <p:cNvGrpSpPr/>
          <p:nvPr/>
        </p:nvGrpSpPr>
        <p:grpSpPr>
          <a:xfrm>
            <a:off x="2811187" y="2945447"/>
            <a:ext cx="6731648" cy="703202"/>
            <a:chOff x="1812022" y="3003259"/>
            <a:chExt cx="6925210" cy="962686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1A982C8A-C9C9-4C67-919E-D45D9B48831D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6F1F0AA-33E1-4CBD-8688-DA8779667EB9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68EA63D8-8276-4F6C-B436-9CC8F59EFEF6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86C6DB-6BA5-45A7-948F-9A1EE2C362EC}"/>
              </a:ext>
            </a:extLst>
          </p:cNvPr>
          <p:cNvCxnSpPr/>
          <p:nvPr/>
        </p:nvCxnSpPr>
        <p:spPr>
          <a:xfrm flipV="1">
            <a:off x="9808482" y="5245019"/>
            <a:ext cx="0" cy="2286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D206C0C-8842-4C64-A464-7098681B3B33}"/>
              </a:ext>
            </a:extLst>
          </p:cNvPr>
          <p:cNvGrpSpPr/>
          <p:nvPr/>
        </p:nvGrpSpPr>
        <p:grpSpPr>
          <a:xfrm>
            <a:off x="2747687" y="4541817"/>
            <a:ext cx="6795147" cy="703202"/>
            <a:chOff x="1812022" y="3003259"/>
            <a:chExt cx="6925210" cy="96268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AE5DE97-C6EF-4815-9108-8F0AFDEE12D4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91E0F146-CEDA-4092-879B-4505D0FCCA4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AB05FDA6-2CF4-4FFD-AF61-C8E0D7F20F5E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95565E8A-47F4-4227-A32E-3189DD35913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F242C6B-7D90-4BFA-8BCB-BF311CA7A8B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BFCDAFB1-A675-4983-8B3A-5769FEFEB1B5}"/>
              </a:ext>
            </a:extLst>
          </p:cNvPr>
          <p:cNvSpPr txBox="1"/>
          <p:nvPr/>
        </p:nvSpPr>
        <p:spPr>
          <a:xfrm>
            <a:off x="2747687" y="2331095"/>
            <a:ext cx="49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+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191FD97-A145-4B99-A8EC-9240E4A7216E}"/>
              </a:ext>
            </a:extLst>
          </p:cNvPr>
          <p:cNvSpPr txBox="1"/>
          <p:nvPr/>
        </p:nvSpPr>
        <p:spPr>
          <a:xfrm>
            <a:off x="9194448" y="2207984"/>
            <a:ext cx="49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-</a:t>
            </a:r>
            <a:endParaRPr lang="en-US" sz="3600" baseline="-25000" dirty="0">
              <a:solidFill>
                <a:srgbClr val="7030A0"/>
              </a:solidFill>
            </a:endParaRPr>
          </a:p>
        </p:txBody>
      </p:sp>
      <p:sp>
        <p:nvSpPr>
          <p:cNvPr id="37" name="Content Placeholder 2">
            <a:extLst>
              <a:ext uri="{FF2B5EF4-FFF2-40B4-BE49-F238E27FC236}">
                <a16:creationId xmlns:a16="http://schemas.microsoft.com/office/drawing/2014/main" id="{3159064C-5616-436C-8F26-B9A51760A60F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38" name="Content Placeholder 2">
            <a:extLst>
              <a:ext uri="{FF2B5EF4-FFF2-40B4-BE49-F238E27FC236}">
                <a16:creationId xmlns:a16="http://schemas.microsoft.com/office/drawing/2014/main" id="{C2E2896F-9D1C-42FB-8E1A-E270037B5D38}"/>
              </a:ext>
            </a:extLst>
          </p:cNvPr>
          <p:cNvSpPr txBox="1">
            <a:spLocks/>
          </p:cNvSpPr>
          <p:nvPr/>
        </p:nvSpPr>
        <p:spPr>
          <a:xfrm>
            <a:off x="6910771" y="1622701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39" name="Content Placeholder 2">
            <a:extLst>
              <a:ext uri="{FF2B5EF4-FFF2-40B4-BE49-F238E27FC236}">
                <a16:creationId xmlns:a16="http://schemas.microsoft.com/office/drawing/2014/main" id="{7143E903-360A-47B2-B8DA-0A254A627F78}"/>
              </a:ext>
            </a:extLst>
          </p:cNvPr>
          <p:cNvSpPr txBox="1">
            <a:spLocks/>
          </p:cNvSpPr>
          <p:nvPr/>
        </p:nvSpPr>
        <p:spPr>
          <a:xfrm>
            <a:off x="4143695" y="2389810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Polarity of applied voltage</a:t>
            </a:r>
          </a:p>
        </p:txBody>
      </p:sp>
      <p:sp>
        <p:nvSpPr>
          <p:cNvPr id="48" name="Arrow: Left 47">
            <a:extLst>
              <a:ext uri="{FF2B5EF4-FFF2-40B4-BE49-F238E27FC236}">
                <a16:creationId xmlns:a16="http://schemas.microsoft.com/office/drawing/2014/main" id="{DEEA5A77-96F3-488B-AECE-4688B16595EF}"/>
              </a:ext>
            </a:extLst>
          </p:cNvPr>
          <p:cNvSpPr/>
          <p:nvPr/>
        </p:nvSpPr>
        <p:spPr>
          <a:xfrm flipH="1">
            <a:off x="5980287" y="1609351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Content Placeholder 2">
            <a:extLst>
              <a:ext uri="{FF2B5EF4-FFF2-40B4-BE49-F238E27FC236}">
                <a16:creationId xmlns:a16="http://schemas.microsoft.com/office/drawing/2014/main" id="{30DBF8A4-85BC-49E5-AE78-D241818C6557}"/>
              </a:ext>
            </a:extLst>
          </p:cNvPr>
          <p:cNvSpPr txBox="1">
            <a:spLocks/>
          </p:cNvSpPr>
          <p:nvPr/>
        </p:nvSpPr>
        <p:spPr>
          <a:xfrm>
            <a:off x="6775163" y="1220282"/>
            <a:ext cx="158075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B0F0"/>
                </a:solidFill>
              </a:rPr>
              <a:t>drift current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50" name="Content Placeholder 2">
            <a:extLst>
              <a:ext uri="{FF2B5EF4-FFF2-40B4-BE49-F238E27FC236}">
                <a16:creationId xmlns:a16="http://schemas.microsoft.com/office/drawing/2014/main" id="{1E8753C5-C217-4CE6-9A2A-690AAFF5AFEF}"/>
              </a:ext>
            </a:extLst>
          </p:cNvPr>
          <p:cNvSpPr txBox="1">
            <a:spLocks/>
          </p:cNvSpPr>
          <p:nvPr/>
        </p:nvSpPr>
        <p:spPr>
          <a:xfrm>
            <a:off x="3873372" y="1579626"/>
            <a:ext cx="197211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7030A0"/>
                </a:solidFill>
              </a:rPr>
              <a:t>diffusion current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E11E3A2A-12BC-95B0-D3D0-35275B006C7F}"/>
              </a:ext>
            </a:extLst>
          </p:cNvPr>
          <p:cNvGrpSpPr/>
          <p:nvPr/>
        </p:nvGrpSpPr>
        <p:grpSpPr>
          <a:xfrm>
            <a:off x="7811900" y="1153434"/>
            <a:ext cx="2910840" cy="2787641"/>
            <a:chOff x="7041618" y="1138626"/>
            <a:chExt cx="2910840" cy="2787641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D9E97283-AB7F-A746-AC85-4FEDD88204F5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041618" y="1138626"/>
            <a:ext cx="2910840" cy="27876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75F4A36-A19D-A9FA-7CFE-EA835B375FE5}"/>
                </a:ext>
              </a:extLst>
            </p:cNvPr>
            <p:cNvSpPr/>
            <p:nvPr/>
          </p:nvSpPr>
          <p:spPr>
            <a:xfrm>
              <a:off x="7346244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8DCDEC9-AEBE-D338-FDEB-6B7962706B1F}"/>
                </a:ext>
              </a:extLst>
            </p:cNvPr>
            <p:cNvSpPr/>
            <p:nvPr/>
          </p:nvSpPr>
          <p:spPr>
            <a:xfrm>
              <a:off x="7512226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572AFDB-3888-4C00-1E96-A53362D41975}"/>
                </a:ext>
              </a:extLst>
            </p:cNvPr>
            <p:cNvSpPr/>
            <p:nvPr/>
          </p:nvSpPr>
          <p:spPr>
            <a:xfrm>
              <a:off x="7666479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0F1B2941-56A7-45C6-EE27-DC13E991B205}"/>
                </a:ext>
              </a:extLst>
            </p:cNvPr>
            <p:cNvSpPr/>
            <p:nvPr/>
          </p:nvSpPr>
          <p:spPr>
            <a:xfrm>
              <a:off x="7832664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0A219B3-FA29-C31C-0ED0-DDF5D3739247}"/>
                </a:ext>
              </a:extLst>
            </p:cNvPr>
            <p:cNvSpPr/>
            <p:nvPr/>
          </p:nvSpPr>
          <p:spPr>
            <a:xfrm>
              <a:off x="8000433" y="346986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E3E1B4E9-3025-F6F3-8AB6-BEC70743C7BA}"/>
                </a:ext>
              </a:extLst>
            </p:cNvPr>
            <p:cNvSpPr/>
            <p:nvPr/>
          </p:nvSpPr>
          <p:spPr>
            <a:xfrm>
              <a:off x="8166618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1B97196A-6BBE-69AE-E1F8-9EEF811F09FF}"/>
                </a:ext>
              </a:extLst>
            </p:cNvPr>
            <p:cNvSpPr/>
            <p:nvPr/>
          </p:nvSpPr>
          <p:spPr>
            <a:xfrm>
              <a:off x="8330124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7B22BD10-898E-7525-F3D4-9A6EA2F72077}"/>
                </a:ext>
              </a:extLst>
            </p:cNvPr>
            <p:cNvSpPr/>
            <p:nvPr/>
          </p:nvSpPr>
          <p:spPr>
            <a:xfrm>
              <a:off x="8499897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9BCFF9E2-CF2F-4B0D-FBF8-2DB50F720F35}"/>
                </a:ext>
              </a:extLst>
            </p:cNvPr>
            <p:cNvSpPr/>
            <p:nvPr/>
          </p:nvSpPr>
          <p:spPr>
            <a:xfrm>
              <a:off x="8666736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FB17094E-E6AE-E672-A074-7EE6C2D60A50}"/>
                </a:ext>
              </a:extLst>
            </p:cNvPr>
            <p:cNvSpPr/>
            <p:nvPr/>
          </p:nvSpPr>
          <p:spPr>
            <a:xfrm>
              <a:off x="8835825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614F13F9-64AE-A45F-0562-19560191A3BA}"/>
                </a:ext>
              </a:extLst>
            </p:cNvPr>
            <p:cNvSpPr/>
            <p:nvPr/>
          </p:nvSpPr>
          <p:spPr>
            <a:xfrm>
              <a:off x="7375066" y="219751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C2193512-5F52-5165-48CA-F296E1C782E9}"/>
                </a:ext>
              </a:extLst>
            </p:cNvPr>
            <p:cNvSpPr/>
            <p:nvPr/>
          </p:nvSpPr>
          <p:spPr>
            <a:xfrm>
              <a:off x="7378857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6F766B72-BA40-DAF6-5A67-705BB939038B}"/>
                </a:ext>
              </a:extLst>
            </p:cNvPr>
            <p:cNvSpPr/>
            <p:nvPr/>
          </p:nvSpPr>
          <p:spPr>
            <a:xfrm>
              <a:off x="7536367" y="3291283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94E4133-1DB6-4DAD-7CAE-FCE3C887D6E2}"/>
                </a:ext>
              </a:extLst>
            </p:cNvPr>
            <p:cNvSpPr/>
            <p:nvPr/>
          </p:nvSpPr>
          <p:spPr>
            <a:xfrm>
              <a:off x="7690620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F63F4BB8-6C20-7B08-37DB-84493979874E}"/>
                </a:ext>
              </a:extLst>
            </p:cNvPr>
            <p:cNvSpPr/>
            <p:nvPr/>
          </p:nvSpPr>
          <p:spPr>
            <a:xfrm>
              <a:off x="7856805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D3F25DD-C9F1-58E4-A59F-74CC4321C56B}"/>
                </a:ext>
              </a:extLst>
            </p:cNvPr>
            <p:cNvSpPr/>
            <p:nvPr/>
          </p:nvSpPr>
          <p:spPr>
            <a:xfrm>
              <a:off x="8024574" y="3294557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470E451-C5FD-F79C-961D-DE9720654864}"/>
                </a:ext>
              </a:extLst>
            </p:cNvPr>
            <p:cNvSpPr/>
            <p:nvPr/>
          </p:nvSpPr>
          <p:spPr>
            <a:xfrm>
              <a:off x="8190759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B67E946-EB2E-8A39-CD3E-216D49865AD3}"/>
                </a:ext>
              </a:extLst>
            </p:cNvPr>
            <p:cNvSpPr/>
            <p:nvPr/>
          </p:nvSpPr>
          <p:spPr>
            <a:xfrm>
              <a:off x="8354265" y="32819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D29A8BD-E77C-6EA9-587E-831250465681}"/>
                </a:ext>
              </a:extLst>
            </p:cNvPr>
            <p:cNvSpPr/>
            <p:nvPr/>
          </p:nvSpPr>
          <p:spPr>
            <a:xfrm>
              <a:off x="7366649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F192B227-A1A2-4408-7C85-CEE5E83D2FAE}"/>
                </a:ext>
              </a:extLst>
            </p:cNvPr>
            <p:cNvSpPr/>
            <p:nvPr/>
          </p:nvSpPr>
          <p:spPr>
            <a:xfrm>
              <a:off x="7524159" y="310901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662A0F6-8A45-0779-DB59-2C3D47071F10}"/>
                </a:ext>
              </a:extLst>
            </p:cNvPr>
            <p:cNvSpPr/>
            <p:nvPr/>
          </p:nvSpPr>
          <p:spPr>
            <a:xfrm>
              <a:off x="7678412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4C3F7AFA-5848-A33A-77FC-52D14716CB1E}"/>
                </a:ext>
              </a:extLst>
            </p:cNvPr>
            <p:cNvSpPr/>
            <p:nvPr/>
          </p:nvSpPr>
          <p:spPr>
            <a:xfrm>
              <a:off x="7844597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76AB2CEF-7AFE-2381-FBBD-841F1DE91C64}"/>
                </a:ext>
              </a:extLst>
            </p:cNvPr>
            <p:cNvSpPr/>
            <p:nvPr/>
          </p:nvSpPr>
          <p:spPr>
            <a:xfrm>
              <a:off x="8012366" y="311229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B2E03F78-364E-BD25-DC72-6A59C3B33795}"/>
                </a:ext>
              </a:extLst>
            </p:cNvPr>
            <p:cNvSpPr/>
            <p:nvPr/>
          </p:nvSpPr>
          <p:spPr>
            <a:xfrm>
              <a:off x="8178551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0E3FEC0-B1C1-9F36-AD6C-E69943F71071}"/>
                </a:ext>
              </a:extLst>
            </p:cNvPr>
            <p:cNvSpPr/>
            <p:nvPr/>
          </p:nvSpPr>
          <p:spPr>
            <a:xfrm>
              <a:off x="7370033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F6659E0-6168-3B75-6DF8-F852808725D0}"/>
                </a:ext>
              </a:extLst>
            </p:cNvPr>
            <p:cNvSpPr/>
            <p:nvPr/>
          </p:nvSpPr>
          <p:spPr>
            <a:xfrm>
              <a:off x="7527543" y="29385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941C2E06-AE69-1FFB-D103-7EEB2805705C}"/>
                </a:ext>
              </a:extLst>
            </p:cNvPr>
            <p:cNvSpPr/>
            <p:nvPr/>
          </p:nvSpPr>
          <p:spPr>
            <a:xfrm>
              <a:off x="7681796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91F23A3-6464-57D0-0222-B4A60FC09447}"/>
                </a:ext>
              </a:extLst>
            </p:cNvPr>
            <p:cNvSpPr/>
            <p:nvPr/>
          </p:nvSpPr>
          <p:spPr>
            <a:xfrm>
              <a:off x="7847981" y="29350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EA7C8AC8-9929-320A-6C7E-AE6BF037E06D}"/>
                </a:ext>
              </a:extLst>
            </p:cNvPr>
            <p:cNvSpPr/>
            <p:nvPr/>
          </p:nvSpPr>
          <p:spPr>
            <a:xfrm>
              <a:off x="7370191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E577B2F5-E27F-B166-D15E-18B0DA6CAA87}"/>
                </a:ext>
              </a:extLst>
            </p:cNvPr>
            <p:cNvSpPr/>
            <p:nvPr/>
          </p:nvSpPr>
          <p:spPr>
            <a:xfrm>
              <a:off x="7527701" y="27654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096C7836-9B56-1BF1-7CB9-C5003A1C22BA}"/>
                </a:ext>
              </a:extLst>
            </p:cNvPr>
            <p:cNvSpPr/>
            <p:nvPr/>
          </p:nvSpPr>
          <p:spPr>
            <a:xfrm>
              <a:off x="7681954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5094C6E0-ED89-8284-668C-197AF23110E1}"/>
                </a:ext>
              </a:extLst>
            </p:cNvPr>
            <p:cNvSpPr/>
            <p:nvPr/>
          </p:nvSpPr>
          <p:spPr>
            <a:xfrm>
              <a:off x="7375269" y="25561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0493B388-A867-27E0-4EAD-EB13EF155F1B}"/>
                </a:ext>
              </a:extLst>
            </p:cNvPr>
            <p:cNvSpPr/>
            <p:nvPr/>
          </p:nvSpPr>
          <p:spPr>
            <a:xfrm>
              <a:off x="7532779" y="255513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2537B94B-CEC4-D44B-00E9-3AA9E25B1B5F}"/>
                </a:ext>
              </a:extLst>
            </p:cNvPr>
            <p:cNvSpPr/>
            <p:nvPr/>
          </p:nvSpPr>
          <p:spPr>
            <a:xfrm>
              <a:off x="7366594" y="238923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7FEA198B-3F0C-BB6C-7983-44965B1AD91C}"/>
                </a:ext>
              </a:extLst>
            </p:cNvPr>
            <p:cNvSpPr/>
            <p:nvPr/>
          </p:nvSpPr>
          <p:spPr>
            <a:xfrm>
              <a:off x="7524104" y="238817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ectangle 77">
            <a:extLst>
              <a:ext uri="{FF2B5EF4-FFF2-40B4-BE49-F238E27FC236}">
                <a16:creationId xmlns:a16="http://schemas.microsoft.com/office/drawing/2014/main" id="{CD280E5A-8E09-A9EB-F5B8-5FB8CCC9DC81}"/>
              </a:ext>
            </a:extLst>
          </p:cNvPr>
          <p:cNvSpPr/>
          <p:nvPr/>
        </p:nvSpPr>
        <p:spPr>
          <a:xfrm>
            <a:off x="8076964" y="2139205"/>
            <a:ext cx="527198" cy="7774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Arrow: Left 78">
            <a:extLst>
              <a:ext uri="{FF2B5EF4-FFF2-40B4-BE49-F238E27FC236}">
                <a16:creationId xmlns:a16="http://schemas.microsoft.com/office/drawing/2014/main" id="{D73A1C1C-41E8-08E1-4CB5-3096CE2B683D}"/>
              </a:ext>
            </a:extLst>
          </p:cNvPr>
          <p:cNvSpPr/>
          <p:nvPr/>
        </p:nvSpPr>
        <p:spPr>
          <a:xfrm>
            <a:off x="6035027" y="1228167"/>
            <a:ext cx="685800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05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2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7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4BFB9-3EA1-4DC7-95C6-62D7750CB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365125"/>
            <a:ext cx="10756900" cy="1325563"/>
          </a:xfrm>
        </p:spPr>
        <p:txBody>
          <a:bodyPr/>
          <a:lstStyle/>
          <a:p>
            <a:r>
              <a:rPr lang="en-US" dirty="0"/>
              <a:t>Energy Band Diagram for Reverse Biased Diode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16316BB-09CE-4CF2-8DAA-FD8884307731}"/>
              </a:ext>
            </a:extLst>
          </p:cNvPr>
          <p:cNvGrpSpPr/>
          <p:nvPr/>
        </p:nvGrpSpPr>
        <p:grpSpPr>
          <a:xfrm>
            <a:off x="2747687" y="2947657"/>
            <a:ext cx="6925210" cy="962686"/>
            <a:chOff x="1812022" y="3003259"/>
            <a:chExt cx="6925210" cy="962686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D787FB3-2C2F-4744-88BF-6244376BBB1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DD986F17-3CA2-489C-94F3-C7123C5B083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66CC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67268A6-4349-4565-8987-5591BCC1EEF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66CC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731DDDC-43A6-4DB7-9554-2829AFEE42DE}"/>
              </a:ext>
            </a:extLst>
          </p:cNvPr>
          <p:cNvGrpSpPr/>
          <p:nvPr/>
        </p:nvGrpSpPr>
        <p:grpSpPr>
          <a:xfrm>
            <a:off x="2747687" y="4548822"/>
            <a:ext cx="6925210" cy="962686"/>
            <a:chOff x="1812022" y="3003259"/>
            <a:chExt cx="6925210" cy="96268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46B65CB7-30E0-479D-818C-5FF062AA6A1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D22BE20-5494-46F3-971E-8267A155699D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  <a:ln>
              <a:solidFill>
                <a:srgbClr val="75C4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203B1F9F-166E-4499-9106-D03ECDE36C79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251371" cy="0"/>
            </a:xfrm>
            <a:prstGeom prst="line">
              <a:avLst/>
            </a:prstGeom>
            <a:ln w="12700">
              <a:solidFill>
                <a:srgbClr val="75C4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A41A7C1-FED3-4BA0-A8E5-2693C7C55118}"/>
              </a:ext>
            </a:extLst>
          </p:cNvPr>
          <p:cNvSpPr txBox="1"/>
          <p:nvPr/>
        </p:nvSpPr>
        <p:spPr>
          <a:xfrm>
            <a:off x="9945825" y="5470579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eV</a:t>
            </a:r>
            <a:r>
              <a:rPr lang="en-US" baseline="-25000" dirty="0" err="1"/>
              <a:t>a</a:t>
            </a:r>
            <a:endParaRPr lang="en-US" baseline="-250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18EAA0-E912-4144-A6BE-3233940BB65F}"/>
              </a:ext>
            </a:extLst>
          </p:cNvPr>
          <p:cNvSpPr txBox="1"/>
          <p:nvPr/>
        </p:nvSpPr>
        <p:spPr>
          <a:xfrm>
            <a:off x="9261226" y="5644235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v</a:t>
            </a:r>
            <a:endParaRPr lang="en-US" baseline="-25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78D3DFC-DAF0-4B5C-9790-997CC0FB94E6}"/>
              </a:ext>
            </a:extLst>
          </p:cNvPr>
          <p:cNvSpPr txBox="1"/>
          <p:nvPr/>
        </p:nvSpPr>
        <p:spPr>
          <a:xfrm>
            <a:off x="9647612" y="4114587"/>
            <a:ext cx="4997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E</a:t>
            </a:r>
            <a:r>
              <a:rPr lang="en-US" baseline="-25000" dirty="0" err="1"/>
              <a:t>c</a:t>
            </a:r>
            <a:endParaRPr lang="en-US" baseline="-250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CBD0622-8BC9-405C-B8D3-A98902F4DBC3}"/>
              </a:ext>
            </a:extLst>
          </p:cNvPr>
          <p:cNvSpPr txBox="1"/>
          <p:nvPr/>
        </p:nvSpPr>
        <p:spPr>
          <a:xfrm>
            <a:off x="1695819" y="2584369"/>
            <a:ext cx="430887" cy="253013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/>
              <a:t>Increasing energy of electron</a:t>
            </a:r>
            <a:endParaRPr lang="en-US" sz="1600" baseline="-25000" dirty="0"/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98A07AD0-1B3C-400A-8993-ABF524A7BA36}"/>
              </a:ext>
            </a:extLst>
          </p:cNvPr>
          <p:cNvCxnSpPr/>
          <p:nvPr/>
        </p:nvCxnSpPr>
        <p:spPr>
          <a:xfrm flipV="1">
            <a:off x="1716121" y="3362218"/>
            <a:ext cx="0" cy="9744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A386C6DB-6BA5-45A7-948F-9A1EE2C362EC}"/>
              </a:ext>
            </a:extLst>
          </p:cNvPr>
          <p:cNvCxnSpPr>
            <a:cxnSpLocks/>
          </p:cNvCxnSpPr>
          <p:nvPr/>
        </p:nvCxnSpPr>
        <p:spPr>
          <a:xfrm flipV="1">
            <a:off x="9808482" y="5563092"/>
            <a:ext cx="0" cy="41148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802D489-901A-4676-A68D-3FA83247EE3B}"/>
              </a:ext>
            </a:extLst>
          </p:cNvPr>
          <p:cNvGrpSpPr/>
          <p:nvPr/>
        </p:nvGrpSpPr>
        <p:grpSpPr>
          <a:xfrm>
            <a:off x="2592445" y="2944342"/>
            <a:ext cx="7251776" cy="1444026"/>
            <a:chOff x="1812022" y="3003259"/>
            <a:chExt cx="6683560" cy="962686"/>
          </a:xfrm>
        </p:grpSpPr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2C467E2D-3C20-476C-B37D-24FCEAA82A68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38163E5-08FB-49D1-B355-B122D80A63C9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EE3996DE-DB25-487D-B4D2-A660E6D55D53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4FE6505-E1A7-4B4C-B5D7-F873236A9E67}"/>
              </a:ext>
            </a:extLst>
          </p:cNvPr>
          <p:cNvGrpSpPr/>
          <p:nvPr/>
        </p:nvGrpSpPr>
        <p:grpSpPr>
          <a:xfrm>
            <a:off x="2601432" y="4548677"/>
            <a:ext cx="7173181" cy="1444026"/>
            <a:chOff x="1812022" y="3003259"/>
            <a:chExt cx="6683560" cy="962686"/>
          </a:xfrm>
        </p:grpSpPr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FA7EAE41-2E37-4BDE-AC55-1258EDBFC161}"/>
                </a:ext>
              </a:extLst>
            </p:cNvPr>
            <p:cNvCxnSpPr>
              <a:cxnSpLocks/>
            </p:cNvCxnSpPr>
            <p:nvPr/>
          </p:nvCxnSpPr>
          <p:spPr>
            <a:xfrm>
              <a:off x="1812022" y="3003259"/>
              <a:ext cx="225137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594EBB1-E2E2-4EB2-9D93-02EFA1DE9B78}"/>
                </a:ext>
              </a:extLst>
            </p:cNvPr>
            <p:cNvSpPr/>
            <p:nvPr/>
          </p:nvSpPr>
          <p:spPr>
            <a:xfrm>
              <a:off x="4063393" y="3003259"/>
              <a:ext cx="2422468" cy="962686"/>
            </a:xfrm>
            <a:custGeom>
              <a:avLst/>
              <a:gdLst>
                <a:gd name="connsiteX0" fmla="*/ 0 w 1279003"/>
                <a:gd name="connsiteY0" fmla="*/ 14342 h 720397"/>
                <a:gd name="connsiteX1" fmla="*/ 257537 w 1279003"/>
                <a:gd name="connsiteY1" fmla="*/ 75109 h 720397"/>
                <a:gd name="connsiteX2" fmla="*/ 888357 w 1279003"/>
                <a:gd name="connsiteY2" fmla="*/ 595970 h 720397"/>
                <a:gd name="connsiteX3" fmla="*/ 1279003 w 1279003"/>
                <a:gd name="connsiteY3" fmla="*/ 720397 h 720397"/>
                <a:gd name="connsiteX4" fmla="*/ 1279003 w 1279003"/>
                <a:gd name="connsiteY4" fmla="*/ 720397 h 720397"/>
                <a:gd name="connsiteX0" fmla="*/ 0 w 1281897"/>
                <a:gd name="connsiteY0" fmla="*/ 3906 h 785197"/>
                <a:gd name="connsiteX1" fmla="*/ 260431 w 1281897"/>
                <a:gd name="connsiteY1" fmla="*/ 139909 h 785197"/>
                <a:gd name="connsiteX2" fmla="*/ 891251 w 1281897"/>
                <a:gd name="connsiteY2" fmla="*/ 660770 h 785197"/>
                <a:gd name="connsiteX3" fmla="*/ 1281897 w 1281897"/>
                <a:gd name="connsiteY3" fmla="*/ 785197 h 785197"/>
                <a:gd name="connsiteX4" fmla="*/ 1281897 w 1281897"/>
                <a:gd name="connsiteY4" fmla="*/ 785197 h 785197"/>
                <a:gd name="connsiteX0" fmla="*/ 0 w 1336876"/>
                <a:gd name="connsiteY0" fmla="*/ 3773 h 787958"/>
                <a:gd name="connsiteX1" fmla="*/ 315410 w 1336876"/>
                <a:gd name="connsiteY1" fmla="*/ 142670 h 787958"/>
                <a:gd name="connsiteX2" fmla="*/ 946230 w 1336876"/>
                <a:gd name="connsiteY2" fmla="*/ 663531 h 787958"/>
                <a:gd name="connsiteX3" fmla="*/ 1336876 w 1336876"/>
                <a:gd name="connsiteY3" fmla="*/ 787958 h 787958"/>
                <a:gd name="connsiteX4" fmla="*/ 1336876 w 1336876"/>
                <a:gd name="connsiteY4" fmla="*/ 787958 h 7879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6876" h="787958">
                  <a:moveTo>
                    <a:pt x="0" y="3773"/>
                  </a:moveTo>
                  <a:cubicBezTo>
                    <a:pt x="54739" y="-14313"/>
                    <a:pt x="157705" y="32710"/>
                    <a:pt x="315410" y="142670"/>
                  </a:cubicBezTo>
                  <a:cubicBezTo>
                    <a:pt x="473115" y="252630"/>
                    <a:pt x="775986" y="555983"/>
                    <a:pt x="946230" y="663531"/>
                  </a:cubicBezTo>
                  <a:cubicBezTo>
                    <a:pt x="1116474" y="771079"/>
                    <a:pt x="1336876" y="787958"/>
                    <a:pt x="1336876" y="787958"/>
                  </a:cubicBezTo>
                  <a:lnTo>
                    <a:pt x="1336876" y="787958"/>
                  </a:lnTo>
                </a:path>
              </a:pathLst>
            </a:cu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408E0320-E038-4874-AE1F-27F7304593A7}"/>
                </a:ext>
              </a:extLst>
            </p:cNvPr>
            <p:cNvCxnSpPr>
              <a:cxnSpLocks/>
            </p:cNvCxnSpPr>
            <p:nvPr/>
          </p:nvCxnSpPr>
          <p:spPr>
            <a:xfrm>
              <a:off x="6485861" y="3963734"/>
              <a:ext cx="2009721" cy="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F1C117D2-C65F-4643-992B-F84C1A8C8F4E}"/>
              </a:ext>
            </a:extLst>
          </p:cNvPr>
          <p:cNvSpPr txBox="1"/>
          <p:nvPr/>
        </p:nvSpPr>
        <p:spPr>
          <a:xfrm>
            <a:off x="10074366" y="3708906"/>
            <a:ext cx="173892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5C4FF"/>
                </a:solidFill>
              </a:rPr>
              <a:t>Energy band for unbiased junction</a:t>
            </a:r>
            <a:endParaRPr lang="en-US" sz="1600" baseline="-25000" dirty="0">
              <a:solidFill>
                <a:srgbClr val="75C4FF"/>
              </a:solidFill>
            </a:endParaRP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E9864D90-64F3-4678-925D-ECF95FBC50E6}"/>
              </a:ext>
            </a:extLst>
          </p:cNvPr>
          <p:cNvCxnSpPr>
            <a:cxnSpLocks/>
          </p:cNvCxnSpPr>
          <p:nvPr/>
        </p:nvCxnSpPr>
        <p:spPr>
          <a:xfrm flipH="1" flipV="1">
            <a:off x="9791342" y="3908132"/>
            <a:ext cx="274320" cy="0"/>
          </a:xfrm>
          <a:prstGeom prst="straightConnector1">
            <a:avLst/>
          </a:prstGeom>
          <a:ln>
            <a:solidFill>
              <a:srgbClr val="66CC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Content Placeholder 2">
            <a:extLst>
              <a:ext uri="{FF2B5EF4-FFF2-40B4-BE49-F238E27FC236}">
                <a16:creationId xmlns:a16="http://schemas.microsoft.com/office/drawing/2014/main" id="{6E8F6C23-AC6B-415F-8086-571E2F39F9A1}"/>
              </a:ext>
            </a:extLst>
          </p:cNvPr>
          <p:cNvSpPr txBox="1">
            <a:spLocks/>
          </p:cNvSpPr>
          <p:nvPr/>
        </p:nvSpPr>
        <p:spPr>
          <a:xfrm>
            <a:off x="2266843" y="1841973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p type silicon </a:t>
            </a:r>
          </a:p>
        </p:txBody>
      </p:sp>
      <p:sp>
        <p:nvSpPr>
          <p:cNvPr id="41" name="Content Placeholder 2">
            <a:extLst>
              <a:ext uri="{FF2B5EF4-FFF2-40B4-BE49-F238E27FC236}">
                <a16:creationId xmlns:a16="http://schemas.microsoft.com/office/drawing/2014/main" id="{1C48B521-9A8A-4218-8D3E-4F7A80EE850C}"/>
              </a:ext>
            </a:extLst>
          </p:cNvPr>
          <p:cNvSpPr txBox="1">
            <a:spLocks/>
          </p:cNvSpPr>
          <p:nvPr/>
        </p:nvSpPr>
        <p:spPr>
          <a:xfrm>
            <a:off x="6917951" y="1520017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dirty="0"/>
              <a:t>n type silicon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DAE68E1-AA76-454D-89F8-48FD0EE31F1D}"/>
              </a:ext>
            </a:extLst>
          </p:cNvPr>
          <p:cNvSpPr txBox="1"/>
          <p:nvPr/>
        </p:nvSpPr>
        <p:spPr>
          <a:xfrm>
            <a:off x="8817881" y="2329727"/>
            <a:ext cx="499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+</a:t>
            </a:r>
            <a:endParaRPr lang="en-US" sz="2800" baseline="-25000" dirty="0">
              <a:solidFill>
                <a:srgbClr val="7030A0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8464DCB-DBDB-498D-BF99-FA57B4464DD4}"/>
              </a:ext>
            </a:extLst>
          </p:cNvPr>
          <p:cNvSpPr txBox="1"/>
          <p:nvPr/>
        </p:nvSpPr>
        <p:spPr>
          <a:xfrm>
            <a:off x="3296882" y="2268172"/>
            <a:ext cx="4997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7030A0"/>
                </a:solidFill>
              </a:rPr>
              <a:t>-</a:t>
            </a:r>
            <a:endParaRPr lang="en-US" sz="3600" baseline="-25000" dirty="0">
              <a:solidFill>
                <a:srgbClr val="7030A0"/>
              </a:solidFill>
            </a:endParaRP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926A92A3-BD4A-408F-912F-56E87793197B}"/>
              </a:ext>
            </a:extLst>
          </p:cNvPr>
          <p:cNvSpPr txBox="1">
            <a:spLocks/>
          </p:cNvSpPr>
          <p:nvPr/>
        </p:nvSpPr>
        <p:spPr>
          <a:xfrm>
            <a:off x="4143695" y="2389810"/>
            <a:ext cx="4133193" cy="494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>
                <a:solidFill>
                  <a:srgbClr val="7030A0"/>
                </a:solidFill>
              </a:rPr>
              <a:t>Polarity of applied voltage</a:t>
            </a:r>
          </a:p>
        </p:txBody>
      </p:sp>
      <p:sp>
        <p:nvSpPr>
          <p:cNvPr id="38" name="Arrow: Left 37">
            <a:extLst>
              <a:ext uri="{FF2B5EF4-FFF2-40B4-BE49-F238E27FC236}">
                <a16:creationId xmlns:a16="http://schemas.microsoft.com/office/drawing/2014/main" id="{860963DF-C085-42B0-AEBA-64EFC32A3E1B}"/>
              </a:ext>
            </a:extLst>
          </p:cNvPr>
          <p:cNvSpPr/>
          <p:nvPr/>
        </p:nvSpPr>
        <p:spPr>
          <a:xfrm>
            <a:off x="5980287" y="1234216"/>
            <a:ext cx="738235" cy="308348"/>
          </a:xfrm>
          <a:prstGeom prst="leftArrow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Left 38">
            <a:extLst>
              <a:ext uri="{FF2B5EF4-FFF2-40B4-BE49-F238E27FC236}">
                <a16:creationId xmlns:a16="http://schemas.microsoft.com/office/drawing/2014/main" id="{CF5128F6-E8E5-4B43-9EEF-888F2AAF094F}"/>
              </a:ext>
            </a:extLst>
          </p:cNvPr>
          <p:cNvSpPr/>
          <p:nvPr/>
        </p:nvSpPr>
        <p:spPr>
          <a:xfrm flipH="1">
            <a:off x="5980287" y="1609351"/>
            <a:ext cx="738235" cy="308348"/>
          </a:xfrm>
          <a:prstGeom prst="leftArrow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Content Placeholder 2">
            <a:extLst>
              <a:ext uri="{FF2B5EF4-FFF2-40B4-BE49-F238E27FC236}">
                <a16:creationId xmlns:a16="http://schemas.microsoft.com/office/drawing/2014/main" id="{C6FBCF8A-715C-43ED-B391-8D9D566C081F}"/>
              </a:ext>
            </a:extLst>
          </p:cNvPr>
          <p:cNvSpPr txBox="1">
            <a:spLocks/>
          </p:cNvSpPr>
          <p:nvPr/>
        </p:nvSpPr>
        <p:spPr>
          <a:xfrm>
            <a:off x="6775163" y="1220282"/>
            <a:ext cx="158075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00B0F0"/>
                </a:solidFill>
              </a:rPr>
              <a:t>drift current</a:t>
            </a:r>
            <a:endParaRPr lang="en-US" sz="1800" baseline="30000" dirty="0">
              <a:solidFill>
                <a:srgbClr val="00B0F0"/>
              </a:solidFill>
            </a:endParaRPr>
          </a:p>
        </p:txBody>
      </p:sp>
      <p:sp>
        <p:nvSpPr>
          <p:cNvPr id="48" name="Content Placeholder 2">
            <a:extLst>
              <a:ext uri="{FF2B5EF4-FFF2-40B4-BE49-F238E27FC236}">
                <a16:creationId xmlns:a16="http://schemas.microsoft.com/office/drawing/2014/main" id="{44E36449-80AE-4F60-856C-F7327DDEF185}"/>
              </a:ext>
            </a:extLst>
          </p:cNvPr>
          <p:cNvSpPr txBox="1">
            <a:spLocks/>
          </p:cNvSpPr>
          <p:nvPr/>
        </p:nvSpPr>
        <p:spPr>
          <a:xfrm>
            <a:off x="4057499" y="1579626"/>
            <a:ext cx="1972112" cy="343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800" dirty="0">
                <a:solidFill>
                  <a:srgbClr val="7030A0"/>
                </a:solidFill>
              </a:rPr>
              <a:t>diffusion current</a:t>
            </a:r>
            <a:endParaRPr lang="en-US" sz="1800" baseline="30000" dirty="0">
              <a:solidFill>
                <a:srgbClr val="7030A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6AA22DD-3D39-F225-04A6-E348CC523299}"/>
              </a:ext>
            </a:extLst>
          </p:cNvPr>
          <p:cNvGrpSpPr/>
          <p:nvPr/>
        </p:nvGrpSpPr>
        <p:grpSpPr>
          <a:xfrm>
            <a:off x="7482706" y="1898494"/>
            <a:ext cx="2910840" cy="2787641"/>
            <a:chOff x="7041618" y="1138626"/>
            <a:chExt cx="2910840" cy="2787641"/>
          </a:xfrm>
        </p:grpSpPr>
        <p:graphicFrame>
          <p:nvGraphicFramePr>
            <p:cNvPr id="4" name="Chart 3">
              <a:extLst>
                <a:ext uri="{FF2B5EF4-FFF2-40B4-BE49-F238E27FC236}">
                  <a16:creationId xmlns:a16="http://schemas.microsoft.com/office/drawing/2014/main" id="{1E358E6C-D1F5-60A2-FD69-F9063C70C689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7041618" y="1138626"/>
            <a:ext cx="2910840" cy="278764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091E1C1-0072-895A-F474-79C6A2DC954C}"/>
                </a:ext>
              </a:extLst>
            </p:cNvPr>
            <p:cNvSpPr/>
            <p:nvPr/>
          </p:nvSpPr>
          <p:spPr>
            <a:xfrm>
              <a:off x="7346244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010528B-5496-6A4B-F9DF-0263D5691D46}"/>
                </a:ext>
              </a:extLst>
            </p:cNvPr>
            <p:cNvSpPr/>
            <p:nvPr/>
          </p:nvSpPr>
          <p:spPr>
            <a:xfrm>
              <a:off x="7512226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63747AA-3F2E-198E-0D89-AE26989C3842}"/>
                </a:ext>
              </a:extLst>
            </p:cNvPr>
            <p:cNvSpPr/>
            <p:nvPr/>
          </p:nvSpPr>
          <p:spPr>
            <a:xfrm>
              <a:off x="7666479" y="346765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2BF4E75-F468-C827-63C9-912122054C3D}"/>
                </a:ext>
              </a:extLst>
            </p:cNvPr>
            <p:cNvSpPr/>
            <p:nvPr/>
          </p:nvSpPr>
          <p:spPr>
            <a:xfrm>
              <a:off x="7832664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CB94220-D4F6-EA1E-754B-93336C7CC697}"/>
                </a:ext>
              </a:extLst>
            </p:cNvPr>
            <p:cNvSpPr/>
            <p:nvPr/>
          </p:nvSpPr>
          <p:spPr>
            <a:xfrm>
              <a:off x="8000433" y="346986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76C29580-00EA-1705-2F88-B8251E61D24B}"/>
                </a:ext>
              </a:extLst>
            </p:cNvPr>
            <p:cNvSpPr/>
            <p:nvPr/>
          </p:nvSpPr>
          <p:spPr>
            <a:xfrm>
              <a:off x="8166618" y="34631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9FA3231-99A2-4966-D04C-FA372385C80E}"/>
                </a:ext>
              </a:extLst>
            </p:cNvPr>
            <p:cNvSpPr/>
            <p:nvPr/>
          </p:nvSpPr>
          <p:spPr>
            <a:xfrm>
              <a:off x="8330124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23418FC-E340-3C71-8F7C-E654EF735A0C}"/>
                </a:ext>
              </a:extLst>
            </p:cNvPr>
            <p:cNvSpPr/>
            <p:nvPr/>
          </p:nvSpPr>
          <p:spPr>
            <a:xfrm>
              <a:off x="8499897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20F23AE2-8FC3-2960-E18C-828CCC4ABE4D}"/>
                </a:ext>
              </a:extLst>
            </p:cNvPr>
            <p:cNvSpPr/>
            <p:nvPr/>
          </p:nvSpPr>
          <p:spPr>
            <a:xfrm>
              <a:off x="8666736" y="345721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D859590C-A4A4-07F0-411F-D40DE4C75DEE}"/>
                </a:ext>
              </a:extLst>
            </p:cNvPr>
            <p:cNvSpPr/>
            <p:nvPr/>
          </p:nvSpPr>
          <p:spPr>
            <a:xfrm>
              <a:off x="8835825" y="34665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22854EDC-E67E-AAA5-9DC7-DEAB5CFCC0C9}"/>
                </a:ext>
              </a:extLst>
            </p:cNvPr>
            <p:cNvSpPr/>
            <p:nvPr/>
          </p:nvSpPr>
          <p:spPr>
            <a:xfrm>
              <a:off x="7375066" y="219751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17F4A969-4DFC-09C4-1FA2-5003583F872B}"/>
                </a:ext>
              </a:extLst>
            </p:cNvPr>
            <p:cNvSpPr/>
            <p:nvPr/>
          </p:nvSpPr>
          <p:spPr>
            <a:xfrm>
              <a:off x="7378857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C84822B-BE0E-D709-859E-6C389DA6DBE5}"/>
                </a:ext>
              </a:extLst>
            </p:cNvPr>
            <p:cNvSpPr/>
            <p:nvPr/>
          </p:nvSpPr>
          <p:spPr>
            <a:xfrm>
              <a:off x="7536367" y="3291283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048BDEB-D382-36F1-465C-B2C7FCE4519B}"/>
                </a:ext>
              </a:extLst>
            </p:cNvPr>
            <p:cNvSpPr/>
            <p:nvPr/>
          </p:nvSpPr>
          <p:spPr>
            <a:xfrm>
              <a:off x="7690620" y="329234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497C4EEE-6297-35D9-2F57-3C3C1725062E}"/>
                </a:ext>
              </a:extLst>
            </p:cNvPr>
            <p:cNvSpPr/>
            <p:nvPr/>
          </p:nvSpPr>
          <p:spPr>
            <a:xfrm>
              <a:off x="7856805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14AFD54-E63B-D531-9353-A28353E1138D}"/>
                </a:ext>
              </a:extLst>
            </p:cNvPr>
            <p:cNvSpPr/>
            <p:nvPr/>
          </p:nvSpPr>
          <p:spPr>
            <a:xfrm>
              <a:off x="8024574" y="3294557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3CADC766-6B14-68C4-9634-CD7CAF5C2930}"/>
                </a:ext>
              </a:extLst>
            </p:cNvPr>
            <p:cNvSpPr/>
            <p:nvPr/>
          </p:nvSpPr>
          <p:spPr>
            <a:xfrm>
              <a:off x="8190759" y="328779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6333E33E-3DB7-EFD5-40E6-06AB7F57D213}"/>
                </a:ext>
              </a:extLst>
            </p:cNvPr>
            <p:cNvSpPr/>
            <p:nvPr/>
          </p:nvSpPr>
          <p:spPr>
            <a:xfrm>
              <a:off x="8354265" y="3281900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86D91188-4946-4B3A-D373-1BED457375FB}"/>
                </a:ext>
              </a:extLst>
            </p:cNvPr>
            <p:cNvSpPr/>
            <p:nvPr/>
          </p:nvSpPr>
          <p:spPr>
            <a:xfrm>
              <a:off x="7366649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7138A11E-C67C-AC6A-3474-9FD9178FC525}"/>
                </a:ext>
              </a:extLst>
            </p:cNvPr>
            <p:cNvSpPr/>
            <p:nvPr/>
          </p:nvSpPr>
          <p:spPr>
            <a:xfrm>
              <a:off x="7524159" y="310901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EAF91FF1-E283-203F-3889-DED587723227}"/>
                </a:ext>
              </a:extLst>
            </p:cNvPr>
            <p:cNvSpPr/>
            <p:nvPr/>
          </p:nvSpPr>
          <p:spPr>
            <a:xfrm>
              <a:off x="7678412" y="311008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9DE2AD53-3E3E-A9F2-2ED6-27BC3B03A722}"/>
                </a:ext>
              </a:extLst>
            </p:cNvPr>
            <p:cNvSpPr/>
            <p:nvPr/>
          </p:nvSpPr>
          <p:spPr>
            <a:xfrm>
              <a:off x="7844597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D49C8B96-59C0-F398-F9AA-671DA78FB020}"/>
                </a:ext>
              </a:extLst>
            </p:cNvPr>
            <p:cNvSpPr/>
            <p:nvPr/>
          </p:nvSpPr>
          <p:spPr>
            <a:xfrm>
              <a:off x="8012366" y="311229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6AEECEB7-FABB-5990-9462-F07D76C7B067}"/>
                </a:ext>
              </a:extLst>
            </p:cNvPr>
            <p:cNvSpPr/>
            <p:nvPr/>
          </p:nvSpPr>
          <p:spPr>
            <a:xfrm>
              <a:off x="8178551" y="310552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609478BE-1886-F4F6-015C-1AD838683336}"/>
                </a:ext>
              </a:extLst>
            </p:cNvPr>
            <p:cNvSpPr/>
            <p:nvPr/>
          </p:nvSpPr>
          <p:spPr>
            <a:xfrm>
              <a:off x="7370033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605B5B2E-769D-632A-8E27-6EE41D4C60E8}"/>
                </a:ext>
              </a:extLst>
            </p:cNvPr>
            <p:cNvSpPr/>
            <p:nvPr/>
          </p:nvSpPr>
          <p:spPr>
            <a:xfrm>
              <a:off x="7527543" y="2938588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F5C56A2B-A661-E87F-A10B-3DEDA2BAEBE3}"/>
                </a:ext>
              </a:extLst>
            </p:cNvPr>
            <p:cNvSpPr/>
            <p:nvPr/>
          </p:nvSpPr>
          <p:spPr>
            <a:xfrm>
              <a:off x="7681796" y="293965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9317CAC-65B6-E5BE-1AC0-52328E66ED17}"/>
                </a:ext>
              </a:extLst>
            </p:cNvPr>
            <p:cNvSpPr/>
            <p:nvPr/>
          </p:nvSpPr>
          <p:spPr>
            <a:xfrm>
              <a:off x="7847981" y="293509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163F4844-3C77-C474-61E1-BEC6DFC2AC29}"/>
                </a:ext>
              </a:extLst>
            </p:cNvPr>
            <p:cNvSpPr/>
            <p:nvPr/>
          </p:nvSpPr>
          <p:spPr>
            <a:xfrm>
              <a:off x="7370191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8BDBA10-EDF5-758A-06EC-761934292A8C}"/>
                </a:ext>
              </a:extLst>
            </p:cNvPr>
            <p:cNvSpPr/>
            <p:nvPr/>
          </p:nvSpPr>
          <p:spPr>
            <a:xfrm>
              <a:off x="7527701" y="2765402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116A0723-F7C7-0331-C7AF-8E1FAE7F5F35}"/>
                </a:ext>
              </a:extLst>
            </p:cNvPr>
            <p:cNvSpPr/>
            <p:nvPr/>
          </p:nvSpPr>
          <p:spPr>
            <a:xfrm>
              <a:off x="7681954" y="2766465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1EE2D909-5A6F-A3F4-248D-79A19CF83F53}"/>
                </a:ext>
              </a:extLst>
            </p:cNvPr>
            <p:cNvSpPr/>
            <p:nvPr/>
          </p:nvSpPr>
          <p:spPr>
            <a:xfrm>
              <a:off x="7375269" y="2556194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385B8B9D-6AE0-A2AB-8899-18C32AC2CCFA}"/>
                </a:ext>
              </a:extLst>
            </p:cNvPr>
            <p:cNvSpPr/>
            <p:nvPr/>
          </p:nvSpPr>
          <p:spPr>
            <a:xfrm>
              <a:off x="7532779" y="2555131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C40F9E6C-1A46-DE9A-F745-12DFA2A6AB8A}"/>
                </a:ext>
              </a:extLst>
            </p:cNvPr>
            <p:cNvSpPr/>
            <p:nvPr/>
          </p:nvSpPr>
          <p:spPr>
            <a:xfrm>
              <a:off x="7366594" y="2389239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0D83BB6-7F0B-31A3-8E28-2791E4F6C8E8}"/>
                </a:ext>
              </a:extLst>
            </p:cNvPr>
            <p:cNvSpPr/>
            <p:nvPr/>
          </p:nvSpPr>
          <p:spPr>
            <a:xfrm>
              <a:off x="7524104" y="2388176"/>
              <a:ext cx="137160" cy="137160"/>
            </a:xfrm>
            <a:prstGeom prst="ellipse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5" name="Rectangle 74">
            <a:extLst>
              <a:ext uri="{FF2B5EF4-FFF2-40B4-BE49-F238E27FC236}">
                <a16:creationId xmlns:a16="http://schemas.microsoft.com/office/drawing/2014/main" id="{705E2080-3964-8D0E-4C34-E120ADEAD38E}"/>
              </a:ext>
            </a:extLst>
          </p:cNvPr>
          <p:cNvSpPr/>
          <p:nvPr/>
        </p:nvSpPr>
        <p:spPr>
          <a:xfrm>
            <a:off x="7799611" y="2434802"/>
            <a:ext cx="211112" cy="50404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9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0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5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4FCC5-19D2-484F-AC87-AB53F79C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Reverse Bias vs. Forward Bias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83934DE-C8C1-4F41-9E3E-F98FC0CA81F2}"/>
              </a:ext>
            </a:extLst>
          </p:cNvPr>
          <p:cNvSpPr txBox="1">
            <a:spLocks/>
          </p:cNvSpPr>
          <p:nvPr/>
        </p:nvSpPr>
        <p:spPr>
          <a:xfrm>
            <a:off x="1010851" y="3737662"/>
            <a:ext cx="11061407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reversed biased diode has very little current flow for moderate voltages.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4493E37-DE27-49D3-999A-BE78F7DC66B4}"/>
              </a:ext>
            </a:extLst>
          </p:cNvPr>
          <p:cNvSpPr txBox="1">
            <a:spLocks/>
          </p:cNvSpPr>
          <p:nvPr/>
        </p:nvSpPr>
        <p:spPr>
          <a:xfrm>
            <a:off x="1010851" y="1946447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 forward biased diode has very little resistance to current flow.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13B16EC-8097-4678-83AE-85D9AA45D1BB}"/>
              </a:ext>
            </a:extLst>
          </p:cNvPr>
          <p:cNvSpPr txBox="1">
            <a:spLocks/>
          </p:cNvSpPr>
          <p:nvPr/>
        </p:nvSpPr>
        <p:spPr>
          <a:xfrm>
            <a:off x="1556657" y="5321208"/>
            <a:ext cx="7815649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Minority carriers depleted by drift current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E48EAFF5-5545-4C04-9C95-8A35E4F959D4}"/>
              </a:ext>
            </a:extLst>
          </p:cNvPr>
          <p:cNvSpPr txBox="1">
            <a:spLocks/>
          </p:cNvSpPr>
          <p:nvPr/>
        </p:nvSpPr>
        <p:spPr>
          <a:xfrm>
            <a:off x="1556657" y="2778210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Diffusion current predominates because of reduced barrier height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3D53E-1D31-9FF4-293D-BECA0168B22B}"/>
              </a:ext>
            </a:extLst>
          </p:cNvPr>
          <p:cNvSpPr txBox="1">
            <a:spLocks/>
          </p:cNvSpPr>
          <p:nvPr/>
        </p:nvSpPr>
        <p:spPr>
          <a:xfrm>
            <a:off x="1556657" y="4529435"/>
            <a:ext cx="10515600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Diffusion current reduced because of increased barrier height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576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B64-C39F-4D77-A853-E71D6E76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Shockley Ideal Diode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6033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0" dirty="0">
                    <a:latin typeface="Cambria Math" panose="02040503050406030204" pitchFamily="18" charset="0"/>
                  </a:rPr>
                  <a:t>For an ideal diode, the current through the diode is given by the following equation: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395288" indent="-395288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603375"/>
              </a:xfrm>
              <a:blipFill>
                <a:blip r:embed="rId2"/>
                <a:stretch>
                  <a:fillRect l="-1217" t="-6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A5DD1AE-C129-4EB6-B27D-5E06235ED62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562" y="3563938"/>
                <a:ext cx="10515600" cy="99570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95288" indent="-395288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b>
                    </m:sSub>
                  </m:oMath>
                </a14:m>
                <a:r>
                  <a:rPr lang="en-US" dirty="0"/>
                  <a:t> is the reverse saturation current and is usually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dirty="0" smtClean="0"/>
                      <m:t>between</m:t>
                    </m:r>
                  </m:oMath>
                </a14:m>
                <a:r>
                  <a:rPr lang="en-US" dirty="0"/>
                  <a:t> 10</a:t>
                </a:r>
                <a:r>
                  <a:rPr lang="en-US" baseline="30000" dirty="0"/>
                  <a:t>-15</a:t>
                </a:r>
                <a:r>
                  <a:rPr lang="en-US" dirty="0"/>
                  <a:t> Amps and 10</a:t>
                </a:r>
                <a:r>
                  <a:rPr lang="en-US" baseline="30000" dirty="0"/>
                  <a:t>-12</a:t>
                </a:r>
                <a:r>
                  <a:rPr lang="en-US" dirty="0"/>
                  <a:t> Amps 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2">
                <a:extLst>
                  <a:ext uri="{FF2B5EF4-FFF2-40B4-BE49-F238E27FC236}">
                    <a16:creationId xmlns:a16="http://schemas.microsoft.com/office/drawing/2014/main" id="{AA5DD1AE-C129-4EB6-B27D-5E06235ED6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562" y="3563938"/>
                <a:ext cx="10515600" cy="995705"/>
              </a:xfrm>
              <a:prstGeom prst="rect">
                <a:avLst/>
              </a:prstGeom>
              <a:blipFill>
                <a:blip r:embed="rId3"/>
                <a:stretch>
                  <a:fillRect t="-10429" b="-42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CFC91D5C-F830-46D6-B2FC-2E90B90FF3F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77562" y="4877873"/>
                <a:ext cx="10515600" cy="7320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</m:oMath>
                </a14:m>
                <a:r>
                  <a:rPr lang="en-US" dirty="0"/>
                  <a:t> is the thermal voltage.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𝑇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b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i="1" smtClean="0">
                            <a:latin typeface="Cambria Math" panose="02040503050406030204" pitchFamily="18" charset="0"/>
                          </a:rPr>
                          <m:t>𝑞</m:t>
                        </m:r>
                      </m:den>
                    </m:f>
                  </m:oMath>
                </a14:m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5" name="Content Placeholder 2">
                <a:extLst>
                  <a:ext uri="{FF2B5EF4-FFF2-40B4-BE49-F238E27FC236}">
                    <a16:creationId xmlns:a16="http://schemas.microsoft.com/office/drawing/2014/main" id="{CFC91D5C-F830-46D6-B2FC-2E90B90FF3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562" y="4877873"/>
                <a:ext cx="10515600" cy="732095"/>
              </a:xfrm>
              <a:prstGeom prst="rect">
                <a:avLst/>
              </a:prstGeom>
              <a:blipFill>
                <a:blip r:embed="rId4"/>
                <a:stretch>
                  <a:fillRect t="-833" b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91B4ECB-93EE-439A-8EFC-A46D8616B3D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330778" y="4145778"/>
                <a:ext cx="3455773" cy="73209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</m:oMath>
                </a14:m>
                <a:r>
                  <a:rPr lang="en-US" dirty="0"/>
                  <a:t> = Boltzmann's constant</a:t>
                </a:r>
              </a:p>
              <a:p>
                <a:pPr marL="457200" indent="0">
                  <a:buNone/>
                </a:pPr>
                <a:r>
                  <a:rPr lang="en-US" dirty="0"/>
                  <a:t>= 1.38 x 10</a:t>
                </a:r>
                <a:r>
                  <a:rPr lang="en-US" baseline="30000" dirty="0"/>
                  <a:t> -23  </a:t>
                </a:r>
                <a:r>
                  <a:rPr lang="en-US" dirty="0"/>
                  <a:t>J/K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591B4ECB-93EE-439A-8EFC-A46D8616B3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0778" y="4145778"/>
                <a:ext cx="3455773" cy="732095"/>
              </a:xfrm>
              <a:prstGeom prst="rect">
                <a:avLst/>
              </a:prstGeom>
              <a:blipFill>
                <a:blip r:embed="rId5"/>
                <a:stretch>
                  <a:fillRect l="-530" t="-19167" r="-2473" b="-208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2A577D4-AD01-4698-93EA-9409306D4FAC}"/>
              </a:ext>
            </a:extLst>
          </p:cNvPr>
          <p:cNvCxnSpPr>
            <a:cxnSpLocks/>
          </p:cNvCxnSpPr>
          <p:nvPr/>
        </p:nvCxnSpPr>
        <p:spPr>
          <a:xfrm flipH="1">
            <a:off x="6075405" y="4510838"/>
            <a:ext cx="456146" cy="33836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539736-8D3E-4A02-8F1D-FDC5E7306E28}"/>
              </a:ext>
            </a:extLst>
          </p:cNvPr>
          <p:cNvCxnSpPr>
            <a:cxnSpLocks/>
          </p:cNvCxnSpPr>
          <p:nvPr/>
        </p:nvCxnSpPr>
        <p:spPr>
          <a:xfrm flipH="1">
            <a:off x="6350318" y="5075727"/>
            <a:ext cx="656465" cy="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8E7EF11C-F026-4B74-905B-D4717DCD86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06783" y="4906546"/>
                <a:ext cx="5028698" cy="5818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absolute temperature in Kelvins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1" name="Content Placeholder 2">
                <a:extLst>
                  <a:ext uri="{FF2B5EF4-FFF2-40B4-BE49-F238E27FC236}">
                    <a16:creationId xmlns:a16="http://schemas.microsoft.com/office/drawing/2014/main" id="{8E7EF11C-F026-4B74-905B-D4717DCD86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783" y="4906546"/>
                <a:ext cx="5028698" cy="581840"/>
              </a:xfrm>
              <a:prstGeom prst="rect">
                <a:avLst/>
              </a:prstGeom>
              <a:blipFill>
                <a:blip r:embed="rId6"/>
                <a:stretch>
                  <a:fillRect t="-15789" r="-364" b="-4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7F1F7C0-3E23-485E-985D-C5140A7EB420}"/>
              </a:ext>
            </a:extLst>
          </p:cNvPr>
          <p:cNvCxnSpPr>
            <a:cxnSpLocks/>
          </p:cNvCxnSpPr>
          <p:nvPr/>
        </p:nvCxnSpPr>
        <p:spPr>
          <a:xfrm flipH="1" flipV="1">
            <a:off x="6330778" y="5449598"/>
            <a:ext cx="610653" cy="24446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5A0BE6C4-2039-491B-A348-0B5D639240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06783" y="5590128"/>
                <a:ext cx="4077228" cy="5818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= charge of an electron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" name="Content Placeholder 2">
                <a:extLst>
                  <a:ext uri="{FF2B5EF4-FFF2-40B4-BE49-F238E27FC236}">
                    <a16:creationId xmlns:a16="http://schemas.microsoft.com/office/drawing/2014/main" id="{5A0BE6C4-2039-491B-A348-0B5D639240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6783" y="5590128"/>
                <a:ext cx="4077228" cy="581840"/>
              </a:xfrm>
              <a:prstGeom prst="rect">
                <a:avLst/>
              </a:prstGeom>
              <a:blipFill>
                <a:blip r:embed="rId7"/>
                <a:stretch>
                  <a:fillRect t="-16842" b="-1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B1E7F05B-B133-4AAB-A8AE-B8C5C08C1F2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338900" y="6043221"/>
                <a:ext cx="5926873" cy="5818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b="0" dirty="0"/>
                  <a:t>At room temperature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𝑘𝑇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≈ 26 mV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5" name="Content Placeholder 2">
                <a:extLst>
                  <a:ext uri="{FF2B5EF4-FFF2-40B4-BE49-F238E27FC236}">
                    <a16:creationId xmlns:a16="http://schemas.microsoft.com/office/drawing/2014/main" id="{B1E7F05B-B133-4AAB-A8AE-B8C5C08C1F2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8900" y="6043221"/>
                <a:ext cx="5926873" cy="581840"/>
              </a:xfrm>
              <a:prstGeom prst="rect">
                <a:avLst/>
              </a:prstGeom>
              <a:blipFill>
                <a:blip r:embed="rId8"/>
                <a:stretch>
                  <a:fillRect l="-2160" t="-16667" b="-114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5868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1" grpId="0"/>
      <p:bldP spid="13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059B64-C39F-4D77-A853-E71D6E76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Shockley Ideal Diode Equation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683000" y="1690688"/>
                <a:ext cx="3517900" cy="81597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395288" indent="-395288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E232D18-C66B-45A1-A6C6-5827AAEBE1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683000" y="1690688"/>
                <a:ext cx="3517900" cy="81597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280D242-05F9-4071-BC8F-3ADBA6CF9983}"/>
              </a:ext>
            </a:extLst>
          </p:cNvPr>
          <p:cNvSpPr txBox="1">
            <a:spLocks/>
          </p:cNvSpPr>
          <p:nvPr/>
        </p:nvSpPr>
        <p:spPr>
          <a:xfrm>
            <a:off x="1188651" y="2761091"/>
            <a:ext cx="5110549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When V is large compared to V</a:t>
            </a:r>
            <a:r>
              <a:rPr lang="en-US" baseline="-25000" dirty="0"/>
              <a:t>T</a:t>
            </a:r>
            <a:endParaRPr lang="en-US" baseline="-25000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531784FC-202B-4BB6-96F4-BAEE5214D81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22600" y="3372469"/>
                <a:ext cx="2781300" cy="815975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  <m:r>
                        <a:rPr lang="en-US" i="1" smtClean="0">
                          <a:latin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f>
                                <m:fPr>
                                  <m:type m:val="skw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b>
                                      <m: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sub>
                                  </m:sSub>
                                </m:den>
                              </m:f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7" name="Content Placeholder 2">
                <a:extLst>
                  <a:ext uri="{FF2B5EF4-FFF2-40B4-BE49-F238E27FC236}">
                    <a16:creationId xmlns:a16="http://schemas.microsoft.com/office/drawing/2014/main" id="{531784FC-202B-4BB6-96F4-BAEE5214D8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2600" y="3372469"/>
                <a:ext cx="2781300" cy="8159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4359AF2-31B4-4B1E-90E3-98CDB9C5844F}"/>
              </a:ext>
            </a:extLst>
          </p:cNvPr>
          <p:cNvSpPr txBox="1">
            <a:spLocks/>
          </p:cNvSpPr>
          <p:nvPr/>
        </p:nvSpPr>
        <p:spPr>
          <a:xfrm>
            <a:off x="7937500" y="2720977"/>
            <a:ext cx="3517901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7030A0"/>
                </a:solidFill>
              </a:rPr>
              <a:t>When V is zero</a:t>
            </a:r>
            <a:endParaRPr lang="en-US" baseline="-25000" dirty="0">
              <a:solidFill>
                <a:srgbClr val="7030A0"/>
              </a:solidFill>
            </a:endParaRPr>
          </a:p>
          <a:p>
            <a:endParaRPr lang="en-US" dirty="0">
              <a:solidFill>
                <a:srgbClr val="7030A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DA495886-6A47-4257-BD94-25A639ABA68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18949" y="3601497"/>
                <a:ext cx="2781300" cy="58694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dirty="0">
                  <a:solidFill>
                    <a:srgbClr val="7030A0"/>
                  </a:solidFill>
                </a:endParaRPr>
              </a:p>
              <a:p>
                <a:endParaRPr lang="en-US" dirty="0">
                  <a:solidFill>
                    <a:srgbClr val="7030A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7030A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7030A0"/>
                  </a:solidFill>
                </a:endParaRPr>
              </a:p>
              <a:p>
                <a:endParaRPr lang="en-US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9" name="Content Placeholder 2">
                <a:extLst>
                  <a:ext uri="{FF2B5EF4-FFF2-40B4-BE49-F238E27FC236}">
                    <a16:creationId xmlns:a16="http://schemas.microsoft.com/office/drawing/2014/main" id="{DA495886-6A47-4257-BD94-25A639ABA6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8949" y="3601497"/>
                <a:ext cx="2781300" cy="58694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CDA23489-8D05-4E41-B099-E07215789BB9}"/>
              </a:ext>
            </a:extLst>
          </p:cNvPr>
          <p:cNvSpPr txBox="1">
            <a:spLocks/>
          </p:cNvSpPr>
          <p:nvPr/>
        </p:nvSpPr>
        <p:spPr>
          <a:xfrm>
            <a:off x="1198776" y="4542053"/>
            <a:ext cx="9456524" cy="586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rgbClr val="FF0000"/>
                </a:solidFill>
              </a:rPr>
              <a:t>When V is negative, and its magnitude is large compared to V</a:t>
            </a:r>
            <a:r>
              <a:rPr lang="en-US" baseline="-25000" dirty="0">
                <a:solidFill>
                  <a:srgbClr val="FF0000"/>
                </a:solidFill>
              </a:rPr>
              <a:t>T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EE2B179F-CB3F-4641-AF00-BC00C2122C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38600" y="5318985"/>
                <a:ext cx="2717800" cy="52250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 </m:t>
                          </m:r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𝑜</m:t>
                          </m:r>
                        </m:sub>
                      </m:sSub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>
                  <a:solidFill>
                    <a:srgbClr val="FF0000"/>
                  </a:solidFill>
                </a:endParaRPr>
              </a:p>
              <a:p>
                <a:pPr marL="395288" indent="-395288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dirty="0">
                  <a:solidFill>
                    <a:srgbClr val="FF0000"/>
                  </a:solidFill>
                </a:endParaRPr>
              </a:p>
              <a:p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Content Placeholder 2">
                <a:extLst>
                  <a:ext uri="{FF2B5EF4-FFF2-40B4-BE49-F238E27FC236}">
                    <a16:creationId xmlns:a16="http://schemas.microsoft.com/office/drawing/2014/main" id="{EE2B179F-CB3F-4641-AF00-BC00C2122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600" y="5318985"/>
                <a:ext cx="2717800" cy="52250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8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19422</TotalTime>
  <Words>754</Words>
  <Application>Microsoft Office PowerPoint</Application>
  <PresentationFormat>Widescreen</PresentationFormat>
  <Paragraphs>206</Paragraphs>
  <Slides>20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Analog Electronics Technology</vt:lpstr>
      <vt:lpstr>What you should learn today</vt:lpstr>
      <vt:lpstr>Energy Band Diagram for Forward Biased Diode</vt:lpstr>
      <vt:lpstr>Energy Band Diagram for Forward Biased Diode</vt:lpstr>
      <vt:lpstr>Energy Band Diagram for Reverse Biased Diode</vt:lpstr>
      <vt:lpstr>Reverse Bias vs. Forward Bias</vt:lpstr>
      <vt:lpstr>Shockley Ideal Diode Equation</vt:lpstr>
      <vt:lpstr>Shockley Ideal Diode Equation</vt:lpstr>
      <vt:lpstr>PowerPoint Presentation</vt:lpstr>
      <vt:lpstr>Shockley Ideal Diode Equation</vt:lpstr>
      <vt:lpstr>PowerPoint Presentation</vt:lpstr>
      <vt:lpstr>Adjusted Shockley Diode Equation</vt:lpstr>
      <vt:lpstr>Deviations of diode current from Schokley’s equation in forward bias</vt:lpstr>
      <vt:lpstr>Deviations of diode current from Schokley’s equation in reverse bias – Avalanche breakdown</vt:lpstr>
      <vt:lpstr>Deviations of diode current from Schokley’s equation in reverse bias – Avalanche breakdown</vt:lpstr>
      <vt:lpstr>Deviations of diode current from Schokley’s equation in reverse bias --  Zener breakdown</vt:lpstr>
      <vt:lpstr>Tunnelling</vt:lpstr>
      <vt:lpstr>What we studied today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324</cp:revision>
  <dcterms:created xsi:type="dcterms:W3CDTF">2018-11-17T00:51:02Z</dcterms:created>
  <dcterms:modified xsi:type="dcterms:W3CDTF">2025-08-31T02:12:37Z</dcterms:modified>
</cp:coreProperties>
</file>