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23" r:id="rId2"/>
    <p:sldId id="401" r:id="rId3"/>
    <p:sldId id="351" r:id="rId4"/>
    <p:sldId id="353" r:id="rId5"/>
    <p:sldId id="404" r:id="rId6"/>
    <p:sldId id="352" r:id="rId7"/>
    <p:sldId id="360" r:id="rId8"/>
    <p:sldId id="373" r:id="rId9"/>
    <p:sldId id="408" r:id="rId10"/>
    <p:sldId id="374" r:id="rId11"/>
    <p:sldId id="375" r:id="rId12"/>
    <p:sldId id="409" r:id="rId13"/>
    <p:sldId id="376" r:id="rId14"/>
    <p:sldId id="377" r:id="rId15"/>
    <p:sldId id="410" r:id="rId16"/>
    <p:sldId id="333" r:id="rId17"/>
    <p:sldId id="378" r:id="rId18"/>
    <p:sldId id="411" r:id="rId19"/>
    <p:sldId id="379" r:id="rId20"/>
    <p:sldId id="380" r:id="rId21"/>
    <p:sldId id="342" r:id="rId22"/>
    <p:sldId id="381" r:id="rId23"/>
    <p:sldId id="382" r:id="rId24"/>
    <p:sldId id="383" r:id="rId25"/>
    <p:sldId id="407" r:id="rId26"/>
    <p:sldId id="384" r:id="rId27"/>
    <p:sldId id="385" r:id="rId28"/>
    <p:sldId id="386" r:id="rId29"/>
    <p:sldId id="387" r:id="rId30"/>
    <p:sldId id="388" r:id="rId31"/>
    <p:sldId id="389" r:id="rId32"/>
    <p:sldId id="390" r:id="rId33"/>
    <p:sldId id="391" r:id="rId34"/>
    <p:sldId id="392" r:id="rId35"/>
    <p:sldId id="354" r:id="rId36"/>
    <p:sldId id="355" r:id="rId37"/>
    <p:sldId id="356" r:id="rId38"/>
    <p:sldId id="367" r:id="rId39"/>
    <p:sldId id="393" r:id="rId40"/>
    <p:sldId id="398" r:id="rId41"/>
    <p:sldId id="371" r:id="rId42"/>
    <p:sldId id="418" r:id="rId43"/>
    <p:sldId id="419" r:id="rId44"/>
    <p:sldId id="394" r:id="rId45"/>
    <p:sldId id="395" r:id="rId46"/>
    <p:sldId id="396" r:id="rId47"/>
    <p:sldId id="397" r:id="rId48"/>
    <p:sldId id="399" r:id="rId49"/>
    <p:sldId id="403" r:id="rId50"/>
    <p:sldId id="420" r:id="rId51"/>
    <p:sldId id="421" r:id="rId52"/>
    <p:sldId id="400" r:id="rId53"/>
    <p:sldId id="412" r:id="rId54"/>
    <p:sldId id="413" r:id="rId55"/>
    <p:sldId id="414" r:id="rId56"/>
    <p:sldId id="415" r:id="rId57"/>
    <p:sldId id="416" r:id="rId58"/>
    <p:sldId id="424" r:id="rId5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68D2"/>
    <a:srgbClr val="66CCFF"/>
    <a:srgbClr val="75C4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284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\Documents\Linear%20Electronics\Diode%20equ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Diode Current-Voltage Characteristics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737365463932615"/>
          <c:y val="8.1984667704508379E-2"/>
          <c:w val="0.85819569973861121"/>
          <c:h val="0.76215017082102099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Sheet1!$D$45:$D$62</c:f>
              <c:numCache>
                <c:formatCode>General</c:formatCode>
                <c:ptCount val="18"/>
                <c:pt idx="0">
                  <c:v>-4.9999999999998795E-2</c:v>
                </c:pt>
                <c:pt idx="1">
                  <c:v>1.2073675392798577E-15</c:v>
                </c:pt>
                <c:pt idx="2">
                  <c:v>5.000000000000121E-2</c:v>
                </c:pt>
                <c:pt idx="3">
                  <c:v>0.10000000000000121</c:v>
                </c:pt>
                <c:pt idx="4">
                  <c:v>0.15000000000000122</c:v>
                </c:pt>
                <c:pt idx="5">
                  <c:v>0.20000000000000123</c:v>
                </c:pt>
                <c:pt idx="6">
                  <c:v>0.25000000000000122</c:v>
                </c:pt>
                <c:pt idx="7">
                  <c:v>0.30000000000000121</c:v>
                </c:pt>
                <c:pt idx="8">
                  <c:v>0.3500000000000012</c:v>
                </c:pt>
                <c:pt idx="9">
                  <c:v>0.40000000000000119</c:v>
                </c:pt>
                <c:pt idx="10">
                  <c:v>0.45000000000000118</c:v>
                </c:pt>
                <c:pt idx="11">
                  <c:v>0.50000000000000122</c:v>
                </c:pt>
                <c:pt idx="12">
                  <c:v>0.55000000000000127</c:v>
                </c:pt>
                <c:pt idx="13">
                  <c:v>0.60000000000000131</c:v>
                </c:pt>
                <c:pt idx="14">
                  <c:v>0.65000000000000135</c:v>
                </c:pt>
                <c:pt idx="15">
                  <c:v>0.7000000000000014</c:v>
                </c:pt>
                <c:pt idx="16">
                  <c:v>0.75000000000000144</c:v>
                </c:pt>
                <c:pt idx="17">
                  <c:v>0.80000000000000149</c:v>
                </c:pt>
              </c:numCache>
            </c:numRef>
          </c:xVal>
          <c:yVal>
            <c:numRef>
              <c:f>Sheet1!$E$45:$E$62</c:f>
              <c:numCache>
                <c:formatCode>General</c:formatCode>
                <c:ptCount val="18"/>
                <c:pt idx="0">
                  <c:v>-8.5519498269847556E-14</c:v>
                </c:pt>
                <c:pt idx="1">
                  <c:v>4.6629367034256579E-27</c:v>
                </c:pt>
                <c:pt idx="2">
                  <c:v>5.9058380616592471E-13</c:v>
                </c:pt>
                <c:pt idx="3">
                  <c:v>4.6690599333859323E-12</c:v>
                </c:pt>
                <c:pt idx="4">
                  <c:v>3.2834355606309138E-11</c:v>
                </c:pt>
                <c:pt idx="5">
                  <c:v>2.2733932648225979E-10</c:v>
                </c:pt>
                <c:pt idx="6">
                  <c:v>1.5705591575392607E-9</c:v>
                </c:pt>
                <c:pt idx="7">
                  <c:v>1.0846617792027764E-8</c:v>
                </c:pt>
                <c:pt idx="8">
                  <c:v>7.4905576572258351E-8</c:v>
                </c:pt>
                <c:pt idx="9">
                  <c:v>5.1728637230701463E-7</c:v>
                </c:pt>
                <c:pt idx="10">
                  <c:v>3.5722965092390492E-6</c:v>
                </c:pt>
                <c:pt idx="11">
                  <c:v>2.466970179161818E-5</c:v>
                </c:pt>
                <c:pt idx="12">
                  <c:v>1.703649661929162E-4</c:v>
                </c:pt>
                <c:pt idx="13">
                  <c:v>1.1765128684988664E-3</c:v>
                </c:pt>
                <c:pt idx="14">
                  <c:v>8.1248073479015873E-3</c:v>
                </c:pt>
                <c:pt idx="15">
                  <c:v>5.6108603827375536E-2</c:v>
                </c:pt>
                <c:pt idx="16">
                  <c:v>0.38747693189822274</c:v>
                </c:pt>
                <c:pt idx="17">
                  <c:v>2.6758529443181636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818-4422-A1BA-5A80C60B3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5574840"/>
        <c:axId val="505575168"/>
      </c:scatterChart>
      <c:valAx>
        <c:axId val="505574840"/>
        <c:scaling>
          <c:orientation val="minMax"/>
          <c:max val="4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 (Volts)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575168"/>
        <c:crosses val="autoZero"/>
        <c:crossBetween val="midCat"/>
      </c:valAx>
      <c:valAx>
        <c:axId val="505575168"/>
        <c:scaling>
          <c:orientation val="minMax"/>
          <c:max val="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Current (Amps)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.###" sourceLinked="0"/>
        <c:majorTickMark val="none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574840"/>
        <c:crosses val="autoZero"/>
        <c:crossBetween val="midCat"/>
        <c:majorUnit val="0.3333330000000000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7" Type="http://schemas.openxmlformats.org/officeDocument/2006/relationships/image" Target="../media/image10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80.png"/><Relationship Id="rId4" Type="http://schemas.openxmlformats.org/officeDocument/2006/relationships/image" Target="../media/image7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0.png"/><Relationship Id="rId4" Type="http://schemas.openxmlformats.org/officeDocument/2006/relationships/image" Target="../media/image13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0.png"/><Relationship Id="rId5" Type="http://schemas.openxmlformats.org/officeDocument/2006/relationships/image" Target="../media/image180.png"/><Relationship Id="rId4" Type="http://schemas.openxmlformats.org/officeDocument/2006/relationships/image" Target="../media/image17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9144000" cy="474965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marL="914400" algn="l"/>
            <a:r>
              <a:rPr lang="en-US" dirty="0"/>
              <a:t>Semiconductor basics</a:t>
            </a:r>
          </a:p>
          <a:p>
            <a:pPr marL="914400" algn="l"/>
            <a:r>
              <a:rPr lang="en-US" dirty="0"/>
              <a:t>Diode electrical characteristics</a:t>
            </a:r>
          </a:p>
          <a:p>
            <a:pPr marL="914400" algn="l"/>
            <a:r>
              <a:rPr lang="en-US" dirty="0"/>
              <a:t>Solving diode circuits</a:t>
            </a:r>
          </a:p>
          <a:p>
            <a:pPr marL="1828800" algn="l"/>
            <a:r>
              <a:rPr lang="en-US" dirty="0"/>
              <a:t>Diode Models</a:t>
            </a:r>
          </a:p>
          <a:p>
            <a:pPr marL="1828800" algn="l"/>
            <a:r>
              <a:rPr lang="en-US" dirty="0"/>
              <a:t>Solving simple circuits using diode models</a:t>
            </a:r>
          </a:p>
          <a:p>
            <a:pPr marL="1828800" algn="l"/>
            <a:r>
              <a:rPr lang="en-US" dirty="0"/>
              <a:t>Solving more complex circuits</a:t>
            </a:r>
          </a:p>
          <a:p>
            <a:pPr marL="914400" algn="l"/>
            <a:r>
              <a:rPr lang="en-US" dirty="0"/>
              <a:t>Standard diode application circuits</a:t>
            </a:r>
          </a:p>
          <a:p>
            <a:pPr algn="l"/>
            <a:r>
              <a:rPr lang="en-US" dirty="0"/>
              <a:t>BJTs</a:t>
            </a:r>
          </a:p>
          <a:p>
            <a:pPr algn="l"/>
            <a:r>
              <a:rPr lang="en-US" dirty="0"/>
              <a:t>Op Amps</a:t>
            </a:r>
          </a:p>
          <a:p>
            <a:pPr marL="9144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661963" y="3540753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E6F77A7-B522-4CBB-9169-43AA9B548E67}"/>
              </a:ext>
            </a:extLst>
          </p:cNvPr>
          <p:cNvSpPr/>
          <p:nvPr/>
        </p:nvSpPr>
        <p:spPr>
          <a:xfrm>
            <a:off x="1661963" y="3985913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Semi-ideal model of diode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CC884-D689-408A-8FAA-8ABFCC7C5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410" y="1452630"/>
            <a:ext cx="6575499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Perfect conductor when forward biased beyond turn-on voltage</a:t>
            </a:r>
          </a:p>
          <a:p>
            <a:pPr marL="0" indent="0">
              <a:buNone/>
            </a:pPr>
            <a:r>
              <a:rPr lang="en-US" sz="2400" dirty="0"/>
              <a:t>Perfect insulator when reverse biased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2CA6A45-52B8-40CC-9F80-139B73346AC6}"/>
              </a:ext>
            </a:extLst>
          </p:cNvPr>
          <p:cNvGrpSpPr/>
          <p:nvPr/>
        </p:nvGrpSpPr>
        <p:grpSpPr>
          <a:xfrm>
            <a:off x="3623021" y="3068003"/>
            <a:ext cx="4310743" cy="3108960"/>
            <a:chOff x="3792070" y="2259106"/>
            <a:chExt cx="4310743" cy="310896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4737960E-A445-46A3-BD07-52087FFEA3D9}"/>
                </a:ext>
              </a:extLst>
            </p:cNvPr>
            <p:cNvCxnSpPr/>
            <p:nvPr/>
          </p:nvCxnSpPr>
          <p:spPr>
            <a:xfrm>
              <a:off x="5947442" y="2259106"/>
              <a:ext cx="0" cy="3108960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5371154-E802-49C4-AB24-36C27072D55C}"/>
                </a:ext>
              </a:extLst>
            </p:cNvPr>
            <p:cNvCxnSpPr>
              <a:cxnSpLocks/>
            </p:cNvCxnSpPr>
            <p:nvPr/>
          </p:nvCxnSpPr>
          <p:spPr>
            <a:xfrm>
              <a:off x="3792070" y="3872753"/>
              <a:ext cx="4310743" cy="0"/>
            </a:xfrm>
            <a:prstGeom prst="line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ABEEA53-6D03-45E4-9B3A-BA3F1AA4DF49}"/>
                </a:ext>
              </a:extLst>
            </p:cNvPr>
            <p:cNvCxnSpPr>
              <a:cxnSpLocks/>
            </p:cNvCxnSpPr>
            <p:nvPr/>
          </p:nvCxnSpPr>
          <p:spPr>
            <a:xfrm>
              <a:off x="3944470" y="3879157"/>
              <a:ext cx="2236902" cy="0"/>
            </a:xfrm>
            <a:prstGeom prst="line">
              <a:avLst/>
            </a:prstGeom>
            <a:ln w="444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7917E8D-EE31-4F3B-B5EB-1C8F7717E376}"/>
                </a:ext>
              </a:extLst>
            </p:cNvPr>
            <p:cNvCxnSpPr>
              <a:cxnSpLocks/>
            </p:cNvCxnSpPr>
            <p:nvPr/>
          </p:nvCxnSpPr>
          <p:spPr>
            <a:xfrm>
              <a:off x="6181372" y="2346191"/>
              <a:ext cx="0" cy="1526562"/>
            </a:xfrm>
            <a:prstGeom prst="line">
              <a:avLst/>
            </a:prstGeom>
            <a:ln w="444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EEE5F16-89E4-4967-B945-839B9CB4396F}"/>
              </a:ext>
            </a:extLst>
          </p:cNvPr>
          <p:cNvSpPr txBox="1"/>
          <p:nvPr/>
        </p:nvSpPr>
        <p:spPr>
          <a:xfrm>
            <a:off x="5793249" y="2912449"/>
            <a:ext cx="514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C22B7E-3326-4736-AEDC-BB006B32BED5}"/>
              </a:ext>
            </a:extLst>
          </p:cNvPr>
          <p:cNvSpPr txBox="1"/>
          <p:nvPr/>
        </p:nvSpPr>
        <p:spPr>
          <a:xfrm>
            <a:off x="7797566" y="4284784"/>
            <a:ext cx="514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50F1115-CECB-4612-BB93-AA2A3FAF01D5}"/>
              </a:ext>
            </a:extLst>
          </p:cNvPr>
          <p:cNvSpPr txBox="1"/>
          <p:nvPr/>
        </p:nvSpPr>
        <p:spPr>
          <a:xfrm>
            <a:off x="6012322" y="5055234"/>
            <a:ext cx="4751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turnon</a:t>
            </a:r>
            <a:r>
              <a:rPr lang="en-US" dirty="0">
                <a:solidFill>
                  <a:srgbClr val="0070C0"/>
                </a:solidFill>
              </a:rPr>
              <a:t> (≈ 0.7 V for silicon or 0.3 V for germanium)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63E3648-F2F0-43F4-B3DD-D1D9911DC000}"/>
              </a:ext>
            </a:extLst>
          </p:cNvPr>
          <p:cNvCxnSpPr>
            <a:cxnSpLocks/>
          </p:cNvCxnSpPr>
          <p:nvPr/>
        </p:nvCxnSpPr>
        <p:spPr>
          <a:xfrm flipH="1" flipV="1">
            <a:off x="6096000" y="4789620"/>
            <a:ext cx="95075" cy="285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F872A63-C312-41AD-9E54-DE19AD4B014D}"/>
              </a:ext>
            </a:extLst>
          </p:cNvPr>
          <p:cNvSpPr txBox="1">
            <a:spLocks/>
          </p:cNvSpPr>
          <p:nvPr/>
        </p:nvSpPr>
        <p:spPr>
          <a:xfrm>
            <a:off x="7136118" y="1452630"/>
            <a:ext cx="4876284" cy="838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Replace the forward biased diode with a voltage source, </a:t>
            </a:r>
            <a:r>
              <a:rPr lang="en-US" sz="2400" dirty="0" err="1"/>
              <a:t>V</a:t>
            </a:r>
            <a:r>
              <a:rPr lang="en-US" sz="2400" baseline="-25000" dirty="0" err="1"/>
              <a:t>turn</a:t>
            </a:r>
            <a:r>
              <a:rPr lang="en-US" sz="2400" baseline="-25000" dirty="0"/>
              <a:t>-on</a:t>
            </a:r>
            <a:r>
              <a:rPr lang="en-US" sz="2400" dirty="0"/>
              <a:t> 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64747E3-2D2C-44B1-85AA-BCC4D12C1896}"/>
              </a:ext>
            </a:extLst>
          </p:cNvPr>
          <p:cNvSpPr txBox="1">
            <a:spLocks/>
          </p:cNvSpPr>
          <p:nvPr/>
        </p:nvSpPr>
        <p:spPr>
          <a:xfrm>
            <a:off x="7136118" y="2304817"/>
            <a:ext cx="4876284" cy="8384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Remove the reverse biased diode from the circuit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5DB4F461-D3D4-4239-AD9B-E2EADB7857CA}"/>
              </a:ext>
            </a:extLst>
          </p:cNvPr>
          <p:cNvSpPr txBox="1">
            <a:spLocks/>
          </p:cNvSpPr>
          <p:nvPr/>
        </p:nvSpPr>
        <p:spPr>
          <a:xfrm>
            <a:off x="2493234" y="6169692"/>
            <a:ext cx="8022365" cy="539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Useful for semiquantitative analysis of circuit.</a:t>
            </a:r>
          </a:p>
        </p:txBody>
      </p:sp>
    </p:spTree>
    <p:extLst>
      <p:ext uri="{BB962C8B-B14F-4D97-AF65-F5344CB8AC3E}">
        <p14:creationId xmlns:p14="http://schemas.microsoft.com/office/powerpoint/2010/main" val="195596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7" grpId="0" build="p"/>
      <p:bldP spid="1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semi-ideal model of diode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CB0D8-9269-42D4-AA73-6D375ED63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60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From the circuit we can see that the diode is forward biased.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V="1">
            <a:off x="3866862" y="2905994"/>
            <a:ext cx="2965380" cy="6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  <a:endCxn id="63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  <a:stCxn id="63" idx="0"/>
          </p:cNvCxnSpPr>
          <p:nvPr/>
        </p:nvCxnSpPr>
        <p:spPr>
          <a:xfrm>
            <a:off x="6832242" y="4186680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87CF99E3-48A2-4BFF-B378-AB91479CDBD6}"/>
              </a:ext>
            </a:extLst>
          </p:cNvPr>
          <p:cNvGrpSpPr/>
          <p:nvPr/>
        </p:nvGrpSpPr>
        <p:grpSpPr>
          <a:xfrm>
            <a:off x="2166897" y="3614000"/>
            <a:ext cx="731520" cy="731520"/>
            <a:chOff x="2166897" y="3614000"/>
            <a:chExt cx="731520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A0224EA9-D34E-447F-B1CC-3BA09BB99A5B}"/>
              </a:ext>
            </a:extLst>
          </p:cNvPr>
          <p:cNvSpPr txBox="1">
            <a:spLocks/>
          </p:cNvSpPr>
          <p:nvPr/>
        </p:nvSpPr>
        <p:spPr>
          <a:xfrm>
            <a:off x="838200" y="5547249"/>
            <a:ext cx="10515600" cy="4960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Replace the diode with a voltage source equivalent to the turn-on voltage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957BE88-6F6D-4FD6-BD77-81DD1F3E0A77}"/>
              </a:ext>
            </a:extLst>
          </p:cNvPr>
          <p:cNvSpPr/>
          <p:nvPr/>
        </p:nvSpPr>
        <p:spPr>
          <a:xfrm>
            <a:off x="6582905" y="3643304"/>
            <a:ext cx="503686" cy="735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9ABA659D-4922-41BC-8110-A428EDEB7FCB}"/>
              </a:ext>
            </a:extLst>
          </p:cNvPr>
          <p:cNvSpPr txBox="1">
            <a:spLocks/>
          </p:cNvSpPr>
          <p:nvPr/>
        </p:nvSpPr>
        <p:spPr>
          <a:xfrm>
            <a:off x="7215442" y="2905994"/>
            <a:ext cx="2670974" cy="645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diode</a:t>
            </a:r>
            <a:r>
              <a:rPr lang="en-US" dirty="0"/>
              <a:t> = 0.7 V </a:t>
            </a:r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D031E73E-9E3B-4064-B6B0-AF74E1C53810}"/>
              </a:ext>
            </a:extLst>
          </p:cNvPr>
          <p:cNvSpPr txBox="1">
            <a:spLocks/>
          </p:cNvSpPr>
          <p:nvPr/>
        </p:nvSpPr>
        <p:spPr>
          <a:xfrm>
            <a:off x="7255091" y="4608523"/>
            <a:ext cx="4936909" cy="90322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I</a:t>
            </a:r>
            <a:r>
              <a:rPr lang="en-US" baseline="-25000" dirty="0" err="1"/>
              <a:t>diode</a:t>
            </a:r>
            <a:r>
              <a:rPr lang="en-US" dirty="0"/>
              <a:t> = </a:t>
            </a:r>
            <a:r>
              <a:rPr lang="en-US" dirty="0" err="1"/>
              <a:t>I</a:t>
            </a:r>
            <a:r>
              <a:rPr lang="en-US" baseline="-25000" dirty="0" err="1"/>
              <a:t>resistor</a:t>
            </a:r>
            <a:r>
              <a:rPr lang="en-US" dirty="0"/>
              <a:t> = (8 V – 0.7 V) / 12</a:t>
            </a:r>
            <a:r>
              <a:rPr lang="el-GR" dirty="0"/>
              <a:t> Ω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= 0.61A 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8581034-1F0E-46EC-8D82-892F3509E785}"/>
              </a:ext>
            </a:extLst>
          </p:cNvPr>
          <p:cNvGrpSpPr/>
          <p:nvPr/>
        </p:nvGrpSpPr>
        <p:grpSpPr>
          <a:xfrm>
            <a:off x="6459381" y="3646875"/>
            <a:ext cx="731520" cy="731520"/>
            <a:chOff x="2166897" y="3614000"/>
            <a:chExt cx="731520" cy="73152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763458B-3B1E-4243-9539-ADDC69C37D5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DE6B441-9619-48E1-816A-FADDE877F65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788F31C-164B-4BE4-9BAE-DA9789EC361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F970447C-F87F-43A5-88A4-1C770308DD1E}"/>
              </a:ext>
            </a:extLst>
          </p:cNvPr>
          <p:cNvSpPr txBox="1"/>
          <p:nvPr/>
        </p:nvSpPr>
        <p:spPr>
          <a:xfrm>
            <a:off x="5801491" y="3865141"/>
            <a:ext cx="801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0.7 V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4EEDA6D-35BE-4C07-9011-F38BBD8D704F}"/>
              </a:ext>
            </a:extLst>
          </p:cNvPr>
          <p:cNvSpPr/>
          <p:nvPr/>
        </p:nvSpPr>
        <p:spPr>
          <a:xfrm>
            <a:off x="3039380" y="3141894"/>
            <a:ext cx="3402562" cy="1769554"/>
          </a:xfrm>
          <a:custGeom>
            <a:avLst/>
            <a:gdLst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808 h 1769321"/>
              <a:gd name="connsiteX1" fmla="*/ 270435 w 3424854"/>
              <a:gd name="connsiteY1" fmla="*/ 328148 h 1769321"/>
              <a:gd name="connsiteX2" fmla="*/ 528853 w 3424854"/>
              <a:gd name="connsiteY2" fmla="*/ 179061 h 1769321"/>
              <a:gd name="connsiteX3" fmla="*/ 1671853 w 3424854"/>
              <a:gd name="connsiteY3" fmla="*/ 156 h 1769321"/>
              <a:gd name="connsiteX4" fmla="*/ 2904305 w 3424854"/>
              <a:gd name="connsiteY4" fmla="*/ 208878 h 1769321"/>
              <a:gd name="connsiteX5" fmla="*/ 3351566 w 3424854"/>
              <a:gd name="connsiteY5" fmla="*/ 666078 h 1769321"/>
              <a:gd name="connsiteX6" fmla="*/ 3401261 w 3424854"/>
              <a:gd name="connsiteY6" fmla="*/ 1163035 h 1769321"/>
              <a:gd name="connsiteX7" fmla="*/ 3113027 w 3424854"/>
              <a:gd name="connsiteY7" fmla="*/ 1640113 h 1769321"/>
              <a:gd name="connsiteX8" fmla="*/ 1781183 w 3424854"/>
              <a:gd name="connsiteY8" fmla="*/ 1769321 h 1769321"/>
              <a:gd name="connsiteX9" fmla="*/ 310192 w 3424854"/>
              <a:gd name="connsiteY9" fmla="*/ 1640113 h 1769321"/>
              <a:gd name="connsiteX10" fmla="*/ 21957 w 3424854"/>
              <a:gd name="connsiteY10" fmla="*/ 1033826 h 1769321"/>
              <a:gd name="connsiteX11" fmla="*/ 41835 w 3424854"/>
              <a:gd name="connsiteY11" fmla="*/ 974191 h 1769321"/>
              <a:gd name="connsiteX0" fmla="*/ 131287 w 3422682"/>
              <a:gd name="connsiteY0" fmla="*/ 546808 h 1769321"/>
              <a:gd name="connsiteX1" fmla="*/ 270435 w 3422682"/>
              <a:gd name="connsiteY1" fmla="*/ 328148 h 1769321"/>
              <a:gd name="connsiteX2" fmla="*/ 528853 w 3422682"/>
              <a:gd name="connsiteY2" fmla="*/ 179061 h 1769321"/>
              <a:gd name="connsiteX3" fmla="*/ 1671853 w 3422682"/>
              <a:gd name="connsiteY3" fmla="*/ 156 h 1769321"/>
              <a:gd name="connsiteX4" fmla="*/ 2904305 w 3422682"/>
              <a:gd name="connsiteY4" fmla="*/ 208878 h 1769321"/>
              <a:gd name="connsiteX5" fmla="*/ 3351566 w 3422682"/>
              <a:gd name="connsiteY5" fmla="*/ 666078 h 1769321"/>
              <a:gd name="connsiteX6" fmla="*/ 3401261 w 3422682"/>
              <a:gd name="connsiteY6" fmla="*/ 1163035 h 1769321"/>
              <a:gd name="connsiteX7" fmla="*/ 3113027 w 3422682"/>
              <a:gd name="connsiteY7" fmla="*/ 1640113 h 1769321"/>
              <a:gd name="connsiteX8" fmla="*/ 1781183 w 3422682"/>
              <a:gd name="connsiteY8" fmla="*/ 1769321 h 1769321"/>
              <a:gd name="connsiteX9" fmla="*/ 310192 w 3422682"/>
              <a:gd name="connsiteY9" fmla="*/ 1640113 h 1769321"/>
              <a:gd name="connsiteX10" fmla="*/ 21957 w 3422682"/>
              <a:gd name="connsiteY10" fmla="*/ 1033826 h 1769321"/>
              <a:gd name="connsiteX11" fmla="*/ 41835 w 3422682"/>
              <a:gd name="connsiteY11" fmla="*/ 974191 h 1769321"/>
              <a:gd name="connsiteX0" fmla="*/ 131287 w 3429089"/>
              <a:gd name="connsiteY0" fmla="*/ 546808 h 1769321"/>
              <a:gd name="connsiteX1" fmla="*/ 270435 w 3429089"/>
              <a:gd name="connsiteY1" fmla="*/ 328148 h 1769321"/>
              <a:gd name="connsiteX2" fmla="*/ 528853 w 3429089"/>
              <a:gd name="connsiteY2" fmla="*/ 179061 h 1769321"/>
              <a:gd name="connsiteX3" fmla="*/ 1671853 w 3429089"/>
              <a:gd name="connsiteY3" fmla="*/ 156 h 1769321"/>
              <a:gd name="connsiteX4" fmla="*/ 2904305 w 3429089"/>
              <a:gd name="connsiteY4" fmla="*/ 208878 h 1769321"/>
              <a:gd name="connsiteX5" fmla="*/ 3361506 w 3429089"/>
              <a:gd name="connsiteY5" fmla="*/ 646200 h 1769321"/>
              <a:gd name="connsiteX6" fmla="*/ 3401261 w 3429089"/>
              <a:gd name="connsiteY6" fmla="*/ 1163035 h 1769321"/>
              <a:gd name="connsiteX7" fmla="*/ 3113027 w 3429089"/>
              <a:gd name="connsiteY7" fmla="*/ 1640113 h 1769321"/>
              <a:gd name="connsiteX8" fmla="*/ 1781183 w 3429089"/>
              <a:gd name="connsiteY8" fmla="*/ 1769321 h 1769321"/>
              <a:gd name="connsiteX9" fmla="*/ 310192 w 3429089"/>
              <a:gd name="connsiteY9" fmla="*/ 1640113 h 1769321"/>
              <a:gd name="connsiteX10" fmla="*/ 21957 w 3429089"/>
              <a:gd name="connsiteY10" fmla="*/ 1033826 h 1769321"/>
              <a:gd name="connsiteX11" fmla="*/ 41835 w 3429089"/>
              <a:gd name="connsiteY11" fmla="*/ 974191 h 1769321"/>
              <a:gd name="connsiteX0" fmla="*/ 133124 w 3430926"/>
              <a:gd name="connsiteY0" fmla="*/ 546808 h 1769554"/>
              <a:gd name="connsiteX1" fmla="*/ 272272 w 3430926"/>
              <a:gd name="connsiteY1" fmla="*/ 328148 h 1769554"/>
              <a:gd name="connsiteX2" fmla="*/ 530690 w 3430926"/>
              <a:gd name="connsiteY2" fmla="*/ 179061 h 1769554"/>
              <a:gd name="connsiteX3" fmla="*/ 1673690 w 3430926"/>
              <a:gd name="connsiteY3" fmla="*/ 156 h 1769554"/>
              <a:gd name="connsiteX4" fmla="*/ 2906142 w 3430926"/>
              <a:gd name="connsiteY4" fmla="*/ 208878 h 1769554"/>
              <a:gd name="connsiteX5" fmla="*/ 3363343 w 3430926"/>
              <a:gd name="connsiteY5" fmla="*/ 646200 h 1769554"/>
              <a:gd name="connsiteX6" fmla="*/ 3403098 w 3430926"/>
              <a:gd name="connsiteY6" fmla="*/ 1163035 h 1769554"/>
              <a:gd name="connsiteX7" fmla="*/ 3114864 w 3430926"/>
              <a:gd name="connsiteY7" fmla="*/ 1640113 h 1769554"/>
              <a:gd name="connsiteX8" fmla="*/ 1783020 w 3430926"/>
              <a:gd name="connsiteY8" fmla="*/ 1769321 h 1769554"/>
              <a:gd name="connsiteX9" fmla="*/ 336877 w 3430926"/>
              <a:gd name="connsiteY9" fmla="*/ 1620235 h 1769554"/>
              <a:gd name="connsiteX10" fmla="*/ 23794 w 3430926"/>
              <a:gd name="connsiteY10" fmla="*/ 1033826 h 1769554"/>
              <a:gd name="connsiteX11" fmla="*/ 43672 w 3430926"/>
              <a:gd name="connsiteY11" fmla="*/ 974191 h 1769554"/>
              <a:gd name="connsiteX0" fmla="*/ 117456 w 3415258"/>
              <a:gd name="connsiteY0" fmla="*/ 546808 h 1769554"/>
              <a:gd name="connsiteX1" fmla="*/ 256604 w 3415258"/>
              <a:gd name="connsiteY1" fmla="*/ 328148 h 1769554"/>
              <a:gd name="connsiteX2" fmla="*/ 515022 w 3415258"/>
              <a:gd name="connsiteY2" fmla="*/ 179061 h 1769554"/>
              <a:gd name="connsiteX3" fmla="*/ 1658022 w 3415258"/>
              <a:gd name="connsiteY3" fmla="*/ 156 h 1769554"/>
              <a:gd name="connsiteX4" fmla="*/ 2890474 w 3415258"/>
              <a:gd name="connsiteY4" fmla="*/ 208878 h 1769554"/>
              <a:gd name="connsiteX5" fmla="*/ 3347675 w 3415258"/>
              <a:gd name="connsiteY5" fmla="*/ 646200 h 1769554"/>
              <a:gd name="connsiteX6" fmla="*/ 3387430 w 3415258"/>
              <a:gd name="connsiteY6" fmla="*/ 1163035 h 1769554"/>
              <a:gd name="connsiteX7" fmla="*/ 3099196 w 3415258"/>
              <a:gd name="connsiteY7" fmla="*/ 1640113 h 1769554"/>
              <a:gd name="connsiteX8" fmla="*/ 1767352 w 3415258"/>
              <a:gd name="connsiteY8" fmla="*/ 1769321 h 1769554"/>
              <a:gd name="connsiteX9" fmla="*/ 321209 w 3415258"/>
              <a:gd name="connsiteY9" fmla="*/ 1620235 h 1769554"/>
              <a:gd name="connsiteX10" fmla="*/ 32974 w 3415258"/>
              <a:gd name="connsiteY10" fmla="*/ 1138186 h 1769554"/>
              <a:gd name="connsiteX11" fmla="*/ 28004 w 3415258"/>
              <a:gd name="connsiteY11" fmla="*/ 974191 h 1769554"/>
              <a:gd name="connsiteX0" fmla="*/ 123149 w 3420951"/>
              <a:gd name="connsiteY0" fmla="*/ 546808 h 1769554"/>
              <a:gd name="connsiteX1" fmla="*/ 262297 w 3420951"/>
              <a:gd name="connsiteY1" fmla="*/ 328148 h 1769554"/>
              <a:gd name="connsiteX2" fmla="*/ 520715 w 3420951"/>
              <a:gd name="connsiteY2" fmla="*/ 179061 h 1769554"/>
              <a:gd name="connsiteX3" fmla="*/ 1663715 w 3420951"/>
              <a:gd name="connsiteY3" fmla="*/ 156 h 1769554"/>
              <a:gd name="connsiteX4" fmla="*/ 2896167 w 3420951"/>
              <a:gd name="connsiteY4" fmla="*/ 208878 h 1769554"/>
              <a:gd name="connsiteX5" fmla="*/ 3353368 w 3420951"/>
              <a:gd name="connsiteY5" fmla="*/ 646200 h 1769554"/>
              <a:gd name="connsiteX6" fmla="*/ 3393123 w 3420951"/>
              <a:gd name="connsiteY6" fmla="*/ 1163035 h 1769554"/>
              <a:gd name="connsiteX7" fmla="*/ 3104889 w 3420951"/>
              <a:gd name="connsiteY7" fmla="*/ 1640113 h 1769554"/>
              <a:gd name="connsiteX8" fmla="*/ 1773045 w 3420951"/>
              <a:gd name="connsiteY8" fmla="*/ 1769321 h 1769554"/>
              <a:gd name="connsiteX9" fmla="*/ 326902 w 3420951"/>
              <a:gd name="connsiteY9" fmla="*/ 1620235 h 1769554"/>
              <a:gd name="connsiteX10" fmla="*/ 38667 w 3420951"/>
              <a:gd name="connsiteY10" fmla="*/ 1138186 h 1769554"/>
              <a:gd name="connsiteX11" fmla="*/ 23758 w 3420951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04760 w 3402562"/>
              <a:gd name="connsiteY0" fmla="*/ 546808 h 1769554"/>
              <a:gd name="connsiteX1" fmla="*/ 243908 w 3402562"/>
              <a:gd name="connsiteY1" fmla="*/ 328148 h 1769554"/>
              <a:gd name="connsiteX2" fmla="*/ 502326 w 3402562"/>
              <a:gd name="connsiteY2" fmla="*/ 179061 h 1769554"/>
              <a:gd name="connsiteX3" fmla="*/ 1645326 w 3402562"/>
              <a:gd name="connsiteY3" fmla="*/ 156 h 1769554"/>
              <a:gd name="connsiteX4" fmla="*/ 2877778 w 3402562"/>
              <a:gd name="connsiteY4" fmla="*/ 208878 h 1769554"/>
              <a:gd name="connsiteX5" fmla="*/ 3334979 w 3402562"/>
              <a:gd name="connsiteY5" fmla="*/ 646200 h 1769554"/>
              <a:gd name="connsiteX6" fmla="*/ 3374734 w 3402562"/>
              <a:gd name="connsiteY6" fmla="*/ 1163035 h 1769554"/>
              <a:gd name="connsiteX7" fmla="*/ 3086500 w 3402562"/>
              <a:gd name="connsiteY7" fmla="*/ 1640113 h 1769554"/>
              <a:gd name="connsiteX8" fmla="*/ 1754656 w 3402562"/>
              <a:gd name="connsiteY8" fmla="*/ 1769321 h 1769554"/>
              <a:gd name="connsiteX9" fmla="*/ 308513 w 3402562"/>
              <a:gd name="connsiteY9" fmla="*/ 1620235 h 1769554"/>
              <a:gd name="connsiteX10" fmla="*/ 20278 w 3402562"/>
              <a:gd name="connsiteY10" fmla="*/ 1138186 h 1769554"/>
              <a:gd name="connsiteX11" fmla="*/ 5369 w 3402562"/>
              <a:gd name="connsiteY11" fmla="*/ 914556 h 1769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02562" h="1769554">
                <a:moveTo>
                  <a:pt x="104760" y="546808"/>
                </a:moveTo>
                <a:cubicBezTo>
                  <a:pt x="141203" y="468123"/>
                  <a:pt x="167708" y="389439"/>
                  <a:pt x="243908" y="328148"/>
                </a:cubicBezTo>
                <a:cubicBezTo>
                  <a:pt x="320108" y="266857"/>
                  <a:pt x="283665" y="248635"/>
                  <a:pt x="502326" y="179061"/>
                </a:cubicBezTo>
                <a:cubicBezTo>
                  <a:pt x="720987" y="109487"/>
                  <a:pt x="1249417" y="-4813"/>
                  <a:pt x="1645326" y="156"/>
                </a:cubicBezTo>
                <a:cubicBezTo>
                  <a:pt x="2041235" y="5125"/>
                  <a:pt x="2596169" y="101204"/>
                  <a:pt x="2877778" y="208878"/>
                </a:cubicBezTo>
                <a:cubicBezTo>
                  <a:pt x="3159387" y="316552"/>
                  <a:pt x="3252153" y="487174"/>
                  <a:pt x="3334979" y="646200"/>
                </a:cubicBezTo>
                <a:cubicBezTo>
                  <a:pt x="3417805" y="805226"/>
                  <a:pt x="3416147" y="997383"/>
                  <a:pt x="3374734" y="1163035"/>
                </a:cubicBezTo>
                <a:cubicBezTo>
                  <a:pt x="3333321" y="1328687"/>
                  <a:pt x="3356513" y="1539065"/>
                  <a:pt x="3086500" y="1640113"/>
                </a:cubicBezTo>
                <a:cubicBezTo>
                  <a:pt x="2816487" y="1741161"/>
                  <a:pt x="2217654" y="1772634"/>
                  <a:pt x="1754656" y="1769321"/>
                </a:cubicBezTo>
                <a:cubicBezTo>
                  <a:pt x="1291658" y="1766008"/>
                  <a:pt x="572728" y="1760211"/>
                  <a:pt x="308513" y="1620235"/>
                </a:cubicBezTo>
                <a:cubicBezTo>
                  <a:pt x="44298" y="1480259"/>
                  <a:pt x="45954" y="1255799"/>
                  <a:pt x="20278" y="1138186"/>
                </a:cubicBezTo>
                <a:cubicBezTo>
                  <a:pt x="-5398" y="1020573"/>
                  <a:pt x="-2085" y="993241"/>
                  <a:pt x="5369" y="914556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1EFCB081-FA03-4C2E-8B47-B10AB49F3299}"/>
              </a:ext>
            </a:extLst>
          </p:cNvPr>
          <p:cNvSpPr txBox="1">
            <a:spLocks/>
          </p:cNvSpPr>
          <p:nvPr/>
        </p:nvSpPr>
        <p:spPr>
          <a:xfrm>
            <a:off x="3105182" y="6043277"/>
            <a:ext cx="5419165" cy="578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Use KCL and KVL to solve the circuit</a:t>
            </a: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AC3CE021-FF2D-4A65-B211-78E3264A2995}"/>
              </a:ext>
            </a:extLst>
          </p:cNvPr>
          <p:cNvSpPr txBox="1">
            <a:spLocks/>
          </p:cNvSpPr>
          <p:nvPr/>
        </p:nvSpPr>
        <p:spPr>
          <a:xfrm>
            <a:off x="7405731" y="3759497"/>
            <a:ext cx="4702374" cy="567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0 = 8 V – </a:t>
            </a:r>
            <a:r>
              <a:rPr lang="en-US" dirty="0" err="1"/>
              <a:t>I</a:t>
            </a:r>
            <a:r>
              <a:rPr lang="en-US" baseline="-25000" dirty="0" err="1"/>
              <a:t>resistor</a:t>
            </a:r>
            <a:r>
              <a:rPr lang="en-US" dirty="0"/>
              <a:t> ( 12</a:t>
            </a:r>
            <a:r>
              <a:rPr lang="el-GR" dirty="0"/>
              <a:t> Ω</a:t>
            </a:r>
            <a:r>
              <a:rPr lang="en-US" dirty="0"/>
              <a:t>) - (0.7 V)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0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3" grpId="0" build="p"/>
      <p:bldP spid="95" grpId="0" animBg="1"/>
      <p:bldP spid="96" grpId="0" build="p"/>
      <p:bldP spid="97" grpId="0" uiExpand="1" build="p"/>
      <p:bldP spid="40" grpId="0"/>
      <p:bldP spid="41" grpId="0" animBg="1"/>
      <p:bldP spid="42" grpId="0" build="p"/>
      <p:bldP spid="4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280EA-F6CD-4AAD-8970-3BD3D583A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9099"/>
            <a:ext cx="10515600" cy="127000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6000" dirty="0"/>
              <a:t>Semi-Ideal Model With Resistance</a:t>
            </a:r>
          </a:p>
        </p:txBody>
      </p:sp>
    </p:spTree>
    <p:extLst>
      <p:ext uri="{BB962C8B-B14F-4D97-AF65-F5344CB8AC3E}">
        <p14:creationId xmlns:p14="http://schemas.microsoft.com/office/powerpoint/2010/main" val="2386874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Semi-ideal model of diode with resistance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CC884-D689-408A-8FAA-8ABFCC7C5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864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Has output resistance when forward biased beyond certain voltage</a:t>
            </a:r>
          </a:p>
          <a:p>
            <a:pPr marL="0" indent="0">
              <a:buNone/>
            </a:pPr>
            <a:r>
              <a:rPr lang="en-US" sz="2400" dirty="0"/>
              <a:t>Perfect insulator when reverse biased</a:t>
            </a:r>
          </a:p>
          <a:p>
            <a:pPr marL="0" indent="0">
              <a:buNone/>
            </a:pPr>
            <a:r>
              <a:rPr lang="en-US" sz="2400" dirty="0"/>
              <a:t>Better model if parameters V</a:t>
            </a:r>
            <a:r>
              <a:rPr lang="en-US" sz="2400" baseline="-25000" dirty="0"/>
              <a:t>on</a:t>
            </a:r>
            <a:r>
              <a:rPr lang="en-US" sz="2400" dirty="0"/>
              <a:t> and </a:t>
            </a:r>
            <a:r>
              <a:rPr lang="en-US" sz="2400" dirty="0" err="1"/>
              <a:t>r</a:t>
            </a:r>
            <a:r>
              <a:rPr lang="en-US" sz="2400" baseline="-25000" dirty="0" err="1"/>
              <a:t>o</a:t>
            </a:r>
            <a:r>
              <a:rPr lang="en-US" sz="2400" dirty="0"/>
              <a:t> are known</a:t>
            </a:r>
          </a:p>
          <a:p>
            <a:pPr marL="0" indent="0">
              <a:buNone/>
            </a:pPr>
            <a:r>
              <a:rPr lang="en-US" sz="2400" dirty="0"/>
              <a:t>Often not a practical model.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2CA6A45-52B8-40CC-9F80-139B73346AC6}"/>
              </a:ext>
            </a:extLst>
          </p:cNvPr>
          <p:cNvGrpSpPr/>
          <p:nvPr/>
        </p:nvGrpSpPr>
        <p:grpSpPr>
          <a:xfrm>
            <a:off x="3623021" y="3068003"/>
            <a:ext cx="4310743" cy="3108960"/>
            <a:chOff x="3792070" y="2259106"/>
            <a:chExt cx="4310743" cy="310896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4737960E-A445-46A3-BD07-52087FFEA3D9}"/>
                </a:ext>
              </a:extLst>
            </p:cNvPr>
            <p:cNvCxnSpPr/>
            <p:nvPr/>
          </p:nvCxnSpPr>
          <p:spPr>
            <a:xfrm>
              <a:off x="5947442" y="2259106"/>
              <a:ext cx="0" cy="3108960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5371154-E802-49C4-AB24-36C27072D55C}"/>
                </a:ext>
              </a:extLst>
            </p:cNvPr>
            <p:cNvCxnSpPr>
              <a:cxnSpLocks/>
            </p:cNvCxnSpPr>
            <p:nvPr/>
          </p:nvCxnSpPr>
          <p:spPr>
            <a:xfrm>
              <a:off x="3792070" y="3872753"/>
              <a:ext cx="4310743" cy="0"/>
            </a:xfrm>
            <a:prstGeom prst="line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ABEEA53-6D03-45E4-9B3A-BA3F1AA4DF49}"/>
                </a:ext>
              </a:extLst>
            </p:cNvPr>
            <p:cNvCxnSpPr>
              <a:cxnSpLocks/>
            </p:cNvCxnSpPr>
            <p:nvPr/>
          </p:nvCxnSpPr>
          <p:spPr>
            <a:xfrm>
              <a:off x="3944470" y="3879157"/>
              <a:ext cx="2236902" cy="0"/>
            </a:xfrm>
            <a:prstGeom prst="line">
              <a:avLst/>
            </a:prstGeom>
            <a:ln w="444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7917E8D-EE31-4F3B-B5EB-1C8F7717E376}"/>
                </a:ext>
              </a:extLst>
            </p:cNvPr>
            <p:cNvCxnSpPr>
              <a:cxnSpLocks/>
              <a:stCxn id="13" idx="3"/>
            </p:cNvCxnSpPr>
            <p:nvPr/>
          </p:nvCxnSpPr>
          <p:spPr>
            <a:xfrm flipH="1">
              <a:off x="6181372" y="2288218"/>
              <a:ext cx="295756" cy="1584535"/>
            </a:xfrm>
            <a:prstGeom prst="line">
              <a:avLst/>
            </a:prstGeom>
            <a:ln w="444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EEE5F16-89E4-4967-B945-839B9CB4396F}"/>
              </a:ext>
            </a:extLst>
          </p:cNvPr>
          <p:cNvSpPr txBox="1"/>
          <p:nvPr/>
        </p:nvSpPr>
        <p:spPr>
          <a:xfrm>
            <a:off x="5793249" y="2912449"/>
            <a:ext cx="514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C22B7E-3326-4736-AEDC-BB006B32BED5}"/>
              </a:ext>
            </a:extLst>
          </p:cNvPr>
          <p:cNvSpPr txBox="1"/>
          <p:nvPr/>
        </p:nvSpPr>
        <p:spPr>
          <a:xfrm>
            <a:off x="7797566" y="4284784"/>
            <a:ext cx="514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50F1115-CECB-4612-BB93-AA2A3FAF01D5}"/>
              </a:ext>
            </a:extLst>
          </p:cNvPr>
          <p:cNvSpPr txBox="1"/>
          <p:nvPr/>
        </p:nvSpPr>
        <p:spPr>
          <a:xfrm>
            <a:off x="6012322" y="5055234"/>
            <a:ext cx="4751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on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63E3648-F2F0-43F4-B3DD-D1D9911DC000}"/>
              </a:ext>
            </a:extLst>
          </p:cNvPr>
          <p:cNvCxnSpPr>
            <a:cxnSpLocks/>
          </p:cNvCxnSpPr>
          <p:nvPr/>
        </p:nvCxnSpPr>
        <p:spPr>
          <a:xfrm flipH="1" flipV="1">
            <a:off x="6096000" y="4789620"/>
            <a:ext cx="95075" cy="285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73AAC57-5EB9-4E80-8847-7FCEF07C992C}"/>
              </a:ext>
            </a:extLst>
          </p:cNvPr>
          <p:cNvSpPr txBox="1">
            <a:spLocks/>
          </p:cNvSpPr>
          <p:nvPr/>
        </p:nvSpPr>
        <p:spPr>
          <a:xfrm>
            <a:off x="6840969" y="3429000"/>
            <a:ext cx="1880793" cy="4454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slope = 1/</a:t>
            </a:r>
            <a:r>
              <a:rPr lang="en-US" dirty="0" err="1"/>
              <a:t>r</a:t>
            </a:r>
            <a:r>
              <a:rPr lang="en-US" baseline="-25000" dirty="0" err="1"/>
              <a:t>o</a:t>
            </a:r>
            <a:endParaRPr lang="en-US" baseline="-250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95BD1B7-E091-464B-B00F-D4487BF31986}"/>
              </a:ext>
            </a:extLst>
          </p:cNvPr>
          <p:cNvCxnSpPr>
            <a:cxnSpLocks/>
          </p:cNvCxnSpPr>
          <p:nvPr/>
        </p:nvCxnSpPr>
        <p:spPr>
          <a:xfrm flipH="1">
            <a:off x="6308080" y="3655364"/>
            <a:ext cx="359025" cy="112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B0619C23-6071-4AAA-8438-3EAFBEA4CDF0}"/>
              </a:ext>
            </a:extLst>
          </p:cNvPr>
          <p:cNvSpPr txBox="1">
            <a:spLocks/>
          </p:cNvSpPr>
          <p:nvPr/>
        </p:nvSpPr>
        <p:spPr>
          <a:xfrm>
            <a:off x="1012707" y="6136387"/>
            <a:ext cx="6959365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Values of </a:t>
            </a:r>
            <a:r>
              <a:rPr lang="en-US" dirty="0" err="1"/>
              <a:t>r</a:t>
            </a:r>
            <a:r>
              <a:rPr lang="en-US" baseline="-25000" dirty="0" err="1"/>
              <a:t>o</a:t>
            </a:r>
            <a:r>
              <a:rPr lang="en-US" dirty="0"/>
              <a:t> are usually between 2 </a:t>
            </a:r>
            <a:r>
              <a:rPr lang="el-GR" dirty="0"/>
              <a:t>Ω</a:t>
            </a:r>
            <a:r>
              <a:rPr lang="en-US" dirty="0"/>
              <a:t> and 20 </a:t>
            </a:r>
            <a:r>
              <a:rPr lang="el-GR" dirty="0"/>
              <a:t>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55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semi-ideal model of diode with resistance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CB0D8-9269-42D4-AA73-6D375ED63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60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From the circuit we can see that the diode is forward biased.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V="1">
            <a:off x="3866862" y="2905994"/>
            <a:ext cx="2965380" cy="6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  <a:endCxn id="63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</p:cNvCxnSpPr>
          <p:nvPr/>
        </p:nvCxnSpPr>
        <p:spPr>
          <a:xfrm>
            <a:off x="6832241" y="4203585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87CF99E3-48A2-4BFF-B378-AB91479CDBD6}"/>
              </a:ext>
            </a:extLst>
          </p:cNvPr>
          <p:cNvGrpSpPr/>
          <p:nvPr/>
        </p:nvGrpSpPr>
        <p:grpSpPr>
          <a:xfrm>
            <a:off x="2166897" y="3614000"/>
            <a:ext cx="731520" cy="731520"/>
            <a:chOff x="2166897" y="3614000"/>
            <a:chExt cx="731520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A0224EA9-D34E-447F-B1CC-3BA09BB99A5B}"/>
              </a:ext>
            </a:extLst>
          </p:cNvPr>
          <p:cNvSpPr txBox="1">
            <a:spLocks/>
          </p:cNvSpPr>
          <p:nvPr/>
        </p:nvSpPr>
        <p:spPr>
          <a:xfrm>
            <a:off x="838200" y="5547249"/>
            <a:ext cx="10515600" cy="49602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Replace the diode with a voltage source equivalent to the on voltage and a series resistor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957BE88-6F6D-4FD6-BD77-81DD1F3E0A77}"/>
              </a:ext>
            </a:extLst>
          </p:cNvPr>
          <p:cNvSpPr/>
          <p:nvPr/>
        </p:nvSpPr>
        <p:spPr>
          <a:xfrm>
            <a:off x="6586781" y="3216678"/>
            <a:ext cx="499810" cy="1692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9ABA659D-4922-41BC-8110-A428EDEB7FCB}"/>
              </a:ext>
            </a:extLst>
          </p:cNvPr>
          <p:cNvSpPr txBox="1">
            <a:spLocks/>
          </p:cNvSpPr>
          <p:nvPr/>
        </p:nvSpPr>
        <p:spPr>
          <a:xfrm>
            <a:off x="7354350" y="4238036"/>
            <a:ext cx="4137705" cy="128292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diode</a:t>
            </a:r>
            <a:r>
              <a:rPr lang="en-US" dirty="0"/>
              <a:t> = V</a:t>
            </a:r>
            <a:r>
              <a:rPr lang="en-US" baseline="-25000" dirty="0"/>
              <a:t>on</a:t>
            </a:r>
            <a:r>
              <a:rPr lang="en-US" dirty="0"/>
              <a:t> + </a:t>
            </a:r>
            <a:r>
              <a:rPr lang="en-US" dirty="0" err="1"/>
              <a:t>I</a:t>
            </a:r>
            <a:r>
              <a:rPr lang="en-US" baseline="-25000" dirty="0" err="1"/>
              <a:t>diode</a:t>
            </a:r>
            <a:r>
              <a:rPr lang="en-US" dirty="0"/>
              <a:t> * </a:t>
            </a:r>
            <a:r>
              <a:rPr lang="en-US" dirty="0" err="1"/>
              <a:t>r</a:t>
            </a:r>
            <a:r>
              <a:rPr lang="en-US" baseline="-25000" dirty="0" err="1"/>
              <a:t>o</a:t>
            </a:r>
            <a:endParaRPr lang="en-US" baseline="-25000" dirty="0"/>
          </a:p>
          <a:p>
            <a:pPr marL="0" indent="0">
              <a:buNone/>
            </a:pPr>
            <a:r>
              <a:rPr lang="en-US" dirty="0"/>
              <a:t>          = 0.5 V + 3 </a:t>
            </a:r>
            <a:r>
              <a:rPr lang="el-GR" dirty="0"/>
              <a:t>Ω</a:t>
            </a:r>
            <a:r>
              <a:rPr lang="en-US" dirty="0"/>
              <a:t> * 0.5 A</a:t>
            </a:r>
          </a:p>
          <a:p>
            <a:pPr marL="0" indent="0">
              <a:buNone/>
            </a:pPr>
            <a:r>
              <a:rPr lang="en-US" dirty="0"/>
              <a:t>           = 2.0 V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D031E73E-9E3B-4064-B6B0-AF74E1C53810}"/>
              </a:ext>
            </a:extLst>
          </p:cNvPr>
          <p:cNvSpPr txBox="1">
            <a:spLocks/>
          </p:cNvSpPr>
          <p:nvPr/>
        </p:nvSpPr>
        <p:spPr>
          <a:xfrm>
            <a:off x="7236104" y="3269717"/>
            <a:ext cx="4936909" cy="90322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I</a:t>
            </a:r>
            <a:r>
              <a:rPr lang="en-US" baseline="-25000" dirty="0" err="1"/>
              <a:t>diode</a:t>
            </a:r>
            <a:r>
              <a:rPr lang="en-US" dirty="0"/>
              <a:t> = </a:t>
            </a:r>
            <a:r>
              <a:rPr lang="en-US" dirty="0" err="1"/>
              <a:t>I</a:t>
            </a:r>
            <a:r>
              <a:rPr lang="en-US" baseline="-25000" dirty="0" err="1"/>
              <a:t>resistor</a:t>
            </a:r>
            <a:r>
              <a:rPr lang="en-US" dirty="0"/>
              <a:t> = (8 V – 0.5 V) / 15</a:t>
            </a:r>
            <a:r>
              <a:rPr lang="el-GR" dirty="0"/>
              <a:t> Ω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= 0.5 A 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8581034-1F0E-46EC-8D82-892F3509E785}"/>
              </a:ext>
            </a:extLst>
          </p:cNvPr>
          <p:cNvGrpSpPr/>
          <p:nvPr/>
        </p:nvGrpSpPr>
        <p:grpSpPr>
          <a:xfrm>
            <a:off x="6466481" y="3216678"/>
            <a:ext cx="731520" cy="731520"/>
            <a:chOff x="2166897" y="3614000"/>
            <a:chExt cx="731520" cy="73152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763458B-3B1E-4243-9539-ADDC69C37D5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DE6B441-9619-48E1-816A-FADDE877F65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788F31C-164B-4BE4-9BAE-DA9789EC361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F970447C-F87F-43A5-88A4-1C770308DD1E}"/>
              </a:ext>
            </a:extLst>
          </p:cNvPr>
          <p:cNvSpPr txBox="1"/>
          <p:nvPr/>
        </p:nvSpPr>
        <p:spPr>
          <a:xfrm>
            <a:off x="5784816" y="3536663"/>
            <a:ext cx="801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0.5 V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9C97A03-DC64-464B-98FC-0D507EE5CC7A}"/>
              </a:ext>
            </a:extLst>
          </p:cNvPr>
          <p:cNvGrpSpPr/>
          <p:nvPr/>
        </p:nvGrpSpPr>
        <p:grpSpPr>
          <a:xfrm rot="5400000">
            <a:off x="6442519" y="4364056"/>
            <a:ext cx="797859" cy="297701"/>
            <a:chOff x="3069003" y="2744655"/>
            <a:chExt cx="797859" cy="297701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8ECC9CDD-C3D9-40AB-8D0A-42CE0EA61CA8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131F8C24-9361-42A8-9A3A-E91D8B1221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D8FC2E90-4A61-4E28-B117-D0CE514EB3F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5AED7088-9C33-436D-813C-46BDFDB8793A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735EC8F-2DCC-48B4-8C3A-F9A3577700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88DC92E1-CD00-4CD6-B84B-9E2C03C1F9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C778EB8D-2A8F-4894-B8C1-89E9AF52D8C8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48134EC9-BBCA-4A62-AAC9-465DFACCFD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167A684-BF4D-448B-BA2F-AECE4ED9065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6DAE9E9-8C86-4428-8A4D-A0B9ACD3AB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A3ABDA1-C434-45C0-A68F-4940635C5DED}"/>
              </a:ext>
            </a:extLst>
          </p:cNvPr>
          <p:cNvCxnSpPr>
            <a:cxnSpLocks/>
          </p:cNvCxnSpPr>
          <p:nvPr/>
        </p:nvCxnSpPr>
        <p:spPr>
          <a:xfrm>
            <a:off x="6825141" y="3948198"/>
            <a:ext cx="0" cy="165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E5D2E2F2-7CEB-4A28-83DD-2CD78DB38DBC}"/>
              </a:ext>
            </a:extLst>
          </p:cNvPr>
          <p:cNvSpPr txBox="1"/>
          <p:nvPr/>
        </p:nvSpPr>
        <p:spPr>
          <a:xfrm>
            <a:off x="6064673" y="4308120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</a:t>
            </a:r>
            <a:r>
              <a:rPr lang="el-GR" dirty="0"/>
              <a:t>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33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3" grpId="0" build="p"/>
      <p:bldP spid="95" grpId="0" animBg="1"/>
      <p:bldP spid="96" grpId="0" uiExpand="1" build="p"/>
      <p:bldP spid="97" grpId="0" uiExpand="1" build="p"/>
      <p:bldP spid="40" grpId="0"/>
      <p:bldP spid="5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280EA-F6CD-4AAD-8970-3BD3D583A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9099"/>
            <a:ext cx="10515600" cy="12700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Graphical Analysis</a:t>
            </a:r>
          </a:p>
        </p:txBody>
      </p:sp>
    </p:spTree>
    <p:extLst>
      <p:ext uri="{BB962C8B-B14F-4D97-AF65-F5344CB8AC3E}">
        <p14:creationId xmlns:p14="http://schemas.microsoft.com/office/powerpoint/2010/main" val="843875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CB0D8-9269-42D4-AA73-6D375ED63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Write equation from Kirchhoff's voltage law (KVL)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V="1">
            <a:off x="3866862" y="2905994"/>
            <a:ext cx="2965380" cy="6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  <a:endCxn id="63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  <a:stCxn id="63" idx="0"/>
          </p:cNvCxnSpPr>
          <p:nvPr/>
        </p:nvCxnSpPr>
        <p:spPr>
          <a:xfrm>
            <a:off x="6832242" y="4186680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978195" y="3828403"/>
            <a:ext cx="1219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8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2898417" y="2392439"/>
            <a:ext cx="1078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= 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04EBEB-1118-410F-B8F7-BCB5BBAF43EF}"/>
              </a:ext>
            </a:extLst>
          </p:cNvPr>
          <p:cNvSpPr/>
          <p:nvPr/>
        </p:nvSpPr>
        <p:spPr>
          <a:xfrm>
            <a:off x="2976370" y="3220122"/>
            <a:ext cx="3402562" cy="1769554"/>
          </a:xfrm>
          <a:custGeom>
            <a:avLst/>
            <a:gdLst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808 h 1769321"/>
              <a:gd name="connsiteX1" fmla="*/ 270435 w 3424854"/>
              <a:gd name="connsiteY1" fmla="*/ 328148 h 1769321"/>
              <a:gd name="connsiteX2" fmla="*/ 528853 w 3424854"/>
              <a:gd name="connsiteY2" fmla="*/ 179061 h 1769321"/>
              <a:gd name="connsiteX3" fmla="*/ 1671853 w 3424854"/>
              <a:gd name="connsiteY3" fmla="*/ 156 h 1769321"/>
              <a:gd name="connsiteX4" fmla="*/ 2904305 w 3424854"/>
              <a:gd name="connsiteY4" fmla="*/ 208878 h 1769321"/>
              <a:gd name="connsiteX5" fmla="*/ 3351566 w 3424854"/>
              <a:gd name="connsiteY5" fmla="*/ 666078 h 1769321"/>
              <a:gd name="connsiteX6" fmla="*/ 3401261 w 3424854"/>
              <a:gd name="connsiteY6" fmla="*/ 1163035 h 1769321"/>
              <a:gd name="connsiteX7" fmla="*/ 3113027 w 3424854"/>
              <a:gd name="connsiteY7" fmla="*/ 1640113 h 1769321"/>
              <a:gd name="connsiteX8" fmla="*/ 1781183 w 3424854"/>
              <a:gd name="connsiteY8" fmla="*/ 1769321 h 1769321"/>
              <a:gd name="connsiteX9" fmla="*/ 310192 w 3424854"/>
              <a:gd name="connsiteY9" fmla="*/ 1640113 h 1769321"/>
              <a:gd name="connsiteX10" fmla="*/ 21957 w 3424854"/>
              <a:gd name="connsiteY10" fmla="*/ 1033826 h 1769321"/>
              <a:gd name="connsiteX11" fmla="*/ 41835 w 3424854"/>
              <a:gd name="connsiteY11" fmla="*/ 974191 h 1769321"/>
              <a:gd name="connsiteX0" fmla="*/ 131287 w 3422682"/>
              <a:gd name="connsiteY0" fmla="*/ 546808 h 1769321"/>
              <a:gd name="connsiteX1" fmla="*/ 270435 w 3422682"/>
              <a:gd name="connsiteY1" fmla="*/ 328148 h 1769321"/>
              <a:gd name="connsiteX2" fmla="*/ 528853 w 3422682"/>
              <a:gd name="connsiteY2" fmla="*/ 179061 h 1769321"/>
              <a:gd name="connsiteX3" fmla="*/ 1671853 w 3422682"/>
              <a:gd name="connsiteY3" fmla="*/ 156 h 1769321"/>
              <a:gd name="connsiteX4" fmla="*/ 2904305 w 3422682"/>
              <a:gd name="connsiteY4" fmla="*/ 208878 h 1769321"/>
              <a:gd name="connsiteX5" fmla="*/ 3351566 w 3422682"/>
              <a:gd name="connsiteY5" fmla="*/ 666078 h 1769321"/>
              <a:gd name="connsiteX6" fmla="*/ 3401261 w 3422682"/>
              <a:gd name="connsiteY6" fmla="*/ 1163035 h 1769321"/>
              <a:gd name="connsiteX7" fmla="*/ 3113027 w 3422682"/>
              <a:gd name="connsiteY7" fmla="*/ 1640113 h 1769321"/>
              <a:gd name="connsiteX8" fmla="*/ 1781183 w 3422682"/>
              <a:gd name="connsiteY8" fmla="*/ 1769321 h 1769321"/>
              <a:gd name="connsiteX9" fmla="*/ 310192 w 3422682"/>
              <a:gd name="connsiteY9" fmla="*/ 1640113 h 1769321"/>
              <a:gd name="connsiteX10" fmla="*/ 21957 w 3422682"/>
              <a:gd name="connsiteY10" fmla="*/ 1033826 h 1769321"/>
              <a:gd name="connsiteX11" fmla="*/ 41835 w 3422682"/>
              <a:gd name="connsiteY11" fmla="*/ 974191 h 1769321"/>
              <a:gd name="connsiteX0" fmla="*/ 131287 w 3429089"/>
              <a:gd name="connsiteY0" fmla="*/ 546808 h 1769321"/>
              <a:gd name="connsiteX1" fmla="*/ 270435 w 3429089"/>
              <a:gd name="connsiteY1" fmla="*/ 328148 h 1769321"/>
              <a:gd name="connsiteX2" fmla="*/ 528853 w 3429089"/>
              <a:gd name="connsiteY2" fmla="*/ 179061 h 1769321"/>
              <a:gd name="connsiteX3" fmla="*/ 1671853 w 3429089"/>
              <a:gd name="connsiteY3" fmla="*/ 156 h 1769321"/>
              <a:gd name="connsiteX4" fmla="*/ 2904305 w 3429089"/>
              <a:gd name="connsiteY4" fmla="*/ 208878 h 1769321"/>
              <a:gd name="connsiteX5" fmla="*/ 3361506 w 3429089"/>
              <a:gd name="connsiteY5" fmla="*/ 646200 h 1769321"/>
              <a:gd name="connsiteX6" fmla="*/ 3401261 w 3429089"/>
              <a:gd name="connsiteY6" fmla="*/ 1163035 h 1769321"/>
              <a:gd name="connsiteX7" fmla="*/ 3113027 w 3429089"/>
              <a:gd name="connsiteY7" fmla="*/ 1640113 h 1769321"/>
              <a:gd name="connsiteX8" fmla="*/ 1781183 w 3429089"/>
              <a:gd name="connsiteY8" fmla="*/ 1769321 h 1769321"/>
              <a:gd name="connsiteX9" fmla="*/ 310192 w 3429089"/>
              <a:gd name="connsiteY9" fmla="*/ 1640113 h 1769321"/>
              <a:gd name="connsiteX10" fmla="*/ 21957 w 3429089"/>
              <a:gd name="connsiteY10" fmla="*/ 1033826 h 1769321"/>
              <a:gd name="connsiteX11" fmla="*/ 41835 w 3429089"/>
              <a:gd name="connsiteY11" fmla="*/ 974191 h 1769321"/>
              <a:gd name="connsiteX0" fmla="*/ 133124 w 3430926"/>
              <a:gd name="connsiteY0" fmla="*/ 546808 h 1769554"/>
              <a:gd name="connsiteX1" fmla="*/ 272272 w 3430926"/>
              <a:gd name="connsiteY1" fmla="*/ 328148 h 1769554"/>
              <a:gd name="connsiteX2" fmla="*/ 530690 w 3430926"/>
              <a:gd name="connsiteY2" fmla="*/ 179061 h 1769554"/>
              <a:gd name="connsiteX3" fmla="*/ 1673690 w 3430926"/>
              <a:gd name="connsiteY3" fmla="*/ 156 h 1769554"/>
              <a:gd name="connsiteX4" fmla="*/ 2906142 w 3430926"/>
              <a:gd name="connsiteY4" fmla="*/ 208878 h 1769554"/>
              <a:gd name="connsiteX5" fmla="*/ 3363343 w 3430926"/>
              <a:gd name="connsiteY5" fmla="*/ 646200 h 1769554"/>
              <a:gd name="connsiteX6" fmla="*/ 3403098 w 3430926"/>
              <a:gd name="connsiteY6" fmla="*/ 1163035 h 1769554"/>
              <a:gd name="connsiteX7" fmla="*/ 3114864 w 3430926"/>
              <a:gd name="connsiteY7" fmla="*/ 1640113 h 1769554"/>
              <a:gd name="connsiteX8" fmla="*/ 1783020 w 3430926"/>
              <a:gd name="connsiteY8" fmla="*/ 1769321 h 1769554"/>
              <a:gd name="connsiteX9" fmla="*/ 336877 w 3430926"/>
              <a:gd name="connsiteY9" fmla="*/ 1620235 h 1769554"/>
              <a:gd name="connsiteX10" fmla="*/ 23794 w 3430926"/>
              <a:gd name="connsiteY10" fmla="*/ 1033826 h 1769554"/>
              <a:gd name="connsiteX11" fmla="*/ 43672 w 3430926"/>
              <a:gd name="connsiteY11" fmla="*/ 974191 h 1769554"/>
              <a:gd name="connsiteX0" fmla="*/ 117456 w 3415258"/>
              <a:gd name="connsiteY0" fmla="*/ 546808 h 1769554"/>
              <a:gd name="connsiteX1" fmla="*/ 256604 w 3415258"/>
              <a:gd name="connsiteY1" fmla="*/ 328148 h 1769554"/>
              <a:gd name="connsiteX2" fmla="*/ 515022 w 3415258"/>
              <a:gd name="connsiteY2" fmla="*/ 179061 h 1769554"/>
              <a:gd name="connsiteX3" fmla="*/ 1658022 w 3415258"/>
              <a:gd name="connsiteY3" fmla="*/ 156 h 1769554"/>
              <a:gd name="connsiteX4" fmla="*/ 2890474 w 3415258"/>
              <a:gd name="connsiteY4" fmla="*/ 208878 h 1769554"/>
              <a:gd name="connsiteX5" fmla="*/ 3347675 w 3415258"/>
              <a:gd name="connsiteY5" fmla="*/ 646200 h 1769554"/>
              <a:gd name="connsiteX6" fmla="*/ 3387430 w 3415258"/>
              <a:gd name="connsiteY6" fmla="*/ 1163035 h 1769554"/>
              <a:gd name="connsiteX7" fmla="*/ 3099196 w 3415258"/>
              <a:gd name="connsiteY7" fmla="*/ 1640113 h 1769554"/>
              <a:gd name="connsiteX8" fmla="*/ 1767352 w 3415258"/>
              <a:gd name="connsiteY8" fmla="*/ 1769321 h 1769554"/>
              <a:gd name="connsiteX9" fmla="*/ 321209 w 3415258"/>
              <a:gd name="connsiteY9" fmla="*/ 1620235 h 1769554"/>
              <a:gd name="connsiteX10" fmla="*/ 32974 w 3415258"/>
              <a:gd name="connsiteY10" fmla="*/ 1138186 h 1769554"/>
              <a:gd name="connsiteX11" fmla="*/ 28004 w 3415258"/>
              <a:gd name="connsiteY11" fmla="*/ 974191 h 1769554"/>
              <a:gd name="connsiteX0" fmla="*/ 123149 w 3420951"/>
              <a:gd name="connsiteY0" fmla="*/ 546808 h 1769554"/>
              <a:gd name="connsiteX1" fmla="*/ 262297 w 3420951"/>
              <a:gd name="connsiteY1" fmla="*/ 328148 h 1769554"/>
              <a:gd name="connsiteX2" fmla="*/ 520715 w 3420951"/>
              <a:gd name="connsiteY2" fmla="*/ 179061 h 1769554"/>
              <a:gd name="connsiteX3" fmla="*/ 1663715 w 3420951"/>
              <a:gd name="connsiteY3" fmla="*/ 156 h 1769554"/>
              <a:gd name="connsiteX4" fmla="*/ 2896167 w 3420951"/>
              <a:gd name="connsiteY4" fmla="*/ 208878 h 1769554"/>
              <a:gd name="connsiteX5" fmla="*/ 3353368 w 3420951"/>
              <a:gd name="connsiteY5" fmla="*/ 646200 h 1769554"/>
              <a:gd name="connsiteX6" fmla="*/ 3393123 w 3420951"/>
              <a:gd name="connsiteY6" fmla="*/ 1163035 h 1769554"/>
              <a:gd name="connsiteX7" fmla="*/ 3104889 w 3420951"/>
              <a:gd name="connsiteY7" fmla="*/ 1640113 h 1769554"/>
              <a:gd name="connsiteX8" fmla="*/ 1773045 w 3420951"/>
              <a:gd name="connsiteY8" fmla="*/ 1769321 h 1769554"/>
              <a:gd name="connsiteX9" fmla="*/ 326902 w 3420951"/>
              <a:gd name="connsiteY9" fmla="*/ 1620235 h 1769554"/>
              <a:gd name="connsiteX10" fmla="*/ 38667 w 3420951"/>
              <a:gd name="connsiteY10" fmla="*/ 1138186 h 1769554"/>
              <a:gd name="connsiteX11" fmla="*/ 23758 w 3420951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04760 w 3402562"/>
              <a:gd name="connsiteY0" fmla="*/ 546808 h 1769554"/>
              <a:gd name="connsiteX1" fmla="*/ 243908 w 3402562"/>
              <a:gd name="connsiteY1" fmla="*/ 328148 h 1769554"/>
              <a:gd name="connsiteX2" fmla="*/ 502326 w 3402562"/>
              <a:gd name="connsiteY2" fmla="*/ 179061 h 1769554"/>
              <a:gd name="connsiteX3" fmla="*/ 1645326 w 3402562"/>
              <a:gd name="connsiteY3" fmla="*/ 156 h 1769554"/>
              <a:gd name="connsiteX4" fmla="*/ 2877778 w 3402562"/>
              <a:gd name="connsiteY4" fmla="*/ 208878 h 1769554"/>
              <a:gd name="connsiteX5" fmla="*/ 3334979 w 3402562"/>
              <a:gd name="connsiteY5" fmla="*/ 646200 h 1769554"/>
              <a:gd name="connsiteX6" fmla="*/ 3374734 w 3402562"/>
              <a:gd name="connsiteY6" fmla="*/ 1163035 h 1769554"/>
              <a:gd name="connsiteX7" fmla="*/ 3086500 w 3402562"/>
              <a:gd name="connsiteY7" fmla="*/ 1640113 h 1769554"/>
              <a:gd name="connsiteX8" fmla="*/ 1754656 w 3402562"/>
              <a:gd name="connsiteY8" fmla="*/ 1769321 h 1769554"/>
              <a:gd name="connsiteX9" fmla="*/ 308513 w 3402562"/>
              <a:gd name="connsiteY9" fmla="*/ 1620235 h 1769554"/>
              <a:gd name="connsiteX10" fmla="*/ 20278 w 3402562"/>
              <a:gd name="connsiteY10" fmla="*/ 1138186 h 1769554"/>
              <a:gd name="connsiteX11" fmla="*/ 5369 w 3402562"/>
              <a:gd name="connsiteY11" fmla="*/ 914556 h 1769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02562" h="1769554">
                <a:moveTo>
                  <a:pt x="104760" y="546808"/>
                </a:moveTo>
                <a:cubicBezTo>
                  <a:pt x="141203" y="468123"/>
                  <a:pt x="167708" y="389439"/>
                  <a:pt x="243908" y="328148"/>
                </a:cubicBezTo>
                <a:cubicBezTo>
                  <a:pt x="320108" y="266857"/>
                  <a:pt x="283665" y="248635"/>
                  <a:pt x="502326" y="179061"/>
                </a:cubicBezTo>
                <a:cubicBezTo>
                  <a:pt x="720987" y="109487"/>
                  <a:pt x="1249417" y="-4813"/>
                  <a:pt x="1645326" y="156"/>
                </a:cubicBezTo>
                <a:cubicBezTo>
                  <a:pt x="2041235" y="5125"/>
                  <a:pt x="2596169" y="101204"/>
                  <a:pt x="2877778" y="208878"/>
                </a:cubicBezTo>
                <a:cubicBezTo>
                  <a:pt x="3159387" y="316552"/>
                  <a:pt x="3252153" y="487174"/>
                  <a:pt x="3334979" y="646200"/>
                </a:cubicBezTo>
                <a:cubicBezTo>
                  <a:pt x="3417805" y="805226"/>
                  <a:pt x="3416147" y="997383"/>
                  <a:pt x="3374734" y="1163035"/>
                </a:cubicBezTo>
                <a:cubicBezTo>
                  <a:pt x="3333321" y="1328687"/>
                  <a:pt x="3356513" y="1539065"/>
                  <a:pt x="3086500" y="1640113"/>
                </a:cubicBezTo>
                <a:cubicBezTo>
                  <a:pt x="2816487" y="1741161"/>
                  <a:pt x="2217654" y="1772634"/>
                  <a:pt x="1754656" y="1769321"/>
                </a:cubicBezTo>
                <a:cubicBezTo>
                  <a:pt x="1291658" y="1766008"/>
                  <a:pt x="572728" y="1760211"/>
                  <a:pt x="308513" y="1620235"/>
                </a:cubicBezTo>
                <a:cubicBezTo>
                  <a:pt x="44298" y="1480259"/>
                  <a:pt x="45954" y="1255799"/>
                  <a:pt x="20278" y="1138186"/>
                </a:cubicBezTo>
                <a:cubicBezTo>
                  <a:pt x="-5398" y="1020573"/>
                  <a:pt x="-2085" y="993241"/>
                  <a:pt x="5369" y="914556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3081611-C8ED-4565-BDBA-23148483BEB3}"/>
              </a:ext>
            </a:extLst>
          </p:cNvPr>
          <p:cNvSpPr txBox="1"/>
          <p:nvPr/>
        </p:nvSpPr>
        <p:spPr>
          <a:xfrm>
            <a:off x="5159690" y="327397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61EE612-4D72-4C32-B2A2-D64BC4002908}"/>
              </a:ext>
            </a:extLst>
          </p:cNvPr>
          <p:cNvSpPr txBox="1"/>
          <p:nvPr/>
        </p:nvSpPr>
        <p:spPr>
          <a:xfrm>
            <a:off x="7118974" y="3606801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53FE04F-21C0-45FB-927A-04A8BEE9A56E}"/>
              </a:ext>
            </a:extLst>
          </p:cNvPr>
          <p:cNvSpPr txBox="1"/>
          <p:nvPr/>
        </p:nvSpPr>
        <p:spPr>
          <a:xfrm>
            <a:off x="7127677" y="3954067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145D25E-DDCE-4A56-BF81-D1FC5D9E1ED3}"/>
              </a:ext>
            </a:extLst>
          </p:cNvPr>
          <p:cNvSpPr txBox="1"/>
          <p:nvPr/>
        </p:nvSpPr>
        <p:spPr>
          <a:xfrm>
            <a:off x="7469533" y="3827970"/>
            <a:ext cx="47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</a:t>
            </a:r>
            <a:endParaRPr lang="en-US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C0327C8-22B0-4150-B4E9-B16D03FFCD29}"/>
              </a:ext>
            </a:extLst>
          </p:cNvPr>
          <p:cNvSpPr txBox="1">
            <a:spLocks/>
          </p:cNvSpPr>
          <p:nvPr/>
        </p:nvSpPr>
        <p:spPr>
          <a:xfrm>
            <a:off x="8420216" y="2446257"/>
            <a:ext cx="2698116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A </a:t>
            </a:r>
            <a:r>
              <a:rPr lang="en-US" dirty="0"/>
              <a:t>– R</a:t>
            </a:r>
            <a:r>
              <a:rPr lang="en-US" baseline="-25000" dirty="0"/>
              <a:t>1 </a:t>
            </a:r>
            <a:r>
              <a:rPr lang="en-US" dirty="0"/>
              <a:t>I</a:t>
            </a:r>
            <a:r>
              <a:rPr lang="en-US" baseline="-25000" dirty="0"/>
              <a:t>D  </a:t>
            </a:r>
            <a:r>
              <a:rPr lang="en-US" dirty="0"/>
              <a:t>– V</a:t>
            </a:r>
            <a:r>
              <a:rPr lang="en-US" baseline="-25000" dirty="0"/>
              <a:t>D </a:t>
            </a:r>
            <a:r>
              <a:rPr lang="en-US" dirty="0"/>
              <a:t>= 0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2994A88B-8452-48EB-9B27-1F3696B1AACB}"/>
              </a:ext>
            </a:extLst>
          </p:cNvPr>
          <p:cNvSpPr txBox="1">
            <a:spLocks/>
          </p:cNvSpPr>
          <p:nvPr/>
        </p:nvSpPr>
        <p:spPr>
          <a:xfrm>
            <a:off x="8006710" y="3152169"/>
            <a:ext cx="4228455" cy="76354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solve for the diode current, I</a:t>
            </a:r>
            <a:r>
              <a:rPr lang="en-US" baseline="-25000" dirty="0"/>
              <a:t>D</a:t>
            </a:r>
            <a:endParaRPr lang="en-US" dirty="0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2DCB3733-855B-44B9-BADF-674FC7EC70E6}"/>
              </a:ext>
            </a:extLst>
          </p:cNvPr>
          <p:cNvSpPr txBox="1">
            <a:spLocks/>
          </p:cNvSpPr>
          <p:nvPr/>
        </p:nvSpPr>
        <p:spPr>
          <a:xfrm>
            <a:off x="8303739" y="4702827"/>
            <a:ext cx="3175379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  </a:t>
            </a:r>
            <a:r>
              <a:rPr lang="en-US" dirty="0"/>
              <a:t>= – V</a:t>
            </a:r>
            <a:r>
              <a:rPr lang="en-US" baseline="-25000" dirty="0"/>
              <a:t>D</a:t>
            </a:r>
            <a:r>
              <a:rPr lang="en-US" dirty="0"/>
              <a:t> /R</a:t>
            </a:r>
            <a:r>
              <a:rPr lang="en-US" baseline="-25000" dirty="0"/>
              <a:t>1 </a:t>
            </a:r>
            <a:r>
              <a:rPr lang="en-US" dirty="0"/>
              <a:t>+ V</a:t>
            </a:r>
            <a:r>
              <a:rPr lang="en-US" baseline="-25000" dirty="0"/>
              <a:t>A</a:t>
            </a:r>
            <a:r>
              <a:rPr lang="en-US" dirty="0"/>
              <a:t> /R</a:t>
            </a:r>
            <a:r>
              <a:rPr lang="en-US" baseline="-25000" dirty="0"/>
              <a:t>1 </a:t>
            </a:r>
            <a:endParaRPr lang="en-US" dirty="0"/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DDB8C304-458B-4B31-BE6F-9FD98DA6E8EA}"/>
              </a:ext>
            </a:extLst>
          </p:cNvPr>
          <p:cNvSpPr txBox="1">
            <a:spLocks/>
          </p:cNvSpPr>
          <p:nvPr/>
        </p:nvSpPr>
        <p:spPr>
          <a:xfrm>
            <a:off x="8303739" y="5489938"/>
            <a:ext cx="3175379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  </a:t>
            </a:r>
            <a:r>
              <a:rPr lang="en-US" dirty="0"/>
              <a:t>= – V</a:t>
            </a:r>
            <a:r>
              <a:rPr lang="en-US" baseline="-25000" dirty="0"/>
              <a:t>D</a:t>
            </a:r>
            <a:r>
              <a:rPr lang="en-US" dirty="0"/>
              <a:t> /12</a:t>
            </a:r>
            <a:r>
              <a:rPr lang="en-US" baseline="-25000" dirty="0"/>
              <a:t> </a:t>
            </a:r>
            <a:r>
              <a:rPr lang="en-US" dirty="0"/>
              <a:t>+ 2/3</a:t>
            </a:r>
            <a:r>
              <a:rPr lang="en-US" baseline="-25000" dirty="0"/>
              <a:t> </a:t>
            </a:r>
            <a:endParaRPr lang="en-US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244AF7D7-3524-490C-AD49-E75C3E698196}"/>
              </a:ext>
            </a:extLst>
          </p:cNvPr>
          <p:cNvSpPr txBox="1">
            <a:spLocks/>
          </p:cNvSpPr>
          <p:nvPr/>
        </p:nvSpPr>
        <p:spPr>
          <a:xfrm>
            <a:off x="4791502" y="5603044"/>
            <a:ext cx="2107264" cy="763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Load line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37FD1CA-A325-4C9E-8811-4CE69F7060CE}"/>
              </a:ext>
            </a:extLst>
          </p:cNvPr>
          <p:cNvCxnSpPr/>
          <p:nvPr/>
        </p:nvCxnSpPr>
        <p:spPr>
          <a:xfrm>
            <a:off x="6565900" y="5827185"/>
            <a:ext cx="138023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50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1" grpId="0"/>
      <p:bldP spid="35" grpId="0" build="p"/>
      <p:bldP spid="36" grpId="0" build="p"/>
      <p:bldP spid="37" grpId="0" build="p"/>
      <p:bldP spid="38" grpId="0" build="p"/>
      <p:bldP spid="3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CC884-D689-408A-8FAA-8ABFCC7C5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037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Can be used with diode curve obtained from equation or from manufacturer.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8F8E78F3-F724-416B-8093-7E8CD769B2E8}"/>
              </a:ext>
            </a:extLst>
          </p:cNvPr>
          <p:cNvSpPr txBox="1">
            <a:spLocks/>
          </p:cNvSpPr>
          <p:nvPr/>
        </p:nvSpPr>
        <p:spPr>
          <a:xfrm>
            <a:off x="9016621" y="2512323"/>
            <a:ext cx="3175379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  </a:t>
            </a:r>
            <a:r>
              <a:rPr lang="en-US" dirty="0"/>
              <a:t>= – V</a:t>
            </a:r>
            <a:r>
              <a:rPr lang="en-US" baseline="-25000" dirty="0"/>
              <a:t>D</a:t>
            </a:r>
            <a:r>
              <a:rPr lang="en-US" dirty="0"/>
              <a:t> /12</a:t>
            </a:r>
            <a:r>
              <a:rPr lang="en-US" baseline="-25000" dirty="0"/>
              <a:t> </a:t>
            </a:r>
            <a:r>
              <a:rPr lang="en-US" dirty="0"/>
              <a:t>+ 2/3</a:t>
            </a:r>
            <a:r>
              <a:rPr lang="en-US" baseline="-25000" dirty="0"/>
              <a:t> </a:t>
            </a:r>
            <a:endParaRPr lang="en-US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0A8E477-7811-439D-9025-A797716BE8FF}"/>
              </a:ext>
            </a:extLst>
          </p:cNvPr>
          <p:cNvSpPr txBox="1">
            <a:spLocks/>
          </p:cNvSpPr>
          <p:nvPr/>
        </p:nvSpPr>
        <p:spPr>
          <a:xfrm>
            <a:off x="9016621" y="3180986"/>
            <a:ext cx="2540970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intercept = 2/3</a:t>
            </a:r>
            <a:r>
              <a:rPr lang="en-US" baseline="-25000" dirty="0"/>
              <a:t> 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D838F85-354F-4296-9D7F-65335C785277}"/>
              </a:ext>
            </a:extLst>
          </p:cNvPr>
          <p:cNvSpPr txBox="1">
            <a:spLocks/>
          </p:cNvSpPr>
          <p:nvPr/>
        </p:nvSpPr>
        <p:spPr>
          <a:xfrm>
            <a:off x="9016621" y="3829986"/>
            <a:ext cx="2540970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slope = -1/12</a:t>
            </a:r>
            <a:r>
              <a:rPr lang="en-US" baseline="-25000" dirty="0"/>
              <a:t> </a:t>
            </a:r>
            <a:endParaRPr lang="en-US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E537780-4C06-4267-A675-4A3B2C8DF775}"/>
              </a:ext>
            </a:extLst>
          </p:cNvPr>
          <p:cNvGraphicFramePr>
            <a:graphicFrameLocks/>
          </p:cNvGraphicFramePr>
          <p:nvPr/>
        </p:nvGraphicFramePr>
        <p:xfrm>
          <a:off x="1536192" y="2057400"/>
          <a:ext cx="748042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60667C-8F86-45E9-920C-7646250F48C5}"/>
              </a:ext>
            </a:extLst>
          </p:cNvPr>
          <p:cNvCxnSpPr>
            <a:cxnSpLocks/>
          </p:cNvCxnSpPr>
          <p:nvPr/>
        </p:nvCxnSpPr>
        <p:spPr>
          <a:xfrm>
            <a:off x="2330450" y="4626853"/>
            <a:ext cx="6401766" cy="548640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26998E1-446C-46AA-9712-049A7C6B24D9}"/>
              </a:ext>
            </a:extLst>
          </p:cNvPr>
          <p:cNvSpPr txBox="1">
            <a:spLocks/>
          </p:cNvSpPr>
          <p:nvPr/>
        </p:nvSpPr>
        <p:spPr>
          <a:xfrm>
            <a:off x="9046643" y="4702557"/>
            <a:ext cx="2920455" cy="4960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From graph estimate:</a:t>
            </a:r>
            <a:r>
              <a:rPr lang="en-US" baseline="-25000" dirty="0"/>
              <a:t> </a:t>
            </a: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C3FB97F-FF72-4E4E-A2EA-D11ACC3B431A}"/>
              </a:ext>
            </a:extLst>
          </p:cNvPr>
          <p:cNvSpPr txBox="1">
            <a:spLocks/>
          </p:cNvSpPr>
          <p:nvPr/>
        </p:nvSpPr>
        <p:spPr>
          <a:xfrm>
            <a:off x="9068118" y="5167312"/>
            <a:ext cx="3175379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  </a:t>
            </a:r>
            <a:r>
              <a:rPr lang="en-US" dirty="0"/>
              <a:t>≈ 0.60 A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343035C-A55A-425E-AFBA-6C11917DB6B9}"/>
              </a:ext>
            </a:extLst>
          </p:cNvPr>
          <p:cNvSpPr txBox="1">
            <a:spLocks/>
          </p:cNvSpPr>
          <p:nvPr/>
        </p:nvSpPr>
        <p:spPr>
          <a:xfrm>
            <a:off x="9068118" y="5729354"/>
            <a:ext cx="3175379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D  </a:t>
            </a:r>
            <a:r>
              <a:rPr lang="en-US" dirty="0"/>
              <a:t>≈ 0.76 V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BD8937D-8FB9-4535-AF3C-D19641C7E4A2}"/>
              </a:ext>
            </a:extLst>
          </p:cNvPr>
          <p:cNvSpPr txBox="1">
            <a:spLocks/>
          </p:cNvSpPr>
          <p:nvPr/>
        </p:nvSpPr>
        <p:spPr>
          <a:xfrm>
            <a:off x="1616051" y="6288948"/>
            <a:ext cx="7320710" cy="4960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This plot came from Excel, using I</a:t>
            </a:r>
            <a:r>
              <a:rPr lang="en-US" baseline="-25000" dirty="0"/>
              <a:t>o</a:t>
            </a:r>
            <a:r>
              <a:rPr lang="en-US" dirty="0"/>
              <a:t> = 10</a:t>
            </a:r>
            <a:r>
              <a:rPr lang="en-US" baseline="30000" dirty="0"/>
              <a:t>-13</a:t>
            </a:r>
            <a:r>
              <a:rPr lang="en-US" dirty="0"/>
              <a:t> and T = 300 K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D14857B-8CED-46B6-932C-119E1763C5DE}"/>
              </a:ext>
            </a:extLst>
          </p:cNvPr>
          <p:cNvCxnSpPr/>
          <p:nvPr/>
        </p:nvCxnSpPr>
        <p:spPr>
          <a:xfrm flipH="1">
            <a:off x="2330450" y="4732837"/>
            <a:ext cx="123507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6962E5D-6DEB-4C32-B536-E7E07636E152}"/>
              </a:ext>
            </a:extLst>
          </p:cNvPr>
          <p:cNvCxnSpPr>
            <a:cxnSpLocks/>
          </p:cNvCxnSpPr>
          <p:nvPr/>
        </p:nvCxnSpPr>
        <p:spPr>
          <a:xfrm flipH="1">
            <a:off x="3553413" y="4735326"/>
            <a:ext cx="1" cy="98767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5757FAA-2B21-4177-8E4A-6C82F65ABCE4}"/>
              </a:ext>
            </a:extLst>
          </p:cNvPr>
          <p:cNvSpPr txBox="1">
            <a:spLocks/>
          </p:cNvSpPr>
          <p:nvPr/>
        </p:nvSpPr>
        <p:spPr>
          <a:xfrm>
            <a:off x="110896" y="3971779"/>
            <a:ext cx="2107264" cy="763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Load line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FF9394E-4F08-4FB2-B608-A427A16EF87F}"/>
              </a:ext>
            </a:extLst>
          </p:cNvPr>
          <p:cNvCxnSpPr>
            <a:cxnSpLocks/>
          </p:cNvCxnSpPr>
          <p:nvPr/>
        </p:nvCxnSpPr>
        <p:spPr>
          <a:xfrm>
            <a:off x="1567751" y="4233069"/>
            <a:ext cx="1086549" cy="3643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11B0E1E9-5E66-4081-BF36-E799363EEB2D}"/>
              </a:ext>
            </a:extLst>
          </p:cNvPr>
          <p:cNvSpPr txBox="1">
            <a:spLocks/>
          </p:cNvSpPr>
          <p:nvPr/>
        </p:nvSpPr>
        <p:spPr>
          <a:xfrm>
            <a:off x="8791719" y="2049845"/>
            <a:ext cx="3175379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Plot load line</a:t>
            </a:r>
          </a:p>
        </p:txBody>
      </p:sp>
    </p:spTree>
    <p:extLst>
      <p:ext uri="{BB962C8B-B14F-4D97-AF65-F5344CB8AC3E}">
        <p14:creationId xmlns:p14="http://schemas.microsoft.com/office/powerpoint/2010/main" val="376491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  <p:bldP spid="23" grpId="0" build="p"/>
      <p:bldP spid="24" grpId="0" build="p"/>
      <p:bldP spid="15" grpId="0" build="p"/>
      <p:bldP spid="16" grpId="0" build="p"/>
      <p:bldP spid="17" grpId="0" build="p"/>
      <p:bldP spid="21" grpId="0" build="p"/>
      <p:bldP spid="2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280EA-F6CD-4AAD-8970-3BD3D583A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9099"/>
            <a:ext cx="10515600" cy="127000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6000" dirty="0"/>
              <a:t>Numerical Solutions</a:t>
            </a:r>
          </a:p>
          <a:p>
            <a:pPr marL="0" indent="0" algn="ctr">
              <a:buNone/>
            </a:pPr>
            <a:r>
              <a:rPr lang="en-US" sz="6000" dirty="0"/>
              <a:t>Automatic Calculator or Iterative</a:t>
            </a:r>
          </a:p>
        </p:txBody>
      </p:sp>
    </p:spTree>
    <p:extLst>
      <p:ext uri="{BB962C8B-B14F-4D97-AF65-F5344CB8AC3E}">
        <p14:creationId xmlns:p14="http://schemas.microsoft.com/office/powerpoint/2010/main" val="40385156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Solution – </a:t>
            </a:r>
            <a:r>
              <a:rPr lang="en-US" dirty="0">
                <a:solidFill>
                  <a:srgbClr val="FF0000"/>
                </a:solidFill>
              </a:rPr>
              <a:t>Automatic Calculator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CB0D8-9269-42D4-AA73-6D375ED63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equation from Kirchhoff's voltage law (KVL)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V="1">
            <a:off x="3866862" y="2905994"/>
            <a:ext cx="2965380" cy="6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  <a:endCxn id="63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  <a:stCxn id="63" idx="0"/>
          </p:cNvCxnSpPr>
          <p:nvPr/>
        </p:nvCxnSpPr>
        <p:spPr>
          <a:xfrm>
            <a:off x="6832242" y="4186680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978195" y="3828403"/>
            <a:ext cx="1219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8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2898417" y="2392439"/>
            <a:ext cx="1078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= 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04EBEB-1118-410F-B8F7-BCB5BBAF43EF}"/>
              </a:ext>
            </a:extLst>
          </p:cNvPr>
          <p:cNvSpPr/>
          <p:nvPr/>
        </p:nvSpPr>
        <p:spPr>
          <a:xfrm>
            <a:off x="2976370" y="3220122"/>
            <a:ext cx="3402562" cy="1769554"/>
          </a:xfrm>
          <a:custGeom>
            <a:avLst/>
            <a:gdLst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808 h 1769321"/>
              <a:gd name="connsiteX1" fmla="*/ 270435 w 3424854"/>
              <a:gd name="connsiteY1" fmla="*/ 328148 h 1769321"/>
              <a:gd name="connsiteX2" fmla="*/ 528853 w 3424854"/>
              <a:gd name="connsiteY2" fmla="*/ 179061 h 1769321"/>
              <a:gd name="connsiteX3" fmla="*/ 1671853 w 3424854"/>
              <a:gd name="connsiteY3" fmla="*/ 156 h 1769321"/>
              <a:gd name="connsiteX4" fmla="*/ 2904305 w 3424854"/>
              <a:gd name="connsiteY4" fmla="*/ 208878 h 1769321"/>
              <a:gd name="connsiteX5" fmla="*/ 3351566 w 3424854"/>
              <a:gd name="connsiteY5" fmla="*/ 666078 h 1769321"/>
              <a:gd name="connsiteX6" fmla="*/ 3401261 w 3424854"/>
              <a:gd name="connsiteY6" fmla="*/ 1163035 h 1769321"/>
              <a:gd name="connsiteX7" fmla="*/ 3113027 w 3424854"/>
              <a:gd name="connsiteY7" fmla="*/ 1640113 h 1769321"/>
              <a:gd name="connsiteX8" fmla="*/ 1781183 w 3424854"/>
              <a:gd name="connsiteY8" fmla="*/ 1769321 h 1769321"/>
              <a:gd name="connsiteX9" fmla="*/ 310192 w 3424854"/>
              <a:gd name="connsiteY9" fmla="*/ 1640113 h 1769321"/>
              <a:gd name="connsiteX10" fmla="*/ 21957 w 3424854"/>
              <a:gd name="connsiteY10" fmla="*/ 1033826 h 1769321"/>
              <a:gd name="connsiteX11" fmla="*/ 41835 w 3424854"/>
              <a:gd name="connsiteY11" fmla="*/ 974191 h 1769321"/>
              <a:gd name="connsiteX0" fmla="*/ 131287 w 3422682"/>
              <a:gd name="connsiteY0" fmla="*/ 546808 h 1769321"/>
              <a:gd name="connsiteX1" fmla="*/ 270435 w 3422682"/>
              <a:gd name="connsiteY1" fmla="*/ 328148 h 1769321"/>
              <a:gd name="connsiteX2" fmla="*/ 528853 w 3422682"/>
              <a:gd name="connsiteY2" fmla="*/ 179061 h 1769321"/>
              <a:gd name="connsiteX3" fmla="*/ 1671853 w 3422682"/>
              <a:gd name="connsiteY3" fmla="*/ 156 h 1769321"/>
              <a:gd name="connsiteX4" fmla="*/ 2904305 w 3422682"/>
              <a:gd name="connsiteY4" fmla="*/ 208878 h 1769321"/>
              <a:gd name="connsiteX5" fmla="*/ 3351566 w 3422682"/>
              <a:gd name="connsiteY5" fmla="*/ 666078 h 1769321"/>
              <a:gd name="connsiteX6" fmla="*/ 3401261 w 3422682"/>
              <a:gd name="connsiteY6" fmla="*/ 1163035 h 1769321"/>
              <a:gd name="connsiteX7" fmla="*/ 3113027 w 3422682"/>
              <a:gd name="connsiteY7" fmla="*/ 1640113 h 1769321"/>
              <a:gd name="connsiteX8" fmla="*/ 1781183 w 3422682"/>
              <a:gd name="connsiteY8" fmla="*/ 1769321 h 1769321"/>
              <a:gd name="connsiteX9" fmla="*/ 310192 w 3422682"/>
              <a:gd name="connsiteY9" fmla="*/ 1640113 h 1769321"/>
              <a:gd name="connsiteX10" fmla="*/ 21957 w 3422682"/>
              <a:gd name="connsiteY10" fmla="*/ 1033826 h 1769321"/>
              <a:gd name="connsiteX11" fmla="*/ 41835 w 3422682"/>
              <a:gd name="connsiteY11" fmla="*/ 974191 h 1769321"/>
              <a:gd name="connsiteX0" fmla="*/ 131287 w 3429089"/>
              <a:gd name="connsiteY0" fmla="*/ 546808 h 1769321"/>
              <a:gd name="connsiteX1" fmla="*/ 270435 w 3429089"/>
              <a:gd name="connsiteY1" fmla="*/ 328148 h 1769321"/>
              <a:gd name="connsiteX2" fmla="*/ 528853 w 3429089"/>
              <a:gd name="connsiteY2" fmla="*/ 179061 h 1769321"/>
              <a:gd name="connsiteX3" fmla="*/ 1671853 w 3429089"/>
              <a:gd name="connsiteY3" fmla="*/ 156 h 1769321"/>
              <a:gd name="connsiteX4" fmla="*/ 2904305 w 3429089"/>
              <a:gd name="connsiteY4" fmla="*/ 208878 h 1769321"/>
              <a:gd name="connsiteX5" fmla="*/ 3361506 w 3429089"/>
              <a:gd name="connsiteY5" fmla="*/ 646200 h 1769321"/>
              <a:gd name="connsiteX6" fmla="*/ 3401261 w 3429089"/>
              <a:gd name="connsiteY6" fmla="*/ 1163035 h 1769321"/>
              <a:gd name="connsiteX7" fmla="*/ 3113027 w 3429089"/>
              <a:gd name="connsiteY7" fmla="*/ 1640113 h 1769321"/>
              <a:gd name="connsiteX8" fmla="*/ 1781183 w 3429089"/>
              <a:gd name="connsiteY8" fmla="*/ 1769321 h 1769321"/>
              <a:gd name="connsiteX9" fmla="*/ 310192 w 3429089"/>
              <a:gd name="connsiteY9" fmla="*/ 1640113 h 1769321"/>
              <a:gd name="connsiteX10" fmla="*/ 21957 w 3429089"/>
              <a:gd name="connsiteY10" fmla="*/ 1033826 h 1769321"/>
              <a:gd name="connsiteX11" fmla="*/ 41835 w 3429089"/>
              <a:gd name="connsiteY11" fmla="*/ 974191 h 1769321"/>
              <a:gd name="connsiteX0" fmla="*/ 133124 w 3430926"/>
              <a:gd name="connsiteY0" fmla="*/ 546808 h 1769554"/>
              <a:gd name="connsiteX1" fmla="*/ 272272 w 3430926"/>
              <a:gd name="connsiteY1" fmla="*/ 328148 h 1769554"/>
              <a:gd name="connsiteX2" fmla="*/ 530690 w 3430926"/>
              <a:gd name="connsiteY2" fmla="*/ 179061 h 1769554"/>
              <a:gd name="connsiteX3" fmla="*/ 1673690 w 3430926"/>
              <a:gd name="connsiteY3" fmla="*/ 156 h 1769554"/>
              <a:gd name="connsiteX4" fmla="*/ 2906142 w 3430926"/>
              <a:gd name="connsiteY4" fmla="*/ 208878 h 1769554"/>
              <a:gd name="connsiteX5" fmla="*/ 3363343 w 3430926"/>
              <a:gd name="connsiteY5" fmla="*/ 646200 h 1769554"/>
              <a:gd name="connsiteX6" fmla="*/ 3403098 w 3430926"/>
              <a:gd name="connsiteY6" fmla="*/ 1163035 h 1769554"/>
              <a:gd name="connsiteX7" fmla="*/ 3114864 w 3430926"/>
              <a:gd name="connsiteY7" fmla="*/ 1640113 h 1769554"/>
              <a:gd name="connsiteX8" fmla="*/ 1783020 w 3430926"/>
              <a:gd name="connsiteY8" fmla="*/ 1769321 h 1769554"/>
              <a:gd name="connsiteX9" fmla="*/ 336877 w 3430926"/>
              <a:gd name="connsiteY9" fmla="*/ 1620235 h 1769554"/>
              <a:gd name="connsiteX10" fmla="*/ 23794 w 3430926"/>
              <a:gd name="connsiteY10" fmla="*/ 1033826 h 1769554"/>
              <a:gd name="connsiteX11" fmla="*/ 43672 w 3430926"/>
              <a:gd name="connsiteY11" fmla="*/ 974191 h 1769554"/>
              <a:gd name="connsiteX0" fmla="*/ 117456 w 3415258"/>
              <a:gd name="connsiteY0" fmla="*/ 546808 h 1769554"/>
              <a:gd name="connsiteX1" fmla="*/ 256604 w 3415258"/>
              <a:gd name="connsiteY1" fmla="*/ 328148 h 1769554"/>
              <a:gd name="connsiteX2" fmla="*/ 515022 w 3415258"/>
              <a:gd name="connsiteY2" fmla="*/ 179061 h 1769554"/>
              <a:gd name="connsiteX3" fmla="*/ 1658022 w 3415258"/>
              <a:gd name="connsiteY3" fmla="*/ 156 h 1769554"/>
              <a:gd name="connsiteX4" fmla="*/ 2890474 w 3415258"/>
              <a:gd name="connsiteY4" fmla="*/ 208878 h 1769554"/>
              <a:gd name="connsiteX5" fmla="*/ 3347675 w 3415258"/>
              <a:gd name="connsiteY5" fmla="*/ 646200 h 1769554"/>
              <a:gd name="connsiteX6" fmla="*/ 3387430 w 3415258"/>
              <a:gd name="connsiteY6" fmla="*/ 1163035 h 1769554"/>
              <a:gd name="connsiteX7" fmla="*/ 3099196 w 3415258"/>
              <a:gd name="connsiteY7" fmla="*/ 1640113 h 1769554"/>
              <a:gd name="connsiteX8" fmla="*/ 1767352 w 3415258"/>
              <a:gd name="connsiteY8" fmla="*/ 1769321 h 1769554"/>
              <a:gd name="connsiteX9" fmla="*/ 321209 w 3415258"/>
              <a:gd name="connsiteY9" fmla="*/ 1620235 h 1769554"/>
              <a:gd name="connsiteX10" fmla="*/ 32974 w 3415258"/>
              <a:gd name="connsiteY10" fmla="*/ 1138186 h 1769554"/>
              <a:gd name="connsiteX11" fmla="*/ 28004 w 3415258"/>
              <a:gd name="connsiteY11" fmla="*/ 974191 h 1769554"/>
              <a:gd name="connsiteX0" fmla="*/ 123149 w 3420951"/>
              <a:gd name="connsiteY0" fmla="*/ 546808 h 1769554"/>
              <a:gd name="connsiteX1" fmla="*/ 262297 w 3420951"/>
              <a:gd name="connsiteY1" fmla="*/ 328148 h 1769554"/>
              <a:gd name="connsiteX2" fmla="*/ 520715 w 3420951"/>
              <a:gd name="connsiteY2" fmla="*/ 179061 h 1769554"/>
              <a:gd name="connsiteX3" fmla="*/ 1663715 w 3420951"/>
              <a:gd name="connsiteY3" fmla="*/ 156 h 1769554"/>
              <a:gd name="connsiteX4" fmla="*/ 2896167 w 3420951"/>
              <a:gd name="connsiteY4" fmla="*/ 208878 h 1769554"/>
              <a:gd name="connsiteX5" fmla="*/ 3353368 w 3420951"/>
              <a:gd name="connsiteY5" fmla="*/ 646200 h 1769554"/>
              <a:gd name="connsiteX6" fmla="*/ 3393123 w 3420951"/>
              <a:gd name="connsiteY6" fmla="*/ 1163035 h 1769554"/>
              <a:gd name="connsiteX7" fmla="*/ 3104889 w 3420951"/>
              <a:gd name="connsiteY7" fmla="*/ 1640113 h 1769554"/>
              <a:gd name="connsiteX8" fmla="*/ 1773045 w 3420951"/>
              <a:gd name="connsiteY8" fmla="*/ 1769321 h 1769554"/>
              <a:gd name="connsiteX9" fmla="*/ 326902 w 3420951"/>
              <a:gd name="connsiteY9" fmla="*/ 1620235 h 1769554"/>
              <a:gd name="connsiteX10" fmla="*/ 38667 w 3420951"/>
              <a:gd name="connsiteY10" fmla="*/ 1138186 h 1769554"/>
              <a:gd name="connsiteX11" fmla="*/ 23758 w 3420951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04760 w 3402562"/>
              <a:gd name="connsiteY0" fmla="*/ 546808 h 1769554"/>
              <a:gd name="connsiteX1" fmla="*/ 243908 w 3402562"/>
              <a:gd name="connsiteY1" fmla="*/ 328148 h 1769554"/>
              <a:gd name="connsiteX2" fmla="*/ 502326 w 3402562"/>
              <a:gd name="connsiteY2" fmla="*/ 179061 h 1769554"/>
              <a:gd name="connsiteX3" fmla="*/ 1645326 w 3402562"/>
              <a:gd name="connsiteY3" fmla="*/ 156 h 1769554"/>
              <a:gd name="connsiteX4" fmla="*/ 2877778 w 3402562"/>
              <a:gd name="connsiteY4" fmla="*/ 208878 h 1769554"/>
              <a:gd name="connsiteX5" fmla="*/ 3334979 w 3402562"/>
              <a:gd name="connsiteY5" fmla="*/ 646200 h 1769554"/>
              <a:gd name="connsiteX6" fmla="*/ 3374734 w 3402562"/>
              <a:gd name="connsiteY6" fmla="*/ 1163035 h 1769554"/>
              <a:gd name="connsiteX7" fmla="*/ 3086500 w 3402562"/>
              <a:gd name="connsiteY7" fmla="*/ 1640113 h 1769554"/>
              <a:gd name="connsiteX8" fmla="*/ 1754656 w 3402562"/>
              <a:gd name="connsiteY8" fmla="*/ 1769321 h 1769554"/>
              <a:gd name="connsiteX9" fmla="*/ 308513 w 3402562"/>
              <a:gd name="connsiteY9" fmla="*/ 1620235 h 1769554"/>
              <a:gd name="connsiteX10" fmla="*/ 20278 w 3402562"/>
              <a:gd name="connsiteY10" fmla="*/ 1138186 h 1769554"/>
              <a:gd name="connsiteX11" fmla="*/ 5369 w 3402562"/>
              <a:gd name="connsiteY11" fmla="*/ 914556 h 1769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02562" h="1769554">
                <a:moveTo>
                  <a:pt x="104760" y="546808"/>
                </a:moveTo>
                <a:cubicBezTo>
                  <a:pt x="141203" y="468123"/>
                  <a:pt x="167708" y="389439"/>
                  <a:pt x="243908" y="328148"/>
                </a:cubicBezTo>
                <a:cubicBezTo>
                  <a:pt x="320108" y="266857"/>
                  <a:pt x="283665" y="248635"/>
                  <a:pt x="502326" y="179061"/>
                </a:cubicBezTo>
                <a:cubicBezTo>
                  <a:pt x="720987" y="109487"/>
                  <a:pt x="1249417" y="-4813"/>
                  <a:pt x="1645326" y="156"/>
                </a:cubicBezTo>
                <a:cubicBezTo>
                  <a:pt x="2041235" y="5125"/>
                  <a:pt x="2596169" y="101204"/>
                  <a:pt x="2877778" y="208878"/>
                </a:cubicBezTo>
                <a:cubicBezTo>
                  <a:pt x="3159387" y="316552"/>
                  <a:pt x="3252153" y="487174"/>
                  <a:pt x="3334979" y="646200"/>
                </a:cubicBezTo>
                <a:cubicBezTo>
                  <a:pt x="3417805" y="805226"/>
                  <a:pt x="3416147" y="997383"/>
                  <a:pt x="3374734" y="1163035"/>
                </a:cubicBezTo>
                <a:cubicBezTo>
                  <a:pt x="3333321" y="1328687"/>
                  <a:pt x="3356513" y="1539065"/>
                  <a:pt x="3086500" y="1640113"/>
                </a:cubicBezTo>
                <a:cubicBezTo>
                  <a:pt x="2816487" y="1741161"/>
                  <a:pt x="2217654" y="1772634"/>
                  <a:pt x="1754656" y="1769321"/>
                </a:cubicBezTo>
                <a:cubicBezTo>
                  <a:pt x="1291658" y="1766008"/>
                  <a:pt x="572728" y="1760211"/>
                  <a:pt x="308513" y="1620235"/>
                </a:cubicBezTo>
                <a:cubicBezTo>
                  <a:pt x="44298" y="1480259"/>
                  <a:pt x="45954" y="1255799"/>
                  <a:pt x="20278" y="1138186"/>
                </a:cubicBezTo>
                <a:cubicBezTo>
                  <a:pt x="-5398" y="1020573"/>
                  <a:pt x="-2085" y="993241"/>
                  <a:pt x="5369" y="914556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3081611-C8ED-4565-BDBA-23148483BEB3}"/>
              </a:ext>
            </a:extLst>
          </p:cNvPr>
          <p:cNvSpPr txBox="1"/>
          <p:nvPr/>
        </p:nvSpPr>
        <p:spPr>
          <a:xfrm>
            <a:off x="5159690" y="327397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61EE612-4D72-4C32-B2A2-D64BC4002908}"/>
              </a:ext>
            </a:extLst>
          </p:cNvPr>
          <p:cNvSpPr txBox="1"/>
          <p:nvPr/>
        </p:nvSpPr>
        <p:spPr>
          <a:xfrm>
            <a:off x="7118974" y="3606801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53FE04F-21C0-45FB-927A-04A8BEE9A56E}"/>
              </a:ext>
            </a:extLst>
          </p:cNvPr>
          <p:cNvSpPr txBox="1"/>
          <p:nvPr/>
        </p:nvSpPr>
        <p:spPr>
          <a:xfrm>
            <a:off x="7127677" y="3954067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145D25E-DDCE-4A56-BF81-D1FC5D9E1ED3}"/>
              </a:ext>
            </a:extLst>
          </p:cNvPr>
          <p:cNvSpPr txBox="1"/>
          <p:nvPr/>
        </p:nvSpPr>
        <p:spPr>
          <a:xfrm>
            <a:off x="7231231" y="3819130"/>
            <a:ext cx="47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</a:t>
            </a:r>
            <a:endParaRPr lang="en-US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C0327C8-22B0-4150-B4E9-B16D03FFCD29}"/>
              </a:ext>
            </a:extLst>
          </p:cNvPr>
          <p:cNvSpPr txBox="1">
            <a:spLocks/>
          </p:cNvSpPr>
          <p:nvPr/>
        </p:nvSpPr>
        <p:spPr>
          <a:xfrm>
            <a:off x="8420216" y="2446257"/>
            <a:ext cx="2698116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A </a:t>
            </a:r>
            <a:r>
              <a:rPr lang="en-US" dirty="0"/>
              <a:t>– R</a:t>
            </a:r>
            <a:r>
              <a:rPr lang="en-US" baseline="-25000" dirty="0"/>
              <a:t>1 </a:t>
            </a:r>
            <a:r>
              <a:rPr lang="en-US" dirty="0"/>
              <a:t>I</a:t>
            </a:r>
            <a:r>
              <a:rPr lang="en-US" baseline="-25000" dirty="0"/>
              <a:t>D  </a:t>
            </a:r>
            <a:r>
              <a:rPr lang="en-US" dirty="0"/>
              <a:t>– V</a:t>
            </a:r>
            <a:r>
              <a:rPr lang="en-US" baseline="-25000" dirty="0"/>
              <a:t>D </a:t>
            </a:r>
            <a:r>
              <a:rPr lang="en-US" dirty="0"/>
              <a:t>= 0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2994A88B-8452-48EB-9B27-1F3696B1AACB}"/>
              </a:ext>
            </a:extLst>
          </p:cNvPr>
          <p:cNvSpPr txBox="1">
            <a:spLocks/>
          </p:cNvSpPr>
          <p:nvPr/>
        </p:nvSpPr>
        <p:spPr>
          <a:xfrm>
            <a:off x="7756264" y="4335480"/>
            <a:ext cx="4297820" cy="51123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substituting values for our circuit gives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356903C2-5F91-4F3F-9446-4AFA96A2F8FF}"/>
              </a:ext>
            </a:extLst>
          </p:cNvPr>
          <p:cNvSpPr txBox="1">
            <a:spLocks/>
          </p:cNvSpPr>
          <p:nvPr/>
        </p:nvSpPr>
        <p:spPr>
          <a:xfrm>
            <a:off x="7777200" y="3040371"/>
            <a:ext cx="4228455" cy="63929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Replace the diode current, I</a:t>
            </a:r>
            <a:r>
              <a:rPr lang="en-US" baseline="-25000" dirty="0"/>
              <a:t>D</a:t>
            </a:r>
            <a:r>
              <a:rPr lang="en-US" dirty="0"/>
              <a:t>, with the expression from Shockley's equation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ontent Placeholder 2">
                <a:extLst>
                  <a:ext uri="{FF2B5EF4-FFF2-40B4-BE49-F238E27FC236}">
                    <a16:creationId xmlns:a16="http://schemas.microsoft.com/office/drawing/2014/main" id="{0522AC64-C374-4675-91B5-A9DB0B35E74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46135" y="3713241"/>
                <a:ext cx="3923309" cy="5474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V</a:t>
                </a:r>
                <a:r>
                  <a:rPr lang="en-US" baseline="-25000" dirty="0"/>
                  <a:t>A </a:t>
                </a:r>
                <a:r>
                  <a:rPr lang="en-US" dirty="0"/>
                  <a:t>– R</a:t>
                </a:r>
                <a:r>
                  <a:rPr lang="en-US" baseline="-25000" dirty="0"/>
                  <a:t>1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/>
                  <a:t>)</a:t>
                </a:r>
                <a:r>
                  <a:rPr lang="en-US" baseline="-25000" dirty="0"/>
                  <a:t>  </a:t>
                </a:r>
                <a:r>
                  <a:rPr lang="en-US" dirty="0"/>
                  <a:t>– V</a:t>
                </a:r>
                <a:r>
                  <a:rPr lang="en-US" baseline="-25000" dirty="0"/>
                  <a:t>D </a:t>
                </a:r>
                <a:r>
                  <a:rPr lang="en-US" dirty="0"/>
                  <a:t>= 0</a:t>
                </a:r>
              </a:p>
            </p:txBody>
          </p:sp>
        </mc:Choice>
        <mc:Fallback xmlns="">
          <p:sp>
            <p:nvSpPr>
              <p:cNvPr id="40" name="Content Placeholder 2">
                <a:extLst>
                  <a:ext uri="{FF2B5EF4-FFF2-40B4-BE49-F238E27FC236}">
                    <a16:creationId xmlns:a16="http://schemas.microsoft.com/office/drawing/2014/main" id="{0522AC64-C374-4675-91B5-A9DB0B35E7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6135" y="3713241"/>
                <a:ext cx="3923309" cy="547409"/>
              </a:xfrm>
              <a:prstGeom prst="rect">
                <a:avLst/>
              </a:prstGeom>
              <a:blipFill>
                <a:blip r:embed="rId2"/>
                <a:stretch>
                  <a:fillRect l="-1863" t="-12222" r="-4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ontent Placeholder 2">
                <a:extLst>
                  <a:ext uri="{FF2B5EF4-FFF2-40B4-BE49-F238E27FC236}">
                    <a16:creationId xmlns:a16="http://schemas.microsoft.com/office/drawing/2014/main" id="{E3DB0F76-605C-42A2-BCEA-631B4D0097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07834" y="4849983"/>
                <a:ext cx="4228455" cy="38941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8 V</a:t>
                </a:r>
                <a:r>
                  <a:rPr lang="en-US" baseline="-25000" dirty="0"/>
                  <a:t> </a:t>
                </a:r>
                <a:r>
                  <a:rPr lang="en-US" dirty="0"/>
                  <a:t>– 12 </a:t>
                </a:r>
                <a:r>
                  <a:rPr lang="el-GR" dirty="0"/>
                  <a:t>Ω</a:t>
                </a:r>
                <a:r>
                  <a:rPr lang="en-US" baseline="-25000" dirty="0"/>
                  <a:t>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−13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0.0259 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</m:d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/>
                  <a:t>)</a:t>
                </a:r>
                <a:r>
                  <a:rPr lang="en-US" baseline="-25000" dirty="0"/>
                  <a:t>  </a:t>
                </a:r>
                <a:r>
                  <a:rPr lang="en-US" dirty="0"/>
                  <a:t>– V</a:t>
                </a:r>
                <a:r>
                  <a:rPr lang="en-US" baseline="-25000" dirty="0"/>
                  <a:t>D </a:t>
                </a:r>
                <a:r>
                  <a:rPr lang="en-US" dirty="0"/>
                  <a:t>= 0</a:t>
                </a:r>
              </a:p>
            </p:txBody>
          </p:sp>
        </mc:Choice>
        <mc:Fallback xmlns="">
          <p:sp>
            <p:nvSpPr>
              <p:cNvPr id="41" name="Content Placeholder 2">
                <a:extLst>
                  <a:ext uri="{FF2B5EF4-FFF2-40B4-BE49-F238E27FC236}">
                    <a16:creationId xmlns:a16="http://schemas.microsoft.com/office/drawing/2014/main" id="{E3DB0F76-605C-42A2-BCEA-631B4D0097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834" y="4849983"/>
                <a:ext cx="4228455" cy="389411"/>
              </a:xfrm>
              <a:prstGeom prst="rect">
                <a:avLst/>
              </a:prstGeom>
              <a:blipFill>
                <a:blip r:embed="rId3"/>
                <a:stretch>
                  <a:fillRect l="-576" t="-104762" b="-8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67DAF589-C0DD-44A4-AA03-4164810FA32F}"/>
              </a:ext>
            </a:extLst>
          </p:cNvPr>
          <p:cNvSpPr txBox="1">
            <a:spLocks/>
          </p:cNvSpPr>
          <p:nvPr/>
        </p:nvSpPr>
        <p:spPr>
          <a:xfrm>
            <a:off x="740955" y="5438584"/>
            <a:ext cx="10515600" cy="36443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Some calculators will automatically solve this equation for V</a:t>
            </a:r>
            <a:r>
              <a:rPr lang="en-US" baseline="-25000" dirty="0"/>
              <a:t>D</a:t>
            </a:r>
            <a:r>
              <a:rPr lang="en-US" dirty="0"/>
              <a:t>, giving V</a:t>
            </a:r>
            <a:r>
              <a:rPr lang="en-US" baseline="-25000" dirty="0"/>
              <a:t>D</a:t>
            </a:r>
            <a:r>
              <a:rPr lang="en-US" dirty="0"/>
              <a:t> = 0.762 V</a:t>
            </a: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5D7633FA-7C7D-482F-BDC0-AD8C88164816}"/>
              </a:ext>
            </a:extLst>
          </p:cNvPr>
          <p:cNvSpPr txBox="1">
            <a:spLocks/>
          </p:cNvSpPr>
          <p:nvPr/>
        </p:nvSpPr>
        <p:spPr>
          <a:xfrm>
            <a:off x="740955" y="5878183"/>
            <a:ext cx="10515600" cy="36443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Once V</a:t>
            </a:r>
            <a:r>
              <a:rPr lang="en-US" baseline="-25000" dirty="0"/>
              <a:t>D</a:t>
            </a:r>
            <a:r>
              <a:rPr lang="en-US" dirty="0"/>
              <a:t> is found, use the Shockley equation to find I</a:t>
            </a:r>
            <a:r>
              <a:rPr lang="en-US" baseline="-25000" dirty="0"/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ontent Placeholder 2">
                <a:extLst>
                  <a:ext uri="{FF2B5EF4-FFF2-40B4-BE49-F238E27FC236}">
                    <a16:creationId xmlns:a16="http://schemas.microsoft.com/office/drawing/2014/main" id="{91DA1B39-212F-4C8F-B865-F8B205D085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191761" y="6338549"/>
                <a:ext cx="4228455" cy="3963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I</a:t>
                </a:r>
                <a:r>
                  <a:rPr lang="en-US" baseline="-25000" dirty="0"/>
                  <a:t>D  </a:t>
                </a:r>
                <a:r>
                  <a:rPr lang="en-US" dirty="0"/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−13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.762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num>
                              <m:den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0.0259 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</m:d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aseline="-25000" dirty="0"/>
                  <a:t> </a:t>
                </a:r>
                <a:r>
                  <a:rPr lang="en-US" dirty="0"/>
                  <a:t>= 0.603 A</a:t>
                </a:r>
              </a:p>
            </p:txBody>
          </p:sp>
        </mc:Choice>
        <mc:Fallback xmlns="">
          <p:sp>
            <p:nvSpPr>
              <p:cNvPr id="45" name="Content Placeholder 2">
                <a:extLst>
                  <a:ext uri="{FF2B5EF4-FFF2-40B4-BE49-F238E27FC236}">
                    <a16:creationId xmlns:a16="http://schemas.microsoft.com/office/drawing/2014/main" id="{91DA1B39-212F-4C8F-B865-F8B205D085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761" y="6338549"/>
                <a:ext cx="4228455" cy="396315"/>
              </a:xfrm>
              <a:prstGeom prst="rect">
                <a:avLst/>
              </a:prstGeom>
              <a:blipFill>
                <a:blip r:embed="rId4"/>
                <a:stretch>
                  <a:fillRect l="-577" t="-98462" b="-8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56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uild="p"/>
      <p:bldP spid="36" grpId="0" build="p"/>
      <p:bldP spid="39" grpId="0" build="p"/>
      <p:bldP spid="40" grpId="0" build="p"/>
      <p:bldP spid="41" grpId="0" build="p"/>
      <p:bldP spid="42" grpId="0" build="p"/>
      <p:bldP spid="43" grpId="0" build="p"/>
      <p:bldP spid="4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835DC-1018-4602-AD2C-64A3B9602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972800" cy="1325563"/>
          </a:xfrm>
        </p:spPr>
        <p:txBody>
          <a:bodyPr/>
          <a:lstStyle/>
          <a:p>
            <a:r>
              <a:rPr lang="en-US" dirty="0"/>
              <a:t>Diode Models &amp; Different Methods of Solution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B49BB7F-9093-4D8E-9E4B-6579AD470CC5}"/>
              </a:ext>
            </a:extLst>
          </p:cNvPr>
          <p:cNvSpPr txBox="1">
            <a:spLocks/>
          </p:cNvSpPr>
          <p:nvPr/>
        </p:nvSpPr>
        <p:spPr>
          <a:xfrm>
            <a:off x="3326118" y="2092035"/>
            <a:ext cx="4876284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Shockley equation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200977A-DF0F-4856-A3A7-3C9073EE64E8}"/>
              </a:ext>
            </a:extLst>
          </p:cNvPr>
          <p:cNvSpPr txBox="1">
            <a:spLocks/>
          </p:cNvSpPr>
          <p:nvPr/>
        </p:nvSpPr>
        <p:spPr>
          <a:xfrm>
            <a:off x="4177018" y="2618549"/>
            <a:ext cx="3074682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Iterative solution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89E5BC3-0C8C-481F-9BA6-0A8D85424E71}"/>
              </a:ext>
            </a:extLst>
          </p:cNvPr>
          <p:cNvSpPr txBox="1">
            <a:spLocks/>
          </p:cNvSpPr>
          <p:nvPr/>
        </p:nvSpPr>
        <p:spPr>
          <a:xfrm>
            <a:off x="4177018" y="3220171"/>
            <a:ext cx="3074682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Graphical solution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C4E1E96-A3A1-4C6C-88FB-2FB1A0917F20}"/>
              </a:ext>
            </a:extLst>
          </p:cNvPr>
          <p:cNvSpPr txBox="1">
            <a:spLocks/>
          </p:cNvSpPr>
          <p:nvPr/>
        </p:nvSpPr>
        <p:spPr>
          <a:xfrm>
            <a:off x="3326118" y="3772854"/>
            <a:ext cx="4876284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Piecewise linear model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DBF873-812B-4F70-AD92-812DA08A808B}"/>
              </a:ext>
            </a:extLst>
          </p:cNvPr>
          <p:cNvSpPr txBox="1">
            <a:spLocks/>
          </p:cNvSpPr>
          <p:nvPr/>
        </p:nvSpPr>
        <p:spPr>
          <a:xfrm>
            <a:off x="4177018" y="5044422"/>
            <a:ext cx="3074682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Semi-ideal model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8E556BF-7CC0-4581-91AC-C74B46A1491C}"/>
              </a:ext>
            </a:extLst>
          </p:cNvPr>
          <p:cNvSpPr txBox="1">
            <a:spLocks/>
          </p:cNvSpPr>
          <p:nvPr/>
        </p:nvSpPr>
        <p:spPr>
          <a:xfrm>
            <a:off x="4177018" y="5747073"/>
            <a:ext cx="3074682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Ideal model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CF7C32D-1998-4C40-BD9C-6429AFD517E6}"/>
              </a:ext>
            </a:extLst>
          </p:cNvPr>
          <p:cNvGrpSpPr/>
          <p:nvPr/>
        </p:nvGrpSpPr>
        <p:grpSpPr>
          <a:xfrm>
            <a:off x="1167118" y="1628193"/>
            <a:ext cx="2465082" cy="4864682"/>
            <a:chOff x="1167118" y="1628193"/>
            <a:chExt cx="2465082" cy="4864682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A19FCC87-B9E9-46AA-9C0B-BFADB0F39BFE}"/>
                </a:ext>
              </a:extLst>
            </p:cNvPr>
            <p:cNvSpPr txBox="1">
              <a:spLocks/>
            </p:cNvSpPr>
            <p:nvPr/>
          </p:nvSpPr>
          <p:spPr>
            <a:xfrm>
              <a:off x="1167118" y="1628193"/>
              <a:ext cx="2465082" cy="55268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Most accurate</a:t>
              </a:r>
            </a:p>
          </p:txBody>
        </p:sp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BD495513-7509-426E-9388-4EE01FFA18B2}"/>
                </a:ext>
              </a:extLst>
            </p:cNvPr>
            <p:cNvSpPr txBox="1">
              <a:spLocks/>
            </p:cNvSpPr>
            <p:nvPr/>
          </p:nvSpPr>
          <p:spPr>
            <a:xfrm>
              <a:off x="1167118" y="5940192"/>
              <a:ext cx="1499882" cy="55268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Easiest</a:t>
              </a:r>
            </a:p>
          </p:txBody>
        </p:sp>
        <p:sp>
          <p:nvSpPr>
            <p:cNvPr id="12" name="Arrow: Down 11">
              <a:extLst>
                <a:ext uri="{FF2B5EF4-FFF2-40B4-BE49-F238E27FC236}">
                  <a16:creationId xmlns:a16="http://schemas.microsoft.com/office/drawing/2014/main" id="{8E34FB64-0B8A-4517-98CF-EB89B40A526C}"/>
                </a:ext>
              </a:extLst>
            </p:cNvPr>
            <p:cNvSpPr/>
            <p:nvPr/>
          </p:nvSpPr>
          <p:spPr>
            <a:xfrm>
              <a:off x="1370959" y="2271479"/>
              <a:ext cx="546100" cy="3243843"/>
            </a:xfrm>
            <a:prstGeom prst="downArrow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7FC3B29-6FE5-4313-8EE8-575B476F16EB}"/>
              </a:ext>
            </a:extLst>
          </p:cNvPr>
          <p:cNvSpPr txBox="1">
            <a:spLocks/>
          </p:cNvSpPr>
          <p:nvPr/>
        </p:nvSpPr>
        <p:spPr>
          <a:xfrm>
            <a:off x="4177018" y="4366734"/>
            <a:ext cx="5563882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Semi-ideal model with resistance</a:t>
            </a:r>
          </a:p>
        </p:txBody>
      </p:sp>
    </p:spTree>
    <p:extLst>
      <p:ext uri="{BB962C8B-B14F-4D97-AF65-F5344CB8AC3E}">
        <p14:creationId xmlns:p14="http://schemas.microsoft.com/office/powerpoint/2010/main" val="61305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  <p:bldP spid="9" grpId="0" build="p"/>
      <p:bldP spid="10" grpId="0" build="p"/>
      <p:bldP spid="10" grpId="1" build="allAtOnce"/>
      <p:bldP spid="11" grpId="0" build="p"/>
      <p:bldP spid="1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Solution – </a:t>
            </a:r>
            <a:r>
              <a:rPr lang="en-US" dirty="0">
                <a:solidFill>
                  <a:srgbClr val="FF0000"/>
                </a:solidFill>
              </a:rPr>
              <a:t>Iterative Calculator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CB0D8-9269-42D4-AA73-6D375ED63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equation from Kirchhoff's voltage law (KVL)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978195" y="3828403"/>
            <a:ext cx="1219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8 V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9A66068-F37E-4089-B055-DE4B21A53F85}"/>
              </a:ext>
            </a:extLst>
          </p:cNvPr>
          <p:cNvGrpSpPr/>
          <p:nvPr/>
        </p:nvGrpSpPr>
        <p:grpSpPr>
          <a:xfrm>
            <a:off x="2166897" y="2392439"/>
            <a:ext cx="4860459" cy="2714369"/>
            <a:chOff x="2166897" y="2392439"/>
            <a:chExt cx="4860459" cy="271436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20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6862" y="2905994"/>
              <a:ext cx="2965380" cy="62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2517786" y="5065897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5985687-D68E-40DB-908A-B12A62BC5A50}"/>
                </a:ext>
              </a:extLst>
            </p:cNvPr>
            <p:cNvCxnSpPr>
              <a:cxnSpLocks/>
              <a:endCxn id="63" idx="3"/>
            </p:cNvCxnSpPr>
            <p:nvPr/>
          </p:nvCxnSpPr>
          <p:spPr>
            <a:xfrm>
              <a:off x="6825141" y="2914953"/>
              <a:ext cx="7101" cy="876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4772C33-A84D-4C3D-980C-BAFEE8608A69}"/>
                </a:ext>
              </a:extLst>
            </p:cNvPr>
            <p:cNvCxnSpPr>
              <a:cxnSpLocks/>
              <a:stCxn id="63" idx="0"/>
            </p:cNvCxnSpPr>
            <p:nvPr/>
          </p:nvCxnSpPr>
          <p:spPr>
            <a:xfrm>
              <a:off x="6832242" y="4186680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15E4DBC0-9D02-4B5A-B326-2FA81E904635}"/>
                </a:ext>
              </a:extLst>
            </p:cNvPr>
            <p:cNvGrpSpPr/>
            <p:nvPr/>
          </p:nvGrpSpPr>
          <p:grpSpPr>
            <a:xfrm>
              <a:off x="6661596" y="3791467"/>
              <a:ext cx="365760" cy="395213"/>
              <a:chOff x="6661596" y="3791467"/>
              <a:chExt cx="365760" cy="395213"/>
            </a:xfrm>
          </p:grpSpPr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3251026D-4A43-44FF-B193-426DB4785BD1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40BCE223-25DD-483C-A70D-760E2FB06E14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898417" y="2392439"/>
              <a:ext cx="10780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 </a:t>
              </a:r>
              <a:r>
                <a:rPr lang="en-US" dirty="0"/>
                <a:t>= 12 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04EBEB-1118-410F-B8F7-BCB5BBAF43EF}"/>
              </a:ext>
            </a:extLst>
          </p:cNvPr>
          <p:cNvSpPr/>
          <p:nvPr/>
        </p:nvSpPr>
        <p:spPr>
          <a:xfrm>
            <a:off x="2976370" y="3220122"/>
            <a:ext cx="3402562" cy="1769554"/>
          </a:xfrm>
          <a:custGeom>
            <a:avLst/>
            <a:gdLst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808 h 1769321"/>
              <a:gd name="connsiteX1" fmla="*/ 270435 w 3424854"/>
              <a:gd name="connsiteY1" fmla="*/ 328148 h 1769321"/>
              <a:gd name="connsiteX2" fmla="*/ 528853 w 3424854"/>
              <a:gd name="connsiteY2" fmla="*/ 179061 h 1769321"/>
              <a:gd name="connsiteX3" fmla="*/ 1671853 w 3424854"/>
              <a:gd name="connsiteY3" fmla="*/ 156 h 1769321"/>
              <a:gd name="connsiteX4" fmla="*/ 2904305 w 3424854"/>
              <a:gd name="connsiteY4" fmla="*/ 208878 h 1769321"/>
              <a:gd name="connsiteX5" fmla="*/ 3351566 w 3424854"/>
              <a:gd name="connsiteY5" fmla="*/ 666078 h 1769321"/>
              <a:gd name="connsiteX6" fmla="*/ 3401261 w 3424854"/>
              <a:gd name="connsiteY6" fmla="*/ 1163035 h 1769321"/>
              <a:gd name="connsiteX7" fmla="*/ 3113027 w 3424854"/>
              <a:gd name="connsiteY7" fmla="*/ 1640113 h 1769321"/>
              <a:gd name="connsiteX8" fmla="*/ 1781183 w 3424854"/>
              <a:gd name="connsiteY8" fmla="*/ 1769321 h 1769321"/>
              <a:gd name="connsiteX9" fmla="*/ 310192 w 3424854"/>
              <a:gd name="connsiteY9" fmla="*/ 1640113 h 1769321"/>
              <a:gd name="connsiteX10" fmla="*/ 21957 w 3424854"/>
              <a:gd name="connsiteY10" fmla="*/ 1033826 h 1769321"/>
              <a:gd name="connsiteX11" fmla="*/ 41835 w 3424854"/>
              <a:gd name="connsiteY11" fmla="*/ 974191 h 1769321"/>
              <a:gd name="connsiteX0" fmla="*/ 131287 w 3422682"/>
              <a:gd name="connsiteY0" fmla="*/ 546808 h 1769321"/>
              <a:gd name="connsiteX1" fmla="*/ 270435 w 3422682"/>
              <a:gd name="connsiteY1" fmla="*/ 328148 h 1769321"/>
              <a:gd name="connsiteX2" fmla="*/ 528853 w 3422682"/>
              <a:gd name="connsiteY2" fmla="*/ 179061 h 1769321"/>
              <a:gd name="connsiteX3" fmla="*/ 1671853 w 3422682"/>
              <a:gd name="connsiteY3" fmla="*/ 156 h 1769321"/>
              <a:gd name="connsiteX4" fmla="*/ 2904305 w 3422682"/>
              <a:gd name="connsiteY4" fmla="*/ 208878 h 1769321"/>
              <a:gd name="connsiteX5" fmla="*/ 3351566 w 3422682"/>
              <a:gd name="connsiteY5" fmla="*/ 666078 h 1769321"/>
              <a:gd name="connsiteX6" fmla="*/ 3401261 w 3422682"/>
              <a:gd name="connsiteY6" fmla="*/ 1163035 h 1769321"/>
              <a:gd name="connsiteX7" fmla="*/ 3113027 w 3422682"/>
              <a:gd name="connsiteY7" fmla="*/ 1640113 h 1769321"/>
              <a:gd name="connsiteX8" fmla="*/ 1781183 w 3422682"/>
              <a:gd name="connsiteY8" fmla="*/ 1769321 h 1769321"/>
              <a:gd name="connsiteX9" fmla="*/ 310192 w 3422682"/>
              <a:gd name="connsiteY9" fmla="*/ 1640113 h 1769321"/>
              <a:gd name="connsiteX10" fmla="*/ 21957 w 3422682"/>
              <a:gd name="connsiteY10" fmla="*/ 1033826 h 1769321"/>
              <a:gd name="connsiteX11" fmla="*/ 41835 w 3422682"/>
              <a:gd name="connsiteY11" fmla="*/ 974191 h 1769321"/>
              <a:gd name="connsiteX0" fmla="*/ 131287 w 3429089"/>
              <a:gd name="connsiteY0" fmla="*/ 546808 h 1769321"/>
              <a:gd name="connsiteX1" fmla="*/ 270435 w 3429089"/>
              <a:gd name="connsiteY1" fmla="*/ 328148 h 1769321"/>
              <a:gd name="connsiteX2" fmla="*/ 528853 w 3429089"/>
              <a:gd name="connsiteY2" fmla="*/ 179061 h 1769321"/>
              <a:gd name="connsiteX3" fmla="*/ 1671853 w 3429089"/>
              <a:gd name="connsiteY3" fmla="*/ 156 h 1769321"/>
              <a:gd name="connsiteX4" fmla="*/ 2904305 w 3429089"/>
              <a:gd name="connsiteY4" fmla="*/ 208878 h 1769321"/>
              <a:gd name="connsiteX5" fmla="*/ 3361506 w 3429089"/>
              <a:gd name="connsiteY5" fmla="*/ 646200 h 1769321"/>
              <a:gd name="connsiteX6" fmla="*/ 3401261 w 3429089"/>
              <a:gd name="connsiteY6" fmla="*/ 1163035 h 1769321"/>
              <a:gd name="connsiteX7" fmla="*/ 3113027 w 3429089"/>
              <a:gd name="connsiteY7" fmla="*/ 1640113 h 1769321"/>
              <a:gd name="connsiteX8" fmla="*/ 1781183 w 3429089"/>
              <a:gd name="connsiteY8" fmla="*/ 1769321 h 1769321"/>
              <a:gd name="connsiteX9" fmla="*/ 310192 w 3429089"/>
              <a:gd name="connsiteY9" fmla="*/ 1640113 h 1769321"/>
              <a:gd name="connsiteX10" fmla="*/ 21957 w 3429089"/>
              <a:gd name="connsiteY10" fmla="*/ 1033826 h 1769321"/>
              <a:gd name="connsiteX11" fmla="*/ 41835 w 3429089"/>
              <a:gd name="connsiteY11" fmla="*/ 974191 h 1769321"/>
              <a:gd name="connsiteX0" fmla="*/ 133124 w 3430926"/>
              <a:gd name="connsiteY0" fmla="*/ 546808 h 1769554"/>
              <a:gd name="connsiteX1" fmla="*/ 272272 w 3430926"/>
              <a:gd name="connsiteY1" fmla="*/ 328148 h 1769554"/>
              <a:gd name="connsiteX2" fmla="*/ 530690 w 3430926"/>
              <a:gd name="connsiteY2" fmla="*/ 179061 h 1769554"/>
              <a:gd name="connsiteX3" fmla="*/ 1673690 w 3430926"/>
              <a:gd name="connsiteY3" fmla="*/ 156 h 1769554"/>
              <a:gd name="connsiteX4" fmla="*/ 2906142 w 3430926"/>
              <a:gd name="connsiteY4" fmla="*/ 208878 h 1769554"/>
              <a:gd name="connsiteX5" fmla="*/ 3363343 w 3430926"/>
              <a:gd name="connsiteY5" fmla="*/ 646200 h 1769554"/>
              <a:gd name="connsiteX6" fmla="*/ 3403098 w 3430926"/>
              <a:gd name="connsiteY6" fmla="*/ 1163035 h 1769554"/>
              <a:gd name="connsiteX7" fmla="*/ 3114864 w 3430926"/>
              <a:gd name="connsiteY7" fmla="*/ 1640113 h 1769554"/>
              <a:gd name="connsiteX8" fmla="*/ 1783020 w 3430926"/>
              <a:gd name="connsiteY8" fmla="*/ 1769321 h 1769554"/>
              <a:gd name="connsiteX9" fmla="*/ 336877 w 3430926"/>
              <a:gd name="connsiteY9" fmla="*/ 1620235 h 1769554"/>
              <a:gd name="connsiteX10" fmla="*/ 23794 w 3430926"/>
              <a:gd name="connsiteY10" fmla="*/ 1033826 h 1769554"/>
              <a:gd name="connsiteX11" fmla="*/ 43672 w 3430926"/>
              <a:gd name="connsiteY11" fmla="*/ 974191 h 1769554"/>
              <a:gd name="connsiteX0" fmla="*/ 117456 w 3415258"/>
              <a:gd name="connsiteY0" fmla="*/ 546808 h 1769554"/>
              <a:gd name="connsiteX1" fmla="*/ 256604 w 3415258"/>
              <a:gd name="connsiteY1" fmla="*/ 328148 h 1769554"/>
              <a:gd name="connsiteX2" fmla="*/ 515022 w 3415258"/>
              <a:gd name="connsiteY2" fmla="*/ 179061 h 1769554"/>
              <a:gd name="connsiteX3" fmla="*/ 1658022 w 3415258"/>
              <a:gd name="connsiteY3" fmla="*/ 156 h 1769554"/>
              <a:gd name="connsiteX4" fmla="*/ 2890474 w 3415258"/>
              <a:gd name="connsiteY4" fmla="*/ 208878 h 1769554"/>
              <a:gd name="connsiteX5" fmla="*/ 3347675 w 3415258"/>
              <a:gd name="connsiteY5" fmla="*/ 646200 h 1769554"/>
              <a:gd name="connsiteX6" fmla="*/ 3387430 w 3415258"/>
              <a:gd name="connsiteY6" fmla="*/ 1163035 h 1769554"/>
              <a:gd name="connsiteX7" fmla="*/ 3099196 w 3415258"/>
              <a:gd name="connsiteY7" fmla="*/ 1640113 h 1769554"/>
              <a:gd name="connsiteX8" fmla="*/ 1767352 w 3415258"/>
              <a:gd name="connsiteY8" fmla="*/ 1769321 h 1769554"/>
              <a:gd name="connsiteX9" fmla="*/ 321209 w 3415258"/>
              <a:gd name="connsiteY9" fmla="*/ 1620235 h 1769554"/>
              <a:gd name="connsiteX10" fmla="*/ 32974 w 3415258"/>
              <a:gd name="connsiteY10" fmla="*/ 1138186 h 1769554"/>
              <a:gd name="connsiteX11" fmla="*/ 28004 w 3415258"/>
              <a:gd name="connsiteY11" fmla="*/ 974191 h 1769554"/>
              <a:gd name="connsiteX0" fmla="*/ 123149 w 3420951"/>
              <a:gd name="connsiteY0" fmla="*/ 546808 h 1769554"/>
              <a:gd name="connsiteX1" fmla="*/ 262297 w 3420951"/>
              <a:gd name="connsiteY1" fmla="*/ 328148 h 1769554"/>
              <a:gd name="connsiteX2" fmla="*/ 520715 w 3420951"/>
              <a:gd name="connsiteY2" fmla="*/ 179061 h 1769554"/>
              <a:gd name="connsiteX3" fmla="*/ 1663715 w 3420951"/>
              <a:gd name="connsiteY3" fmla="*/ 156 h 1769554"/>
              <a:gd name="connsiteX4" fmla="*/ 2896167 w 3420951"/>
              <a:gd name="connsiteY4" fmla="*/ 208878 h 1769554"/>
              <a:gd name="connsiteX5" fmla="*/ 3353368 w 3420951"/>
              <a:gd name="connsiteY5" fmla="*/ 646200 h 1769554"/>
              <a:gd name="connsiteX6" fmla="*/ 3393123 w 3420951"/>
              <a:gd name="connsiteY6" fmla="*/ 1163035 h 1769554"/>
              <a:gd name="connsiteX7" fmla="*/ 3104889 w 3420951"/>
              <a:gd name="connsiteY7" fmla="*/ 1640113 h 1769554"/>
              <a:gd name="connsiteX8" fmla="*/ 1773045 w 3420951"/>
              <a:gd name="connsiteY8" fmla="*/ 1769321 h 1769554"/>
              <a:gd name="connsiteX9" fmla="*/ 326902 w 3420951"/>
              <a:gd name="connsiteY9" fmla="*/ 1620235 h 1769554"/>
              <a:gd name="connsiteX10" fmla="*/ 38667 w 3420951"/>
              <a:gd name="connsiteY10" fmla="*/ 1138186 h 1769554"/>
              <a:gd name="connsiteX11" fmla="*/ 23758 w 3420951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04760 w 3402562"/>
              <a:gd name="connsiteY0" fmla="*/ 546808 h 1769554"/>
              <a:gd name="connsiteX1" fmla="*/ 243908 w 3402562"/>
              <a:gd name="connsiteY1" fmla="*/ 328148 h 1769554"/>
              <a:gd name="connsiteX2" fmla="*/ 502326 w 3402562"/>
              <a:gd name="connsiteY2" fmla="*/ 179061 h 1769554"/>
              <a:gd name="connsiteX3" fmla="*/ 1645326 w 3402562"/>
              <a:gd name="connsiteY3" fmla="*/ 156 h 1769554"/>
              <a:gd name="connsiteX4" fmla="*/ 2877778 w 3402562"/>
              <a:gd name="connsiteY4" fmla="*/ 208878 h 1769554"/>
              <a:gd name="connsiteX5" fmla="*/ 3334979 w 3402562"/>
              <a:gd name="connsiteY5" fmla="*/ 646200 h 1769554"/>
              <a:gd name="connsiteX6" fmla="*/ 3374734 w 3402562"/>
              <a:gd name="connsiteY6" fmla="*/ 1163035 h 1769554"/>
              <a:gd name="connsiteX7" fmla="*/ 3086500 w 3402562"/>
              <a:gd name="connsiteY7" fmla="*/ 1640113 h 1769554"/>
              <a:gd name="connsiteX8" fmla="*/ 1754656 w 3402562"/>
              <a:gd name="connsiteY8" fmla="*/ 1769321 h 1769554"/>
              <a:gd name="connsiteX9" fmla="*/ 308513 w 3402562"/>
              <a:gd name="connsiteY9" fmla="*/ 1620235 h 1769554"/>
              <a:gd name="connsiteX10" fmla="*/ 20278 w 3402562"/>
              <a:gd name="connsiteY10" fmla="*/ 1138186 h 1769554"/>
              <a:gd name="connsiteX11" fmla="*/ 5369 w 3402562"/>
              <a:gd name="connsiteY11" fmla="*/ 914556 h 1769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02562" h="1769554">
                <a:moveTo>
                  <a:pt x="104760" y="546808"/>
                </a:moveTo>
                <a:cubicBezTo>
                  <a:pt x="141203" y="468123"/>
                  <a:pt x="167708" y="389439"/>
                  <a:pt x="243908" y="328148"/>
                </a:cubicBezTo>
                <a:cubicBezTo>
                  <a:pt x="320108" y="266857"/>
                  <a:pt x="283665" y="248635"/>
                  <a:pt x="502326" y="179061"/>
                </a:cubicBezTo>
                <a:cubicBezTo>
                  <a:pt x="720987" y="109487"/>
                  <a:pt x="1249417" y="-4813"/>
                  <a:pt x="1645326" y="156"/>
                </a:cubicBezTo>
                <a:cubicBezTo>
                  <a:pt x="2041235" y="5125"/>
                  <a:pt x="2596169" y="101204"/>
                  <a:pt x="2877778" y="208878"/>
                </a:cubicBezTo>
                <a:cubicBezTo>
                  <a:pt x="3159387" y="316552"/>
                  <a:pt x="3252153" y="487174"/>
                  <a:pt x="3334979" y="646200"/>
                </a:cubicBezTo>
                <a:cubicBezTo>
                  <a:pt x="3417805" y="805226"/>
                  <a:pt x="3416147" y="997383"/>
                  <a:pt x="3374734" y="1163035"/>
                </a:cubicBezTo>
                <a:cubicBezTo>
                  <a:pt x="3333321" y="1328687"/>
                  <a:pt x="3356513" y="1539065"/>
                  <a:pt x="3086500" y="1640113"/>
                </a:cubicBezTo>
                <a:cubicBezTo>
                  <a:pt x="2816487" y="1741161"/>
                  <a:pt x="2217654" y="1772634"/>
                  <a:pt x="1754656" y="1769321"/>
                </a:cubicBezTo>
                <a:cubicBezTo>
                  <a:pt x="1291658" y="1766008"/>
                  <a:pt x="572728" y="1760211"/>
                  <a:pt x="308513" y="1620235"/>
                </a:cubicBezTo>
                <a:cubicBezTo>
                  <a:pt x="44298" y="1480259"/>
                  <a:pt x="45954" y="1255799"/>
                  <a:pt x="20278" y="1138186"/>
                </a:cubicBezTo>
                <a:cubicBezTo>
                  <a:pt x="-5398" y="1020573"/>
                  <a:pt x="-2085" y="993241"/>
                  <a:pt x="5369" y="914556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3081611-C8ED-4565-BDBA-23148483BEB3}"/>
              </a:ext>
            </a:extLst>
          </p:cNvPr>
          <p:cNvSpPr txBox="1"/>
          <p:nvPr/>
        </p:nvSpPr>
        <p:spPr>
          <a:xfrm>
            <a:off x="5159690" y="327397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61EE612-4D72-4C32-B2A2-D64BC4002908}"/>
              </a:ext>
            </a:extLst>
          </p:cNvPr>
          <p:cNvSpPr txBox="1"/>
          <p:nvPr/>
        </p:nvSpPr>
        <p:spPr>
          <a:xfrm>
            <a:off x="7118974" y="3606801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53FE04F-21C0-45FB-927A-04A8BEE9A56E}"/>
              </a:ext>
            </a:extLst>
          </p:cNvPr>
          <p:cNvSpPr txBox="1"/>
          <p:nvPr/>
        </p:nvSpPr>
        <p:spPr>
          <a:xfrm>
            <a:off x="7127677" y="3954067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145D25E-DDCE-4A56-BF81-D1FC5D9E1ED3}"/>
              </a:ext>
            </a:extLst>
          </p:cNvPr>
          <p:cNvSpPr txBox="1"/>
          <p:nvPr/>
        </p:nvSpPr>
        <p:spPr>
          <a:xfrm>
            <a:off x="7231231" y="3819130"/>
            <a:ext cx="47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</a:t>
            </a:r>
            <a:endParaRPr lang="en-US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C0327C8-22B0-4150-B4E9-B16D03FFCD29}"/>
              </a:ext>
            </a:extLst>
          </p:cNvPr>
          <p:cNvSpPr txBox="1">
            <a:spLocks/>
          </p:cNvSpPr>
          <p:nvPr/>
        </p:nvSpPr>
        <p:spPr>
          <a:xfrm>
            <a:off x="8420216" y="2446257"/>
            <a:ext cx="2698116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A </a:t>
            </a:r>
            <a:r>
              <a:rPr lang="en-US" dirty="0"/>
              <a:t>– R</a:t>
            </a:r>
            <a:r>
              <a:rPr lang="en-US" baseline="-25000" dirty="0"/>
              <a:t>1 </a:t>
            </a:r>
            <a:r>
              <a:rPr lang="en-US" dirty="0"/>
              <a:t>I</a:t>
            </a:r>
            <a:r>
              <a:rPr lang="en-US" baseline="-25000" dirty="0"/>
              <a:t>D  </a:t>
            </a:r>
            <a:r>
              <a:rPr lang="en-US" dirty="0"/>
              <a:t>– V</a:t>
            </a:r>
            <a:r>
              <a:rPr lang="en-US" baseline="-25000" dirty="0"/>
              <a:t>D </a:t>
            </a:r>
            <a:r>
              <a:rPr lang="en-US" dirty="0"/>
              <a:t>= 0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356903C2-5F91-4F3F-9446-4AFA96A2F8FF}"/>
              </a:ext>
            </a:extLst>
          </p:cNvPr>
          <p:cNvSpPr txBox="1">
            <a:spLocks/>
          </p:cNvSpPr>
          <p:nvPr/>
        </p:nvSpPr>
        <p:spPr>
          <a:xfrm>
            <a:off x="7777200" y="3040371"/>
            <a:ext cx="4228455" cy="63929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Replace the diode current, I</a:t>
            </a:r>
            <a:r>
              <a:rPr lang="en-US" baseline="-25000" dirty="0"/>
              <a:t>D</a:t>
            </a:r>
            <a:r>
              <a:rPr lang="en-US" dirty="0"/>
              <a:t>, with the expression from Shockley's equation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ontent Placeholder 2">
                <a:extLst>
                  <a:ext uri="{FF2B5EF4-FFF2-40B4-BE49-F238E27FC236}">
                    <a16:creationId xmlns:a16="http://schemas.microsoft.com/office/drawing/2014/main" id="{0522AC64-C374-4675-91B5-A9DB0B35E74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46135" y="3713241"/>
                <a:ext cx="3923309" cy="5474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V</a:t>
                </a:r>
                <a:r>
                  <a:rPr lang="en-US" baseline="-25000" dirty="0"/>
                  <a:t>A </a:t>
                </a:r>
                <a:r>
                  <a:rPr lang="en-US" dirty="0"/>
                  <a:t>– R</a:t>
                </a:r>
                <a:r>
                  <a:rPr lang="en-US" baseline="-25000" dirty="0"/>
                  <a:t>1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/>
                  <a:t>)</a:t>
                </a:r>
                <a:r>
                  <a:rPr lang="en-US" baseline="-25000" dirty="0"/>
                  <a:t>  </a:t>
                </a:r>
                <a:r>
                  <a:rPr lang="en-US" dirty="0"/>
                  <a:t>– V</a:t>
                </a:r>
                <a:r>
                  <a:rPr lang="en-US" baseline="-25000" dirty="0"/>
                  <a:t>D </a:t>
                </a:r>
                <a:r>
                  <a:rPr lang="en-US" dirty="0"/>
                  <a:t>= 0</a:t>
                </a:r>
              </a:p>
            </p:txBody>
          </p:sp>
        </mc:Choice>
        <mc:Fallback xmlns="">
          <p:sp>
            <p:nvSpPr>
              <p:cNvPr id="40" name="Content Placeholder 2">
                <a:extLst>
                  <a:ext uri="{FF2B5EF4-FFF2-40B4-BE49-F238E27FC236}">
                    <a16:creationId xmlns:a16="http://schemas.microsoft.com/office/drawing/2014/main" id="{0522AC64-C374-4675-91B5-A9DB0B35E7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6135" y="3713241"/>
                <a:ext cx="3923309" cy="547409"/>
              </a:xfrm>
              <a:prstGeom prst="rect">
                <a:avLst/>
              </a:prstGeom>
              <a:blipFill>
                <a:blip r:embed="rId2"/>
                <a:stretch>
                  <a:fillRect l="-1863" t="-12222" r="-4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D2F88F2F-4A42-4E9C-9A9B-04F377E3FBF5}"/>
              </a:ext>
            </a:extLst>
          </p:cNvPr>
          <p:cNvSpPr txBox="1">
            <a:spLocks/>
          </p:cNvSpPr>
          <p:nvPr/>
        </p:nvSpPr>
        <p:spPr>
          <a:xfrm>
            <a:off x="7469532" y="4509092"/>
            <a:ext cx="4561186" cy="54740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Solve for the V</a:t>
            </a:r>
            <a:r>
              <a:rPr lang="en-US" baseline="-25000" dirty="0"/>
              <a:t>D</a:t>
            </a:r>
            <a:r>
              <a:rPr lang="en-US" dirty="0"/>
              <a:t> in the exponential</a:t>
            </a:r>
          </a:p>
        </p:txBody>
      </p:sp>
    </p:spTree>
    <p:extLst>
      <p:ext uri="{BB962C8B-B14F-4D97-AF65-F5344CB8AC3E}">
        <p14:creationId xmlns:p14="http://schemas.microsoft.com/office/powerpoint/2010/main" val="389330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Solution – Iterative Calculator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ontent Placeholder 2">
                <a:extLst>
                  <a:ext uri="{FF2B5EF4-FFF2-40B4-BE49-F238E27FC236}">
                    <a16:creationId xmlns:a16="http://schemas.microsoft.com/office/drawing/2014/main" id="{0522AC64-C374-4675-91B5-A9DB0B35E74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46223" y="1977214"/>
                <a:ext cx="3923309" cy="5474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V</a:t>
                </a:r>
                <a:r>
                  <a:rPr lang="en-US" baseline="-25000" dirty="0"/>
                  <a:t>A </a:t>
                </a:r>
                <a:r>
                  <a:rPr lang="en-US" dirty="0"/>
                  <a:t>– R</a:t>
                </a:r>
                <a:r>
                  <a:rPr lang="en-US" baseline="-25000" dirty="0"/>
                  <a:t>1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/>
                  <a:t>)</a:t>
                </a:r>
                <a:r>
                  <a:rPr lang="en-US" baseline="-25000" dirty="0"/>
                  <a:t>  </a:t>
                </a:r>
                <a:r>
                  <a:rPr lang="en-US" dirty="0"/>
                  <a:t>– V</a:t>
                </a:r>
                <a:r>
                  <a:rPr lang="en-US" baseline="-25000" dirty="0"/>
                  <a:t>D </a:t>
                </a:r>
                <a:r>
                  <a:rPr lang="en-US" dirty="0"/>
                  <a:t>= 0</a:t>
                </a:r>
              </a:p>
            </p:txBody>
          </p:sp>
        </mc:Choice>
        <mc:Fallback xmlns="">
          <p:sp>
            <p:nvSpPr>
              <p:cNvPr id="40" name="Content Placeholder 2">
                <a:extLst>
                  <a:ext uri="{FF2B5EF4-FFF2-40B4-BE49-F238E27FC236}">
                    <a16:creationId xmlns:a16="http://schemas.microsoft.com/office/drawing/2014/main" id="{0522AC64-C374-4675-91B5-A9DB0B35E7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6223" y="1977214"/>
                <a:ext cx="3923309" cy="547409"/>
              </a:xfrm>
              <a:prstGeom prst="rect">
                <a:avLst/>
              </a:prstGeom>
              <a:blipFill>
                <a:blip r:embed="rId2"/>
                <a:stretch>
                  <a:fillRect l="-2022" t="-11111" r="-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D2F88F2F-4A42-4E9C-9A9B-04F377E3FBF5}"/>
              </a:ext>
            </a:extLst>
          </p:cNvPr>
          <p:cNvSpPr txBox="1">
            <a:spLocks/>
          </p:cNvSpPr>
          <p:nvPr/>
        </p:nvSpPr>
        <p:spPr>
          <a:xfrm>
            <a:off x="946689" y="2517243"/>
            <a:ext cx="4561186" cy="54740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Solve for the V</a:t>
            </a:r>
            <a:r>
              <a:rPr lang="en-US" baseline="-25000" dirty="0"/>
              <a:t>D</a:t>
            </a:r>
            <a:r>
              <a:rPr lang="en-US" dirty="0"/>
              <a:t> in the exponential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Content Placeholder 2">
                <a:extLst>
                  <a:ext uri="{FF2B5EF4-FFF2-40B4-BE49-F238E27FC236}">
                    <a16:creationId xmlns:a16="http://schemas.microsoft.com/office/drawing/2014/main" id="{8FF41DDB-A657-4AC3-B154-C450B704D3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46221" y="3047313"/>
                <a:ext cx="3923309" cy="5474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R</a:t>
                </a:r>
                <a:r>
                  <a:rPr lang="en-US" baseline="-25000" dirty="0"/>
                  <a:t>1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/>
                  <a:t>)</a:t>
                </a:r>
                <a:r>
                  <a:rPr lang="en-US" baseline="-25000" dirty="0"/>
                  <a:t> </a:t>
                </a:r>
                <a:r>
                  <a:rPr lang="en-US" dirty="0"/>
                  <a:t>= V</a:t>
                </a:r>
                <a:r>
                  <a:rPr lang="en-US" baseline="-25000" dirty="0"/>
                  <a:t>A </a:t>
                </a:r>
                <a:r>
                  <a:rPr lang="en-US" dirty="0"/>
                  <a:t>– V</a:t>
                </a:r>
                <a:r>
                  <a:rPr lang="en-US" baseline="-25000" dirty="0"/>
                  <a:t>D</a:t>
                </a:r>
                <a:endParaRPr lang="en-US" dirty="0"/>
              </a:p>
            </p:txBody>
          </p:sp>
        </mc:Choice>
        <mc:Fallback xmlns="">
          <p:sp>
            <p:nvSpPr>
              <p:cNvPr id="48" name="Content Placeholder 2">
                <a:extLst>
                  <a:ext uri="{FF2B5EF4-FFF2-40B4-BE49-F238E27FC236}">
                    <a16:creationId xmlns:a16="http://schemas.microsoft.com/office/drawing/2014/main" id="{8FF41DDB-A657-4AC3-B154-C450B704D3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6221" y="3047313"/>
                <a:ext cx="3923309" cy="547409"/>
              </a:xfrm>
              <a:prstGeom prst="rect">
                <a:avLst/>
              </a:prstGeom>
              <a:blipFill>
                <a:blip r:embed="rId3"/>
                <a:stretch>
                  <a:fillRect l="-2488" t="-4444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ontent Placeholder 2">
                <a:extLst>
                  <a:ext uri="{FF2B5EF4-FFF2-40B4-BE49-F238E27FC236}">
                    <a16:creationId xmlns:a16="http://schemas.microsoft.com/office/drawing/2014/main" id="{A76663F1-411C-44F5-9728-4642319FFA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46220" y="3771854"/>
                <a:ext cx="3923309" cy="5474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baseline="-25000" dirty="0"/>
                  <a:t> </a:t>
                </a:r>
                <a:r>
                  <a:rPr lang="en-US" dirty="0"/>
                  <a:t>= (V</a:t>
                </a:r>
                <a:r>
                  <a:rPr lang="en-US" baseline="-25000" dirty="0"/>
                  <a:t>A </a:t>
                </a:r>
                <a:r>
                  <a:rPr lang="en-US" dirty="0"/>
                  <a:t>– V</a:t>
                </a:r>
                <a:r>
                  <a:rPr lang="en-US" baseline="-25000" dirty="0"/>
                  <a:t>D</a:t>
                </a:r>
                <a:r>
                  <a:rPr lang="en-US" dirty="0"/>
                  <a:t>)/(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dirty="0"/>
                          <m:t>R</m:t>
                        </m:r>
                        <m:r>
                          <m:rPr>
                            <m:nor/>
                          </m:rPr>
                          <a:rPr lang="en-US" baseline="-25000" dirty="0"/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41" name="Content Placeholder 2">
                <a:extLst>
                  <a:ext uri="{FF2B5EF4-FFF2-40B4-BE49-F238E27FC236}">
                    <a16:creationId xmlns:a16="http://schemas.microsoft.com/office/drawing/2014/main" id="{A76663F1-411C-44F5-9728-4642319FF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6220" y="3771854"/>
                <a:ext cx="3923309" cy="547409"/>
              </a:xfrm>
              <a:prstGeom prst="rect">
                <a:avLst/>
              </a:prstGeom>
              <a:blipFill>
                <a:blip r:embed="rId4"/>
                <a:stretch>
                  <a:fillRect t="-4444" r="-2177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ontent Placeholder 2">
                <a:extLst>
                  <a:ext uri="{FF2B5EF4-FFF2-40B4-BE49-F238E27FC236}">
                    <a16:creationId xmlns:a16="http://schemas.microsoft.com/office/drawing/2014/main" id="{821BEC07-A975-4632-8693-43AA6A315A0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46220" y="4398066"/>
                <a:ext cx="3923309" cy="5474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type m:val="skw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</m:den>
                        </m:f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(V</a:t>
                </a:r>
                <a:r>
                  <a:rPr lang="en-US" baseline="-25000" dirty="0"/>
                  <a:t>A </a:t>
                </a:r>
                <a:r>
                  <a:rPr lang="en-US" dirty="0"/>
                  <a:t>– V</a:t>
                </a:r>
                <a:r>
                  <a:rPr lang="en-US" baseline="-25000" dirty="0"/>
                  <a:t>D</a:t>
                </a:r>
                <a:r>
                  <a:rPr lang="en-US" dirty="0"/>
                  <a:t>)/(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dirty="0"/>
                          <m:t>R</m:t>
                        </m:r>
                        <m:r>
                          <m:rPr>
                            <m:nor/>
                          </m:rPr>
                          <a:rPr lang="en-US" baseline="-25000" dirty="0"/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dirty="0"/>
                  <a:t>) + 1</a:t>
                </a:r>
              </a:p>
            </p:txBody>
          </p:sp>
        </mc:Choice>
        <mc:Fallback xmlns="">
          <p:sp>
            <p:nvSpPr>
              <p:cNvPr id="42" name="Content Placeholder 2">
                <a:extLst>
                  <a:ext uri="{FF2B5EF4-FFF2-40B4-BE49-F238E27FC236}">
                    <a16:creationId xmlns:a16="http://schemas.microsoft.com/office/drawing/2014/main" id="{821BEC07-A975-4632-8693-43AA6A315A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6220" y="4398066"/>
                <a:ext cx="3923309" cy="547409"/>
              </a:xfrm>
              <a:prstGeom prst="rect">
                <a:avLst/>
              </a:prstGeom>
              <a:blipFill>
                <a:blip r:embed="rId5"/>
                <a:stretch>
                  <a:fillRect t="-4444" r="-1089" b="-2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Content Placeholder 2">
                <a:extLst>
                  <a:ext uri="{FF2B5EF4-FFF2-40B4-BE49-F238E27FC236}">
                    <a16:creationId xmlns:a16="http://schemas.microsoft.com/office/drawing/2014/main" id="{315475F8-D5C8-45C9-81BB-906F46E54AE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46220" y="5080412"/>
                <a:ext cx="3923309" cy="5474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ln[ (V</a:t>
                </a:r>
                <a:r>
                  <a:rPr lang="en-US" baseline="-25000" dirty="0"/>
                  <a:t>A </a:t>
                </a:r>
                <a:r>
                  <a:rPr lang="en-US" dirty="0"/>
                  <a:t>– V</a:t>
                </a:r>
                <a:r>
                  <a:rPr lang="en-US" baseline="-25000" dirty="0"/>
                  <a:t>D</a:t>
                </a:r>
                <a:r>
                  <a:rPr lang="en-US" dirty="0"/>
                  <a:t>)/(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dirty="0"/>
                          <m:t>R</m:t>
                        </m:r>
                        <m:r>
                          <m:rPr>
                            <m:nor/>
                          </m:rPr>
                          <a:rPr lang="en-US" baseline="-25000" dirty="0"/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dirty="0"/>
                  <a:t>) + 1 ]</a:t>
                </a:r>
              </a:p>
            </p:txBody>
          </p:sp>
        </mc:Choice>
        <mc:Fallback xmlns="">
          <p:sp>
            <p:nvSpPr>
              <p:cNvPr id="43" name="Content Placeholder 2">
                <a:extLst>
                  <a:ext uri="{FF2B5EF4-FFF2-40B4-BE49-F238E27FC236}">
                    <a16:creationId xmlns:a16="http://schemas.microsoft.com/office/drawing/2014/main" id="{315475F8-D5C8-45C9-81BB-906F46E54A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6220" y="5080412"/>
                <a:ext cx="3923309" cy="547409"/>
              </a:xfrm>
              <a:prstGeom prst="rect">
                <a:avLst/>
              </a:prstGeom>
              <a:blipFill>
                <a:blip r:embed="rId6"/>
                <a:stretch>
                  <a:fillRect l="-7465" t="-141111" b="-16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ontent Placeholder 2">
                <a:extLst>
                  <a:ext uri="{FF2B5EF4-FFF2-40B4-BE49-F238E27FC236}">
                    <a16:creationId xmlns:a16="http://schemas.microsoft.com/office/drawing/2014/main" id="{A2BCE8B9-490C-4522-97C5-EBD3A1FA47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46219" y="5790801"/>
                <a:ext cx="3923309" cy="5474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 ln[ (V</a:t>
                </a:r>
                <a:r>
                  <a:rPr lang="en-US" baseline="-25000" dirty="0"/>
                  <a:t>A </a:t>
                </a:r>
                <a:r>
                  <a:rPr lang="en-US" dirty="0"/>
                  <a:t>– V</a:t>
                </a:r>
                <a:r>
                  <a:rPr lang="en-US" baseline="-25000" dirty="0"/>
                  <a:t>D</a:t>
                </a:r>
                <a:r>
                  <a:rPr lang="en-US" dirty="0"/>
                  <a:t>)/(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dirty="0"/>
                          <m:t>R</m:t>
                        </m:r>
                        <m:r>
                          <m:rPr>
                            <m:nor/>
                          </m:rPr>
                          <a:rPr lang="en-US" baseline="-25000" dirty="0"/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dirty="0"/>
                  <a:t>) + 1 ]</a:t>
                </a:r>
              </a:p>
            </p:txBody>
          </p:sp>
        </mc:Choice>
        <mc:Fallback xmlns="">
          <p:sp>
            <p:nvSpPr>
              <p:cNvPr id="45" name="Content Placeholder 2">
                <a:extLst>
                  <a:ext uri="{FF2B5EF4-FFF2-40B4-BE49-F238E27FC236}">
                    <a16:creationId xmlns:a16="http://schemas.microsoft.com/office/drawing/2014/main" id="{A2BCE8B9-490C-4522-97C5-EBD3A1FA47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6219" y="5790801"/>
                <a:ext cx="3923309" cy="547409"/>
              </a:xfrm>
              <a:prstGeom prst="rect">
                <a:avLst/>
              </a:prstGeom>
              <a:blipFill>
                <a:blip r:embed="rId7"/>
                <a:stretch>
                  <a:fillRect l="-156" t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324A741F-933A-4F3A-806A-E2F2692A304D}"/>
              </a:ext>
            </a:extLst>
          </p:cNvPr>
          <p:cNvSpPr/>
          <p:nvPr/>
        </p:nvSpPr>
        <p:spPr>
          <a:xfrm>
            <a:off x="5003800" y="1803400"/>
            <a:ext cx="381000" cy="292100"/>
          </a:xfrm>
          <a:prstGeom prst="rect">
            <a:avLst/>
          </a:prstGeom>
          <a:solidFill>
            <a:schemeClr val="accent1">
              <a:alpha val="1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9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uild="p"/>
      <p:bldP spid="48" grpId="0"/>
      <p:bldP spid="41" grpId="0"/>
      <p:bldP spid="42" grpId="0"/>
      <p:bldP spid="43" grpId="0"/>
      <p:bldP spid="45" grpId="0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Solution – Iterative Calculator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ontent Placeholder 2">
                <a:extLst>
                  <a:ext uri="{FF2B5EF4-FFF2-40B4-BE49-F238E27FC236}">
                    <a16:creationId xmlns:a16="http://schemas.microsoft.com/office/drawing/2014/main" id="{A2BCE8B9-490C-4522-97C5-EBD3A1FA47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09719" y="1955401"/>
                <a:ext cx="3923309" cy="5474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 ln[ (V</a:t>
                </a:r>
                <a:r>
                  <a:rPr lang="en-US" baseline="-25000" dirty="0"/>
                  <a:t>A </a:t>
                </a:r>
                <a:r>
                  <a:rPr lang="en-US" dirty="0"/>
                  <a:t>– V</a:t>
                </a:r>
                <a:r>
                  <a:rPr lang="en-US" baseline="-25000" dirty="0"/>
                  <a:t>D</a:t>
                </a:r>
                <a:r>
                  <a:rPr lang="en-US" dirty="0"/>
                  <a:t>)/(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dirty="0"/>
                          <m:t>R</m:t>
                        </m:r>
                        <m:r>
                          <m:rPr>
                            <m:nor/>
                          </m:rPr>
                          <a:rPr lang="en-US" baseline="-25000" dirty="0"/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dirty="0"/>
                  <a:t>) + 1 ]</a:t>
                </a:r>
              </a:p>
            </p:txBody>
          </p:sp>
        </mc:Choice>
        <mc:Fallback xmlns="">
          <p:sp>
            <p:nvSpPr>
              <p:cNvPr id="45" name="Content Placeholder 2">
                <a:extLst>
                  <a:ext uri="{FF2B5EF4-FFF2-40B4-BE49-F238E27FC236}">
                    <a16:creationId xmlns:a16="http://schemas.microsoft.com/office/drawing/2014/main" id="{A2BCE8B9-490C-4522-97C5-EBD3A1FA47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9719" y="1955401"/>
                <a:ext cx="3923309" cy="547409"/>
              </a:xfrm>
              <a:prstGeom prst="rect">
                <a:avLst/>
              </a:prstGeom>
              <a:blipFill>
                <a:blip r:embed="rId2"/>
                <a:stretch>
                  <a:fillRect l="-155" t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1FD73F2-4932-4229-8D66-D5374AE7367D}"/>
              </a:ext>
            </a:extLst>
          </p:cNvPr>
          <p:cNvSpPr txBox="1">
            <a:spLocks/>
          </p:cNvSpPr>
          <p:nvPr/>
        </p:nvSpPr>
        <p:spPr>
          <a:xfrm>
            <a:off x="946688" y="2517243"/>
            <a:ext cx="10318212" cy="5474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now use this equation for iterative solution.  Plug in our known values.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BB3AC6A-3F08-4B7B-AF6E-B701B6F494E2}"/>
              </a:ext>
            </a:extLst>
          </p:cNvPr>
          <p:cNvSpPr txBox="1">
            <a:spLocks/>
          </p:cNvSpPr>
          <p:nvPr/>
        </p:nvSpPr>
        <p:spPr>
          <a:xfrm>
            <a:off x="946688" y="3660918"/>
            <a:ext cx="8362411" cy="547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Guess a reasonable value for the diode voltage drop.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D6CC9C2-4BC4-45BB-83F6-CDD997C3D61D}"/>
              </a:ext>
            </a:extLst>
          </p:cNvPr>
          <p:cNvSpPr txBox="1">
            <a:spLocks/>
          </p:cNvSpPr>
          <p:nvPr/>
        </p:nvSpPr>
        <p:spPr>
          <a:xfrm>
            <a:off x="1003168" y="4090602"/>
            <a:ext cx="8362411" cy="547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D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FF0000"/>
                </a:solidFill>
              </a:rPr>
              <a:t>0.7 V</a:t>
            </a:r>
            <a:r>
              <a:rPr lang="en-US" sz="2000" dirty="0"/>
              <a:t> is reasonable guess.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3C1B5E53-4310-491D-95CA-A01A70656E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09718" y="3237852"/>
                <a:ext cx="5590893" cy="3540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0.0259 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dirty="0"/>
                  <a:t> ln[ ((8 V)</a:t>
                </a:r>
                <a:r>
                  <a:rPr lang="en-US" baseline="-25000" dirty="0"/>
                  <a:t> </a:t>
                </a:r>
                <a:r>
                  <a:rPr lang="en-US" dirty="0"/>
                  <a:t>– V</a:t>
                </a:r>
                <a:r>
                  <a:rPr lang="en-US" baseline="-25000" dirty="0"/>
                  <a:t>D</a:t>
                </a:r>
                <a:r>
                  <a:rPr lang="en-US" dirty="0"/>
                  <a:t>)/(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dirty="0"/>
                      <m:t>12</m:t>
                    </m:r>
                    <m:r>
                      <m:rPr>
                        <m:nor/>
                      </m:rPr>
                      <a:rPr lang="el-GR" dirty="0"/>
                      <m:t>Ω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)(</m:t>
                    </m:r>
                  </m:oMath>
                </a14:m>
                <a:r>
                  <a:rPr lang="en-US" dirty="0"/>
                  <a:t>10</a:t>
                </a:r>
                <a:r>
                  <a:rPr lang="en-US" baseline="30000" dirty="0"/>
                  <a:t>-13</a:t>
                </a:r>
                <a:r>
                  <a:rPr lang="en-US" dirty="0"/>
                  <a:t> A) + 1 ]</a:t>
                </a:r>
              </a:p>
            </p:txBody>
          </p:sp>
        </mc:Choice>
        <mc:Fallback xmlns="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3C1B5E53-4310-491D-95CA-A01A70656E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9718" y="3237852"/>
                <a:ext cx="5590893" cy="354043"/>
              </a:xfrm>
              <a:prstGeom prst="rect">
                <a:avLst/>
              </a:prstGeom>
              <a:blipFill>
                <a:blip r:embed="rId3"/>
                <a:stretch>
                  <a:fillRect t="-31034" r="-872" b="-206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90D99E7-FA13-4C00-8C26-235BF6897BE7}"/>
              </a:ext>
            </a:extLst>
          </p:cNvPr>
          <p:cNvSpPr txBox="1">
            <a:spLocks/>
          </p:cNvSpPr>
          <p:nvPr/>
        </p:nvSpPr>
        <p:spPr>
          <a:xfrm>
            <a:off x="1003168" y="4571810"/>
            <a:ext cx="10017340" cy="54740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Plug the guess into the right side of the equation in order to calculate a new guess.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67329738-35A8-4EFC-8656-F37B065B40F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47432" y="5015623"/>
                <a:ext cx="5590893" cy="3540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0.0259 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dirty="0"/>
                  <a:t> ln[ ((8 V)</a:t>
                </a:r>
                <a:r>
                  <a:rPr lang="en-US" baseline="-25000" dirty="0"/>
                  <a:t> </a:t>
                </a:r>
                <a:r>
                  <a:rPr lang="en-US" dirty="0"/>
                  <a:t>– </a:t>
                </a:r>
                <a:r>
                  <a:rPr lang="en-US" dirty="0">
                    <a:solidFill>
                      <a:srgbClr val="FF0000"/>
                    </a:solidFill>
                  </a:rPr>
                  <a:t>0.7 V</a:t>
                </a:r>
                <a:r>
                  <a:rPr lang="en-US" dirty="0"/>
                  <a:t>)/(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dirty="0"/>
                      <m:t>12</m:t>
                    </m:r>
                    <m:r>
                      <m:rPr>
                        <m:nor/>
                      </m:rPr>
                      <a:rPr lang="el-GR" dirty="0"/>
                      <m:t>Ω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)(</m:t>
                    </m:r>
                  </m:oMath>
                </a14:m>
                <a:r>
                  <a:rPr lang="en-US" dirty="0"/>
                  <a:t>10</a:t>
                </a:r>
                <a:r>
                  <a:rPr lang="en-US" baseline="30000" dirty="0"/>
                  <a:t>-13</a:t>
                </a:r>
                <a:r>
                  <a:rPr lang="en-US" dirty="0"/>
                  <a:t> A) + 1 ]</a:t>
                </a:r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67329738-35A8-4EFC-8656-F37B065B40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7432" y="5015623"/>
                <a:ext cx="5590893" cy="354043"/>
              </a:xfrm>
              <a:prstGeom prst="rect">
                <a:avLst/>
              </a:prstGeom>
              <a:blipFill>
                <a:blip r:embed="rId4"/>
                <a:stretch>
                  <a:fillRect t="-29310" b="-1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CDC35766-99B8-4E40-81AA-53195CA708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71938" y="5419271"/>
                <a:ext cx="5590893" cy="3540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0.762407 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CDC35766-99B8-4E40-81AA-53195CA708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938" y="5419271"/>
                <a:ext cx="5590893" cy="354043"/>
              </a:xfrm>
              <a:prstGeom prst="rect">
                <a:avLst/>
              </a:prstGeom>
              <a:blipFill>
                <a:blip r:embed="rId5"/>
                <a:stretch>
                  <a:fillRect l="-109" t="-36207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7D00BCD-2499-4587-98F2-62105B241E45}"/>
              </a:ext>
            </a:extLst>
          </p:cNvPr>
          <p:cNvSpPr txBox="1">
            <a:spLocks/>
          </p:cNvSpPr>
          <p:nvPr/>
        </p:nvSpPr>
        <p:spPr>
          <a:xfrm>
            <a:off x="1087330" y="5773314"/>
            <a:ext cx="10457964" cy="54740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Plug this calculated value back into the right side of the equation in order to calculate a new guess.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5419356-2DAB-429E-9E92-D28BFDD63467}"/>
              </a:ext>
            </a:extLst>
          </p:cNvPr>
          <p:cNvSpPr/>
          <p:nvPr/>
        </p:nvSpPr>
        <p:spPr>
          <a:xfrm>
            <a:off x="2186609" y="4084461"/>
            <a:ext cx="4007457" cy="931161"/>
          </a:xfrm>
          <a:custGeom>
            <a:avLst/>
            <a:gdLst>
              <a:gd name="connsiteX0" fmla="*/ 0 w 4007457"/>
              <a:gd name="connsiteY0" fmla="*/ 66120 h 908958"/>
              <a:gd name="connsiteX1" fmla="*/ 477078 w 4007457"/>
              <a:gd name="connsiteY1" fmla="*/ 2509 h 908958"/>
              <a:gd name="connsiteX2" fmla="*/ 2146852 w 4007457"/>
              <a:gd name="connsiteY2" fmla="*/ 34315 h 908958"/>
              <a:gd name="connsiteX3" fmla="*/ 2989690 w 4007457"/>
              <a:gd name="connsiteY3" fmla="*/ 225146 h 908958"/>
              <a:gd name="connsiteX4" fmla="*/ 4007457 w 4007457"/>
              <a:gd name="connsiteY4" fmla="*/ 908958 h 90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07457" h="908958">
                <a:moveTo>
                  <a:pt x="0" y="66120"/>
                </a:moveTo>
                <a:cubicBezTo>
                  <a:pt x="59634" y="36965"/>
                  <a:pt x="477078" y="2509"/>
                  <a:pt x="477078" y="2509"/>
                </a:cubicBezTo>
                <a:cubicBezTo>
                  <a:pt x="834887" y="-2792"/>
                  <a:pt x="1728083" y="-2791"/>
                  <a:pt x="2146852" y="34315"/>
                </a:cubicBezTo>
                <a:cubicBezTo>
                  <a:pt x="2565621" y="71421"/>
                  <a:pt x="2679589" y="79372"/>
                  <a:pt x="2989690" y="225146"/>
                </a:cubicBezTo>
                <a:cubicBezTo>
                  <a:pt x="3299791" y="370920"/>
                  <a:pt x="3653624" y="639939"/>
                  <a:pt x="4007457" y="908958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FB4EE18-6A32-480B-816F-773BC4371977}"/>
              </a:ext>
            </a:extLst>
          </p:cNvPr>
          <p:cNvSpPr txBox="1">
            <a:spLocks/>
          </p:cNvSpPr>
          <p:nvPr/>
        </p:nvSpPr>
        <p:spPr>
          <a:xfrm>
            <a:off x="946688" y="5383061"/>
            <a:ext cx="2568034" cy="547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Calculate a new value.</a:t>
            </a:r>
          </a:p>
        </p:txBody>
      </p:sp>
    </p:spTree>
    <p:extLst>
      <p:ext uri="{BB962C8B-B14F-4D97-AF65-F5344CB8AC3E}">
        <p14:creationId xmlns:p14="http://schemas.microsoft.com/office/powerpoint/2010/main" val="114088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 build="p"/>
      <p:bldP spid="13" grpId="0" build="p"/>
      <p:bldP spid="14" grpId="0"/>
      <p:bldP spid="15" grpId="0" build="p"/>
      <p:bldP spid="16" grpId="0"/>
      <p:bldP spid="17" grpId="0"/>
      <p:bldP spid="18" grpId="0" build="p"/>
      <p:bldP spid="4" grpId="0" animBg="1"/>
      <p:bldP spid="1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Solution – Iterative Calculator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3C1B5E53-4310-491D-95CA-A01A70656E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71938" y="1997365"/>
                <a:ext cx="5590893" cy="3540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0.0259 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dirty="0"/>
                  <a:t> ln[ ((8 V)</a:t>
                </a:r>
                <a:r>
                  <a:rPr lang="en-US" baseline="-25000" dirty="0"/>
                  <a:t> </a:t>
                </a:r>
                <a:r>
                  <a:rPr lang="en-US" dirty="0"/>
                  <a:t>– V</a:t>
                </a:r>
                <a:r>
                  <a:rPr lang="en-US" baseline="-25000" dirty="0"/>
                  <a:t>D</a:t>
                </a:r>
                <a:r>
                  <a:rPr lang="en-US" dirty="0"/>
                  <a:t>)/(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dirty="0"/>
                      <m:t>12</m:t>
                    </m:r>
                    <m:r>
                      <m:rPr>
                        <m:nor/>
                      </m:rPr>
                      <a:rPr lang="el-GR" dirty="0"/>
                      <m:t>Ω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)(</m:t>
                    </m:r>
                  </m:oMath>
                </a14:m>
                <a:r>
                  <a:rPr lang="en-US" dirty="0"/>
                  <a:t>10</a:t>
                </a:r>
                <a:r>
                  <a:rPr lang="en-US" baseline="30000" dirty="0"/>
                  <a:t>-13</a:t>
                </a:r>
                <a:r>
                  <a:rPr lang="en-US" dirty="0"/>
                  <a:t> A) + 1 ]</a:t>
                </a:r>
              </a:p>
            </p:txBody>
          </p:sp>
        </mc:Choice>
        <mc:Fallback xmlns="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3C1B5E53-4310-491D-95CA-A01A70656E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938" y="1997365"/>
                <a:ext cx="5590893" cy="354043"/>
              </a:xfrm>
              <a:prstGeom prst="rect">
                <a:avLst/>
              </a:prstGeom>
              <a:blipFill>
                <a:blip r:embed="rId2"/>
                <a:stretch>
                  <a:fillRect t="-32759" r="-763" b="-206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67329738-35A8-4EFC-8656-F37B065B40F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71938" y="2735248"/>
                <a:ext cx="6558024" cy="5474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0.0259 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dirty="0"/>
                  <a:t> ln[ ((8 V)</a:t>
                </a:r>
                <a:r>
                  <a:rPr lang="en-US" baseline="-25000" dirty="0"/>
                  <a:t> </a:t>
                </a:r>
                <a:r>
                  <a:rPr lang="en-US" dirty="0"/>
                  <a:t>– </a:t>
                </a:r>
                <a:r>
                  <a:rPr lang="en-US" dirty="0">
                    <a:solidFill>
                      <a:srgbClr val="FF0000"/>
                    </a:solidFill>
                  </a:rPr>
                  <a:t>0.762407 V</a:t>
                </a:r>
                <a:r>
                  <a:rPr lang="en-US" dirty="0"/>
                  <a:t>)/(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dirty="0"/>
                      <m:t>12</m:t>
                    </m:r>
                    <m:r>
                      <m:rPr>
                        <m:nor/>
                      </m:rPr>
                      <a:rPr lang="el-GR" dirty="0"/>
                      <m:t>Ω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)(</m:t>
                    </m:r>
                  </m:oMath>
                </a14:m>
                <a:r>
                  <a:rPr lang="en-US" dirty="0"/>
                  <a:t>10</a:t>
                </a:r>
                <a:r>
                  <a:rPr lang="en-US" baseline="30000" dirty="0"/>
                  <a:t>-13</a:t>
                </a:r>
                <a:r>
                  <a:rPr lang="en-US" dirty="0"/>
                  <a:t> A) + 1 ]</a:t>
                </a:r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67329738-35A8-4EFC-8656-F37B065B40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938" y="2735248"/>
                <a:ext cx="6558024" cy="547409"/>
              </a:xfrm>
              <a:prstGeom prst="rect">
                <a:avLst/>
              </a:prstGeom>
              <a:blipFill>
                <a:blip r:embed="rId3"/>
                <a:stretch>
                  <a:fillRect t="-2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CDC35766-99B8-4E40-81AA-53195CA708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20865" y="3398322"/>
                <a:ext cx="5590893" cy="3540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0.762185 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CDC35766-99B8-4E40-81AA-53195CA708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0865" y="3398322"/>
                <a:ext cx="5590893" cy="354043"/>
              </a:xfrm>
              <a:prstGeom prst="rect">
                <a:avLst/>
              </a:prstGeom>
              <a:blipFill>
                <a:blip r:embed="rId4"/>
                <a:stretch>
                  <a:fillRect l="-109" t="-33898" b="-305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7D00BCD-2499-4587-98F2-62105B241E45}"/>
              </a:ext>
            </a:extLst>
          </p:cNvPr>
          <p:cNvSpPr txBox="1">
            <a:spLocks/>
          </p:cNvSpPr>
          <p:nvPr/>
        </p:nvSpPr>
        <p:spPr>
          <a:xfrm>
            <a:off x="968060" y="3924105"/>
            <a:ext cx="10457964" cy="54740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Plug this calculated value back into the right side of the equation in order to calculate a new guess.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F7782918-E0C4-41D7-9B85-EEA9107665E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19144" y="4471514"/>
                <a:ext cx="6749357" cy="44402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0.0259 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dirty="0"/>
                  <a:t> ln[ ((8 V)</a:t>
                </a:r>
                <a:r>
                  <a:rPr lang="en-US" baseline="-25000" dirty="0"/>
                  <a:t> </a:t>
                </a:r>
                <a:r>
                  <a:rPr lang="en-US" dirty="0"/>
                  <a:t>– </a:t>
                </a:r>
                <a:r>
                  <a:rPr lang="en-US" dirty="0">
                    <a:solidFill>
                      <a:srgbClr val="FF0000"/>
                    </a:solidFill>
                  </a:rPr>
                  <a:t>0.762185 V</a:t>
                </a:r>
                <a:r>
                  <a:rPr lang="en-US" dirty="0"/>
                  <a:t>)/(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dirty="0"/>
                      <m:t>12</m:t>
                    </m:r>
                    <m:r>
                      <m:rPr>
                        <m:nor/>
                      </m:rPr>
                      <a:rPr lang="el-GR" dirty="0"/>
                      <m:t>Ω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)(</m:t>
                    </m:r>
                  </m:oMath>
                </a14:m>
                <a:r>
                  <a:rPr lang="en-US" dirty="0"/>
                  <a:t>10</a:t>
                </a:r>
                <a:r>
                  <a:rPr lang="en-US" baseline="30000" dirty="0"/>
                  <a:t>-13</a:t>
                </a:r>
                <a:r>
                  <a:rPr lang="en-US" dirty="0"/>
                  <a:t> A) + 1 ]</a:t>
                </a:r>
              </a:p>
            </p:txBody>
          </p:sp>
        </mc:Choice>
        <mc:Fallback xmlns="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F7782918-E0C4-41D7-9B85-EEA9107665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144" y="4471514"/>
                <a:ext cx="6749357" cy="444027"/>
              </a:xfrm>
              <a:prstGeom prst="rect">
                <a:avLst/>
              </a:prstGeom>
              <a:blipFill>
                <a:blip r:embed="rId5"/>
                <a:stretch>
                  <a:fillRect t="-26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F67D7D93-0477-4D62-AF86-63C15FC9E9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68071" y="5031206"/>
                <a:ext cx="5590893" cy="3540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0.762186 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F67D7D93-0477-4D62-AF86-63C15FC9E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071" y="5031206"/>
                <a:ext cx="5590893" cy="354043"/>
              </a:xfrm>
              <a:prstGeom prst="rect">
                <a:avLst/>
              </a:prstGeom>
              <a:blipFill>
                <a:blip r:embed="rId6"/>
                <a:stretch>
                  <a:fillRect l="-109" t="-34483" b="-327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026D26A-1CE2-45C7-8801-91B484023A51}"/>
              </a:ext>
            </a:extLst>
          </p:cNvPr>
          <p:cNvSpPr txBox="1">
            <a:spLocks/>
          </p:cNvSpPr>
          <p:nvPr/>
        </p:nvSpPr>
        <p:spPr>
          <a:xfrm>
            <a:off x="935593" y="5577140"/>
            <a:ext cx="10457964" cy="5474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Since this is essentially the same as what we plugged in, it is the answer.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E522E1F-331F-451F-9AD8-23291D00F019}"/>
              </a:ext>
            </a:extLst>
          </p:cNvPr>
          <p:cNvSpPr txBox="1">
            <a:spLocks/>
          </p:cNvSpPr>
          <p:nvPr/>
        </p:nvSpPr>
        <p:spPr>
          <a:xfrm>
            <a:off x="7790618" y="2327456"/>
            <a:ext cx="4045782" cy="547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Value calculated last time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2774E79-8728-43E7-BFBC-FD3F5F9DA045}"/>
              </a:ext>
            </a:extLst>
          </p:cNvPr>
          <p:cNvCxnSpPr/>
          <p:nvPr/>
        </p:nvCxnSpPr>
        <p:spPr>
          <a:xfrm flipH="1">
            <a:off x="7520746" y="2491195"/>
            <a:ext cx="326322" cy="1910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69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 build="p"/>
      <p:bldP spid="19" grpId="0"/>
      <p:bldP spid="20" grpId="0"/>
      <p:bldP spid="21" grpId="0" build="p"/>
      <p:bldP spid="1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Solution – Iterative Calculator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F67D7D93-0477-4D62-AF86-63C15FC9E9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108760" y="2224396"/>
                <a:ext cx="5590893" cy="3540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0.762186 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F67D7D93-0477-4D62-AF86-63C15FC9E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8760" y="2224396"/>
                <a:ext cx="5590893" cy="354043"/>
              </a:xfrm>
              <a:prstGeom prst="rect">
                <a:avLst/>
              </a:prstGeom>
              <a:blipFill>
                <a:blip r:embed="rId2"/>
                <a:stretch>
                  <a:fillRect l="-109" t="-36207" b="-3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026D26A-1CE2-45C7-8801-91B484023A51}"/>
              </a:ext>
            </a:extLst>
          </p:cNvPr>
          <p:cNvSpPr txBox="1">
            <a:spLocks/>
          </p:cNvSpPr>
          <p:nvPr/>
        </p:nvSpPr>
        <p:spPr>
          <a:xfrm>
            <a:off x="983301" y="2802135"/>
            <a:ext cx="10457964" cy="547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Now use the Shockley equation to calculate the current.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C9155F64-1896-4FB7-BB40-A6D2957854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416836" y="3689886"/>
                <a:ext cx="5590893" cy="20942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−13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0.762186 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0.0259 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0.603 A</a:t>
                </a:r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C9155F64-1896-4FB7-BB40-A6D2957854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836" y="3689886"/>
                <a:ext cx="5590893" cy="209422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0000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6AB46-932E-410C-9E9C-7E7805895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A178E-EB42-43BE-90D6-5E6BF1482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213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5B66E-9783-4D47-AE0C-EDE7EF58A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complex circuits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A92E8-EC3C-4813-94DF-9B3AE11C8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one diode is connected to a complex linear circuit, find the Thevenin equivalent of the linear circuit and then solve in a similar manner.</a:t>
            </a:r>
          </a:p>
        </p:txBody>
      </p:sp>
    </p:spTree>
    <p:extLst>
      <p:ext uri="{BB962C8B-B14F-4D97-AF65-F5344CB8AC3E}">
        <p14:creationId xmlns:p14="http://schemas.microsoft.com/office/powerpoint/2010/main" val="17498305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554AB17-971E-45A8-B633-1859F4AC5A38}"/>
              </a:ext>
            </a:extLst>
          </p:cNvPr>
          <p:cNvGrpSpPr/>
          <p:nvPr/>
        </p:nvGrpSpPr>
        <p:grpSpPr>
          <a:xfrm>
            <a:off x="4147623" y="3602364"/>
            <a:ext cx="297702" cy="797860"/>
            <a:chOff x="4147623" y="3602364"/>
            <a:chExt cx="297702" cy="79786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6C78A01-801C-40FB-9C84-C0892558CA2B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5979075-43F2-49E5-AE2F-CF599DE2B6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7CA8B4B-AA14-49E5-929B-62B12AC753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1A63C0E-E1D6-4390-9FC3-6D5E34D4A2A7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AF099F2-E014-4DDB-91B0-528A9C5B6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CED16D9-6F5C-4813-ABA2-DCCC7B3FA04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66ABC7F-97F5-4B39-A3B3-3AA0A294F10E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38C0AA3-5BF7-47AA-8651-1B0371FD5D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347DC55-D056-4E1A-8F35-85C48E7E1E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24F63F3-24C1-46ED-9184-37EEDC7CF2FB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23A7A98-0DEC-4E67-8866-0BCB0C10D15B}"/>
              </a:ext>
            </a:extLst>
          </p:cNvPr>
          <p:cNvCxnSpPr>
            <a:cxnSpLocks/>
          </p:cNvCxnSpPr>
          <p:nvPr/>
        </p:nvCxnSpPr>
        <p:spPr>
          <a:xfrm>
            <a:off x="4293915" y="2890947"/>
            <a:ext cx="0" cy="711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5253650" y="2905994"/>
            <a:ext cx="157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0971AEC-8DE8-4B61-9E35-B980DD13324A}"/>
              </a:ext>
            </a:extLst>
          </p:cNvPr>
          <p:cNvCxnSpPr>
            <a:cxnSpLocks/>
          </p:cNvCxnSpPr>
          <p:nvPr/>
        </p:nvCxnSpPr>
        <p:spPr>
          <a:xfrm flipH="1">
            <a:off x="4301016" y="4400224"/>
            <a:ext cx="0" cy="66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75D36069-B21C-4DAB-887B-92EA35392BE1}"/>
              </a:ext>
            </a:extLst>
          </p:cNvPr>
          <p:cNvSpPr/>
          <p:nvPr/>
        </p:nvSpPr>
        <p:spPr>
          <a:xfrm>
            <a:off x="5102203" y="3643768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4AE1D2D-292B-4630-B218-36D08B68ACE8}"/>
              </a:ext>
            </a:extLst>
          </p:cNvPr>
          <p:cNvCxnSpPr>
            <a:cxnSpLocks/>
          </p:cNvCxnSpPr>
          <p:nvPr/>
        </p:nvCxnSpPr>
        <p:spPr>
          <a:xfrm>
            <a:off x="5455669" y="2898047"/>
            <a:ext cx="0" cy="74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BD600AB-B978-4D65-90D0-8E4EAFEE659B}"/>
              </a:ext>
            </a:extLst>
          </p:cNvPr>
          <p:cNvCxnSpPr>
            <a:cxnSpLocks/>
          </p:cNvCxnSpPr>
          <p:nvPr/>
        </p:nvCxnSpPr>
        <p:spPr>
          <a:xfrm>
            <a:off x="5455669" y="4375288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4384B3A-2572-4342-B96A-2CF05B8D8333}"/>
              </a:ext>
            </a:extLst>
          </p:cNvPr>
          <p:cNvCxnSpPr/>
          <p:nvPr/>
        </p:nvCxnSpPr>
        <p:spPr>
          <a:xfrm flipV="1">
            <a:off x="5454203" y="3801000"/>
            <a:ext cx="0" cy="361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  <a:endCxn id="63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  <a:stCxn id="63" idx="0"/>
          </p:cNvCxnSpPr>
          <p:nvPr/>
        </p:nvCxnSpPr>
        <p:spPr>
          <a:xfrm>
            <a:off x="6832242" y="4186680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V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CE27294-276C-46A6-9AB1-FC2DF7B2F333}"/>
              </a:ext>
            </a:extLst>
          </p:cNvPr>
          <p:cNvSpPr txBox="1"/>
          <p:nvPr/>
        </p:nvSpPr>
        <p:spPr>
          <a:xfrm>
            <a:off x="5623838" y="3415879"/>
            <a:ext cx="887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0.25 A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EE6B8D0-4744-42EB-B3B5-EC35336686AB}"/>
              </a:ext>
            </a:extLst>
          </p:cNvPr>
          <p:cNvSpPr txBox="1"/>
          <p:nvPr/>
        </p:nvSpPr>
        <p:spPr>
          <a:xfrm>
            <a:off x="3574332" y="3714229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3C0F93A-C68A-40C6-A105-B62138FE8628}"/>
              </a:ext>
            </a:extLst>
          </p:cNvPr>
          <p:cNvGrpSpPr/>
          <p:nvPr/>
        </p:nvGrpSpPr>
        <p:grpSpPr>
          <a:xfrm>
            <a:off x="4455791" y="2737555"/>
            <a:ext cx="797859" cy="297701"/>
            <a:chOff x="3069003" y="2744655"/>
            <a:chExt cx="797859" cy="29770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FCBFB587-852C-4EF3-A5BA-CFE1CFE7062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66F0B0B-B5D5-4827-A416-16EF542D1F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38EB72C-6D20-4652-BC2E-713F00723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B5427FA8-0F4A-4171-B534-592F141DD276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02DFC00-9BF6-42CD-9F60-ACC11C83C0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49B84EC-32D1-48F4-B844-F51F4CE39F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E7B76636-E01A-417B-91D1-789D15491239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6197A152-C005-40C6-AEDE-2FADDFE213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A9C3302-89ED-4B24-9655-DD300BCEFD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117140C-2467-4423-8DEE-3E23861C77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26E845B-0156-46CD-86D8-E71AEB6799CE}"/>
              </a:ext>
            </a:extLst>
          </p:cNvPr>
          <p:cNvCxnSpPr>
            <a:cxnSpLocks/>
          </p:cNvCxnSpPr>
          <p:nvPr/>
        </p:nvCxnSpPr>
        <p:spPr>
          <a:xfrm flipV="1">
            <a:off x="3866862" y="2898023"/>
            <a:ext cx="588929" cy="3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10D3262C-76F8-4130-B592-0F49B8938178}"/>
              </a:ext>
            </a:extLst>
          </p:cNvPr>
          <p:cNvSpPr txBox="1"/>
          <p:nvPr/>
        </p:nvSpPr>
        <p:spPr>
          <a:xfrm>
            <a:off x="4527892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66" name="Content Placeholder 2">
            <a:extLst>
              <a:ext uri="{FF2B5EF4-FFF2-40B4-BE49-F238E27FC236}">
                <a16:creationId xmlns:a16="http://schemas.microsoft.com/office/drawing/2014/main" id="{794A3717-404C-4825-B0FD-9F1011081B00}"/>
              </a:ext>
            </a:extLst>
          </p:cNvPr>
          <p:cNvSpPr txBox="1">
            <a:spLocks/>
          </p:cNvSpPr>
          <p:nvPr/>
        </p:nvSpPr>
        <p:spPr>
          <a:xfrm>
            <a:off x="1025831" y="5385627"/>
            <a:ext cx="10457964" cy="958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Find the Thevenin resistance and then use the superposition principle to find the Thevenin voltage equivalent of everything to the left of the diode.</a:t>
            </a:r>
          </a:p>
        </p:txBody>
      </p:sp>
    </p:spTree>
    <p:extLst>
      <p:ext uri="{BB962C8B-B14F-4D97-AF65-F5344CB8AC3E}">
        <p14:creationId xmlns:p14="http://schemas.microsoft.com/office/powerpoint/2010/main" val="294672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CB0D8-9269-42D4-AA73-6D375ED63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Find the Thevenin Resistance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554AB17-971E-45A8-B633-1859F4AC5A38}"/>
              </a:ext>
            </a:extLst>
          </p:cNvPr>
          <p:cNvGrpSpPr/>
          <p:nvPr/>
        </p:nvGrpSpPr>
        <p:grpSpPr>
          <a:xfrm>
            <a:off x="4147623" y="3602364"/>
            <a:ext cx="297702" cy="797860"/>
            <a:chOff x="4147623" y="3602364"/>
            <a:chExt cx="297702" cy="79786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6C78A01-801C-40FB-9C84-C0892558CA2B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5979075-43F2-49E5-AE2F-CF599DE2B6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7CA8B4B-AA14-49E5-929B-62B12AC753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1A63C0E-E1D6-4390-9FC3-6D5E34D4A2A7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AF099F2-E014-4DDB-91B0-528A9C5B6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CED16D9-6F5C-4813-ABA2-DCCC7B3FA04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66ABC7F-97F5-4B39-A3B3-3AA0A294F10E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38C0AA3-5BF7-47AA-8651-1B0371FD5D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347DC55-D056-4E1A-8F35-85C48E7E1E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24F63F3-24C1-46ED-9184-37EEDC7CF2FB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23A7A98-0DEC-4E67-8866-0BCB0C10D15B}"/>
              </a:ext>
            </a:extLst>
          </p:cNvPr>
          <p:cNvCxnSpPr>
            <a:cxnSpLocks/>
          </p:cNvCxnSpPr>
          <p:nvPr/>
        </p:nvCxnSpPr>
        <p:spPr>
          <a:xfrm>
            <a:off x="4293915" y="2890947"/>
            <a:ext cx="0" cy="711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5253650" y="2905994"/>
            <a:ext cx="157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0971AEC-8DE8-4B61-9E35-B980DD13324A}"/>
              </a:ext>
            </a:extLst>
          </p:cNvPr>
          <p:cNvCxnSpPr>
            <a:cxnSpLocks/>
          </p:cNvCxnSpPr>
          <p:nvPr/>
        </p:nvCxnSpPr>
        <p:spPr>
          <a:xfrm flipH="1">
            <a:off x="4301016" y="4400224"/>
            <a:ext cx="0" cy="66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75D36069-B21C-4DAB-887B-92EA35392BE1}"/>
              </a:ext>
            </a:extLst>
          </p:cNvPr>
          <p:cNvSpPr/>
          <p:nvPr/>
        </p:nvSpPr>
        <p:spPr>
          <a:xfrm>
            <a:off x="5102203" y="3643768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4AE1D2D-292B-4630-B218-36D08B68ACE8}"/>
              </a:ext>
            </a:extLst>
          </p:cNvPr>
          <p:cNvCxnSpPr>
            <a:cxnSpLocks/>
          </p:cNvCxnSpPr>
          <p:nvPr/>
        </p:nvCxnSpPr>
        <p:spPr>
          <a:xfrm>
            <a:off x="5455669" y="2898047"/>
            <a:ext cx="0" cy="74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BD600AB-B978-4D65-90D0-8E4EAFEE659B}"/>
              </a:ext>
            </a:extLst>
          </p:cNvPr>
          <p:cNvCxnSpPr>
            <a:cxnSpLocks/>
          </p:cNvCxnSpPr>
          <p:nvPr/>
        </p:nvCxnSpPr>
        <p:spPr>
          <a:xfrm>
            <a:off x="5455669" y="4375288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4384B3A-2572-4342-B96A-2CF05B8D8333}"/>
              </a:ext>
            </a:extLst>
          </p:cNvPr>
          <p:cNvCxnSpPr/>
          <p:nvPr/>
        </p:nvCxnSpPr>
        <p:spPr>
          <a:xfrm flipV="1">
            <a:off x="5454203" y="3801000"/>
            <a:ext cx="0" cy="361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V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CE27294-276C-46A6-9AB1-FC2DF7B2F333}"/>
              </a:ext>
            </a:extLst>
          </p:cNvPr>
          <p:cNvSpPr txBox="1"/>
          <p:nvPr/>
        </p:nvSpPr>
        <p:spPr>
          <a:xfrm>
            <a:off x="5623838" y="3415879"/>
            <a:ext cx="887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0.25 A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EE6B8D0-4744-42EB-B3B5-EC35336686AB}"/>
              </a:ext>
            </a:extLst>
          </p:cNvPr>
          <p:cNvSpPr txBox="1"/>
          <p:nvPr/>
        </p:nvSpPr>
        <p:spPr>
          <a:xfrm>
            <a:off x="3574332" y="3714229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3C0F93A-C68A-40C6-A105-B62138FE8628}"/>
              </a:ext>
            </a:extLst>
          </p:cNvPr>
          <p:cNvGrpSpPr/>
          <p:nvPr/>
        </p:nvGrpSpPr>
        <p:grpSpPr>
          <a:xfrm>
            <a:off x="4455791" y="2737555"/>
            <a:ext cx="797859" cy="297701"/>
            <a:chOff x="3069003" y="2744655"/>
            <a:chExt cx="797859" cy="29770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FCBFB587-852C-4EF3-A5BA-CFE1CFE7062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66F0B0B-B5D5-4827-A416-16EF542D1F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38EB72C-6D20-4652-BC2E-713F00723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B5427FA8-0F4A-4171-B534-592F141DD276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02DFC00-9BF6-42CD-9F60-ACC11C83C0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49B84EC-32D1-48F4-B844-F51F4CE39F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E7B76636-E01A-417B-91D1-789D15491239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6197A152-C005-40C6-AEDE-2FADDFE213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A9C3302-89ED-4B24-9655-DD300BCEFD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117140C-2467-4423-8DEE-3E23861C77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26E845B-0156-46CD-86D8-E71AEB6799CE}"/>
              </a:ext>
            </a:extLst>
          </p:cNvPr>
          <p:cNvCxnSpPr>
            <a:cxnSpLocks/>
          </p:cNvCxnSpPr>
          <p:nvPr/>
        </p:nvCxnSpPr>
        <p:spPr>
          <a:xfrm flipV="1">
            <a:off x="3866862" y="2898023"/>
            <a:ext cx="588929" cy="3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10D3262C-76F8-4130-B592-0F49B8938178}"/>
              </a:ext>
            </a:extLst>
          </p:cNvPr>
          <p:cNvSpPr txBox="1"/>
          <p:nvPr/>
        </p:nvSpPr>
        <p:spPr>
          <a:xfrm>
            <a:off x="4527892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89719D5-A071-42B8-9040-6B74F9DD25A9}"/>
              </a:ext>
            </a:extLst>
          </p:cNvPr>
          <p:cNvSpPr/>
          <p:nvPr/>
        </p:nvSpPr>
        <p:spPr>
          <a:xfrm>
            <a:off x="6809755" y="2852303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75B1A3E0-700D-4A1D-A05F-52E31B558035}"/>
              </a:ext>
            </a:extLst>
          </p:cNvPr>
          <p:cNvSpPr/>
          <p:nvPr/>
        </p:nvSpPr>
        <p:spPr>
          <a:xfrm>
            <a:off x="6796504" y="5063409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64410F8A-E47E-4D36-8850-9C0522C4AD28}"/>
              </a:ext>
            </a:extLst>
          </p:cNvPr>
          <p:cNvSpPr txBox="1">
            <a:spLocks/>
          </p:cNvSpPr>
          <p:nvPr/>
        </p:nvSpPr>
        <p:spPr>
          <a:xfrm>
            <a:off x="7663853" y="2384836"/>
            <a:ext cx="4507038" cy="934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Replace the current source with an open circuit.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4FB1A1-7A0B-49CF-BCA2-E824FB53F47B}"/>
              </a:ext>
            </a:extLst>
          </p:cNvPr>
          <p:cNvSpPr/>
          <p:nvPr/>
        </p:nvSpPr>
        <p:spPr>
          <a:xfrm>
            <a:off x="5051386" y="3415879"/>
            <a:ext cx="1309840" cy="1097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ACE13CBD-F41F-485B-AAB5-3F1FAAC9B2E4}"/>
              </a:ext>
            </a:extLst>
          </p:cNvPr>
          <p:cNvSpPr txBox="1">
            <a:spLocks/>
          </p:cNvSpPr>
          <p:nvPr/>
        </p:nvSpPr>
        <p:spPr>
          <a:xfrm>
            <a:off x="7642630" y="3578367"/>
            <a:ext cx="4507038" cy="934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Replace the voltage source with a wire (short circuit).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EC019BF-7620-4D7C-909F-7D94D445C9FE}"/>
              </a:ext>
            </a:extLst>
          </p:cNvPr>
          <p:cNvSpPr/>
          <p:nvPr/>
        </p:nvSpPr>
        <p:spPr>
          <a:xfrm>
            <a:off x="1584164" y="3505759"/>
            <a:ext cx="1382122" cy="10136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F767E955-182C-402F-90A8-518392689899}"/>
              </a:ext>
            </a:extLst>
          </p:cNvPr>
          <p:cNvCxnSpPr>
            <a:cxnSpLocks/>
          </p:cNvCxnSpPr>
          <p:nvPr/>
        </p:nvCxnSpPr>
        <p:spPr>
          <a:xfrm>
            <a:off x="2517786" y="3058570"/>
            <a:ext cx="0" cy="1737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85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build="p"/>
      <p:bldP spid="5" grpId="0" animBg="1"/>
      <p:bldP spid="91" grpId="0" build="p"/>
      <p:bldP spid="9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CB0D8-9269-42D4-AA73-6D375ED63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Find the Thevenin Resistance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554AB17-971E-45A8-B633-1859F4AC5A38}"/>
              </a:ext>
            </a:extLst>
          </p:cNvPr>
          <p:cNvGrpSpPr/>
          <p:nvPr/>
        </p:nvGrpSpPr>
        <p:grpSpPr>
          <a:xfrm>
            <a:off x="4147623" y="3602364"/>
            <a:ext cx="297702" cy="797860"/>
            <a:chOff x="4147623" y="3602364"/>
            <a:chExt cx="297702" cy="79786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6C78A01-801C-40FB-9C84-C0892558CA2B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5979075-43F2-49E5-AE2F-CF599DE2B6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7CA8B4B-AA14-49E5-929B-62B12AC753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1A63C0E-E1D6-4390-9FC3-6D5E34D4A2A7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AF099F2-E014-4DDB-91B0-528A9C5B6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CED16D9-6F5C-4813-ABA2-DCCC7B3FA04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66ABC7F-97F5-4B39-A3B3-3AA0A294F10E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38C0AA3-5BF7-47AA-8651-1B0371FD5D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347DC55-D056-4E1A-8F35-85C48E7E1E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24F63F3-24C1-46ED-9184-37EEDC7CF2FB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23A7A98-0DEC-4E67-8866-0BCB0C10D15B}"/>
              </a:ext>
            </a:extLst>
          </p:cNvPr>
          <p:cNvCxnSpPr>
            <a:cxnSpLocks/>
          </p:cNvCxnSpPr>
          <p:nvPr/>
        </p:nvCxnSpPr>
        <p:spPr>
          <a:xfrm>
            <a:off x="4293915" y="2890947"/>
            <a:ext cx="0" cy="711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5253650" y="2905994"/>
            <a:ext cx="157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0971AEC-8DE8-4B61-9E35-B980DD13324A}"/>
              </a:ext>
            </a:extLst>
          </p:cNvPr>
          <p:cNvCxnSpPr>
            <a:cxnSpLocks/>
          </p:cNvCxnSpPr>
          <p:nvPr/>
        </p:nvCxnSpPr>
        <p:spPr>
          <a:xfrm flipH="1">
            <a:off x="4301016" y="4400224"/>
            <a:ext cx="0" cy="66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75D36069-B21C-4DAB-887B-92EA35392BE1}"/>
              </a:ext>
            </a:extLst>
          </p:cNvPr>
          <p:cNvSpPr/>
          <p:nvPr/>
        </p:nvSpPr>
        <p:spPr>
          <a:xfrm>
            <a:off x="5102203" y="3643768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4AE1D2D-292B-4630-B218-36D08B68ACE8}"/>
              </a:ext>
            </a:extLst>
          </p:cNvPr>
          <p:cNvCxnSpPr>
            <a:cxnSpLocks/>
          </p:cNvCxnSpPr>
          <p:nvPr/>
        </p:nvCxnSpPr>
        <p:spPr>
          <a:xfrm>
            <a:off x="5455669" y="2898047"/>
            <a:ext cx="0" cy="74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BD600AB-B978-4D65-90D0-8E4EAFEE659B}"/>
              </a:ext>
            </a:extLst>
          </p:cNvPr>
          <p:cNvCxnSpPr>
            <a:cxnSpLocks/>
          </p:cNvCxnSpPr>
          <p:nvPr/>
        </p:nvCxnSpPr>
        <p:spPr>
          <a:xfrm>
            <a:off x="5455669" y="4375288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4384B3A-2572-4342-B96A-2CF05B8D8333}"/>
              </a:ext>
            </a:extLst>
          </p:cNvPr>
          <p:cNvCxnSpPr/>
          <p:nvPr/>
        </p:nvCxnSpPr>
        <p:spPr>
          <a:xfrm flipV="1">
            <a:off x="5454203" y="3801000"/>
            <a:ext cx="0" cy="361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V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CE27294-276C-46A6-9AB1-FC2DF7B2F333}"/>
              </a:ext>
            </a:extLst>
          </p:cNvPr>
          <p:cNvSpPr txBox="1"/>
          <p:nvPr/>
        </p:nvSpPr>
        <p:spPr>
          <a:xfrm>
            <a:off x="5623838" y="3415879"/>
            <a:ext cx="887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0.25 A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EE6B8D0-4744-42EB-B3B5-EC35336686AB}"/>
              </a:ext>
            </a:extLst>
          </p:cNvPr>
          <p:cNvSpPr txBox="1"/>
          <p:nvPr/>
        </p:nvSpPr>
        <p:spPr>
          <a:xfrm>
            <a:off x="3574332" y="3714229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3C0F93A-C68A-40C6-A105-B62138FE8628}"/>
              </a:ext>
            </a:extLst>
          </p:cNvPr>
          <p:cNvGrpSpPr/>
          <p:nvPr/>
        </p:nvGrpSpPr>
        <p:grpSpPr>
          <a:xfrm>
            <a:off x="4455791" y="2737555"/>
            <a:ext cx="797859" cy="297701"/>
            <a:chOff x="3069003" y="2744655"/>
            <a:chExt cx="797859" cy="29770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FCBFB587-852C-4EF3-A5BA-CFE1CFE7062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66F0B0B-B5D5-4827-A416-16EF542D1F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38EB72C-6D20-4652-BC2E-713F00723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B5427FA8-0F4A-4171-B534-592F141DD276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02DFC00-9BF6-42CD-9F60-ACC11C83C0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49B84EC-32D1-48F4-B844-F51F4CE39F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E7B76636-E01A-417B-91D1-789D15491239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6197A152-C005-40C6-AEDE-2FADDFE213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A9C3302-89ED-4B24-9655-DD300BCEFD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117140C-2467-4423-8DEE-3E23861C77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26E845B-0156-46CD-86D8-E71AEB6799CE}"/>
              </a:ext>
            </a:extLst>
          </p:cNvPr>
          <p:cNvCxnSpPr>
            <a:cxnSpLocks/>
          </p:cNvCxnSpPr>
          <p:nvPr/>
        </p:nvCxnSpPr>
        <p:spPr>
          <a:xfrm flipV="1">
            <a:off x="3866862" y="2898023"/>
            <a:ext cx="588929" cy="3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10D3262C-76F8-4130-B592-0F49B8938178}"/>
              </a:ext>
            </a:extLst>
          </p:cNvPr>
          <p:cNvSpPr txBox="1"/>
          <p:nvPr/>
        </p:nvSpPr>
        <p:spPr>
          <a:xfrm>
            <a:off x="4527892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89719D5-A071-42B8-9040-6B74F9DD25A9}"/>
              </a:ext>
            </a:extLst>
          </p:cNvPr>
          <p:cNvSpPr/>
          <p:nvPr/>
        </p:nvSpPr>
        <p:spPr>
          <a:xfrm>
            <a:off x="6809755" y="2852303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75B1A3E0-700D-4A1D-A05F-52E31B558035}"/>
              </a:ext>
            </a:extLst>
          </p:cNvPr>
          <p:cNvSpPr/>
          <p:nvPr/>
        </p:nvSpPr>
        <p:spPr>
          <a:xfrm>
            <a:off x="6796504" y="5063409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64410F8A-E47E-4D36-8850-9C0522C4AD28}"/>
              </a:ext>
            </a:extLst>
          </p:cNvPr>
          <p:cNvSpPr txBox="1">
            <a:spLocks/>
          </p:cNvSpPr>
          <p:nvPr/>
        </p:nvSpPr>
        <p:spPr>
          <a:xfrm>
            <a:off x="7663853" y="2384836"/>
            <a:ext cx="4507038" cy="128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Find the equivalent resistance of the 12 </a:t>
            </a:r>
            <a:r>
              <a:rPr lang="el-GR" dirty="0"/>
              <a:t>Ω</a:t>
            </a:r>
            <a:r>
              <a:rPr lang="en-US" dirty="0"/>
              <a:t> resistor in parallel with the 6 </a:t>
            </a:r>
            <a:r>
              <a:rPr lang="el-GR" dirty="0"/>
              <a:t>Ω</a:t>
            </a:r>
            <a:r>
              <a:rPr lang="en-US" dirty="0"/>
              <a:t> resistor.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4FB1A1-7A0B-49CF-BCA2-E824FB53F47B}"/>
              </a:ext>
            </a:extLst>
          </p:cNvPr>
          <p:cNvSpPr/>
          <p:nvPr/>
        </p:nvSpPr>
        <p:spPr>
          <a:xfrm>
            <a:off x="5051386" y="3415879"/>
            <a:ext cx="1309840" cy="1097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EC019BF-7620-4D7C-909F-7D94D445C9FE}"/>
              </a:ext>
            </a:extLst>
          </p:cNvPr>
          <p:cNvSpPr/>
          <p:nvPr/>
        </p:nvSpPr>
        <p:spPr>
          <a:xfrm>
            <a:off x="1584164" y="3505759"/>
            <a:ext cx="1382122" cy="10136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F767E955-182C-402F-90A8-518392689899}"/>
              </a:ext>
            </a:extLst>
          </p:cNvPr>
          <p:cNvCxnSpPr>
            <a:cxnSpLocks/>
          </p:cNvCxnSpPr>
          <p:nvPr/>
        </p:nvCxnSpPr>
        <p:spPr>
          <a:xfrm>
            <a:off x="2517786" y="3058570"/>
            <a:ext cx="0" cy="1737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D25B358B-5962-46E7-AAD3-4C91595A1CA3}"/>
              </a:ext>
            </a:extLst>
          </p:cNvPr>
          <p:cNvSpPr txBox="1">
            <a:spLocks/>
          </p:cNvSpPr>
          <p:nvPr/>
        </p:nvSpPr>
        <p:spPr>
          <a:xfrm>
            <a:off x="7604232" y="3896052"/>
            <a:ext cx="4507038" cy="533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R</a:t>
            </a:r>
            <a:r>
              <a:rPr lang="en-US" baseline="-25000" dirty="0" err="1"/>
              <a:t>eq</a:t>
            </a:r>
            <a:r>
              <a:rPr lang="en-US" dirty="0"/>
              <a:t> = (1/12 + 1/6)</a:t>
            </a:r>
            <a:r>
              <a:rPr lang="en-US" baseline="30000" dirty="0"/>
              <a:t>-1</a:t>
            </a:r>
            <a:r>
              <a:rPr lang="en-US" dirty="0"/>
              <a:t> = 4 </a:t>
            </a:r>
            <a:r>
              <a:rPr lang="el-GR" dirty="0"/>
              <a:t>Ω</a:t>
            </a:r>
            <a:r>
              <a:rPr lang="en-US" dirty="0"/>
              <a:t> </a:t>
            </a:r>
            <a:endParaRPr lang="en-US" baseline="300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7D14C61-6D64-4AC8-ADF1-87276456CC64}"/>
              </a:ext>
            </a:extLst>
          </p:cNvPr>
          <p:cNvSpPr txBox="1"/>
          <p:nvPr/>
        </p:nvSpPr>
        <p:spPr>
          <a:xfrm>
            <a:off x="3150130" y="2337394"/>
            <a:ext cx="64948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CCF94C0B-3F40-4CF6-AF4D-9C0403AC26EF}"/>
              </a:ext>
            </a:extLst>
          </p:cNvPr>
          <p:cNvSpPr txBox="1">
            <a:spLocks/>
          </p:cNvSpPr>
          <p:nvPr/>
        </p:nvSpPr>
        <p:spPr>
          <a:xfrm>
            <a:off x="7508769" y="4790473"/>
            <a:ext cx="4507038" cy="17092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Now the two 4 </a:t>
            </a:r>
            <a:r>
              <a:rPr lang="el-GR" dirty="0"/>
              <a:t>Ω</a:t>
            </a:r>
            <a:r>
              <a:rPr lang="en-US" dirty="0"/>
              <a:t> resistors are in series.  Adding them together gives </a:t>
            </a:r>
          </a:p>
          <a:p>
            <a:pPr marL="0" indent="0">
              <a:buNone/>
            </a:pPr>
            <a:r>
              <a:rPr lang="en-US" dirty="0" err="1"/>
              <a:t>R</a:t>
            </a:r>
            <a:r>
              <a:rPr lang="en-US" baseline="-25000" dirty="0" err="1"/>
              <a:t>th</a:t>
            </a:r>
            <a:r>
              <a:rPr lang="en-US" dirty="0"/>
              <a:t> = (4 </a:t>
            </a:r>
            <a:r>
              <a:rPr lang="el-GR" dirty="0"/>
              <a:t>Ω</a:t>
            </a:r>
            <a:r>
              <a:rPr lang="en-US" dirty="0"/>
              <a:t> + 4 </a:t>
            </a:r>
            <a:r>
              <a:rPr lang="el-GR" dirty="0"/>
              <a:t>Ω</a:t>
            </a:r>
            <a:r>
              <a:rPr lang="en-US" dirty="0"/>
              <a:t>)</a:t>
            </a:r>
            <a:r>
              <a:rPr lang="en-US" baseline="30000" dirty="0"/>
              <a:t> </a:t>
            </a:r>
            <a:r>
              <a:rPr lang="en-US" dirty="0"/>
              <a:t>= 8 </a:t>
            </a:r>
            <a:r>
              <a:rPr lang="el-GR" dirty="0"/>
              <a:t>Ω</a:t>
            </a:r>
            <a:r>
              <a:rPr lang="en-US" dirty="0"/>
              <a:t> </a:t>
            </a:r>
            <a:endParaRPr lang="en-US" baseline="30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55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89" grpId="0" build="p"/>
      <p:bldP spid="65" grpId="0" build="p"/>
      <p:bldP spid="66" grpId="0" animBg="1"/>
      <p:bldP spid="6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19112-E35C-4C55-8938-AA232891C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3799"/>
            <a:ext cx="10515600" cy="3713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Solving Diode Circuits</a:t>
            </a:r>
          </a:p>
        </p:txBody>
      </p:sp>
    </p:spTree>
    <p:extLst>
      <p:ext uri="{BB962C8B-B14F-4D97-AF65-F5344CB8AC3E}">
        <p14:creationId xmlns:p14="http://schemas.microsoft.com/office/powerpoint/2010/main" val="35418798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554AB17-971E-45A8-B633-1859F4AC5A38}"/>
              </a:ext>
            </a:extLst>
          </p:cNvPr>
          <p:cNvGrpSpPr/>
          <p:nvPr/>
        </p:nvGrpSpPr>
        <p:grpSpPr>
          <a:xfrm>
            <a:off x="4147623" y="3602364"/>
            <a:ext cx="297702" cy="797860"/>
            <a:chOff x="4147623" y="3602364"/>
            <a:chExt cx="297702" cy="79786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6C78A01-801C-40FB-9C84-C0892558CA2B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5979075-43F2-49E5-AE2F-CF599DE2B6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7CA8B4B-AA14-49E5-929B-62B12AC753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1A63C0E-E1D6-4390-9FC3-6D5E34D4A2A7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AF099F2-E014-4DDB-91B0-528A9C5B6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CED16D9-6F5C-4813-ABA2-DCCC7B3FA04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66ABC7F-97F5-4B39-A3B3-3AA0A294F10E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38C0AA3-5BF7-47AA-8651-1B0371FD5D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347DC55-D056-4E1A-8F35-85C48E7E1E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24F63F3-24C1-46ED-9184-37EEDC7CF2FB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23A7A98-0DEC-4E67-8866-0BCB0C10D15B}"/>
              </a:ext>
            </a:extLst>
          </p:cNvPr>
          <p:cNvCxnSpPr>
            <a:cxnSpLocks/>
          </p:cNvCxnSpPr>
          <p:nvPr/>
        </p:nvCxnSpPr>
        <p:spPr>
          <a:xfrm>
            <a:off x="4293915" y="2890947"/>
            <a:ext cx="0" cy="711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5253650" y="2897030"/>
            <a:ext cx="157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0971AEC-8DE8-4B61-9E35-B980DD13324A}"/>
              </a:ext>
            </a:extLst>
          </p:cNvPr>
          <p:cNvCxnSpPr>
            <a:cxnSpLocks/>
          </p:cNvCxnSpPr>
          <p:nvPr/>
        </p:nvCxnSpPr>
        <p:spPr>
          <a:xfrm flipH="1">
            <a:off x="4301016" y="4400224"/>
            <a:ext cx="0" cy="66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75D36069-B21C-4DAB-887B-92EA35392BE1}"/>
              </a:ext>
            </a:extLst>
          </p:cNvPr>
          <p:cNvSpPr/>
          <p:nvPr/>
        </p:nvSpPr>
        <p:spPr>
          <a:xfrm>
            <a:off x="5102203" y="3643768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4AE1D2D-292B-4630-B218-36D08B68ACE8}"/>
              </a:ext>
            </a:extLst>
          </p:cNvPr>
          <p:cNvCxnSpPr>
            <a:cxnSpLocks/>
          </p:cNvCxnSpPr>
          <p:nvPr/>
        </p:nvCxnSpPr>
        <p:spPr>
          <a:xfrm>
            <a:off x="5455669" y="2898047"/>
            <a:ext cx="0" cy="74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BD600AB-B978-4D65-90D0-8E4EAFEE659B}"/>
              </a:ext>
            </a:extLst>
          </p:cNvPr>
          <p:cNvCxnSpPr>
            <a:cxnSpLocks/>
          </p:cNvCxnSpPr>
          <p:nvPr/>
        </p:nvCxnSpPr>
        <p:spPr>
          <a:xfrm>
            <a:off x="5455669" y="4375288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4384B3A-2572-4342-B96A-2CF05B8D8333}"/>
              </a:ext>
            </a:extLst>
          </p:cNvPr>
          <p:cNvCxnSpPr/>
          <p:nvPr/>
        </p:nvCxnSpPr>
        <p:spPr>
          <a:xfrm flipV="1">
            <a:off x="5454203" y="3801000"/>
            <a:ext cx="0" cy="361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V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CE27294-276C-46A6-9AB1-FC2DF7B2F333}"/>
              </a:ext>
            </a:extLst>
          </p:cNvPr>
          <p:cNvSpPr txBox="1"/>
          <p:nvPr/>
        </p:nvSpPr>
        <p:spPr>
          <a:xfrm>
            <a:off x="5623838" y="3415879"/>
            <a:ext cx="887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0.25 A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EE6B8D0-4744-42EB-B3B5-EC35336686AB}"/>
              </a:ext>
            </a:extLst>
          </p:cNvPr>
          <p:cNvSpPr txBox="1"/>
          <p:nvPr/>
        </p:nvSpPr>
        <p:spPr>
          <a:xfrm>
            <a:off x="3574332" y="3714229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3C0F93A-C68A-40C6-A105-B62138FE8628}"/>
              </a:ext>
            </a:extLst>
          </p:cNvPr>
          <p:cNvGrpSpPr/>
          <p:nvPr/>
        </p:nvGrpSpPr>
        <p:grpSpPr>
          <a:xfrm>
            <a:off x="4455791" y="2737555"/>
            <a:ext cx="797859" cy="297701"/>
            <a:chOff x="3069003" y="2744655"/>
            <a:chExt cx="797859" cy="29770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FCBFB587-852C-4EF3-A5BA-CFE1CFE7062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66F0B0B-B5D5-4827-A416-16EF542D1F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38EB72C-6D20-4652-BC2E-713F00723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B5427FA8-0F4A-4171-B534-592F141DD276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02DFC00-9BF6-42CD-9F60-ACC11C83C0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49B84EC-32D1-48F4-B844-F51F4CE39F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E7B76636-E01A-417B-91D1-789D15491239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6197A152-C005-40C6-AEDE-2FADDFE213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A9C3302-89ED-4B24-9655-DD300BCEFD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117140C-2467-4423-8DEE-3E23861C77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26E845B-0156-46CD-86D8-E71AEB6799CE}"/>
              </a:ext>
            </a:extLst>
          </p:cNvPr>
          <p:cNvCxnSpPr>
            <a:cxnSpLocks/>
          </p:cNvCxnSpPr>
          <p:nvPr/>
        </p:nvCxnSpPr>
        <p:spPr>
          <a:xfrm flipV="1">
            <a:off x="3866862" y="2898023"/>
            <a:ext cx="588929" cy="3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10D3262C-76F8-4130-B592-0F49B8938178}"/>
              </a:ext>
            </a:extLst>
          </p:cNvPr>
          <p:cNvSpPr txBox="1"/>
          <p:nvPr/>
        </p:nvSpPr>
        <p:spPr>
          <a:xfrm>
            <a:off x="4527892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89719D5-A071-42B8-9040-6B74F9DD25A9}"/>
              </a:ext>
            </a:extLst>
          </p:cNvPr>
          <p:cNvSpPr/>
          <p:nvPr/>
        </p:nvSpPr>
        <p:spPr>
          <a:xfrm>
            <a:off x="6809755" y="2852303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75B1A3E0-700D-4A1D-A05F-52E31B558035}"/>
              </a:ext>
            </a:extLst>
          </p:cNvPr>
          <p:cNvSpPr/>
          <p:nvPr/>
        </p:nvSpPr>
        <p:spPr>
          <a:xfrm>
            <a:off x="6796504" y="5063409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1025831" y="5385627"/>
            <a:ext cx="10457964" cy="95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Now use the superposition principle to find the Thevenin voltage equivalent of everything to the left of the diode.</a:t>
            </a:r>
          </a:p>
        </p:txBody>
      </p:sp>
    </p:spTree>
    <p:extLst>
      <p:ext uri="{BB962C8B-B14F-4D97-AF65-F5344CB8AC3E}">
        <p14:creationId xmlns:p14="http://schemas.microsoft.com/office/powerpoint/2010/main" val="269477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554AB17-971E-45A8-B633-1859F4AC5A38}"/>
              </a:ext>
            </a:extLst>
          </p:cNvPr>
          <p:cNvGrpSpPr/>
          <p:nvPr/>
        </p:nvGrpSpPr>
        <p:grpSpPr>
          <a:xfrm>
            <a:off x="4147623" y="3602364"/>
            <a:ext cx="297702" cy="797860"/>
            <a:chOff x="4147623" y="3602364"/>
            <a:chExt cx="297702" cy="79786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6C78A01-801C-40FB-9C84-C0892558CA2B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5979075-43F2-49E5-AE2F-CF599DE2B6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7CA8B4B-AA14-49E5-929B-62B12AC753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1A63C0E-E1D6-4390-9FC3-6D5E34D4A2A7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AF099F2-E014-4DDB-91B0-528A9C5B6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CED16D9-6F5C-4813-ABA2-DCCC7B3FA04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66ABC7F-97F5-4B39-A3B3-3AA0A294F10E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38C0AA3-5BF7-47AA-8651-1B0371FD5D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347DC55-D056-4E1A-8F35-85C48E7E1E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24F63F3-24C1-46ED-9184-37EEDC7CF2FB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23A7A98-0DEC-4E67-8866-0BCB0C10D15B}"/>
              </a:ext>
            </a:extLst>
          </p:cNvPr>
          <p:cNvCxnSpPr>
            <a:cxnSpLocks/>
          </p:cNvCxnSpPr>
          <p:nvPr/>
        </p:nvCxnSpPr>
        <p:spPr>
          <a:xfrm>
            <a:off x="4293915" y="2890947"/>
            <a:ext cx="0" cy="711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5253650" y="2897030"/>
            <a:ext cx="157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0971AEC-8DE8-4B61-9E35-B980DD13324A}"/>
              </a:ext>
            </a:extLst>
          </p:cNvPr>
          <p:cNvCxnSpPr>
            <a:cxnSpLocks/>
          </p:cNvCxnSpPr>
          <p:nvPr/>
        </p:nvCxnSpPr>
        <p:spPr>
          <a:xfrm flipH="1">
            <a:off x="4301016" y="4400224"/>
            <a:ext cx="0" cy="66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75D36069-B21C-4DAB-887B-92EA35392BE1}"/>
              </a:ext>
            </a:extLst>
          </p:cNvPr>
          <p:cNvSpPr/>
          <p:nvPr/>
        </p:nvSpPr>
        <p:spPr>
          <a:xfrm>
            <a:off x="5102203" y="3643768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4AE1D2D-292B-4630-B218-36D08B68ACE8}"/>
              </a:ext>
            </a:extLst>
          </p:cNvPr>
          <p:cNvCxnSpPr>
            <a:cxnSpLocks/>
          </p:cNvCxnSpPr>
          <p:nvPr/>
        </p:nvCxnSpPr>
        <p:spPr>
          <a:xfrm>
            <a:off x="5455669" y="2898047"/>
            <a:ext cx="0" cy="74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BD600AB-B978-4D65-90D0-8E4EAFEE659B}"/>
              </a:ext>
            </a:extLst>
          </p:cNvPr>
          <p:cNvCxnSpPr>
            <a:cxnSpLocks/>
          </p:cNvCxnSpPr>
          <p:nvPr/>
        </p:nvCxnSpPr>
        <p:spPr>
          <a:xfrm>
            <a:off x="5455669" y="4375288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4384B3A-2572-4342-B96A-2CF05B8D8333}"/>
              </a:ext>
            </a:extLst>
          </p:cNvPr>
          <p:cNvCxnSpPr/>
          <p:nvPr/>
        </p:nvCxnSpPr>
        <p:spPr>
          <a:xfrm flipV="1">
            <a:off x="5454203" y="3801000"/>
            <a:ext cx="0" cy="361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V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CE27294-276C-46A6-9AB1-FC2DF7B2F333}"/>
              </a:ext>
            </a:extLst>
          </p:cNvPr>
          <p:cNvSpPr txBox="1"/>
          <p:nvPr/>
        </p:nvSpPr>
        <p:spPr>
          <a:xfrm>
            <a:off x="5623838" y="3415879"/>
            <a:ext cx="887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0.25 A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EE6B8D0-4744-42EB-B3B5-EC35336686AB}"/>
              </a:ext>
            </a:extLst>
          </p:cNvPr>
          <p:cNvSpPr txBox="1"/>
          <p:nvPr/>
        </p:nvSpPr>
        <p:spPr>
          <a:xfrm>
            <a:off x="3574332" y="3714229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3C0F93A-C68A-40C6-A105-B62138FE8628}"/>
              </a:ext>
            </a:extLst>
          </p:cNvPr>
          <p:cNvGrpSpPr/>
          <p:nvPr/>
        </p:nvGrpSpPr>
        <p:grpSpPr>
          <a:xfrm>
            <a:off x="4455791" y="2737555"/>
            <a:ext cx="797859" cy="297701"/>
            <a:chOff x="3069003" y="2744655"/>
            <a:chExt cx="797859" cy="29770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FCBFB587-852C-4EF3-A5BA-CFE1CFE7062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66F0B0B-B5D5-4827-A416-16EF542D1F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38EB72C-6D20-4652-BC2E-713F00723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B5427FA8-0F4A-4171-B534-592F141DD276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02DFC00-9BF6-42CD-9F60-ACC11C83C0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49B84EC-32D1-48F4-B844-F51F4CE39F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E7B76636-E01A-417B-91D1-789D15491239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6197A152-C005-40C6-AEDE-2FADDFE213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A9C3302-89ED-4B24-9655-DD300BCEFD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117140C-2467-4423-8DEE-3E23861C77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26E845B-0156-46CD-86D8-E71AEB6799CE}"/>
              </a:ext>
            </a:extLst>
          </p:cNvPr>
          <p:cNvCxnSpPr>
            <a:cxnSpLocks/>
          </p:cNvCxnSpPr>
          <p:nvPr/>
        </p:nvCxnSpPr>
        <p:spPr>
          <a:xfrm flipV="1">
            <a:off x="3866862" y="2898023"/>
            <a:ext cx="588929" cy="3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10D3262C-76F8-4130-B592-0F49B8938178}"/>
              </a:ext>
            </a:extLst>
          </p:cNvPr>
          <p:cNvSpPr txBox="1"/>
          <p:nvPr/>
        </p:nvSpPr>
        <p:spPr>
          <a:xfrm>
            <a:off x="4527892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89719D5-A071-42B8-9040-6B74F9DD25A9}"/>
              </a:ext>
            </a:extLst>
          </p:cNvPr>
          <p:cNvSpPr/>
          <p:nvPr/>
        </p:nvSpPr>
        <p:spPr>
          <a:xfrm>
            <a:off x="6809755" y="2852303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75B1A3E0-700D-4A1D-A05F-52E31B558035}"/>
              </a:ext>
            </a:extLst>
          </p:cNvPr>
          <p:cNvSpPr/>
          <p:nvPr/>
        </p:nvSpPr>
        <p:spPr>
          <a:xfrm>
            <a:off x="6796504" y="5063409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1025831" y="5385627"/>
            <a:ext cx="10457964" cy="958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First remove the current source to find the Thevenin voltage that results from the voltage source.  The current source is replaced by an open circuit.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D3E2A0-532B-411B-88A4-43678C7B2427}"/>
              </a:ext>
            </a:extLst>
          </p:cNvPr>
          <p:cNvSpPr/>
          <p:nvPr/>
        </p:nvSpPr>
        <p:spPr>
          <a:xfrm>
            <a:off x="5054755" y="3233331"/>
            <a:ext cx="1306467" cy="1553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6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uild="p"/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554AB17-971E-45A8-B633-1859F4AC5A38}"/>
              </a:ext>
            </a:extLst>
          </p:cNvPr>
          <p:cNvGrpSpPr/>
          <p:nvPr/>
        </p:nvGrpSpPr>
        <p:grpSpPr>
          <a:xfrm>
            <a:off x="4147623" y="3602364"/>
            <a:ext cx="297702" cy="797860"/>
            <a:chOff x="4147623" y="3602364"/>
            <a:chExt cx="297702" cy="79786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6C78A01-801C-40FB-9C84-C0892558CA2B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5979075-43F2-49E5-AE2F-CF599DE2B6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7CA8B4B-AA14-49E5-929B-62B12AC753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1A63C0E-E1D6-4390-9FC3-6D5E34D4A2A7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AF099F2-E014-4DDB-91B0-528A9C5B6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CED16D9-6F5C-4813-ABA2-DCCC7B3FA04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66ABC7F-97F5-4B39-A3B3-3AA0A294F10E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38C0AA3-5BF7-47AA-8651-1B0371FD5D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347DC55-D056-4E1A-8F35-85C48E7E1E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24F63F3-24C1-46ED-9184-37EEDC7CF2FB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23A7A98-0DEC-4E67-8866-0BCB0C10D15B}"/>
              </a:ext>
            </a:extLst>
          </p:cNvPr>
          <p:cNvCxnSpPr>
            <a:cxnSpLocks/>
          </p:cNvCxnSpPr>
          <p:nvPr/>
        </p:nvCxnSpPr>
        <p:spPr>
          <a:xfrm>
            <a:off x="4293915" y="2890947"/>
            <a:ext cx="0" cy="711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5253650" y="2897030"/>
            <a:ext cx="157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0971AEC-8DE8-4B61-9E35-B980DD13324A}"/>
              </a:ext>
            </a:extLst>
          </p:cNvPr>
          <p:cNvCxnSpPr>
            <a:cxnSpLocks/>
          </p:cNvCxnSpPr>
          <p:nvPr/>
        </p:nvCxnSpPr>
        <p:spPr>
          <a:xfrm flipH="1">
            <a:off x="4301016" y="4400224"/>
            <a:ext cx="0" cy="66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75D36069-B21C-4DAB-887B-92EA35392BE1}"/>
              </a:ext>
            </a:extLst>
          </p:cNvPr>
          <p:cNvSpPr/>
          <p:nvPr/>
        </p:nvSpPr>
        <p:spPr>
          <a:xfrm>
            <a:off x="5102203" y="3643768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4AE1D2D-292B-4630-B218-36D08B68ACE8}"/>
              </a:ext>
            </a:extLst>
          </p:cNvPr>
          <p:cNvCxnSpPr>
            <a:cxnSpLocks/>
          </p:cNvCxnSpPr>
          <p:nvPr/>
        </p:nvCxnSpPr>
        <p:spPr>
          <a:xfrm>
            <a:off x="5455669" y="2898047"/>
            <a:ext cx="0" cy="74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BD600AB-B978-4D65-90D0-8E4EAFEE659B}"/>
              </a:ext>
            </a:extLst>
          </p:cNvPr>
          <p:cNvCxnSpPr>
            <a:cxnSpLocks/>
          </p:cNvCxnSpPr>
          <p:nvPr/>
        </p:nvCxnSpPr>
        <p:spPr>
          <a:xfrm>
            <a:off x="5455669" y="4375288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4384B3A-2572-4342-B96A-2CF05B8D8333}"/>
              </a:ext>
            </a:extLst>
          </p:cNvPr>
          <p:cNvCxnSpPr/>
          <p:nvPr/>
        </p:nvCxnSpPr>
        <p:spPr>
          <a:xfrm flipV="1">
            <a:off x="5454203" y="3801000"/>
            <a:ext cx="0" cy="361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V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CE27294-276C-46A6-9AB1-FC2DF7B2F333}"/>
              </a:ext>
            </a:extLst>
          </p:cNvPr>
          <p:cNvSpPr txBox="1"/>
          <p:nvPr/>
        </p:nvSpPr>
        <p:spPr>
          <a:xfrm>
            <a:off x="5623838" y="3415879"/>
            <a:ext cx="887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0.25 A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EE6B8D0-4744-42EB-B3B5-EC35336686AB}"/>
              </a:ext>
            </a:extLst>
          </p:cNvPr>
          <p:cNvSpPr txBox="1"/>
          <p:nvPr/>
        </p:nvSpPr>
        <p:spPr>
          <a:xfrm>
            <a:off x="3574332" y="3714229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3C0F93A-C68A-40C6-A105-B62138FE8628}"/>
              </a:ext>
            </a:extLst>
          </p:cNvPr>
          <p:cNvGrpSpPr/>
          <p:nvPr/>
        </p:nvGrpSpPr>
        <p:grpSpPr>
          <a:xfrm>
            <a:off x="4455791" y="2737555"/>
            <a:ext cx="797859" cy="297701"/>
            <a:chOff x="3069003" y="2744655"/>
            <a:chExt cx="797859" cy="29770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FCBFB587-852C-4EF3-A5BA-CFE1CFE7062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66F0B0B-B5D5-4827-A416-16EF542D1F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38EB72C-6D20-4652-BC2E-713F00723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B5427FA8-0F4A-4171-B534-592F141DD276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02DFC00-9BF6-42CD-9F60-ACC11C83C0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49B84EC-32D1-48F4-B844-F51F4CE39F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E7B76636-E01A-417B-91D1-789D15491239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6197A152-C005-40C6-AEDE-2FADDFE213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A9C3302-89ED-4B24-9655-DD300BCEFD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117140C-2467-4423-8DEE-3E23861C77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26E845B-0156-46CD-86D8-E71AEB6799CE}"/>
              </a:ext>
            </a:extLst>
          </p:cNvPr>
          <p:cNvCxnSpPr>
            <a:cxnSpLocks/>
          </p:cNvCxnSpPr>
          <p:nvPr/>
        </p:nvCxnSpPr>
        <p:spPr>
          <a:xfrm flipV="1">
            <a:off x="3866862" y="2898023"/>
            <a:ext cx="588929" cy="3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10D3262C-76F8-4130-B592-0F49B8938178}"/>
              </a:ext>
            </a:extLst>
          </p:cNvPr>
          <p:cNvSpPr txBox="1"/>
          <p:nvPr/>
        </p:nvSpPr>
        <p:spPr>
          <a:xfrm>
            <a:off x="4527892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89719D5-A071-42B8-9040-6B74F9DD25A9}"/>
              </a:ext>
            </a:extLst>
          </p:cNvPr>
          <p:cNvSpPr/>
          <p:nvPr/>
        </p:nvSpPr>
        <p:spPr>
          <a:xfrm>
            <a:off x="6809755" y="2852303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75B1A3E0-700D-4A1D-A05F-52E31B558035}"/>
              </a:ext>
            </a:extLst>
          </p:cNvPr>
          <p:cNvSpPr/>
          <p:nvPr/>
        </p:nvSpPr>
        <p:spPr>
          <a:xfrm>
            <a:off x="6796504" y="5063409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1025831" y="5385627"/>
            <a:ext cx="10457964" cy="95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Since there is no current flowing through the 4 </a:t>
            </a:r>
            <a:r>
              <a:rPr lang="el-GR" dirty="0"/>
              <a:t>Ω</a:t>
            </a:r>
            <a:r>
              <a:rPr lang="en-US" dirty="0"/>
              <a:t> resistor, there is no voltage drop across it.  It can be replaced by a wire.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D3E2A0-532B-411B-88A4-43678C7B2427}"/>
              </a:ext>
            </a:extLst>
          </p:cNvPr>
          <p:cNvSpPr/>
          <p:nvPr/>
        </p:nvSpPr>
        <p:spPr>
          <a:xfrm>
            <a:off x="5054755" y="3233331"/>
            <a:ext cx="1306467" cy="1553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BF1D2FB-3218-429E-BF32-AB8A2250821F}"/>
              </a:ext>
            </a:extLst>
          </p:cNvPr>
          <p:cNvSpPr/>
          <p:nvPr/>
        </p:nvSpPr>
        <p:spPr>
          <a:xfrm>
            <a:off x="4432851" y="2344812"/>
            <a:ext cx="939314" cy="8404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D3DE370-7F67-4823-98D8-E7E657BEF120}"/>
              </a:ext>
            </a:extLst>
          </p:cNvPr>
          <p:cNvCxnSpPr>
            <a:cxnSpLocks/>
          </p:cNvCxnSpPr>
          <p:nvPr/>
        </p:nvCxnSpPr>
        <p:spPr>
          <a:xfrm>
            <a:off x="4331487" y="2898023"/>
            <a:ext cx="157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2941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uild="p"/>
      <p:bldP spid="6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554AB17-971E-45A8-B633-1859F4AC5A38}"/>
              </a:ext>
            </a:extLst>
          </p:cNvPr>
          <p:cNvGrpSpPr/>
          <p:nvPr/>
        </p:nvGrpSpPr>
        <p:grpSpPr>
          <a:xfrm>
            <a:off x="4147623" y="3602364"/>
            <a:ext cx="297702" cy="797860"/>
            <a:chOff x="4147623" y="3602364"/>
            <a:chExt cx="297702" cy="79786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6C78A01-801C-40FB-9C84-C0892558CA2B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5979075-43F2-49E5-AE2F-CF599DE2B6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7CA8B4B-AA14-49E5-929B-62B12AC753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1A63C0E-E1D6-4390-9FC3-6D5E34D4A2A7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AF099F2-E014-4DDB-91B0-528A9C5B6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CED16D9-6F5C-4813-ABA2-DCCC7B3FA04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66ABC7F-97F5-4B39-A3B3-3AA0A294F10E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38C0AA3-5BF7-47AA-8651-1B0371FD5D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347DC55-D056-4E1A-8F35-85C48E7E1E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24F63F3-24C1-46ED-9184-37EEDC7CF2FB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23A7A98-0DEC-4E67-8866-0BCB0C10D15B}"/>
              </a:ext>
            </a:extLst>
          </p:cNvPr>
          <p:cNvCxnSpPr>
            <a:cxnSpLocks/>
          </p:cNvCxnSpPr>
          <p:nvPr/>
        </p:nvCxnSpPr>
        <p:spPr>
          <a:xfrm>
            <a:off x="4293915" y="2890947"/>
            <a:ext cx="0" cy="711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5253650" y="2897030"/>
            <a:ext cx="157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0971AEC-8DE8-4B61-9E35-B980DD13324A}"/>
              </a:ext>
            </a:extLst>
          </p:cNvPr>
          <p:cNvCxnSpPr>
            <a:cxnSpLocks/>
          </p:cNvCxnSpPr>
          <p:nvPr/>
        </p:nvCxnSpPr>
        <p:spPr>
          <a:xfrm flipH="1">
            <a:off x="4301016" y="4400224"/>
            <a:ext cx="0" cy="66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75D36069-B21C-4DAB-887B-92EA35392BE1}"/>
              </a:ext>
            </a:extLst>
          </p:cNvPr>
          <p:cNvSpPr/>
          <p:nvPr/>
        </p:nvSpPr>
        <p:spPr>
          <a:xfrm>
            <a:off x="5102203" y="3643768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4AE1D2D-292B-4630-B218-36D08B68ACE8}"/>
              </a:ext>
            </a:extLst>
          </p:cNvPr>
          <p:cNvCxnSpPr>
            <a:cxnSpLocks/>
          </p:cNvCxnSpPr>
          <p:nvPr/>
        </p:nvCxnSpPr>
        <p:spPr>
          <a:xfrm>
            <a:off x="5455669" y="2898047"/>
            <a:ext cx="0" cy="74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BD600AB-B978-4D65-90D0-8E4EAFEE659B}"/>
              </a:ext>
            </a:extLst>
          </p:cNvPr>
          <p:cNvCxnSpPr>
            <a:cxnSpLocks/>
          </p:cNvCxnSpPr>
          <p:nvPr/>
        </p:nvCxnSpPr>
        <p:spPr>
          <a:xfrm>
            <a:off x="5455669" y="4375288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4384B3A-2572-4342-B96A-2CF05B8D8333}"/>
              </a:ext>
            </a:extLst>
          </p:cNvPr>
          <p:cNvCxnSpPr/>
          <p:nvPr/>
        </p:nvCxnSpPr>
        <p:spPr>
          <a:xfrm flipV="1">
            <a:off x="5454203" y="3801000"/>
            <a:ext cx="0" cy="361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V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CE27294-276C-46A6-9AB1-FC2DF7B2F333}"/>
              </a:ext>
            </a:extLst>
          </p:cNvPr>
          <p:cNvSpPr txBox="1"/>
          <p:nvPr/>
        </p:nvSpPr>
        <p:spPr>
          <a:xfrm>
            <a:off x="5623838" y="3415879"/>
            <a:ext cx="887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0.25 A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EE6B8D0-4744-42EB-B3B5-EC35336686AB}"/>
              </a:ext>
            </a:extLst>
          </p:cNvPr>
          <p:cNvSpPr txBox="1"/>
          <p:nvPr/>
        </p:nvSpPr>
        <p:spPr>
          <a:xfrm>
            <a:off x="3574332" y="3714229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3C0F93A-C68A-40C6-A105-B62138FE8628}"/>
              </a:ext>
            </a:extLst>
          </p:cNvPr>
          <p:cNvGrpSpPr/>
          <p:nvPr/>
        </p:nvGrpSpPr>
        <p:grpSpPr>
          <a:xfrm>
            <a:off x="4455791" y="2737555"/>
            <a:ext cx="797859" cy="297701"/>
            <a:chOff x="3069003" y="2744655"/>
            <a:chExt cx="797859" cy="29770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FCBFB587-852C-4EF3-A5BA-CFE1CFE7062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66F0B0B-B5D5-4827-A416-16EF542D1F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38EB72C-6D20-4652-BC2E-713F00723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B5427FA8-0F4A-4171-B534-592F141DD276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02DFC00-9BF6-42CD-9F60-ACC11C83C0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49B84EC-32D1-48F4-B844-F51F4CE39F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E7B76636-E01A-417B-91D1-789D15491239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6197A152-C005-40C6-AEDE-2FADDFE213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A9C3302-89ED-4B24-9655-DD300BCEFD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117140C-2467-4423-8DEE-3E23861C77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26E845B-0156-46CD-86D8-E71AEB6799CE}"/>
              </a:ext>
            </a:extLst>
          </p:cNvPr>
          <p:cNvCxnSpPr>
            <a:cxnSpLocks/>
          </p:cNvCxnSpPr>
          <p:nvPr/>
        </p:nvCxnSpPr>
        <p:spPr>
          <a:xfrm flipV="1">
            <a:off x="3866862" y="2898023"/>
            <a:ext cx="588929" cy="3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10D3262C-76F8-4130-B592-0F49B8938178}"/>
              </a:ext>
            </a:extLst>
          </p:cNvPr>
          <p:cNvSpPr txBox="1"/>
          <p:nvPr/>
        </p:nvSpPr>
        <p:spPr>
          <a:xfrm>
            <a:off x="4527892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89719D5-A071-42B8-9040-6B74F9DD25A9}"/>
              </a:ext>
            </a:extLst>
          </p:cNvPr>
          <p:cNvSpPr/>
          <p:nvPr/>
        </p:nvSpPr>
        <p:spPr>
          <a:xfrm>
            <a:off x="6809755" y="2852303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75B1A3E0-700D-4A1D-A05F-52E31B558035}"/>
              </a:ext>
            </a:extLst>
          </p:cNvPr>
          <p:cNvSpPr/>
          <p:nvPr/>
        </p:nvSpPr>
        <p:spPr>
          <a:xfrm>
            <a:off x="6796504" y="5063409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768099" y="5385627"/>
            <a:ext cx="10715696" cy="958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output voltage can now be calculated using the voltage divider rule:</a:t>
            </a:r>
          </a:p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baseline="-25000" dirty="0"/>
              <a:t>, voltage source</a:t>
            </a:r>
            <a:r>
              <a:rPr lang="en-US" dirty="0"/>
              <a:t> = (3 V) (6 </a:t>
            </a:r>
            <a:r>
              <a:rPr lang="el-GR" dirty="0"/>
              <a:t>Ω</a:t>
            </a:r>
            <a:r>
              <a:rPr lang="en-US" dirty="0"/>
              <a:t>)/(6 </a:t>
            </a:r>
            <a:r>
              <a:rPr lang="el-GR" dirty="0"/>
              <a:t>Ω</a:t>
            </a:r>
            <a:r>
              <a:rPr lang="en-US" dirty="0"/>
              <a:t> + 12 </a:t>
            </a:r>
            <a:r>
              <a:rPr lang="el-GR" dirty="0"/>
              <a:t>Ω</a:t>
            </a:r>
            <a:r>
              <a:rPr lang="en-US" dirty="0"/>
              <a:t>) = 1 V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D3E2A0-532B-411B-88A4-43678C7B2427}"/>
              </a:ext>
            </a:extLst>
          </p:cNvPr>
          <p:cNvSpPr/>
          <p:nvPr/>
        </p:nvSpPr>
        <p:spPr>
          <a:xfrm>
            <a:off x="5054755" y="3233331"/>
            <a:ext cx="1306467" cy="1553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BF1D2FB-3218-429E-BF32-AB8A2250821F}"/>
              </a:ext>
            </a:extLst>
          </p:cNvPr>
          <p:cNvSpPr/>
          <p:nvPr/>
        </p:nvSpPr>
        <p:spPr>
          <a:xfrm>
            <a:off x="4432851" y="2344812"/>
            <a:ext cx="939314" cy="8404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D3DE370-7F67-4823-98D8-E7E657BEF120}"/>
              </a:ext>
            </a:extLst>
          </p:cNvPr>
          <p:cNvCxnSpPr>
            <a:cxnSpLocks/>
          </p:cNvCxnSpPr>
          <p:nvPr/>
        </p:nvCxnSpPr>
        <p:spPr>
          <a:xfrm>
            <a:off x="4331487" y="2898023"/>
            <a:ext cx="157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711EF9D6-6A37-4ACA-87A5-B625FEE4011C}"/>
              </a:ext>
            </a:extLst>
          </p:cNvPr>
          <p:cNvSpPr txBox="1">
            <a:spLocks/>
          </p:cNvSpPr>
          <p:nvPr/>
        </p:nvSpPr>
        <p:spPr>
          <a:xfrm>
            <a:off x="7307159" y="3665348"/>
            <a:ext cx="815149" cy="628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7AD06EA-1AF4-4AA0-BF3F-97F7AE837369}"/>
              </a:ext>
            </a:extLst>
          </p:cNvPr>
          <p:cNvSpPr txBox="1"/>
          <p:nvPr/>
        </p:nvSpPr>
        <p:spPr>
          <a:xfrm>
            <a:off x="7015915" y="4784552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2B48DA8-FF17-404D-87C5-2B053CC31F0A}"/>
              </a:ext>
            </a:extLst>
          </p:cNvPr>
          <p:cNvSpPr txBox="1"/>
          <p:nvPr/>
        </p:nvSpPr>
        <p:spPr>
          <a:xfrm>
            <a:off x="7015915" y="2773893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069633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554AB17-971E-45A8-B633-1859F4AC5A38}"/>
              </a:ext>
            </a:extLst>
          </p:cNvPr>
          <p:cNvGrpSpPr/>
          <p:nvPr/>
        </p:nvGrpSpPr>
        <p:grpSpPr>
          <a:xfrm>
            <a:off x="4147623" y="3602364"/>
            <a:ext cx="297702" cy="797860"/>
            <a:chOff x="4147623" y="3602364"/>
            <a:chExt cx="297702" cy="79786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6C78A01-801C-40FB-9C84-C0892558CA2B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5979075-43F2-49E5-AE2F-CF599DE2B6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7CA8B4B-AA14-49E5-929B-62B12AC753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1A63C0E-E1D6-4390-9FC3-6D5E34D4A2A7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AF099F2-E014-4DDB-91B0-528A9C5B6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CED16D9-6F5C-4813-ABA2-DCCC7B3FA04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66ABC7F-97F5-4B39-A3B3-3AA0A294F10E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38C0AA3-5BF7-47AA-8651-1B0371FD5D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347DC55-D056-4E1A-8F35-85C48E7E1E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24F63F3-24C1-46ED-9184-37EEDC7CF2FB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23A7A98-0DEC-4E67-8866-0BCB0C10D15B}"/>
              </a:ext>
            </a:extLst>
          </p:cNvPr>
          <p:cNvCxnSpPr>
            <a:cxnSpLocks/>
          </p:cNvCxnSpPr>
          <p:nvPr/>
        </p:nvCxnSpPr>
        <p:spPr>
          <a:xfrm>
            <a:off x="4293915" y="2890947"/>
            <a:ext cx="0" cy="711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5253650" y="2897030"/>
            <a:ext cx="157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0971AEC-8DE8-4B61-9E35-B980DD13324A}"/>
              </a:ext>
            </a:extLst>
          </p:cNvPr>
          <p:cNvCxnSpPr>
            <a:cxnSpLocks/>
          </p:cNvCxnSpPr>
          <p:nvPr/>
        </p:nvCxnSpPr>
        <p:spPr>
          <a:xfrm flipH="1">
            <a:off x="4301016" y="4400224"/>
            <a:ext cx="0" cy="66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75D36069-B21C-4DAB-887B-92EA35392BE1}"/>
              </a:ext>
            </a:extLst>
          </p:cNvPr>
          <p:cNvSpPr/>
          <p:nvPr/>
        </p:nvSpPr>
        <p:spPr>
          <a:xfrm>
            <a:off x="5102203" y="3643768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4AE1D2D-292B-4630-B218-36D08B68ACE8}"/>
              </a:ext>
            </a:extLst>
          </p:cNvPr>
          <p:cNvCxnSpPr>
            <a:cxnSpLocks/>
          </p:cNvCxnSpPr>
          <p:nvPr/>
        </p:nvCxnSpPr>
        <p:spPr>
          <a:xfrm>
            <a:off x="5455669" y="2898047"/>
            <a:ext cx="0" cy="74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BD600AB-B978-4D65-90D0-8E4EAFEE659B}"/>
              </a:ext>
            </a:extLst>
          </p:cNvPr>
          <p:cNvCxnSpPr>
            <a:cxnSpLocks/>
          </p:cNvCxnSpPr>
          <p:nvPr/>
        </p:nvCxnSpPr>
        <p:spPr>
          <a:xfrm>
            <a:off x="5455669" y="4375288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4384B3A-2572-4342-B96A-2CF05B8D8333}"/>
              </a:ext>
            </a:extLst>
          </p:cNvPr>
          <p:cNvCxnSpPr/>
          <p:nvPr/>
        </p:nvCxnSpPr>
        <p:spPr>
          <a:xfrm flipV="1">
            <a:off x="5454203" y="3801000"/>
            <a:ext cx="0" cy="361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V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CE27294-276C-46A6-9AB1-FC2DF7B2F333}"/>
              </a:ext>
            </a:extLst>
          </p:cNvPr>
          <p:cNvSpPr txBox="1"/>
          <p:nvPr/>
        </p:nvSpPr>
        <p:spPr>
          <a:xfrm>
            <a:off x="5623838" y="3415879"/>
            <a:ext cx="887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0.25 A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EE6B8D0-4744-42EB-B3B5-EC35336686AB}"/>
              </a:ext>
            </a:extLst>
          </p:cNvPr>
          <p:cNvSpPr txBox="1"/>
          <p:nvPr/>
        </p:nvSpPr>
        <p:spPr>
          <a:xfrm>
            <a:off x="3574332" y="3714229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3C0F93A-C68A-40C6-A105-B62138FE8628}"/>
              </a:ext>
            </a:extLst>
          </p:cNvPr>
          <p:cNvGrpSpPr/>
          <p:nvPr/>
        </p:nvGrpSpPr>
        <p:grpSpPr>
          <a:xfrm>
            <a:off x="4455791" y="2737555"/>
            <a:ext cx="797859" cy="297701"/>
            <a:chOff x="3069003" y="2744655"/>
            <a:chExt cx="797859" cy="29770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FCBFB587-852C-4EF3-A5BA-CFE1CFE7062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66F0B0B-B5D5-4827-A416-16EF542D1F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38EB72C-6D20-4652-BC2E-713F00723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B5427FA8-0F4A-4171-B534-592F141DD276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02DFC00-9BF6-42CD-9F60-ACC11C83C0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49B84EC-32D1-48F4-B844-F51F4CE39F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E7B76636-E01A-417B-91D1-789D15491239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6197A152-C005-40C6-AEDE-2FADDFE213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A9C3302-89ED-4B24-9655-DD300BCEFD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117140C-2467-4423-8DEE-3E23861C77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26E845B-0156-46CD-86D8-E71AEB6799CE}"/>
              </a:ext>
            </a:extLst>
          </p:cNvPr>
          <p:cNvCxnSpPr>
            <a:cxnSpLocks/>
          </p:cNvCxnSpPr>
          <p:nvPr/>
        </p:nvCxnSpPr>
        <p:spPr>
          <a:xfrm flipV="1">
            <a:off x="3866862" y="2898023"/>
            <a:ext cx="588929" cy="3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10D3262C-76F8-4130-B592-0F49B8938178}"/>
              </a:ext>
            </a:extLst>
          </p:cNvPr>
          <p:cNvSpPr txBox="1"/>
          <p:nvPr/>
        </p:nvSpPr>
        <p:spPr>
          <a:xfrm>
            <a:off x="4527892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89719D5-A071-42B8-9040-6B74F9DD25A9}"/>
              </a:ext>
            </a:extLst>
          </p:cNvPr>
          <p:cNvSpPr/>
          <p:nvPr/>
        </p:nvSpPr>
        <p:spPr>
          <a:xfrm>
            <a:off x="6809755" y="2852303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75B1A3E0-700D-4A1D-A05F-52E31B558035}"/>
              </a:ext>
            </a:extLst>
          </p:cNvPr>
          <p:cNvSpPr/>
          <p:nvPr/>
        </p:nvSpPr>
        <p:spPr>
          <a:xfrm>
            <a:off x="6796504" y="5063409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1025831" y="5385627"/>
            <a:ext cx="10457964" cy="95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Now find the Thevenin voltage attributable to the current source.  To do this, short circuit the voltage source.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AECC646-B4EE-4B11-B0FA-9129A493EB26}"/>
              </a:ext>
            </a:extLst>
          </p:cNvPr>
          <p:cNvSpPr/>
          <p:nvPr/>
        </p:nvSpPr>
        <p:spPr>
          <a:xfrm>
            <a:off x="1590493" y="3300833"/>
            <a:ext cx="1422442" cy="1553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B86CF3B-9EC5-4B08-B597-0EA4B8DA36D3}"/>
              </a:ext>
            </a:extLst>
          </p:cNvPr>
          <p:cNvCxnSpPr>
            <a:cxnSpLocks/>
          </p:cNvCxnSpPr>
          <p:nvPr/>
        </p:nvCxnSpPr>
        <p:spPr>
          <a:xfrm>
            <a:off x="2520547" y="3039805"/>
            <a:ext cx="0" cy="1902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47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uild="p"/>
      <p:bldP spid="6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554AB17-971E-45A8-B633-1859F4AC5A38}"/>
              </a:ext>
            </a:extLst>
          </p:cNvPr>
          <p:cNvGrpSpPr/>
          <p:nvPr/>
        </p:nvGrpSpPr>
        <p:grpSpPr>
          <a:xfrm>
            <a:off x="4147623" y="3602364"/>
            <a:ext cx="297702" cy="797860"/>
            <a:chOff x="4147623" y="3602364"/>
            <a:chExt cx="297702" cy="79786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6C78A01-801C-40FB-9C84-C0892558CA2B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5979075-43F2-49E5-AE2F-CF599DE2B6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7CA8B4B-AA14-49E5-929B-62B12AC753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1A63C0E-E1D6-4390-9FC3-6D5E34D4A2A7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AF099F2-E014-4DDB-91B0-528A9C5B6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CED16D9-6F5C-4813-ABA2-DCCC7B3FA04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66ABC7F-97F5-4B39-A3B3-3AA0A294F10E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38C0AA3-5BF7-47AA-8651-1B0371FD5D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347DC55-D056-4E1A-8F35-85C48E7E1EA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24F63F3-24C1-46ED-9184-37EEDC7CF2FB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23A7A98-0DEC-4E67-8866-0BCB0C10D15B}"/>
              </a:ext>
            </a:extLst>
          </p:cNvPr>
          <p:cNvCxnSpPr>
            <a:cxnSpLocks/>
          </p:cNvCxnSpPr>
          <p:nvPr/>
        </p:nvCxnSpPr>
        <p:spPr>
          <a:xfrm>
            <a:off x="4293915" y="2890947"/>
            <a:ext cx="0" cy="711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5253650" y="2897030"/>
            <a:ext cx="157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0971AEC-8DE8-4B61-9E35-B980DD13324A}"/>
              </a:ext>
            </a:extLst>
          </p:cNvPr>
          <p:cNvCxnSpPr>
            <a:cxnSpLocks/>
          </p:cNvCxnSpPr>
          <p:nvPr/>
        </p:nvCxnSpPr>
        <p:spPr>
          <a:xfrm flipH="1">
            <a:off x="4301016" y="4400224"/>
            <a:ext cx="0" cy="66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75D36069-B21C-4DAB-887B-92EA35392BE1}"/>
              </a:ext>
            </a:extLst>
          </p:cNvPr>
          <p:cNvSpPr/>
          <p:nvPr/>
        </p:nvSpPr>
        <p:spPr>
          <a:xfrm>
            <a:off x="5102203" y="3643768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4AE1D2D-292B-4630-B218-36D08B68ACE8}"/>
              </a:ext>
            </a:extLst>
          </p:cNvPr>
          <p:cNvCxnSpPr>
            <a:cxnSpLocks/>
          </p:cNvCxnSpPr>
          <p:nvPr/>
        </p:nvCxnSpPr>
        <p:spPr>
          <a:xfrm>
            <a:off x="5455669" y="2898047"/>
            <a:ext cx="0" cy="74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BD600AB-B978-4D65-90D0-8E4EAFEE659B}"/>
              </a:ext>
            </a:extLst>
          </p:cNvPr>
          <p:cNvCxnSpPr>
            <a:cxnSpLocks/>
          </p:cNvCxnSpPr>
          <p:nvPr/>
        </p:nvCxnSpPr>
        <p:spPr>
          <a:xfrm>
            <a:off x="5455669" y="4375288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4384B3A-2572-4342-B96A-2CF05B8D8333}"/>
              </a:ext>
            </a:extLst>
          </p:cNvPr>
          <p:cNvCxnSpPr/>
          <p:nvPr/>
        </p:nvCxnSpPr>
        <p:spPr>
          <a:xfrm flipV="1">
            <a:off x="5454203" y="3801000"/>
            <a:ext cx="0" cy="361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V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CE27294-276C-46A6-9AB1-FC2DF7B2F333}"/>
              </a:ext>
            </a:extLst>
          </p:cNvPr>
          <p:cNvSpPr txBox="1"/>
          <p:nvPr/>
        </p:nvSpPr>
        <p:spPr>
          <a:xfrm>
            <a:off x="5623838" y="3415879"/>
            <a:ext cx="887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0.25 A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EE6B8D0-4744-42EB-B3B5-EC35336686AB}"/>
              </a:ext>
            </a:extLst>
          </p:cNvPr>
          <p:cNvSpPr txBox="1"/>
          <p:nvPr/>
        </p:nvSpPr>
        <p:spPr>
          <a:xfrm>
            <a:off x="3574332" y="3714229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3C0F93A-C68A-40C6-A105-B62138FE8628}"/>
              </a:ext>
            </a:extLst>
          </p:cNvPr>
          <p:cNvGrpSpPr/>
          <p:nvPr/>
        </p:nvGrpSpPr>
        <p:grpSpPr>
          <a:xfrm>
            <a:off x="4455791" y="2737555"/>
            <a:ext cx="797859" cy="297701"/>
            <a:chOff x="3069003" y="2744655"/>
            <a:chExt cx="797859" cy="29770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FCBFB587-852C-4EF3-A5BA-CFE1CFE7062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66F0B0B-B5D5-4827-A416-16EF542D1F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38EB72C-6D20-4652-BC2E-713F00723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B5427FA8-0F4A-4171-B534-592F141DD276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02DFC00-9BF6-42CD-9F60-ACC11C83C0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49B84EC-32D1-48F4-B844-F51F4CE39F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E7B76636-E01A-417B-91D1-789D15491239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6197A152-C005-40C6-AEDE-2FADDFE213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A9C3302-89ED-4B24-9655-DD300BCEFD9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117140C-2467-4423-8DEE-3E23861C77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26E845B-0156-46CD-86D8-E71AEB6799CE}"/>
              </a:ext>
            </a:extLst>
          </p:cNvPr>
          <p:cNvCxnSpPr>
            <a:cxnSpLocks/>
          </p:cNvCxnSpPr>
          <p:nvPr/>
        </p:nvCxnSpPr>
        <p:spPr>
          <a:xfrm flipV="1">
            <a:off x="3866862" y="2898023"/>
            <a:ext cx="588929" cy="3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10D3262C-76F8-4130-B592-0F49B8938178}"/>
              </a:ext>
            </a:extLst>
          </p:cNvPr>
          <p:cNvSpPr txBox="1"/>
          <p:nvPr/>
        </p:nvSpPr>
        <p:spPr>
          <a:xfrm>
            <a:off x="4527892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89719D5-A071-42B8-9040-6B74F9DD25A9}"/>
              </a:ext>
            </a:extLst>
          </p:cNvPr>
          <p:cNvSpPr/>
          <p:nvPr/>
        </p:nvSpPr>
        <p:spPr>
          <a:xfrm>
            <a:off x="6809755" y="2852303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75B1A3E0-700D-4A1D-A05F-52E31B558035}"/>
              </a:ext>
            </a:extLst>
          </p:cNvPr>
          <p:cNvSpPr/>
          <p:nvPr/>
        </p:nvSpPr>
        <p:spPr>
          <a:xfrm>
            <a:off x="6796504" y="5063409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AECC646-B4EE-4B11-B0FA-9129A493EB26}"/>
              </a:ext>
            </a:extLst>
          </p:cNvPr>
          <p:cNvSpPr/>
          <p:nvPr/>
        </p:nvSpPr>
        <p:spPr>
          <a:xfrm>
            <a:off x="1590493" y="3300833"/>
            <a:ext cx="1422442" cy="1553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B86CF3B-9EC5-4B08-B597-0EA4B8DA36D3}"/>
              </a:ext>
            </a:extLst>
          </p:cNvPr>
          <p:cNvCxnSpPr>
            <a:cxnSpLocks/>
          </p:cNvCxnSpPr>
          <p:nvPr/>
        </p:nvCxnSpPr>
        <p:spPr>
          <a:xfrm>
            <a:off x="2520547" y="3039805"/>
            <a:ext cx="0" cy="1902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ontent Placeholder 2">
            <a:extLst>
              <a:ext uri="{FF2B5EF4-FFF2-40B4-BE49-F238E27FC236}">
                <a16:creationId xmlns:a16="http://schemas.microsoft.com/office/drawing/2014/main" id="{3B046B4A-8B2A-4C5E-8528-5865CE96B2E3}"/>
              </a:ext>
            </a:extLst>
          </p:cNvPr>
          <p:cNvSpPr txBox="1">
            <a:spLocks/>
          </p:cNvSpPr>
          <p:nvPr/>
        </p:nvSpPr>
        <p:spPr>
          <a:xfrm>
            <a:off x="7240545" y="1778247"/>
            <a:ext cx="4507038" cy="128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Find the equivalent resistance of the 12 </a:t>
            </a:r>
            <a:r>
              <a:rPr lang="el-GR" dirty="0"/>
              <a:t>Ω</a:t>
            </a:r>
            <a:r>
              <a:rPr lang="en-US" dirty="0"/>
              <a:t> resistor in parallel with the 6 </a:t>
            </a:r>
            <a:r>
              <a:rPr lang="el-GR" dirty="0"/>
              <a:t>Ω</a:t>
            </a:r>
            <a:r>
              <a:rPr lang="en-US" dirty="0"/>
              <a:t> resistor.</a:t>
            </a:r>
          </a:p>
        </p:txBody>
      </p: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843D92B2-29FB-4790-AA17-93F8F28A4F33}"/>
              </a:ext>
            </a:extLst>
          </p:cNvPr>
          <p:cNvSpPr txBox="1">
            <a:spLocks/>
          </p:cNvSpPr>
          <p:nvPr/>
        </p:nvSpPr>
        <p:spPr>
          <a:xfrm>
            <a:off x="7273815" y="3067275"/>
            <a:ext cx="4507038" cy="533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R</a:t>
            </a:r>
            <a:r>
              <a:rPr lang="en-US" baseline="-25000" dirty="0" err="1"/>
              <a:t>eq</a:t>
            </a:r>
            <a:r>
              <a:rPr lang="en-US" dirty="0"/>
              <a:t> = (1/12 + 1/6)</a:t>
            </a:r>
            <a:r>
              <a:rPr lang="en-US" baseline="30000" dirty="0"/>
              <a:t>-1</a:t>
            </a:r>
            <a:r>
              <a:rPr lang="en-US" dirty="0"/>
              <a:t> = 4 </a:t>
            </a:r>
            <a:r>
              <a:rPr lang="el-GR" dirty="0"/>
              <a:t>Ω</a:t>
            </a:r>
            <a:r>
              <a:rPr lang="en-US" dirty="0"/>
              <a:t> </a:t>
            </a:r>
            <a:endParaRPr lang="en-US" baseline="30000" dirty="0"/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3B3AA6AF-0598-497A-9DE0-28B19424052B}"/>
              </a:ext>
            </a:extLst>
          </p:cNvPr>
          <p:cNvSpPr txBox="1">
            <a:spLocks/>
          </p:cNvSpPr>
          <p:nvPr/>
        </p:nvSpPr>
        <p:spPr>
          <a:xfrm>
            <a:off x="7256285" y="3608395"/>
            <a:ext cx="4507038" cy="128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Now find the equivalent resistance of the two 4 </a:t>
            </a:r>
            <a:r>
              <a:rPr lang="el-GR" dirty="0"/>
              <a:t>Ω</a:t>
            </a:r>
            <a:r>
              <a:rPr lang="en-US" dirty="0"/>
              <a:t> resistors in series.</a:t>
            </a:r>
          </a:p>
        </p:txBody>
      </p:sp>
      <p:sp>
        <p:nvSpPr>
          <p:cNvPr id="66" name="Content Placeholder 2">
            <a:extLst>
              <a:ext uri="{FF2B5EF4-FFF2-40B4-BE49-F238E27FC236}">
                <a16:creationId xmlns:a16="http://schemas.microsoft.com/office/drawing/2014/main" id="{054F31C1-7E5B-4BCD-BD59-8C644E1EBB66}"/>
              </a:ext>
            </a:extLst>
          </p:cNvPr>
          <p:cNvSpPr txBox="1">
            <a:spLocks/>
          </p:cNvSpPr>
          <p:nvPr/>
        </p:nvSpPr>
        <p:spPr>
          <a:xfrm>
            <a:off x="7273815" y="4819717"/>
            <a:ext cx="4507038" cy="533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R</a:t>
            </a:r>
            <a:r>
              <a:rPr lang="en-US" baseline="-25000" dirty="0" err="1"/>
              <a:t>eq,tot</a:t>
            </a:r>
            <a:r>
              <a:rPr lang="en-US" dirty="0"/>
              <a:t> = (4 </a:t>
            </a:r>
            <a:r>
              <a:rPr lang="el-GR" dirty="0"/>
              <a:t>Ω </a:t>
            </a:r>
            <a:r>
              <a:rPr lang="en-US" dirty="0"/>
              <a:t>+ 4 </a:t>
            </a:r>
            <a:r>
              <a:rPr lang="el-GR" dirty="0"/>
              <a:t>Ω</a:t>
            </a:r>
            <a:r>
              <a:rPr lang="en-US" dirty="0"/>
              <a:t>) = 8 </a:t>
            </a:r>
            <a:r>
              <a:rPr lang="el-GR" dirty="0"/>
              <a:t>Ω</a:t>
            </a:r>
            <a:r>
              <a:rPr lang="en-US" dirty="0"/>
              <a:t> </a:t>
            </a:r>
            <a:endParaRPr lang="en-US" baseline="30000" dirty="0"/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7EF42360-3201-4D39-8CE9-42F95A1B3763}"/>
              </a:ext>
            </a:extLst>
          </p:cNvPr>
          <p:cNvSpPr txBox="1">
            <a:spLocks/>
          </p:cNvSpPr>
          <p:nvPr/>
        </p:nvSpPr>
        <p:spPr>
          <a:xfrm>
            <a:off x="919174" y="5289701"/>
            <a:ext cx="10715696" cy="5779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baseline="-25000" dirty="0"/>
              <a:t>, current source</a:t>
            </a:r>
            <a:r>
              <a:rPr lang="en-US" dirty="0"/>
              <a:t> = (0.25 A) (8 </a:t>
            </a:r>
            <a:r>
              <a:rPr lang="el-GR" dirty="0"/>
              <a:t>Ω</a:t>
            </a:r>
            <a:r>
              <a:rPr lang="en-US" dirty="0"/>
              <a:t>) = 2 V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AB0FF19F-99D0-4245-8C1E-776854D17DB1}"/>
              </a:ext>
            </a:extLst>
          </p:cNvPr>
          <p:cNvSpPr txBox="1">
            <a:spLocks/>
          </p:cNvSpPr>
          <p:nvPr/>
        </p:nvSpPr>
        <p:spPr>
          <a:xfrm>
            <a:off x="899974" y="5892623"/>
            <a:ext cx="10715696" cy="5779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th</a:t>
            </a:r>
            <a:r>
              <a:rPr lang="en-US" dirty="0"/>
              <a:t> = 1 V + 2 V = 3 V</a:t>
            </a:r>
          </a:p>
        </p:txBody>
      </p:sp>
    </p:spTree>
    <p:extLst>
      <p:ext uri="{BB962C8B-B14F-4D97-AF65-F5344CB8AC3E}">
        <p14:creationId xmlns:p14="http://schemas.microsoft.com/office/powerpoint/2010/main" val="3157850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build="p"/>
      <p:bldP spid="63" grpId="0" build="p"/>
      <p:bldP spid="65" grpId="0" build="p"/>
      <p:bldP spid="66" grpId="0" build="p"/>
      <p:bldP spid="69" grpId="0" uiExpand="1" build="p"/>
      <p:bldP spid="89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3866862" y="2890947"/>
            <a:ext cx="2965380" cy="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1025831" y="5385627"/>
            <a:ext cx="10457964" cy="95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Thevenin equivalent circuit.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F2100E1-E124-443A-ADE1-9A6B8FF06DD7}"/>
              </a:ext>
            </a:extLst>
          </p:cNvPr>
          <p:cNvCxnSpPr>
            <a:cxnSpLocks/>
            <a:endCxn id="66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89F216-930E-4C8E-96E6-F6841BE95B20}"/>
              </a:ext>
            </a:extLst>
          </p:cNvPr>
          <p:cNvCxnSpPr>
            <a:cxnSpLocks/>
            <a:stCxn id="66" idx="0"/>
          </p:cNvCxnSpPr>
          <p:nvPr/>
        </p:nvCxnSpPr>
        <p:spPr>
          <a:xfrm>
            <a:off x="6832242" y="4186680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2D9381B-588E-4989-B20E-BD12E62F1FD8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99619E8-9FB2-45E2-A6E4-A838CCF0B8BA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5D5C0CC-A290-4761-96ED-459561D7F4B7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221526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3866862" y="2890947"/>
            <a:ext cx="2965380" cy="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7EE35A45-AB38-4BC5-B8A1-59C416E1FF1F}"/>
              </a:ext>
            </a:extLst>
          </p:cNvPr>
          <p:cNvGrpSpPr/>
          <p:nvPr/>
        </p:nvGrpSpPr>
        <p:grpSpPr>
          <a:xfrm>
            <a:off x="1223649" y="3614000"/>
            <a:ext cx="1674768" cy="731520"/>
            <a:chOff x="1223649" y="3614000"/>
            <a:chExt cx="1674768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223649" y="3828403"/>
              <a:ext cx="9742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th</a:t>
              </a:r>
              <a:r>
                <a:rPr lang="en-US" dirty="0"/>
                <a:t> = 3 V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2587350" y="2344811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</a:t>
            </a:r>
            <a:r>
              <a:rPr lang="en-US" baseline="-25000" dirty="0" err="1"/>
              <a:t>th</a:t>
            </a:r>
            <a:r>
              <a:rPr lang="en-US" baseline="-25000" dirty="0"/>
              <a:t> </a:t>
            </a:r>
            <a:r>
              <a:rPr lang="en-US" dirty="0"/>
              <a:t>= 8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7490129" y="4489668"/>
            <a:ext cx="4701871" cy="566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Using Kirchhoff’s voltage law: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F2100E1-E124-443A-ADE1-9A6B8FF06DD7}"/>
              </a:ext>
            </a:extLst>
          </p:cNvPr>
          <p:cNvCxnSpPr>
            <a:cxnSpLocks/>
            <a:endCxn id="66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89F216-930E-4C8E-96E6-F6841BE95B20}"/>
              </a:ext>
            </a:extLst>
          </p:cNvPr>
          <p:cNvCxnSpPr>
            <a:cxnSpLocks/>
            <a:stCxn id="66" idx="0"/>
          </p:cNvCxnSpPr>
          <p:nvPr/>
        </p:nvCxnSpPr>
        <p:spPr>
          <a:xfrm>
            <a:off x="6832242" y="4186680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2D9381B-588E-4989-B20E-BD12E62F1FD8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99619E8-9FB2-45E2-A6E4-A838CCF0B8BA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5D5C0CC-A290-4761-96ED-459561D7F4B7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4392DCB-8E30-4F31-97BF-E5DF79E27AD8}"/>
              </a:ext>
            </a:extLst>
          </p:cNvPr>
          <p:cNvSpPr/>
          <p:nvPr/>
        </p:nvSpPr>
        <p:spPr>
          <a:xfrm>
            <a:off x="2976370" y="3220122"/>
            <a:ext cx="3402562" cy="1769554"/>
          </a:xfrm>
          <a:custGeom>
            <a:avLst/>
            <a:gdLst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808 h 1769321"/>
              <a:gd name="connsiteX1" fmla="*/ 270435 w 3424854"/>
              <a:gd name="connsiteY1" fmla="*/ 328148 h 1769321"/>
              <a:gd name="connsiteX2" fmla="*/ 528853 w 3424854"/>
              <a:gd name="connsiteY2" fmla="*/ 179061 h 1769321"/>
              <a:gd name="connsiteX3" fmla="*/ 1671853 w 3424854"/>
              <a:gd name="connsiteY3" fmla="*/ 156 h 1769321"/>
              <a:gd name="connsiteX4" fmla="*/ 2904305 w 3424854"/>
              <a:gd name="connsiteY4" fmla="*/ 208878 h 1769321"/>
              <a:gd name="connsiteX5" fmla="*/ 3351566 w 3424854"/>
              <a:gd name="connsiteY5" fmla="*/ 666078 h 1769321"/>
              <a:gd name="connsiteX6" fmla="*/ 3401261 w 3424854"/>
              <a:gd name="connsiteY6" fmla="*/ 1163035 h 1769321"/>
              <a:gd name="connsiteX7" fmla="*/ 3113027 w 3424854"/>
              <a:gd name="connsiteY7" fmla="*/ 1640113 h 1769321"/>
              <a:gd name="connsiteX8" fmla="*/ 1781183 w 3424854"/>
              <a:gd name="connsiteY8" fmla="*/ 1769321 h 1769321"/>
              <a:gd name="connsiteX9" fmla="*/ 310192 w 3424854"/>
              <a:gd name="connsiteY9" fmla="*/ 1640113 h 1769321"/>
              <a:gd name="connsiteX10" fmla="*/ 21957 w 3424854"/>
              <a:gd name="connsiteY10" fmla="*/ 1033826 h 1769321"/>
              <a:gd name="connsiteX11" fmla="*/ 41835 w 3424854"/>
              <a:gd name="connsiteY11" fmla="*/ 974191 h 1769321"/>
              <a:gd name="connsiteX0" fmla="*/ 131287 w 3422682"/>
              <a:gd name="connsiteY0" fmla="*/ 546808 h 1769321"/>
              <a:gd name="connsiteX1" fmla="*/ 270435 w 3422682"/>
              <a:gd name="connsiteY1" fmla="*/ 328148 h 1769321"/>
              <a:gd name="connsiteX2" fmla="*/ 528853 w 3422682"/>
              <a:gd name="connsiteY2" fmla="*/ 179061 h 1769321"/>
              <a:gd name="connsiteX3" fmla="*/ 1671853 w 3422682"/>
              <a:gd name="connsiteY3" fmla="*/ 156 h 1769321"/>
              <a:gd name="connsiteX4" fmla="*/ 2904305 w 3422682"/>
              <a:gd name="connsiteY4" fmla="*/ 208878 h 1769321"/>
              <a:gd name="connsiteX5" fmla="*/ 3351566 w 3422682"/>
              <a:gd name="connsiteY5" fmla="*/ 666078 h 1769321"/>
              <a:gd name="connsiteX6" fmla="*/ 3401261 w 3422682"/>
              <a:gd name="connsiteY6" fmla="*/ 1163035 h 1769321"/>
              <a:gd name="connsiteX7" fmla="*/ 3113027 w 3422682"/>
              <a:gd name="connsiteY7" fmla="*/ 1640113 h 1769321"/>
              <a:gd name="connsiteX8" fmla="*/ 1781183 w 3422682"/>
              <a:gd name="connsiteY8" fmla="*/ 1769321 h 1769321"/>
              <a:gd name="connsiteX9" fmla="*/ 310192 w 3422682"/>
              <a:gd name="connsiteY9" fmla="*/ 1640113 h 1769321"/>
              <a:gd name="connsiteX10" fmla="*/ 21957 w 3422682"/>
              <a:gd name="connsiteY10" fmla="*/ 1033826 h 1769321"/>
              <a:gd name="connsiteX11" fmla="*/ 41835 w 3422682"/>
              <a:gd name="connsiteY11" fmla="*/ 974191 h 1769321"/>
              <a:gd name="connsiteX0" fmla="*/ 131287 w 3429089"/>
              <a:gd name="connsiteY0" fmla="*/ 546808 h 1769321"/>
              <a:gd name="connsiteX1" fmla="*/ 270435 w 3429089"/>
              <a:gd name="connsiteY1" fmla="*/ 328148 h 1769321"/>
              <a:gd name="connsiteX2" fmla="*/ 528853 w 3429089"/>
              <a:gd name="connsiteY2" fmla="*/ 179061 h 1769321"/>
              <a:gd name="connsiteX3" fmla="*/ 1671853 w 3429089"/>
              <a:gd name="connsiteY3" fmla="*/ 156 h 1769321"/>
              <a:gd name="connsiteX4" fmla="*/ 2904305 w 3429089"/>
              <a:gd name="connsiteY4" fmla="*/ 208878 h 1769321"/>
              <a:gd name="connsiteX5" fmla="*/ 3361506 w 3429089"/>
              <a:gd name="connsiteY5" fmla="*/ 646200 h 1769321"/>
              <a:gd name="connsiteX6" fmla="*/ 3401261 w 3429089"/>
              <a:gd name="connsiteY6" fmla="*/ 1163035 h 1769321"/>
              <a:gd name="connsiteX7" fmla="*/ 3113027 w 3429089"/>
              <a:gd name="connsiteY7" fmla="*/ 1640113 h 1769321"/>
              <a:gd name="connsiteX8" fmla="*/ 1781183 w 3429089"/>
              <a:gd name="connsiteY8" fmla="*/ 1769321 h 1769321"/>
              <a:gd name="connsiteX9" fmla="*/ 310192 w 3429089"/>
              <a:gd name="connsiteY9" fmla="*/ 1640113 h 1769321"/>
              <a:gd name="connsiteX10" fmla="*/ 21957 w 3429089"/>
              <a:gd name="connsiteY10" fmla="*/ 1033826 h 1769321"/>
              <a:gd name="connsiteX11" fmla="*/ 41835 w 3429089"/>
              <a:gd name="connsiteY11" fmla="*/ 974191 h 1769321"/>
              <a:gd name="connsiteX0" fmla="*/ 133124 w 3430926"/>
              <a:gd name="connsiteY0" fmla="*/ 546808 h 1769554"/>
              <a:gd name="connsiteX1" fmla="*/ 272272 w 3430926"/>
              <a:gd name="connsiteY1" fmla="*/ 328148 h 1769554"/>
              <a:gd name="connsiteX2" fmla="*/ 530690 w 3430926"/>
              <a:gd name="connsiteY2" fmla="*/ 179061 h 1769554"/>
              <a:gd name="connsiteX3" fmla="*/ 1673690 w 3430926"/>
              <a:gd name="connsiteY3" fmla="*/ 156 h 1769554"/>
              <a:gd name="connsiteX4" fmla="*/ 2906142 w 3430926"/>
              <a:gd name="connsiteY4" fmla="*/ 208878 h 1769554"/>
              <a:gd name="connsiteX5" fmla="*/ 3363343 w 3430926"/>
              <a:gd name="connsiteY5" fmla="*/ 646200 h 1769554"/>
              <a:gd name="connsiteX6" fmla="*/ 3403098 w 3430926"/>
              <a:gd name="connsiteY6" fmla="*/ 1163035 h 1769554"/>
              <a:gd name="connsiteX7" fmla="*/ 3114864 w 3430926"/>
              <a:gd name="connsiteY7" fmla="*/ 1640113 h 1769554"/>
              <a:gd name="connsiteX8" fmla="*/ 1783020 w 3430926"/>
              <a:gd name="connsiteY8" fmla="*/ 1769321 h 1769554"/>
              <a:gd name="connsiteX9" fmla="*/ 336877 w 3430926"/>
              <a:gd name="connsiteY9" fmla="*/ 1620235 h 1769554"/>
              <a:gd name="connsiteX10" fmla="*/ 23794 w 3430926"/>
              <a:gd name="connsiteY10" fmla="*/ 1033826 h 1769554"/>
              <a:gd name="connsiteX11" fmla="*/ 43672 w 3430926"/>
              <a:gd name="connsiteY11" fmla="*/ 974191 h 1769554"/>
              <a:gd name="connsiteX0" fmla="*/ 117456 w 3415258"/>
              <a:gd name="connsiteY0" fmla="*/ 546808 h 1769554"/>
              <a:gd name="connsiteX1" fmla="*/ 256604 w 3415258"/>
              <a:gd name="connsiteY1" fmla="*/ 328148 h 1769554"/>
              <a:gd name="connsiteX2" fmla="*/ 515022 w 3415258"/>
              <a:gd name="connsiteY2" fmla="*/ 179061 h 1769554"/>
              <a:gd name="connsiteX3" fmla="*/ 1658022 w 3415258"/>
              <a:gd name="connsiteY3" fmla="*/ 156 h 1769554"/>
              <a:gd name="connsiteX4" fmla="*/ 2890474 w 3415258"/>
              <a:gd name="connsiteY4" fmla="*/ 208878 h 1769554"/>
              <a:gd name="connsiteX5" fmla="*/ 3347675 w 3415258"/>
              <a:gd name="connsiteY5" fmla="*/ 646200 h 1769554"/>
              <a:gd name="connsiteX6" fmla="*/ 3387430 w 3415258"/>
              <a:gd name="connsiteY6" fmla="*/ 1163035 h 1769554"/>
              <a:gd name="connsiteX7" fmla="*/ 3099196 w 3415258"/>
              <a:gd name="connsiteY7" fmla="*/ 1640113 h 1769554"/>
              <a:gd name="connsiteX8" fmla="*/ 1767352 w 3415258"/>
              <a:gd name="connsiteY8" fmla="*/ 1769321 h 1769554"/>
              <a:gd name="connsiteX9" fmla="*/ 321209 w 3415258"/>
              <a:gd name="connsiteY9" fmla="*/ 1620235 h 1769554"/>
              <a:gd name="connsiteX10" fmla="*/ 32974 w 3415258"/>
              <a:gd name="connsiteY10" fmla="*/ 1138186 h 1769554"/>
              <a:gd name="connsiteX11" fmla="*/ 28004 w 3415258"/>
              <a:gd name="connsiteY11" fmla="*/ 974191 h 1769554"/>
              <a:gd name="connsiteX0" fmla="*/ 123149 w 3420951"/>
              <a:gd name="connsiteY0" fmla="*/ 546808 h 1769554"/>
              <a:gd name="connsiteX1" fmla="*/ 262297 w 3420951"/>
              <a:gd name="connsiteY1" fmla="*/ 328148 h 1769554"/>
              <a:gd name="connsiteX2" fmla="*/ 520715 w 3420951"/>
              <a:gd name="connsiteY2" fmla="*/ 179061 h 1769554"/>
              <a:gd name="connsiteX3" fmla="*/ 1663715 w 3420951"/>
              <a:gd name="connsiteY3" fmla="*/ 156 h 1769554"/>
              <a:gd name="connsiteX4" fmla="*/ 2896167 w 3420951"/>
              <a:gd name="connsiteY4" fmla="*/ 208878 h 1769554"/>
              <a:gd name="connsiteX5" fmla="*/ 3353368 w 3420951"/>
              <a:gd name="connsiteY5" fmla="*/ 646200 h 1769554"/>
              <a:gd name="connsiteX6" fmla="*/ 3393123 w 3420951"/>
              <a:gd name="connsiteY6" fmla="*/ 1163035 h 1769554"/>
              <a:gd name="connsiteX7" fmla="*/ 3104889 w 3420951"/>
              <a:gd name="connsiteY7" fmla="*/ 1640113 h 1769554"/>
              <a:gd name="connsiteX8" fmla="*/ 1773045 w 3420951"/>
              <a:gd name="connsiteY8" fmla="*/ 1769321 h 1769554"/>
              <a:gd name="connsiteX9" fmla="*/ 326902 w 3420951"/>
              <a:gd name="connsiteY9" fmla="*/ 1620235 h 1769554"/>
              <a:gd name="connsiteX10" fmla="*/ 38667 w 3420951"/>
              <a:gd name="connsiteY10" fmla="*/ 1138186 h 1769554"/>
              <a:gd name="connsiteX11" fmla="*/ 23758 w 3420951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04760 w 3402562"/>
              <a:gd name="connsiteY0" fmla="*/ 546808 h 1769554"/>
              <a:gd name="connsiteX1" fmla="*/ 243908 w 3402562"/>
              <a:gd name="connsiteY1" fmla="*/ 328148 h 1769554"/>
              <a:gd name="connsiteX2" fmla="*/ 502326 w 3402562"/>
              <a:gd name="connsiteY2" fmla="*/ 179061 h 1769554"/>
              <a:gd name="connsiteX3" fmla="*/ 1645326 w 3402562"/>
              <a:gd name="connsiteY3" fmla="*/ 156 h 1769554"/>
              <a:gd name="connsiteX4" fmla="*/ 2877778 w 3402562"/>
              <a:gd name="connsiteY4" fmla="*/ 208878 h 1769554"/>
              <a:gd name="connsiteX5" fmla="*/ 3334979 w 3402562"/>
              <a:gd name="connsiteY5" fmla="*/ 646200 h 1769554"/>
              <a:gd name="connsiteX6" fmla="*/ 3374734 w 3402562"/>
              <a:gd name="connsiteY6" fmla="*/ 1163035 h 1769554"/>
              <a:gd name="connsiteX7" fmla="*/ 3086500 w 3402562"/>
              <a:gd name="connsiteY7" fmla="*/ 1640113 h 1769554"/>
              <a:gd name="connsiteX8" fmla="*/ 1754656 w 3402562"/>
              <a:gd name="connsiteY8" fmla="*/ 1769321 h 1769554"/>
              <a:gd name="connsiteX9" fmla="*/ 308513 w 3402562"/>
              <a:gd name="connsiteY9" fmla="*/ 1620235 h 1769554"/>
              <a:gd name="connsiteX10" fmla="*/ 20278 w 3402562"/>
              <a:gd name="connsiteY10" fmla="*/ 1138186 h 1769554"/>
              <a:gd name="connsiteX11" fmla="*/ 5369 w 3402562"/>
              <a:gd name="connsiteY11" fmla="*/ 914556 h 1769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02562" h="1769554">
                <a:moveTo>
                  <a:pt x="104760" y="546808"/>
                </a:moveTo>
                <a:cubicBezTo>
                  <a:pt x="141203" y="468123"/>
                  <a:pt x="167708" y="389439"/>
                  <a:pt x="243908" y="328148"/>
                </a:cubicBezTo>
                <a:cubicBezTo>
                  <a:pt x="320108" y="266857"/>
                  <a:pt x="283665" y="248635"/>
                  <a:pt x="502326" y="179061"/>
                </a:cubicBezTo>
                <a:cubicBezTo>
                  <a:pt x="720987" y="109487"/>
                  <a:pt x="1249417" y="-4813"/>
                  <a:pt x="1645326" y="156"/>
                </a:cubicBezTo>
                <a:cubicBezTo>
                  <a:pt x="2041235" y="5125"/>
                  <a:pt x="2596169" y="101204"/>
                  <a:pt x="2877778" y="208878"/>
                </a:cubicBezTo>
                <a:cubicBezTo>
                  <a:pt x="3159387" y="316552"/>
                  <a:pt x="3252153" y="487174"/>
                  <a:pt x="3334979" y="646200"/>
                </a:cubicBezTo>
                <a:cubicBezTo>
                  <a:pt x="3417805" y="805226"/>
                  <a:pt x="3416147" y="997383"/>
                  <a:pt x="3374734" y="1163035"/>
                </a:cubicBezTo>
                <a:cubicBezTo>
                  <a:pt x="3333321" y="1328687"/>
                  <a:pt x="3356513" y="1539065"/>
                  <a:pt x="3086500" y="1640113"/>
                </a:cubicBezTo>
                <a:cubicBezTo>
                  <a:pt x="2816487" y="1741161"/>
                  <a:pt x="2217654" y="1772634"/>
                  <a:pt x="1754656" y="1769321"/>
                </a:cubicBezTo>
                <a:cubicBezTo>
                  <a:pt x="1291658" y="1766008"/>
                  <a:pt x="572728" y="1760211"/>
                  <a:pt x="308513" y="1620235"/>
                </a:cubicBezTo>
                <a:cubicBezTo>
                  <a:pt x="44298" y="1480259"/>
                  <a:pt x="45954" y="1255799"/>
                  <a:pt x="20278" y="1138186"/>
                </a:cubicBezTo>
                <a:cubicBezTo>
                  <a:pt x="-5398" y="1020573"/>
                  <a:pt x="-2085" y="993241"/>
                  <a:pt x="5369" y="914556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5159690" y="327397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204A395B-932E-48BD-96D3-9182FA199F27}"/>
              </a:ext>
            </a:extLst>
          </p:cNvPr>
          <p:cNvSpPr txBox="1">
            <a:spLocks/>
          </p:cNvSpPr>
          <p:nvPr/>
        </p:nvSpPr>
        <p:spPr>
          <a:xfrm>
            <a:off x="7490129" y="5097384"/>
            <a:ext cx="2698116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  </a:t>
            </a:r>
            <a:r>
              <a:rPr lang="en-US" dirty="0"/>
              <a:t>=(V</a:t>
            </a:r>
            <a:r>
              <a:rPr lang="en-US" baseline="-25000" dirty="0"/>
              <a:t>th</a:t>
            </a:r>
            <a:r>
              <a:rPr lang="en-US" dirty="0"/>
              <a:t> – V</a:t>
            </a:r>
            <a:r>
              <a:rPr lang="en-US" baseline="-25000" dirty="0"/>
              <a:t>on</a:t>
            </a:r>
            <a:r>
              <a:rPr lang="en-US" dirty="0"/>
              <a:t>)/</a:t>
            </a:r>
            <a:r>
              <a:rPr lang="en-US" dirty="0" err="1"/>
              <a:t>R</a:t>
            </a:r>
            <a:r>
              <a:rPr lang="en-US" baseline="-25000" dirty="0" err="1"/>
              <a:t>th</a:t>
            </a:r>
            <a:r>
              <a:rPr lang="en-US" baseline="-25000" dirty="0"/>
              <a:t> 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EA276FE6-FED2-407F-A05E-104EFDDBD07E}"/>
              </a:ext>
            </a:extLst>
          </p:cNvPr>
          <p:cNvSpPr txBox="1">
            <a:spLocks/>
          </p:cNvSpPr>
          <p:nvPr/>
        </p:nvSpPr>
        <p:spPr>
          <a:xfrm>
            <a:off x="7490129" y="2831593"/>
            <a:ext cx="4297820" cy="71122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Replace diode with voltage source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8767E7BC-6B6F-4CE3-B131-F9A3CB05B1B0}"/>
              </a:ext>
            </a:extLst>
          </p:cNvPr>
          <p:cNvSpPr txBox="1">
            <a:spLocks/>
          </p:cNvSpPr>
          <p:nvPr/>
        </p:nvSpPr>
        <p:spPr>
          <a:xfrm>
            <a:off x="7490129" y="1975863"/>
            <a:ext cx="4297820" cy="71122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will use the semi-ideal model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2E027C9-CDD9-4BA1-A2AA-812DD6CF2B05}"/>
              </a:ext>
            </a:extLst>
          </p:cNvPr>
          <p:cNvGrpSpPr/>
          <p:nvPr/>
        </p:nvGrpSpPr>
        <p:grpSpPr>
          <a:xfrm>
            <a:off x="6458782" y="3645933"/>
            <a:ext cx="1877142" cy="731520"/>
            <a:chOff x="2166897" y="3614000"/>
            <a:chExt cx="1877142" cy="731520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77E7E623-B50C-4032-85C0-53EA4383D6BF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C4F87E3-2D75-436F-913D-7F367986B0B7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2BD5FC7B-C999-4648-A363-967043E00091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8BDE3FC-399F-4689-A9B4-58E2B7BB1AD6}"/>
                </a:ext>
              </a:extLst>
            </p:cNvPr>
            <p:cNvSpPr txBox="1"/>
            <p:nvPr/>
          </p:nvSpPr>
          <p:spPr>
            <a:xfrm>
              <a:off x="2863672" y="3813177"/>
              <a:ext cx="11803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on</a:t>
              </a:r>
              <a:r>
                <a:rPr lang="en-US" dirty="0"/>
                <a:t> = 0.7 V</a:t>
              </a:r>
            </a:p>
          </p:txBody>
        </p:sp>
      </p:grp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0A6F74C7-75D4-46F7-9F61-5EEC3EB3F95B}"/>
              </a:ext>
            </a:extLst>
          </p:cNvPr>
          <p:cNvSpPr txBox="1">
            <a:spLocks/>
          </p:cNvSpPr>
          <p:nvPr/>
        </p:nvSpPr>
        <p:spPr>
          <a:xfrm>
            <a:off x="7490129" y="5697236"/>
            <a:ext cx="3809242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  </a:t>
            </a:r>
            <a:r>
              <a:rPr lang="en-US" dirty="0"/>
              <a:t>=(2.3 V)/8</a:t>
            </a:r>
            <a:r>
              <a:rPr lang="el-GR" dirty="0"/>
              <a:t>Ω</a:t>
            </a:r>
            <a:r>
              <a:rPr lang="en-US" dirty="0"/>
              <a:t> = 0.29 A</a:t>
            </a:r>
          </a:p>
        </p:txBody>
      </p:sp>
    </p:spTree>
    <p:extLst>
      <p:ext uri="{BB962C8B-B14F-4D97-AF65-F5344CB8AC3E}">
        <p14:creationId xmlns:p14="http://schemas.microsoft.com/office/powerpoint/2010/main" val="223526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33" grpId="0" build="p"/>
      <p:bldP spid="34" grpId="0" build="p"/>
      <p:bldP spid="37" grpId="0" build="p"/>
      <p:bldP spid="4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2. Find the current through the diode and through the 8 Ohm resistor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1045796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4064E03-D9AA-48D8-844D-7E27785E7E87}"/>
              </a:ext>
            </a:extLst>
          </p:cNvPr>
          <p:cNvGrpSpPr/>
          <p:nvPr/>
        </p:nvGrpSpPr>
        <p:grpSpPr>
          <a:xfrm>
            <a:off x="1223649" y="2344811"/>
            <a:ext cx="6636016" cy="2761997"/>
            <a:chOff x="1223649" y="2344811"/>
            <a:chExt cx="6636016" cy="276199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20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2517786" y="5065897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223649" y="3828403"/>
              <a:ext cx="9742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3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587350" y="2344811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  <a:endCxn id="66" idx="3"/>
            </p:cNvCxnSpPr>
            <p:nvPr/>
          </p:nvCxnSpPr>
          <p:spPr>
            <a:xfrm>
              <a:off x="6825141" y="2914953"/>
              <a:ext cx="7101" cy="876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  <a:stCxn id="66" idx="0"/>
            </p:cNvCxnSpPr>
            <p:nvPr/>
          </p:nvCxnSpPr>
          <p:spPr>
            <a:xfrm>
              <a:off x="6832242" y="4186680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62D9381B-588E-4989-B20E-BD12E62F1FD8}"/>
                </a:ext>
              </a:extLst>
            </p:cNvPr>
            <p:cNvGrpSpPr/>
            <p:nvPr/>
          </p:nvGrpSpPr>
          <p:grpSpPr>
            <a:xfrm>
              <a:off x="6661596" y="3791467"/>
              <a:ext cx="365760" cy="395213"/>
              <a:chOff x="6661596" y="3791467"/>
              <a:chExt cx="365760" cy="395213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7210295" y="381460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4781864" y="3812120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5156180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5211451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4212045" y="3795207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4 </a:t>
              </a:r>
              <a:r>
                <a:rPr lang="el-GR" dirty="0"/>
                <a:t>Ω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586555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2. Find the current through the diode and through the 8 Ohm resistor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3866862" y="2890947"/>
            <a:ext cx="2965380" cy="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223649" y="3828403"/>
            <a:ext cx="97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= 3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2587350" y="2344811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8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55848" y="1729673"/>
            <a:ext cx="5756148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Find Thevenin Equivalent Resistance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F2100E1-E124-443A-ADE1-9A6B8FF06DD7}"/>
              </a:ext>
            </a:extLst>
          </p:cNvPr>
          <p:cNvCxnSpPr>
            <a:cxnSpLocks/>
            <a:endCxn id="66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89F216-930E-4C8E-96E6-F6841BE95B20}"/>
              </a:ext>
            </a:extLst>
          </p:cNvPr>
          <p:cNvCxnSpPr>
            <a:cxnSpLocks/>
            <a:stCxn id="66" idx="0"/>
          </p:cNvCxnSpPr>
          <p:nvPr/>
        </p:nvCxnSpPr>
        <p:spPr>
          <a:xfrm>
            <a:off x="6832242" y="4186680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2D9381B-588E-4989-B20E-BD12E62F1FD8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99619E8-9FB2-45E2-A6E4-A838CCF0B8BA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5D5C0CC-A290-4761-96ED-459561D7F4B7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7210295" y="381460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2DA2347-9A21-4716-917E-FA9685A3AD06}"/>
              </a:ext>
            </a:extLst>
          </p:cNvPr>
          <p:cNvGrpSpPr/>
          <p:nvPr/>
        </p:nvGrpSpPr>
        <p:grpSpPr>
          <a:xfrm rot="5400000">
            <a:off x="4781864" y="3812120"/>
            <a:ext cx="797859" cy="297701"/>
            <a:chOff x="3069003" y="2744655"/>
            <a:chExt cx="797859" cy="29770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BE3A2B11-1D70-4BF5-9260-554ED1A9574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52744C24-3E03-49EB-A605-5B73686B3D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7AD710A-3D89-4602-9065-2B434599083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CB8AF05-E1A6-456C-80A1-19F27123CBC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EA536B7-F3E1-425E-B3E7-3E63B2931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E21518C-C195-4DE7-847A-E4081C142E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E5A5DBB-92E4-4D3C-823E-78308972601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1F22DF7-9C7F-4B5F-8D3C-41FBE2EA30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F7ABC6A2-F289-465B-A51A-0D88FCAEB96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2442A8E-8D0D-4129-BFC9-8A7D9E83C7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60D2F8-700E-418C-A367-2AA8B5E7B503}"/>
              </a:ext>
            </a:extLst>
          </p:cNvPr>
          <p:cNvCxnSpPr/>
          <p:nvPr/>
        </p:nvCxnSpPr>
        <p:spPr>
          <a:xfrm flipV="1">
            <a:off x="5156180" y="2869131"/>
            <a:ext cx="0" cy="7134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3284681-150F-4D91-A4CF-C76346DBAE34}"/>
              </a:ext>
            </a:extLst>
          </p:cNvPr>
          <p:cNvCxnSpPr/>
          <p:nvPr/>
        </p:nvCxnSpPr>
        <p:spPr>
          <a:xfrm flipV="1">
            <a:off x="5211451" y="4359365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4212045" y="379520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CA0DCB-DB84-44D5-A357-364CA8F994E5}"/>
              </a:ext>
            </a:extLst>
          </p:cNvPr>
          <p:cNvSpPr/>
          <p:nvPr/>
        </p:nvSpPr>
        <p:spPr>
          <a:xfrm>
            <a:off x="6464808" y="2918011"/>
            <a:ext cx="1244505" cy="2188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CB5E1AE5-AA54-4539-AAC6-68BA6AB6F638}"/>
              </a:ext>
            </a:extLst>
          </p:cNvPr>
          <p:cNvSpPr txBox="1">
            <a:spLocks/>
          </p:cNvSpPr>
          <p:nvPr/>
        </p:nvSpPr>
        <p:spPr>
          <a:xfrm>
            <a:off x="4097437" y="2166541"/>
            <a:ext cx="5859837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R</a:t>
            </a:r>
            <a:r>
              <a:rPr lang="en-US" baseline="-25000" dirty="0" err="1"/>
              <a:t>th</a:t>
            </a:r>
            <a:r>
              <a:rPr lang="en-US" dirty="0"/>
              <a:t> = (8 </a:t>
            </a:r>
            <a:r>
              <a:rPr lang="el-GR" dirty="0"/>
              <a:t>Ω</a:t>
            </a:r>
            <a:r>
              <a:rPr lang="en-US" dirty="0"/>
              <a:t>) (4 </a:t>
            </a:r>
            <a:r>
              <a:rPr lang="el-GR" dirty="0"/>
              <a:t>Ω</a:t>
            </a:r>
            <a:r>
              <a:rPr lang="en-US" dirty="0"/>
              <a:t>) / (8 </a:t>
            </a:r>
            <a:r>
              <a:rPr lang="el-GR" dirty="0"/>
              <a:t>Ω</a:t>
            </a:r>
            <a:r>
              <a:rPr lang="en-US" dirty="0"/>
              <a:t> + 4 </a:t>
            </a:r>
            <a:r>
              <a:rPr lang="el-GR" dirty="0"/>
              <a:t>Ω</a:t>
            </a:r>
            <a:r>
              <a:rPr lang="en-US" dirty="0"/>
              <a:t>)  = 2.67</a:t>
            </a:r>
            <a:r>
              <a:rPr lang="el-GR" dirty="0"/>
              <a:t> Ω</a:t>
            </a:r>
            <a:r>
              <a:rPr lang="en-US" dirty="0"/>
              <a:t> </a:t>
            </a: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902E0550-6D1F-4BCC-9F36-9AF8CA5C0E8F}"/>
              </a:ext>
            </a:extLst>
          </p:cNvPr>
          <p:cNvSpPr txBox="1">
            <a:spLocks/>
          </p:cNvSpPr>
          <p:nvPr/>
        </p:nvSpPr>
        <p:spPr>
          <a:xfrm>
            <a:off x="4072968" y="5634830"/>
            <a:ext cx="5859837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th</a:t>
            </a:r>
            <a:r>
              <a:rPr lang="en-US" dirty="0"/>
              <a:t> = (3 V) (4 </a:t>
            </a:r>
            <a:r>
              <a:rPr lang="el-GR" dirty="0"/>
              <a:t>Ω</a:t>
            </a:r>
            <a:r>
              <a:rPr lang="en-US" dirty="0"/>
              <a:t>) / (8 </a:t>
            </a:r>
            <a:r>
              <a:rPr lang="el-GR" dirty="0"/>
              <a:t>Ω</a:t>
            </a:r>
            <a:r>
              <a:rPr lang="en-US" dirty="0"/>
              <a:t> + 4 </a:t>
            </a:r>
            <a:r>
              <a:rPr lang="el-GR" dirty="0"/>
              <a:t>Ω</a:t>
            </a:r>
            <a:r>
              <a:rPr lang="en-US" dirty="0"/>
              <a:t>)  = 1.0 V 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09C8FF35-9BB0-463E-A7D5-FC3299FB9F2E}"/>
              </a:ext>
            </a:extLst>
          </p:cNvPr>
          <p:cNvSpPr txBox="1">
            <a:spLocks/>
          </p:cNvSpPr>
          <p:nvPr/>
        </p:nvSpPr>
        <p:spPr>
          <a:xfrm>
            <a:off x="955166" y="5193645"/>
            <a:ext cx="5756148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Find Thevenin Equivalent Voltage</a:t>
            </a:r>
          </a:p>
        </p:txBody>
      </p:sp>
    </p:spTree>
    <p:extLst>
      <p:ext uri="{BB962C8B-B14F-4D97-AF65-F5344CB8AC3E}">
        <p14:creationId xmlns:p14="http://schemas.microsoft.com/office/powerpoint/2010/main" val="2367408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schematic for a diode in a circuit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V="1">
            <a:off x="3866862" y="2905994"/>
            <a:ext cx="2965380" cy="6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  <a:endCxn id="63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  <a:stCxn id="63" idx="0"/>
          </p:cNvCxnSpPr>
          <p:nvPr/>
        </p:nvCxnSpPr>
        <p:spPr>
          <a:xfrm>
            <a:off x="6832242" y="4186680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9ABA659D-4922-41BC-8110-A428EDEB7FCB}"/>
              </a:ext>
            </a:extLst>
          </p:cNvPr>
          <p:cNvSpPr txBox="1">
            <a:spLocks/>
          </p:cNvSpPr>
          <p:nvPr/>
        </p:nvSpPr>
        <p:spPr>
          <a:xfrm>
            <a:off x="8470467" y="3359236"/>
            <a:ext cx="2402340" cy="645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Diode symbol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D74E91-8B56-4FE7-B0A4-077B4D433D62}"/>
              </a:ext>
            </a:extLst>
          </p:cNvPr>
          <p:cNvCxnSpPr/>
          <p:nvPr/>
        </p:nvCxnSpPr>
        <p:spPr>
          <a:xfrm flipH="1">
            <a:off x="7315200" y="3614000"/>
            <a:ext cx="1049154" cy="2139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D582597A-D3A7-4458-9330-8B37B1D1EA82}"/>
              </a:ext>
            </a:extLst>
          </p:cNvPr>
          <p:cNvSpPr txBox="1">
            <a:spLocks/>
          </p:cNvSpPr>
          <p:nvPr/>
        </p:nvSpPr>
        <p:spPr>
          <a:xfrm>
            <a:off x="7806066" y="4392222"/>
            <a:ext cx="3463135" cy="112998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“Arrow” points in forward direction (from p region to n region)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6A6ADC0-DA6B-4813-9E5F-99565CABB415}"/>
              </a:ext>
            </a:extLst>
          </p:cNvPr>
          <p:cNvCxnSpPr>
            <a:cxnSpLocks/>
          </p:cNvCxnSpPr>
          <p:nvPr/>
        </p:nvCxnSpPr>
        <p:spPr>
          <a:xfrm>
            <a:off x="7315200" y="4159242"/>
            <a:ext cx="602087" cy="546625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5F6C3C9-BA60-4656-AE28-A0B1A0A3513B}"/>
              </a:ext>
            </a:extLst>
          </p:cNvPr>
          <p:cNvCxnSpPr>
            <a:stCxn id="63" idx="4"/>
            <a:endCxn id="63" idx="0"/>
          </p:cNvCxnSpPr>
          <p:nvPr/>
        </p:nvCxnSpPr>
        <p:spPr>
          <a:xfrm flipH="1">
            <a:off x="6832242" y="3791467"/>
            <a:ext cx="170645" cy="395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1BD486E-F1B1-4243-88DF-5A8559ADAD52}"/>
              </a:ext>
            </a:extLst>
          </p:cNvPr>
          <p:cNvCxnSpPr>
            <a:stCxn id="63" idx="4"/>
            <a:endCxn id="63" idx="0"/>
          </p:cNvCxnSpPr>
          <p:nvPr/>
        </p:nvCxnSpPr>
        <p:spPr>
          <a:xfrm flipH="1">
            <a:off x="6832242" y="3791467"/>
            <a:ext cx="170645" cy="395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63B5BA1-0200-4541-ABE1-972329EE251E}"/>
              </a:ext>
            </a:extLst>
          </p:cNvPr>
          <p:cNvGrpSpPr/>
          <p:nvPr/>
        </p:nvGrpSpPr>
        <p:grpSpPr>
          <a:xfrm>
            <a:off x="6661596" y="3282728"/>
            <a:ext cx="341836" cy="903952"/>
            <a:chOff x="6661596" y="3282728"/>
            <a:chExt cx="341836" cy="903952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524D531-661C-4998-A6DA-514E58AD6281}"/>
                </a:ext>
              </a:extLst>
            </p:cNvPr>
            <p:cNvCxnSpPr>
              <a:stCxn id="63" idx="2"/>
              <a:endCxn id="63" idx="0"/>
            </p:cNvCxnSpPr>
            <p:nvPr/>
          </p:nvCxnSpPr>
          <p:spPr>
            <a:xfrm>
              <a:off x="6661596" y="3791467"/>
              <a:ext cx="170646" cy="39521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6961BE1-B948-4032-8227-6AAC45E9F210}"/>
                </a:ext>
              </a:extLst>
            </p:cNvPr>
            <p:cNvCxnSpPr/>
            <p:nvPr/>
          </p:nvCxnSpPr>
          <p:spPr>
            <a:xfrm flipH="1">
              <a:off x="6832787" y="3787908"/>
              <a:ext cx="170645" cy="39521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39ADF9D0-0FEE-4339-9CFE-E61307F6B398}"/>
                </a:ext>
              </a:extLst>
            </p:cNvPr>
            <p:cNvCxnSpPr>
              <a:cxnSpLocks/>
            </p:cNvCxnSpPr>
            <p:nvPr/>
          </p:nvCxnSpPr>
          <p:spPr>
            <a:xfrm>
              <a:off x="6826151" y="3282728"/>
              <a:ext cx="7101" cy="876514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2983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build="p"/>
      <p:bldP spid="3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2. Find the current through the diode and through the 8 Ohm resistor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3866862" y="2890947"/>
            <a:ext cx="2965380" cy="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223649" y="3828403"/>
            <a:ext cx="97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th</a:t>
            </a:r>
            <a:r>
              <a:rPr lang="en-US" dirty="0"/>
              <a:t> = 1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2587349" y="2344811"/>
            <a:ext cx="1332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</a:t>
            </a:r>
            <a:r>
              <a:rPr lang="en-US" baseline="-25000" dirty="0" err="1"/>
              <a:t>th</a:t>
            </a:r>
            <a:r>
              <a:rPr lang="en-US" baseline="-25000" dirty="0"/>
              <a:t> </a:t>
            </a:r>
            <a:r>
              <a:rPr lang="en-US" dirty="0"/>
              <a:t>= 2.67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55848" y="1729673"/>
            <a:ext cx="5756148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Semi-ideal Model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F2100E1-E124-443A-ADE1-9A6B8FF06DD7}"/>
              </a:ext>
            </a:extLst>
          </p:cNvPr>
          <p:cNvCxnSpPr>
            <a:cxnSpLocks/>
            <a:endCxn id="66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89F216-930E-4C8E-96E6-F6841BE95B20}"/>
              </a:ext>
            </a:extLst>
          </p:cNvPr>
          <p:cNvCxnSpPr>
            <a:cxnSpLocks/>
            <a:stCxn id="66" idx="0"/>
          </p:cNvCxnSpPr>
          <p:nvPr/>
        </p:nvCxnSpPr>
        <p:spPr>
          <a:xfrm>
            <a:off x="6832242" y="4186680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2D9381B-588E-4989-B20E-BD12E62F1FD8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99619E8-9FB2-45E2-A6E4-A838CCF0B8BA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5D5C0CC-A290-4761-96ED-459561D7F4B7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7210295" y="381460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CB5E1AE5-AA54-4539-AAC6-68BA6AB6F638}"/>
              </a:ext>
            </a:extLst>
          </p:cNvPr>
          <p:cNvSpPr txBox="1">
            <a:spLocks/>
          </p:cNvSpPr>
          <p:nvPr/>
        </p:nvSpPr>
        <p:spPr>
          <a:xfrm>
            <a:off x="2898417" y="5403259"/>
            <a:ext cx="5859837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dirty="0"/>
              <a:t> = (1 V – 0.7 V) / (2.67</a:t>
            </a:r>
            <a:r>
              <a:rPr lang="el-GR" dirty="0"/>
              <a:t> Ω</a:t>
            </a:r>
            <a:r>
              <a:rPr lang="en-US" dirty="0"/>
              <a:t>)  = 0.1124 A</a:t>
            </a: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902E0550-6D1F-4BCC-9F36-9AF8CA5C0E8F}"/>
              </a:ext>
            </a:extLst>
          </p:cNvPr>
          <p:cNvSpPr txBox="1">
            <a:spLocks/>
          </p:cNvSpPr>
          <p:nvPr/>
        </p:nvSpPr>
        <p:spPr>
          <a:xfrm>
            <a:off x="7368646" y="3720734"/>
            <a:ext cx="2023032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on</a:t>
            </a:r>
            <a:r>
              <a:rPr lang="en-US" dirty="0"/>
              <a:t> = (0.7 V)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F7B3667-CDA9-416A-A5AD-678C88D8F90B}"/>
              </a:ext>
            </a:extLst>
          </p:cNvPr>
          <p:cNvSpPr/>
          <p:nvPr/>
        </p:nvSpPr>
        <p:spPr>
          <a:xfrm>
            <a:off x="6382907" y="3593924"/>
            <a:ext cx="1079252" cy="714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28E5F4F-C4F7-4AAF-A870-79807639044F}"/>
              </a:ext>
            </a:extLst>
          </p:cNvPr>
          <p:cNvSpPr/>
          <p:nvPr/>
        </p:nvSpPr>
        <p:spPr>
          <a:xfrm>
            <a:off x="6459381" y="3595211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48E500C-CF40-4909-8C6B-18EBE620D002}"/>
              </a:ext>
            </a:extLst>
          </p:cNvPr>
          <p:cNvSpPr txBox="1"/>
          <p:nvPr/>
        </p:nvSpPr>
        <p:spPr>
          <a:xfrm>
            <a:off x="6699324" y="3874729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54BA647-3B49-4F32-A221-5C35E5EB9E17}"/>
              </a:ext>
            </a:extLst>
          </p:cNvPr>
          <p:cNvSpPr txBox="1"/>
          <p:nvPr/>
        </p:nvSpPr>
        <p:spPr>
          <a:xfrm>
            <a:off x="6669733" y="3660483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31E3507-7120-4F83-A5D8-EB34CDFCAD4F}"/>
              </a:ext>
            </a:extLst>
          </p:cNvPr>
          <p:cNvSpPr txBox="1">
            <a:spLocks/>
          </p:cNvSpPr>
          <p:nvPr/>
        </p:nvSpPr>
        <p:spPr>
          <a:xfrm>
            <a:off x="7364516" y="1934828"/>
            <a:ext cx="2783758" cy="8696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Replace diode with voltage source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F875D90-2AA6-4419-AC79-D5F524E62B97}"/>
              </a:ext>
            </a:extLst>
          </p:cNvPr>
          <p:cNvCxnSpPr/>
          <p:nvPr/>
        </p:nvCxnSpPr>
        <p:spPr>
          <a:xfrm flipH="1">
            <a:off x="7210295" y="2841512"/>
            <a:ext cx="441789" cy="5874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7129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2. Find the current through the diode and </a:t>
            </a:r>
            <a:r>
              <a:rPr lang="en-US" dirty="0">
                <a:solidFill>
                  <a:srgbClr val="FF0000"/>
                </a:solidFill>
              </a:rPr>
              <a:t>through the 8 Ohm resistor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3866862" y="2890947"/>
            <a:ext cx="2965380" cy="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223649" y="3828403"/>
            <a:ext cx="97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th</a:t>
            </a:r>
            <a:r>
              <a:rPr lang="en-US" dirty="0"/>
              <a:t> = 3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2587350" y="2344811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8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4597050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Using Kirchhoff’s current law: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F2100E1-E124-443A-ADE1-9A6B8FF06DD7}"/>
              </a:ext>
            </a:extLst>
          </p:cNvPr>
          <p:cNvCxnSpPr>
            <a:cxnSpLocks/>
            <a:endCxn id="66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89F216-930E-4C8E-96E6-F6841BE95B20}"/>
              </a:ext>
            </a:extLst>
          </p:cNvPr>
          <p:cNvCxnSpPr>
            <a:cxnSpLocks/>
            <a:stCxn id="66" idx="0"/>
          </p:cNvCxnSpPr>
          <p:nvPr/>
        </p:nvCxnSpPr>
        <p:spPr>
          <a:xfrm>
            <a:off x="6832242" y="4186680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2D9381B-588E-4989-B20E-BD12E62F1FD8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99619E8-9FB2-45E2-A6E4-A838CCF0B8BA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5D5C0CC-A290-4761-96ED-459561D7F4B7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7210295" y="381460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2DA2347-9A21-4716-917E-FA9685A3AD06}"/>
              </a:ext>
            </a:extLst>
          </p:cNvPr>
          <p:cNvGrpSpPr/>
          <p:nvPr/>
        </p:nvGrpSpPr>
        <p:grpSpPr>
          <a:xfrm rot="5400000">
            <a:off x="4781864" y="3812120"/>
            <a:ext cx="797859" cy="297701"/>
            <a:chOff x="3069003" y="2744655"/>
            <a:chExt cx="797859" cy="29770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BE3A2B11-1D70-4BF5-9260-554ED1A9574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52744C24-3E03-49EB-A605-5B73686B3D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7AD710A-3D89-4602-9065-2B434599083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CB8AF05-E1A6-456C-80A1-19F27123CBC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EA536B7-F3E1-425E-B3E7-3E63B2931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E21518C-C195-4DE7-847A-E4081C142E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E5A5DBB-92E4-4D3C-823E-78308972601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1F22DF7-9C7F-4B5F-8D3C-41FBE2EA30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F7ABC6A2-F289-465B-A51A-0D88FCAEB96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2442A8E-8D0D-4129-BFC9-8A7D9E83C7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60D2F8-700E-418C-A367-2AA8B5E7B503}"/>
              </a:ext>
            </a:extLst>
          </p:cNvPr>
          <p:cNvCxnSpPr/>
          <p:nvPr/>
        </p:nvCxnSpPr>
        <p:spPr>
          <a:xfrm flipV="1">
            <a:off x="5156180" y="2869131"/>
            <a:ext cx="0" cy="7134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3284681-150F-4D91-A4CF-C76346DBAE34}"/>
              </a:ext>
            </a:extLst>
          </p:cNvPr>
          <p:cNvCxnSpPr/>
          <p:nvPr/>
        </p:nvCxnSpPr>
        <p:spPr>
          <a:xfrm flipV="1">
            <a:off x="5202307" y="4359365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4212045" y="379520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FF48256-9062-44AD-8450-723D7C751D18}"/>
              </a:ext>
            </a:extLst>
          </p:cNvPr>
          <p:cNvSpPr txBox="1"/>
          <p:nvPr/>
        </p:nvSpPr>
        <p:spPr>
          <a:xfrm>
            <a:off x="4288708" y="2386876"/>
            <a:ext cx="368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8770B29-9D23-4313-B0E6-9B8C96194FE8}"/>
              </a:ext>
            </a:extLst>
          </p:cNvPr>
          <p:cNvCxnSpPr/>
          <p:nvPr/>
        </p:nvCxnSpPr>
        <p:spPr>
          <a:xfrm>
            <a:off x="4261276" y="2794757"/>
            <a:ext cx="3863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5203F3E-5460-4DD2-8896-E5D43E4A1203}"/>
              </a:ext>
            </a:extLst>
          </p:cNvPr>
          <p:cNvCxnSpPr>
            <a:cxnSpLocks/>
          </p:cNvCxnSpPr>
          <p:nvPr/>
        </p:nvCxnSpPr>
        <p:spPr>
          <a:xfrm>
            <a:off x="7263458" y="3827970"/>
            <a:ext cx="0" cy="341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C1FFCC43-B47C-4BFE-9CA1-E5E1CFD40F57}"/>
              </a:ext>
            </a:extLst>
          </p:cNvPr>
          <p:cNvCxnSpPr>
            <a:cxnSpLocks/>
          </p:cNvCxnSpPr>
          <p:nvPr/>
        </p:nvCxnSpPr>
        <p:spPr>
          <a:xfrm>
            <a:off x="5515607" y="3827970"/>
            <a:ext cx="0" cy="341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E28713F7-29A7-4DD4-A731-DE09B5C64F5A}"/>
              </a:ext>
            </a:extLst>
          </p:cNvPr>
          <p:cNvSpPr txBox="1"/>
          <p:nvPr/>
        </p:nvSpPr>
        <p:spPr>
          <a:xfrm>
            <a:off x="5502498" y="3782719"/>
            <a:ext cx="368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Content Placeholder 2">
                <a:extLst>
                  <a:ext uri="{FF2B5EF4-FFF2-40B4-BE49-F238E27FC236}">
                    <a16:creationId xmlns:a16="http://schemas.microsoft.com/office/drawing/2014/main" id="{CB62DAB3-EF3D-45EB-BC73-660652BF53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65266" y="5361216"/>
                <a:ext cx="4798192" cy="6816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dirty="0"/>
                  <a:t>/(4 </a:t>
                </a:r>
                <a:r>
                  <a:rPr lang="el-GR" dirty="0"/>
                  <a:t>Ω</a:t>
                </a:r>
                <a:r>
                  <a:rPr lang="en-US" dirty="0"/>
                  <a:t>)  = 0.175 A</a:t>
                </a:r>
              </a:p>
            </p:txBody>
          </p:sp>
        </mc:Choice>
        <mc:Fallback xmlns="">
          <p:sp>
            <p:nvSpPr>
              <p:cNvPr id="56" name="Content Placeholder 2">
                <a:extLst>
                  <a:ext uri="{FF2B5EF4-FFF2-40B4-BE49-F238E27FC236}">
                    <a16:creationId xmlns:a16="http://schemas.microsoft.com/office/drawing/2014/main" id="{CB62DAB3-EF3D-45EB-BC73-660652BF53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266" y="5361216"/>
                <a:ext cx="4798192" cy="681646"/>
              </a:xfrm>
              <a:prstGeom prst="rect">
                <a:avLst/>
              </a:prstGeom>
              <a:blipFill>
                <a:blip r:embed="rId2"/>
                <a:stretch>
                  <a:fillRect t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Content Placeholder 2">
                <a:extLst>
                  <a:ext uri="{FF2B5EF4-FFF2-40B4-BE49-F238E27FC236}">
                    <a16:creationId xmlns:a16="http://schemas.microsoft.com/office/drawing/2014/main" id="{C5DF1558-46D7-4231-9CB1-777DB841C69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65265" y="6136583"/>
                <a:ext cx="8422823" cy="6816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= 0.175 A + 0.1124 A = 0.287 A </a:t>
                </a:r>
              </a:p>
            </p:txBody>
          </p:sp>
        </mc:Choice>
        <mc:Fallback xmlns="">
          <p:sp>
            <p:nvSpPr>
              <p:cNvPr id="57" name="Content Placeholder 2">
                <a:extLst>
                  <a:ext uri="{FF2B5EF4-FFF2-40B4-BE49-F238E27FC236}">
                    <a16:creationId xmlns:a16="http://schemas.microsoft.com/office/drawing/2014/main" id="{C5DF1558-46D7-4231-9CB1-777DB841C6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265" y="6136583"/>
                <a:ext cx="8422823" cy="681646"/>
              </a:xfrm>
              <a:prstGeom prst="rect">
                <a:avLst/>
              </a:prstGeom>
              <a:blipFill>
                <a:blip r:embed="rId3"/>
                <a:stretch>
                  <a:fillRect t="-153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8" name="Group 57">
            <a:extLst>
              <a:ext uri="{FF2B5EF4-FFF2-40B4-BE49-F238E27FC236}">
                <a16:creationId xmlns:a16="http://schemas.microsoft.com/office/drawing/2014/main" id="{E9F0FCE3-4DE7-4FB5-8FF6-4D67AF0208CF}"/>
              </a:ext>
            </a:extLst>
          </p:cNvPr>
          <p:cNvGrpSpPr/>
          <p:nvPr/>
        </p:nvGrpSpPr>
        <p:grpSpPr>
          <a:xfrm>
            <a:off x="6459381" y="3646875"/>
            <a:ext cx="731520" cy="731520"/>
            <a:chOff x="2166897" y="3614000"/>
            <a:chExt cx="731520" cy="73152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7DE8C437-B788-46CC-9486-52D700CB1C5E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71F50EB7-D26D-468E-9959-D8EEE527715F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ADC24A0-1EF1-47C0-8F13-8D7914F0CDCD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B96B3A06-02D4-4919-83A8-7E1C64606824}"/>
              </a:ext>
            </a:extLst>
          </p:cNvPr>
          <p:cNvSpPr txBox="1">
            <a:spLocks/>
          </p:cNvSpPr>
          <p:nvPr/>
        </p:nvSpPr>
        <p:spPr>
          <a:xfrm>
            <a:off x="7450660" y="3720196"/>
            <a:ext cx="2023032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on</a:t>
            </a:r>
            <a:r>
              <a:rPr lang="en-US" dirty="0"/>
              <a:t> = (0.7 V)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900294D1-EC0F-4150-A721-137BA2081A8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731696" y="1807045"/>
                <a:ext cx="1859799" cy="6215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900294D1-EC0F-4150-A721-137BA2081A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1696" y="1807045"/>
                <a:ext cx="1859799" cy="621544"/>
              </a:xfrm>
              <a:prstGeom prst="rect">
                <a:avLst/>
              </a:prstGeom>
              <a:blipFill>
                <a:blip r:embed="rId4"/>
                <a:stretch>
                  <a:fillRect t="-15686" b="-4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B8436A4D-CFD3-4207-81FA-AE7776324158}"/>
              </a:ext>
            </a:extLst>
          </p:cNvPr>
          <p:cNvSpPr txBox="1">
            <a:spLocks/>
          </p:cNvSpPr>
          <p:nvPr/>
        </p:nvSpPr>
        <p:spPr>
          <a:xfrm>
            <a:off x="7591495" y="2589256"/>
            <a:ext cx="4368450" cy="8704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Kirchhoff’s voltage law around loop on the right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Content Placeholder 2">
                <a:extLst>
                  <a:ext uri="{FF2B5EF4-FFF2-40B4-BE49-F238E27FC236}">
                    <a16:creationId xmlns:a16="http://schemas.microsoft.com/office/drawing/2014/main" id="{97D11415-197E-4012-9DAE-C971A981E0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91495" y="4636236"/>
                <a:ext cx="3968451" cy="6816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0.7 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nor/>
                        </m:rPr>
                        <a:rPr lang="en-US" dirty="0"/>
                        <m:t> (4 </m:t>
                      </m:r>
                      <m:r>
                        <m:rPr>
                          <m:nor/>
                        </m:rPr>
                        <a:rPr lang="el-GR" dirty="0"/>
                        <m:t>Ω</m:t>
                      </m:r>
                      <m:r>
                        <m:rPr>
                          <m:nor/>
                        </m:rPr>
                        <a:rPr lang="en-US" dirty="0"/>
                        <m:t>)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5" name="Content Placeholder 2">
                <a:extLst>
                  <a:ext uri="{FF2B5EF4-FFF2-40B4-BE49-F238E27FC236}">
                    <a16:creationId xmlns:a16="http://schemas.microsoft.com/office/drawing/2014/main" id="{97D11415-197E-4012-9DAE-C971A981E0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1495" y="4636236"/>
                <a:ext cx="3968451" cy="6816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145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56" grpId="0"/>
      <p:bldP spid="57" grpId="0"/>
      <p:bldP spid="67" grpId="0"/>
      <p:bldP spid="68" grpId="0"/>
      <p:bldP spid="70" grpId="0"/>
      <p:bldP spid="7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2. </a:t>
            </a:r>
            <a:r>
              <a:rPr lang="en-US" dirty="0">
                <a:solidFill>
                  <a:srgbClr val="FF0000"/>
                </a:solidFill>
              </a:rPr>
              <a:t>Alternate Solution</a:t>
            </a:r>
            <a:r>
              <a:rPr lang="en-US" dirty="0"/>
              <a:t>.  Find the current through the diode and through the 8 Ohm resistor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1074697" y="3625609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428163" y="2910994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428163" y="4357129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428163" y="2923857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976803" y="2756264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774662" y="2902556"/>
            <a:ext cx="2965380" cy="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1425586" y="5077506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1300814" y="3654913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1304201" y="3858483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31449" y="3840012"/>
            <a:ext cx="97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th</a:t>
            </a:r>
            <a:r>
              <a:rPr lang="en-US" dirty="0"/>
              <a:t> = 3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495150" y="2356420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8 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F2100E1-E124-443A-ADE1-9A6B8FF06DD7}"/>
              </a:ext>
            </a:extLst>
          </p:cNvPr>
          <p:cNvCxnSpPr>
            <a:cxnSpLocks/>
            <a:endCxn id="66" idx="3"/>
          </p:cNvCxnSpPr>
          <p:nvPr/>
        </p:nvCxnSpPr>
        <p:spPr>
          <a:xfrm>
            <a:off x="5732941" y="2926562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89F216-930E-4C8E-96E6-F6841BE95B20}"/>
              </a:ext>
            </a:extLst>
          </p:cNvPr>
          <p:cNvCxnSpPr>
            <a:cxnSpLocks/>
            <a:stCxn id="66" idx="0"/>
          </p:cNvCxnSpPr>
          <p:nvPr/>
        </p:nvCxnSpPr>
        <p:spPr>
          <a:xfrm>
            <a:off x="5740042" y="4198289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2D9381B-588E-4989-B20E-BD12E62F1FD8}"/>
              </a:ext>
            </a:extLst>
          </p:cNvPr>
          <p:cNvGrpSpPr/>
          <p:nvPr/>
        </p:nvGrpSpPr>
        <p:grpSpPr>
          <a:xfrm>
            <a:off x="5569396" y="3803076"/>
            <a:ext cx="365760" cy="395213"/>
            <a:chOff x="6661596" y="3791467"/>
            <a:chExt cx="365760" cy="395213"/>
          </a:xfrm>
        </p:grpSpPr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99619E8-9FB2-45E2-A6E4-A838CCF0B8BA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5D5C0CC-A290-4761-96ED-459561D7F4B7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6118095" y="3826215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2DA2347-9A21-4716-917E-FA9685A3AD06}"/>
              </a:ext>
            </a:extLst>
          </p:cNvPr>
          <p:cNvGrpSpPr/>
          <p:nvPr/>
        </p:nvGrpSpPr>
        <p:grpSpPr>
          <a:xfrm rot="5400000">
            <a:off x="3689664" y="3823729"/>
            <a:ext cx="797859" cy="297701"/>
            <a:chOff x="3069003" y="2744655"/>
            <a:chExt cx="797859" cy="29770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BE3A2B11-1D70-4BF5-9260-554ED1A9574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52744C24-3E03-49EB-A605-5B73686B3D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7AD710A-3D89-4602-9065-2B434599083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CB8AF05-E1A6-456C-80A1-19F27123CBC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EA536B7-F3E1-425E-B3E7-3E63B2931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E21518C-C195-4DE7-847A-E4081C142E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E5A5DBB-92E4-4D3C-823E-78308972601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1F22DF7-9C7F-4B5F-8D3C-41FBE2EA30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F7ABC6A2-F289-465B-A51A-0D88FCAEB96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2442A8E-8D0D-4129-BFC9-8A7D9E83C7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60D2F8-700E-418C-A367-2AA8B5E7B503}"/>
              </a:ext>
            </a:extLst>
          </p:cNvPr>
          <p:cNvCxnSpPr/>
          <p:nvPr/>
        </p:nvCxnSpPr>
        <p:spPr>
          <a:xfrm flipV="1">
            <a:off x="4063980" y="2880740"/>
            <a:ext cx="0" cy="7134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3284681-150F-4D91-A4CF-C76346DBAE34}"/>
              </a:ext>
            </a:extLst>
          </p:cNvPr>
          <p:cNvCxnSpPr/>
          <p:nvPr/>
        </p:nvCxnSpPr>
        <p:spPr>
          <a:xfrm flipV="1">
            <a:off x="4110107" y="4370974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3119845" y="3806816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FF48256-9062-44AD-8450-723D7C751D18}"/>
              </a:ext>
            </a:extLst>
          </p:cNvPr>
          <p:cNvSpPr txBox="1"/>
          <p:nvPr/>
        </p:nvSpPr>
        <p:spPr>
          <a:xfrm>
            <a:off x="3196508" y="2398485"/>
            <a:ext cx="368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8770B29-9D23-4313-B0E6-9B8C96194FE8}"/>
              </a:ext>
            </a:extLst>
          </p:cNvPr>
          <p:cNvCxnSpPr/>
          <p:nvPr/>
        </p:nvCxnSpPr>
        <p:spPr>
          <a:xfrm>
            <a:off x="3169076" y="2806366"/>
            <a:ext cx="3863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5203F3E-5460-4DD2-8896-E5D43E4A1203}"/>
              </a:ext>
            </a:extLst>
          </p:cNvPr>
          <p:cNvCxnSpPr>
            <a:cxnSpLocks/>
          </p:cNvCxnSpPr>
          <p:nvPr/>
        </p:nvCxnSpPr>
        <p:spPr>
          <a:xfrm>
            <a:off x="6171258" y="3839579"/>
            <a:ext cx="0" cy="341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C1FFCC43-B47C-4BFE-9CA1-E5E1CFD40F57}"/>
              </a:ext>
            </a:extLst>
          </p:cNvPr>
          <p:cNvCxnSpPr>
            <a:cxnSpLocks/>
          </p:cNvCxnSpPr>
          <p:nvPr/>
        </p:nvCxnSpPr>
        <p:spPr>
          <a:xfrm>
            <a:off x="4423407" y="3839579"/>
            <a:ext cx="0" cy="341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E28713F7-29A7-4DD4-A731-DE09B5C64F5A}"/>
              </a:ext>
            </a:extLst>
          </p:cNvPr>
          <p:cNvSpPr txBox="1"/>
          <p:nvPr/>
        </p:nvSpPr>
        <p:spPr>
          <a:xfrm>
            <a:off x="4410298" y="3794328"/>
            <a:ext cx="368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Content Placeholder 2">
                <a:extLst>
                  <a:ext uri="{FF2B5EF4-FFF2-40B4-BE49-F238E27FC236}">
                    <a16:creationId xmlns:a16="http://schemas.microsoft.com/office/drawing/2014/main" id="{CB62DAB3-EF3D-45EB-BC73-660652BF53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32006" y="3080921"/>
                <a:ext cx="4798192" cy="6816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dirty="0"/>
                  <a:t>/(4 </a:t>
                </a:r>
                <a:r>
                  <a:rPr lang="el-GR" dirty="0"/>
                  <a:t>Ω</a:t>
                </a:r>
                <a:r>
                  <a:rPr lang="en-US" dirty="0"/>
                  <a:t>)  = 0.175 A</a:t>
                </a:r>
              </a:p>
            </p:txBody>
          </p:sp>
        </mc:Choice>
        <mc:Fallback xmlns="">
          <p:sp>
            <p:nvSpPr>
              <p:cNvPr id="56" name="Content Placeholder 2">
                <a:extLst>
                  <a:ext uri="{FF2B5EF4-FFF2-40B4-BE49-F238E27FC236}">
                    <a16:creationId xmlns:a16="http://schemas.microsoft.com/office/drawing/2014/main" id="{CB62DAB3-EF3D-45EB-BC73-660652BF53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2006" y="3080921"/>
                <a:ext cx="4798192" cy="681646"/>
              </a:xfrm>
              <a:prstGeom prst="rect">
                <a:avLst/>
              </a:prstGeom>
              <a:blipFill>
                <a:blip r:embed="rId2"/>
                <a:stretch>
                  <a:fillRect t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8" name="Group 57">
            <a:extLst>
              <a:ext uri="{FF2B5EF4-FFF2-40B4-BE49-F238E27FC236}">
                <a16:creationId xmlns:a16="http://schemas.microsoft.com/office/drawing/2014/main" id="{E9F0FCE3-4DE7-4FB5-8FF6-4D67AF0208CF}"/>
              </a:ext>
            </a:extLst>
          </p:cNvPr>
          <p:cNvGrpSpPr/>
          <p:nvPr/>
        </p:nvGrpSpPr>
        <p:grpSpPr>
          <a:xfrm>
            <a:off x="5367181" y="3658484"/>
            <a:ext cx="731520" cy="731520"/>
            <a:chOff x="2166897" y="3614000"/>
            <a:chExt cx="731520" cy="73152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7DE8C437-B788-46CC-9486-52D700CB1C5E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71F50EB7-D26D-468E-9959-D8EEE527715F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ADC24A0-1EF1-47C0-8F13-8D7914F0CDCD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B96B3A06-02D4-4919-83A8-7E1C64606824}"/>
              </a:ext>
            </a:extLst>
          </p:cNvPr>
          <p:cNvSpPr txBox="1">
            <a:spLocks/>
          </p:cNvSpPr>
          <p:nvPr/>
        </p:nvSpPr>
        <p:spPr>
          <a:xfrm>
            <a:off x="6358460" y="3731805"/>
            <a:ext cx="2023032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on</a:t>
            </a:r>
            <a:r>
              <a:rPr lang="en-US" dirty="0"/>
              <a:t> = (0.7 V)</a:t>
            </a:r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B8436A4D-CFD3-4207-81FA-AE7776324158}"/>
              </a:ext>
            </a:extLst>
          </p:cNvPr>
          <p:cNvSpPr txBox="1">
            <a:spLocks/>
          </p:cNvSpPr>
          <p:nvPr/>
        </p:nvSpPr>
        <p:spPr>
          <a:xfrm>
            <a:off x="3459683" y="1744108"/>
            <a:ext cx="8557691" cy="8704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Kirchhoff’s voltage law around loop on the right: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Content Placeholder 2">
                <a:extLst>
                  <a:ext uri="{FF2B5EF4-FFF2-40B4-BE49-F238E27FC236}">
                    <a16:creationId xmlns:a16="http://schemas.microsoft.com/office/drawing/2014/main" id="{97D11415-197E-4012-9DAE-C971A981E0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32006" y="2406817"/>
                <a:ext cx="3968451" cy="6816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0.7 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nor/>
                        </m:rPr>
                        <a:rPr lang="en-US" dirty="0"/>
                        <m:t> (4 </m:t>
                      </m:r>
                      <m:r>
                        <m:rPr>
                          <m:nor/>
                        </m:rPr>
                        <a:rPr lang="el-GR" dirty="0"/>
                        <m:t>Ω</m:t>
                      </m:r>
                      <m:r>
                        <m:rPr>
                          <m:nor/>
                        </m:rPr>
                        <a:rPr lang="en-US" dirty="0"/>
                        <m:t>)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5" name="Content Placeholder 2">
                <a:extLst>
                  <a:ext uri="{FF2B5EF4-FFF2-40B4-BE49-F238E27FC236}">
                    <a16:creationId xmlns:a16="http://schemas.microsoft.com/office/drawing/2014/main" id="{97D11415-197E-4012-9DAE-C971A981E0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2006" y="2406817"/>
                <a:ext cx="3968451" cy="6816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Content Placeholder 2">
            <a:extLst>
              <a:ext uri="{FF2B5EF4-FFF2-40B4-BE49-F238E27FC236}">
                <a16:creationId xmlns:a16="http://schemas.microsoft.com/office/drawing/2014/main" id="{86D91810-8CE0-4577-90B2-0F82D254070D}"/>
              </a:ext>
            </a:extLst>
          </p:cNvPr>
          <p:cNvSpPr txBox="1">
            <a:spLocks/>
          </p:cNvSpPr>
          <p:nvPr/>
        </p:nvSpPr>
        <p:spPr>
          <a:xfrm>
            <a:off x="328352" y="5263202"/>
            <a:ext cx="8531906" cy="616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Kirchhoff’s voltage law around the outer loop: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Content Placeholder 2">
                <a:extLst>
                  <a:ext uri="{FF2B5EF4-FFF2-40B4-BE49-F238E27FC236}">
                    <a16:creationId xmlns:a16="http://schemas.microsoft.com/office/drawing/2014/main" id="{A1DBDE77-19D0-4EB2-8AA0-7DFBB26001F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39496" y="5776021"/>
                <a:ext cx="5842733" cy="5472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nor/>
                        </m:rPr>
                        <a:rPr lang="en-US" dirty="0"/>
                        <m:t> (</m:t>
                      </m:r>
                      <m:r>
                        <m:rPr>
                          <m:nor/>
                        </m:rPr>
                        <a:rPr lang="en-US" b="0" i="0" dirty="0" smtClean="0"/>
                        <m:t>8</m:t>
                      </m:r>
                      <m:r>
                        <m:rPr>
                          <m:nor/>
                        </m:rPr>
                        <a:rPr lang="en-US" dirty="0"/>
                        <m:t> </m:t>
                      </m:r>
                      <m:r>
                        <m:rPr>
                          <m:nor/>
                        </m:rPr>
                        <a:rPr lang="el-GR" dirty="0"/>
                        <m:t>Ω</m:t>
                      </m:r>
                      <m:r>
                        <m:rPr>
                          <m:nor/>
                        </m:rPr>
                        <a:rPr lang="en-US" dirty="0"/>
                        <m:t>)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0.7 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8" name="Content Placeholder 2">
                <a:extLst>
                  <a:ext uri="{FF2B5EF4-FFF2-40B4-BE49-F238E27FC236}">
                    <a16:creationId xmlns:a16="http://schemas.microsoft.com/office/drawing/2014/main" id="{A1DBDE77-19D0-4EB2-8AA0-7DFBB26001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9496" y="5776021"/>
                <a:ext cx="5842733" cy="547259"/>
              </a:xfrm>
              <a:prstGeom prst="rect">
                <a:avLst/>
              </a:prstGeom>
              <a:blipFill>
                <a:blip r:embed="rId4"/>
                <a:stretch>
                  <a:fillRect b="-22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Content Placeholder 2">
                <a:extLst>
                  <a:ext uri="{FF2B5EF4-FFF2-40B4-BE49-F238E27FC236}">
                    <a16:creationId xmlns:a16="http://schemas.microsoft.com/office/drawing/2014/main" id="{D56C25A2-ABA8-4DE8-9E7B-B35108D6D4F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93298" y="6258954"/>
                <a:ext cx="4798192" cy="6816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dirty="0"/>
                  <a:t>/(8 </a:t>
                </a:r>
                <a:r>
                  <a:rPr lang="el-GR" dirty="0"/>
                  <a:t>Ω</a:t>
                </a:r>
                <a:r>
                  <a:rPr lang="en-US" dirty="0"/>
                  <a:t>)  = 0.2875 A</a:t>
                </a:r>
              </a:p>
            </p:txBody>
          </p:sp>
        </mc:Choice>
        <mc:Fallback xmlns="">
          <p:sp>
            <p:nvSpPr>
              <p:cNvPr id="79" name="Content Placeholder 2">
                <a:extLst>
                  <a:ext uri="{FF2B5EF4-FFF2-40B4-BE49-F238E27FC236}">
                    <a16:creationId xmlns:a16="http://schemas.microsoft.com/office/drawing/2014/main" id="{D56C25A2-ABA8-4DE8-9E7B-B35108D6D4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298" y="6258954"/>
                <a:ext cx="4798192" cy="681646"/>
              </a:xfrm>
              <a:prstGeom prst="rect">
                <a:avLst/>
              </a:prstGeom>
              <a:blipFill>
                <a:blip r:embed="rId5"/>
                <a:stretch>
                  <a:fillRect t="-151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007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7" grpId="0"/>
      <p:bldP spid="70" grpId="0"/>
      <p:bldP spid="75" grpId="0"/>
      <p:bldP spid="77" grpId="0"/>
      <p:bldP spid="78" grpId="0"/>
      <p:bldP spid="7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2. </a:t>
            </a:r>
            <a:r>
              <a:rPr lang="en-US" dirty="0">
                <a:solidFill>
                  <a:srgbClr val="FF0000"/>
                </a:solidFill>
              </a:rPr>
              <a:t>Alternate Solution</a:t>
            </a:r>
            <a:r>
              <a:rPr lang="en-US" dirty="0"/>
              <a:t>.  Find the current through the diode and through the 8 Ohm resistor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1074697" y="3625609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428163" y="2910994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428163" y="4357129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428163" y="2923857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976803" y="2756264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774662" y="2902556"/>
            <a:ext cx="2965380" cy="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1425586" y="5077506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1300814" y="3654913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1304201" y="3858483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31449" y="3840012"/>
            <a:ext cx="97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th</a:t>
            </a:r>
            <a:r>
              <a:rPr lang="en-US" dirty="0"/>
              <a:t> = 3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495150" y="2356420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8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4171248" y="1932548"/>
            <a:ext cx="4597050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Using Kirchhoff’s current law: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F2100E1-E124-443A-ADE1-9A6B8FF06DD7}"/>
              </a:ext>
            </a:extLst>
          </p:cNvPr>
          <p:cNvCxnSpPr>
            <a:cxnSpLocks/>
            <a:endCxn id="66" idx="3"/>
          </p:cNvCxnSpPr>
          <p:nvPr/>
        </p:nvCxnSpPr>
        <p:spPr>
          <a:xfrm>
            <a:off x="5732941" y="2926562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89F216-930E-4C8E-96E6-F6841BE95B20}"/>
              </a:ext>
            </a:extLst>
          </p:cNvPr>
          <p:cNvCxnSpPr>
            <a:cxnSpLocks/>
            <a:stCxn id="66" idx="0"/>
          </p:cNvCxnSpPr>
          <p:nvPr/>
        </p:nvCxnSpPr>
        <p:spPr>
          <a:xfrm>
            <a:off x="5740042" y="4198289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2D9381B-588E-4989-B20E-BD12E62F1FD8}"/>
              </a:ext>
            </a:extLst>
          </p:cNvPr>
          <p:cNvGrpSpPr/>
          <p:nvPr/>
        </p:nvGrpSpPr>
        <p:grpSpPr>
          <a:xfrm>
            <a:off x="5569396" y="3803076"/>
            <a:ext cx="365760" cy="395213"/>
            <a:chOff x="6661596" y="3791467"/>
            <a:chExt cx="365760" cy="395213"/>
          </a:xfrm>
        </p:grpSpPr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99619E8-9FB2-45E2-A6E4-A838CCF0B8BA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5D5C0CC-A290-4761-96ED-459561D7F4B7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6118095" y="3826215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2DA2347-9A21-4716-917E-FA9685A3AD06}"/>
              </a:ext>
            </a:extLst>
          </p:cNvPr>
          <p:cNvGrpSpPr/>
          <p:nvPr/>
        </p:nvGrpSpPr>
        <p:grpSpPr>
          <a:xfrm rot="5400000">
            <a:off x="3689664" y="3823729"/>
            <a:ext cx="797859" cy="297701"/>
            <a:chOff x="3069003" y="2744655"/>
            <a:chExt cx="797859" cy="29770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BE3A2B11-1D70-4BF5-9260-554ED1A9574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52744C24-3E03-49EB-A605-5B73686B3D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7AD710A-3D89-4602-9065-2B434599083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CB8AF05-E1A6-456C-80A1-19F27123CBC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EA536B7-F3E1-425E-B3E7-3E63B2931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E21518C-C195-4DE7-847A-E4081C142E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E5A5DBB-92E4-4D3C-823E-78308972601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1F22DF7-9C7F-4B5F-8D3C-41FBE2EA30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F7ABC6A2-F289-465B-A51A-0D88FCAEB96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2442A8E-8D0D-4129-BFC9-8A7D9E83C7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60D2F8-700E-418C-A367-2AA8B5E7B503}"/>
              </a:ext>
            </a:extLst>
          </p:cNvPr>
          <p:cNvCxnSpPr/>
          <p:nvPr/>
        </p:nvCxnSpPr>
        <p:spPr>
          <a:xfrm flipV="1">
            <a:off x="4063980" y="2880740"/>
            <a:ext cx="0" cy="7134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3284681-150F-4D91-A4CF-C76346DBAE34}"/>
              </a:ext>
            </a:extLst>
          </p:cNvPr>
          <p:cNvCxnSpPr/>
          <p:nvPr/>
        </p:nvCxnSpPr>
        <p:spPr>
          <a:xfrm flipV="1">
            <a:off x="4110107" y="4370974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3119845" y="3806816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FF48256-9062-44AD-8450-723D7C751D18}"/>
              </a:ext>
            </a:extLst>
          </p:cNvPr>
          <p:cNvSpPr txBox="1"/>
          <p:nvPr/>
        </p:nvSpPr>
        <p:spPr>
          <a:xfrm>
            <a:off x="3196508" y="2398485"/>
            <a:ext cx="368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8770B29-9D23-4313-B0E6-9B8C96194FE8}"/>
              </a:ext>
            </a:extLst>
          </p:cNvPr>
          <p:cNvCxnSpPr/>
          <p:nvPr/>
        </p:nvCxnSpPr>
        <p:spPr>
          <a:xfrm>
            <a:off x="3169076" y="2806366"/>
            <a:ext cx="3863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5203F3E-5460-4DD2-8896-E5D43E4A1203}"/>
              </a:ext>
            </a:extLst>
          </p:cNvPr>
          <p:cNvCxnSpPr>
            <a:cxnSpLocks/>
          </p:cNvCxnSpPr>
          <p:nvPr/>
        </p:nvCxnSpPr>
        <p:spPr>
          <a:xfrm>
            <a:off x="6171258" y="3839579"/>
            <a:ext cx="0" cy="341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C1FFCC43-B47C-4BFE-9CA1-E5E1CFD40F57}"/>
              </a:ext>
            </a:extLst>
          </p:cNvPr>
          <p:cNvCxnSpPr>
            <a:cxnSpLocks/>
          </p:cNvCxnSpPr>
          <p:nvPr/>
        </p:nvCxnSpPr>
        <p:spPr>
          <a:xfrm>
            <a:off x="4423407" y="3839579"/>
            <a:ext cx="0" cy="341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E28713F7-29A7-4DD4-A731-DE09B5C64F5A}"/>
              </a:ext>
            </a:extLst>
          </p:cNvPr>
          <p:cNvSpPr txBox="1"/>
          <p:nvPr/>
        </p:nvSpPr>
        <p:spPr>
          <a:xfrm>
            <a:off x="4410298" y="3794328"/>
            <a:ext cx="368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  <a:endParaRPr lang="en-US" dirty="0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9F0FCE3-4DE7-4FB5-8FF6-4D67AF0208CF}"/>
              </a:ext>
            </a:extLst>
          </p:cNvPr>
          <p:cNvGrpSpPr/>
          <p:nvPr/>
        </p:nvGrpSpPr>
        <p:grpSpPr>
          <a:xfrm>
            <a:off x="5367181" y="3658484"/>
            <a:ext cx="731520" cy="731520"/>
            <a:chOff x="2166897" y="3614000"/>
            <a:chExt cx="731520" cy="73152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7DE8C437-B788-46CC-9486-52D700CB1C5E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71F50EB7-D26D-468E-9959-D8EEE527715F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ADC24A0-1EF1-47C0-8F13-8D7914F0CDCD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B96B3A06-02D4-4919-83A8-7E1C64606824}"/>
              </a:ext>
            </a:extLst>
          </p:cNvPr>
          <p:cNvSpPr txBox="1">
            <a:spLocks/>
          </p:cNvSpPr>
          <p:nvPr/>
        </p:nvSpPr>
        <p:spPr>
          <a:xfrm>
            <a:off x="6358460" y="3731805"/>
            <a:ext cx="2023032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on</a:t>
            </a:r>
            <a:r>
              <a:rPr lang="en-US" dirty="0"/>
              <a:t> = (0.7 V)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900294D1-EC0F-4150-A721-137BA2081A8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85717" y="1916253"/>
                <a:ext cx="1859799" cy="6215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8" name="Content Placeholder 2">
                <a:extLst>
                  <a:ext uri="{FF2B5EF4-FFF2-40B4-BE49-F238E27FC236}">
                    <a16:creationId xmlns:a16="http://schemas.microsoft.com/office/drawing/2014/main" id="{900294D1-EC0F-4150-A721-137BA2081A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5717" y="1916253"/>
                <a:ext cx="1859799" cy="621544"/>
              </a:xfrm>
              <a:prstGeom prst="rect">
                <a:avLst/>
              </a:prstGeom>
              <a:blipFill>
                <a:blip r:embed="rId2"/>
                <a:stretch>
                  <a:fillRect t="-15686" b="-4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Content Placeholder 2">
                <a:extLst>
                  <a:ext uri="{FF2B5EF4-FFF2-40B4-BE49-F238E27FC236}">
                    <a16:creationId xmlns:a16="http://schemas.microsoft.com/office/drawing/2014/main" id="{FCC43DD3-172C-4536-982B-1325F3996E2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85717" y="2688256"/>
                <a:ext cx="1859799" cy="6215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0" name="Content Placeholder 2">
                <a:extLst>
                  <a:ext uri="{FF2B5EF4-FFF2-40B4-BE49-F238E27FC236}">
                    <a16:creationId xmlns:a16="http://schemas.microsoft.com/office/drawing/2014/main" id="{FCC43DD3-172C-4536-982B-1325F3996E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5717" y="2688256"/>
                <a:ext cx="1859799" cy="621544"/>
              </a:xfrm>
              <a:prstGeom prst="rect">
                <a:avLst/>
              </a:prstGeom>
              <a:blipFill>
                <a:blip r:embed="rId3"/>
                <a:stretch>
                  <a:fillRect t="-16667" b="-4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Content Placeholder 2">
                <a:extLst>
                  <a:ext uri="{FF2B5EF4-FFF2-40B4-BE49-F238E27FC236}">
                    <a16:creationId xmlns:a16="http://schemas.microsoft.com/office/drawing/2014/main" id="{5EE27424-05B4-4B15-BBFA-0890BF6FA5C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946017" y="3435576"/>
                <a:ext cx="3114915" cy="6215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0.287 A -0.175 A</a:t>
                </a:r>
              </a:p>
            </p:txBody>
          </p:sp>
        </mc:Choice>
        <mc:Fallback xmlns="">
          <p:sp>
            <p:nvSpPr>
              <p:cNvPr id="81" name="Content Placeholder 2">
                <a:extLst>
                  <a:ext uri="{FF2B5EF4-FFF2-40B4-BE49-F238E27FC236}">
                    <a16:creationId xmlns:a16="http://schemas.microsoft.com/office/drawing/2014/main" id="{5EE27424-05B4-4B15-BBFA-0890BF6FA5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6017" y="3435576"/>
                <a:ext cx="3114915" cy="621544"/>
              </a:xfrm>
              <a:prstGeom prst="rect">
                <a:avLst/>
              </a:prstGeom>
              <a:blipFill>
                <a:blip r:embed="rId4"/>
                <a:stretch>
                  <a:fillRect t="-15686" r="-1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F5A88AFE-A936-4A19-8AB2-4AAF6E5E05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989066" y="4122190"/>
                <a:ext cx="3114915" cy="6215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0.112 A</a:t>
                </a:r>
              </a:p>
            </p:txBody>
          </p:sp>
        </mc:Choice>
        <mc:Fallback xmlns="">
          <p:sp>
            <p:nvSpPr>
              <p:cNvPr id="82" name="Content Placeholder 2">
                <a:extLst>
                  <a:ext uri="{FF2B5EF4-FFF2-40B4-BE49-F238E27FC236}">
                    <a16:creationId xmlns:a16="http://schemas.microsoft.com/office/drawing/2014/main" id="{F5A88AFE-A936-4A19-8AB2-4AAF6E5E05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9066" y="4122190"/>
                <a:ext cx="3114915" cy="621544"/>
              </a:xfrm>
              <a:prstGeom prst="rect">
                <a:avLst/>
              </a:prstGeom>
              <a:blipFill>
                <a:blip r:embed="rId5"/>
                <a:stretch>
                  <a:fillRect t="-15686" b="-4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034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7" grpId="0"/>
      <p:bldP spid="68" grpId="0"/>
      <p:bldP spid="80" grpId="0"/>
      <p:bldP spid="81" grpId="0"/>
      <p:bldP spid="8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2. Solve Using Iteration Equations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3866862" y="2890947"/>
            <a:ext cx="2965380" cy="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223649" y="3828403"/>
            <a:ext cx="97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th</a:t>
            </a:r>
            <a:r>
              <a:rPr lang="en-US" dirty="0"/>
              <a:t> = 1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2587349" y="2344811"/>
            <a:ext cx="1332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</a:t>
            </a:r>
            <a:r>
              <a:rPr lang="en-US" baseline="-25000" dirty="0" err="1"/>
              <a:t>th</a:t>
            </a:r>
            <a:r>
              <a:rPr lang="en-US" baseline="-25000" dirty="0"/>
              <a:t> </a:t>
            </a:r>
            <a:r>
              <a:rPr lang="en-US" dirty="0"/>
              <a:t>= 2.67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55848" y="1729673"/>
            <a:ext cx="2943767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Equivalent Circuit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F2100E1-E124-443A-ADE1-9A6B8FF06DD7}"/>
              </a:ext>
            </a:extLst>
          </p:cNvPr>
          <p:cNvCxnSpPr>
            <a:cxnSpLocks/>
            <a:endCxn id="66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89F216-930E-4C8E-96E6-F6841BE95B20}"/>
              </a:ext>
            </a:extLst>
          </p:cNvPr>
          <p:cNvCxnSpPr>
            <a:cxnSpLocks/>
            <a:stCxn id="66" idx="0"/>
          </p:cNvCxnSpPr>
          <p:nvPr/>
        </p:nvCxnSpPr>
        <p:spPr>
          <a:xfrm>
            <a:off x="6832242" y="4186680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2D9381B-588E-4989-B20E-BD12E62F1FD8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99619E8-9FB2-45E2-A6E4-A838CCF0B8BA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5D5C0CC-A290-4761-96ED-459561D7F4B7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7210295" y="381460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A61678FD-E2D6-4314-B59E-CF102093E51D}"/>
              </a:ext>
            </a:extLst>
          </p:cNvPr>
          <p:cNvSpPr txBox="1">
            <a:spLocks/>
          </p:cNvSpPr>
          <p:nvPr/>
        </p:nvSpPr>
        <p:spPr>
          <a:xfrm>
            <a:off x="7655958" y="1745745"/>
            <a:ext cx="3071035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0 = V</a:t>
            </a:r>
            <a:r>
              <a:rPr lang="en-US" baseline="-25000" dirty="0"/>
              <a:t>th</a:t>
            </a:r>
            <a:r>
              <a:rPr lang="en-US" dirty="0"/>
              <a:t> – </a:t>
            </a:r>
            <a:r>
              <a:rPr lang="en-US" dirty="0" err="1"/>
              <a:t>R</a:t>
            </a:r>
            <a:r>
              <a:rPr lang="en-US" baseline="-25000" dirty="0" err="1"/>
              <a:t>th</a:t>
            </a:r>
            <a:r>
              <a:rPr lang="en-US" dirty="0"/>
              <a:t> I</a:t>
            </a:r>
            <a:r>
              <a:rPr lang="en-US" baseline="-25000" dirty="0"/>
              <a:t>D</a:t>
            </a:r>
            <a:r>
              <a:rPr lang="en-US" dirty="0"/>
              <a:t> - V</a:t>
            </a:r>
            <a:r>
              <a:rPr lang="en-US" baseline="-25000" dirty="0"/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Content Placeholder 2">
                <a:extLst>
                  <a:ext uri="{FF2B5EF4-FFF2-40B4-BE49-F238E27FC236}">
                    <a16:creationId xmlns:a16="http://schemas.microsoft.com/office/drawing/2014/main" id="{5B8C8DBE-0744-4C04-A72B-6716EBFC90F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55958" y="2714143"/>
                <a:ext cx="3071035" cy="5570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0 = V</a:t>
                </a:r>
                <a:r>
                  <a:rPr lang="en-US" baseline="-25000" dirty="0"/>
                  <a:t>th</a:t>
                </a:r>
                <a:r>
                  <a:rPr lang="en-US" dirty="0"/>
                  <a:t> – </a:t>
                </a:r>
                <a:r>
                  <a:rPr lang="en-US" dirty="0" err="1"/>
                  <a:t>R</a:t>
                </a:r>
                <a:r>
                  <a:rPr lang="en-US" baseline="-25000" dirty="0" err="1"/>
                  <a:t>th</a:t>
                </a:r>
                <a:r>
                  <a:rPr lang="en-US" dirty="0"/>
                  <a:t> I</a:t>
                </a:r>
                <a:r>
                  <a:rPr lang="en-US" baseline="-25000" dirty="0"/>
                  <a:t>o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- V</a:t>
                </a:r>
                <a:r>
                  <a:rPr lang="en-US" baseline="-25000" dirty="0"/>
                  <a:t>D</a:t>
                </a:r>
              </a:p>
            </p:txBody>
          </p:sp>
        </mc:Choice>
        <mc:Fallback xmlns="">
          <p:sp>
            <p:nvSpPr>
              <p:cNvPr id="55" name="Content Placeholder 2">
                <a:extLst>
                  <a:ext uri="{FF2B5EF4-FFF2-40B4-BE49-F238E27FC236}">
                    <a16:creationId xmlns:a16="http://schemas.microsoft.com/office/drawing/2014/main" id="{5B8C8DBE-0744-4C04-A72B-6716EBFC90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5958" y="2714143"/>
                <a:ext cx="3071035" cy="557075"/>
              </a:xfrm>
              <a:prstGeom prst="rect">
                <a:avLst/>
              </a:prstGeom>
              <a:blipFill>
                <a:blip r:embed="rId2"/>
                <a:stretch>
                  <a:fillRect l="-794" t="-69565" b="-29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Content Placeholder 2">
                <a:extLst>
                  <a:ext uri="{FF2B5EF4-FFF2-40B4-BE49-F238E27FC236}">
                    <a16:creationId xmlns:a16="http://schemas.microsoft.com/office/drawing/2014/main" id="{93559E5B-C5DB-4A44-A84F-E169E4E33A5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95031" y="3364766"/>
                <a:ext cx="3071035" cy="5570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err="1"/>
                  <a:t>R</a:t>
                </a:r>
                <a:r>
                  <a:rPr lang="en-US" baseline="-25000" dirty="0" err="1"/>
                  <a:t>th</a:t>
                </a:r>
                <a:r>
                  <a:rPr lang="en-US" dirty="0"/>
                  <a:t> I</a:t>
                </a:r>
                <a:r>
                  <a:rPr lang="en-US" baseline="-25000" dirty="0"/>
                  <a:t>o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/>
                  <a:t> = V</a:t>
                </a:r>
                <a:r>
                  <a:rPr lang="en-US" baseline="-25000" dirty="0"/>
                  <a:t>th</a:t>
                </a:r>
                <a:r>
                  <a:rPr lang="en-US" dirty="0"/>
                  <a:t> - V</a:t>
                </a:r>
                <a:r>
                  <a:rPr lang="en-US" baseline="-25000" dirty="0"/>
                  <a:t>D</a:t>
                </a:r>
              </a:p>
            </p:txBody>
          </p:sp>
        </mc:Choice>
        <mc:Fallback xmlns="">
          <p:sp>
            <p:nvSpPr>
              <p:cNvPr id="56" name="Content Placeholder 2">
                <a:extLst>
                  <a:ext uri="{FF2B5EF4-FFF2-40B4-BE49-F238E27FC236}">
                    <a16:creationId xmlns:a16="http://schemas.microsoft.com/office/drawing/2014/main" id="{93559E5B-C5DB-4A44-A84F-E169E4E33A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5031" y="3364766"/>
                <a:ext cx="3071035" cy="557075"/>
              </a:xfrm>
              <a:prstGeom prst="rect">
                <a:avLst/>
              </a:prstGeom>
              <a:blipFill>
                <a:blip r:embed="rId3"/>
                <a:stretch>
                  <a:fillRect t="-87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Content Placeholder 2">
                <a:extLst>
                  <a:ext uri="{FF2B5EF4-FFF2-40B4-BE49-F238E27FC236}">
                    <a16:creationId xmlns:a16="http://schemas.microsoft.com/office/drawing/2014/main" id="{FE19585C-6640-47D3-849C-DF32AEED3B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95030" y="4126946"/>
                <a:ext cx="3071035" cy="5570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/>
                  <a:t> = (V</a:t>
                </a:r>
                <a:r>
                  <a:rPr lang="en-US" baseline="-25000" dirty="0"/>
                  <a:t>th</a:t>
                </a:r>
                <a:r>
                  <a:rPr lang="en-US" dirty="0"/>
                  <a:t> – V</a:t>
                </a:r>
                <a:r>
                  <a:rPr lang="en-US" baseline="-25000" dirty="0"/>
                  <a:t>D</a:t>
                </a:r>
                <a:r>
                  <a:rPr lang="en-US" dirty="0"/>
                  <a:t>)/ </a:t>
                </a:r>
                <a:r>
                  <a:rPr lang="en-US" dirty="0" err="1"/>
                  <a:t>R</a:t>
                </a:r>
                <a:r>
                  <a:rPr lang="en-US" baseline="-25000" dirty="0" err="1"/>
                  <a:t>th</a:t>
                </a:r>
                <a:r>
                  <a:rPr lang="en-US" dirty="0"/>
                  <a:t> I</a:t>
                </a:r>
                <a:r>
                  <a:rPr lang="en-US" baseline="-25000" dirty="0"/>
                  <a:t>o</a:t>
                </a:r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57" name="Content Placeholder 2">
                <a:extLst>
                  <a:ext uri="{FF2B5EF4-FFF2-40B4-BE49-F238E27FC236}">
                    <a16:creationId xmlns:a16="http://schemas.microsoft.com/office/drawing/2014/main" id="{FE19585C-6640-47D3-849C-DF32AEED3B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5030" y="4126946"/>
                <a:ext cx="3071035" cy="557075"/>
              </a:xfrm>
              <a:prstGeom prst="rect">
                <a:avLst/>
              </a:prstGeom>
              <a:blipFill>
                <a:blip r:embed="rId4"/>
                <a:stretch>
                  <a:fillRect t="-87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Content Placeholder 2">
                <a:extLst>
                  <a:ext uri="{FF2B5EF4-FFF2-40B4-BE49-F238E27FC236}">
                    <a16:creationId xmlns:a16="http://schemas.microsoft.com/office/drawing/2014/main" id="{FD6EB1CC-C030-43E2-9340-E450E7FAFFA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55957" y="4838061"/>
                <a:ext cx="3071035" cy="5570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den>
                            </m:f>
                          </m:sup>
                        </m:sSup>
                      </m:e>
                    </m:d>
                  </m:oMath>
                </a14:m>
                <a:r>
                  <a:rPr lang="en-US" dirty="0"/>
                  <a:t> = (V</a:t>
                </a:r>
                <a:r>
                  <a:rPr lang="en-US" baseline="-25000" dirty="0"/>
                  <a:t>th</a:t>
                </a:r>
                <a:r>
                  <a:rPr lang="en-US" dirty="0"/>
                  <a:t> – V</a:t>
                </a:r>
                <a:r>
                  <a:rPr lang="en-US" baseline="-25000" dirty="0"/>
                  <a:t>D</a:t>
                </a:r>
                <a:r>
                  <a:rPr lang="en-US" dirty="0"/>
                  <a:t>)/ </a:t>
                </a:r>
                <a:r>
                  <a:rPr lang="en-US" dirty="0" err="1"/>
                  <a:t>R</a:t>
                </a:r>
                <a:r>
                  <a:rPr lang="en-US" baseline="-25000" dirty="0" err="1"/>
                  <a:t>th</a:t>
                </a:r>
                <a:r>
                  <a:rPr lang="en-US" dirty="0"/>
                  <a:t> I</a:t>
                </a:r>
                <a:r>
                  <a:rPr lang="en-US" baseline="-25000" dirty="0"/>
                  <a:t>o </a:t>
                </a:r>
                <a:r>
                  <a:rPr lang="en-US" dirty="0"/>
                  <a:t>+ 1 </a:t>
                </a:r>
              </a:p>
            </p:txBody>
          </p:sp>
        </mc:Choice>
        <mc:Fallback xmlns="">
          <p:sp>
            <p:nvSpPr>
              <p:cNvPr id="58" name="Content Placeholder 2">
                <a:extLst>
                  <a:ext uri="{FF2B5EF4-FFF2-40B4-BE49-F238E27FC236}">
                    <a16:creationId xmlns:a16="http://schemas.microsoft.com/office/drawing/2014/main" id="{FD6EB1CC-C030-43E2-9340-E450E7FAFF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5957" y="4838061"/>
                <a:ext cx="3071035" cy="557075"/>
              </a:xfrm>
              <a:prstGeom prst="rect">
                <a:avLst/>
              </a:prstGeom>
              <a:blipFill>
                <a:blip r:embed="rId5"/>
                <a:stretch>
                  <a:fillRect t="-98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5169ED37-A1F1-4735-BA2B-CA74AB0464E0}"/>
              </a:ext>
            </a:extLst>
          </p:cNvPr>
          <p:cNvSpPr txBox="1">
            <a:spLocks/>
          </p:cNvSpPr>
          <p:nvPr/>
        </p:nvSpPr>
        <p:spPr>
          <a:xfrm>
            <a:off x="7655957" y="5505740"/>
            <a:ext cx="3563731" cy="55707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D</a:t>
            </a:r>
            <a:r>
              <a:rPr lang="en-US" dirty="0"/>
              <a:t> = V</a:t>
            </a:r>
            <a:r>
              <a:rPr lang="en-US" baseline="-25000" dirty="0"/>
              <a:t>T</a:t>
            </a:r>
            <a:r>
              <a:rPr lang="en-US" dirty="0"/>
              <a:t> ln[(V</a:t>
            </a:r>
            <a:r>
              <a:rPr lang="en-US" baseline="-25000" dirty="0"/>
              <a:t>th</a:t>
            </a:r>
            <a:r>
              <a:rPr lang="en-US" dirty="0"/>
              <a:t> – V</a:t>
            </a:r>
            <a:r>
              <a:rPr lang="en-US" baseline="-25000" dirty="0"/>
              <a:t>D</a:t>
            </a:r>
            <a:r>
              <a:rPr lang="en-US" dirty="0"/>
              <a:t>)/ </a:t>
            </a:r>
            <a:r>
              <a:rPr lang="en-US" dirty="0" err="1"/>
              <a:t>R</a:t>
            </a:r>
            <a:r>
              <a:rPr lang="en-US" baseline="-25000" dirty="0" err="1"/>
              <a:t>th</a:t>
            </a:r>
            <a:r>
              <a:rPr lang="en-US" dirty="0"/>
              <a:t> I</a:t>
            </a:r>
            <a:r>
              <a:rPr lang="en-US" baseline="-25000" dirty="0"/>
              <a:t>o </a:t>
            </a:r>
            <a:r>
              <a:rPr lang="en-US" dirty="0"/>
              <a:t>+ 1] </a:t>
            </a:r>
          </a:p>
        </p:txBody>
      </p:sp>
    </p:spTree>
    <p:extLst>
      <p:ext uri="{BB962C8B-B14F-4D97-AF65-F5344CB8AC3E}">
        <p14:creationId xmlns:p14="http://schemas.microsoft.com/office/powerpoint/2010/main" val="23711261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2. Solve Using Iteration Equations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632564" y="1833878"/>
            <a:ext cx="3244816" cy="5570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Equation for iterating</a:t>
            </a:r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5169ED37-A1F1-4735-BA2B-CA74AB0464E0}"/>
              </a:ext>
            </a:extLst>
          </p:cNvPr>
          <p:cNvSpPr txBox="1">
            <a:spLocks/>
          </p:cNvSpPr>
          <p:nvPr/>
        </p:nvSpPr>
        <p:spPr>
          <a:xfrm>
            <a:off x="4100664" y="1777073"/>
            <a:ext cx="4990173" cy="764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D</a:t>
            </a:r>
            <a:r>
              <a:rPr lang="en-US" dirty="0"/>
              <a:t> = V</a:t>
            </a:r>
            <a:r>
              <a:rPr lang="en-US" baseline="-25000" dirty="0"/>
              <a:t>T</a:t>
            </a:r>
            <a:r>
              <a:rPr lang="en-US" dirty="0"/>
              <a:t> ln[(V</a:t>
            </a:r>
            <a:r>
              <a:rPr lang="en-US" baseline="-25000" dirty="0"/>
              <a:t>th</a:t>
            </a:r>
            <a:r>
              <a:rPr lang="en-US" dirty="0"/>
              <a:t> – V</a:t>
            </a:r>
            <a:r>
              <a:rPr lang="en-US" baseline="-25000" dirty="0"/>
              <a:t>D</a:t>
            </a:r>
            <a:r>
              <a:rPr lang="en-US" dirty="0"/>
              <a:t>)/ </a:t>
            </a:r>
            <a:r>
              <a:rPr lang="en-US" dirty="0" err="1"/>
              <a:t>R</a:t>
            </a:r>
            <a:r>
              <a:rPr lang="en-US" baseline="-25000" dirty="0" err="1"/>
              <a:t>th</a:t>
            </a:r>
            <a:r>
              <a:rPr lang="en-US" dirty="0"/>
              <a:t> I</a:t>
            </a:r>
            <a:r>
              <a:rPr lang="en-US" baseline="-25000" dirty="0"/>
              <a:t>o </a:t>
            </a:r>
            <a:r>
              <a:rPr lang="en-US" dirty="0"/>
              <a:t>+ 1]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ontent Placeholder 2">
                <a:extLst>
                  <a:ext uri="{FF2B5EF4-FFF2-40B4-BE49-F238E27FC236}">
                    <a16:creationId xmlns:a16="http://schemas.microsoft.com/office/drawing/2014/main" id="{E87D1C61-113C-4C35-B27F-97D08B3695E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80938" y="2797071"/>
                <a:ext cx="8449332" cy="7648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0.0259 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dirty="0"/>
                  <a:t> ln[ ((1 V)</a:t>
                </a:r>
                <a:r>
                  <a:rPr lang="en-US" baseline="-25000" dirty="0"/>
                  <a:t> </a:t>
                </a:r>
                <a:r>
                  <a:rPr lang="en-US" dirty="0"/>
                  <a:t>–V</a:t>
                </a:r>
                <a:r>
                  <a:rPr lang="en-US" baseline="-25000" dirty="0"/>
                  <a:t>D</a:t>
                </a:r>
                <a:r>
                  <a:rPr lang="en-US" dirty="0"/>
                  <a:t>)/(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b="0" i="0" dirty="0" smtClean="0"/>
                      <m:t>2.67 </m:t>
                    </m:r>
                    <m:r>
                      <m:rPr>
                        <m:nor/>
                      </m:rPr>
                      <a:rPr lang="el-GR" dirty="0"/>
                      <m:t>Ω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)(</m:t>
                    </m:r>
                  </m:oMath>
                </a14:m>
                <a:r>
                  <a:rPr lang="en-US" dirty="0"/>
                  <a:t>10</a:t>
                </a:r>
                <a:r>
                  <a:rPr lang="en-US" baseline="30000" dirty="0"/>
                  <a:t>-12</a:t>
                </a:r>
                <a:r>
                  <a:rPr lang="en-US" dirty="0"/>
                  <a:t> A) + 1 ]</a:t>
                </a:r>
              </a:p>
            </p:txBody>
          </p:sp>
        </mc:Choice>
        <mc:Fallback xmlns="">
          <p:sp>
            <p:nvSpPr>
              <p:cNvPr id="37" name="Content Placeholder 2">
                <a:extLst>
                  <a:ext uri="{FF2B5EF4-FFF2-40B4-BE49-F238E27FC236}">
                    <a16:creationId xmlns:a16="http://schemas.microsoft.com/office/drawing/2014/main" id="{E87D1C61-113C-4C35-B27F-97D08B3695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0938" y="2797071"/>
                <a:ext cx="8449332" cy="764836"/>
              </a:xfrm>
              <a:prstGeom prst="rect">
                <a:avLst/>
              </a:prstGeom>
              <a:blipFill>
                <a:blip r:embed="rId2"/>
                <a:stretch>
                  <a:fillRect t="-13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ontent Placeholder 2">
                <a:extLst>
                  <a:ext uri="{FF2B5EF4-FFF2-40B4-BE49-F238E27FC236}">
                    <a16:creationId xmlns:a16="http://schemas.microsoft.com/office/drawing/2014/main" id="{B19EB43A-508F-4D22-927C-470715D843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80938" y="3743966"/>
                <a:ext cx="8449332" cy="10619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0.0259 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dirty="0"/>
                  <a:t> ln[ ((1 V)</a:t>
                </a:r>
                <a:r>
                  <a:rPr lang="en-US" baseline="-25000" dirty="0"/>
                  <a:t> </a:t>
                </a:r>
                <a:r>
                  <a:rPr lang="en-US" dirty="0"/>
                  <a:t>–0.7 V)/(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b="0" i="0" dirty="0" smtClean="0"/>
                      <m:t>2.67 </m:t>
                    </m:r>
                    <m:r>
                      <m:rPr>
                        <m:nor/>
                      </m:rPr>
                      <a:rPr lang="el-GR" dirty="0"/>
                      <m:t>Ω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)(</m:t>
                    </m:r>
                  </m:oMath>
                </a14:m>
                <a:r>
                  <a:rPr lang="en-US" dirty="0"/>
                  <a:t>10</a:t>
                </a:r>
                <a:r>
                  <a:rPr lang="en-US" baseline="30000" dirty="0"/>
                  <a:t>-12</a:t>
                </a:r>
                <a:r>
                  <a:rPr lang="en-US" dirty="0"/>
                  <a:t> A) + 1 ]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59 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8" name="Content Placeholder 2">
                <a:extLst>
                  <a:ext uri="{FF2B5EF4-FFF2-40B4-BE49-F238E27FC236}">
                    <a16:creationId xmlns:a16="http://schemas.microsoft.com/office/drawing/2014/main" id="{B19EB43A-508F-4D22-927C-470715D84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0938" y="3743966"/>
                <a:ext cx="8449332" cy="1061950"/>
              </a:xfrm>
              <a:prstGeom prst="rect">
                <a:avLst/>
              </a:prstGeom>
              <a:blipFill>
                <a:blip r:embed="rId3"/>
                <a:stretch>
                  <a:fillRect t="-9195" r="-866" b="-97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ontent Placeholder 2">
                <a:extLst>
                  <a:ext uri="{FF2B5EF4-FFF2-40B4-BE49-F238E27FC236}">
                    <a16:creationId xmlns:a16="http://schemas.microsoft.com/office/drawing/2014/main" id="{9119A506-4046-4FD5-BBF7-543424B3AB3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80175" y="5087212"/>
                <a:ext cx="8449332" cy="7648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𝑣𝑒𝑛𝑡𝑢𝑎𝑙𝑙𝑦</m:t>
                    </m:r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6621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9" name="Content Placeholder 2">
                <a:extLst>
                  <a:ext uri="{FF2B5EF4-FFF2-40B4-BE49-F238E27FC236}">
                    <a16:creationId xmlns:a16="http://schemas.microsoft.com/office/drawing/2014/main" id="{9119A506-4046-4FD5-BBF7-543424B3AB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0175" y="5087212"/>
                <a:ext cx="8449332" cy="764836"/>
              </a:xfrm>
              <a:prstGeom prst="rect">
                <a:avLst/>
              </a:prstGeom>
              <a:blipFill>
                <a:blip r:embed="rId4"/>
                <a:stretch>
                  <a:fillRect t="-13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ontent Placeholder 2">
                <a:extLst>
                  <a:ext uri="{FF2B5EF4-FFF2-40B4-BE49-F238E27FC236}">
                    <a16:creationId xmlns:a16="http://schemas.microsoft.com/office/drawing/2014/main" id="{643C0867-0D73-4D71-9DE1-823B3A60FB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94192" y="5787477"/>
                <a:ext cx="8422823" cy="6816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/>
                  <a:t> = (10</a:t>
                </a:r>
                <a:r>
                  <a:rPr lang="en-US" baseline="30000" dirty="0"/>
                  <a:t>-12</a:t>
                </a:r>
                <a:r>
                  <a:rPr lang="en-US" dirty="0"/>
                  <a:t> A) *[ e</a:t>
                </a:r>
                <a:r>
                  <a:rPr lang="en-US" baseline="30000" dirty="0"/>
                  <a:t>(0.6621/0.0259) </a:t>
                </a:r>
                <a:r>
                  <a:rPr lang="en-US" dirty="0"/>
                  <a:t>– 1 ] = 0.1265 A</a:t>
                </a:r>
              </a:p>
            </p:txBody>
          </p:sp>
        </mc:Choice>
        <mc:Fallback xmlns="">
          <p:sp>
            <p:nvSpPr>
              <p:cNvPr id="40" name="Content Placeholder 2">
                <a:extLst>
                  <a:ext uri="{FF2B5EF4-FFF2-40B4-BE49-F238E27FC236}">
                    <a16:creationId xmlns:a16="http://schemas.microsoft.com/office/drawing/2014/main" id="{643C0867-0D73-4D71-9DE1-823B3A60FB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192" y="5787477"/>
                <a:ext cx="8422823" cy="681646"/>
              </a:xfrm>
              <a:prstGeom prst="rect">
                <a:avLst/>
              </a:prstGeom>
              <a:blipFill>
                <a:blip r:embed="rId5"/>
                <a:stretch>
                  <a:fillRect t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199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2. Solve Using Iteration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ontent Placeholder 2">
                <a:extLst>
                  <a:ext uri="{FF2B5EF4-FFF2-40B4-BE49-F238E27FC236}">
                    <a16:creationId xmlns:a16="http://schemas.microsoft.com/office/drawing/2014/main" id="{9119A506-4046-4FD5-BBF7-543424B3AB3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76630" y="4438493"/>
                <a:ext cx="8449332" cy="7648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𝑣𝑒𝑛𝑡𝑢𝑎𝑙𝑙𝑦</m:t>
                    </m:r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6621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9" name="Content Placeholder 2">
                <a:extLst>
                  <a:ext uri="{FF2B5EF4-FFF2-40B4-BE49-F238E27FC236}">
                    <a16:creationId xmlns:a16="http://schemas.microsoft.com/office/drawing/2014/main" id="{9119A506-4046-4FD5-BBF7-543424B3AB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6630" y="4438493"/>
                <a:ext cx="8449332" cy="764836"/>
              </a:xfrm>
              <a:prstGeom prst="rect">
                <a:avLst/>
              </a:prstGeom>
              <a:blipFill>
                <a:blip r:embed="rId2"/>
                <a:stretch>
                  <a:fillRect t="-126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ontent Placeholder 2">
                <a:extLst>
                  <a:ext uri="{FF2B5EF4-FFF2-40B4-BE49-F238E27FC236}">
                    <a16:creationId xmlns:a16="http://schemas.microsoft.com/office/drawing/2014/main" id="{643C0867-0D73-4D71-9DE1-823B3A60FB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03139" y="4887676"/>
                <a:ext cx="8839561" cy="6816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type m:val="skw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b>
                                </m:sSub>
                              </m:den>
                            </m:f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/>
                  <a:t> = (10</a:t>
                </a:r>
                <a:r>
                  <a:rPr lang="en-US" baseline="30000" dirty="0"/>
                  <a:t>-12</a:t>
                </a:r>
                <a:r>
                  <a:rPr lang="en-US" dirty="0"/>
                  <a:t> A) *[ e</a:t>
                </a:r>
                <a:r>
                  <a:rPr lang="en-US" baseline="30000" dirty="0"/>
                  <a:t>(0.6621/0.0259) </a:t>
                </a:r>
                <a:r>
                  <a:rPr lang="en-US" dirty="0"/>
                  <a:t>– 1 ] = 0.1265 A</a:t>
                </a:r>
              </a:p>
            </p:txBody>
          </p:sp>
        </mc:Choice>
        <mc:Fallback xmlns="">
          <p:sp>
            <p:nvSpPr>
              <p:cNvPr id="40" name="Content Placeholder 2">
                <a:extLst>
                  <a:ext uri="{FF2B5EF4-FFF2-40B4-BE49-F238E27FC236}">
                    <a16:creationId xmlns:a16="http://schemas.microsoft.com/office/drawing/2014/main" id="{643C0867-0D73-4D71-9DE1-823B3A60FB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139" y="4887676"/>
                <a:ext cx="8839561" cy="681646"/>
              </a:xfrm>
              <a:prstGeom prst="rect">
                <a:avLst/>
              </a:prstGeom>
              <a:blipFill>
                <a:blip r:embed="rId3"/>
                <a:stretch>
                  <a:fillRect b="-9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id="{732448E5-02F4-468F-8BD8-5485F055EB08}"/>
              </a:ext>
            </a:extLst>
          </p:cNvPr>
          <p:cNvGrpSpPr/>
          <p:nvPr/>
        </p:nvGrpSpPr>
        <p:grpSpPr>
          <a:xfrm>
            <a:off x="1363349" y="1506611"/>
            <a:ext cx="6636016" cy="2761997"/>
            <a:chOff x="1223649" y="2344811"/>
            <a:chExt cx="6636016" cy="2761997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C7DE54F-3FCA-4327-9069-480A6928FF08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95046E8-E62D-4CE0-9567-0D65B694D548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DA8E117-7F78-4AF6-83E8-0FCDD1296742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20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03E5466-D044-400C-8A18-C7BB4FB9B9BD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E6A6695-55B7-47B1-ADB0-94BE330B056F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FDDA1D60-E7C9-4A7B-B93B-20273952AFA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D3BF2909-16A0-4B9C-A4DD-B84601B64C7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EF6768C8-7C6D-45CC-998C-904C0004F5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63B8C01D-3FFF-486C-BC85-D06032A53FD8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4B8A3892-5A75-4914-BC34-C07CF3701F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265E056F-2EAF-4C83-B584-7AE66FAEE99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CEC22C94-99E4-419A-A94C-15E3F4BE4319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57F8C90-2029-4F4D-884E-7BA25DE339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482EFC05-01DC-4E18-950F-EBB6A791B0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2D927A4B-AD7F-4E68-A745-C5A5A0BCC27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F8E4E5D-848F-4448-B0D0-F58D7FA2E49D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F4ADA60-5238-4302-A090-D055BB81AD68}"/>
                </a:ext>
              </a:extLst>
            </p:cNvPr>
            <p:cNvCxnSpPr>
              <a:cxnSpLocks/>
            </p:cNvCxnSpPr>
            <p:nvPr/>
          </p:nvCxnSpPr>
          <p:spPr>
            <a:xfrm>
              <a:off x="2517786" y="5065897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71F3DCB-8C6E-45A4-998B-4FD5BC35E92A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AC6EB27-72A2-47F9-8408-26F1CEDD0BB4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CF38383-88CF-4B10-9790-5311B6D6C0B0}"/>
                </a:ext>
              </a:extLst>
            </p:cNvPr>
            <p:cNvSpPr txBox="1"/>
            <p:nvPr/>
          </p:nvSpPr>
          <p:spPr>
            <a:xfrm>
              <a:off x="1223649" y="3828403"/>
              <a:ext cx="9742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3 V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1F06A0A-203C-4999-8FD4-CB5BBBECF587}"/>
                </a:ext>
              </a:extLst>
            </p:cNvPr>
            <p:cNvSpPr txBox="1"/>
            <p:nvPr/>
          </p:nvSpPr>
          <p:spPr>
            <a:xfrm>
              <a:off x="2587350" y="2344811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FB95D60-6EA5-4865-B4B7-746A6504B44E}"/>
                </a:ext>
              </a:extLst>
            </p:cNvPr>
            <p:cNvCxnSpPr>
              <a:cxnSpLocks/>
              <a:endCxn id="43" idx="3"/>
            </p:cNvCxnSpPr>
            <p:nvPr/>
          </p:nvCxnSpPr>
          <p:spPr>
            <a:xfrm>
              <a:off x="6825141" y="2914953"/>
              <a:ext cx="7101" cy="8765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5B6500C-32E5-47C4-87B8-D57C52B6EC0C}"/>
                </a:ext>
              </a:extLst>
            </p:cNvPr>
            <p:cNvCxnSpPr>
              <a:cxnSpLocks/>
              <a:stCxn id="43" idx="0"/>
            </p:cNvCxnSpPr>
            <p:nvPr/>
          </p:nvCxnSpPr>
          <p:spPr>
            <a:xfrm>
              <a:off x="6832242" y="4186680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C76FA6FE-5FD5-4023-8F65-443102DF6D1E}"/>
                </a:ext>
              </a:extLst>
            </p:cNvPr>
            <p:cNvGrpSpPr/>
            <p:nvPr/>
          </p:nvGrpSpPr>
          <p:grpSpPr>
            <a:xfrm>
              <a:off x="6661596" y="3791467"/>
              <a:ext cx="365760" cy="395213"/>
              <a:chOff x="6661596" y="3791467"/>
              <a:chExt cx="365760" cy="395213"/>
            </a:xfrm>
          </p:grpSpPr>
          <p:sp>
            <p:nvSpPr>
              <p:cNvPr id="43" name="Isosceles Triangle 42">
                <a:extLst>
                  <a:ext uri="{FF2B5EF4-FFF2-40B4-BE49-F238E27FC236}">
                    <a16:creationId xmlns:a16="http://schemas.microsoft.com/office/drawing/2014/main" id="{7C54F730-CEEA-4A6A-90BB-EBE50AB5F5DB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7EBB0827-BE33-44B7-84EA-F1F60A432509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AAF89B3-D2FE-402D-909A-692087E035B5}"/>
                </a:ext>
              </a:extLst>
            </p:cNvPr>
            <p:cNvSpPr txBox="1"/>
            <p:nvPr/>
          </p:nvSpPr>
          <p:spPr>
            <a:xfrm>
              <a:off x="7210295" y="381460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972B8916-DE75-4CF3-BF9C-1C2E96225F05}"/>
                </a:ext>
              </a:extLst>
            </p:cNvPr>
            <p:cNvGrpSpPr/>
            <p:nvPr/>
          </p:nvGrpSpPr>
          <p:grpSpPr>
            <a:xfrm rot="5400000">
              <a:off x="4781864" y="3812120"/>
              <a:ext cx="797859" cy="297701"/>
              <a:chOff x="3069003" y="2744655"/>
              <a:chExt cx="797859" cy="297701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AAA0CAFA-7446-4FFB-AC0A-E0D30CF128B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8C8DB911-BC8D-4CD9-97C0-62FBE7C339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222050EA-EA45-41A6-ACAA-B0F83957B28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FAA5A773-35D4-4EC6-992D-B334E562DE2B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5CABD090-1E71-460E-B1FA-32149BF8DB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554193EF-5A58-4C7D-A4E3-2F4DF11C12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587EBC22-4501-4A95-9C2E-8465E1FCD5A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18E527AC-3853-4635-B453-B5652D6BEE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0B332B6D-4206-4E8A-B73E-08D24B5FF0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8A475BC-4D18-49D2-87B2-1ED74FB50FB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DA1613A-32B6-49A4-9F52-5735ED36FF62}"/>
                </a:ext>
              </a:extLst>
            </p:cNvPr>
            <p:cNvCxnSpPr/>
            <p:nvPr/>
          </p:nvCxnSpPr>
          <p:spPr>
            <a:xfrm flipV="1">
              <a:off x="5156180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E22C2B7-C93C-4456-B4B5-0C4A6D4E3309}"/>
                </a:ext>
              </a:extLst>
            </p:cNvPr>
            <p:cNvCxnSpPr/>
            <p:nvPr/>
          </p:nvCxnSpPr>
          <p:spPr>
            <a:xfrm flipV="1">
              <a:off x="5211451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A2B985C-5FDB-4EF9-BEAE-3BBBF91CAEFE}"/>
                </a:ext>
              </a:extLst>
            </p:cNvPr>
            <p:cNvSpPr txBox="1"/>
            <p:nvPr/>
          </p:nvSpPr>
          <p:spPr>
            <a:xfrm>
              <a:off x="4212045" y="3795207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4 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Content Placeholder 2">
                <a:extLst>
                  <a:ext uri="{FF2B5EF4-FFF2-40B4-BE49-F238E27FC236}">
                    <a16:creationId xmlns:a16="http://schemas.microsoft.com/office/drawing/2014/main" id="{600814BF-68A9-476E-B8DB-67FB632B065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86060" y="5571685"/>
                <a:ext cx="8422823" cy="6816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0.6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621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en-US" dirty="0"/>
                  <a:t>/(4 </a:t>
                </a:r>
                <a:r>
                  <a:rPr lang="el-GR" dirty="0"/>
                  <a:t>Ω</a:t>
                </a:r>
                <a:r>
                  <a:rPr lang="en-US" dirty="0"/>
                  <a:t>)  = 0.1655 A</a:t>
                </a:r>
              </a:p>
            </p:txBody>
          </p:sp>
        </mc:Choice>
        <mc:Fallback xmlns="">
          <p:sp>
            <p:nvSpPr>
              <p:cNvPr id="55" name="Content Placeholder 2">
                <a:extLst>
                  <a:ext uri="{FF2B5EF4-FFF2-40B4-BE49-F238E27FC236}">
                    <a16:creationId xmlns:a16="http://schemas.microsoft.com/office/drawing/2014/main" id="{600814BF-68A9-476E-B8DB-67FB632B06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6060" y="5571685"/>
                <a:ext cx="8422823" cy="681646"/>
              </a:xfrm>
              <a:prstGeom prst="rect">
                <a:avLst/>
              </a:prstGeom>
              <a:blipFill>
                <a:blip r:embed="rId4"/>
                <a:stretch>
                  <a:fillRect t="-151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Content Placeholder 2">
                <a:extLst>
                  <a:ext uri="{FF2B5EF4-FFF2-40B4-BE49-F238E27FC236}">
                    <a16:creationId xmlns:a16="http://schemas.microsoft.com/office/drawing/2014/main" id="{681E691B-D18F-450B-81DA-551FF722222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03139" y="6124840"/>
                <a:ext cx="8422823" cy="6816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= 0.1655 A + 0.1265 A = 0.292 A </a:t>
                </a:r>
              </a:p>
            </p:txBody>
          </p:sp>
        </mc:Choice>
        <mc:Fallback xmlns="">
          <p:sp>
            <p:nvSpPr>
              <p:cNvPr id="56" name="Content Placeholder 2">
                <a:extLst>
                  <a:ext uri="{FF2B5EF4-FFF2-40B4-BE49-F238E27FC236}">
                    <a16:creationId xmlns:a16="http://schemas.microsoft.com/office/drawing/2014/main" id="{681E691B-D18F-450B-81DA-551FF72222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139" y="6124840"/>
                <a:ext cx="8422823" cy="681646"/>
              </a:xfrm>
              <a:prstGeom prst="rect">
                <a:avLst/>
              </a:prstGeom>
              <a:blipFill>
                <a:blip r:embed="rId5"/>
                <a:stretch>
                  <a:fillRect t="-151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563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55" grpId="0"/>
      <p:bldP spid="5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ADE28-FFDC-463A-BAFE-E80D89326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We also did an iterative solution</a:t>
            </a:r>
          </a:p>
        </p:txBody>
      </p:sp>
    </p:spTree>
    <p:extLst>
      <p:ext uri="{BB962C8B-B14F-4D97-AF65-F5344CB8AC3E}">
        <p14:creationId xmlns:p14="http://schemas.microsoft.com/office/powerpoint/2010/main" val="2545478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17E7B-41CC-40B7-B545-9AE25EBA3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results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D35E7E5-E73C-4EFE-9A18-5EA8BE7D2EE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90118463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25546986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8191628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Numerical Iteration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Semi-Ideal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835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Voltage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0.6621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 V (assumed)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568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Diode Current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0.1265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0.1124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38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Resistor Current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0.292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0.287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475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75059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Multiple diode circuits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V</a:t>
            </a:r>
            <a:endParaRPr lang="en-US" baseline="-25000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801046" y="1410332"/>
            <a:ext cx="742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+10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233217" y="2232100"/>
            <a:ext cx="30103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output voltage and the currents through each diode.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3288509" y="315541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B0D463D-E29F-480F-8F09-3ECF7864A720}"/>
              </a:ext>
            </a:extLst>
          </p:cNvPr>
          <p:cNvSpPr txBox="1"/>
          <p:nvPr/>
        </p:nvSpPr>
        <p:spPr>
          <a:xfrm>
            <a:off x="6874133" y="1481913"/>
            <a:ext cx="4914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Find whether each diode is conducting (forward biased) or nonconducting (reverse biased).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3E47477-916E-4F48-B7FD-800BA35A0EFC}"/>
              </a:ext>
            </a:extLst>
          </p:cNvPr>
          <p:cNvSpPr txBox="1"/>
          <p:nvPr/>
        </p:nvSpPr>
        <p:spPr>
          <a:xfrm>
            <a:off x="4254790" y="3430303"/>
            <a:ext cx="490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CC1BF28-6B51-4889-B065-39AE47C65CB2}"/>
              </a:ext>
            </a:extLst>
          </p:cNvPr>
          <p:cNvSpPr txBox="1"/>
          <p:nvPr/>
        </p:nvSpPr>
        <p:spPr>
          <a:xfrm>
            <a:off x="6874133" y="2238626"/>
            <a:ext cx="5183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voltage at node A will be key in determining this.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0CF9181-2652-4436-85C8-BE493F1C4D7D}"/>
              </a:ext>
            </a:extLst>
          </p:cNvPr>
          <p:cNvSpPr txBox="1"/>
          <p:nvPr/>
        </p:nvSpPr>
        <p:spPr>
          <a:xfrm>
            <a:off x="6874132" y="2806658"/>
            <a:ext cx="5183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First assume that diode D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is reversed biased, and look at the remaining circuit with D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removed.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7EDBD7F-33BE-4DBF-B79C-87A56F81DFD3}"/>
              </a:ext>
            </a:extLst>
          </p:cNvPr>
          <p:cNvSpPr/>
          <p:nvPr/>
        </p:nvSpPr>
        <p:spPr>
          <a:xfrm>
            <a:off x="2797945" y="3201373"/>
            <a:ext cx="1227325" cy="1246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AE0546A-DBB6-432D-BEC4-21D73232C0D9}"/>
              </a:ext>
            </a:extLst>
          </p:cNvPr>
          <p:cNvSpPr txBox="1"/>
          <p:nvPr/>
        </p:nvSpPr>
        <p:spPr>
          <a:xfrm>
            <a:off x="5547962" y="4261340"/>
            <a:ext cx="6336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We can easily see that diode D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is forward biased under these conditions.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7F4C5EB-1379-4052-9CF5-BBBD4416D62B}"/>
              </a:ext>
            </a:extLst>
          </p:cNvPr>
          <p:cNvSpPr txBox="1"/>
          <p:nvPr/>
        </p:nvSpPr>
        <p:spPr>
          <a:xfrm>
            <a:off x="5547962" y="5089364"/>
            <a:ext cx="296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I = 9.3 V /8 k</a:t>
            </a:r>
            <a:r>
              <a:rPr lang="el-GR" dirty="0">
                <a:solidFill>
                  <a:srgbClr val="7030A0"/>
                </a:solidFill>
              </a:rPr>
              <a:t>Ω</a:t>
            </a:r>
            <a:r>
              <a:rPr lang="en-US" dirty="0">
                <a:solidFill>
                  <a:srgbClr val="7030A0"/>
                </a:solidFill>
              </a:rPr>
              <a:t> = 1.1625 mA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572B61A-A7A3-46C7-BA94-E29F81A49681}"/>
              </a:ext>
            </a:extLst>
          </p:cNvPr>
          <p:cNvSpPr txBox="1"/>
          <p:nvPr/>
        </p:nvSpPr>
        <p:spPr>
          <a:xfrm>
            <a:off x="5547961" y="5781329"/>
            <a:ext cx="3941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V</a:t>
            </a:r>
            <a:r>
              <a:rPr lang="en-US" baseline="-25000" dirty="0">
                <a:solidFill>
                  <a:srgbClr val="7030A0"/>
                </a:solidFill>
              </a:rPr>
              <a:t>A</a:t>
            </a:r>
            <a:r>
              <a:rPr lang="en-US" dirty="0">
                <a:solidFill>
                  <a:srgbClr val="7030A0"/>
                </a:solidFill>
              </a:rPr>
              <a:t> = 1.1625 mA * 2 k</a:t>
            </a:r>
            <a:r>
              <a:rPr lang="el-GR" dirty="0">
                <a:solidFill>
                  <a:srgbClr val="7030A0"/>
                </a:solidFill>
              </a:rPr>
              <a:t>Ω</a:t>
            </a:r>
            <a:r>
              <a:rPr lang="en-US" dirty="0">
                <a:solidFill>
                  <a:srgbClr val="7030A0"/>
                </a:solidFill>
              </a:rPr>
              <a:t> = 2.325 V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30108F3-C634-4E8D-ABCB-9556370ABF57}"/>
              </a:ext>
            </a:extLst>
          </p:cNvPr>
          <p:cNvSpPr txBox="1"/>
          <p:nvPr/>
        </p:nvSpPr>
        <p:spPr>
          <a:xfrm>
            <a:off x="8791192" y="5202164"/>
            <a:ext cx="3677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If D</a:t>
            </a:r>
            <a:r>
              <a:rPr lang="en-US" sz="2800" baseline="-25000" dirty="0">
                <a:solidFill>
                  <a:srgbClr val="7030A0"/>
                </a:solidFill>
              </a:rPr>
              <a:t>1</a:t>
            </a:r>
            <a:r>
              <a:rPr lang="en-US" sz="2800" dirty="0">
                <a:solidFill>
                  <a:srgbClr val="7030A0"/>
                </a:solidFill>
              </a:rPr>
              <a:t> is reverse biased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D0EF261-7578-4113-9807-C6AFCDBED886}"/>
              </a:ext>
            </a:extLst>
          </p:cNvPr>
          <p:cNvGrpSpPr/>
          <p:nvPr/>
        </p:nvGrpSpPr>
        <p:grpSpPr>
          <a:xfrm>
            <a:off x="4774166" y="3561063"/>
            <a:ext cx="731520" cy="731520"/>
            <a:chOff x="2166897" y="3614000"/>
            <a:chExt cx="731520" cy="731520"/>
          </a:xfrm>
        </p:grpSpPr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4C8FBFF3-F6B4-4B19-8B4B-0340DA3E4360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491A10F-1DC0-45A2-B27A-928404B71E2B}"/>
                </a:ext>
              </a:extLst>
            </p:cNvPr>
            <p:cNvSpPr txBox="1"/>
            <p:nvPr/>
          </p:nvSpPr>
          <p:spPr>
            <a:xfrm>
              <a:off x="2551588" y="3760229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F3410418-BE68-4E53-A856-7699B132F8D1}"/>
                </a:ext>
              </a:extLst>
            </p:cNvPr>
            <p:cNvSpPr txBox="1"/>
            <p:nvPr/>
          </p:nvSpPr>
          <p:spPr>
            <a:xfrm>
              <a:off x="2191731" y="3696293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79259BCF-5C97-488B-B88A-08100CB948D7}"/>
              </a:ext>
            </a:extLst>
          </p:cNvPr>
          <p:cNvSpPr txBox="1">
            <a:spLocks/>
          </p:cNvSpPr>
          <p:nvPr/>
        </p:nvSpPr>
        <p:spPr>
          <a:xfrm>
            <a:off x="5504042" y="3927417"/>
            <a:ext cx="1377617" cy="362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V</a:t>
            </a:r>
            <a:r>
              <a:rPr lang="en-US" sz="1800" baseline="-25000" dirty="0"/>
              <a:t>on</a:t>
            </a:r>
            <a:r>
              <a:rPr lang="en-US" sz="1800" dirty="0"/>
              <a:t> = (0.7 V)</a:t>
            </a:r>
          </a:p>
        </p:txBody>
      </p:sp>
    </p:spTree>
    <p:extLst>
      <p:ext uri="{BB962C8B-B14F-4D97-AF65-F5344CB8AC3E}">
        <p14:creationId xmlns:p14="http://schemas.microsoft.com/office/powerpoint/2010/main" val="90225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3" grpId="0"/>
      <p:bldP spid="59" grpId="0"/>
      <p:bldP spid="60" grpId="0"/>
      <p:bldP spid="61" grpId="0" animBg="1"/>
      <p:bldP spid="62" grpId="0"/>
      <p:bldP spid="63" grpId="0"/>
      <p:bldP spid="64" grpId="0"/>
      <p:bldP spid="65" grpId="0"/>
      <p:bldP spid="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280EA-F6CD-4AAD-8970-3BD3D583A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9099"/>
            <a:ext cx="10515600" cy="12700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Ideal Model</a:t>
            </a:r>
          </a:p>
        </p:txBody>
      </p:sp>
    </p:spTree>
    <p:extLst>
      <p:ext uri="{BB962C8B-B14F-4D97-AF65-F5344CB8AC3E}">
        <p14:creationId xmlns:p14="http://schemas.microsoft.com/office/powerpoint/2010/main" val="390894189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Multiple diode circuits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V</a:t>
            </a:r>
            <a:endParaRPr lang="en-US" baseline="-25000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801046" y="1410332"/>
            <a:ext cx="742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+10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F34431-FF60-4AA4-9537-4737C2D73E5B}"/>
              </a:ext>
            </a:extLst>
          </p:cNvPr>
          <p:cNvSpPr txBox="1"/>
          <p:nvPr/>
        </p:nvSpPr>
        <p:spPr>
          <a:xfrm>
            <a:off x="1186810" y="1620413"/>
            <a:ext cx="3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voltages relative to ground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FF0C41F-58E9-4FD8-9EBF-3EA9BAFE219B}"/>
              </a:ext>
            </a:extLst>
          </p:cNvPr>
          <p:cNvSpPr txBox="1"/>
          <p:nvPr/>
        </p:nvSpPr>
        <p:spPr>
          <a:xfrm>
            <a:off x="1233217" y="2232100"/>
            <a:ext cx="30103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output voltage and the currents through each diode.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3288509" y="315541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B0D463D-E29F-480F-8F09-3ECF7864A720}"/>
              </a:ext>
            </a:extLst>
          </p:cNvPr>
          <p:cNvSpPr txBox="1"/>
          <p:nvPr/>
        </p:nvSpPr>
        <p:spPr>
          <a:xfrm>
            <a:off x="6725276" y="1492002"/>
            <a:ext cx="5317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What happens if we connect diode D1 to the circuit?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3E47477-916E-4F48-B7FD-800BA35A0EFC}"/>
              </a:ext>
            </a:extLst>
          </p:cNvPr>
          <p:cNvSpPr txBox="1"/>
          <p:nvPr/>
        </p:nvSpPr>
        <p:spPr>
          <a:xfrm>
            <a:off x="4254790" y="3430303"/>
            <a:ext cx="490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7EDBD7F-33BE-4DBF-B79C-87A56F81DFD3}"/>
              </a:ext>
            </a:extLst>
          </p:cNvPr>
          <p:cNvSpPr/>
          <p:nvPr/>
        </p:nvSpPr>
        <p:spPr>
          <a:xfrm>
            <a:off x="2797945" y="3201373"/>
            <a:ext cx="1227325" cy="1246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AE0546A-DBB6-432D-BEC4-21D73232C0D9}"/>
              </a:ext>
            </a:extLst>
          </p:cNvPr>
          <p:cNvSpPr txBox="1"/>
          <p:nvPr/>
        </p:nvSpPr>
        <p:spPr>
          <a:xfrm>
            <a:off x="6725276" y="1987473"/>
            <a:ext cx="5317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If it were reverse biased, nothing would happen.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7F4C5EB-1379-4052-9CF5-BBBD4416D62B}"/>
              </a:ext>
            </a:extLst>
          </p:cNvPr>
          <p:cNvSpPr txBox="1"/>
          <p:nvPr/>
        </p:nvSpPr>
        <p:spPr>
          <a:xfrm>
            <a:off x="5495809" y="5008672"/>
            <a:ext cx="296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baseline="-25000" dirty="0">
                <a:solidFill>
                  <a:srgbClr val="FF0000"/>
                </a:solidFill>
              </a:rPr>
              <a:t>R</a:t>
            </a:r>
            <a:r>
              <a:rPr lang="en-US" baseline="-36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= 6 V /6 k</a:t>
            </a:r>
            <a:r>
              <a:rPr lang="el-GR" dirty="0">
                <a:solidFill>
                  <a:srgbClr val="FF0000"/>
                </a:solidFill>
              </a:rPr>
              <a:t>Ω</a:t>
            </a:r>
            <a:r>
              <a:rPr lang="en-US" dirty="0">
                <a:solidFill>
                  <a:srgbClr val="FF0000"/>
                </a:solidFill>
              </a:rPr>
              <a:t> = 1.0 mA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572B61A-A7A3-46C7-BA94-E29F81A49681}"/>
              </a:ext>
            </a:extLst>
          </p:cNvPr>
          <p:cNvSpPr txBox="1"/>
          <p:nvPr/>
        </p:nvSpPr>
        <p:spPr>
          <a:xfrm>
            <a:off x="3932757" y="2991809"/>
            <a:ext cx="1565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V</a:t>
            </a:r>
            <a:r>
              <a:rPr lang="en-US" baseline="-25000" dirty="0">
                <a:solidFill>
                  <a:srgbClr val="7030A0"/>
                </a:solidFill>
              </a:rPr>
              <a:t>A</a:t>
            </a:r>
            <a:r>
              <a:rPr lang="en-US" dirty="0">
                <a:solidFill>
                  <a:srgbClr val="7030A0"/>
                </a:solidFill>
              </a:rPr>
              <a:t> = 2.325 V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BCE677D-790E-435A-A51D-49E285A9C1DA}"/>
              </a:ext>
            </a:extLst>
          </p:cNvPr>
          <p:cNvSpPr txBox="1"/>
          <p:nvPr/>
        </p:nvSpPr>
        <p:spPr>
          <a:xfrm>
            <a:off x="6725276" y="2565159"/>
            <a:ext cx="4704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It will be forward biased.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EC1D4C6-029A-4253-8EF1-759A28FDFC3D}"/>
              </a:ext>
            </a:extLst>
          </p:cNvPr>
          <p:cNvSpPr txBox="1"/>
          <p:nvPr/>
        </p:nvSpPr>
        <p:spPr>
          <a:xfrm>
            <a:off x="6727505" y="3047474"/>
            <a:ext cx="4704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current through 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will rise.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A21E5DC-F34E-4612-B20B-CE5A53F18AE2}"/>
              </a:ext>
            </a:extLst>
          </p:cNvPr>
          <p:cNvSpPr txBox="1"/>
          <p:nvPr/>
        </p:nvSpPr>
        <p:spPr>
          <a:xfrm>
            <a:off x="7544705" y="3508986"/>
            <a:ext cx="4704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voltage at node A will rise.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1685674-876A-4E18-AB49-85420B145F02}"/>
              </a:ext>
            </a:extLst>
          </p:cNvPr>
          <p:cNvSpPr txBox="1"/>
          <p:nvPr/>
        </p:nvSpPr>
        <p:spPr>
          <a:xfrm>
            <a:off x="7544705" y="4004457"/>
            <a:ext cx="367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output voltage will rise.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0A74E8C-512E-4459-9DDF-CC66C65A6648}"/>
              </a:ext>
            </a:extLst>
          </p:cNvPr>
          <p:cNvSpPr txBox="1"/>
          <p:nvPr/>
        </p:nvSpPr>
        <p:spPr>
          <a:xfrm>
            <a:off x="5108013" y="4507858"/>
            <a:ext cx="6245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Can the voltage at node A rise enough to reverse bias diode D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40FE232-E3FA-439A-8753-4F6EF292A5E8}"/>
              </a:ext>
            </a:extLst>
          </p:cNvPr>
          <p:cNvSpPr txBox="1"/>
          <p:nvPr/>
        </p:nvSpPr>
        <p:spPr>
          <a:xfrm>
            <a:off x="11275528" y="4476345"/>
            <a:ext cx="633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No!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B64E81F-6C3E-4B48-99F3-78D7BBAF054C}"/>
              </a:ext>
            </a:extLst>
          </p:cNvPr>
          <p:cNvSpPr txBox="1"/>
          <p:nvPr/>
        </p:nvSpPr>
        <p:spPr>
          <a:xfrm>
            <a:off x="4002584" y="2952057"/>
            <a:ext cx="115302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baseline="-25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 = 3.3 V 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71BBCDF-A21A-4626-8F7C-D7D108B367B5}"/>
              </a:ext>
            </a:extLst>
          </p:cNvPr>
          <p:cNvSpPr txBox="1"/>
          <p:nvPr/>
        </p:nvSpPr>
        <p:spPr>
          <a:xfrm>
            <a:off x="6360976" y="3365725"/>
            <a:ext cx="115302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baseline="-25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 = 4.0 V 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C681096-8E1F-4DC1-9237-B7AED0C3D921}"/>
              </a:ext>
            </a:extLst>
          </p:cNvPr>
          <p:cNvSpPr txBox="1"/>
          <p:nvPr/>
        </p:nvSpPr>
        <p:spPr>
          <a:xfrm>
            <a:off x="5547962" y="5446793"/>
            <a:ext cx="296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baseline="-25000" dirty="0">
                <a:solidFill>
                  <a:srgbClr val="FF0000"/>
                </a:solidFill>
              </a:rPr>
              <a:t>R</a:t>
            </a:r>
            <a:r>
              <a:rPr lang="en-US" baseline="-36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= 3.3 V /2 k</a:t>
            </a:r>
            <a:r>
              <a:rPr lang="el-GR" dirty="0">
                <a:solidFill>
                  <a:srgbClr val="FF0000"/>
                </a:solidFill>
              </a:rPr>
              <a:t>Ω</a:t>
            </a:r>
            <a:r>
              <a:rPr lang="en-US" dirty="0">
                <a:solidFill>
                  <a:srgbClr val="FF0000"/>
                </a:solidFill>
              </a:rPr>
              <a:t> = 1.625 mA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25E216D-A001-489F-B1EF-8A664F8F884F}"/>
              </a:ext>
            </a:extLst>
          </p:cNvPr>
          <p:cNvSpPr txBox="1"/>
          <p:nvPr/>
        </p:nvSpPr>
        <p:spPr>
          <a:xfrm>
            <a:off x="5549269" y="5854207"/>
            <a:ext cx="1964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baseline="-25000" dirty="0">
                <a:solidFill>
                  <a:srgbClr val="FF0000"/>
                </a:solidFill>
              </a:rPr>
              <a:t>D</a:t>
            </a:r>
            <a:r>
              <a:rPr lang="en-US" baseline="-36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= I</a:t>
            </a:r>
            <a:r>
              <a:rPr lang="en-US" baseline="-25000" dirty="0">
                <a:solidFill>
                  <a:srgbClr val="FF0000"/>
                </a:solidFill>
              </a:rPr>
              <a:t>R</a:t>
            </a:r>
            <a:r>
              <a:rPr lang="en-US" baseline="-36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= 1.0 mA 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D5CEB05-E5D0-40E1-9D35-8994383B95CC}"/>
              </a:ext>
            </a:extLst>
          </p:cNvPr>
          <p:cNvSpPr txBox="1"/>
          <p:nvPr/>
        </p:nvSpPr>
        <p:spPr>
          <a:xfrm>
            <a:off x="7867821" y="5884914"/>
            <a:ext cx="3788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baseline="-25000" dirty="0">
                <a:solidFill>
                  <a:srgbClr val="FF0000"/>
                </a:solidFill>
              </a:rPr>
              <a:t>D</a:t>
            </a:r>
            <a:r>
              <a:rPr lang="en-US" baseline="-36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= I</a:t>
            </a:r>
            <a:r>
              <a:rPr lang="en-US" baseline="-25000" dirty="0">
                <a:solidFill>
                  <a:srgbClr val="FF0000"/>
                </a:solidFill>
              </a:rPr>
              <a:t>R</a:t>
            </a:r>
            <a:r>
              <a:rPr lang="en-US" baseline="-36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- I</a:t>
            </a:r>
            <a:r>
              <a:rPr lang="en-US" baseline="-25000" dirty="0">
                <a:solidFill>
                  <a:srgbClr val="FF0000"/>
                </a:solidFill>
              </a:rPr>
              <a:t>D</a:t>
            </a:r>
            <a:r>
              <a:rPr lang="en-US" baseline="-36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= 1. 625 mA - 1.0 mA</a:t>
            </a:r>
          </a:p>
          <a:p>
            <a:pPr marL="284163"/>
            <a:r>
              <a:rPr lang="en-US" dirty="0">
                <a:solidFill>
                  <a:srgbClr val="FF0000"/>
                </a:solidFill>
              </a:rPr>
              <a:t> = 0. 625 mA</a:t>
            </a:r>
          </a:p>
        </p:txBody>
      </p:sp>
    </p:spTree>
    <p:extLst>
      <p:ext uri="{BB962C8B-B14F-4D97-AF65-F5344CB8AC3E}">
        <p14:creationId xmlns:p14="http://schemas.microsoft.com/office/powerpoint/2010/main" val="34025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61" grpId="0" animBg="1"/>
      <p:bldP spid="62" grpId="0"/>
      <p:bldP spid="63" grpId="0"/>
      <p:bldP spid="66" grpId="0"/>
      <p:bldP spid="67" grpId="0"/>
      <p:bldP spid="68" grpId="0"/>
      <p:bldP spid="69" grpId="0"/>
      <p:bldP spid="70" grpId="0"/>
      <p:bldP spid="71" grpId="0"/>
      <p:bldP spid="72" grpId="0" animBg="1"/>
      <p:bldP spid="73" grpId="0" animBg="1"/>
      <p:bldP spid="74" grpId="0"/>
      <p:bldP spid="75" grpId="0"/>
      <p:bldP spid="7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C246-B775-4A09-BD1F-9CAC39EDE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Multiple diode circuits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BDDA78F-CF79-4176-B7B3-2BF15327DC21}"/>
              </a:ext>
            </a:extLst>
          </p:cNvPr>
          <p:cNvGrpSpPr/>
          <p:nvPr/>
        </p:nvGrpSpPr>
        <p:grpSpPr>
          <a:xfrm rot="5400000">
            <a:off x="4925132" y="3696137"/>
            <a:ext cx="365760" cy="395213"/>
            <a:chOff x="6661596" y="3791467"/>
            <a:chExt cx="365760" cy="395213"/>
          </a:xfrm>
        </p:grpSpPr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ED91ADAA-D081-4A79-A5E6-B6549E41A44F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A65C7E5-C751-4478-AD77-5A2AE7D0F37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24D1214-8BA9-4D3B-B550-75F112BE050A}"/>
              </a:ext>
            </a:extLst>
          </p:cNvPr>
          <p:cNvGrpSpPr/>
          <p:nvPr/>
        </p:nvGrpSpPr>
        <p:grpSpPr>
          <a:xfrm rot="16200000" flipH="1">
            <a:off x="3482649" y="3696138"/>
            <a:ext cx="365760" cy="395213"/>
            <a:chOff x="6661596" y="3791467"/>
            <a:chExt cx="365760" cy="395213"/>
          </a:xfrm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16C0D5F-D3BA-44E9-9F13-26789A7E74FB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AF839A0-EBDC-415B-BD41-DD83170EB04B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BCA736-D95C-4E8C-975B-C963C842BFA3}"/>
              </a:ext>
            </a:extLst>
          </p:cNvPr>
          <p:cNvCxnSpPr>
            <a:cxnSpLocks/>
            <a:stCxn id="7" idx="0"/>
            <a:endCxn id="10" idx="0"/>
          </p:cNvCxnSpPr>
          <p:nvPr/>
        </p:nvCxnSpPr>
        <p:spPr>
          <a:xfrm flipH="1">
            <a:off x="3863136" y="3881510"/>
            <a:ext cx="10472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8AD4C6-62F3-4722-8756-D7C08B003876}"/>
              </a:ext>
            </a:extLst>
          </p:cNvPr>
          <p:cNvCxnSpPr>
            <a:stCxn id="10" idx="3"/>
          </p:cNvCxnSpPr>
          <p:nvPr/>
        </p:nvCxnSpPr>
        <p:spPr>
          <a:xfrm flipH="1" flipV="1">
            <a:off x="1383527" y="3881509"/>
            <a:ext cx="2084396" cy="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280C04-7F49-4857-AF0F-63575B0BD342}"/>
              </a:ext>
            </a:extLst>
          </p:cNvPr>
          <p:cNvSpPr txBox="1"/>
          <p:nvPr/>
        </p:nvSpPr>
        <p:spPr>
          <a:xfrm>
            <a:off x="862125" y="370729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 V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9A28F3F-C8B3-4BC6-AE89-DF15D2C97152}"/>
              </a:ext>
            </a:extLst>
          </p:cNvPr>
          <p:cNvCxnSpPr/>
          <p:nvPr/>
        </p:nvCxnSpPr>
        <p:spPr>
          <a:xfrm>
            <a:off x="4387661" y="3881509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6648215-2DF7-4F6C-AF15-9F3B56E96C90}"/>
              </a:ext>
            </a:extLst>
          </p:cNvPr>
          <p:cNvGrpSpPr/>
          <p:nvPr/>
        </p:nvGrpSpPr>
        <p:grpSpPr>
          <a:xfrm rot="5400000">
            <a:off x="4012584" y="4806176"/>
            <a:ext cx="797859" cy="297701"/>
            <a:chOff x="3069003" y="2744655"/>
            <a:chExt cx="797859" cy="29770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3D165F9-8CAE-43D0-BD9C-55ABB6014BB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C16ABF6F-252F-4BC6-855D-C1A94DE890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A445622-6AD0-4A06-B8C9-D880A699205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0081839-B191-4E4F-BAB6-3DA82AEF153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D672268-D93B-4DCC-A923-E1BABDC705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50A164AB-A901-4DB8-9215-5B2EDF20B20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E5058FF-F35F-418B-B765-9A9385A6CC25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1184B019-C5E0-47AB-9FC3-5FD784EA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2ACAB4A-D00E-4D8C-891B-358D65BE514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5F5CF40-1BEB-4D29-9F51-D3369E71AD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C8CC476-073C-4E25-BE70-34669C8D0566}"/>
              </a:ext>
            </a:extLst>
          </p:cNvPr>
          <p:cNvSpPr txBox="1"/>
          <p:nvPr/>
        </p:nvSpPr>
        <p:spPr>
          <a:xfrm>
            <a:off x="3079468" y="4838745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  <a:r>
              <a:rPr lang="en-US" dirty="0"/>
              <a:t> 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A96139-926F-4B94-B6D4-C881BAD7AC72}"/>
              </a:ext>
            </a:extLst>
          </p:cNvPr>
          <p:cNvCxnSpPr/>
          <p:nvPr/>
        </p:nvCxnSpPr>
        <p:spPr>
          <a:xfrm>
            <a:off x="4402778" y="5353956"/>
            <a:ext cx="0" cy="67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3050D88-BA69-425E-B402-A47F8416041B}"/>
              </a:ext>
            </a:extLst>
          </p:cNvPr>
          <p:cNvSpPr txBox="1"/>
          <p:nvPr/>
        </p:nvSpPr>
        <p:spPr>
          <a:xfrm>
            <a:off x="4269764" y="602854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  <a:endParaRPr lang="en-US" baseline="-25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BD0850-488E-48B3-9A42-67217FE01D73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305619" y="3881510"/>
            <a:ext cx="1619967" cy="10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5512A15-6109-4113-90EC-1A2AACABFB89}"/>
              </a:ext>
            </a:extLst>
          </p:cNvPr>
          <p:cNvCxnSpPr/>
          <p:nvPr/>
        </p:nvCxnSpPr>
        <p:spPr>
          <a:xfrm>
            <a:off x="5907819" y="3045350"/>
            <a:ext cx="0" cy="836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C784749-136E-496F-9685-31F394A22EC8}"/>
              </a:ext>
            </a:extLst>
          </p:cNvPr>
          <p:cNvGrpSpPr/>
          <p:nvPr/>
        </p:nvGrpSpPr>
        <p:grpSpPr>
          <a:xfrm rot="5400000">
            <a:off x="5508889" y="2525379"/>
            <a:ext cx="797859" cy="297701"/>
            <a:chOff x="3069003" y="2744655"/>
            <a:chExt cx="797859" cy="29770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B7C681A-13D9-4E42-A7C5-A55FC85719C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B3B516E-1F11-4188-821F-6F56737545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339F93F-8ECA-46A9-8291-7AB1C3104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CE52AB-DC75-4EB6-9183-464AAD59E0E4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633C96-D360-4AF9-AEA8-13469E75D8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B7636D0-3537-4FDB-BA13-EDBDAE3A9F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D0CBDA-9F80-41EC-BF38-0D5A37B8BD6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A4D32FB-CD40-42EB-969D-9D3D19EA56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E7A7A74-E0E6-484F-975F-3520510F3B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8D20717-A960-45EE-BFC7-595480EAD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C28C4BA-91F1-4380-9DDA-862C99F388CB}"/>
              </a:ext>
            </a:extLst>
          </p:cNvPr>
          <p:cNvCxnSpPr/>
          <p:nvPr/>
        </p:nvCxnSpPr>
        <p:spPr>
          <a:xfrm flipV="1">
            <a:off x="5907819" y="1765190"/>
            <a:ext cx="0" cy="53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6C13DE8-5393-4D8A-B65A-0A02531E1FC3}"/>
              </a:ext>
            </a:extLst>
          </p:cNvPr>
          <p:cNvSpPr txBox="1"/>
          <p:nvPr/>
        </p:nvSpPr>
        <p:spPr>
          <a:xfrm>
            <a:off x="5801046" y="1410332"/>
            <a:ext cx="742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+10 V</a:t>
            </a:r>
            <a:endParaRPr lang="en-US" baseline="-25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E6ED43-E8BA-4C34-803A-D58047617BAD}"/>
              </a:ext>
            </a:extLst>
          </p:cNvPr>
          <p:cNvSpPr txBox="1"/>
          <p:nvPr/>
        </p:nvSpPr>
        <p:spPr>
          <a:xfrm>
            <a:off x="4650485" y="2423292"/>
            <a:ext cx="1185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6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4CD4272-82BC-4C4E-B0C0-1E8EC9E786A8}"/>
              </a:ext>
            </a:extLst>
          </p:cNvPr>
          <p:cNvSpPr txBox="1"/>
          <p:nvPr/>
        </p:nvSpPr>
        <p:spPr>
          <a:xfrm>
            <a:off x="6895335" y="367948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86B13C-9478-437A-B23A-79ABCE69D70C}"/>
              </a:ext>
            </a:extLst>
          </p:cNvPr>
          <p:cNvSpPr txBox="1"/>
          <p:nvPr/>
        </p:nvSpPr>
        <p:spPr>
          <a:xfrm>
            <a:off x="3288509" y="315541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562B83-ECCB-4AC5-87B2-C0E6E2F86B02}"/>
              </a:ext>
            </a:extLst>
          </p:cNvPr>
          <p:cNvSpPr txBox="1"/>
          <p:nvPr/>
        </p:nvSpPr>
        <p:spPr>
          <a:xfrm>
            <a:off x="4975114" y="3201373"/>
            <a:ext cx="57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B0D463D-E29F-480F-8F09-3ECF7864A720}"/>
              </a:ext>
            </a:extLst>
          </p:cNvPr>
          <p:cNvSpPr txBox="1"/>
          <p:nvPr/>
        </p:nvSpPr>
        <p:spPr>
          <a:xfrm>
            <a:off x="6874132" y="1364968"/>
            <a:ext cx="4914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Find whether each diode is conducting (forward biased) or nonconducting (reverse biased).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3E47477-916E-4F48-B7FD-800BA35A0EFC}"/>
              </a:ext>
            </a:extLst>
          </p:cNvPr>
          <p:cNvSpPr txBox="1"/>
          <p:nvPr/>
        </p:nvSpPr>
        <p:spPr>
          <a:xfrm>
            <a:off x="4254790" y="3430303"/>
            <a:ext cx="490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7EDBD7F-33BE-4DBF-B79C-87A56F81DFD3}"/>
              </a:ext>
            </a:extLst>
          </p:cNvPr>
          <p:cNvSpPr/>
          <p:nvPr/>
        </p:nvSpPr>
        <p:spPr>
          <a:xfrm>
            <a:off x="2797945" y="3201373"/>
            <a:ext cx="1227325" cy="1246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AE0546A-DBB6-432D-BEC4-21D73232C0D9}"/>
              </a:ext>
            </a:extLst>
          </p:cNvPr>
          <p:cNvSpPr txBox="1"/>
          <p:nvPr/>
        </p:nvSpPr>
        <p:spPr>
          <a:xfrm>
            <a:off x="5547962" y="4261340"/>
            <a:ext cx="6336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We can easily see that diode D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is forward biased under these conditions.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7F4C5EB-1379-4052-9CF5-BBBD4416D62B}"/>
              </a:ext>
            </a:extLst>
          </p:cNvPr>
          <p:cNvSpPr txBox="1"/>
          <p:nvPr/>
        </p:nvSpPr>
        <p:spPr>
          <a:xfrm>
            <a:off x="5547962" y="5089364"/>
            <a:ext cx="296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I = 9.3 V /8 k</a:t>
            </a:r>
            <a:r>
              <a:rPr lang="el-GR" dirty="0">
                <a:solidFill>
                  <a:srgbClr val="7030A0"/>
                </a:solidFill>
              </a:rPr>
              <a:t>Ω</a:t>
            </a:r>
            <a:r>
              <a:rPr lang="en-US" dirty="0">
                <a:solidFill>
                  <a:srgbClr val="7030A0"/>
                </a:solidFill>
              </a:rPr>
              <a:t> = 1.1625 mA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572B61A-A7A3-46C7-BA94-E29F81A49681}"/>
              </a:ext>
            </a:extLst>
          </p:cNvPr>
          <p:cNvSpPr txBox="1"/>
          <p:nvPr/>
        </p:nvSpPr>
        <p:spPr>
          <a:xfrm>
            <a:off x="5547961" y="5781329"/>
            <a:ext cx="3941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V</a:t>
            </a:r>
            <a:r>
              <a:rPr lang="en-US" baseline="-25000" dirty="0">
                <a:solidFill>
                  <a:srgbClr val="7030A0"/>
                </a:solidFill>
              </a:rPr>
              <a:t>A</a:t>
            </a:r>
            <a:r>
              <a:rPr lang="en-US" dirty="0">
                <a:solidFill>
                  <a:srgbClr val="7030A0"/>
                </a:solidFill>
              </a:rPr>
              <a:t> = 1.1625 mA * 2 k</a:t>
            </a:r>
            <a:r>
              <a:rPr lang="el-GR" dirty="0">
                <a:solidFill>
                  <a:srgbClr val="7030A0"/>
                </a:solidFill>
              </a:rPr>
              <a:t>Ω</a:t>
            </a:r>
            <a:r>
              <a:rPr lang="en-US" dirty="0">
                <a:solidFill>
                  <a:srgbClr val="7030A0"/>
                </a:solidFill>
              </a:rPr>
              <a:t> = 2.325 V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30108F3-C634-4E8D-ABCB-9556370ABF57}"/>
              </a:ext>
            </a:extLst>
          </p:cNvPr>
          <p:cNvSpPr txBox="1"/>
          <p:nvPr/>
        </p:nvSpPr>
        <p:spPr>
          <a:xfrm>
            <a:off x="8791192" y="5202164"/>
            <a:ext cx="3677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If D</a:t>
            </a:r>
            <a:r>
              <a:rPr lang="en-US" sz="2800" baseline="-25000" dirty="0">
                <a:solidFill>
                  <a:srgbClr val="7030A0"/>
                </a:solidFill>
              </a:rPr>
              <a:t>1</a:t>
            </a:r>
            <a:r>
              <a:rPr lang="en-US" sz="2800" dirty="0">
                <a:solidFill>
                  <a:srgbClr val="7030A0"/>
                </a:solidFill>
              </a:rPr>
              <a:t> is reverse biased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D0EF261-7578-4113-9807-C6AFCDBED886}"/>
              </a:ext>
            </a:extLst>
          </p:cNvPr>
          <p:cNvGrpSpPr/>
          <p:nvPr/>
        </p:nvGrpSpPr>
        <p:grpSpPr>
          <a:xfrm>
            <a:off x="4774166" y="3561063"/>
            <a:ext cx="731520" cy="731520"/>
            <a:chOff x="2166897" y="3614000"/>
            <a:chExt cx="731520" cy="731520"/>
          </a:xfrm>
        </p:grpSpPr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4C8FBFF3-F6B4-4B19-8B4B-0340DA3E4360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491A10F-1DC0-45A2-B27A-928404B71E2B}"/>
                </a:ext>
              </a:extLst>
            </p:cNvPr>
            <p:cNvSpPr txBox="1"/>
            <p:nvPr/>
          </p:nvSpPr>
          <p:spPr>
            <a:xfrm>
              <a:off x="2551588" y="3760229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F3410418-BE68-4E53-A856-7699B132F8D1}"/>
                </a:ext>
              </a:extLst>
            </p:cNvPr>
            <p:cNvSpPr txBox="1"/>
            <p:nvPr/>
          </p:nvSpPr>
          <p:spPr>
            <a:xfrm>
              <a:off x="2191731" y="3696293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79259BCF-5C97-488B-B88A-08100CB948D7}"/>
              </a:ext>
            </a:extLst>
          </p:cNvPr>
          <p:cNvSpPr txBox="1">
            <a:spLocks/>
          </p:cNvSpPr>
          <p:nvPr/>
        </p:nvSpPr>
        <p:spPr>
          <a:xfrm>
            <a:off x="5504042" y="3927417"/>
            <a:ext cx="1377617" cy="362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V</a:t>
            </a:r>
            <a:r>
              <a:rPr lang="en-US" sz="1800" baseline="-25000" dirty="0"/>
              <a:t>on</a:t>
            </a:r>
            <a:r>
              <a:rPr lang="en-US" sz="1800" dirty="0"/>
              <a:t> = (0.7 V)</a:t>
            </a:r>
          </a:p>
        </p:txBody>
      </p:sp>
    </p:spTree>
    <p:extLst>
      <p:ext uri="{BB962C8B-B14F-4D97-AF65-F5344CB8AC3E}">
        <p14:creationId xmlns:p14="http://schemas.microsoft.com/office/powerpoint/2010/main" val="64050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61" grpId="0" animBg="1"/>
      <p:bldP spid="62" grpId="0"/>
      <p:bldP spid="63" grpId="0"/>
      <p:bldP spid="64" grpId="0"/>
      <p:bldP spid="65" grpId="0"/>
      <p:bldP spid="70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47555-F359-4FCD-817C-A64A23963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Practice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B77A3-7FFD-425C-8B92-9C929C0A8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71799"/>
            <a:ext cx="10515600" cy="320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Use the semi-ideal model of the diode to solve the following problems</a:t>
            </a:r>
          </a:p>
        </p:txBody>
      </p:sp>
    </p:spTree>
    <p:extLst>
      <p:ext uri="{BB962C8B-B14F-4D97-AF65-F5344CB8AC3E}">
        <p14:creationId xmlns:p14="http://schemas.microsoft.com/office/powerpoint/2010/main" val="17975074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Problem:  Find the current through the diode and through the 8 Ohm resistor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1045796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3866862" y="2890947"/>
            <a:ext cx="2965380" cy="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223649" y="3828403"/>
            <a:ext cx="97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= 3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2587350" y="2344811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8 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F2100E1-E124-443A-ADE1-9A6B8FF06DD7}"/>
              </a:ext>
            </a:extLst>
          </p:cNvPr>
          <p:cNvCxnSpPr>
            <a:cxnSpLocks/>
          </p:cNvCxnSpPr>
          <p:nvPr/>
        </p:nvCxnSpPr>
        <p:spPr>
          <a:xfrm>
            <a:off x="6826981" y="2898047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89F216-930E-4C8E-96E6-F6841BE95B20}"/>
              </a:ext>
            </a:extLst>
          </p:cNvPr>
          <p:cNvCxnSpPr>
            <a:cxnSpLocks/>
          </p:cNvCxnSpPr>
          <p:nvPr/>
        </p:nvCxnSpPr>
        <p:spPr>
          <a:xfrm>
            <a:off x="6832242" y="4203585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75E1AB7-BF82-46E1-BDD9-DCE19171F38A}"/>
              </a:ext>
            </a:extLst>
          </p:cNvPr>
          <p:cNvGrpSpPr/>
          <p:nvPr/>
        </p:nvGrpSpPr>
        <p:grpSpPr>
          <a:xfrm>
            <a:off x="6651919" y="3795207"/>
            <a:ext cx="365760" cy="413645"/>
            <a:chOff x="6431228" y="3717404"/>
            <a:chExt cx="365760" cy="413645"/>
          </a:xfrm>
        </p:grpSpPr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99619E8-9FB2-45E2-A6E4-A838CCF0B8BA}"/>
                </a:ext>
              </a:extLst>
            </p:cNvPr>
            <p:cNvSpPr/>
            <p:nvPr/>
          </p:nvSpPr>
          <p:spPr>
            <a:xfrm>
              <a:off x="6435645" y="3735836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5D5C0CC-A290-4761-96ED-459561D7F4B7}"/>
                </a:ext>
              </a:extLst>
            </p:cNvPr>
            <p:cNvCxnSpPr/>
            <p:nvPr/>
          </p:nvCxnSpPr>
          <p:spPr>
            <a:xfrm flipH="1">
              <a:off x="6431228" y="3717404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7210295" y="381460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2DA2347-9A21-4716-917E-FA9685A3AD06}"/>
              </a:ext>
            </a:extLst>
          </p:cNvPr>
          <p:cNvGrpSpPr/>
          <p:nvPr/>
        </p:nvGrpSpPr>
        <p:grpSpPr>
          <a:xfrm rot="5400000">
            <a:off x="4781864" y="3812120"/>
            <a:ext cx="797859" cy="297701"/>
            <a:chOff x="3069003" y="2744655"/>
            <a:chExt cx="797859" cy="29770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BE3A2B11-1D70-4BF5-9260-554ED1A9574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52744C24-3E03-49EB-A605-5B73686B3D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7AD710A-3D89-4602-9065-2B434599083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CB8AF05-E1A6-456C-80A1-19F27123CBC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EA536B7-F3E1-425E-B3E7-3E63B2931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E21518C-C195-4DE7-847A-E4081C142E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E5A5DBB-92E4-4D3C-823E-78308972601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1F22DF7-9C7F-4B5F-8D3C-41FBE2EA30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F7ABC6A2-F289-465B-A51A-0D88FCAEB96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2442A8E-8D0D-4129-BFC9-8A7D9E83C7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60D2F8-700E-418C-A367-2AA8B5E7B503}"/>
              </a:ext>
            </a:extLst>
          </p:cNvPr>
          <p:cNvCxnSpPr/>
          <p:nvPr/>
        </p:nvCxnSpPr>
        <p:spPr>
          <a:xfrm flipV="1">
            <a:off x="5156180" y="2869131"/>
            <a:ext cx="0" cy="7134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3284681-150F-4D91-A4CF-C76346DBAE34}"/>
              </a:ext>
            </a:extLst>
          </p:cNvPr>
          <p:cNvCxnSpPr/>
          <p:nvPr/>
        </p:nvCxnSpPr>
        <p:spPr>
          <a:xfrm flipV="1">
            <a:off x="5211451" y="4359365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4212045" y="379520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</a:t>
            </a:r>
            <a:r>
              <a:rPr lang="el-GR" dirty="0"/>
              <a:t>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9033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Problem:  Find the current through the diode and the output voltage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4DB786B-0388-42F0-A07A-723FCB34C3B4}"/>
              </a:ext>
            </a:extLst>
          </p:cNvPr>
          <p:cNvGrpSpPr/>
          <p:nvPr/>
        </p:nvGrpSpPr>
        <p:grpSpPr>
          <a:xfrm>
            <a:off x="1894230" y="1945489"/>
            <a:ext cx="2709269" cy="4391765"/>
            <a:chOff x="1894230" y="1945489"/>
            <a:chExt cx="2709269" cy="439176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027BE59F-899F-4E63-B8A3-236636A29AFB}"/>
                </a:ext>
              </a:extLst>
            </p:cNvPr>
            <p:cNvGrpSpPr/>
            <p:nvPr/>
          </p:nvGrpSpPr>
          <p:grpSpPr>
            <a:xfrm>
              <a:off x="1894230" y="1945489"/>
              <a:ext cx="2709269" cy="4055422"/>
              <a:chOff x="4360983" y="1839163"/>
              <a:chExt cx="2709269" cy="405542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3E43B84-A904-47DB-9E63-2F5DF3902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8188" y="4442758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14A581A-D155-4F10-A32A-4D21C4791783}"/>
                  </a:ext>
                </a:extLst>
              </p:cNvPr>
              <p:cNvSpPr txBox="1"/>
              <p:nvPr/>
            </p:nvSpPr>
            <p:spPr>
              <a:xfrm>
                <a:off x="6096000" y="4171986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2F8E03B-BECC-409F-B303-EA09FA75CF12}"/>
                  </a:ext>
                </a:extLst>
              </p:cNvPr>
              <p:cNvSpPr txBox="1"/>
              <p:nvPr/>
            </p:nvSpPr>
            <p:spPr>
              <a:xfrm>
                <a:off x="4805734" y="1839163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5 V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75E1AB7-BF82-46E1-BDD9-DCE19171F38A}"/>
                  </a:ext>
                </a:extLst>
              </p:cNvPr>
              <p:cNvGrpSpPr/>
              <p:nvPr/>
            </p:nvGrpSpPr>
            <p:grpSpPr>
              <a:xfrm flipV="1">
                <a:off x="5033208" y="3758341"/>
                <a:ext cx="365760" cy="413645"/>
                <a:chOff x="6431228" y="3717404"/>
                <a:chExt cx="365760" cy="413645"/>
              </a:xfrm>
            </p:grpSpPr>
            <p:sp>
              <p:nvSpPr>
                <p:cNvPr id="66" name="Isosceles Triangle 65">
                  <a:extLst>
                    <a:ext uri="{FF2B5EF4-FFF2-40B4-BE49-F238E27FC236}">
                      <a16:creationId xmlns:a16="http://schemas.microsoft.com/office/drawing/2014/main" id="{C99619E8-9FB2-45E2-A6E4-A838CCF0B8BA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5D5C0CC-A290-4761-96ED-459561D7F4B7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410226-79E4-43DE-97E7-5099F9C67FBE}"/>
                  </a:ext>
                </a:extLst>
              </p:cNvPr>
              <p:cNvSpPr txBox="1"/>
              <p:nvPr/>
            </p:nvSpPr>
            <p:spPr>
              <a:xfrm>
                <a:off x="4360983" y="3750903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49844EB-6FC7-4A03-B9CB-EACBB58792A4}"/>
                  </a:ext>
                </a:extLst>
              </p:cNvPr>
              <p:cNvGrpSpPr/>
              <p:nvPr/>
            </p:nvGrpSpPr>
            <p:grpSpPr>
              <a:xfrm>
                <a:off x="5050325" y="2344811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6E7F8E5A-EC18-43AC-B49F-925A8EA615D3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22DA2347-9A21-4716-917E-FA9685A3AD06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BE3A2B11-1D70-4BF5-9260-554ED1A957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52744C24-3E03-49EB-A605-5B73686B3D5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7AD710A-3D89-4602-9065-2B434599083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6CB8AF05-E1A6-456C-80A1-19F27123CB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5EA536B7-F3E1-425E-B3E7-3E63B29318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EE21518C-C195-4DE7-847A-E4081C142E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8E5A5DBB-92E4-4D3C-823E-78308972601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11F22DF7-9C7F-4B5F-8D3C-41FBE2EA30E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F7ABC6A2-F289-465B-A51A-0D88FCAEB9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12442A8E-8D0D-4129-BFC9-8A7D9E83C7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160D2F8-700E-418C-A367-2AA8B5E7B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D3284681-150F-4D91-A4CF-C76346DBAE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EF2EBC3-8B78-4073-BCAB-43F9A9DCB898}"/>
                  </a:ext>
                </a:extLst>
              </p:cNvPr>
              <p:cNvSpPr txBox="1"/>
              <p:nvPr/>
            </p:nvSpPr>
            <p:spPr>
              <a:xfrm>
                <a:off x="5397712" y="2851798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00326D7-AFF5-4B3E-A6B5-80F9D9027255}"/>
                  </a:ext>
                </a:extLst>
              </p:cNvPr>
              <p:cNvGrpSpPr/>
              <p:nvPr/>
            </p:nvGrpSpPr>
            <p:grpSpPr>
              <a:xfrm>
                <a:off x="5095913" y="4171986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0B59C5-2EE7-4DC2-A002-EDE2A605DD1A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CCC5B3D2-3464-4EBB-9A96-D5F99EC5EFF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89775449-CC7C-4D03-BA87-726106A6660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70" name="Straight Connector 69">
                        <a:extLst>
                          <a:ext uri="{FF2B5EF4-FFF2-40B4-BE49-F238E27FC236}">
                            <a16:creationId xmlns:a16="http://schemas.microsoft.com/office/drawing/2014/main" id="{989A656F-F725-40F8-B7F1-64FDDFB3CD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Straight Connector 74">
                        <a:extLst>
                          <a:ext uri="{FF2B5EF4-FFF2-40B4-BE49-F238E27FC236}">
                            <a16:creationId xmlns:a16="http://schemas.microsoft.com/office/drawing/2014/main" id="{55C5225C-4028-463D-BB8C-12A15E0F13C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D14BC864-4FB2-4797-B7D4-59EB66AB31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921883F0-C3DB-4CE8-9201-7B043F1C56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A77ECD64-8CD5-40B3-BDF4-DD847E7198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E6A00984-0B4A-42F2-BC6C-E3E8D11C90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4" name="Straight Connector 63">
                        <a:extLst>
                          <a:ext uri="{FF2B5EF4-FFF2-40B4-BE49-F238E27FC236}">
                            <a16:creationId xmlns:a16="http://schemas.microsoft.com/office/drawing/2014/main" id="{556CACE7-8237-417E-8298-DBF36F1E4D3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61BE835B-E9BF-446E-B9FB-148C39A4983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1BB12643-FDA1-434C-97C4-062DC1C25A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F3BA80F-1747-4B0F-9C1F-A7BBEC8773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79988654-EAA2-4287-B7D1-FC707EE8F6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885DA91-BE61-477C-A335-BAADA2D8D78E}"/>
                  </a:ext>
                </a:extLst>
              </p:cNvPr>
              <p:cNvSpPr txBox="1"/>
              <p:nvPr/>
            </p:nvSpPr>
            <p:spPr>
              <a:xfrm>
                <a:off x="5485888" y="4817950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728791E-99AA-40A7-B734-BDF77A23506C}"/>
                  </a:ext>
                </a:extLst>
              </p:cNvPr>
              <p:cNvSpPr/>
              <p:nvPr/>
            </p:nvSpPr>
            <p:spPr>
              <a:xfrm>
                <a:off x="5124189" y="2247554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42FDCBB6-792F-46D7-8C0A-1B3B837BFBFF}"/>
                  </a:ext>
                </a:extLst>
              </p:cNvPr>
              <p:cNvSpPr/>
              <p:nvPr/>
            </p:nvSpPr>
            <p:spPr>
              <a:xfrm>
                <a:off x="5177102" y="575742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9D932462-C6F7-46A0-A616-7904FE278382}"/>
                  </a:ext>
                </a:extLst>
              </p:cNvPr>
              <p:cNvCxnSpPr/>
              <p:nvPr/>
            </p:nvCxnSpPr>
            <p:spPr>
              <a:xfrm>
                <a:off x="4707701" y="3758341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3241AFB1-6E00-4198-BA1A-3AF6B6D8717A}"/>
                </a:ext>
              </a:extLst>
            </p:cNvPr>
            <p:cNvSpPr txBox="1"/>
            <p:nvPr/>
          </p:nvSpPr>
          <p:spPr>
            <a:xfrm>
              <a:off x="2404600" y="596729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-5 V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03D19D2-CB98-401D-A7FA-613D6600352E}"/>
              </a:ext>
            </a:extLst>
          </p:cNvPr>
          <p:cNvGrpSpPr/>
          <p:nvPr/>
        </p:nvGrpSpPr>
        <p:grpSpPr>
          <a:xfrm>
            <a:off x="4880850" y="2055414"/>
            <a:ext cx="2430299" cy="4445795"/>
            <a:chOff x="5744778" y="1945489"/>
            <a:chExt cx="2430299" cy="4445795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9A7676D5-2AAB-4352-8A44-9490CF61B3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04448" y="4235638"/>
              <a:ext cx="0" cy="17373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34413BF-3F34-49CC-8837-918953FF7A2A}"/>
                </a:ext>
              </a:extLst>
            </p:cNvPr>
            <p:cNvCxnSpPr>
              <a:cxnSpLocks/>
            </p:cNvCxnSpPr>
            <p:nvPr/>
          </p:nvCxnSpPr>
          <p:spPr>
            <a:xfrm>
              <a:off x="6585529" y="3729529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8FF7934-0F7B-4CD6-9031-9C0B5923F84E}"/>
                </a:ext>
              </a:extLst>
            </p:cNvPr>
            <p:cNvSpPr txBox="1"/>
            <p:nvPr/>
          </p:nvSpPr>
          <p:spPr>
            <a:xfrm>
              <a:off x="7200825" y="3535818"/>
              <a:ext cx="9742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CABBB45-A3EA-484C-B87B-422EEBBFC332}"/>
                </a:ext>
              </a:extLst>
            </p:cNvPr>
            <p:cNvSpPr txBox="1"/>
            <p:nvPr/>
          </p:nvSpPr>
          <p:spPr>
            <a:xfrm>
              <a:off x="6189529" y="1945489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 V</a:t>
              </a:r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D4A7A3BA-2ADC-4AA9-AFA1-3A1ABA5BA63B}"/>
                </a:ext>
              </a:extLst>
            </p:cNvPr>
            <p:cNvGrpSpPr/>
            <p:nvPr/>
          </p:nvGrpSpPr>
          <p:grpSpPr>
            <a:xfrm flipV="1">
              <a:off x="6417003" y="3864667"/>
              <a:ext cx="365760" cy="413645"/>
              <a:chOff x="6431228" y="3717404"/>
              <a:chExt cx="365760" cy="413645"/>
            </a:xfrm>
          </p:grpSpPr>
          <p:sp>
            <p:nvSpPr>
              <p:cNvPr id="120" name="Isosceles Triangle 119">
                <a:extLst>
                  <a:ext uri="{FF2B5EF4-FFF2-40B4-BE49-F238E27FC236}">
                    <a16:creationId xmlns:a16="http://schemas.microsoft.com/office/drawing/2014/main" id="{A660518C-16EF-48A8-AEA6-D39CBF9AE759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52318F64-DD19-4DB6-9C16-7AA136DE9A58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320E599A-17AB-4B09-A6B0-A95D1E42BBF8}"/>
                </a:ext>
              </a:extLst>
            </p:cNvPr>
            <p:cNvSpPr txBox="1"/>
            <p:nvPr/>
          </p:nvSpPr>
          <p:spPr>
            <a:xfrm>
              <a:off x="5744778" y="3857229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725CF0F-4D71-49A4-AB09-1712341F6BC3}"/>
                </a:ext>
              </a:extLst>
            </p:cNvPr>
            <p:cNvGrpSpPr/>
            <p:nvPr/>
          </p:nvGrpSpPr>
          <p:grpSpPr>
            <a:xfrm>
              <a:off x="6434120" y="2451137"/>
              <a:ext cx="297701" cy="1438395"/>
              <a:chOff x="5090300" y="2694719"/>
              <a:chExt cx="297701" cy="1438395"/>
            </a:xfrm>
          </p:grpSpPr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5AD6E192-2EA0-4A54-93BB-A978E0C17D3B}"/>
                  </a:ext>
                </a:extLst>
              </p:cNvPr>
              <p:cNvGrpSpPr/>
              <p:nvPr/>
            </p:nvGrpSpPr>
            <p:grpSpPr>
              <a:xfrm>
                <a:off x="5090300" y="2694719"/>
                <a:ext cx="297701" cy="1117728"/>
                <a:chOff x="5090300" y="2694719"/>
                <a:chExt cx="297701" cy="1117728"/>
              </a:xfrm>
            </p:grpSpPr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8CA667EA-BC70-45D3-BA98-C5E7389C0456}"/>
                    </a:ext>
                  </a:extLst>
                </p:cNvPr>
                <p:cNvGrpSpPr/>
                <p:nvPr/>
              </p:nvGrpSpPr>
              <p:grpSpPr>
                <a:xfrm rot="5400000">
                  <a:off x="4840221" y="3264667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id="{2F3FFE46-684E-49CC-9DB7-FD8E4C56C9FF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18" name="Straight Connector 117">
                      <a:extLst>
                        <a:ext uri="{FF2B5EF4-FFF2-40B4-BE49-F238E27FC236}">
                          <a16:creationId xmlns:a16="http://schemas.microsoft.com/office/drawing/2014/main" id="{1CDA7EF3-60A8-4A17-A1D7-9CF305D1CD5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" name="Straight Connector 118">
                      <a:extLst>
                        <a:ext uri="{FF2B5EF4-FFF2-40B4-BE49-F238E27FC236}">
                          <a16:creationId xmlns:a16="http://schemas.microsoft.com/office/drawing/2014/main" id="{D4CC305A-9D88-4C29-86B3-F94D4982F6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1" name="Group 110">
                    <a:extLst>
                      <a:ext uri="{FF2B5EF4-FFF2-40B4-BE49-F238E27FC236}">
                        <a16:creationId xmlns:a16="http://schemas.microsoft.com/office/drawing/2014/main" id="{678DA697-332F-4C30-9D27-7C67BFF707F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6" name="Straight Connector 115">
                      <a:extLst>
                        <a:ext uri="{FF2B5EF4-FFF2-40B4-BE49-F238E27FC236}">
                          <a16:creationId xmlns:a16="http://schemas.microsoft.com/office/drawing/2014/main" id="{1E26C737-18E2-4838-A70D-FB3BDA1989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" name="Straight Connector 116">
                      <a:extLst>
                        <a:ext uri="{FF2B5EF4-FFF2-40B4-BE49-F238E27FC236}">
                          <a16:creationId xmlns:a16="http://schemas.microsoft.com/office/drawing/2014/main" id="{60ED5E7D-6142-4A84-9A72-057822C6CB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2" name="Group 111">
                    <a:extLst>
                      <a:ext uri="{FF2B5EF4-FFF2-40B4-BE49-F238E27FC236}">
                        <a16:creationId xmlns:a16="http://schemas.microsoft.com/office/drawing/2014/main" id="{DE91CF93-FBEB-4A8D-B0FB-A43A4579FBAE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4" name="Straight Connector 113">
                      <a:extLst>
                        <a:ext uri="{FF2B5EF4-FFF2-40B4-BE49-F238E27FC236}">
                          <a16:creationId xmlns:a16="http://schemas.microsoft.com/office/drawing/2014/main" id="{C1D778B1-3E29-41C5-A0EC-9562D172F9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Straight Connector 114">
                      <a:extLst>
                        <a:ext uri="{FF2B5EF4-FFF2-40B4-BE49-F238E27FC236}">
                          <a16:creationId xmlns:a16="http://schemas.microsoft.com/office/drawing/2014/main" id="{BD66D186-9C30-44FE-A2F6-796B313CC8A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64A0EDE2-9C15-4117-9952-F453610B76F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087E46E2-E875-438B-8F68-215BEE9854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14537" y="2694719"/>
                  <a:ext cx="109" cy="340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A18C9E63-4A4C-40CE-9650-F290B507A8C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34609" y="3812447"/>
                <a:ext cx="0" cy="3206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5EDBBF61-13B0-49B6-9C85-1EC49B963C70}"/>
                </a:ext>
              </a:extLst>
            </p:cNvPr>
            <p:cNvSpPr txBox="1"/>
            <p:nvPr/>
          </p:nvSpPr>
          <p:spPr>
            <a:xfrm>
              <a:off x="6781507" y="295812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20 k</a:t>
              </a:r>
              <a:r>
                <a:rPr lang="el-GR" dirty="0"/>
                <a:t>Ω</a:t>
              </a:r>
              <a:endParaRPr lang="en-US" dirty="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256B204C-EACA-49A5-BF69-424648EAF5D7}"/>
                </a:ext>
              </a:extLst>
            </p:cNvPr>
            <p:cNvSpPr/>
            <p:nvPr/>
          </p:nvSpPr>
          <p:spPr>
            <a:xfrm>
              <a:off x="6507984" y="2353880"/>
              <a:ext cx="137160" cy="13716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37E5843F-47F0-44E7-AF5D-A142BD835E90}"/>
                </a:ext>
              </a:extLst>
            </p:cNvPr>
            <p:cNvSpPr/>
            <p:nvPr/>
          </p:nvSpPr>
          <p:spPr>
            <a:xfrm>
              <a:off x="6558357" y="5854270"/>
              <a:ext cx="137160" cy="13716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F9080BC3-C564-41B1-8B0A-C4A640A94703}"/>
                </a:ext>
              </a:extLst>
            </p:cNvPr>
            <p:cNvCxnSpPr/>
            <p:nvPr/>
          </p:nvCxnSpPr>
          <p:spPr>
            <a:xfrm>
              <a:off x="6091496" y="3864667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40A53994-E16E-467E-89F5-1E6C95557675}"/>
                </a:ext>
              </a:extLst>
            </p:cNvPr>
            <p:cNvSpPr txBox="1"/>
            <p:nvPr/>
          </p:nvSpPr>
          <p:spPr>
            <a:xfrm>
              <a:off x="6288947" y="602132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-3 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64158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Problem:  Find the current through the diode and the output voltage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4DB786B-0388-42F0-A07A-723FCB34C3B4}"/>
              </a:ext>
            </a:extLst>
          </p:cNvPr>
          <p:cNvGrpSpPr/>
          <p:nvPr/>
        </p:nvGrpSpPr>
        <p:grpSpPr>
          <a:xfrm>
            <a:off x="1894230" y="1945489"/>
            <a:ext cx="2362212" cy="4391765"/>
            <a:chOff x="1894230" y="1945489"/>
            <a:chExt cx="2362212" cy="439176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027BE59F-899F-4E63-B8A3-236636A29AFB}"/>
                </a:ext>
              </a:extLst>
            </p:cNvPr>
            <p:cNvGrpSpPr/>
            <p:nvPr/>
          </p:nvGrpSpPr>
          <p:grpSpPr>
            <a:xfrm>
              <a:off x="1894230" y="1945489"/>
              <a:ext cx="2362212" cy="4055422"/>
              <a:chOff x="4360983" y="1839163"/>
              <a:chExt cx="2362212" cy="405542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3E43B84-A904-47DB-9E63-2F5DF3902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01734" y="3622872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14A581A-D155-4F10-A32A-4D21C4791783}"/>
                  </a:ext>
                </a:extLst>
              </p:cNvPr>
              <p:cNvSpPr txBox="1"/>
              <p:nvPr/>
            </p:nvSpPr>
            <p:spPr>
              <a:xfrm>
                <a:off x="5748943" y="3435983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2F8E03B-BECC-409F-B303-EA09FA75CF12}"/>
                  </a:ext>
                </a:extLst>
              </p:cNvPr>
              <p:cNvSpPr txBox="1"/>
              <p:nvPr/>
            </p:nvSpPr>
            <p:spPr>
              <a:xfrm>
                <a:off x="4805734" y="1839163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V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75E1AB7-BF82-46E1-BDD9-DCE19171F38A}"/>
                  </a:ext>
                </a:extLst>
              </p:cNvPr>
              <p:cNvGrpSpPr/>
              <p:nvPr/>
            </p:nvGrpSpPr>
            <p:grpSpPr>
              <a:xfrm flipV="1">
                <a:off x="5033208" y="3758341"/>
                <a:ext cx="365760" cy="413645"/>
                <a:chOff x="6431228" y="3717404"/>
                <a:chExt cx="365760" cy="413645"/>
              </a:xfrm>
            </p:grpSpPr>
            <p:sp>
              <p:nvSpPr>
                <p:cNvPr id="66" name="Isosceles Triangle 65">
                  <a:extLst>
                    <a:ext uri="{FF2B5EF4-FFF2-40B4-BE49-F238E27FC236}">
                      <a16:creationId xmlns:a16="http://schemas.microsoft.com/office/drawing/2014/main" id="{C99619E8-9FB2-45E2-A6E4-A838CCF0B8BA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5D5C0CC-A290-4761-96ED-459561D7F4B7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410226-79E4-43DE-97E7-5099F9C67FBE}"/>
                  </a:ext>
                </a:extLst>
              </p:cNvPr>
              <p:cNvSpPr txBox="1"/>
              <p:nvPr/>
            </p:nvSpPr>
            <p:spPr>
              <a:xfrm>
                <a:off x="4360983" y="3750903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49844EB-6FC7-4A03-B9CB-EACBB58792A4}"/>
                  </a:ext>
                </a:extLst>
              </p:cNvPr>
              <p:cNvGrpSpPr/>
              <p:nvPr/>
            </p:nvGrpSpPr>
            <p:grpSpPr>
              <a:xfrm>
                <a:off x="5050325" y="2344811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6E7F8E5A-EC18-43AC-B49F-925A8EA615D3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22DA2347-9A21-4716-917E-FA9685A3AD06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BE3A2B11-1D70-4BF5-9260-554ED1A957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52744C24-3E03-49EB-A605-5B73686B3D5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7AD710A-3D89-4602-9065-2B434599083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6CB8AF05-E1A6-456C-80A1-19F27123CB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5EA536B7-F3E1-425E-B3E7-3E63B29318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EE21518C-C195-4DE7-847A-E4081C142E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8E5A5DBB-92E4-4D3C-823E-78308972601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11F22DF7-9C7F-4B5F-8D3C-41FBE2EA30E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F7ABC6A2-F289-465B-A51A-0D88FCAEB9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12442A8E-8D0D-4129-BFC9-8A7D9E83C7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160D2F8-700E-418C-A367-2AA8B5E7B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D3284681-150F-4D91-A4CF-C76346DBAE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EF2EBC3-8B78-4073-BCAB-43F9A9DCB898}"/>
                  </a:ext>
                </a:extLst>
              </p:cNvPr>
              <p:cNvSpPr txBox="1"/>
              <p:nvPr/>
            </p:nvSpPr>
            <p:spPr>
              <a:xfrm>
                <a:off x="5397712" y="2851798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5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00326D7-AFF5-4B3E-A6B5-80F9D9027255}"/>
                  </a:ext>
                </a:extLst>
              </p:cNvPr>
              <p:cNvGrpSpPr/>
              <p:nvPr/>
            </p:nvGrpSpPr>
            <p:grpSpPr>
              <a:xfrm>
                <a:off x="5095913" y="4171986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0B59C5-2EE7-4DC2-A002-EDE2A605DD1A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CCC5B3D2-3464-4EBB-9A96-D5F99EC5EFF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89775449-CC7C-4D03-BA87-726106A6660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70" name="Straight Connector 69">
                        <a:extLst>
                          <a:ext uri="{FF2B5EF4-FFF2-40B4-BE49-F238E27FC236}">
                            <a16:creationId xmlns:a16="http://schemas.microsoft.com/office/drawing/2014/main" id="{989A656F-F725-40F8-B7F1-64FDDFB3CD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Straight Connector 74">
                        <a:extLst>
                          <a:ext uri="{FF2B5EF4-FFF2-40B4-BE49-F238E27FC236}">
                            <a16:creationId xmlns:a16="http://schemas.microsoft.com/office/drawing/2014/main" id="{55C5225C-4028-463D-BB8C-12A15E0F13C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D14BC864-4FB2-4797-B7D4-59EB66AB31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921883F0-C3DB-4CE8-9201-7B043F1C56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A77ECD64-8CD5-40B3-BDF4-DD847E7198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E6A00984-0B4A-42F2-BC6C-E3E8D11C90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4" name="Straight Connector 63">
                        <a:extLst>
                          <a:ext uri="{FF2B5EF4-FFF2-40B4-BE49-F238E27FC236}">
                            <a16:creationId xmlns:a16="http://schemas.microsoft.com/office/drawing/2014/main" id="{556CACE7-8237-417E-8298-DBF36F1E4D3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61BE835B-E9BF-446E-B9FB-148C39A4983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1BB12643-FDA1-434C-97C4-062DC1C25A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F3BA80F-1747-4B0F-9C1F-A7BBEC8773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79988654-EAA2-4287-B7D1-FC707EE8F6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885DA91-BE61-477C-A335-BAADA2D8D78E}"/>
                  </a:ext>
                </a:extLst>
              </p:cNvPr>
              <p:cNvSpPr txBox="1"/>
              <p:nvPr/>
            </p:nvSpPr>
            <p:spPr>
              <a:xfrm>
                <a:off x="5485888" y="4817950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728791E-99AA-40A7-B734-BDF77A23506C}"/>
                  </a:ext>
                </a:extLst>
              </p:cNvPr>
              <p:cNvSpPr/>
              <p:nvPr/>
            </p:nvSpPr>
            <p:spPr>
              <a:xfrm>
                <a:off x="5124189" y="2247554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42FDCBB6-792F-46D7-8C0A-1B3B837BFBFF}"/>
                  </a:ext>
                </a:extLst>
              </p:cNvPr>
              <p:cNvSpPr/>
              <p:nvPr/>
            </p:nvSpPr>
            <p:spPr>
              <a:xfrm>
                <a:off x="5177102" y="575742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9D932462-C6F7-46A0-A616-7904FE278382}"/>
                  </a:ext>
                </a:extLst>
              </p:cNvPr>
              <p:cNvCxnSpPr/>
              <p:nvPr/>
            </p:nvCxnSpPr>
            <p:spPr>
              <a:xfrm>
                <a:off x="4707701" y="3758341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3241AFB1-6E00-4198-BA1A-3AF6B6D8717A}"/>
                </a:ext>
              </a:extLst>
            </p:cNvPr>
            <p:cNvSpPr txBox="1"/>
            <p:nvPr/>
          </p:nvSpPr>
          <p:spPr>
            <a:xfrm>
              <a:off x="2404600" y="596729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-8 V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03D19D2-CB98-401D-A7FA-613D6600352E}"/>
              </a:ext>
            </a:extLst>
          </p:cNvPr>
          <p:cNvGrpSpPr/>
          <p:nvPr/>
        </p:nvGrpSpPr>
        <p:grpSpPr>
          <a:xfrm>
            <a:off x="4880850" y="2055414"/>
            <a:ext cx="2430299" cy="4445795"/>
            <a:chOff x="5744778" y="1945489"/>
            <a:chExt cx="2430299" cy="4445795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9A7676D5-2AAB-4352-8A44-9490CF61B3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04325" y="4274001"/>
              <a:ext cx="0" cy="16459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34413BF-3F34-49CC-8837-918953FF7A2A}"/>
                </a:ext>
              </a:extLst>
            </p:cNvPr>
            <p:cNvCxnSpPr>
              <a:cxnSpLocks/>
            </p:cNvCxnSpPr>
            <p:nvPr/>
          </p:nvCxnSpPr>
          <p:spPr>
            <a:xfrm>
              <a:off x="6585529" y="3729529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8FF7934-0F7B-4CD6-9031-9C0B5923F84E}"/>
                </a:ext>
              </a:extLst>
            </p:cNvPr>
            <p:cNvSpPr txBox="1"/>
            <p:nvPr/>
          </p:nvSpPr>
          <p:spPr>
            <a:xfrm>
              <a:off x="7200825" y="3535818"/>
              <a:ext cx="9742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CABBB45-A3EA-484C-B87B-422EEBBFC332}"/>
                </a:ext>
              </a:extLst>
            </p:cNvPr>
            <p:cNvSpPr txBox="1"/>
            <p:nvPr/>
          </p:nvSpPr>
          <p:spPr>
            <a:xfrm>
              <a:off x="6189529" y="1945489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 V</a:t>
              </a:r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D4A7A3BA-2ADC-4AA9-AFA1-3A1ABA5BA63B}"/>
                </a:ext>
              </a:extLst>
            </p:cNvPr>
            <p:cNvGrpSpPr/>
            <p:nvPr/>
          </p:nvGrpSpPr>
          <p:grpSpPr>
            <a:xfrm flipV="1">
              <a:off x="6410349" y="3886470"/>
              <a:ext cx="365760" cy="395213"/>
              <a:chOff x="6424574" y="3714033"/>
              <a:chExt cx="365760" cy="395213"/>
            </a:xfrm>
          </p:grpSpPr>
          <p:sp>
            <p:nvSpPr>
              <p:cNvPr id="120" name="Isosceles Triangle 119">
                <a:extLst>
                  <a:ext uri="{FF2B5EF4-FFF2-40B4-BE49-F238E27FC236}">
                    <a16:creationId xmlns:a16="http://schemas.microsoft.com/office/drawing/2014/main" id="{A660518C-16EF-48A8-AEA6-D39CBF9AE759}"/>
                  </a:ext>
                </a:extLst>
              </p:cNvPr>
              <p:cNvSpPr/>
              <p:nvPr/>
            </p:nvSpPr>
            <p:spPr>
              <a:xfrm flipV="1">
                <a:off x="6436808" y="3714033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52318F64-DD19-4DB6-9C16-7AA136DE9A5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424574" y="410618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320E599A-17AB-4B09-A6B0-A95D1E42BBF8}"/>
                </a:ext>
              </a:extLst>
            </p:cNvPr>
            <p:cNvSpPr txBox="1"/>
            <p:nvPr/>
          </p:nvSpPr>
          <p:spPr>
            <a:xfrm>
              <a:off x="5744778" y="3857229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725CF0F-4D71-49A4-AB09-1712341F6BC3}"/>
                </a:ext>
              </a:extLst>
            </p:cNvPr>
            <p:cNvGrpSpPr/>
            <p:nvPr/>
          </p:nvGrpSpPr>
          <p:grpSpPr>
            <a:xfrm>
              <a:off x="6434120" y="2451137"/>
              <a:ext cx="297701" cy="1438395"/>
              <a:chOff x="5090300" y="2694719"/>
              <a:chExt cx="297701" cy="1438395"/>
            </a:xfrm>
          </p:grpSpPr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5AD6E192-2EA0-4A54-93BB-A978E0C17D3B}"/>
                  </a:ext>
                </a:extLst>
              </p:cNvPr>
              <p:cNvGrpSpPr/>
              <p:nvPr/>
            </p:nvGrpSpPr>
            <p:grpSpPr>
              <a:xfrm>
                <a:off x="5090300" y="2694719"/>
                <a:ext cx="297701" cy="1117728"/>
                <a:chOff x="5090300" y="2694719"/>
                <a:chExt cx="297701" cy="1117728"/>
              </a:xfrm>
            </p:grpSpPr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8CA667EA-BC70-45D3-BA98-C5E7389C0456}"/>
                    </a:ext>
                  </a:extLst>
                </p:cNvPr>
                <p:cNvGrpSpPr/>
                <p:nvPr/>
              </p:nvGrpSpPr>
              <p:grpSpPr>
                <a:xfrm rot="5400000">
                  <a:off x="4840221" y="3264667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id="{2F3FFE46-684E-49CC-9DB7-FD8E4C56C9FF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18" name="Straight Connector 117">
                      <a:extLst>
                        <a:ext uri="{FF2B5EF4-FFF2-40B4-BE49-F238E27FC236}">
                          <a16:creationId xmlns:a16="http://schemas.microsoft.com/office/drawing/2014/main" id="{1CDA7EF3-60A8-4A17-A1D7-9CF305D1CD5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" name="Straight Connector 118">
                      <a:extLst>
                        <a:ext uri="{FF2B5EF4-FFF2-40B4-BE49-F238E27FC236}">
                          <a16:creationId xmlns:a16="http://schemas.microsoft.com/office/drawing/2014/main" id="{D4CC305A-9D88-4C29-86B3-F94D4982F6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1" name="Group 110">
                    <a:extLst>
                      <a:ext uri="{FF2B5EF4-FFF2-40B4-BE49-F238E27FC236}">
                        <a16:creationId xmlns:a16="http://schemas.microsoft.com/office/drawing/2014/main" id="{678DA697-332F-4C30-9D27-7C67BFF707F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6" name="Straight Connector 115">
                      <a:extLst>
                        <a:ext uri="{FF2B5EF4-FFF2-40B4-BE49-F238E27FC236}">
                          <a16:creationId xmlns:a16="http://schemas.microsoft.com/office/drawing/2014/main" id="{1E26C737-18E2-4838-A70D-FB3BDA1989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" name="Straight Connector 116">
                      <a:extLst>
                        <a:ext uri="{FF2B5EF4-FFF2-40B4-BE49-F238E27FC236}">
                          <a16:creationId xmlns:a16="http://schemas.microsoft.com/office/drawing/2014/main" id="{60ED5E7D-6142-4A84-9A72-057822C6CB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2" name="Group 111">
                    <a:extLst>
                      <a:ext uri="{FF2B5EF4-FFF2-40B4-BE49-F238E27FC236}">
                        <a16:creationId xmlns:a16="http://schemas.microsoft.com/office/drawing/2014/main" id="{DE91CF93-FBEB-4A8D-B0FB-A43A4579FBAE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4" name="Straight Connector 113">
                      <a:extLst>
                        <a:ext uri="{FF2B5EF4-FFF2-40B4-BE49-F238E27FC236}">
                          <a16:creationId xmlns:a16="http://schemas.microsoft.com/office/drawing/2014/main" id="{C1D778B1-3E29-41C5-A0EC-9562D172F9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Straight Connector 114">
                      <a:extLst>
                        <a:ext uri="{FF2B5EF4-FFF2-40B4-BE49-F238E27FC236}">
                          <a16:creationId xmlns:a16="http://schemas.microsoft.com/office/drawing/2014/main" id="{BD66D186-9C30-44FE-A2F6-796B313CC8A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64A0EDE2-9C15-4117-9952-F453610B76F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087E46E2-E875-438B-8F68-215BEE9854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14537" y="2694719"/>
                  <a:ext cx="109" cy="340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A18C9E63-4A4C-40CE-9650-F290B507A8C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34609" y="3812447"/>
                <a:ext cx="0" cy="3206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5EDBBF61-13B0-49B6-9C85-1EC49B963C70}"/>
                </a:ext>
              </a:extLst>
            </p:cNvPr>
            <p:cNvSpPr txBox="1"/>
            <p:nvPr/>
          </p:nvSpPr>
          <p:spPr>
            <a:xfrm>
              <a:off x="6781507" y="295812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20 k</a:t>
              </a:r>
              <a:r>
                <a:rPr lang="el-GR" dirty="0"/>
                <a:t>Ω</a:t>
              </a:r>
              <a:endParaRPr lang="en-US" dirty="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256B204C-EACA-49A5-BF69-424648EAF5D7}"/>
                </a:ext>
              </a:extLst>
            </p:cNvPr>
            <p:cNvSpPr/>
            <p:nvPr/>
          </p:nvSpPr>
          <p:spPr>
            <a:xfrm>
              <a:off x="6507984" y="2353880"/>
              <a:ext cx="137160" cy="13716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37E5843F-47F0-44E7-AF5D-A142BD835E90}"/>
                </a:ext>
              </a:extLst>
            </p:cNvPr>
            <p:cNvSpPr/>
            <p:nvPr/>
          </p:nvSpPr>
          <p:spPr>
            <a:xfrm>
              <a:off x="6558357" y="5854270"/>
              <a:ext cx="137160" cy="13716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F9080BC3-C564-41B1-8B0A-C4A640A94703}"/>
                </a:ext>
              </a:extLst>
            </p:cNvPr>
            <p:cNvCxnSpPr/>
            <p:nvPr/>
          </p:nvCxnSpPr>
          <p:spPr>
            <a:xfrm>
              <a:off x="6091496" y="3864667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40A53994-E16E-467E-89F5-1E6C95557675}"/>
                </a:ext>
              </a:extLst>
            </p:cNvPr>
            <p:cNvSpPr txBox="1"/>
            <p:nvPr/>
          </p:nvSpPr>
          <p:spPr>
            <a:xfrm>
              <a:off x="6288947" y="602132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-5 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33206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Problem:  Find the current through the diode and through the 8 Ohm resistors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1045796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19"/>
            <a:ext cx="0" cy="777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3866862" y="2890947"/>
            <a:ext cx="2965380" cy="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4169254" y="5090885"/>
            <a:ext cx="26629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943018" y="3828403"/>
            <a:ext cx="125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= 16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2587350" y="2344811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8 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F2100E1-E124-443A-ADE1-9A6B8FF06DD7}"/>
              </a:ext>
            </a:extLst>
          </p:cNvPr>
          <p:cNvCxnSpPr>
            <a:cxnSpLocks/>
          </p:cNvCxnSpPr>
          <p:nvPr/>
        </p:nvCxnSpPr>
        <p:spPr>
          <a:xfrm>
            <a:off x="6826981" y="2898047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89F216-930E-4C8E-96E6-F6841BE95B20}"/>
              </a:ext>
            </a:extLst>
          </p:cNvPr>
          <p:cNvCxnSpPr>
            <a:cxnSpLocks/>
          </p:cNvCxnSpPr>
          <p:nvPr/>
        </p:nvCxnSpPr>
        <p:spPr>
          <a:xfrm>
            <a:off x="6832242" y="4203585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75E1AB7-BF82-46E1-BDD9-DCE19171F38A}"/>
              </a:ext>
            </a:extLst>
          </p:cNvPr>
          <p:cNvGrpSpPr/>
          <p:nvPr/>
        </p:nvGrpSpPr>
        <p:grpSpPr>
          <a:xfrm flipV="1">
            <a:off x="6651919" y="3795207"/>
            <a:ext cx="365760" cy="413645"/>
            <a:chOff x="6431228" y="3717404"/>
            <a:chExt cx="365760" cy="413645"/>
          </a:xfrm>
        </p:grpSpPr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99619E8-9FB2-45E2-A6E4-A838CCF0B8BA}"/>
                </a:ext>
              </a:extLst>
            </p:cNvPr>
            <p:cNvSpPr/>
            <p:nvPr/>
          </p:nvSpPr>
          <p:spPr>
            <a:xfrm>
              <a:off x="6435645" y="3735836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5D5C0CC-A290-4761-96ED-459561D7F4B7}"/>
                </a:ext>
              </a:extLst>
            </p:cNvPr>
            <p:cNvCxnSpPr/>
            <p:nvPr/>
          </p:nvCxnSpPr>
          <p:spPr>
            <a:xfrm flipH="1">
              <a:off x="6431228" y="3717404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7210295" y="381460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2DA2347-9A21-4716-917E-FA9685A3AD06}"/>
              </a:ext>
            </a:extLst>
          </p:cNvPr>
          <p:cNvGrpSpPr/>
          <p:nvPr/>
        </p:nvGrpSpPr>
        <p:grpSpPr>
          <a:xfrm rot="5400000">
            <a:off x="4781864" y="3812120"/>
            <a:ext cx="797859" cy="297701"/>
            <a:chOff x="3069003" y="2744655"/>
            <a:chExt cx="797859" cy="29770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BE3A2B11-1D70-4BF5-9260-554ED1A9574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52744C24-3E03-49EB-A605-5B73686B3D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7AD710A-3D89-4602-9065-2B434599083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CB8AF05-E1A6-456C-80A1-19F27123CBC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EA536B7-F3E1-425E-B3E7-3E63B2931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E21518C-C195-4DE7-847A-E4081C142E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E5A5DBB-92E4-4D3C-823E-78308972601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1F22DF7-9C7F-4B5F-8D3C-41FBE2EA30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F7ABC6A2-F289-465B-A51A-0D88FCAEB96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2442A8E-8D0D-4129-BFC9-8A7D9E83C7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60D2F8-700E-418C-A367-2AA8B5E7B503}"/>
              </a:ext>
            </a:extLst>
          </p:cNvPr>
          <p:cNvCxnSpPr/>
          <p:nvPr/>
        </p:nvCxnSpPr>
        <p:spPr>
          <a:xfrm flipV="1">
            <a:off x="5156180" y="2869131"/>
            <a:ext cx="0" cy="7134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3284681-150F-4D91-A4CF-C76346DBAE34}"/>
              </a:ext>
            </a:extLst>
          </p:cNvPr>
          <p:cNvCxnSpPr/>
          <p:nvPr/>
        </p:nvCxnSpPr>
        <p:spPr>
          <a:xfrm flipV="1">
            <a:off x="5211451" y="4359365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4212045" y="379520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BD6F3FD-C9A2-4C9A-9FF2-F7B74491D682}"/>
              </a:ext>
            </a:extLst>
          </p:cNvPr>
          <p:cNvGrpSpPr/>
          <p:nvPr/>
        </p:nvGrpSpPr>
        <p:grpSpPr>
          <a:xfrm>
            <a:off x="3371395" y="4957957"/>
            <a:ext cx="797859" cy="297701"/>
            <a:chOff x="3069003" y="2744655"/>
            <a:chExt cx="797859" cy="297701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087F33C0-BBCD-4981-88CA-AC0C8D1909C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C65F1DA2-66C0-4BBD-9C02-A39220CBE6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90D968BD-6F7E-4615-9373-6BAB0A6C588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9434EF9D-C86F-4BC3-97F2-DBAA1C5C6A13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F40C67A6-A421-43C7-98B0-0969DCD6B84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A1FB67C2-21A7-43C4-87D0-B0A7CEBD05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5668D438-0487-4C4F-8CEE-90369DBC5788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55184E03-E95B-4095-8689-291B85F00EF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4C146B5A-AC87-4777-A08A-00CE7BBA619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1C75603C-E44F-4A67-A39A-8B4820CCD5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2520363" y="5123337"/>
            <a:ext cx="868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B8B06FE4-6225-44AE-AE63-F872F5DCF3EC}"/>
              </a:ext>
            </a:extLst>
          </p:cNvPr>
          <p:cNvSpPr txBox="1"/>
          <p:nvPr/>
        </p:nvSpPr>
        <p:spPr>
          <a:xfrm>
            <a:off x="2864227" y="5318333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8 </a:t>
            </a:r>
            <a:r>
              <a:rPr lang="el-GR" dirty="0"/>
              <a:t>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9693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Problem:  Find the current through the diode and through the 8 Ohm resistors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1045796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19"/>
            <a:ext cx="0" cy="777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3866862" y="2890947"/>
            <a:ext cx="2965380" cy="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4169254" y="5090885"/>
            <a:ext cx="1554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943018" y="3828403"/>
            <a:ext cx="125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= 16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2587350" y="2344811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8 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F2100E1-E124-443A-ADE1-9A6B8FF06DD7}"/>
              </a:ext>
            </a:extLst>
          </p:cNvPr>
          <p:cNvCxnSpPr>
            <a:cxnSpLocks/>
          </p:cNvCxnSpPr>
          <p:nvPr/>
        </p:nvCxnSpPr>
        <p:spPr>
          <a:xfrm>
            <a:off x="6826981" y="2898047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89F216-930E-4C8E-96E6-F6841BE95B20}"/>
              </a:ext>
            </a:extLst>
          </p:cNvPr>
          <p:cNvCxnSpPr>
            <a:cxnSpLocks/>
          </p:cNvCxnSpPr>
          <p:nvPr/>
        </p:nvCxnSpPr>
        <p:spPr>
          <a:xfrm>
            <a:off x="6832242" y="4203585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75E1AB7-BF82-46E1-BDD9-DCE19171F38A}"/>
              </a:ext>
            </a:extLst>
          </p:cNvPr>
          <p:cNvGrpSpPr/>
          <p:nvPr/>
        </p:nvGrpSpPr>
        <p:grpSpPr>
          <a:xfrm flipV="1">
            <a:off x="6651919" y="3795207"/>
            <a:ext cx="365760" cy="413645"/>
            <a:chOff x="6431228" y="3717404"/>
            <a:chExt cx="365760" cy="413645"/>
          </a:xfrm>
        </p:grpSpPr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99619E8-9FB2-45E2-A6E4-A838CCF0B8BA}"/>
                </a:ext>
              </a:extLst>
            </p:cNvPr>
            <p:cNvSpPr/>
            <p:nvPr/>
          </p:nvSpPr>
          <p:spPr>
            <a:xfrm>
              <a:off x="6435645" y="3735836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5D5C0CC-A290-4761-96ED-459561D7F4B7}"/>
                </a:ext>
              </a:extLst>
            </p:cNvPr>
            <p:cNvCxnSpPr/>
            <p:nvPr/>
          </p:nvCxnSpPr>
          <p:spPr>
            <a:xfrm flipH="1">
              <a:off x="6431228" y="3717404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7210295" y="381460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2DA2347-9A21-4716-917E-FA9685A3AD06}"/>
              </a:ext>
            </a:extLst>
          </p:cNvPr>
          <p:cNvGrpSpPr/>
          <p:nvPr/>
        </p:nvGrpSpPr>
        <p:grpSpPr>
          <a:xfrm rot="5400000">
            <a:off x="4781864" y="3812120"/>
            <a:ext cx="797859" cy="297701"/>
            <a:chOff x="3069003" y="2744655"/>
            <a:chExt cx="797859" cy="29770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BE3A2B11-1D70-4BF5-9260-554ED1A9574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52744C24-3E03-49EB-A605-5B73686B3D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7AD710A-3D89-4602-9065-2B434599083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CB8AF05-E1A6-456C-80A1-19F27123CBC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EA536B7-F3E1-425E-B3E7-3E63B2931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E21518C-C195-4DE7-847A-E4081C142E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E5A5DBB-92E4-4D3C-823E-78308972601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1F22DF7-9C7F-4B5F-8D3C-41FBE2EA30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F7ABC6A2-F289-465B-A51A-0D88FCAEB96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2442A8E-8D0D-4129-BFC9-8A7D9E83C7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60D2F8-700E-418C-A367-2AA8B5E7B503}"/>
              </a:ext>
            </a:extLst>
          </p:cNvPr>
          <p:cNvCxnSpPr/>
          <p:nvPr/>
        </p:nvCxnSpPr>
        <p:spPr>
          <a:xfrm flipV="1">
            <a:off x="5156180" y="2869131"/>
            <a:ext cx="0" cy="7134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3284681-150F-4D91-A4CF-C76346DBAE34}"/>
              </a:ext>
            </a:extLst>
          </p:cNvPr>
          <p:cNvCxnSpPr/>
          <p:nvPr/>
        </p:nvCxnSpPr>
        <p:spPr>
          <a:xfrm flipV="1">
            <a:off x="5187009" y="4359900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4212045" y="379520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16 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BD6F3FD-C9A2-4C9A-9FF2-F7B74491D682}"/>
              </a:ext>
            </a:extLst>
          </p:cNvPr>
          <p:cNvGrpSpPr/>
          <p:nvPr/>
        </p:nvGrpSpPr>
        <p:grpSpPr>
          <a:xfrm>
            <a:off x="3371395" y="4957957"/>
            <a:ext cx="797859" cy="297701"/>
            <a:chOff x="3069003" y="2744655"/>
            <a:chExt cx="797859" cy="297701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087F33C0-BBCD-4981-88CA-AC0C8D1909C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C65F1DA2-66C0-4BBD-9C02-A39220CBE6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90D968BD-6F7E-4615-9373-6BAB0A6C588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9434EF9D-C86F-4BC3-97F2-DBAA1C5C6A13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F40C67A6-A421-43C7-98B0-0969DCD6B84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A1FB67C2-21A7-43C4-87D0-B0A7CEBD05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5668D438-0487-4C4F-8CEE-90369DBC5788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55184E03-E95B-4095-8689-291B85F00EF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4C146B5A-AC87-4777-A08A-00CE7BBA619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1C75603C-E44F-4A67-A39A-8B4820CCD5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2520363" y="5123337"/>
            <a:ext cx="868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B8B06FE4-6225-44AE-AE63-F872F5DCF3EC}"/>
              </a:ext>
            </a:extLst>
          </p:cNvPr>
          <p:cNvSpPr txBox="1"/>
          <p:nvPr/>
        </p:nvSpPr>
        <p:spPr>
          <a:xfrm>
            <a:off x="2864227" y="5318333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8 </a:t>
            </a:r>
            <a:r>
              <a:rPr lang="el-GR" dirty="0"/>
              <a:t>Ω</a:t>
            </a:r>
            <a:endParaRPr lang="en-US" dirty="0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0FDD20CF-B427-4931-B0BE-CD1DE9FA1C1D}"/>
              </a:ext>
            </a:extLst>
          </p:cNvPr>
          <p:cNvGrpSpPr/>
          <p:nvPr/>
        </p:nvGrpSpPr>
        <p:grpSpPr>
          <a:xfrm>
            <a:off x="5707811" y="4942034"/>
            <a:ext cx="797859" cy="297701"/>
            <a:chOff x="3069003" y="2744655"/>
            <a:chExt cx="797859" cy="297701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CB60D7DA-7260-4837-B012-24A8EDAD528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917030A9-8696-4F62-8937-E046361887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7EF8FA10-5192-4FA7-84BC-8ED136E9594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90907AF8-5B10-4D0B-9B30-A0AAA18F9531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3CA7A4C-9EF1-4BA8-B53F-143133BA70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81430AAC-D0B3-479F-A87F-715CBFEB1F8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729CFB00-7912-4AAB-A4B5-CDC48647F500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528BE94E-3803-4197-8978-9EF11AC5392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2E814F46-2DC4-40E6-83C4-03A34F5EEAF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137A7010-26C1-4D26-A122-A845AC0900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8D4A8D1A-2E13-4C9C-80CC-A700CC25B64C}"/>
              </a:ext>
            </a:extLst>
          </p:cNvPr>
          <p:cNvCxnSpPr>
            <a:cxnSpLocks/>
          </p:cNvCxnSpPr>
          <p:nvPr/>
        </p:nvCxnSpPr>
        <p:spPr>
          <a:xfrm>
            <a:off x="6505670" y="5095426"/>
            <a:ext cx="3383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0AFE833C-17A5-40B8-A84F-0FEA0C60AAC6}"/>
              </a:ext>
            </a:extLst>
          </p:cNvPr>
          <p:cNvSpPr txBox="1"/>
          <p:nvPr/>
        </p:nvSpPr>
        <p:spPr>
          <a:xfrm>
            <a:off x="5723734" y="5369843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/>
              <a:t>= 2 </a:t>
            </a:r>
            <a:r>
              <a:rPr lang="el-GR" dirty="0"/>
              <a:t>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03649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835DC-1018-4602-AD2C-64A3B9602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972800" cy="1325563"/>
          </a:xfrm>
        </p:spPr>
        <p:txBody>
          <a:bodyPr/>
          <a:lstStyle/>
          <a:p>
            <a:r>
              <a:rPr lang="en-US" dirty="0"/>
              <a:t>Diode Models &amp; Different Methods of Solution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B49BB7F-9093-4D8E-9E4B-6579AD470CC5}"/>
              </a:ext>
            </a:extLst>
          </p:cNvPr>
          <p:cNvSpPr txBox="1">
            <a:spLocks/>
          </p:cNvSpPr>
          <p:nvPr/>
        </p:nvSpPr>
        <p:spPr>
          <a:xfrm>
            <a:off x="3326118" y="2092035"/>
            <a:ext cx="4876284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Shockley equation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200977A-DF0F-4856-A3A7-3C9073EE64E8}"/>
              </a:ext>
            </a:extLst>
          </p:cNvPr>
          <p:cNvSpPr txBox="1">
            <a:spLocks/>
          </p:cNvSpPr>
          <p:nvPr/>
        </p:nvSpPr>
        <p:spPr>
          <a:xfrm>
            <a:off x="4177018" y="2618549"/>
            <a:ext cx="3074682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Iterative solution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89E5BC3-0C8C-481F-9BA6-0A8D85424E71}"/>
              </a:ext>
            </a:extLst>
          </p:cNvPr>
          <p:cNvSpPr txBox="1">
            <a:spLocks/>
          </p:cNvSpPr>
          <p:nvPr/>
        </p:nvSpPr>
        <p:spPr>
          <a:xfrm>
            <a:off x="4177018" y="3220171"/>
            <a:ext cx="3074682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Graphical solution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C4E1E96-A3A1-4C6C-88FB-2FB1A0917F20}"/>
              </a:ext>
            </a:extLst>
          </p:cNvPr>
          <p:cNvSpPr txBox="1">
            <a:spLocks/>
          </p:cNvSpPr>
          <p:nvPr/>
        </p:nvSpPr>
        <p:spPr>
          <a:xfrm>
            <a:off x="3326118" y="3772854"/>
            <a:ext cx="4876284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Piecewise linear model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DBF873-812B-4F70-AD92-812DA08A808B}"/>
              </a:ext>
            </a:extLst>
          </p:cNvPr>
          <p:cNvSpPr txBox="1">
            <a:spLocks/>
          </p:cNvSpPr>
          <p:nvPr/>
        </p:nvSpPr>
        <p:spPr>
          <a:xfrm>
            <a:off x="4177018" y="5044422"/>
            <a:ext cx="3074682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Semi-ideal model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8E556BF-7CC0-4581-91AC-C74B46A1491C}"/>
              </a:ext>
            </a:extLst>
          </p:cNvPr>
          <p:cNvSpPr txBox="1">
            <a:spLocks/>
          </p:cNvSpPr>
          <p:nvPr/>
        </p:nvSpPr>
        <p:spPr>
          <a:xfrm>
            <a:off x="4177018" y="5747073"/>
            <a:ext cx="3074682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Ideal model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CF7C32D-1998-4C40-BD9C-6429AFD517E6}"/>
              </a:ext>
            </a:extLst>
          </p:cNvPr>
          <p:cNvGrpSpPr/>
          <p:nvPr/>
        </p:nvGrpSpPr>
        <p:grpSpPr>
          <a:xfrm>
            <a:off x="1167118" y="1628193"/>
            <a:ext cx="2465082" cy="4864682"/>
            <a:chOff x="1167118" y="1628193"/>
            <a:chExt cx="2465082" cy="4864682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A19FCC87-B9E9-46AA-9C0B-BFADB0F39BFE}"/>
                </a:ext>
              </a:extLst>
            </p:cNvPr>
            <p:cNvSpPr txBox="1">
              <a:spLocks/>
            </p:cNvSpPr>
            <p:nvPr/>
          </p:nvSpPr>
          <p:spPr>
            <a:xfrm>
              <a:off x="1167118" y="1628193"/>
              <a:ext cx="2465082" cy="55268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Most accurate</a:t>
              </a:r>
            </a:p>
          </p:txBody>
        </p:sp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BD495513-7509-426E-9388-4EE01FFA18B2}"/>
                </a:ext>
              </a:extLst>
            </p:cNvPr>
            <p:cNvSpPr txBox="1">
              <a:spLocks/>
            </p:cNvSpPr>
            <p:nvPr/>
          </p:nvSpPr>
          <p:spPr>
            <a:xfrm>
              <a:off x="1167118" y="5940192"/>
              <a:ext cx="1499882" cy="55268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Easiest</a:t>
              </a:r>
            </a:p>
          </p:txBody>
        </p:sp>
        <p:sp>
          <p:nvSpPr>
            <p:cNvPr id="12" name="Arrow: Down 11">
              <a:extLst>
                <a:ext uri="{FF2B5EF4-FFF2-40B4-BE49-F238E27FC236}">
                  <a16:creationId xmlns:a16="http://schemas.microsoft.com/office/drawing/2014/main" id="{8E34FB64-0B8A-4517-98CF-EB89B40A526C}"/>
                </a:ext>
              </a:extLst>
            </p:cNvPr>
            <p:cNvSpPr/>
            <p:nvPr/>
          </p:nvSpPr>
          <p:spPr>
            <a:xfrm>
              <a:off x="1370959" y="2271479"/>
              <a:ext cx="546100" cy="3243843"/>
            </a:xfrm>
            <a:prstGeom prst="downArrow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7FC3B29-6FE5-4313-8EE8-575B476F16EB}"/>
              </a:ext>
            </a:extLst>
          </p:cNvPr>
          <p:cNvSpPr txBox="1">
            <a:spLocks/>
          </p:cNvSpPr>
          <p:nvPr/>
        </p:nvSpPr>
        <p:spPr>
          <a:xfrm>
            <a:off x="4177018" y="4366734"/>
            <a:ext cx="5563882" cy="552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Semi-ideal model with resistance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F346F5-9C1F-4147-B51D-4D63F66DAB5E}"/>
              </a:ext>
            </a:extLst>
          </p:cNvPr>
          <p:cNvSpPr txBox="1"/>
          <p:nvPr/>
        </p:nvSpPr>
        <p:spPr>
          <a:xfrm>
            <a:off x="6438900" y="1342611"/>
            <a:ext cx="5422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FF0000"/>
                </a:solidFill>
              </a:rPr>
              <a:t>What we talked about today</a:t>
            </a:r>
          </a:p>
        </p:txBody>
      </p:sp>
    </p:spTree>
    <p:extLst>
      <p:ext uri="{BB962C8B-B14F-4D97-AF65-F5344CB8AC3E}">
        <p14:creationId xmlns:p14="http://schemas.microsoft.com/office/powerpoint/2010/main" val="305923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  <p:bldP spid="9" grpId="0" build="p"/>
      <p:bldP spid="10" grpId="0" build="p"/>
      <p:bldP spid="10" grpId="1" build="allAtOnce"/>
      <p:bldP spid="11" grpId="0" build="p"/>
      <p:bldP spid="1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ideal model of diode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CC884-D689-408A-8FAA-8ABFCC7C5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8669"/>
            <a:ext cx="10515600" cy="50042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Perfect conductor when forward biased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Perfect insulator when reverse biased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This model can occasionally useful be for qualitative analysis of circuit.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737960E-A445-46A3-BD07-52087FFEA3D9}"/>
              </a:ext>
            </a:extLst>
          </p:cNvPr>
          <p:cNvCxnSpPr/>
          <p:nvPr/>
        </p:nvCxnSpPr>
        <p:spPr>
          <a:xfrm>
            <a:off x="5785821" y="2933066"/>
            <a:ext cx="0" cy="3108960"/>
          </a:xfrm>
          <a:prstGeom prst="line">
            <a:avLst/>
          </a:prstGeom>
          <a:ln w="190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5371154-E802-49C4-AB24-36C27072D55C}"/>
              </a:ext>
            </a:extLst>
          </p:cNvPr>
          <p:cNvCxnSpPr>
            <a:cxnSpLocks/>
          </p:cNvCxnSpPr>
          <p:nvPr/>
        </p:nvCxnSpPr>
        <p:spPr>
          <a:xfrm>
            <a:off x="3623021" y="4681650"/>
            <a:ext cx="4310743" cy="0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ABEEA53-6D03-45E4-9B3A-BA3F1AA4DF49}"/>
              </a:ext>
            </a:extLst>
          </p:cNvPr>
          <p:cNvCxnSpPr>
            <a:cxnSpLocks/>
          </p:cNvCxnSpPr>
          <p:nvPr/>
        </p:nvCxnSpPr>
        <p:spPr>
          <a:xfrm>
            <a:off x="3781569" y="4681650"/>
            <a:ext cx="201168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917E8D-EE31-4F3B-B5EB-1C8F7717E376}"/>
              </a:ext>
            </a:extLst>
          </p:cNvPr>
          <p:cNvCxnSpPr>
            <a:cxnSpLocks/>
          </p:cNvCxnSpPr>
          <p:nvPr/>
        </p:nvCxnSpPr>
        <p:spPr>
          <a:xfrm>
            <a:off x="5785821" y="3160212"/>
            <a:ext cx="0" cy="1526562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EEE5F16-89E4-4967-B945-839B9CB4396F}"/>
              </a:ext>
            </a:extLst>
          </p:cNvPr>
          <p:cNvSpPr txBox="1"/>
          <p:nvPr/>
        </p:nvSpPr>
        <p:spPr>
          <a:xfrm>
            <a:off x="5793249" y="2912449"/>
            <a:ext cx="514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C22B7E-3326-4736-AEDC-BB006B32BED5}"/>
              </a:ext>
            </a:extLst>
          </p:cNvPr>
          <p:cNvSpPr txBox="1"/>
          <p:nvPr/>
        </p:nvSpPr>
        <p:spPr>
          <a:xfrm>
            <a:off x="7797566" y="4284784"/>
            <a:ext cx="514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2291265-C515-43B8-8B8F-278DCBF297B1}"/>
              </a:ext>
            </a:extLst>
          </p:cNvPr>
          <p:cNvSpPr txBox="1">
            <a:spLocks/>
          </p:cNvSpPr>
          <p:nvPr/>
        </p:nvSpPr>
        <p:spPr>
          <a:xfrm>
            <a:off x="7136118" y="1452630"/>
            <a:ext cx="4876284" cy="8384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Replace the forward biased diode with a wire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33C6CAC-2A13-402E-8F08-7DB148A891BB}"/>
              </a:ext>
            </a:extLst>
          </p:cNvPr>
          <p:cNvSpPr txBox="1">
            <a:spLocks/>
          </p:cNvSpPr>
          <p:nvPr/>
        </p:nvSpPr>
        <p:spPr>
          <a:xfrm>
            <a:off x="7136118" y="2304817"/>
            <a:ext cx="4876284" cy="8384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Remove the reverse biased diode from the circuit</a:t>
            </a:r>
          </a:p>
        </p:txBody>
      </p:sp>
    </p:spTree>
    <p:extLst>
      <p:ext uri="{BB962C8B-B14F-4D97-AF65-F5344CB8AC3E}">
        <p14:creationId xmlns:p14="http://schemas.microsoft.com/office/powerpoint/2010/main" val="175826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simple ideal model of diode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CB0D8-9269-42D4-AA73-6D375ED63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60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From the circuit we can see that the diode is forward biased.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V="1">
            <a:off x="3866862" y="2905994"/>
            <a:ext cx="2965380" cy="6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  <a:endCxn id="63" idx="3"/>
          </p:cNvCxnSpPr>
          <p:nvPr/>
        </p:nvCxnSpPr>
        <p:spPr>
          <a:xfrm>
            <a:off x="6825141" y="2914953"/>
            <a:ext cx="7101" cy="876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  <a:stCxn id="63" idx="0"/>
          </p:cNvCxnSpPr>
          <p:nvPr/>
        </p:nvCxnSpPr>
        <p:spPr>
          <a:xfrm>
            <a:off x="6832242" y="4186680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A0224EA9-D34E-447F-B1CC-3BA09BB99A5B}"/>
              </a:ext>
            </a:extLst>
          </p:cNvPr>
          <p:cNvSpPr txBox="1">
            <a:spLocks/>
          </p:cNvSpPr>
          <p:nvPr/>
        </p:nvSpPr>
        <p:spPr>
          <a:xfrm>
            <a:off x="838200" y="5547248"/>
            <a:ext cx="4800598" cy="578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Replace the diode with a wire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957BE88-6F6D-4FD6-BD77-81DD1F3E0A77}"/>
              </a:ext>
            </a:extLst>
          </p:cNvPr>
          <p:cNvSpPr/>
          <p:nvPr/>
        </p:nvSpPr>
        <p:spPr>
          <a:xfrm>
            <a:off x="6582905" y="3746715"/>
            <a:ext cx="503686" cy="4789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EB398407-E26D-41C5-BD8E-7C14FB47C2F5}"/>
              </a:ext>
            </a:extLst>
          </p:cNvPr>
          <p:cNvCxnSpPr>
            <a:cxnSpLocks/>
          </p:cNvCxnSpPr>
          <p:nvPr/>
        </p:nvCxnSpPr>
        <p:spPr>
          <a:xfrm>
            <a:off x="6829665" y="2887443"/>
            <a:ext cx="0" cy="219456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9ABA659D-4922-41BC-8110-A428EDEB7FCB}"/>
              </a:ext>
            </a:extLst>
          </p:cNvPr>
          <p:cNvSpPr txBox="1">
            <a:spLocks/>
          </p:cNvSpPr>
          <p:nvPr/>
        </p:nvSpPr>
        <p:spPr>
          <a:xfrm>
            <a:off x="7035467" y="3148538"/>
            <a:ext cx="4936909" cy="645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diode</a:t>
            </a:r>
            <a:r>
              <a:rPr lang="en-US" dirty="0"/>
              <a:t> = 0 V </a:t>
            </a:r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D031E73E-9E3B-4064-B6B0-AF74E1C53810}"/>
              </a:ext>
            </a:extLst>
          </p:cNvPr>
          <p:cNvSpPr txBox="1">
            <a:spLocks/>
          </p:cNvSpPr>
          <p:nvPr/>
        </p:nvSpPr>
        <p:spPr>
          <a:xfrm>
            <a:off x="7089047" y="3902668"/>
            <a:ext cx="3705918" cy="645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8 V = </a:t>
            </a:r>
            <a:r>
              <a:rPr lang="en-US" dirty="0" err="1"/>
              <a:t>I</a:t>
            </a:r>
            <a:r>
              <a:rPr lang="en-US" baseline="-25000" dirty="0" err="1"/>
              <a:t>resistor</a:t>
            </a:r>
            <a:r>
              <a:rPr lang="en-US" dirty="0"/>
              <a:t> * 12</a:t>
            </a:r>
            <a:r>
              <a:rPr lang="el-GR" dirty="0"/>
              <a:t> Ω</a:t>
            </a:r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2CB0CB5B-4718-4868-8A22-3C57710FCEBD}"/>
              </a:ext>
            </a:extLst>
          </p:cNvPr>
          <p:cNvSpPr/>
          <p:nvPr/>
        </p:nvSpPr>
        <p:spPr>
          <a:xfrm>
            <a:off x="3039380" y="3141894"/>
            <a:ext cx="3402562" cy="1769554"/>
          </a:xfrm>
          <a:custGeom>
            <a:avLst/>
            <a:gdLst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791 h 1769304"/>
              <a:gd name="connsiteX1" fmla="*/ 270435 w 3424854"/>
              <a:gd name="connsiteY1" fmla="*/ 328131 h 1769304"/>
              <a:gd name="connsiteX2" fmla="*/ 528853 w 3424854"/>
              <a:gd name="connsiteY2" fmla="*/ 179044 h 1769304"/>
              <a:gd name="connsiteX3" fmla="*/ 1671853 w 3424854"/>
              <a:gd name="connsiteY3" fmla="*/ 139 h 1769304"/>
              <a:gd name="connsiteX4" fmla="*/ 2904305 w 3424854"/>
              <a:gd name="connsiteY4" fmla="*/ 208861 h 1769304"/>
              <a:gd name="connsiteX5" fmla="*/ 3351566 w 3424854"/>
              <a:gd name="connsiteY5" fmla="*/ 666061 h 1769304"/>
              <a:gd name="connsiteX6" fmla="*/ 3401261 w 3424854"/>
              <a:gd name="connsiteY6" fmla="*/ 1163018 h 1769304"/>
              <a:gd name="connsiteX7" fmla="*/ 3113027 w 3424854"/>
              <a:gd name="connsiteY7" fmla="*/ 1640096 h 1769304"/>
              <a:gd name="connsiteX8" fmla="*/ 1781183 w 3424854"/>
              <a:gd name="connsiteY8" fmla="*/ 1769304 h 1769304"/>
              <a:gd name="connsiteX9" fmla="*/ 310192 w 3424854"/>
              <a:gd name="connsiteY9" fmla="*/ 1640096 h 1769304"/>
              <a:gd name="connsiteX10" fmla="*/ 21957 w 3424854"/>
              <a:gd name="connsiteY10" fmla="*/ 1033809 h 1769304"/>
              <a:gd name="connsiteX11" fmla="*/ 41835 w 3424854"/>
              <a:gd name="connsiteY11" fmla="*/ 974174 h 1769304"/>
              <a:gd name="connsiteX0" fmla="*/ 131287 w 3424854"/>
              <a:gd name="connsiteY0" fmla="*/ 546808 h 1769321"/>
              <a:gd name="connsiteX1" fmla="*/ 270435 w 3424854"/>
              <a:gd name="connsiteY1" fmla="*/ 328148 h 1769321"/>
              <a:gd name="connsiteX2" fmla="*/ 528853 w 3424854"/>
              <a:gd name="connsiteY2" fmla="*/ 179061 h 1769321"/>
              <a:gd name="connsiteX3" fmla="*/ 1671853 w 3424854"/>
              <a:gd name="connsiteY3" fmla="*/ 156 h 1769321"/>
              <a:gd name="connsiteX4" fmla="*/ 2904305 w 3424854"/>
              <a:gd name="connsiteY4" fmla="*/ 208878 h 1769321"/>
              <a:gd name="connsiteX5" fmla="*/ 3351566 w 3424854"/>
              <a:gd name="connsiteY5" fmla="*/ 666078 h 1769321"/>
              <a:gd name="connsiteX6" fmla="*/ 3401261 w 3424854"/>
              <a:gd name="connsiteY6" fmla="*/ 1163035 h 1769321"/>
              <a:gd name="connsiteX7" fmla="*/ 3113027 w 3424854"/>
              <a:gd name="connsiteY7" fmla="*/ 1640113 h 1769321"/>
              <a:gd name="connsiteX8" fmla="*/ 1781183 w 3424854"/>
              <a:gd name="connsiteY8" fmla="*/ 1769321 h 1769321"/>
              <a:gd name="connsiteX9" fmla="*/ 310192 w 3424854"/>
              <a:gd name="connsiteY9" fmla="*/ 1640113 h 1769321"/>
              <a:gd name="connsiteX10" fmla="*/ 21957 w 3424854"/>
              <a:gd name="connsiteY10" fmla="*/ 1033826 h 1769321"/>
              <a:gd name="connsiteX11" fmla="*/ 41835 w 3424854"/>
              <a:gd name="connsiteY11" fmla="*/ 974191 h 1769321"/>
              <a:gd name="connsiteX0" fmla="*/ 131287 w 3422682"/>
              <a:gd name="connsiteY0" fmla="*/ 546808 h 1769321"/>
              <a:gd name="connsiteX1" fmla="*/ 270435 w 3422682"/>
              <a:gd name="connsiteY1" fmla="*/ 328148 h 1769321"/>
              <a:gd name="connsiteX2" fmla="*/ 528853 w 3422682"/>
              <a:gd name="connsiteY2" fmla="*/ 179061 h 1769321"/>
              <a:gd name="connsiteX3" fmla="*/ 1671853 w 3422682"/>
              <a:gd name="connsiteY3" fmla="*/ 156 h 1769321"/>
              <a:gd name="connsiteX4" fmla="*/ 2904305 w 3422682"/>
              <a:gd name="connsiteY4" fmla="*/ 208878 h 1769321"/>
              <a:gd name="connsiteX5" fmla="*/ 3351566 w 3422682"/>
              <a:gd name="connsiteY5" fmla="*/ 666078 h 1769321"/>
              <a:gd name="connsiteX6" fmla="*/ 3401261 w 3422682"/>
              <a:gd name="connsiteY6" fmla="*/ 1163035 h 1769321"/>
              <a:gd name="connsiteX7" fmla="*/ 3113027 w 3422682"/>
              <a:gd name="connsiteY7" fmla="*/ 1640113 h 1769321"/>
              <a:gd name="connsiteX8" fmla="*/ 1781183 w 3422682"/>
              <a:gd name="connsiteY8" fmla="*/ 1769321 h 1769321"/>
              <a:gd name="connsiteX9" fmla="*/ 310192 w 3422682"/>
              <a:gd name="connsiteY9" fmla="*/ 1640113 h 1769321"/>
              <a:gd name="connsiteX10" fmla="*/ 21957 w 3422682"/>
              <a:gd name="connsiteY10" fmla="*/ 1033826 h 1769321"/>
              <a:gd name="connsiteX11" fmla="*/ 41835 w 3422682"/>
              <a:gd name="connsiteY11" fmla="*/ 974191 h 1769321"/>
              <a:gd name="connsiteX0" fmla="*/ 131287 w 3429089"/>
              <a:gd name="connsiteY0" fmla="*/ 546808 h 1769321"/>
              <a:gd name="connsiteX1" fmla="*/ 270435 w 3429089"/>
              <a:gd name="connsiteY1" fmla="*/ 328148 h 1769321"/>
              <a:gd name="connsiteX2" fmla="*/ 528853 w 3429089"/>
              <a:gd name="connsiteY2" fmla="*/ 179061 h 1769321"/>
              <a:gd name="connsiteX3" fmla="*/ 1671853 w 3429089"/>
              <a:gd name="connsiteY3" fmla="*/ 156 h 1769321"/>
              <a:gd name="connsiteX4" fmla="*/ 2904305 w 3429089"/>
              <a:gd name="connsiteY4" fmla="*/ 208878 h 1769321"/>
              <a:gd name="connsiteX5" fmla="*/ 3361506 w 3429089"/>
              <a:gd name="connsiteY5" fmla="*/ 646200 h 1769321"/>
              <a:gd name="connsiteX6" fmla="*/ 3401261 w 3429089"/>
              <a:gd name="connsiteY6" fmla="*/ 1163035 h 1769321"/>
              <a:gd name="connsiteX7" fmla="*/ 3113027 w 3429089"/>
              <a:gd name="connsiteY7" fmla="*/ 1640113 h 1769321"/>
              <a:gd name="connsiteX8" fmla="*/ 1781183 w 3429089"/>
              <a:gd name="connsiteY8" fmla="*/ 1769321 h 1769321"/>
              <a:gd name="connsiteX9" fmla="*/ 310192 w 3429089"/>
              <a:gd name="connsiteY9" fmla="*/ 1640113 h 1769321"/>
              <a:gd name="connsiteX10" fmla="*/ 21957 w 3429089"/>
              <a:gd name="connsiteY10" fmla="*/ 1033826 h 1769321"/>
              <a:gd name="connsiteX11" fmla="*/ 41835 w 3429089"/>
              <a:gd name="connsiteY11" fmla="*/ 974191 h 1769321"/>
              <a:gd name="connsiteX0" fmla="*/ 133124 w 3430926"/>
              <a:gd name="connsiteY0" fmla="*/ 546808 h 1769554"/>
              <a:gd name="connsiteX1" fmla="*/ 272272 w 3430926"/>
              <a:gd name="connsiteY1" fmla="*/ 328148 h 1769554"/>
              <a:gd name="connsiteX2" fmla="*/ 530690 w 3430926"/>
              <a:gd name="connsiteY2" fmla="*/ 179061 h 1769554"/>
              <a:gd name="connsiteX3" fmla="*/ 1673690 w 3430926"/>
              <a:gd name="connsiteY3" fmla="*/ 156 h 1769554"/>
              <a:gd name="connsiteX4" fmla="*/ 2906142 w 3430926"/>
              <a:gd name="connsiteY4" fmla="*/ 208878 h 1769554"/>
              <a:gd name="connsiteX5" fmla="*/ 3363343 w 3430926"/>
              <a:gd name="connsiteY5" fmla="*/ 646200 h 1769554"/>
              <a:gd name="connsiteX6" fmla="*/ 3403098 w 3430926"/>
              <a:gd name="connsiteY6" fmla="*/ 1163035 h 1769554"/>
              <a:gd name="connsiteX7" fmla="*/ 3114864 w 3430926"/>
              <a:gd name="connsiteY7" fmla="*/ 1640113 h 1769554"/>
              <a:gd name="connsiteX8" fmla="*/ 1783020 w 3430926"/>
              <a:gd name="connsiteY8" fmla="*/ 1769321 h 1769554"/>
              <a:gd name="connsiteX9" fmla="*/ 336877 w 3430926"/>
              <a:gd name="connsiteY9" fmla="*/ 1620235 h 1769554"/>
              <a:gd name="connsiteX10" fmla="*/ 23794 w 3430926"/>
              <a:gd name="connsiteY10" fmla="*/ 1033826 h 1769554"/>
              <a:gd name="connsiteX11" fmla="*/ 43672 w 3430926"/>
              <a:gd name="connsiteY11" fmla="*/ 974191 h 1769554"/>
              <a:gd name="connsiteX0" fmla="*/ 117456 w 3415258"/>
              <a:gd name="connsiteY0" fmla="*/ 546808 h 1769554"/>
              <a:gd name="connsiteX1" fmla="*/ 256604 w 3415258"/>
              <a:gd name="connsiteY1" fmla="*/ 328148 h 1769554"/>
              <a:gd name="connsiteX2" fmla="*/ 515022 w 3415258"/>
              <a:gd name="connsiteY2" fmla="*/ 179061 h 1769554"/>
              <a:gd name="connsiteX3" fmla="*/ 1658022 w 3415258"/>
              <a:gd name="connsiteY3" fmla="*/ 156 h 1769554"/>
              <a:gd name="connsiteX4" fmla="*/ 2890474 w 3415258"/>
              <a:gd name="connsiteY4" fmla="*/ 208878 h 1769554"/>
              <a:gd name="connsiteX5" fmla="*/ 3347675 w 3415258"/>
              <a:gd name="connsiteY5" fmla="*/ 646200 h 1769554"/>
              <a:gd name="connsiteX6" fmla="*/ 3387430 w 3415258"/>
              <a:gd name="connsiteY6" fmla="*/ 1163035 h 1769554"/>
              <a:gd name="connsiteX7" fmla="*/ 3099196 w 3415258"/>
              <a:gd name="connsiteY7" fmla="*/ 1640113 h 1769554"/>
              <a:gd name="connsiteX8" fmla="*/ 1767352 w 3415258"/>
              <a:gd name="connsiteY8" fmla="*/ 1769321 h 1769554"/>
              <a:gd name="connsiteX9" fmla="*/ 321209 w 3415258"/>
              <a:gd name="connsiteY9" fmla="*/ 1620235 h 1769554"/>
              <a:gd name="connsiteX10" fmla="*/ 32974 w 3415258"/>
              <a:gd name="connsiteY10" fmla="*/ 1138186 h 1769554"/>
              <a:gd name="connsiteX11" fmla="*/ 28004 w 3415258"/>
              <a:gd name="connsiteY11" fmla="*/ 974191 h 1769554"/>
              <a:gd name="connsiteX0" fmla="*/ 123149 w 3420951"/>
              <a:gd name="connsiteY0" fmla="*/ 546808 h 1769554"/>
              <a:gd name="connsiteX1" fmla="*/ 262297 w 3420951"/>
              <a:gd name="connsiteY1" fmla="*/ 328148 h 1769554"/>
              <a:gd name="connsiteX2" fmla="*/ 520715 w 3420951"/>
              <a:gd name="connsiteY2" fmla="*/ 179061 h 1769554"/>
              <a:gd name="connsiteX3" fmla="*/ 1663715 w 3420951"/>
              <a:gd name="connsiteY3" fmla="*/ 156 h 1769554"/>
              <a:gd name="connsiteX4" fmla="*/ 2896167 w 3420951"/>
              <a:gd name="connsiteY4" fmla="*/ 208878 h 1769554"/>
              <a:gd name="connsiteX5" fmla="*/ 3353368 w 3420951"/>
              <a:gd name="connsiteY5" fmla="*/ 646200 h 1769554"/>
              <a:gd name="connsiteX6" fmla="*/ 3393123 w 3420951"/>
              <a:gd name="connsiteY6" fmla="*/ 1163035 h 1769554"/>
              <a:gd name="connsiteX7" fmla="*/ 3104889 w 3420951"/>
              <a:gd name="connsiteY7" fmla="*/ 1640113 h 1769554"/>
              <a:gd name="connsiteX8" fmla="*/ 1773045 w 3420951"/>
              <a:gd name="connsiteY8" fmla="*/ 1769321 h 1769554"/>
              <a:gd name="connsiteX9" fmla="*/ 326902 w 3420951"/>
              <a:gd name="connsiteY9" fmla="*/ 1620235 h 1769554"/>
              <a:gd name="connsiteX10" fmla="*/ 38667 w 3420951"/>
              <a:gd name="connsiteY10" fmla="*/ 1138186 h 1769554"/>
              <a:gd name="connsiteX11" fmla="*/ 23758 w 3420951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15664 w 3413466"/>
              <a:gd name="connsiteY0" fmla="*/ 546808 h 1769554"/>
              <a:gd name="connsiteX1" fmla="*/ 254812 w 3413466"/>
              <a:gd name="connsiteY1" fmla="*/ 328148 h 1769554"/>
              <a:gd name="connsiteX2" fmla="*/ 513230 w 3413466"/>
              <a:gd name="connsiteY2" fmla="*/ 179061 h 1769554"/>
              <a:gd name="connsiteX3" fmla="*/ 1656230 w 3413466"/>
              <a:gd name="connsiteY3" fmla="*/ 156 h 1769554"/>
              <a:gd name="connsiteX4" fmla="*/ 2888682 w 3413466"/>
              <a:gd name="connsiteY4" fmla="*/ 208878 h 1769554"/>
              <a:gd name="connsiteX5" fmla="*/ 3345883 w 3413466"/>
              <a:gd name="connsiteY5" fmla="*/ 646200 h 1769554"/>
              <a:gd name="connsiteX6" fmla="*/ 3385638 w 3413466"/>
              <a:gd name="connsiteY6" fmla="*/ 1163035 h 1769554"/>
              <a:gd name="connsiteX7" fmla="*/ 3097404 w 3413466"/>
              <a:gd name="connsiteY7" fmla="*/ 1640113 h 1769554"/>
              <a:gd name="connsiteX8" fmla="*/ 1765560 w 3413466"/>
              <a:gd name="connsiteY8" fmla="*/ 1769321 h 1769554"/>
              <a:gd name="connsiteX9" fmla="*/ 319417 w 3413466"/>
              <a:gd name="connsiteY9" fmla="*/ 1620235 h 1769554"/>
              <a:gd name="connsiteX10" fmla="*/ 31182 w 3413466"/>
              <a:gd name="connsiteY10" fmla="*/ 1138186 h 1769554"/>
              <a:gd name="connsiteX11" fmla="*/ 16273 w 3413466"/>
              <a:gd name="connsiteY11" fmla="*/ 914556 h 1769554"/>
              <a:gd name="connsiteX0" fmla="*/ 104760 w 3402562"/>
              <a:gd name="connsiteY0" fmla="*/ 546808 h 1769554"/>
              <a:gd name="connsiteX1" fmla="*/ 243908 w 3402562"/>
              <a:gd name="connsiteY1" fmla="*/ 328148 h 1769554"/>
              <a:gd name="connsiteX2" fmla="*/ 502326 w 3402562"/>
              <a:gd name="connsiteY2" fmla="*/ 179061 h 1769554"/>
              <a:gd name="connsiteX3" fmla="*/ 1645326 w 3402562"/>
              <a:gd name="connsiteY3" fmla="*/ 156 h 1769554"/>
              <a:gd name="connsiteX4" fmla="*/ 2877778 w 3402562"/>
              <a:gd name="connsiteY4" fmla="*/ 208878 h 1769554"/>
              <a:gd name="connsiteX5" fmla="*/ 3334979 w 3402562"/>
              <a:gd name="connsiteY5" fmla="*/ 646200 h 1769554"/>
              <a:gd name="connsiteX6" fmla="*/ 3374734 w 3402562"/>
              <a:gd name="connsiteY6" fmla="*/ 1163035 h 1769554"/>
              <a:gd name="connsiteX7" fmla="*/ 3086500 w 3402562"/>
              <a:gd name="connsiteY7" fmla="*/ 1640113 h 1769554"/>
              <a:gd name="connsiteX8" fmla="*/ 1754656 w 3402562"/>
              <a:gd name="connsiteY8" fmla="*/ 1769321 h 1769554"/>
              <a:gd name="connsiteX9" fmla="*/ 308513 w 3402562"/>
              <a:gd name="connsiteY9" fmla="*/ 1620235 h 1769554"/>
              <a:gd name="connsiteX10" fmla="*/ 20278 w 3402562"/>
              <a:gd name="connsiteY10" fmla="*/ 1138186 h 1769554"/>
              <a:gd name="connsiteX11" fmla="*/ 5369 w 3402562"/>
              <a:gd name="connsiteY11" fmla="*/ 914556 h 1769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02562" h="1769554">
                <a:moveTo>
                  <a:pt x="104760" y="546808"/>
                </a:moveTo>
                <a:cubicBezTo>
                  <a:pt x="141203" y="468123"/>
                  <a:pt x="167708" y="389439"/>
                  <a:pt x="243908" y="328148"/>
                </a:cubicBezTo>
                <a:cubicBezTo>
                  <a:pt x="320108" y="266857"/>
                  <a:pt x="283665" y="248635"/>
                  <a:pt x="502326" y="179061"/>
                </a:cubicBezTo>
                <a:cubicBezTo>
                  <a:pt x="720987" y="109487"/>
                  <a:pt x="1249417" y="-4813"/>
                  <a:pt x="1645326" y="156"/>
                </a:cubicBezTo>
                <a:cubicBezTo>
                  <a:pt x="2041235" y="5125"/>
                  <a:pt x="2596169" y="101204"/>
                  <a:pt x="2877778" y="208878"/>
                </a:cubicBezTo>
                <a:cubicBezTo>
                  <a:pt x="3159387" y="316552"/>
                  <a:pt x="3252153" y="487174"/>
                  <a:pt x="3334979" y="646200"/>
                </a:cubicBezTo>
                <a:cubicBezTo>
                  <a:pt x="3417805" y="805226"/>
                  <a:pt x="3416147" y="997383"/>
                  <a:pt x="3374734" y="1163035"/>
                </a:cubicBezTo>
                <a:cubicBezTo>
                  <a:pt x="3333321" y="1328687"/>
                  <a:pt x="3356513" y="1539065"/>
                  <a:pt x="3086500" y="1640113"/>
                </a:cubicBezTo>
                <a:cubicBezTo>
                  <a:pt x="2816487" y="1741161"/>
                  <a:pt x="2217654" y="1772634"/>
                  <a:pt x="1754656" y="1769321"/>
                </a:cubicBezTo>
                <a:cubicBezTo>
                  <a:pt x="1291658" y="1766008"/>
                  <a:pt x="572728" y="1760211"/>
                  <a:pt x="308513" y="1620235"/>
                </a:cubicBezTo>
                <a:cubicBezTo>
                  <a:pt x="44298" y="1480259"/>
                  <a:pt x="45954" y="1255799"/>
                  <a:pt x="20278" y="1138186"/>
                </a:cubicBezTo>
                <a:cubicBezTo>
                  <a:pt x="-5398" y="1020573"/>
                  <a:pt x="-2085" y="993241"/>
                  <a:pt x="5369" y="914556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90A284E1-3F03-4524-AEEA-6A3FB06D313F}"/>
              </a:ext>
            </a:extLst>
          </p:cNvPr>
          <p:cNvSpPr txBox="1">
            <a:spLocks/>
          </p:cNvSpPr>
          <p:nvPr/>
        </p:nvSpPr>
        <p:spPr>
          <a:xfrm>
            <a:off x="6553201" y="5556584"/>
            <a:ext cx="5419165" cy="578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Use KCL and KVL to solve the circuit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03745465-ADAC-47B0-AFCD-96406B7CE37E}"/>
              </a:ext>
            </a:extLst>
          </p:cNvPr>
          <p:cNvSpPr txBox="1">
            <a:spLocks/>
          </p:cNvSpPr>
          <p:nvPr/>
        </p:nvSpPr>
        <p:spPr>
          <a:xfrm>
            <a:off x="7086591" y="4548640"/>
            <a:ext cx="4936909" cy="645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I</a:t>
            </a:r>
            <a:r>
              <a:rPr lang="en-US" baseline="-25000" dirty="0" err="1"/>
              <a:t>diode</a:t>
            </a:r>
            <a:r>
              <a:rPr lang="en-US" dirty="0"/>
              <a:t> = </a:t>
            </a:r>
            <a:r>
              <a:rPr lang="en-US" dirty="0" err="1"/>
              <a:t>I</a:t>
            </a:r>
            <a:r>
              <a:rPr lang="en-US" baseline="-25000" dirty="0" err="1"/>
              <a:t>resistor</a:t>
            </a:r>
            <a:r>
              <a:rPr lang="en-US" dirty="0"/>
              <a:t> = 8 V / 12</a:t>
            </a:r>
            <a:r>
              <a:rPr lang="el-GR" dirty="0"/>
              <a:t> Ω</a:t>
            </a:r>
            <a:r>
              <a:rPr lang="en-US" dirty="0"/>
              <a:t> = 0.67A </a:t>
            </a:r>
          </a:p>
        </p:txBody>
      </p:sp>
    </p:spTree>
    <p:extLst>
      <p:ext uri="{BB962C8B-B14F-4D97-AF65-F5344CB8AC3E}">
        <p14:creationId xmlns:p14="http://schemas.microsoft.com/office/powerpoint/2010/main" val="273964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3" grpId="0" build="p"/>
      <p:bldP spid="95" grpId="0" animBg="1"/>
      <p:bldP spid="96" grpId="0" build="p"/>
      <p:bldP spid="97" grpId="0" build="p"/>
      <p:bldP spid="35" grpId="0" animBg="1"/>
      <p:bldP spid="36" grpId="0" build="p"/>
      <p:bldP spid="3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simple ideal model of diode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CB0D8-9269-42D4-AA73-6D375ED63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60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From the circuit we can see that the diode is reverse biased.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V="1">
            <a:off x="3866862" y="2905994"/>
            <a:ext cx="2965380" cy="6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</p:cNvCxnSpPr>
          <p:nvPr/>
        </p:nvCxnSpPr>
        <p:spPr>
          <a:xfrm>
            <a:off x="6832241" y="2905994"/>
            <a:ext cx="0" cy="8854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  <a:stCxn id="63" idx="3"/>
          </p:cNvCxnSpPr>
          <p:nvPr/>
        </p:nvCxnSpPr>
        <p:spPr>
          <a:xfrm>
            <a:off x="6832242" y="4186680"/>
            <a:ext cx="0" cy="920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 flipV="1">
            <a:off x="6661596" y="3791467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548531" y="382840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150130" y="2344812"/>
            <a:ext cx="64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A0224EA9-D34E-447F-B1CC-3BA09BB99A5B}"/>
              </a:ext>
            </a:extLst>
          </p:cNvPr>
          <p:cNvSpPr txBox="1">
            <a:spLocks/>
          </p:cNvSpPr>
          <p:nvPr/>
        </p:nvSpPr>
        <p:spPr>
          <a:xfrm>
            <a:off x="838200" y="5404600"/>
            <a:ext cx="10515600" cy="1155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Replace the diode with an open circuit (just remove the diode from the circuit)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957BE88-6F6D-4FD6-BD77-81DD1F3E0A77}"/>
              </a:ext>
            </a:extLst>
          </p:cNvPr>
          <p:cNvSpPr/>
          <p:nvPr/>
        </p:nvSpPr>
        <p:spPr>
          <a:xfrm>
            <a:off x="6531781" y="3740290"/>
            <a:ext cx="503686" cy="4789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9ABA659D-4922-41BC-8110-A428EDEB7FCB}"/>
              </a:ext>
            </a:extLst>
          </p:cNvPr>
          <p:cNvSpPr txBox="1">
            <a:spLocks/>
          </p:cNvSpPr>
          <p:nvPr/>
        </p:nvSpPr>
        <p:spPr>
          <a:xfrm>
            <a:off x="7035467" y="3148538"/>
            <a:ext cx="4936909" cy="645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diode</a:t>
            </a:r>
            <a:r>
              <a:rPr lang="en-US" dirty="0"/>
              <a:t> = 8 V </a:t>
            </a:r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D031E73E-9E3B-4064-B6B0-AF74E1C53810}"/>
              </a:ext>
            </a:extLst>
          </p:cNvPr>
          <p:cNvSpPr txBox="1">
            <a:spLocks/>
          </p:cNvSpPr>
          <p:nvPr/>
        </p:nvSpPr>
        <p:spPr>
          <a:xfrm>
            <a:off x="7061029" y="3899698"/>
            <a:ext cx="4936909" cy="645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I</a:t>
            </a:r>
            <a:r>
              <a:rPr lang="en-US" baseline="-25000" dirty="0" err="1"/>
              <a:t>diode</a:t>
            </a:r>
            <a:r>
              <a:rPr lang="en-US" dirty="0"/>
              <a:t> = </a:t>
            </a:r>
            <a:r>
              <a:rPr lang="en-US" dirty="0" err="1"/>
              <a:t>I</a:t>
            </a:r>
            <a:r>
              <a:rPr lang="en-US" baseline="-25000" dirty="0" err="1"/>
              <a:t>resistor</a:t>
            </a:r>
            <a:r>
              <a:rPr lang="en-US" dirty="0"/>
              <a:t> = 0 A </a:t>
            </a:r>
          </a:p>
        </p:txBody>
      </p:sp>
    </p:spTree>
    <p:extLst>
      <p:ext uri="{BB962C8B-B14F-4D97-AF65-F5344CB8AC3E}">
        <p14:creationId xmlns:p14="http://schemas.microsoft.com/office/powerpoint/2010/main" val="15110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3" grpId="0" build="p"/>
      <p:bldP spid="95" grpId="0" animBg="1"/>
      <p:bldP spid="96" grpId="0" build="p"/>
      <p:bldP spid="9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280EA-F6CD-4AAD-8970-3BD3D583A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9099"/>
            <a:ext cx="10515600" cy="12700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Semi-Ideal Model</a:t>
            </a:r>
          </a:p>
        </p:txBody>
      </p:sp>
    </p:spTree>
    <p:extLst>
      <p:ext uri="{BB962C8B-B14F-4D97-AF65-F5344CB8AC3E}">
        <p14:creationId xmlns:p14="http://schemas.microsoft.com/office/powerpoint/2010/main" val="3898633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19706</TotalTime>
  <Words>3086</Words>
  <Application>Microsoft Office PowerPoint</Application>
  <PresentationFormat>Widescreen</PresentationFormat>
  <Paragraphs>592</Paragraphs>
  <Slides>58</Slides>
  <Notes>0</Notes>
  <HiddenSlides>34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3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Diode Models &amp; Different Methods of Solution</vt:lpstr>
      <vt:lpstr>PowerPoint Presentation</vt:lpstr>
      <vt:lpstr>The schematic for a diode in a circuit</vt:lpstr>
      <vt:lpstr>PowerPoint Presentation</vt:lpstr>
      <vt:lpstr>Simple ideal model of diode</vt:lpstr>
      <vt:lpstr>Using the simple ideal model of diode</vt:lpstr>
      <vt:lpstr>Using the simple ideal model of diode</vt:lpstr>
      <vt:lpstr>PowerPoint Presentation</vt:lpstr>
      <vt:lpstr>Semi-ideal model of diode</vt:lpstr>
      <vt:lpstr>Using the semi-ideal model of diode</vt:lpstr>
      <vt:lpstr>PowerPoint Presentation</vt:lpstr>
      <vt:lpstr>Semi-ideal model of diode with resistance</vt:lpstr>
      <vt:lpstr>Using the semi-ideal model of diode with resistance</vt:lpstr>
      <vt:lpstr>PowerPoint Presentation</vt:lpstr>
      <vt:lpstr>Graphical Analysis</vt:lpstr>
      <vt:lpstr>Graphical Analysis</vt:lpstr>
      <vt:lpstr>PowerPoint Presentation</vt:lpstr>
      <vt:lpstr>Numerical Solution – Automatic Calculator Solution</vt:lpstr>
      <vt:lpstr>Numerical Solution – Iterative Calculator Solution</vt:lpstr>
      <vt:lpstr>Numerical Solution – Iterative Calculator Solution</vt:lpstr>
      <vt:lpstr>Numerical Solution – Iterative Calculator Solution</vt:lpstr>
      <vt:lpstr>Numerical Solution – Iterative Calculator Solution</vt:lpstr>
      <vt:lpstr>Numerical Solution – Iterative Calculator Solution</vt:lpstr>
      <vt:lpstr>PowerPoint Presentation</vt:lpstr>
      <vt:lpstr>More complex circuits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 2. Find the current through the diode and through the 8 Ohm resistor</vt:lpstr>
      <vt:lpstr>Example 2. Find the current through the diode and through the 8 Ohm resistor</vt:lpstr>
      <vt:lpstr>Example 2. Find the current through the diode and through the 8 Ohm resistor</vt:lpstr>
      <vt:lpstr>Example 2. Find the current through the diode and through the 8 Ohm resistor</vt:lpstr>
      <vt:lpstr>Example 2. Alternate Solution.  Find the current through the diode and through the 8 Ohm resistor</vt:lpstr>
      <vt:lpstr>Example 2. Alternate Solution.  Find the current through the diode and through the 8 Ohm resistor</vt:lpstr>
      <vt:lpstr>Example 2. Solve Using Iteration Equations</vt:lpstr>
      <vt:lpstr>Example 2. Solve Using Iteration Equations</vt:lpstr>
      <vt:lpstr>Example 2. Solve Using Iteration Equations</vt:lpstr>
      <vt:lpstr>PowerPoint Presentation</vt:lpstr>
      <vt:lpstr>Comparison of results</vt:lpstr>
      <vt:lpstr>Multiple diode circuits</vt:lpstr>
      <vt:lpstr>Multiple diode circuits</vt:lpstr>
      <vt:lpstr>Multiple diode circuits</vt:lpstr>
      <vt:lpstr>Practice Problems</vt:lpstr>
      <vt:lpstr>Practice Problem:  Find the current through the diode and through the 8 Ohm resistor</vt:lpstr>
      <vt:lpstr>Practice Problem:  Find the current through the diode and the output voltage</vt:lpstr>
      <vt:lpstr>Practice Problem:  Find the current through the diode and the output voltage</vt:lpstr>
      <vt:lpstr>Practice Problem:  Find the current through the diode and through the 8 Ohm resistors</vt:lpstr>
      <vt:lpstr>Practice Problem:  Find the current through the diode and through the 8 Ohm resistors</vt:lpstr>
      <vt:lpstr>Diode Models &amp; Different Methods of Solution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306</cp:revision>
  <dcterms:created xsi:type="dcterms:W3CDTF">2018-11-17T00:51:02Z</dcterms:created>
  <dcterms:modified xsi:type="dcterms:W3CDTF">2020-10-01T01:17:24Z</dcterms:modified>
</cp:coreProperties>
</file>