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23" r:id="rId2"/>
    <p:sldId id="439" r:id="rId3"/>
    <p:sldId id="407" r:id="rId4"/>
    <p:sldId id="384" r:id="rId5"/>
    <p:sldId id="385" r:id="rId6"/>
    <p:sldId id="386" r:id="rId7"/>
    <p:sldId id="387" r:id="rId8"/>
    <p:sldId id="388" r:id="rId9"/>
    <p:sldId id="389" r:id="rId10"/>
    <p:sldId id="390" r:id="rId11"/>
    <p:sldId id="391" r:id="rId12"/>
    <p:sldId id="392" r:id="rId13"/>
    <p:sldId id="354" r:id="rId14"/>
    <p:sldId id="355" r:id="rId15"/>
    <p:sldId id="356" r:id="rId16"/>
    <p:sldId id="367" r:id="rId17"/>
    <p:sldId id="393" r:id="rId18"/>
    <p:sldId id="398" r:id="rId19"/>
    <p:sldId id="371" r:id="rId20"/>
    <p:sldId id="418" r:id="rId21"/>
    <p:sldId id="447" r:id="rId22"/>
    <p:sldId id="419" r:id="rId23"/>
    <p:sldId id="394" r:id="rId24"/>
    <p:sldId id="424" r:id="rId25"/>
    <p:sldId id="426" r:id="rId26"/>
    <p:sldId id="425" r:id="rId27"/>
    <p:sldId id="396" r:id="rId28"/>
    <p:sldId id="399" r:id="rId29"/>
    <p:sldId id="429" r:id="rId30"/>
    <p:sldId id="431" r:id="rId31"/>
    <p:sldId id="434" r:id="rId32"/>
    <p:sldId id="435" r:id="rId33"/>
    <p:sldId id="436" r:id="rId34"/>
    <p:sldId id="437" r:id="rId35"/>
    <p:sldId id="440" r:id="rId36"/>
    <p:sldId id="441" r:id="rId37"/>
    <p:sldId id="442" r:id="rId38"/>
    <p:sldId id="443" r:id="rId39"/>
    <p:sldId id="444" r:id="rId40"/>
    <p:sldId id="445" r:id="rId41"/>
    <p:sldId id="446" r:id="rId42"/>
    <p:sldId id="438" r:id="rId43"/>
    <p:sldId id="433" r:id="rId44"/>
    <p:sldId id="400" r:id="rId45"/>
    <p:sldId id="412" r:id="rId46"/>
    <p:sldId id="413" r:id="rId47"/>
    <p:sldId id="414" r:id="rId48"/>
    <p:sldId id="415" r:id="rId49"/>
    <p:sldId id="416"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68D2"/>
    <a:srgbClr val="66CCFF"/>
    <a:srgbClr val="75C4FF"/>
    <a:srgbClr val="96B0DE"/>
    <a:srgbClr val="C2D1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284" autoAdjust="0"/>
    <p:restoredTop sz="94660"/>
  </p:normalViewPr>
  <p:slideViewPr>
    <p:cSldViewPr snapToGrid="0">
      <p:cViewPr>
        <p:scale>
          <a:sx n="70" d="100"/>
          <a:sy n="70" d="100"/>
        </p:scale>
        <p:origin x="163" y="154"/>
      </p:cViewPr>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38188-14D6-4A9A-9FA9-7EBDD112DA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1592BF4-DFD0-411D-A151-1B81E27244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945529-6FC8-40C9-9DD2-D5B2436F27F9}"/>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5" name="Footer Placeholder 4">
            <a:extLst>
              <a:ext uri="{FF2B5EF4-FFF2-40B4-BE49-F238E27FC236}">
                <a16:creationId xmlns:a16="http://schemas.microsoft.com/office/drawing/2014/main" id="{54DB8F9C-20E6-4A43-AF9E-B93AC47028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306068-8E8D-4FAB-8C88-F9C8932247D6}"/>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403263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D1D2D-E8D7-40B2-B189-0ECCA5A0E8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F520C9-8C02-4B4F-BBFA-2923B55F34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859535-B688-480B-B281-4751E215CDBB}"/>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5" name="Footer Placeholder 4">
            <a:extLst>
              <a:ext uri="{FF2B5EF4-FFF2-40B4-BE49-F238E27FC236}">
                <a16:creationId xmlns:a16="http://schemas.microsoft.com/office/drawing/2014/main" id="{04D801A1-3F50-48C5-95FC-60DE0881F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033F0A-2969-490D-8C5A-A2CBC8F08EC4}"/>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213424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36474B-7075-457E-8C67-9BBBDE9F4F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885A51-50BB-4E62-95B9-88965EEA7EA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07D804-C681-4CD2-8C9E-0D00FE8F050A}"/>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5" name="Footer Placeholder 4">
            <a:extLst>
              <a:ext uri="{FF2B5EF4-FFF2-40B4-BE49-F238E27FC236}">
                <a16:creationId xmlns:a16="http://schemas.microsoft.com/office/drawing/2014/main" id="{F04D946D-4EEF-45D4-A4EE-433C641BF7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B6AFA3-7434-4226-B932-65F4847A0B0B}"/>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1710361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74961-28F2-4AB4-9401-A639AEBAFD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8E7DAF-6705-49F3-886C-FBC8338611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386C4E-C201-4AF6-A610-90CD243B1F6D}"/>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5" name="Footer Placeholder 4">
            <a:extLst>
              <a:ext uri="{FF2B5EF4-FFF2-40B4-BE49-F238E27FC236}">
                <a16:creationId xmlns:a16="http://schemas.microsoft.com/office/drawing/2014/main" id="{5FD4AF83-6CF9-4B31-BE30-C964391F08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256144-3E52-43CD-947F-C0AD8ADDF009}"/>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1636151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365F8-50AF-4724-A279-B0ED267EAC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CBA42-F42A-4940-BE96-680059D7CB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ED59E6-6E72-4491-9C54-7DA0781DE64E}"/>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5" name="Footer Placeholder 4">
            <a:extLst>
              <a:ext uri="{FF2B5EF4-FFF2-40B4-BE49-F238E27FC236}">
                <a16:creationId xmlns:a16="http://schemas.microsoft.com/office/drawing/2014/main" id="{79E14EDE-BA4F-4004-A450-EBFEA71969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10AC17-8A12-4ACA-B254-750703290E71}"/>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337713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E34B7-9A71-4A17-8692-80721A9CBB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E29B9-C086-491C-8B46-F52C74EB7C7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27706B-DEDE-4C80-812C-F3DA46718AC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7BF317-FAA1-4B7B-8F9C-4AC687E70142}"/>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6" name="Footer Placeholder 5">
            <a:extLst>
              <a:ext uri="{FF2B5EF4-FFF2-40B4-BE49-F238E27FC236}">
                <a16:creationId xmlns:a16="http://schemas.microsoft.com/office/drawing/2014/main" id="{60CA0AE4-B118-424D-94DF-81B16E204E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5D90C8-829D-4924-9BBB-F0D21C90C937}"/>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2127942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90E4E-04D9-44B2-8A42-8646D0E390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E3F4B2-5625-47D5-8A0D-2596762F12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15B86D-8C26-48B7-891F-DC0CEABE76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806089-9743-4A82-83E3-FF402E2944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956118-E025-4A07-81D3-21494E39D32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BA94D5-ACA8-403C-9988-931184263F5C}"/>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8" name="Footer Placeholder 7">
            <a:extLst>
              <a:ext uri="{FF2B5EF4-FFF2-40B4-BE49-F238E27FC236}">
                <a16:creationId xmlns:a16="http://schemas.microsoft.com/office/drawing/2014/main" id="{006B6315-C14D-481D-AA2D-149B3BE72AE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CC78A9-2204-47BC-8269-F386B6A0511D}"/>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2445082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D14EB-2B61-418C-9E7D-6C535213D7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16DB4E-43BC-4DC6-AE34-D8676EA7B47F}"/>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4" name="Footer Placeholder 3">
            <a:extLst>
              <a:ext uri="{FF2B5EF4-FFF2-40B4-BE49-F238E27FC236}">
                <a16:creationId xmlns:a16="http://schemas.microsoft.com/office/drawing/2014/main" id="{F3A9AD57-ED99-4A02-BF71-E60884EE99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EB66B4-A171-4C0F-8EFA-93C783E099CA}"/>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62276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6701CA-A3C4-4C87-80B3-9335991EE5B5}"/>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3" name="Footer Placeholder 2">
            <a:extLst>
              <a:ext uri="{FF2B5EF4-FFF2-40B4-BE49-F238E27FC236}">
                <a16:creationId xmlns:a16="http://schemas.microsoft.com/office/drawing/2014/main" id="{86611207-472C-481B-8FA6-85D1617D24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F7D427-B0D1-4CCF-8B98-7019C8ADDDD9}"/>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1666143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C87F5-F4C4-4003-B174-E08E13627D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E29976-DE4E-4895-8B13-D76398E0A1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8B9B74-B2B1-4F8F-959F-7C84B0C63D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83158C-38D7-4860-8E55-D6980AB8488A}"/>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6" name="Footer Placeholder 5">
            <a:extLst>
              <a:ext uri="{FF2B5EF4-FFF2-40B4-BE49-F238E27FC236}">
                <a16:creationId xmlns:a16="http://schemas.microsoft.com/office/drawing/2014/main" id="{6B4410D9-F40C-44DD-A632-E9CEF2E60F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7F8495-F4EC-4BCF-ABD9-BDD033E3094C}"/>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2552870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BC5B1-2A43-432E-A6D1-882BB92F7B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4D62E4-CC57-47BD-A45E-29D3067775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15511A-BA96-495B-8248-0493B80DE7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1824AD-95AE-4542-AAF2-0D4BCEB55E6D}"/>
              </a:ext>
            </a:extLst>
          </p:cNvPr>
          <p:cNvSpPr>
            <a:spLocks noGrp="1"/>
          </p:cNvSpPr>
          <p:nvPr>
            <p:ph type="dt" sz="half" idx="10"/>
          </p:nvPr>
        </p:nvSpPr>
        <p:spPr/>
        <p:txBody>
          <a:bodyPr/>
          <a:lstStyle/>
          <a:p>
            <a:fld id="{5A5E0D66-CEA5-4238-9019-0841486E46CD}" type="datetimeFigureOut">
              <a:rPr lang="en-US" smtClean="0"/>
              <a:t>8/30/2025</a:t>
            </a:fld>
            <a:endParaRPr lang="en-US"/>
          </a:p>
        </p:txBody>
      </p:sp>
      <p:sp>
        <p:nvSpPr>
          <p:cNvPr id="6" name="Footer Placeholder 5">
            <a:extLst>
              <a:ext uri="{FF2B5EF4-FFF2-40B4-BE49-F238E27FC236}">
                <a16:creationId xmlns:a16="http://schemas.microsoft.com/office/drawing/2014/main" id="{B2151054-9223-4872-831F-B4B74A66DF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3A2317-6D84-4B6F-87C3-495B417F9C48}"/>
              </a:ext>
            </a:extLst>
          </p:cNvPr>
          <p:cNvSpPr>
            <a:spLocks noGrp="1"/>
          </p:cNvSpPr>
          <p:nvPr>
            <p:ph type="sldNum" sz="quarter" idx="12"/>
          </p:nvPr>
        </p:nvSpPr>
        <p:spPr/>
        <p:txBody>
          <a:bodyPr/>
          <a:lstStyle/>
          <a:p>
            <a:fld id="{780E2C6F-B73C-48F5-8D69-320B92C5B8F6}" type="slidenum">
              <a:rPr lang="en-US" smtClean="0"/>
              <a:t>‹#›</a:t>
            </a:fld>
            <a:endParaRPr lang="en-US"/>
          </a:p>
        </p:txBody>
      </p:sp>
    </p:spTree>
    <p:extLst>
      <p:ext uri="{BB962C8B-B14F-4D97-AF65-F5344CB8AC3E}">
        <p14:creationId xmlns:p14="http://schemas.microsoft.com/office/powerpoint/2010/main" val="9328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C47D65-B3C7-4D06-A729-26F73F119C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2EBDB4-F077-43CB-A5E3-8F169FEE5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5E2FA-B16A-4404-B196-0AB6C238B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E0D66-CEA5-4238-9019-0841486E46CD}" type="datetimeFigureOut">
              <a:rPr lang="en-US" smtClean="0"/>
              <a:t>8/30/2025</a:t>
            </a:fld>
            <a:endParaRPr lang="en-US"/>
          </a:p>
        </p:txBody>
      </p:sp>
      <p:sp>
        <p:nvSpPr>
          <p:cNvPr id="5" name="Footer Placeholder 4">
            <a:extLst>
              <a:ext uri="{FF2B5EF4-FFF2-40B4-BE49-F238E27FC236}">
                <a16:creationId xmlns:a16="http://schemas.microsoft.com/office/drawing/2014/main" id="{D7EE342B-C874-494B-89D4-FFDC53A245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57AD2EB-379F-4E6F-9C4D-04342F7902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E2C6F-B73C-48F5-8D69-320B92C5B8F6}" type="slidenum">
              <a:rPr lang="en-US" smtClean="0"/>
              <a:t>‹#›</a:t>
            </a:fld>
            <a:endParaRPr lang="en-US"/>
          </a:p>
        </p:txBody>
      </p:sp>
    </p:spTree>
    <p:extLst>
      <p:ext uri="{BB962C8B-B14F-4D97-AF65-F5344CB8AC3E}">
        <p14:creationId xmlns:p14="http://schemas.microsoft.com/office/powerpoint/2010/main" val="4166283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60.png"/></Relationships>
</file>

<file path=ppt/slides/_rels/slide2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0.png"/><Relationship Id="rId7" Type="http://schemas.openxmlformats.org/officeDocument/2006/relationships/image" Target="../media/image22.png"/><Relationship Id="rId2" Type="http://schemas.openxmlformats.org/officeDocument/2006/relationships/image" Target="../media/image170.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0.png"/></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C841-1A6E-4480-AFF1-2181C7F5A5EE}"/>
              </a:ext>
            </a:extLst>
          </p:cNvPr>
          <p:cNvSpPr>
            <a:spLocks noGrp="1"/>
          </p:cNvSpPr>
          <p:nvPr>
            <p:ph type="ctrTitle"/>
          </p:nvPr>
        </p:nvSpPr>
        <p:spPr>
          <a:xfrm>
            <a:off x="1386037" y="457345"/>
            <a:ext cx="9567511" cy="1015195"/>
          </a:xfrm>
        </p:spPr>
        <p:txBody>
          <a:bodyPr>
            <a:normAutofit/>
          </a:bodyPr>
          <a:lstStyle/>
          <a:p>
            <a:r>
              <a:rPr lang="en-US" sz="4800" dirty="0"/>
              <a:t>Analog Electronics Technology</a:t>
            </a:r>
          </a:p>
        </p:txBody>
      </p:sp>
      <p:sp>
        <p:nvSpPr>
          <p:cNvPr id="3" name="Subtitle 2">
            <a:extLst>
              <a:ext uri="{FF2B5EF4-FFF2-40B4-BE49-F238E27FC236}">
                <a16:creationId xmlns:a16="http://schemas.microsoft.com/office/drawing/2014/main" id="{935F2E71-1BB2-4560-96F9-16C56271F107}"/>
              </a:ext>
            </a:extLst>
          </p:cNvPr>
          <p:cNvSpPr>
            <a:spLocks noGrp="1"/>
          </p:cNvSpPr>
          <p:nvPr>
            <p:ph type="subTitle" idx="1"/>
          </p:nvPr>
        </p:nvSpPr>
        <p:spPr>
          <a:xfrm>
            <a:off x="1386037" y="1651000"/>
            <a:ext cx="9144000" cy="4749655"/>
          </a:xfrm>
        </p:spPr>
        <p:txBody>
          <a:bodyPr>
            <a:normAutofit/>
          </a:bodyPr>
          <a:lstStyle/>
          <a:p>
            <a:pPr algn="l"/>
            <a:r>
              <a:rPr lang="en-US" dirty="0"/>
              <a:t>Diodes</a:t>
            </a:r>
          </a:p>
          <a:p>
            <a:pPr marL="914400" algn="l"/>
            <a:r>
              <a:rPr lang="en-US" dirty="0"/>
              <a:t>Semiconductor basics</a:t>
            </a:r>
          </a:p>
          <a:p>
            <a:pPr marL="914400" algn="l"/>
            <a:r>
              <a:rPr lang="en-US" dirty="0"/>
              <a:t>Diode electrical characteristics</a:t>
            </a:r>
          </a:p>
          <a:p>
            <a:pPr marL="914400" algn="l"/>
            <a:r>
              <a:rPr lang="en-US" dirty="0"/>
              <a:t>Solving diode circuits</a:t>
            </a:r>
          </a:p>
          <a:p>
            <a:pPr marL="1828800" algn="l"/>
            <a:r>
              <a:rPr lang="en-US" dirty="0"/>
              <a:t>Diode Models</a:t>
            </a:r>
          </a:p>
          <a:p>
            <a:pPr marL="1828800" algn="l"/>
            <a:r>
              <a:rPr lang="en-US" dirty="0"/>
              <a:t>Solving simple circuits using diode models</a:t>
            </a:r>
          </a:p>
          <a:p>
            <a:pPr marL="1828800" algn="l"/>
            <a:r>
              <a:rPr lang="en-US" dirty="0"/>
              <a:t>Solving more complex circuits</a:t>
            </a:r>
          </a:p>
          <a:p>
            <a:pPr marL="914400" algn="l"/>
            <a:r>
              <a:rPr lang="en-US" dirty="0"/>
              <a:t>Standard diode application circuits</a:t>
            </a:r>
          </a:p>
          <a:p>
            <a:pPr algn="l"/>
            <a:r>
              <a:rPr lang="en-US" dirty="0"/>
              <a:t>BJTs</a:t>
            </a:r>
          </a:p>
          <a:p>
            <a:pPr algn="l"/>
            <a:r>
              <a:rPr lang="en-US" dirty="0"/>
              <a:t>Op Amps</a:t>
            </a:r>
          </a:p>
          <a:p>
            <a:pPr marL="914400" algn="l"/>
            <a:endParaRPr lang="en-US" dirty="0"/>
          </a:p>
        </p:txBody>
      </p:sp>
      <p:sp>
        <p:nvSpPr>
          <p:cNvPr id="4" name="Arrow: Right 3">
            <a:extLst>
              <a:ext uri="{FF2B5EF4-FFF2-40B4-BE49-F238E27FC236}">
                <a16:creationId xmlns:a16="http://schemas.microsoft.com/office/drawing/2014/main" id="{CEA7842D-39D9-4543-B6EC-623C1ECAAC01}"/>
              </a:ext>
            </a:extLst>
          </p:cNvPr>
          <p:cNvSpPr/>
          <p:nvPr/>
        </p:nvSpPr>
        <p:spPr>
          <a:xfrm>
            <a:off x="1761137" y="4459434"/>
            <a:ext cx="469900" cy="266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8489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897030"/>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1025831" y="5385627"/>
            <a:ext cx="10457964" cy="958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Since there is no current flowing through the 4 </a:t>
            </a:r>
            <a:r>
              <a:rPr lang="el-GR" dirty="0"/>
              <a:t>Ω</a:t>
            </a:r>
            <a:r>
              <a:rPr lang="en-US" dirty="0"/>
              <a:t> resistor, there is no voltage drop across it.  It can be replaced by a wire. </a:t>
            </a:r>
          </a:p>
        </p:txBody>
      </p:sp>
      <p:sp>
        <p:nvSpPr>
          <p:cNvPr id="5" name="Rectangle 4">
            <a:extLst>
              <a:ext uri="{FF2B5EF4-FFF2-40B4-BE49-F238E27FC236}">
                <a16:creationId xmlns:a16="http://schemas.microsoft.com/office/drawing/2014/main" id="{C7D3E2A0-532B-411B-88A4-43678C7B2427}"/>
              </a:ext>
            </a:extLst>
          </p:cNvPr>
          <p:cNvSpPr/>
          <p:nvPr/>
        </p:nvSpPr>
        <p:spPr>
          <a:xfrm>
            <a:off x="5054755" y="3233331"/>
            <a:ext cx="1306467" cy="1553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FBF1D2FB-3218-429E-BF32-AB8A2250821F}"/>
              </a:ext>
            </a:extLst>
          </p:cNvPr>
          <p:cNvSpPr/>
          <p:nvPr/>
        </p:nvSpPr>
        <p:spPr>
          <a:xfrm>
            <a:off x="4432851" y="2344812"/>
            <a:ext cx="939314" cy="8404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a:extLst>
              <a:ext uri="{FF2B5EF4-FFF2-40B4-BE49-F238E27FC236}">
                <a16:creationId xmlns:a16="http://schemas.microsoft.com/office/drawing/2014/main" id="{ED3DE370-7F67-4823-98D8-E7E657BEF120}"/>
              </a:ext>
            </a:extLst>
          </p:cNvPr>
          <p:cNvCxnSpPr>
            <a:cxnSpLocks/>
          </p:cNvCxnSpPr>
          <p:nvPr/>
        </p:nvCxnSpPr>
        <p:spPr>
          <a:xfrm>
            <a:off x="4331487" y="2898023"/>
            <a:ext cx="157859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294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897030"/>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768099" y="5385627"/>
            <a:ext cx="7662947" cy="68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out</a:t>
            </a:r>
            <a:r>
              <a:rPr lang="en-US" baseline="-25000" dirty="0"/>
              <a:t>, voltage source</a:t>
            </a:r>
            <a:r>
              <a:rPr lang="en-US" dirty="0"/>
              <a:t> = (3 V) (6 </a:t>
            </a:r>
            <a:r>
              <a:rPr lang="el-GR" dirty="0"/>
              <a:t>Ω</a:t>
            </a:r>
            <a:r>
              <a:rPr lang="en-US" dirty="0"/>
              <a:t>)/(6 </a:t>
            </a:r>
            <a:r>
              <a:rPr lang="el-GR" dirty="0"/>
              <a:t>Ω</a:t>
            </a:r>
            <a:r>
              <a:rPr lang="en-US" dirty="0"/>
              <a:t> + 12 </a:t>
            </a:r>
            <a:r>
              <a:rPr lang="el-GR" dirty="0"/>
              <a:t>Ω</a:t>
            </a:r>
            <a:r>
              <a:rPr lang="en-US" dirty="0"/>
              <a:t>) = 1 V</a:t>
            </a:r>
          </a:p>
        </p:txBody>
      </p:sp>
      <p:sp>
        <p:nvSpPr>
          <p:cNvPr id="5" name="Rectangle 4">
            <a:extLst>
              <a:ext uri="{FF2B5EF4-FFF2-40B4-BE49-F238E27FC236}">
                <a16:creationId xmlns:a16="http://schemas.microsoft.com/office/drawing/2014/main" id="{C7D3E2A0-532B-411B-88A4-43678C7B2427}"/>
              </a:ext>
            </a:extLst>
          </p:cNvPr>
          <p:cNvSpPr/>
          <p:nvPr/>
        </p:nvSpPr>
        <p:spPr>
          <a:xfrm>
            <a:off x="5054755" y="3233331"/>
            <a:ext cx="1306467" cy="1553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FBF1D2FB-3218-429E-BF32-AB8A2250821F}"/>
              </a:ext>
            </a:extLst>
          </p:cNvPr>
          <p:cNvSpPr/>
          <p:nvPr/>
        </p:nvSpPr>
        <p:spPr>
          <a:xfrm>
            <a:off x="4432851" y="2344812"/>
            <a:ext cx="939314" cy="8404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a:extLst>
              <a:ext uri="{FF2B5EF4-FFF2-40B4-BE49-F238E27FC236}">
                <a16:creationId xmlns:a16="http://schemas.microsoft.com/office/drawing/2014/main" id="{ED3DE370-7F67-4823-98D8-E7E657BEF120}"/>
              </a:ext>
            </a:extLst>
          </p:cNvPr>
          <p:cNvCxnSpPr>
            <a:cxnSpLocks/>
          </p:cNvCxnSpPr>
          <p:nvPr/>
        </p:nvCxnSpPr>
        <p:spPr>
          <a:xfrm>
            <a:off x="4331487" y="2898023"/>
            <a:ext cx="1578592" cy="0"/>
          </a:xfrm>
          <a:prstGeom prst="line">
            <a:avLst/>
          </a:prstGeom>
        </p:spPr>
        <p:style>
          <a:lnRef idx="1">
            <a:schemeClr val="accent1"/>
          </a:lnRef>
          <a:fillRef idx="0">
            <a:schemeClr val="accent1"/>
          </a:fillRef>
          <a:effectRef idx="0">
            <a:schemeClr val="accent1"/>
          </a:effectRef>
          <a:fontRef idx="minor">
            <a:schemeClr val="tx1"/>
          </a:fontRef>
        </p:style>
      </p:cxnSp>
      <p:sp>
        <p:nvSpPr>
          <p:cNvPr id="63" name="Content Placeholder 2">
            <a:extLst>
              <a:ext uri="{FF2B5EF4-FFF2-40B4-BE49-F238E27FC236}">
                <a16:creationId xmlns:a16="http://schemas.microsoft.com/office/drawing/2014/main" id="{711EF9D6-6A37-4ACA-87A5-B625FEE4011C}"/>
              </a:ext>
            </a:extLst>
          </p:cNvPr>
          <p:cNvSpPr txBox="1">
            <a:spLocks/>
          </p:cNvSpPr>
          <p:nvPr/>
        </p:nvSpPr>
        <p:spPr>
          <a:xfrm>
            <a:off x="7307159" y="3665348"/>
            <a:ext cx="815149" cy="6288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out</a:t>
            </a:r>
            <a:endParaRPr lang="en-US" dirty="0"/>
          </a:p>
        </p:txBody>
      </p:sp>
      <p:sp>
        <p:nvSpPr>
          <p:cNvPr id="65" name="TextBox 64">
            <a:extLst>
              <a:ext uri="{FF2B5EF4-FFF2-40B4-BE49-F238E27FC236}">
                <a16:creationId xmlns:a16="http://schemas.microsoft.com/office/drawing/2014/main" id="{F7AD06EA-1AF4-4AA0-BF3F-97F7AE837369}"/>
              </a:ext>
            </a:extLst>
          </p:cNvPr>
          <p:cNvSpPr txBox="1"/>
          <p:nvPr/>
        </p:nvSpPr>
        <p:spPr>
          <a:xfrm>
            <a:off x="7015915" y="4784552"/>
            <a:ext cx="333153" cy="461665"/>
          </a:xfrm>
          <a:prstGeom prst="rect">
            <a:avLst/>
          </a:prstGeom>
          <a:noFill/>
        </p:spPr>
        <p:txBody>
          <a:bodyPr wrap="square" rtlCol="0">
            <a:spAutoFit/>
          </a:bodyPr>
          <a:lstStyle/>
          <a:p>
            <a:r>
              <a:rPr lang="en-US" sz="2400" dirty="0"/>
              <a:t>-</a:t>
            </a:r>
          </a:p>
        </p:txBody>
      </p:sp>
      <p:sp>
        <p:nvSpPr>
          <p:cNvPr id="66" name="TextBox 65">
            <a:extLst>
              <a:ext uri="{FF2B5EF4-FFF2-40B4-BE49-F238E27FC236}">
                <a16:creationId xmlns:a16="http://schemas.microsoft.com/office/drawing/2014/main" id="{C2B48DA8-FF17-404D-87C5-2B053CC31F0A}"/>
              </a:ext>
            </a:extLst>
          </p:cNvPr>
          <p:cNvSpPr txBox="1"/>
          <p:nvPr/>
        </p:nvSpPr>
        <p:spPr>
          <a:xfrm>
            <a:off x="7015915" y="2773893"/>
            <a:ext cx="333153" cy="369332"/>
          </a:xfrm>
          <a:prstGeom prst="rect">
            <a:avLst/>
          </a:prstGeom>
          <a:noFill/>
        </p:spPr>
        <p:txBody>
          <a:bodyPr wrap="square" rtlCol="0">
            <a:spAutoFit/>
          </a:bodyPr>
          <a:lstStyle/>
          <a:p>
            <a:r>
              <a:rPr lang="en-US" dirty="0"/>
              <a:t>+</a:t>
            </a:r>
          </a:p>
        </p:txBody>
      </p:sp>
      <p:sp>
        <p:nvSpPr>
          <p:cNvPr id="3" name="Content Placeholder 2">
            <a:extLst>
              <a:ext uri="{FF2B5EF4-FFF2-40B4-BE49-F238E27FC236}">
                <a16:creationId xmlns:a16="http://schemas.microsoft.com/office/drawing/2014/main" id="{C2BDC6D3-AF4A-EAFE-7E9A-E2F785DA1EAE}"/>
              </a:ext>
            </a:extLst>
          </p:cNvPr>
          <p:cNvSpPr txBox="1">
            <a:spLocks/>
          </p:cNvSpPr>
          <p:nvPr/>
        </p:nvSpPr>
        <p:spPr>
          <a:xfrm>
            <a:off x="1003374" y="1613276"/>
            <a:ext cx="10715696" cy="5677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output voltage can now be calculated using the voltage divider rule</a:t>
            </a:r>
          </a:p>
        </p:txBody>
      </p:sp>
    </p:spTree>
    <p:extLst>
      <p:ext uri="{BB962C8B-B14F-4D97-AF65-F5344CB8AC3E}">
        <p14:creationId xmlns:p14="http://schemas.microsoft.com/office/powerpoint/2010/main" val="406963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897030"/>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1423864" y="1340237"/>
            <a:ext cx="10457964" cy="958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Now find the Thevenin voltage attributable to the current source.  To do this, short circuit the voltage source.</a:t>
            </a:r>
          </a:p>
        </p:txBody>
      </p:sp>
      <p:sp>
        <p:nvSpPr>
          <p:cNvPr id="60" name="Rectangle 59">
            <a:extLst>
              <a:ext uri="{FF2B5EF4-FFF2-40B4-BE49-F238E27FC236}">
                <a16:creationId xmlns:a16="http://schemas.microsoft.com/office/drawing/2014/main" id="{DAECC646-B4EE-4B11-B0FA-9129A493EB26}"/>
              </a:ext>
            </a:extLst>
          </p:cNvPr>
          <p:cNvSpPr/>
          <p:nvPr/>
        </p:nvSpPr>
        <p:spPr>
          <a:xfrm>
            <a:off x="1590493" y="3300833"/>
            <a:ext cx="1422442" cy="1553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3B86CF3B-9EC5-4B08-B597-0EA4B8DA36D3}"/>
              </a:ext>
            </a:extLst>
          </p:cNvPr>
          <p:cNvCxnSpPr>
            <a:cxnSpLocks/>
          </p:cNvCxnSpPr>
          <p:nvPr/>
        </p:nvCxnSpPr>
        <p:spPr>
          <a:xfrm>
            <a:off x="2520547" y="3039805"/>
            <a:ext cx="0" cy="190250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647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897030"/>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AECC646-B4EE-4B11-B0FA-9129A493EB26}"/>
              </a:ext>
            </a:extLst>
          </p:cNvPr>
          <p:cNvSpPr/>
          <p:nvPr/>
        </p:nvSpPr>
        <p:spPr>
          <a:xfrm>
            <a:off x="1590493" y="3300833"/>
            <a:ext cx="1422442" cy="1553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3B86CF3B-9EC5-4B08-B597-0EA4B8DA36D3}"/>
              </a:ext>
            </a:extLst>
          </p:cNvPr>
          <p:cNvCxnSpPr>
            <a:cxnSpLocks/>
          </p:cNvCxnSpPr>
          <p:nvPr/>
        </p:nvCxnSpPr>
        <p:spPr>
          <a:xfrm>
            <a:off x="2520547" y="3039805"/>
            <a:ext cx="0" cy="1902504"/>
          </a:xfrm>
          <a:prstGeom prst="line">
            <a:avLst/>
          </a:prstGeom>
        </p:spPr>
        <p:style>
          <a:lnRef idx="1">
            <a:schemeClr val="accent1"/>
          </a:lnRef>
          <a:fillRef idx="0">
            <a:schemeClr val="accent1"/>
          </a:fillRef>
          <a:effectRef idx="0">
            <a:schemeClr val="accent1"/>
          </a:effectRef>
          <a:fontRef idx="minor">
            <a:schemeClr val="tx1"/>
          </a:fontRef>
        </p:style>
      </p:cxnSp>
      <p:sp>
        <p:nvSpPr>
          <p:cNvPr id="62" name="Content Placeholder 2">
            <a:extLst>
              <a:ext uri="{FF2B5EF4-FFF2-40B4-BE49-F238E27FC236}">
                <a16:creationId xmlns:a16="http://schemas.microsoft.com/office/drawing/2014/main" id="{3B046B4A-8B2A-4C5E-8528-5865CE96B2E3}"/>
              </a:ext>
            </a:extLst>
          </p:cNvPr>
          <p:cNvSpPr txBox="1">
            <a:spLocks/>
          </p:cNvSpPr>
          <p:nvPr/>
        </p:nvSpPr>
        <p:spPr>
          <a:xfrm>
            <a:off x="7256285" y="1173263"/>
            <a:ext cx="4507038" cy="1284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equivalent resistance of the 12 </a:t>
            </a:r>
            <a:r>
              <a:rPr lang="el-GR" dirty="0"/>
              <a:t>Ω</a:t>
            </a:r>
            <a:r>
              <a:rPr lang="en-US" dirty="0"/>
              <a:t> resistor in parallel with the 6 </a:t>
            </a:r>
            <a:r>
              <a:rPr lang="el-GR" dirty="0"/>
              <a:t>Ω</a:t>
            </a:r>
            <a:r>
              <a:rPr lang="en-US" dirty="0"/>
              <a:t> resistor.</a:t>
            </a:r>
          </a:p>
        </p:txBody>
      </p:sp>
      <p:sp>
        <p:nvSpPr>
          <p:cNvPr id="63" name="Content Placeholder 2">
            <a:extLst>
              <a:ext uri="{FF2B5EF4-FFF2-40B4-BE49-F238E27FC236}">
                <a16:creationId xmlns:a16="http://schemas.microsoft.com/office/drawing/2014/main" id="{843D92B2-29FB-4790-AA17-93F8F28A4F33}"/>
              </a:ext>
            </a:extLst>
          </p:cNvPr>
          <p:cNvSpPr txBox="1">
            <a:spLocks/>
          </p:cNvSpPr>
          <p:nvPr/>
        </p:nvSpPr>
        <p:spPr>
          <a:xfrm>
            <a:off x="7256285" y="2592627"/>
            <a:ext cx="4507038" cy="5332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R</a:t>
            </a:r>
            <a:r>
              <a:rPr lang="en-US" baseline="-25000" dirty="0" err="1"/>
              <a:t>eq</a:t>
            </a:r>
            <a:r>
              <a:rPr lang="en-US" dirty="0"/>
              <a:t> = (1/12 + 1/6)</a:t>
            </a:r>
            <a:r>
              <a:rPr lang="en-US" baseline="30000" dirty="0"/>
              <a:t>-1</a:t>
            </a:r>
            <a:r>
              <a:rPr lang="en-US" dirty="0"/>
              <a:t> = 4 </a:t>
            </a:r>
            <a:r>
              <a:rPr lang="el-GR" dirty="0"/>
              <a:t>Ω</a:t>
            </a:r>
            <a:r>
              <a:rPr lang="en-US" dirty="0"/>
              <a:t> </a:t>
            </a:r>
            <a:endParaRPr lang="en-US" baseline="30000" dirty="0"/>
          </a:p>
        </p:txBody>
      </p:sp>
      <p:sp>
        <p:nvSpPr>
          <p:cNvPr id="65" name="Content Placeholder 2">
            <a:extLst>
              <a:ext uri="{FF2B5EF4-FFF2-40B4-BE49-F238E27FC236}">
                <a16:creationId xmlns:a16="http://schemas.microsoft.com/office/drawing/2014/main" id="{3B3AA6AF-0598-497A-9DE0-28B19424052B}"/>
              </a:ext>
            </a:extLst>
          </p:cNvPr>
          <p:cNvSpPr txBox="1">
            <a:spLocks/>
          </p:cNvSpPr>
          <p:nvPr/>
        </p:nvSpPr>
        <p:spPr>
          <a:xfrm>
            <a:off x="7273815" y="3410374"/>
            <a:ext cx="4507038" cy="1284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Now find the equivalent resistance of the two 4 </a:t>
            </a:r>
            <a:r>
              <a:rPr lang="el-GR" dirty="0"/>
              <a:t>Ω</a:t>
            </a:r>
            <a:r>
              <a:rPr lang="en-US" dirty="0"/>
              <a:t> resistors in series.</a:t>
            </a:r>
          </a:p>
        </p:txBody>
      </p:sp>
      <p:sp>
        <p:nvSpPr>
          <p:cNvPr id="66" name="Content Placeholder 2">
            <a:extLst>
              <a:ext uri="{FF2B5EF4-FFF2-40B4-BE49-F238E27FC236}">
                <a16:creationId xmlns:a16="http://schemas.microsoft.com/office/drawing/2014/main" id="{054F31C1-7E5B-4BCD-BD59-8C644E1EBB66}"/>
              </a:ext>
            </a:extLst>
          </p:cNvPr>
          <p:cNvSpPr txBox="1">
            <a:spLocks/>
          </p:cNvSpPr>
          <p:nvPr/>
        </p:nvSpPr>
        <p:spPr>
          <a:xfrm>
            <a:off x="7291653" y="4608691"/>
            <a:ext cx="4507038" cy="5332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R</a:t>
            </a:r>
            <a:r>
              <a:rPr lang="en-US" baseline="-25000" dirty="0" err="1"/>
              <a:t>eq,tot</a:t>
            </a:r>
            <a:r>
              <a:rPr lang="en-US" dirty="0"/>
              <a:t> = (4 </a:t>
            </a:r>
            <a:r>
              <a:rPr lang="el-GR" dirty="0"/>
              <a:t>Ω </a:t>
            </a:r>
            <a:r>
              <a:rPr lang="en-US" dirty="0"/>
              <a:t>+ 4 </a:t>
            </a:r>
            <a:r>
              <a:rPr lang="el-GR" dirty="0"/>
              <a:t>Ω</a:t>
            </a:r>
            <a:r>
              <a:rPr lang="en-US" dirty="0"/>
              <a:t>) = 8 </a:t>
            </a:r>
            <a:r>
              <a:rPr lang="el-GR" dirty="0"/>
              <a:t>Ω</a:t>
            </a:r>
            <a:r>
              <a:rPr lang="en-US" dirty="0"/>
              <a:t> </a:t>
            </a:r>
            <a:endParaRPr lang="en-US" baseline="30000" dirty="0"/>
          </a:p>
        </p:txBody>
      </p:sp>
      <p:sp>
        <p:nvSpPr>
          <p:cNvPr id="69" name="Content Placeholder 2">
            <a:extLst>
              <a:ext uri="{FF2B5EF4-FFF2-40B4-BE49-F238E27FC236}">
                <a16:creationId xmlns:a16="http://schemas.microsoft.com/office/drawing/2014/main" id="{7EF42360-3201-4D39-8CE9-42F95A1B3763}"/>
              </a:ext>
            </a:extLst>
          </p:cNvPr>
          <p:cNvSpPr txBox="1">
            <a:spLocks/>
          </p:cNvSpPr>
          <p:nvPr/>
        </p:nvSpPr>
        <p:spPr>
          <a:xfrm>
            <a:off x="3616357" y="5301221"/>
            <a:ext cx="5789475" cy="5779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out</a:t>
            </a:r>
            <a:r>
              <a:rPr lang="en-US" baseline="-25000" dirty="0"/>
              <a:t>, current source</a:t>
            </a:r>
            <a:r>
              <a:rPr lang="en-US" dirty="0"/>
              <a:t> = (0.25 A) (8 </a:t>
            </a:r>
            <a:r>
              <a:rPr lang="el-GR" dirty="0"/>
              <a:t>Ω</a:t>
            </a:r>
            <a:r>
              <a:rPr lang="en-US" dirty="0"/>
              <a:t>) = 2 V</a:t>
            </a:r>
          </a:p>
        </p:txBody>
      </p:sp>
      <p:sp>
        <p:nvSpPr>
          <p:cNvPr id="89" name="Content Placeholder 2">
            <a:extLst>
              <a:ext uri="{FF2B5EF4-FFF2-40B4-BE49-F238E27FC236}">
                <a16:creationId xmlns:a16="http://schemas.microsoft.com/office/drawing/2014/main" id="{AB0FF19F-99D0-4245-8C1E-776854D17DB1}"/>
              </a:ext>
            </a:extLst>
          </p:cNvPr>
          <p:cNvSpPr txBox="1">
            <a:spLocks/>
          </p:cNvSpPr>
          <p:nvPr/>
        </p:nvSpPr>
        <p:spPr>
          <a:xfrm>
            <a:off x="4293914" y="5892623"/>
            <a:ext cx="4645691" cy="5779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th</a:t>
            </a:r>
            <a:r>
              <a:rPr lang="en-US" dirty="0"/>
              <a:t> = 1 V + 2 V = 3 V</a:t>
            </a:r>
          </a:p>
        </p:txBody>
      </p:sp>
    </p:spTree>
    <p:extLst>
      <p:ext uri="{BB962C8B-B14F-4D97-AF65-F5344CB8AC3E}">
        <p14:creationId xmlns:p14="http://schemas.microsoft.com/office/powerpoint/2010/main" val="315785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build="p"/>
      <p:bldP spid="65" grpId="0" build="p"/>
      <p:bldP spid="66" grpId="0" build="p"/>
      <p:bldP spid="69" grpId="0" uiExpand="1" build="p"/>
      <p:bldP spid="89"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8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4675014" y="1800372"/>
            <a:ext cx="6040425" cy="6271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Thevenin equivalent circuit.</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661596" y="3791467"/>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22152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369756" y="1902989"/>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369756" y="3349124"/>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369756" y="1915852"/>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2918396" y="1748259"/>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716255" y="1894551"/>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367179" y="4069501"/>
            <a:ext cx="4314456" cy="40911"/>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7EE35A45-AB38-4BC5-B8A1-59C416E1FF1F}"/>
              </a:ext>
            </a:extLst>
          </p:cNvPr>
          <p:cNvGrpSpPr/>
          <p:nvPr/>
        </p:nvGrpSpPr>
        <p:grpSpPr>
          <a:xfrm>
            <a:off x="1073042" y="2617604"/>
            <a:ext cx="1674768" cy="731520"/>
            <a:chOff x="1223649" y="3614000"/>
            <a:chExt cx="1674768" cy="731520"/>
          </a:xfrm>
        </p:grpSpPr>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th</a:t>
              </a:r>
              <a:r>
                <a:rPr lang="en-US" dirty="0"/>
                <a:t> = 3 V</a:t>
              </a:r>
            </a:p>
          </p:txBody>
        </p:sp>
      </p:grpSp>
      <p:sp>
        <p:nvSpPr>
          <p:cNvPr id="76" name="TextBox 75">
            <a:extLst>
              <a:ext uri="{FF2B5EF4-FFF2-40B4-BE49-F238E27FC236}">
                <a16:creationId xmlns:a16="http://schemas.microsoft.com/office/drawing/2014/main" id="{72F8E03B-BECC-409F-B303-EA09FA75CF12}"/>
              </a:ext>
            </a:extLst>
          </p:cNvPr>
          <p:cNvSpPr txBox="1"/>
          <p:nvPr/>
        </p:nvSpPr>
        <p:spPr>
          <a:xfrm>
            <a:off x="2436743" y="1348415"/>
            <a:ext cx="1080618" cy="369961"/>
          </a:xfrm>
          <a:prstGeom prst="rect">
            <a:avLst/>
          </a:prstGeom>
          <a:noFill/>
        </p:spPr>
        <p:txBody>
          <a:bodyPr wrap="square" rtlCol="0">
            <a:spAutoFit/>
          </a:bodyPr>
          <a:lstStyle/>
          <a:p>
            <a:r>
              <a:rPr lang="en-US" dirty="0" err="1"/>
              <a:t>R</a:t>
            </a:r>
            <a:r>
              <a:rPr lang="en-US" baseline="-25000" dirty="0" err="1"/>
              <a:t>th</a:t>
            </a:r>
            <a:r>
              <a:rPr lang="en-US" baseline="-25000" dirty="0"/>
              <a:t> </a:t>
            </a:r>
            <a:r>
              <a:rPr lang="en-US" dirty="0"/>
              <a:t>= 8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7339522" y="3493272"/>
            <a:ext cx="4701871" cy="5667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Using Kirchhoff’s voltage law:</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674534" y="1918557"/>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681635" y="3190284"/>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510989" y="2795071"/>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1" name="Freeform: Shape 30">
            <a:extLst>
              <a:ext uri="{FF2B5EF4-FFF2-40B4-BE49-F238E27FC236}">
                <a16:creationId xmlns:a16="http://schemas.microsoft.com/office/drawing/2014/main" id="{A4392DCB-8E30-4F31-97BF-E5DF79E27AD8}"/>
              </a:ext>
            </a:extLst>
          </p:cNvPr>
          <p:cNvSpPr/>
          <p:nvPr/>
        </p:nvSpPr>
        <p:spPr>
          <a:xfrm>
            <a:off x="2825763" y="2223726"/>
            <a:ext cx="3402562" cy="1769554"/>
          </a:xfrm>
          <a:custGeom>
            <a:avLst/>
            <a:gdLst>
              <a:gd name="connsiteX0" fmla="*/ 131287 w 3424854"/>
              <a:gd name="connsiteY0" fmla="*/ 546791 h 1769304"/>
              <a:gd name="connsiteX1" fmla="*/ 270435 w 3424854"/>
              <a:gd name="connsiteY1" fmla="*/ 328131 h 1769304"/>
              <a:gd name="connsiteX2" fmla="*/ 528853 w 3424854"/>
              <a:gd name="connsiteY2" fmla="*/ 179044 h 1769304"/>
              <a:gd name="connsiteX3" fmla="*/ 1671853 w 3424854"/>
              <a:gd name="connsiteY3" fmla="*/ 139 h 1769304"/>
              <a:gd name="connsiteX4" fmla="*/ 2904305 w 3424854"/>
              <a:gd name="connsiteY4" fmla="*/ 208861 h 1769304"/>
              <a:gd name="connsiteX5" fmla="*/ 3351566 w 3424854"/>
              <a:gd name="connsiteY5" fmla="*/ 666061 h 1769304"/>
              <a:gd name="connsiteX6" fmla="*/ 3401261 w 3424854"/>
              <a:gd name="connsiteY6" fmla="*/ 1163018 h 1769304"/>
              <a:gd name="connsiteX7" fmla="*/ 3113027 w 3424854"/>
              <a:gd name="connsiteY7" fmla="*/ 1640096 h 1769304"/>
              <a:gd name="connsiteX8" fmla="*/ 1781183 w 3424854"/>
              <a:gd name="connsiteY8" fmla="*/ 1769304 h 1769304"/>
              <a:gd name="connsiteX9" fmla="*/ 310192 w 3424854"/>
              <a:gd name="connsiteY9" fmla="*/ 1640096 h 1769304"/>
              <a:gd name="connsiteX10" fmla="*/ 21957 w 3424854"/>
              <a:gd name="connsiteY10" fmla="*/ 1033809 h 1769304"/>
              <a:gd name="connsiteX11" fmla="*/ 41835 w 3424854"/>
              <a:gd name="connsiteY11" fmla="*/ 974174 h 1769304"/>
              <a:gd name="connsiteX0" fmla="*/ 131287 w 3424854"/>
              <a:gd name="connsiteY0" fmla="*/ 546791 h 1769304"/>
              <a:gd name="connsiteX1" fmla="*/ 270435 w 3424854"/>
              <a:gd name="connsiteY1" fmla="*/ 328131 h 1769304"/>
              <a:gd name="connsiteX2" fmla="*/ 528853 w 3424854"/>
              <a:gd name="connsiteY2" fmla="*/ 179044 h 1769304"/>
              <a:gd name="connsiteX3" fmla="*/ 1671853 w 3424854"/>
              <a:gd name="connsiteY3" fmla="*/ 139 h 1769304"/>
              <a:gd name="connsiteX4" fmla="*/ 2904305 w 3424854"/>
              <a:gd name="connsiteY4" fmla="*/ 208861 h 1769304"/>
              <a:gd name="connsiteX5" fmla="*/ 3351566 w 3424854"/>
              <a:gd name="connsiteY5" fmla="*/ 666061 h 1769304"/>
              <a:gd name="connsiteX6" fmla="*/ 3401261 w 3424854"/>
              <a:gd name="connsiteY6" fmla="*/ 1163018 h 1769304"/>
              <a:gd name="connsiteX7" fmla="*/ 3113027 w 3424854"/>
              <a:gd name="connsiteY7" fmla="*/ 1640096 h 1769304"/>
              <a:gd name="connsiteX8" fmla="*/ 1781183 w 3424854"/>
              <a:gd name="connsiteY8" fmla="*/ 1769304 h 1769304"/>
              <a:gd name="connsiteX9" fmla="*/ 310192 w 3424854"/>
              <a:gd name="connsiteY9" fmla="*/ 1640096 h 1769304"/>
              <a:gd name="connsiteX10" fmla="*/ 21957 w 3424854"/>
              <a:gd name="connsiteY10" fmla="*/ 1033809 h 1769304"/>
              <a:gd name="connsiteX11" fmla="*/ 41835 w 3424854"/>
              <a:gd name="connsiteY11" fmla="*/ 974174 h 1769304"/>
              <a:gd name="connsiteX0" fmla="*/ 131287 w 3424854"/>
              <a:gd name="connsiteY0" fmla="*/ 546808 h 1769321"/>
              <a:gd name="connsiteX1" fmla="*/ 270435 w 3424854"/>
              <a:gd name="connsiteY1" fmla="*/ 328148 h 1769321"/>
              <a:gd name="connsiteX2" fmla="*/ 528853 w 3424854"/>
              <a:gd name="connsiteY2" fmla="*/ 179061 h 1769321"/>
              <a:gd name="connsiteX3" fmla="*/ 1671853 w 3424854"/>
              <a:gd name="connsiteY3" fmla="*/ 156 h 1769321"/>
              <a:gd name="connsiteX4" fmla="*/ 2904305 w 3424854"/>
              <a:gd name="connsiteY4" fmla="*/ 208878 h 1769321"/>
              <a:gd name="connsiteX5" fmla="*/ 3351566 w 3424854"/>
              <a:gd name="connsiteY5" fmla="*/ 666078 h 1769321"/>
              <a:gd name="connsiteX6" fmla="*/ 3401261 w 3424854"/>
              <a:gd name="connsiteY6" fmla="*/ 1163035 h 1769321"/>
              <a:gd name="connsiteX7" fmla="*/ 3113027 w 3424854"/>
              <a:gd name="connsiteY7" fmla="*/ 1640113 h 1769321"/>
              <a:gd name="connsiteX8" fmla="*/ 1781183 w 3424854"/>
              <a:gd name="connsiteY8" fmla="*/ 1769321 h 1769321"/>
              <a:gd name="connsiteX9" fmla="*/ 310192 w 3424854"/>
              <a:gd name="connsiteY9" fmla="*/ 1640113 h 1769321"/>
              <a:gd name="connsiteX10" fmla="*/ 21957 w 3424854"/>
              <a:gd name="connsiteY10" fmla="*/ 1033826 h 1769321"/>
              <a:gd name="connsiteX11" fmla="*/ 41835 w 3424854"/>
              <a:gd name="connsiteY11" fmla="*/ 974191 h 1769321"/>
              <a:gd name="connsiteX0" fmla="*/ 131287 w 3422682"/>
              <a:gd name="connsiteY0" fmla="*/ 546808 h 1769321"/>
              <a:gd name="connsiteX1" fmla="*/ 270435 w 3422682"/>
              <a:gd name="connsiteY1" fmla="*/ 328148 h 1769321"/>
              <a:gd name="connsiteX2" fmla="*/ 528853 w 3422682"/>
              <a:gd name="connsiteY2" fmla="*/ 179061 h 1769321"/>
              <a:gd name="connsiteX3" fmla="*/ 1671853 w 3422682"/>
              <a:gd name="connsiteY3" fmla="*/ 156 h 1769321"/>
              <a:gd name="connsiteX4" fmla="*/ 2904305 w 3422682"/>
              <a:gd name="connsiteY4" fmla="*/ 208878 h 1769321"/>
              <a:gd name="connsiteX5" fmla="*/ 3351566 w 3422682"/>
              <a:gd name="connsiteY5" fmla="*/ 666078 h 1769321"/>
              <a:gd name="connsiteX6" fmla="*/ 3401261 w 3422682"/>
              <a:gd name="connsiteY6" fmla="*/ 1163035 h 1769321"/>
              <a:gd name="connsiteX7" fmla="*/ 3113027 w 3422682"/>
              <a:gd name="connsiteY7" fmla="*/ 1640113 h 1769321"/>
              <a:gd name="connsiteX8" fmla="*/ 1781183 w 3422682"/>
              <a:gd name="connsiteY8" fmla="*/ 1769321 h 1769321"/>
              <a:gd name="connsiteX9" fmla="*/ 310192 w 3422682"/>
              <a:gd name="connsiteY9" fmla="*/ 1640113 h 1769321"/>
              <a:gd name="connsiteX10" fmla="*/ 21957 w 3422682"/>
              <a:gd name="connsiteY10" fmla="*/ 1033826 h 1769321"/>
              <a:gd name="connsiteX11" fmla="*/ 41835 w 3422682"/>
              <a:gd name="connsiteY11" fmla="*/ 974191 h 1769321"/>
              <a:gd name="connsiteX0" fmla="*/ 131287 w 3429089"/>
              <a:gd name="connsiteY0" fmla="*/ 546808 h 1769321"/>
              <a:gd name="connsiteX1" fmla="*/ 270435 w 3429089"/>
              <a:gd name="connsiteY1" fmla="*/ 328148 h 1769321"/>
              <a:gd name="connsiteX2" fmla="*/ 528853 w 3429089"/>
              <a:gd name="connsiteY2" fmla="*/ 179061 h 1769321"/>
              <a:gd name="connsiteX3" fmla="*/ 1671853 w 3429089"/>
              <a:gd name="connsiteY3" fmla="*/ 156 h 1769321"/>
              <a:gd name="connsiteX4" fmla="*/ 2904305 w 3429089"/>
              <a:gd name="connsiteY4" fmla="*/ 208878 h 1769321"/>
              <a:gd name="connsiteX5" fmla="*/ 3361506 w 3429089"/>
              <a:gd name="connsiteY5" fmla="*/ 646200 h 1769321"/>
              <a:gd name="connsiteX6" fmla="*/ 3401261 w 3429089"/>
              <a:gd name="connsiteY6" fmla="*/ 1163035 h 1769321"/>
              <a:gd name="connsiteX7" fmla="*/ 3113027 w 3429089"/>
              <a:gd name="connsiteY7" fmla="*/ 1640113 h 1769321"/>
              <a:gd name="connsiteX8" fmla="*/ 1781183 w 3429089"/>
              <a:gd name="connsiteY8" fmla="*/ 1769321 h 1769321"/>
              <a:gd name="connsiteX9" fmla="*/ 310192 w 3429089"/>
              <a:gd name="connsiteY9" fmla="*/ 1640113 h 1769321"/>
              <a:gd name="connsiteX10" fmla="*/ 21957 w 3429089"/>
              <a:gd name="connsiteY10" fmla="*/ 1033826 h 1769321"/>
              <a:gd name="connsiteX11" fmla="*/ 41835 w 3429089"/>
              <a:gd name="connsiteY11" fmla="*/ 974191 h 1769321"/>
              <a:gd name="connsiteX0" fmla="*/ 133124 w 3430926"/>
              <a:gd name="connsiteY0" fmla="*/ 546808 h 1769554"/>
              <a:gd name="connsiteX1" fmla="*/ 272272 w 3430926"/>
              <a:gd name="connsiteY1" fmla="*/ 328148 h 1769554"/>
              <a:gd name="connsiteX2" fmla="*/ 530690 w 3430926"/>
              <a:gd name="connsiteY2" fmla="*/ 179061 h 1769554"/>
              <a:gd name="connsiteX3" fmla="*/ 1673690 w 3430926"/>
              <a:gd name="connsiteY3" fmla="*/ 156 h 1769554"/>
              <a:gd name="connsiteX4" fmla="*/ 2906142 w 3430926"/>
              <a:gd name="connsiteY4" fmla="*/ 208878 h 1769554"/>
              <a:gd name="connsiteX5" fmla="*/ 3363343 w 3430926"/>
              <a:gd name="connsiteY5" fmla="*/ 646200 h 1769554"/>
              <a:gd name="connsiteX6" fmla="*/ 3403098 w 3430926"/>
              <a:gd name="connsiteY6" fmla="*/ 1163035 h 1769554"/>
              <a:gd name="connsiteX7" fmla="*/ 3114864 w 3430926"/>
              <a:gd name="connsiteY7" fmla="*/ 1640113 h 1769554"/>
              <a:gd name="connsiteX8" fmla="*/ 1783020 w 3430926"/>
              <a:gd name="connsiteY8" fmla="*/ 1769321 h 1769554"/>
              <a:gd name="connsiteX9" fmla="*/ 336877 w 3430926"/>
              <a:gd name="connsiteY9" fmla="*/ 1620235 h 1769554"/>
              <a:gd name="connsiteX10" fmla="*/ 23794 w 3430926"/>
              <a:gd name="connsiteY10" fmla="*/ 1033826 h 1769554"/>
              <a:gd name="connsiteX11" fmla="*/ 43672 w 3430926"/>
              <a:gd name="connsiteY11" fmla="*/ 974191 h 1769554"/>
              <a:gd name="connsiteX0" fmla="*/ 117456 w 3415258"/>
              <a:gd name="connsiteY0" fmla="*/ 546808 h 1769554"/>
              <a:gd name="connsiteX1" fmla="*/ 256604 w 3415258"/>
              <a:gd name="connsiteY1" fmla="*/ 328148 h 1769554"/>
              <a:gd name="connsiteX2" fmla="*/ 515022 w 3415258"/>
              <a:gd name="connsiteY2" fmla="*/ 179061 h 1769554"/>
              <a:gd name="connsiteX3" fmla="*/ 1658022 w 3415258"/>
              <a:gd name="connsiteY3" fmla="*/ 156 h 1769554"/>
              <a:gd name="connsiteX4" fmla="*/ 2890474 w 3415258"/>
              <a:gd name="connsiteY4" fmla="*/ 208878 h 1769554"/>
              <a:gd name="connsiteX5" fmla="*/ 3347675 w 3415258"/>
              <a:gd name="connsiteY5" fmla="*/ 646200 h 1769554"/>
              <a:gd name="connsiteX6" fmla="*/ 3387430 w 3415258"/>
              <a:gd name="connsiteY6" fmla="*/ 1163035 h 1769554"/>
              <a:gd name="connsiteX7" fmla="*/ 3099196 w 3415258"/>
              <a:gd name="connsiteY7" fmla="*/ 1640113 h 1769554"/>
              <a:gd name="connsiteX8" fmla="*/ 1767352 w 3415258"/>
              <a:gd name="connsiteY8" fmla="*/ 1769321 h 1769554"/>
              <a:gd name="connsiteX9" fmla="*/ 321209 w 3415258"/>
              <a:gd name="connsiteY9" fmla="*/ 1620235 h 1769554"/>
              <a:gd name="connsiteX10" fmla="*/ 32974 w 3415258"/>
              <a:gd name="connsiteY10" fmla="*/ 1138186 h 1769554"/>
              <a:gd name="connsiteX11" fmla="*/ 28004 w 3415258"/>
              <a:gd name="connsiteY11" fmla="*/ 974191 h 1769554"/>
              <a:gd name="connsiteX0" fmla="*/ 123149 w 3420951"/>
              <a:gd name="connsiteY0" fmla="*/ 546808 h 1769554"/>
              <a:gd name="connsiteX1" fmla="*/ 262297 w 3420951"/>
              <a:gd name="connsiteY1" fmla="*/ 328148 h 1769554"/>
              <a:gd name="connsiteX2" fmla="*/ 520715 w 3420951"/>
              <a:gd name="connsiteY2" fmla="*/ 179061 h 1769554"/>
              <a:gd name="connsiteX3" fmla="*/ 1663715 w 3420951"/>
              <a:gd name="connsiteY3" fmla="*/ 156 h 1769554"/>
              <a:gd name="connsiteX4" fmla="*/ 2896167 w 3420951"/>
              <a:gd name="connsiteY4" fmla="*/ 208878 h 1769554"/>
              <a:gd name="connsiteX5" fmla="*/ 3353368 w 3420951"/>
              <a:gd name="connsiteY5" fmla="*/ 646200 h 1769554"/>
              <a:gd name="connsiteX6" fmla="*/ 3393123 w 3420951"/>
              <a:gd name="connsiteY6" fmla="*/ 1163035 h 1769554"/>
              <a:gd name="connsiteX7" fmla="*/ 3104889 w 3420951"/>
              <a:gd name="connsiteY7" fmla="*/ 1640113 h 1769554"/>
              <a:gd name="connsiteX8" fmla="*/ 1773045 w 3420951"/>
              <a:gd name="connsiteY8" fmla="*/ 1769321 h 1769554"/>
              <a:gd name="connsiteX9" fmla="*/ 326902 w 3420951"/>
              <a:gd name="connsiteY9" fmla="*/ 1620235 h 1769554"/>
              <a:gd name="connsiteX10" fmla="*/ 38667 w 3420951"/>
              <a:gd name="connsiteY10" fmla="*/ 1138186 h 1769554"/>
              <a:gd name="connsiteX11" fmla="*/ 23758 w 3420951"/>
              <a:gd name="connsiteY11" fmla="*/ 914556 h 1769554"/>
              <a:gd name="connsiteX0" fmla="*/ 115664 w 3413466"/>
              <a:gd name="connsiteY0" fmla="*/ 546808 h 1769554"/>
              <a:gd name="connsiteX1" fmla="*/ 254812 w 3413466"/>
              <a:gd name="connsiteY1" fmla="*/ 328148 h 1769554"/>
              <a:gd name="connsiteX2" fmla="*/ 513230 w 3413466"/>
              <a:gd name="connsiteY2" fmla="*/ 179061 h 1769554"/>
              <a:gd name="connsiteX3" fmla="*/ 1656230 w 3413466"/>
              <a:gd name="connsiteY3" fmla="*/ 156 h 1769554"/>
              <a:gd name="connsiteX4" fmla="*/ 2888682 w 3413466"/>
              <a:gd name="connsiteY4" fmla="*/ 208878 h 1769554"/>
              <a:gd name="connsiteX5" fmla="*/ 3345883 w 3413466"/>
              <a:gd name="connsiteY5" fmla="*/ 646200 h 1769554"/>
              <a:gd name="connsiteX6" fmla="*/ 3385638 w 3413466"/>
              <a:gd name="connsiteY6" fmla="*/ 1163035 h 1769554"/>
              <a:gd name="connsiteX7" fmla="*/ 3097404 w 3413466"/>
              <a:gd name="connsiteY7" fmla="*/ 1640113 h 1769554"/>
              <a:gd name="connsiteX8" fmla="*/ 1765560 w 3413466"/>
              <a:gd name="connsiteY8" fmla="*/ 1769321 h 1769554"/>
              <a:gd name="connsiteX9" fmla="*/ 319417 w 3413466"/>
              <a:gd name="connsiteY9" fmla="*/ 1620235 h 1769554"/>
              <a:gd name="connsiteX10" fmla="*/ 31182 w 3413466"/>
              <a:gd name="connsiteY10" fmla="*/ 1138186 h 1769554"/>
              <a:gd name="connsiteX11" fmla="*/ 16273 w 3413466"/>
              <a:gd name="connsiteY11" fmla="*/ 914556 h 1769554"/>
              <a:gd name="connsiteX0" fmla="*/ 115664 w 3413466"/>
              <a:gd name="connsiteY0" fmla="*/ 546808 h 1769554"/>
              <a:gd name="connsiteX1" fmla="*/ 254812 w 3413466"/>
              <a:gd name="connsiteY1" fmla="*/ 328148 h 1769554"/>
              <a:gd name="connsiteX2" fmla="*/ 513230 w 3413466"/>
              <a:gd name="connsiteY2" fmla="*/ 179061 h 1769554"/>
              <a:gd name="connsiteX3" fmla="*/ 1656230 w 3413466"/>
              <a:gd name="connsiteY3" fmla="*/ 156 h 1769554"/>
              <a:gd name="connsiteX4" fmla="*/ 2888682 w 3413466"/>
              <a:gd name="connsiteY4" fmla="*/ 208878 h 1769554"/>
              <a:gd name="connsiteX5" fmla="*/ 3345883 w 3413466"/>
              <a:gd name="connsiteY5" fmla="*/ 646200 h 1769554"/>
              <a:gd name="connsiteX6" fmla="*/ 3385638 w 3413466"/>
              <a:gd name="connsiteY6" fmla="*/ 1163035 h 1769554"/>
              <a:gd name="connsiteX7" fmla="*/ 3097404 w 3413466"/>
              <a:gd name="connsiteY7" fmla="*/ 1640113 h 1769554"/>
              <a:gd name="connsiteX8" fmla="*/ 1765560 w 3413466"/>
              <a:gd name="connsiteY8" fmla="*/ 1769321 h 1769554"/>
              <a:gd name="connsiteX9" fmla="*/ 319417 w 3413466"/>
              <a:gd name="connsiteY9" fmla="*/ 1620235 h 1769554"/>
              <a:gd name="connsiteX10" fmla="*/ 31182 w 3413466"/>
              <a:gd name="connsiteY10" fmla="*/ 1138186 h 1769554"/>
              <a:gd name="connsiteX11" fmla="*/ 16273 w 3413466"/>
              <a:gd name="connsiteY11" fmla="*/ 914556 h 1769554"/>
              <a:gd name="connsiteX0" fmla="*/ 104760 w 3402562"/>
              <a:gd name="connsiteY0" fmla="*/ 546808 h 1769554"/>
              <a:gd name="connsiteX1" fmla="*/ 243908 w 3402562"/>
              <a:gd name="connsiteY1" fmla="*/ 328148 h 1769554"/>
              <a:gd name="connsiteX2" fmla="*/ 502326 w 3402562"/>
              <a:gd name="connsiteY2" fmla="*/ 179061 h 1769554"/>
              <a:gd name="connsiteX3" fmla="*/ 1645326 w 3402562"/>
              <a:gd name="connsiteY3" fmla="*/ 156 h 1769554"/>
              <a:gd name="connsiteX4" fmla="*/ 2877778 w 3402562"/>
              <a:gd name="connsiteY4" fmla="*/ 208878 h 1769554"/>
              <a:gd name="connsiteX5" fmla="*/ 3334979 w 3402562"/>
              <a:gd name="connsiteY5" fmla="*/ 646200 h 1769554"/>
              <a:gd name="connsiteX6" fmla="*/ 3374734 w 3402562"/>
              <a:gd name="connsiteY6" fmla="*/ 1163035 h 1769554"/>
              <a:gd name="connsiteX7" fmla="*/ 3086500 w 3402562"/>
              <a:gd name="connsiteY7" fmla="*/ 1640113 h 1769554"/>
              <a:gd name="connsiteX8" fmla="*/ 1754656 w 3402562"/>
              <a:gd name="connsiteY8" fmla="*/ 1769321 h 1769554"/>
              <a:gd name="connsiteX9" fmla="*/ 308513 w 3402562"/>
              <a:gd name="connsiteY9" fmla="*/ 1620235 h 1769554"/>
              <a:gd name="connsiteX10" fmla="*/ 20278 w 3402562"/>
              <a:gd name="connsiteY10" fmla="*/ 1138186 h 1769554"/>
              <a:gd name="connsiteX11" fmla="*/ 5369 w 3402562"/>
              <a:gd name="connsiteY11" fmla="*/ 914556 h 1769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02562" h="1769554">
                <a:moveTo>
                  <a:pt x="104760" y="546808"/>
                </a:moveTo>
                <a:cubicBezTo>
                  <a:pt x="141203" y="468123"/>
                  <a:pt x="167708" y="389439"/>
                  <a:pt x="243908" y="328148"/>
                </a:cubicBezTo>
                <a:cubicBezTo>
                  <a:pt x="320108" y="266857"/>
                  <a:pt x="283665" y="248635"/>
                  <a:pt x="502326" y="179061"/>
                </a:cubicBezTo>
                <a:cubicBezTo>
                  <a:pt x="720987" y="109487"/>
                  <a:pt x="1249417" y="-4813"/>
                  <a:pt x="1645326" y="156"/>
                </a:cubicBezTo>
                <a:cubicBezTo>
                  <a:pt x="2041235" y="5125"/>
                  <a:pt x="2596169" y="101204"/>
                  <a:pt x="2877778" y="208878"/>
                </a:cubicBezTo>
                <a:cubicBezTo>
                  <a:pt x="3159387" y="316552"/>
                  <a:pt x="3252153" y="487174"/>
                  <a:pt x="3334979" y="646200"/>
                </a:cubicBezTo>
                <a:cubicBezTo>
                  <a:pt x="3417805" y="805226"/>
                  <a:pt x="3416147" y="997383"/>
                  <a:pt x="3374734" y="1163035"/>
                </a:cubicBezTo>
                <a:cubicBezTo>
                  <a:pt x="3333321" y="1328687"/>
                  <a:pt x="3356513" y="1539065"/>
                  <a:pt x="3086500" y="1640113"/>
                </a:cubicBezTo>
                <a:cubicBezTo>
                  <a:pt x="2816487" y="1741161"/>
                  <a:pt x="2217654" y="1772634"/>
                  <a:pt x="1754656" y="1769321"/>
                </a:cubicBezTo>
                <a:cubicBezTo>
                  <a:pt x="1291658" y="1766008"/>
                  <a:pt x="572728" y="1760211"/>
                  <a:pt x="308513" y="1620235"/>
                </a:cubicBezTo>
                <a:cubicBezTo>
                  <a:pt x="44298" y="1480259"/>
                  <a:pt x="45954" y="1255799"/>
                  <a:pt x="20278" y="1138186"/>
                </a:cubicBezTo>
                <a:cubicBezTo>
                  <a:pt x="-5398" y="1020573"/>
                  <a:pt x="-2085" y="993241"/>
                  <a:pt x="5369" y="914556"/>
                </a:cubicBezTo>
              </a:path>
            </a:pathLst>
          </a:custGeom>
          <a:noFill/>
          <a:ln>
            <a:solidFill>
              <a:srgbClr val="FF0000"/>
            </a:solidFill>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4B410226-79E4-43DE-97E7-5099F9C67FBE}"/>
              </a:ext>
            </a:extLst>
          </p:cNvPr>
          <p:cNvSpPr txBox="1"/>
          <p:nvPr/>
        </p:nvSpPr>
        <p:spPr>
          <a:xfrm>
            <a:off x="5009083" y="2277576"/>
            <a:ext cx="649370" cy="369332"/>
          </a:xfrm>
          <a:prstGeom prst="rect">
            <a:avLst/>
          </a:prstGeom>
          <a:noFill/>
        </p:spPr>
        <p:txBody>
          <a:bodyPr wrap="square" rtlCol="0">
            <a:spAutoFit/>
          </a:bodyPr>
          <a:lstStyle/>
          <a:p>
            <a:r>
              <a:rPr lang="en-US" dirty="0"/>
              <a:t>I</a:t>
            </a:r>
            <a:r>
              <a:rPr lang="en-US" baseline="-25000" dirty="0"/>
              <a:t>D</a:t>
            </a:r>
          </a:p>
        </p:txBody>
      </p:sp>
      <p:sp>
        <p:nvSpPr>
          <p:cNvPr id="33" name="Content Placeholder 2">
            <a:extLst>
              <a:ext uri="{FF2B5EF4-FFF2-40B4-BE49-F238E27FC236}">
                <a16:creationId xmlns:a16="http://schemas.microsoft.com/office/drawing/2014/main" id="{204A395B-932E-48BD-96D3-9182FA199F27}"/>
              </a:ext>
            </a:extLst>
          </p:cNvPr>
          <p:cNvSpPr txBox="1">
            <a:spLocks/>
          </p:cNvSpPr>
          <p:nvPr/>
        </p:nvSpPr>
        <p:spPr>
          <a:xfrm>
            <a:off x="7339522" y="4087220"/>
            <a:ext cx="3342822" cy="49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th</a:t>
            </a:r>
            <a:r>
              <a:rPr lang="en-US" dirty="0"/>
              <a:t> – I</a:t>
            </a:r>
            <a:r>
              <a:rPr lang="en-US" baseline="-25000" dirty="0"/>
              <a:t>D </a:t>
            </a:r>
            <a:r>
              <a:rPr lang="en-US" dirty="0" err="1"/>
              <a:t>R</a:t>
            </a:r>
            <a:r>
              <a:rPr lang="en-US" baseline="-25000" dirty="0" err="1"/>
              <a:t>th</a:t>
            </a:r>
            <a:r>
              <a:rPr lang="en-US" baseline="-25000" dirty="0"/>
              <a:t> </a:t>
            </a:r>
            <a:r>
              <a:rPr lang="en-US" dirty="0"/>
              <a:t>– V</a:t>
            </a:r>
            <a:r>
              <a:rPr lang="en-US" baseline="-25000" dirty="0"/>
              <a:t>on</a:t>
            </a:r>
            <a:r>
              <a:rPr lang="en-US" dirty="0"/>
              <a:t> = 0</a:t>
            </a:r>
          </a:p>
        </p:txBody>
      </p:sp>
      <p:sp>
        <p:nvSpPr>
          <p:cNvPr id="34" name="Content Placeholder 2">
            <a:extLst>
              <a:ext uri="{FF2B5EF4-FFF2-40B4-BE49-F238E27FC236}">
                <a16:creationId xmlns:a16="http://schemas.microsoft.com/office/drawing/2014/main" id="{EA276FE6-FED2-407F-A05E-104EFDDBD07E}"/>
              </a:ext>
            </a:extLst>
          </p:cNvPr>
          <p:cNvSpPr txBox="1">
            <a:spLocks/>
          </p:cNvSpPr>
          <p:nvPr/>
        </p:nvSpPr>
        <p:spPr>
          <a:xfrm>
            <a:off x="7339522" y="1835197"/>
            <a:ext cx="4297820" cy="711221"/>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Replace diode with voltage source</a:t>
            </a:r>
          </a:p>
        </p:txBody>
      </p:sp>
      <p:sp>
        <p:nvSpPr>
          <p:cNvPr id="37" name="Content Placeholder 2">
            <a:extLst>
              <a:ext uri="{FF2B5EF4-FFF2-40B4-BE49-F238E27FC236}">
                <a16:creationId xmlns:a16="http://schemas.microsoft.com/office/drawing/2014/main" id="{8767E7BC-6B6F-4CE3-B131-F9A3CB05B1B0}"/>
              </a:ext>
            </a:extLst>
          </p:cNvPr>
          <p:cNvSpPr txBox="1">
            <a:spLocks/>
          </p:cNvSpPr>
          <p:nvPr/>
        </p:nvSpPr>
        <p:spPr>
          <a:xfrm>
            <a:off x="7339522" y="979467"/>
            <a:ext cx="4297820" cy="711221"/>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We will use the semi-ideal model</a:t>
            </a:r>
          </a:p>
        </p:txBody>
      </p:sp>
      <p:grpSp>
        <p:nvGrpSpPr>
          <p:cNvPr id="38" name="Group 37">
            <a:extLst>
              <a:ext uri="{FF2B5EF4-FFF2-40B4-BE49-F238E27FC236}">
                <a16:creationId xmlns:a16="http://schemas.microsoft.com/office/drawing/2014/main" id="{62E027C9-CDD9-4BA1-A2AA-812DD6CF2B05}"/>
              </a:ext>
            </a:extLst>
          </p:cNvPr>
          <p:cNvGrpSpPr/>
          <p:nvPr/>
        </p:nvGrpSpPr>
        <p:grpSpPr>
          <a:xfrm>
            <a:off x="6308175" y="2649537"/>
            <a:ext cx="1877142" cy="731520"/>
            <a:chOff x="2166897" y="3614000"/>
            <a:chExt cx="1877142" cy="731520"/>
          </a:xfrm>
        </p:grpSpPr>
        <p:sp>
          <p:nvSpPr>
            <p:cNvPr id="39" name="Oval 38">
              <a:extLst>
                <a:ext uri="{FF2B5EF4-FFF2-40B4-BE49-F238E27FC236}">
                  <a16:creationId xmlns:a16="http://schemas.microsoft.com/office/drawing/2014/main" id="{77E7E623-B50C-4032-85C0-53EA4383D6BF}"/>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CC4F87E3-2D75-436F-913D-7F367986B0B7}"/>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41" name="TextBox 40">
              <a:extLst>
                <a:ext uri="{FF2B5EF4-FFF2-40B4-BE49-F238E27FC236}">
                  <a16:creationId xmlns:a16="http://schemas.microsoft.com/office/drawing/2014/main" id="{2BD5FC7B-C999-4648-A363-967043E00091}"/>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42" name="TextBox 41">
              <a:extLst>
                <a:ext uri="{FF2B5EF4-FFF2-40B4-BE49-F238E27FC236}">
                  <a16:creationId xmlns:a16="http://schemas.microsoft.com/office/drawing/2014/main" id="{78BDE3FC-399F-4689-A9B4-58E2B7BB1AD6}"/>
                </a:ext>
              </a:extLst>
            </p:cNvPr>
            <p:cNvSpPr txBox="1"/>
            <p:nvPr/>
          </p:nvSpPr>
          <p:spPr>
            <a:xfrm>
              <a:off x="2863672" y="3813177"/>
              <a:ext cx="1180367" cy="369332"/>
            </a:xfrm>
            <a:prstGeom prst="rect">
              <a:avLst/>
            </a:prstGeom>
            <a:noFill/>
          </p:spPr>
          <p:txBody>
            <a:bodyPr wrap="square" rtlCol="0">
              <a:spAutoFit/>
            </a:bodyPr>
            <a:lstStyle/>
            <a:p>
              <a:r>
                <a:rPr lang="en-US" dirty="0"/>
                <a:t>V</a:t>
              </a:r>
              <a:r>
                <a:rPr lang="en-US" baseline="-25000" dirty="0"/>
                <a:t>on</a:t>
              </a:r>
              <a:r>
                <a:rPr lang="en-US" dirty="0"/>
                <a:t> = 0.7 V</a:t>
              </a:r>
            </a:p>
          </p:txBody>
        </p:sp>
      </p:grpSp>
      <p:sp>
        <p:nvSpPr>
          <p:cNvPr id="43" name="Content Placeholder 2">
            <a:extLst>
              <a:ext uri="{FF2B5EF4-FFF2-40B4-BE49-F238E27FC236}">
                <a16:creationId xmlns:a16="http://schemas.microsoft.com/office/drawing/2014/main" id="{0A6F74C7-75D4-46F7-9F61-5EEC3EB3F95B}"/>
              </a:ext>
            </a:extLst>
          </p:cNvPr>
          <p:cNvSpPr txBox="1">
            <a:spLocks/>
          </p:cNvSpPr>
          <p:nvPr/>
        </p:nvSpPr>
        <p:spPr>
          <a:xfrm>
            <a:off x="7339522" y="5496905"/>
            <a:ext cx="3809242" cy="49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a:t>
            </a:r>
            <a:r>
              <a:rPr lang="en-US" baseline="-25000" dirty="0"/>
              <a:t>D  </a:t>
            </a:r>
            <a:r>
              <a:rPr lang="en-US" dirty="0"/>
              <a:t>=(2.3 V)/8</a:t>
            </a:r>
            <a:r>
              <a:rPr lang="el-GR" dirty="0"/>
              <a:t>Ω</a:t>
            </a:r>
            <a:r>
              <a:rPr lang="en-US" dirty="0"/>
              <a:t> = 0.29 A</a:t>
            </a:r>
          </a:p>
        </p:txBody>
      </p:sp>
      <p:sp>
        <p:nvSpPr>
          <p:cNvPr id="5" name="Content Placeholder 2">
            <a:extLst>
              <a:ext uri="{FF2B5EF4-FFF2-40B4-BE49-F238E27FC236}">
                <a16:creationId xmlns:a16="http://schemas.microsoft.com/office/drawing/2014/main" id="{8F693EE8-6AB8-D703-BAF2-1760D295BB20}"/>
              </a:ext>
            </a:extLst>
          </p:cNvPr>
          <p:cNvSpPr txBox="1">
            <a:spLocks/>
          </p:cNvSpPr>
          <p:nvPr/>
        </p:nvSpPr>
        <p:spPr>
          <a:xfrm>
            <a:off x="7339522" y="4792062"/>
            <a:ext cx="2698116" cy="49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a:t>
            </a:r>
            <a:r>
              <a:rPr lang="en-US" baseline="-25000" dirty="0"/>
              <a:t>D  </a:t>
            </a:r>
            <a:r>
              <a:rPr lang="en-US" dirty="0"/>
              <a:t>=(V</a:t>
            </a:r>
            <a:r>
              <a:rPr lang="en-US" baseline="-25000" dirty="0"/>
              <a:t>th</a:t>
            </a:r>
            <a:r>
              <a:rPr lang="en-US" dirty="0"/>
              <a:t> – V</a:t>
            </a:r>
            <a:r>
              <a:rPr lang="en-US" baseline="-25000" dirty="0"/>
              <a:t>on</a:t>
            </a:r>
            <a:r>
              <a:rPr lang="en-US" dirty="0"/>
              <a:t>)/</a:t>
            </a:r>
            <a:r>
              <a:rPr lang="en-US" dirty="0" err="1"/>
              <a:t>R</a:t>
            </a:r>
            <a:r>
              <a:rPr lang="en-US" baseline="-25000" dirty="0" err="1"/>
              <a:t>th</a:t>
            </a:r>
            <a:r>
              <a:rPr lang="en-US" baseline="-25000" dirty="0"/>
              <a:t> </a:t>
            </a:r>
            <a:endParaRPr lang="en-US" dirty="0"/>
          </a:p>
        </p:txBody>
      </p:sp>
    </p:spTree>
    <p:extLst>
      <p:ext uri="{BB962C8B-B14F-4D97-AF65-F5344CB8AC3E}">
        <p14:creationId xmlns:p14="http://schemas.microsoft.com/office/powerpoint/2010/main" val="2235264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65"/>
                                        </p:tgtEl>
                                      </p:cBhvr>
                                    </p:animEffect>
                                    <p:set>
                                      <p:cBhvr>
                                        <p:cTn id="15" dur="1" fill="hold">
                                          <p:stCondLst>
                                            <p:cond delay="499"/>
                                          </p:stCondLst>
                                        </p:cTn>
                                        <p:tgtEl>
                                          <p:spTgt spid="65"/>
                                        </p:tgtEl>
                                        <p:attrNameLst>
                                          <p:attrName>style.visibility</p:attrName>
                                        </p:attrNameLst>
                                      </p:cBhvr>
                                      <p:to>
                                        <p:strVal val="hidden"/>
                                      </p:to>
                                    </p:se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fade">
                                      <p:cBhvr>
                                        <p:cTn id="19" dur="500"/>
                                        <p:tgtEl>
                                          <p:spTgt spid="38"/>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59"/>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1"/>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31" grpId="0" animBg="1"/>
      <p:bldP spid="33" grpId="0" build="p"/>
      <p:bldP spid="34" grpId="0" build="p"/>
      <p:bldP spid="37" grpId="0" build="p"/>
      <p:bldP spid="43" grpId="0" build="p"/>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solidFill>
                  <a:srgbClr val="FF0000"/>
                </a:solidFill>
              </a:rPr>
              <a:t>Example 2a. </a:t>
            </a:r>
            <a:r>
              <a:rPr lang="en-US" dirty="0"/>
              <a:t>Find the current through the diode and through the 8 Ohm resistor</a:t>
            </a:r>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38200" y="1794147"/>
            <a:ext cx="10457964"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grpSp>
        <p:nvGrpSpPr>
          <p:cNvPr id="10" name="Group 9">
            <a:extLst>
              <a:ext uri="{FF2B5EF4-FFF2-40B4-BE49-F238E27FC236}">
                <a16:creationId xmlns:a16="http://schemas.microsoft.com/office/drawing/2014/main" id="{14064E03-D9AA-48D8-844D-7E27785E7E87}"/>
              </a:ext>
            </a:extLst>
          </p:cNvPr>
          <p:cNvGrpSpPr/>
          <p:nvPr/>
        </p:nvGrpSpPr>
        <p:grpSpPr>
          <a:xfrm>
            <a:off x="1223649" y="2344811"/>
            <a:ext cx="6636016" cy="2761997"/>
            <a:chOff x="1223649" y="2344811"/>
            <a:chExt cx="6636016" cy="2761997"/>
          </a:xfrm>
        </p:grpSpPr>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in</a:t>
              </a:r>
              <a:r>
                <a:rPr lang="en-US" dirty="0"/>
                <a:t> = 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661596" y="3791467"/>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4781864" y="3812120"/>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5211451" y="4359365"/>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grpSp>
    </p:spTree>
    <p:extLst>
      <p:ext uri="{BB962C8B-B14F-4D97-AF65-F5344CB8AC3E}">
        <p14:creationId xmlns:p14="http://schemas.microsoft.com/office/powerpoint/2010/main" val="3858655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 Find the current through the diode and through the 8 Ohm resistor</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in</a:t>
            </a:r>
            <a:r>
              <a:rPr lang="en-US" dirty="0"/>
              <a:t> = 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55848" y="1729673"/>
            <a:ext cx="5756148"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Thevenin Equivalent Resistance</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661596" y="3791467"/>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4781864" y="3812120"/>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5211451" y="4359365"/>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sp>
        <p:nvSpPr>
          <p:cNvPr id="5" name="Rectangle 4">
            <a:extLst>
              <a:ext uri="{FF2B5EF4-FFF2-40B4-BE49-F238E27FC236}">
                <a16:creationId xmlns:a16="http://schemas.microsoft.com/office/drawing/2014/main" id="{EACA0DCB-DB84-44D5-A357-364CA8F994E5}"/>
              </a:ext>
            </a:extLst>
          </p:cNvPr>
          <p:cNvSpPr/>
          <p:nvPr/>
        </p:nvSpPr>
        <p:spPr>
          <a:xfrm>
            <a:off x="6464808" y="2918011"/>
            <a:ext cx="1244505" cy="21887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Content Placeholder 2">
            <a:extLst>
              <a:ext uri="{FF2B5EF4-FFF2-40B4-BE49-F238E27FC236}">
                <a16:creationId xmlns:a16="http://schemas.microsoft.com/office/drawing/2014/main" id="{CB5E1AE5-AA54-4539-AAC6-68BA6AB6F638}"/>
              </a:ext>
            </a:extLst>
          </p:cNvPr>
          <p:cNvSpPr txBox="1">
            <a:spLocks/>
          </p:cNvSpPr>
          <p:nvPr/>
        </p:nvSpPr>
        <p:spPr>
          <a:xfrm>
            <a:off x="4097437" y="2166541"/>
            <a:ext cx="5859837"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R</a:t>
            </a:r>
            <a:r>
              <a:rPr lang="en-US" baseline="-25000" dirty="0" err="1"/>
              <a:t>th</a:t>
            </a:r>
            <a:r>
              <a:rPr lang="en-US" dirty="0"/>
              <a:t> = (8 </a:t>
            </a:r>
            <a:r>
              <a:rPr lang="el-GR" dirty="0"/>
              <a:t>Ω</a:t>
            </a:r>
            <a:r>
              <a:rPr lang="en-US" dirty="0"/>
              <a:t>) (4 </a:t>
            </a:r>
            <a:r>
              <a:rPr lang="el-GR" dirty="0"/>
              <a:t>Ω</a:t>
            </a:r>
            <a:r>
              <a:rPr lang="en-US" dirty="0"/>
              <a:t>) / (8 </a:t>
            </a:r>
            <a:r>
              <a:rPr lang="el-GR" dirty="0"/>
              <a:t>Ω</a:t>
            </a:r>
            <a:r>
              <a:rPr lang="en-US" dirty="0"/>
              <a:t> + 4 </a:t>
            </a:r>
            <a:r>
              <a:rPr lang="el-GR" dirty="0"/>
              <a:t>Ω</a:t>
            </a:r>
            <a:r>
              <a:rPr lang="en-US" dirty="0"/>
              <a:t>)  = 2.67</a:t>
            </a:r>
            <a:r>
              <a:rPr lang="el-GR" dirty="0"/>
              <a:t> Ω</a:t>
            </a:r>
            <a:r>
              <a:rPr lang="en-US" dirty="0"/>
              <a:t> </a:t>
            </a:r>
          </a:p>
        </p:txBody>
      </p:sp>
      <p:sp>
        <p:nvSpPr>
          <p:cNvPr id="53" name="Content Placeholder 2">
            <a:extLst>
              <a:ext uri="{FF2B5EF4-FFF2-40B4-BE49-F238E27FC236}">
                <a16:creationId xmlns:a16="http://schemas.microsoft.com/office/drawing/2014/main" id="{902E0550-6D1F-4BCC-9F36-9AF8CA5C0E8F}"/>
              </a:ext>
            </a:extLst>
          </p:cNvPr>
          <p:cNvSpPr txBox="1">
            <a:spLocks/>
          </p:cNvSpPr>
          <p:nvPr/>
        </p:nvSpPr>
        <p:spPr>
          <a:xfrm>
            <a:off x="4072968" y="5634830"/>
            <a:ext cx="5859837"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th</a:t>
            </a:r>
            <a:r>
              <a:rPr lang="en-US" dirty="0"/>
              <a:t> = (3 V) (4 </a:t>
            </a:r>
            <a:r>
              <a:rPr lang="el-GR" dirty="0"/>
              <a:t>Ω</a:t>
            </a:r>
            <a:r>
              <a:rPr lang="en-US" dirty="0"/>
              <a:t>) / (8 </a:t>
            </a:r>
            <a:r>
              <a:rPr lang="el-GR" dirty="0"/>
              <a:t>Ω</a:t>
            </a:r>
            <a:r>
              <a:rPr lang="en-US" dirty="0"/>
              <a:t> + 4 </a:t>
            </a:r>
            <a:r>
              <a:rPr lang="el-GR" dirty="0"/>
              <a:t>Ω</a:t>
            </a:r>
            <a:r>
              <a:rPr lang="en-US" dirty="0"/>
              <a:t>)  = 1.0 V </a:t>
            </a:r>
          </a:p>
        </p:txBody>
      </p:sp>
      <p:sp>
        <p:nvSpPr>
          <p:cNvPr id="54" name="Content Placeholder 2">
            <a:extLst>
              <a:ext uri="{FF2B5EF4-FFF2-40B4-BE49-F238E27FC236}">
                <a16:creationId xmlns:a16="http://schemas.microsoft.com/office/drawing/2014/main" id="{09C8FF35-9BB0-463E-A7D5-FC3299FB9F2E}"/>
              </a:ext>
            </a:extLst>
          </p:cNvPr>
          <p:cNvSpPr txBox="1">
            <a:spLocks/>
          </p:cNvSpPr>
          <p:nvPr/>
        </p:nvSpPr>
        <p:spPr>
          <a:xfrm>
            <a:off x="955166" y="5193645"/>
            <a:ext cx="5756148"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Thevenin Equivalent Voltage</a:t>
            </a:r>
          </a:p>
        </p:txBody>
      </p:sp>
    </p:spTree>
    <p:extLst>
      <p:ext uri="{BB962C8B-B14F-4D97-AF65-F5344CB8AC3E}">
        <p14:creationId xmlns:p14="http://schemas.microsoft.com/office/powerpoint/2010/main" val="236740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52" grpId="0"/>
      <p:bldP spid="53" grpId="0"/>
      <p:bldP spid="5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a:xfrm>
            <a:off x="838200" y="365125"/>
            <a:ext cx="10515600" cy="826903"/>
          </a:xfrm>
        </p:spPr>
        <p:txBody>
          <a:bodyPr/>
          <a:lstStyle/>
          <a:p>
            <a:r>
              <a:rPr lang="en-US" dirty="0"/>
              <a:t>Example 2a. </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th</a:t>
            </a:r>
            <a:r>
              <a:rPr lang="en-US" dirty="0"/>
              <a:t> = 1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49" y="2344811"/>
            <a:ext cx="1332339" cy="369332"/>
          </a:xfrm>
          <a:prstGeom prst="rect">
            <a:avLst/>
          </a:prstGeom>
          <a:noFill/>
        </p:spPr>
        <p:txBody>
          <a:bodyPr wrap="square" rtlCol="0">
            <a:spAutoFit/>
          </a:bodyPr>
          <a:lstStyle/>
          <a:p>
            <a:r>
              <a:rPr lang="en-US" dirty="0" err="1"/>
              <a:t>R</a:t>
            </a:r>
            <a:r>
              <a:rPr lang="en-US" baseline="-25000" dirty="0" err="1"/>
              <a:t>th</a:t>
            </a:r>
            <a:r>
              <a:rPr lang="en-US" baseline="-25000" dirty="0"/>
              <a:t> </a:t>
            </a:r>
            <a:r>
              <a:rPr lang="en-US" dirty="0"/>
              <a:t>= 2.67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55848" y="1729673"/>
            <a:ext cx="5756148"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Semi-ideal Model</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661596" y="3791467"/>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sp>
        <p:nvSpPr>
          <p:cNvPr id="52" name="Content Placeholder 2">
            <a:extLst>
              <a:ext uri="{FF2B5EF4-FFF2-40B4-BE49-F238E27FC236}">
                <a16:creationId xmlns:a16="http://schemas.microsoft.com/office/drawing/2014/main" id="{CB5E1AE5-AA54-4539-AAC6-68BA6AB6F638}"/>
              </a:ext>
            </a:extLst>
          </p:cNvPr>
          <p:cNvSpPr txBox="1">
            <a:spLocks/>
          </p:cNvSpPr>
          <p:nvPr/>
        </p:nvSpPr>
        <p:spPr>
          <a:xfrm>
            <a:off x="7859665" y="5420321"/>
            <a:ext cx="3993213"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a:t>
            </a:r>
            <a:r>
              <a:rPr lang="en-US" baseline="-25000" dirty="0"/>
              <a:t>D</a:t>
            </a:r>
            <a:r>
              <a:rPr lang="en-US" dirty="0"/>
              <a:t> = (1 V – 0.7 V) / (2.67</a:t>
            </a:r>
            <a:r>
              <a:rPr lang="el-GR" dirty="0"/>
              <a:t> Ω</a:t>
            </a:r>
            <a:r>
              <a:rPr lang="en-US" dirty="0"/>
              <a:t>)</a:t>
            </a:r>
          </a:p>
        </p:txBody>
      </p:sp>
      <p:sp>
        <p:nvSpPr>
          <p:cNvPr id="53" name="Content Placeholder 2">
            <a:extLst>
              <a:ext uri="{FF2B5EF4-FFF2-40B4-BE49-F238E27FC236}">
                <a16:creationId xmlns:a16="http://schemas.microsoft.com/office/drawing/2014/main" id="{902E0550-6D1F-4BCC-9F36-9AF8CA5C0E8F}"/>
              </a:ext>
            </a:extLst>
          </p:cNvPr>
          <p:cNvSpPr txBox="1">
            <a:spLocks/>
          </p:cNvSpPr>
          <p:nvPr/>
        </p:nvSpPr>
        <p:spPr>
          <a:xfrm>
            <a:off x="7512070" y="3626863"/>
            <a:ext cx="2023032"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on</a:t>
            </a:r>
            <a:r>
              <a:rPr lang="en-US" dirty="0"/>
              <a:t> = (0.7 V)</a:t>
            </a:r>
          </a:p>
        </p:txBody>
      </p:sp>
      <p:sp>
        <p:nvSpPr>
          <p:cNvPr id="3" name="Rectangle 2">
            <a:extLst>
              <a:ext uri="{FF2B5EF4-FFF2-40B4-BE49-F238E27FC236}">
                <a16:creationId xmlns:a16="http://schemas.microsoft.com/office/drawing/2014/main" id="{FF7B3667-CDA9-416A-A5AD-678C88D8F90B}"/>
              </a:ext>
            </a:extLst>
          </p:cNvPr>
          <p:cNvSpPr/>
          <p:nvPr/>
        </p:nvSpPr>
        <p:spPr>
          <a:xfrm>
            <a:off x="6382907" y="3593924"/>
            <a:ext cx="1079252" cy="7146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28E5F4F-C4F7-4AAF-A870-79807639044F}"/>
              </a:ext>
            </a:extLst>
          </p:cNvPr>
          <p:cNvSpPr/>
          <p:nvPr/>
        </p:nvSpPr>
        <p:spPr>
          <a:xfrm>
            <a:off x="6459381" y="3595211"/>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E48E500C-CF40-4909-8C6B-18EBE620D002}"/>
              </a:ext>
            </a:extLst>
          </p:cNvPr>
          <p:cNvSpPr txBox="1"/>
          <p:nvPr/>
        </p:nvSpPr>
        <p:spPr>
          <a:xfrm>
            <a:off x="6699324" y="3874729"/>
            <a:ext cx="333153" cy="461665"/>
          </a:xfrm>
          <a:prstGeom prst="rect">
            <a:avLst/>
          </a:prstGeom>
          <a:noFill/>
        </p:spPr>
        <p:txBody>
          <a:bodyPr wrap="square" rtlCol="0">
            <a:spAutoFit/>
          </a:bodyPr>
          <a:lstStyle/>
          <a:p>
            <a:r>
              <a:rPr lang="en-US" sz="2400" dirty="0"/>
              <a:t>-</a:t>
            </a:r>
          </a:p>
        </p:txBody>
      </p:sp>
      <p:sp>
        <p:nvSpPr>
          <p:cNvPr id="36" name="TextBox 35">
            <a:extLst>
              <a:ext uri="{FF2B5EF4-FFF2-40B4-BE49-F238E27FC236}">
                <a16:creationId xmlns:a16="http://schemas.microsoft.com/office/drawing/2014/main" id="{654BA647-3B49-4F32-A221-5C35E5EB9E17}"/>
              </a:ext>
            </a:extLst>
          </p:cNvPr>
          <p:cNvSpPr txBox="1"/>
          <p:nvPr/>
        </p:nvSpPr>
        <p:spPr>
          <a:xfrm>
            <a:off x="6669733" y="3660483"/>
            <a:ext cx="333153" cy="369332"/>
          </a:xfrm>
          <a:prstGeom prst="rect">
            <a:avLst/>
          </a:prstGeom>
          <a:noFill/>
        </p:spPr>
        <p:txBody>
          <a:bodyPr wrap="square" rtlCol="0">
            <a:spAutoFit/>
          </a:bodyPr>
          <a:lstStyle/>
          <a:p>
            <a:r>
              <a:rPr lang="en-US" dirty="0"/>
              <a:t>+</a:t>
            </a:r>
          </a:p>
        </p:txBody>
      </p:sp>
      <p:sp>
        <p:nvSpPr>
          <p:cNvPr id="37" name="Content Placeholder 2">
            <a:extLst>
              <a:ext uri="{FF2B5EF4-FFF2-40B4-BE49-F238E27FC236}">
                <a16:creationId xmlns:a16="http://schemas.microsoft.com/office/drawing/2014/main" id="{731E3507-7120-4F83-A5D8-EB34CDFCAD4F}"/>
              </a:ext>
            </a:extLst>
          </p:cNvPr>
          <p:cNvSpPr txBox="1">
            <a:spLocks/>
          </p:cNvSpPr>
          <p:nvPr/>
        </p:nvSpPr>
        <p:spPr>
          <a:xfrm>
            <a:off x="7364516" y="1934828"/>
            <a:ext cx="2783758" cy="86966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0000"/>
                </a:solidFill>
              </a:rPr>
              <a:t>Replace diode with voltage source</a:t>
            </a:r>
          </a:p>
        </p:txBody>
      </p:sp>
      <p:cxnSp>
        <p:nvCxnSpPr>
          <p:cNvPr id="7" name="Straight Arrow Connector 6">
            <a:extLst>
              <a:ext uri="{FF2B5EF4-FFF2-40B4-BE49-F238E27FC236}">
                <a16:creationId xmlns:a16="http://schemas.microsoft.com/office/drawing/2014/main" id="{FF875D90-2AA6-4419-AC79-D5F524E62B97}"/>
              </a:ext>
            </a:extLst>
          </p:cNvPr>
          <p:cNvCxnSpPr/>
          <p:nvPr/>
        </p:nvCxnSpPr>
        <p:spPr>
          <a:xfrm flipH="1">
            <a:off x="7053581" y="2841512"/>
            <a:ext cx="441789" cy="58748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378AD2D9-1AB1-29B1-5E1B-7DA3CFBFCEFE}"/>
              </a:ext>
            </a:extLst>
          </p:cNvPr>
          <p:cNvSpPr txBox="1">
            <a:spLocks/>
          </p:cNvSpPr>
          <p:nvPr/>
        </p:nvSpPr>
        <p:spPr>
          <a:xfrm>
            <a:off x="8019431" y="4359753"/>
            <a:ext cx="3031341"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th</a:t>
            </a:r>
            <a:r>
              <a:rPr lang="en-US" dirty="0"/>
              <a:t> – I</a:t>
            </a:r>
            <a:r>
              <a:rPr lang="en-US" baseline="-25000" dirty="0"/>
              <a:t>D</a:t>
            </a:r>
            <a:r>
              <a:rPr lang="en-US" dirty="0"/>
              <a:t> </a:t>
            </a:r>
            <a:r>
              <a:rPr lang="en-US" dirty="0" err="1"/>
              <a:t>R</a:t>
            </a:r>
            <a:r>
              <a:rPr lang="en-US" baseline="-25000" dirty="0" err="1"/>
              <a:t>th</a:t>
            </a:r>
            <a:r>
              <a:rPr lang="en-US" dirty="0"/>
              <a:t> – V</a:t>
            </a:r>
            <a:r>
              <a:rPr lang="en-US" baseline="-25000" dirty="0"/>
              <a:t>on</a:t>
            </a:r>
            <a:r>
              <a:rPr lang="en-US" dirty="0"/>
              <a:t> = 0</a:t>
            </a:r>
          </a:p>
        </p:txBody>
      </p:sp>
      <p:sp>
        <p:nvSpPr>
          <p:cNvPr id="10" name="Content Placeholder 2">
            <a:extLst>
              <a:ext uri="{FF2B5EF4-FFF2-40B4-BE49-F238E27FC236}">
                <a16:creationId xmlns:a16="http://schemas.microsoft.com/office/drawing/2014/main" id="{23389DEA-A48D-8B4C-C64A-BFDD788A481A}"/>
              </a:ext>
            </a:extLst>
          </p:cNvPr>
          <p:cNvSpPr txBox="1">
            <a:spLocks/>
          </p:cNvSpPr>
          <p:nvPr/>
        </p:nvSpPr>
        <p:spPr>
          <a:xfrm>
            <a:off x="8019432" y="4851237"/>
            <a:ext cx="3334368"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a:t>
            </a:r>
            <a:r>
              <a:rPr lang="en-US" baseline="-25000" dirty="0"/>
              <a:t>D</a:t>
            </a:r>
            <a:r>
              <a:rPr lang="en-US" dirty="0"/>
              <a:t> = (V</a:t>
            </a:r>
            <a:r>
              <a:rPr lang="en-US" baseline="-25000" dirty="0"/>
              <a:t>th</a:t>
            </a:r>
            <a:r>
              <a:rPr lang="en-US" dirty="0"/>
              <a:t>  – V</a:t>
            </a:r>
            <a:r>
              <a:rPr lang="en-US" baseline="-25000" dirty="0"/>
              <a:t>on</a:t>
            </a:r>
            <a:r>
              <a:rPr lang="en-US" dirty="0"/>
              <a:t>)/</a:t>
            </a:r>
            <a:r>
              <a:rPr lang="en-US" dirty="0" err="1"/>
              <a:t>R</a:t>
            </a:r>
            <a:r>
              <a:rPr lang="en-US" baseline="-25000" dirty="0" err="1"/>
              <a:t>th</a:t>
            </a:r>
            <a:endParaRPr lang="en-US" dirty="0"/>
          </a:p>
        </p:txBody>
      </p:sp>
      <p:sp>
        <p:nvSpPr>
          <p:cNvPr id="13" name="Content Placeholder 2">
            <a:extLst>
              <a:ext uri="{FF2B5EF4-FFF2-40B4-BE49-F238E27FC236}">
                <a16:creationId xmlns:a16="http://schemas.microsoft.com/office/drawing/2014/main" id="{05D2F721-14CA-D83E-1FBB-32EA0275BC31}"/>
              </a:ext>
            </a:extLst>
          </p:cNvPr>
          <p:cNvSpPr txBox="1">
            <a:spLocks/>
          </p:cNvSpPr>
          <p:nvPr/>
        </p:nvSpPr>
        <p:spPr>
          <a:xfrm>
            <a:off x="7859665" y="5943244"/>
            <a:ext cx="2193676"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a:t>
            </a:r>
            <a:r>
              <a:rPr lang="en-US" baseline="-25000" dirty="0"/>
              <a:t>D</a:t>
            </a:r>
            <a:r>
              <a:rPr lang="en-US" dirty="0"/>
              <a:t> = 0.1124 A</a:t>
            </a:r>
          </a:p>
        </p:txBody>
      </p:sp>
      <p:sp>
        <p:nvSpPr>
          <p:cNvPr id="22" name="Freeform: Shape 21">
            <a:extLst>
              <a:ext uri="{FF2B5EF4-FFF2-40B4-BE49-F238E27FC236}">
                <a16:creationId xmlns:a16="http://schemas.microsoft.com/office/drawing/2014/main" id="{8E06299F-DC83-7B18-EC4C-0B9B7AF6E638}"/>
              </a:ext>
            </a:extLst>
          </p:cNvPr>
          <p:cNvSpPr/>
          <p:nvPr/>
        </p:nvSpPr>
        <p:spPr>
          <a:xfrm>
            <a:off x="2986263" y="3135210"/>
            <a:ext cx="3406659" cy="1769599"/>
          </a:xfrm>
          <a:custGeom>
            <a:avLst/>
            <a:gdLst>
              <a:gd name="connsiteX0" fmla="*/ 131287 w 3424854"/>
              <a:gd name="connsiteY0" fmla="*/ 546791 h 1769304"/>
              <a:gd name="connsiteX1" fmla="*/ 270435 w 3424854"/>
              <a:gd name="connsiteY1" fmla="*/ 328131 h 1769304"/>
              <a:gd name="connsiteX2" fmla="*/ 528853 w 3424854"/>
              <a:gd name="connsiteY2" fmla="*/ 179044 h 1769304"/>
              <a:gd name="connsiteX3" fmla="*/ 1671853 w 3424854"/>
              <a:gd name="connsiteY3" fmla="*/ 139 h 1769304"/>
              <a:gd name="connsiteX4" fmla="*/ 2904305 w 3424854"/>
              <a:gd name="connsiteY4" fmla="*/ 208861 h 1769304"/>
              <a:gd name="connsiteX5" fmla="*/ 3351566 w 3424854"/>
              <a:gd name="connsiteY5" fmla="*/ 666061 h 1769304"/>
              <a:gd name="connsiteX6" fmla="*/ 3401261 w 3424854"/>
              <a:gd name="connsiteY6" fmla="*/ 1163018 h 1769304"/>
              <a:gd name="connsiteX7" fmla="*/ 3113027 w 3424854"/>
              <a:gd name="connsiteY7" fmla="*/ 1640096 h 1769304"/>
              <a:gd name="connsiteX8" fmla="*/ 1781183 w 3424854"/>
              <a:gd name="connsiteY8" fmla="*/ 1769304 h 1769304"/>
              <a:gd name="connsiteX9" fmla="*/ 310192 w 3424854"/>
              <a:gd name="connsiteY9" fmla="*/ 1640096 h 1769304"/>
              <a:gd name="connsiteX10" fmla="*/ 21957 w 3424854"/>
              <a:gd name="connsiteY10" fmla="*/ 1033809 h 1769304"/>
              <a:gd name="connsiteX11" fmla="*/ 41835 w 3424854"/>
              <a:gd name="connsiteY11" fmla="*/ 974174 h 1769304"/>
              <a:gd name="connsiteX0" fmla="*/ 131287 w 3424854"/>
              <a:gd name="connsiteY0" fmla="*/ 546791 h 1769304"/>
              <a:gd name="connsiteX1" fmla="*/ 270435 w 3424854"/>
              <a:gd name="connsiteY1" fmla="*/ 328131 h 1769304"/>
              <a:gd name="connsiteX2" fmla="*/ 528853 w 3424854"/>
              <a:gd name="connsiteY2" fmla="*/ 179044 h 1769304"/>
              <a:gd name="connsiteX3" fmla="*/ 1671853 w 3424854"/>
              <a:gd name="connsiteY3" fmla="*/ 139 h 1769304"/>
              <a:gd name="connsiteX4" fmla="*/ 2904305 w 3424854"/>
              <a:gd name="connsiteY4" fmla="*/ 208861 h 1769304"/>
              <a:gd name="connsiteX5" fmla="*/ 3351566 w 3424854"/>
              <a:gd name="connsiteY5" fmla="*/ 666061 h 1769304"/>
              <a:gd name="connsiteX6" fmla="*/ 3401261 w 3424854"/>
              <a:gd name="connsiteY6" fmla="*/ 1163018 h 1769304"/>
              <a:gd name="connsiteX7" fmla="*/ 3113027 w 3424854"/>
              <a:gd name="connsiteY7" fmla="*/ 1640096 h 1769304"/>
              <a:gd name="connsiteX8" fmla="*/ 1781183 w 3424854"/>
              <a:gd name="connsiteY8" fmla="*/ 1769304 h 1769304"/>
              <a:gd name="connsiteX9" fmla="*/ 310192 w 3424854"/>
              <a:gd name="connsiteY9" fmla="*/ 1640096 h 1769304"/>
              <a:gd name="connsiteX10" fmla="*/ 21957 w 3424854"/>
              <a:gd name="connsiteY10" fmla="*/ 1033809 h 1769304"/>
              <a:gd name="connsiteX11" fmla="*/ 41835 w 3424854"/>
              <a:gd name="connsiteY11" fmla="*/ 974174 h 1769304"/>
              <a:gd name="connsiteX0" fmla="*/ 131287 w 3424854"/>
              <a:gd name="connsiteY0" fmla="*/ 546808 h 1769321"/>
              <a:gd name="connsiteX1" fmla="*/ 270435 w 3424854"/>
              <a:gd name="connsiteY1" fmla="*/ 328148 h 1769321"/>
              <a:gd name="connsiteX2" fmla="*/ 528853 w 3424854"/>
              <a:gd name="connsiteY2" fmla="*/ 179061 h 1769321"/>
              <a:gd name="connsiteX3" fmla="*/ 1671853 w 3424854"/>
              <a:gd name="connsiteY3" fmla="*/ 156 h 1769321"/>
              <a:gd name="connsiteX4" fmla="*/ 2904305 w 3424854"/>
              <a:gd name="connsiteY4" fmla="*/ 208878 h 1769321"/>
              <a:gd name="connsiteX5" fmla="*/ 3351566 w 3424854"/>
              <a:gd name="connsiteY5" fmla="*/ 666078 h 1769321"/>
              <a:gd name="connsiteX6" fmla="*/ 3401261 w 3424854"/>
              <a:gd name="connsiteY6" fmla="*/ 1163035 h 1769321"/>
              <a:gd name="connsiteX7" fmla="*/ 3113027 w 3424854"/>
              <a:gd name="connsiteY7" fmla="*/ 1640113 h 1769321"/>
              <a:gd name="connsiteX8" fmla="*/ 1781183 w 3424854"/>
              <a:gd name="connsiteY8" fmla="*/ 1769321 h 1769321"/>
              <a:gd name="connsiteX9" fmla="*/ 310192 w 3424854"/>
              <a:gd name="connsiteY9" fmla="*/ 1640113 h 1769321"/>
              <a:gd name="connsiteX10" fmla="*/ 21957 w 3424854"/>
              <a:gd name="connsiteY10" fmla="*/ 1033826 h 1769321"/>
              <a:gd name="connsiteX11" fmla="*/ 41835 w 3424854"/>
              <a:gd name="connsiteY11" fmla="*/ 974191 h 1769321"/>
              <a:gd name="connsiteX0" fmla="*/ 131287 w 3422682"/>
              <a:gd name="connsiteY0" fmla="*/ 546808 h 1769321"/>
              <a:gd name="connsiteX1" fmla="*/ 270435 w 3422682"/>
              <a:gd name="connsiteY1" fmla="*/ 328148 h 1769321"/>
              <a:gd name="connsiteX2" fmla="*/ 528853 w 3422682"/>
              <a:gd name="connsiteY2" fmla="*/ 179061 h 1769321"/>
              <a:gd name="connsiteX3" fmla="*/ 1671853 w 3422682"/>
              <a:gd name="connsiteY3" fmla="*/ 156 h 1769321"/>
              <a:gd name="connsiteX4" fmla="*/ 2904305 w 3422682"/>
              <a:gd name="connsiteY4" fmla="*/ 208878 h 1769321"/>
              <a:gd name="connsiteX5" fmla="*/ 3351566 w 3422682"/>
              <a:gd name="connsiteY5" fmla="*/ 666078 h 1769321"/>
              <a:gd name="connsiteX6" fmla="*/ 3401261 w 3422682"/>
              <a:gd name="connsiteY6" fmla="*/ 1163035 h 1769321"/>
              <a:gd name="connsiteX7" fmla="*/ 3113027 w 3422682"/>
              <a:gd name="connsiteY7" fmla="*/ 1640113 h 1769321"/>
              <a:gd name="connsiteX8" fmla="*/ 1781183 w 3422682"/>
              <a:gd name="connsiteY8" fmla="*/ 1769321 h 1769321"/>
              <a:gd name="connsiteX9" fmla="*/ 310192 w 3422682"/>
              <a:gd name="connsiteY9" fmla="*/ 1640113 h 1769321"/>
              <a:gd name="connsiteX10" fmla="*/ 21957 w 3422682"/>
              <a:gd name="connsiteY10" fmla="*/ 1033826 h 1769321"/>
              <a:gd name="connsiteX11" fmla="*/ 41835 w 3422682"/>
              <a:gd name="connsiteY11" fmla="*/ 974191 h 1769321"/>
              <a:gd name="connsiteX0" fmla="*/ 131287 w 3429089"/>
              <a:gd name="connsiteY0" fmla="*/ 546808 h 1769321"/>
              <a:gd name="connsiteX1" fmla="*/ 270435 w 3429089"/>
              <a:gd name="connsiteY1" fmla="*/ 328148 h 1769321"/>
              <a:gd name="connsiteX2" fmla="*/ 528853 w 3429089"/>
              <a:gd name="connsiteY2" fmla="*/ 179061 h 1769321"/>
              <a:gd name="connsiteX3" fmla="*/ 1671853 w 3429089"/>
              <a:gd name="connsiteY3" fmla="*/ 156 h 1769321"/>
              <a:gd name="connsiteX4" fmla="*/ 2904305 w 3429089"/>
              <a:gd name="connsiteY4" fmla="*/ 208878 h 1769321"/>
              <a:gd name="connsiteX5" fmla="*/ 3361506 w 3429089"/>
              <a:gd name="connsiteY5" fmla="*/ 646200 h 1769321"/>
              <a:gd name="connsiteX6" fmla="*/ 3401261 w 3429089"/>
              <a:gd name="connsiteY6" fmla="*/ 1163035 h 1769321"/>
              <a:gd name="connsiteX7" fmla="*/ 3113027 w 3429089"/>
              <a:gd name="connsiteY7" fmla="*/ 1640113 h 1769321"/>
              <a:gd name="connsiteX8" fmla="*/ 1781183 w 3429089"/>
              <a:gd name="connsiteY8" fmla="*/ 1769321 h 1769321"/>
              <a:gd name="connsiteX9" fmla="*/ 310192 w 3429089"/>
              <a:gd name="connsiteY9" fmla="*/ 1640113 h 1769321"/>
              <a:gd name="connsiteX10" fmla="*/ 21957 w 3429089"/>
              <a:gd name="connsiteY10" fmla="*/ 1033826 h 1769321"/>
              <a:gd name="connsiteX11" fmla="*/ 41835 w 3429089"/>
              <a:gd name="connsiteY11" fmla="*/ 974191 h 1769321"/>
              <a:gd name="connsiteX0" fmla="*/ 133124 w 3430926"/>
              <a:gd name="connsiteY0" fmla="*/ 546808 h 1769554"/>
              <a:gd name="connsiteX1" fmla="*/ 272272 w 3430926"/>
              <a:gd name="connsiteY1" fmla="*/ 328148 h 1769554"/>
              <a:gd name="connsiteX2" fmla="*/ 530690 w 3430926"/>
              <a:gd name="connsiteY2" fmla="*/ 179061 h 1769554"/>
              <a:gd name="connsiteX3" fmla="*/ 1673690 w 3430926"/>
              <a:gd name="connsiteY3" fmla="*/ 156 h 1769554"/>
              <a:gd name="connsiteX4" fmla="*/ 2906142 w 3430926"/>
              <a:gd name="connsiteY4" fmla="*/ 208878 h 1769554"/>
              <a:gd name="connsiteX5" fmla="*/ 3363343 w 3430926"/>
              <a:gd name="connsiteY5" fmla="*/ 646200 h 1769554"/>
              <a:gd name="connsiteX6" fmla="*/ 3403098 w 3430926"/>
              <a:gd name="connsiteY6" fmla="*/ 1163035 h 1769554"/>
              <a:gd name="connsiteX7" fmla="*/ 3114864 w 3430926"/>
              <a:gd name="connsiteY7" fmla="*/ 1640113 h 1769554"/>
              <a:gd name="connsiteX8" fmla="*/ 1783020 w 3430926"/>
              <a:gd name="connsiteY8" fmla="*/ 1769321 h 1769554"/>
              <a:gd name="connsiteX9" fmla="*/ 336877 w 3430926"/>
              <a:gd name="connsiteY9" fmla="*/ 1620235 h 1769554"/>
              <a:gd name="connsiteX10" fmla="*/ 23794 w 3430926"/>
              <a:gd name="connsiteY10" fmla="*/ 1033826 h 1769554"/>
              <a:gd name="connsiteX11" fmla="*/ 43672 w 3430926"/>
              <a:gd name="connsiteY11" fmla="*/ 974191 h 1769554"/>
              <a:gd name="connsiteX0" fmla="*/ 117456 w 3415258"/>
              <a:gd name="connsiteY0" fmla="*/ 546808 h 1769554"/>
              <a:gd name="connsiteX1" fmla="*/ 256604 w 3415258"/>
              <a:gd name="connsiteY1" fmla="*/ 328148 h 1769554"/>
              <a:gd name="connsiteX2" fmla="*/ 515022 w 3415258"/>
              <a:gd name="connsiteY2" fmla="*/ 179061 h 1769554"/>
              <a:gd name="connsiteX3" fmla="*/ 1658022 w 3415258"/>
              <a:gd name="connsiteY3" fmla="*/ 156 h 1769554"/>
              <a:gd name="connsiteX4" fmla="*/ 2890474 w 3415258"/>
              <a:gd name="connsiteY4" fmla="*/ 208878 h 1769554"/>
              <a:gd name="connsiteX5" fmla="*/ 3347675 w 3415258"/>
              <a:gd name="connsiteY5" fmla="*/ 646200 h 1769554"/>
              <a:gd name="connsiteX6" fmla="*/ 3387430 w 3415258"/>
              <a:gd name="connsiteY6" fmla="*/ 1163035 h 1769554"/>
              <a:gd name="connsiteX7" fmla="*/ 3099196 w 3415258"/>
              <a:gd name="connsiteY7" fmla="*/ 1640113 h 1769554"/>
              <a:gd name="connsiteX8" fmla="*/ 1767352 w 3415258"/>
              <a:gd name="connsiteY8" fmla="*/ 1769321 h 1769554"/>
              <a:gd name="connsiteX9" fmla="*/ 321209 w 3415258"/>
              <a:gd name="connsiteY9" fmla="*/ 1620235 h 1769554"/>
              <a:gd name="connsiteX10" fmla="*/ 32974 w 3415258"/>
              <a:gd name="connsiteY10" fmla="*/ 1138186 h 1769554"/>
              <a:gd name="connsiteX11" fmla="*/ 28004 w 3415258"/>
              <a:gd name="connsiteY11" fmla="*/ 974191 h 1769554"/>
              <a:gd name="connsiteX0" fmla="*/ 123149 w 3420951"/>
              <a:gd name="connsiteY0" fmla="*/ 546808 h 1769554"/>
              <a:gd name="connsiteX1" fmla="*/ 262297 w 3420951"/>
              <a:gd name="connsiteY1" fmla="*/ 328148 h 1769554"/>
              <a:gd name="connsiteX2" fmla="*/ 520715 w 3420951"/>
              <a:gd name="connsiteY2" fmla="*/ 179061 h 1769554"/>
              <a:gd name="connsiteX3" fmla="*/ 1663715 w 3420951"/>
              <a:gd name="connsiteY3" fmla="*/ 156 h 1769554"/>
              <a:gd name="connsiteX4" fmla="*/ 2896167 w 3420951"/>
              <a:gd name="connsiteY4" fmla="*/ 208878 h 1769554"/>
              <a:gd name="connsiteX5" fmla="*/ 3353368 w 3420951"/>
              <a:gd name="connsiteY5" fmla="*/ 646200 h 1769554"/>
              <a:gd name="connsiteX6" fmla="*/ 3393123 w 3420951"/>
              <a:gd name="connsiteY6" fmla="*/ 1163035 h 1769554"/>
              <a:gd name="connsiteX7" fmla="*/ 3104889 w 3420951"/>
              <a:gd name="connsiteY7" fmla="*/ 1640113 h 1769554"/>
              <a:gd name="connsiteX8" fmla="*/ 1773045 w 3420951"/>
              <a:gd name="connsiteY8" fmla="*/ 1769321 h 1769554"/>
              <a:gd name="connsiteX9" fmla="*/ 326902 w 3420951"/>
              <a:gd name="connsiteY9" fmla="*/ 1620235 h 1769554"/>
              <a:gd name="connsiteX10" fmla="*/ 38667 w 3420951"/>
              <a:gd name="connsiteY10" fmla="*/ 1138186 h 1769554"/>
              <a:gd name="connsiteX11" fmla="*/ 23758 w 3420951"/>
              <a:gd name="connsiteY11" fmla="*/ 914556 h 1769554"/>
              <a:gd name="connsiteX0" fmla="*/ 115664 w 3413466"/>
              <a:gd name="connsiteY0" fmla="*/ 546808 h 1769554"/>
              <a:gd name="connsiteX1" fmla="*/ 254812 w 3413466"/>
              <a:gd name="connsiteY1" fmla="*/ 328148 h 1769554"/>
              <a:gd name="connsiteX2" fmla="*/ 513230 w 3413466"/>
              <a:gd name="connsiteY2" fmla="*/ 179061 h 1769554"/>
              <a:gd name="connsiteX3" fmla="*/ 1656230 w 3413466"/>
              <a:gd name="connsiteY3" fmla="*/ 156 h 1769554"/>
              <a:gd name="connsiteX4" fmla="*/ 2888682 w 3413466"/>
              <a:gd name="connsiteY4" fmla="*/ 208878 h 1769554"/>
              <a:gd name="connsiteX5" fmla="*/ 3345883 w 3413466"/>
              <a:gd name="connsiteY5" fmla="*/ 646200 h 1769554"/>
              <a:gd name="connsiteX6" fmla="*/ 3385638 w 3413466"/>
              <a:gd name="connsiteY6" fmla="*/ 1163035 h 1769554"/>
              <a:gd name="connsiteX7" fmla="*/ 3097404 w 3413466"/>
              <a:gd name="connsiteY7" fmla="*/ 1640113 h 1769554"/>
              <a:gd name="connsiteX8" fmla="*/ 1765560 w 3413466"/>
              <a:gd name="connsiteY8" fmla="*/ 1769321 h 1769554"/>
              <a:gd name="connsiteX9" fmla="*/ 319417 w 3413466"/>
              <a:gd name="connsiteY9" fmla="*/ 1620235 h 1769554"/>
              <a:gd name="connsiteX10" fmla="*/ 31182 w 3413466"/>
              <a:gd name="connsiteY10" fmla="*/ 1138186 h 1769554"/>
              <a:gd name="connsiteX11" fmla="*/ 16273 w 3413466"/>
              <a:gd name="connsiteY11" fmla="*/ 914556 h 1769554"/>
              <a:gd name="connsiteX0" fmla="*/ 115664 w 3413466"/>
              <a:gd name="connsiteY0" fmla="*/ 546808 h 1769554"/>
              <a:gd name="connsiteX1" fmla="*/ 254812 w 3413466"/>
              <a:gd name="connsiteY1" fmla="*/ 328148 h 1769554"/>
              <a:gd name="connsiteX2" fmla="*/ 513230 w 3413466"/>
              <a:gd name="connsiteY2" fmla="*/ 179061 h 1769554"/>
              <a:gd name="connsiteX3" fmla="*/ 1656230 w 3413466"/>
              <a:gd name="connsiteY3" fmla="*/ 156 h 1769554"/>
              <a:gd name="connsiteX4" fmla="*/ 2888682 w 3413466"/>
              <a:gd name="connsiteY4" fmla="*/ 208878 h 1769554"/>
              <a:gd name="connsiteX5" fmla="*/ 3345883 w 3413466"/>
              <a:gd name="connsiteY5" fmla="*/ 646200 h 1769554"/>
              <a:gd name="connsiteX6" fmla="*/ 3385638 w 3413466"/>
              <a:gd name="connsiteY6" fmla="*/ 1163035 h 1769554"/>
              <a:gd name="connsiteX7" fmla="*/ 3097404 w 3413466"/>
              <a:gd name="connsiteY7" fmla="*/ 1640113 h 1769554"/>
              <a:gd name="connsiteX8" fmla="*/ 1765560 w 3413466"/>
              <a:gd name="connsiteY8" fmla="*/ 1769321 h 1769554"/>
              <a:gd name="connsiteX9" fmla="*/ 319417 w 3413466"/>
              <a:gd name="connsiteY9" fmla="*/ 1620235 h 1769554"/>
              <a:gd name="connsiteX10" fmla="*/ 31182 w 3413466"/>
              <a:gd name="connsiteY10" fmla="*/ 1138186 h 1769554"/>
              <a:gd name="connsiteX11" fmla="*/ 16273 w 3413466"/>
              <a:gd name="connsiteY11" fmla="*/ 914556 h 1769554"/>
              <a:gd name="connsiteX0" fmla="*/ 104760 w 3402562"/>
              <a:gd name="connsiteY0" fmla="*/ 546808 h 1769554"/>
              <a:gd name="connsiteX1" fmla="*/ 243908 w 3402562"/>
              <a:gd name="connsiteY1" fmla="*/ 328148 h 1769554"/>
              <a:gd name="connsiteX2" fmla="*/ 502326 w 3402562"/>
              <a:gd name="connsiteY2" fmla="*/ 179061 h 1769554"/>
              <a:gd name="connsiteX3" fmla="*/ 1645326 w 3402562"/>
              <a:gd name="connsiteY3" fmla="*/ 156 h 1769554"/>
              <a:gd name="connsiteX4" fmla="*/ 2877778 w 3402562"/>
              <a:gd name="connsiteY4" fmla="*/ 208878 h 1769554"/>
              <a:gd name="connsiteX5" fmla="*/ 3334979 w 3402562"/>
              <a:gd name="connsiteY5" fmla="*/ 646200 h 1769554"/>
              <a:gd name="connsiteX6" fmla="*/ 3374734 w 3402562"/>
              <a:gd name="connsiteY6" fmla="*/ 1163035 h 1769554"/>
              <a:gd name="connsiteX7" fmla="*/ 3086500 w 3402562"/>
              <a:gd name="connsiteY7" fmla="*/ 1640113 h 1769554"/>
              <a:gd name="connsiteX8" fmla="*/ 1754656 w 3402562"/>
              <a:gd name="connsiteY8" fmla="*/ 1769321 h 1769554"/>
              <a:gd name="connsiteX9" fmla="*/ 308513 w 3402562"/>
              <a:gd name="connsiteY9" fmla="*/ 1620235 h 1769554"/>
              <a:gd name="connsiteX10" fmla="*/ 20278 w 3402562"/>
              <a:gd name="connsiteY10" fmla="*/ 1138186 h 1769554"/>
              <a:gd name="connsiteX11" fmla="*/ 5369 w 3402562"/>
              <a:gd name="connsiteY11" fmla="*/ 914556 h 1769554"/>
              <a:gd name="connsiteX0" fmla="*/ 99391 w 3397193"/>
              <a:gd name="connsiteY0" fmla="*/ 546808 h 1769554"/>
              <a:gd name="connsiteX1" fmla="*/ 238539 w 3397193"/>
              <a:gd name="connsiteY1" fmla="*/ 328148 h 1769554"/>
              <a:gd name="connsiteX2" fmla="*/ 496957 w 3397193"/>
              <a:gd name="connsiteY2" fmla="*/ 179061 h 1769554"/>
              <a:gd name="connsiteX3" fmla="*/ 1639957 w 3397193"/>
              <a:gd name="connsiteY3" fmla="*/ 156 h 1769554"/>
              <a:gd name="connsiteX4" fmla="*/ 2872409 w 3397193"/>
              <a:gd name="connsiteY4" fmla="*/ 208878 h 1769554"/>
              <a:gd name="connsiteX5" fmla="*/ 3329610 w 3397193"/>
              <a:gd name="connsiteY5" fmla="*/ 646200 h 1769554"/>
              <a:gd name="connsiteX6" fmla="*/ 3369365 w 3397193"/>
              <a:gd name="connsiteY6" fmla="*/ 1163035 h 1769554"/>
              <a:gd name="connsiteX7" fmla="*/ 3081131 w 3397193"/>
              <a:gd name="connsiteY7" fmla="*/ 1640113 h 1769554"/>
              <a:gd name="connsiteX8" fmla="*/ 1749287 w 3397193"/>
              <a:gd name="connsiteY8" fmla="*/ 1769321 h 1769554"/>
              <a:gd name="connsiteX9" fmla="*/ 303144 w 3397193"/>
              <a:gd name="connsiteY9" fmla="*/ 1620235 h 1769554"/>
              <a:gd name="connsiteX10" fmla="*/ 0 w 3397193"/>
              <a:gd name="connsiteY10" fmla="*/ 914556 h 1769554"/>
              <a:gd name="connsiteX0" fmla="*/ 66733 w 3364535"/>
              <a:gd name="connsiteY0" fmla="*/ 546808 h 1769554"/>
              <a:gd name="connsiteX1" fmla="*/ 205881 w 3364535"/>
              <a:gd name="connsiteY1" fmla="*/ 328148 h 1769554"/>
              <a:gd name="connsiteX2" fmla="*/ 464299 w 3364535"/>
              <a:gd name="connsiteY2" fmla="*/ 179061 h 1769554"/>
              <a:gd name="connsiteX3" fmla="*/ 1607299 w 3364535"/>
              <a:gd name="connsiteY3" fmla="*/ 156 h 1769554"/>
              <a:gd name="connsiteX4" fmla="*/ 2839751 w 3364535"/>
              <a:gd name="connsiteY4" fmla="*/ 208878 h 1769554"/>
              <a:gd name="connsiteX5" fmla="*/ 3296952 w 3364535"/>
              <a:gd name="connsiteY5" fmla="*/ 646200 h 1769554"/>
              <a:gd name="connsiteX6" fmla="*/ 3336707 w 3364535"/>
              <a:gd name="connsiteY6" fmla="*/ 1163035 h 1769554"/>
              <a:gd name="connsiteX7" fmla="*/ 3048473 w 3364535"/>
              <a:gd name="connsiteY7" fmla="*/ 1640113 h 1769554"/>
              <a:gd name="connsiteX8" fmla="*/ 1716629 w 3364535"/>
              <a:gd name="connsiteY8" fmla="*/ 1769321 h 1769554"/>
              <a:gd name="connsiteX9" fmla="*/ 270486 w 3364535"/>
              <a:gd name="connsiteY9" fmla="*/ 1620235 h 1769554"/>
              <a:gd name="connsiteX10" fmla="*/ 0 w 3364535"/>
              <a:gd name="connsiteY10" fmla="*/ 936328 h 1769554"/>
              <a:gd name="connsiteX0" fmla="*/ 88505 w 3386307"/>
              <a:gd name="connsiteY0" fmla="*/ 546808 h 1769554"/>
              <a:gd name="connsiteX1" fmla="*/ 227653 w 3386307"/>
              <a:gd name="connsiteY1" fmla="*/ 328148 h 1769554"/>
              <a:gd name="connsiteX2" fmla="*/ 486071 w 3386307"/>
              <a:gd name="connsiteY2" fmla="*/ 179061 h 1769554"/>
              <a:gd name="connsiteX3" fmla="*/ 1629071 w 3386307"/>
              <a:gd name="connsiteY3" fmla="*/ 156 h 1769554"/>
              <a:gd name="connsiteX4" fmla="*/ 2861523 w 3386307"/>
              <a:gd name="connsiteY4" fmla="*/ 208878 h 1769554"/>
              <a:gd name="connsiteX5" fmla="*/ 3318724 w 3386307"/>
              <a:gd name="connsiteY5" fmla="*/ 646200 h 1769554"/>
              <a:gd name="connsiteX6" fmla="*/ 3358479 w 3386307"/>
              <a:gd name="connsiteY6" fmla="*/ 1163035 h 1769554"/>
              <a:gd name="connsiteX7" fmla="*/ 3070245 w 3386307"/>
              <a:gd name="connsiteY7" fmla="*/ 1640113 h 1769554"/>
              <a:gd name="connsiteX8" fmla="*/ 1738401 w 3386307"/>
              <a:gd name="connsiteY8" fmla="*/ 1769321 h 1769554"/>
              <a:gd name="connsiteX9" fmla="*/ 292258 w 3386307"/>
              <a:gd name="connsiteY9" fmla="*/ 1620235 h 1769554"/>
              <a:gd name="connsiteX10" fmla="*/ 0 w 3386307"/>
              <a:gd name="connsiteY10" fmla="*/ 1371756 h 1769554"/>
              <a:gd name="connsiteX0" fmla="*/ 0 w 3406659"/>
              <a:gd name="connsiteY0" fmla="*/ 1123751 h 1769554"/>
              <a:gd name="connsiteX1" fmla="*/ 248005 w 3406659"/>
              <a:gd name="connsiteY1" fmla="*/ 328148 h 1769554"/>
              <a:gd name="connsiteX2" fmla="*/ 506423 w 3406659"/>
              <a:gd name="connsiteY2" fmla="*/ 179061 h 1769554"/>
              <a:gd name="connsiteX3" fmla="*/ 1649423 w 3406659"/>
              <a:gd name="connsiteY3" fmla="*/ 156 h 1769554"/>
              <a:gd name="connsiteX4" fmla="*/ 2881875 w 3406659"/>
              <a:gd name="connsiteY4" fmla="*/ 208878 h 1769554"/>
              <a:gd name="connsiteX5" fmla="*/ 3339076 w 3406659"/>
              <a:gd name="connsiteY5" fmla="*/ 646200 h 1769554"/>
              <a:gd name="connsiteX6" fmla="*/ 3378831 w 3406659"/>
              <a:gd name="connsiteY6" fmla="*/ 1163035 h 1769554"/>
              <a:gd name="connsiteX7" fmla="*/ 3090597 w 3406659"/>
              <a:gd name="connsiteY7" fmla="*/ 1640113 h 1769554"/>
              <a:gd name="connsiteX8" fmla="*/ 1758753 w 3406659"/>
              <a:gd name="connsiteY8" fmla="*/ 1769321 h 1769554"/>
              <a:gd name="connsiteX9" fmla="*/ 312610 w 3406659"/>
              <a:gd name="connsiteY9" fmla="*/ 1620235 h 1769554"/>
              <a:gd name="connsiteX10" fmla="*/ 20352 w 3406659"/>
              <a:gd name="connsiteY10" fmla="*/ 1371756 h 1769554"/>
              <a:gd name="connsiteX0" fmla="*/ 0 w 3406659"/>
              <a:gd name="connsiteY0" fmla="*/ 1123796 h 1769599"/>
              <a:gd name="connsiteX1" fmla="*/ 139148 w 3406659"/>
              <a:gd name="connsiteY1" fmla="*/ 578564 h 1769599"/>
              <a:gd name="connsiteX2" fmla="*/ 506423 w 3406659"/>
              <a:gd name="connsiteY2" fmla="*/ 179106 h 1769599"/>
              <a:gd name="connsiteX3" fmla="*/ 1649423 w 3406659"/>
              <a:gd name="connsiteY3" fmla="*/ 201 h 1769599"/>
              <a:gd name="connsiteX4" fmla="*/ 2881875 w 3406659"/>
              <a:gd name="connsiteY4" fmla="*/ 208923 h 1769599"/>
              <a:gd name="connsiteX5" fmla="*/ 3339076 w 3406659"/>
              <a:gd name="connsiteY5" fmla="*/ 646245 h 1769599"/>
              <a:gd name="connsiteX6" fmla="*/ 3378831 w 3406659"/>
              <a:gd name="connsiteY6" fmla="*/ 1163080 h 1769599"/>
              <a:gd name="connsiteX7" fmla="*/ 3090597 w 3406659"/>
              <a:gd name="connsiteY7" fmla="*/ 1640158 h 1769599"/>
              <a:gd name="connsiteX8" fmla="*/ 1758753 w 3406659"/>
              <a:gd name="connsiteY8" fmla="*/ 1769366 h 1769599"/>
              <a:gd name="connsiteX9" fmla="*/ 312610 w 3406659"/>
              <a:gd name="connsiteY9" fmla="*/ 1620280 h 1769599"/>
              <a:gd name="connsiteX10" fmla="*/ 20352 w 3406659"/>
              <a:gd name="connsiteY10" fmla="*/ 1371801 h 1769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06659" h="1769599">
                <a:moveTo>
                  <a:pt x="0" y="1123796"/>
                </a:moveTo>
                <a:cubicBezTo>
                  <a:pt x="36443" y="1045111"/>
                  <a:pt x="54744" y="736012"/>
                  <a:pt x="139148" y="578564"/>
                </a:cubicBezTo>
                <a:cubicBezTo>
                  <a:pt x="223552" y="421116"/>
                  <a:pt x="254711" y="275500"/>
                  <a:pt x="506423" y="179106"/>
                </a:cubicBezTo>
                <a:cubicBezTo>
                  <a:pt x="758135" y="82712"/>
                  <a:pt x="1253514" y="-4768"/>
                  <a:pt x="1649423" y="201"/>
                </a:cubicBezTo>
                <a:cubicBezTo>
                  <a:pt x="2045332" y="5170"/>
                  <a:pt x="2600266" y="101249"/>
                  <a:pt x="2881875" y="208923"/>
                </a:cubicBezTo>
                <a:cubicBezTo>
                  <a:pt x="3163484" y="316597"/>
                  <a:pt x="3256250" y="487219"/>
                  <a:pt x="3339076" y="646245"/>
                </a:cubicBezTo>
                <a:cubicBezTo>
                  <a:pt x="3421902" y="805271"/>
                  <a:pt x="3420244" y="997428"/>
                  <a:pt x="3378831" y="1163080"/>
                </a:cubicBezTo>
                <a:cubicBezTo>
                  <a:pt x="3337418" y="1328732"/>
                  <a:pt x="3360610" y="1539110"/>
                  <a:pt x="3090597" y="1640158"/>
                </a:cubicBezTo>
                <a:cubicBezTo>
                  <a:pt x="2820584" y="1741206"/>
                  <a:pt x="2221751" y="1772679"/>
                  <a:pt x="1758753" y="1769366"/>
                </a:cubicBezTo>
                <a:cubicBezTo>
                  <a:pt x="1295755" y="1766053"/>
                  <a:pt x="602344" y="1686541"/>
                  <a:pt x="312610" y="1620280"/>
                </a:cubicBezTo>
                <a:cubicBezTo>
                  <a:pt x="22876" y="1554019"/>
                  <a:pt x="83507" y="1518817"/>
                  <a:pt x="20352" y="1371801"/>
                </a:cubicBezTo>
              </a:path>
            </a:pathLst>
          </a:custGeom>
          <a:noFill/>
          <a:ln>
            <a:solidFill>
              <a:srgbClr val="FF0000"/>
            </a:solidFill>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1AD60E0D-BFD9-1D51-3CA1-73942294EF5C}"/>
              </a:ext>
            </a:extLst>
          </p:cNvPr>
          <p:cNvCxnSpPr>
            <a:cxnSpLocks/>
          </p:cNvCxnSpPr>
          <p:nvPr/>
        </p:nvCxnSpPr>
        <p:spPr>
          <a:xfrm>
            <a:off x="6710224" y="3089030"/>
            <a:ext cx="2832" cy="393903"/>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6" name="Content Placeholder 2">
            <a:extLst>
              <a:ext uri="{FF2B5EF4-FFF2-40B4-BE49-F238E27FC236}">
                <a16:creationId xmlns:a16="http://schemas.microsoft.com/office/drawing/2014/main" id="{C3A3AA4B-BAF2-970F-5376-966E310EBAC9}"/>
              </a:ext>
            </a:extLst>
          </p:cNvPr>
          <p:cNvSpPr txBox="1">
            <a:spLocks/>
          </p:cNvSpPr>
          <p:nvPr/>
        </p:nvSpPr>
        <p:spPr>
          <a:xfrm>
            <a:off x="6378239" y="3033968"/>
            <a:ext cx="441789"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0070C0"/>
                </a:solidFill>
              </a:rPr>
              <a:t>I</a:t>
            </a:r>
            <a:r>
              <a:rPr lang="en-US" sz="2000" baseline="-25000" dirty="0">
                <a:solidFill>
                  <a:srgbClr val="0070C0"/>
                </a:solidFill>
              </a:rPr>
              <a:t>D</a:t>
            </a:r>
            <a:endParaRPr lang="en-US" sz="2000" dirty="0">
              <a:solidFill>
                <a:srgbClr val="0070C0"/>
              </a:solidFill>
            </a:endParaRPr>
          </a:p>
        </p:txBody>
      </p:sp>
    </p:spTree>
    <p:extLst>
      <p:ext uri="{BB962C8B-B14F-4D97-AF65-F5344CB8AC3E}">
        <p14:creationId xmlns:p14="http://schemas.microsoft.com/office/powerpoint/2010/main" val="392871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 grpId="0"/>
      <p:bldP spid="10" grpId="0"/>
      <p:bldP spid="13" grpId="0"/>
      <p:bldP spid="2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 Find the current through the diode and </a:t>
            </a:r>
            <a:r>
              <a:rPr lang="en-US" dirty="0">
                <a:solidFill>
                  <a:srgbClr val="FF0000"/>
                </a:solidFill>
              </a:rPr>
              <a:t>through the 8 Ohm resistor</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th</a:t>
            </a:r>
            <a:r>
              <a:rPr lang="en-US" dirty="0"/>
              <a:t> = 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38200" y="1794147"/>
            <a:ext cx="4597050"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Using Kirchhoff’s current law:</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661596" y="3791467"/>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4781864" y="3812120"/>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5202307" y="4359365"/>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sp>
        <p:nvSpPr>
          <p:cNvPr id="52" name="TextBox 51">
            <a:extLst>
              <a:ext uri="{FF2B5EF4-FFF2-40B4-BE49-F238E27FC236}">
                <a16:creationId xmlns:a16="http://schemas.microsoft.com/office/drawing/2014/main" id="{4FF48256-9062-44AD-8450-723D7C751D18}"/>
              </a:ext>
            </a:extLst>
          </p:cNvPr>
          <p:cNvSpPr txBox="1"/>
          <p:nvPr/>
        </p:nvSpPr>
        <p:spPr>
          <a:xfrm>
            <a:off x="4288708" y="2386876"/>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10" name="Straight Arrow Connector 9">
            <a:extLst>
              <a:ext uri="{FF2B5EF4-FFF2-40B4-BE49-F238E27FC236}">
                <a16:creationId xmlns:a16="http://schemas.microsoft.com/office/drawing/2014/main" id="{C8770B29-9D23-4313-B0E6-9B8C96194FE8}"/>
              </a:ext>
            </a:extLst>
          </p:cNvPr>
          <p:cNvCxnSpPr/>
          <p:nvPr/>
        </p:nvCxnSpPr>
        <p:spPr>
          <a:xfrm>
            <a:off x="4261276" y="2794757"/>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5203F3E-5460-4DD2-8896-E5D43E4A1203}"/>
              </a:ext>
            </a:extLst>
          </p:cNvPr>
          <p:cNvCxnSpPr>
            <a:cxnSpLocks/>
          </p:cNvCxnSpPr>
          <p:nvPr/>
        </p:nvCxnSpPr>
        <p:spPr>
          <a:xfrm>
            <a:off x="7263458" y="3827970"/>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C1FFCC43-B47C-4BFE-9CA1-E5E1CFD40F57}"/>
              </a:ext>
            </a:extLst>
          </p:cNvPr>
          <p:cNvCxnSpPr>
            <a:cxnSpLocks/>
          </p:cNvCxnSpPr>
          <p:nvPr/>
        </p:nvCxnSpPr>
        <p:spPr>
          <a:xfrm>
            <a:off x="5515607" y="3827970"/>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E28713F7-29A7-4DD4-A731-DE09B5C64F5A}"/>
              </a:ext>
            </a:extLst>
          </p:cNvPr>
          <p:cNvSpPr txBox="1"/>
          <p:nvPr/>
        </p:nvSpPr>
        <p:spPr>
          <a:xfrm>
            <a:off x="5502498" y="3782719"/>
            <a:ext cx="368015" cy="369332"/>
          </a:xfrm>
          <a:prstGeom prst="rect">
            <a:avLst/>
          </a:prstGeom>
          <a:noFill/>
        </p:spPr>
        <p:txBody>
          <a:bodyPr wrap="square" rtlCol="0">
            <a:spAutoFit/>
          </a:bodyPr>
          <a:lstStyle/>
          <a:p>
            <a:r>
              <a:rPr lang="en-US" dirty="0"/>
              <a:t>I</a:t>
            </a:r>
            <a:r>
              <a:rPr lang="en-US" baseline="-25000" dirty="0"/>
              <a:t>2</a:t>
            </a:r>
            <a:endParaRPr lang="en-US" dirty="0"/>
          </a:p>
        </p:txBody>
      </p:sp>
      <mc:AlternateContent xmlns:mc="http://schemas.openxmlformats.org/markup-compatibility/2006" xmlns:a14="http://schemas.microsoft.com/office/drawing/2010/main">
        <mc:Choice Requires="a14">
          <p:sp>
            <p:nvSpPr>
              <p:cNvPr id="56" name="Content Placeholder 2">
                <a:extLst>
                  <a:ext uri="{FF2B5EF4-FFF2-40B4-BE49-F238E27FC236}">
                    <a16:creationId xmlns:a16="http://schemas.microsoft.com/office/drawing/2014/main" id="{CB62DAB3-EF3D-45EB-BC73-660652BF531C}"/>
                  </a:ext>
                </a:extLst>
              </p:cNvPr>
              <p:cNvSpPr txBox="1">
                <a:spLocks/>
              </p:cNvSpPr>
              <p:nvPr/>
            </p:nvSpPr>
            <p:spPr>
              <a:xfrm>
                <a:off x="2465266" y="5361216"/>
                <a:ext cx="4798192"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2</m:t>
                        </m:r>
                      </m:sub>
                    </m:sSub>
                  </m:oMath>
                </a14:m>
                <a:r>
                  <a:rPr lang="en-US" dirty="0"/>
                  <a:t> = </a:t>
                </a:r>
                <a14:m>
                  <m:oMath xmlns:m="http://schemas.openxmlformats.org/officeDocument/2006/math">
                    <m:d>
                      <m:dPr>
                        <m:ctrlPr>
                          <a:rPr lang="en-US" i="1">
                            <a:latin typeface="Cambria Math" panose="02040503050406030204" pitchFamily="18" charset="0"/>
                          </a:rPr>
                        </m:ctrlPr>
                      </m:dPr>
                      <m:e>
                        <m:r>
                          <a:rPr lang="en-US" i="1">
                            <a:latin typeface="Cambria Math" panose="02040503050406030204" pitchFamily="18" charset="0"/>
                          </a:rPr>
                          <m:t>0.</m:t>
                        </m:r>
                        <m:r>
                          <a:rPr lang="en-US" b="0" i="1" smtClean="0">
                            <a:latin typeface="Cambria Math" panose="02040503050406030204" pitchFamily="18" charset="0"/>
                          </a:rPr>
                          <m:t>7</m:t>
                        </m:r>
                        <m:r>
                          <a:rPr lang="en-US" i="1">
                            <a:latin typeface="Cambria Math" panose="02040503050406030204" pitchFamily="18" charset="0"/>
                          </a:rPr>
                          <m:t> </m:t>
                        </m:r>
                        <m:r>
                          <a:rPr lang="en-US" i="1">
                            <a:latin typeface="Cambria Math" panose="02040503050406030204" pitchFamily="18" charset="0"/>
                          </a:rPr>
                          <m:t>𝑉</m:t>
                        </m:r>
                      </m:e>
                    </m:d>
                  </m:oMath>
                </a14:m>
                <a:r>
                  <a:rPr lang="en-US" dirty="0"/>
                  <a:t>/(4 </a:t>
                </a:r>
                <a:r>
                  <a:rPr lang="el-GR" dirty="0"/>
                  <a:t>Ω</a:t>
                </a:r>
                <a:r>
                  <a:rPr lang="en-US" dirty="0"/>
                  <a:t>)  = 0.175 A</a:t>
                </a:r>
              </a:p>
            </p:txBody>
          </p:sp>
        </mc:Choice>
        <mc:Fallback xmlns="">
          <p:sp>
            <p:nvSpPr>
              <p:cNvPr id="56" name="Content Placeholder 2">
                <a:extLst>
                  <a:ext uri="{FF2B5EF4-FFF2-40B4-BE49-F238E27FC236}">
                    <a16:creationId xmlns:a16="http://schemas.microsoft.com/office/drawing/2014/main" id="{CB62DAB3-EF3D-45EB-BC73-660652BF531C}"/>
                  </a:ext>
                </a:extLst>
              </p:cNvPr>
              <p:cNvSpPr txBox="1">
                <a:spLocks noRot="1" noChangeAspect="1" noMove="1" noResize="1" noEditPoints="1" noAdjustHandles="1" noChangeArrowheads="1" noChangeShapeType="1" noTextEdit="1"/>
              </p:cNvSpPr>
              <p:nvPr/>
            </p:nvSpPr>
            <p:spPr>
              <a:xfrm>
                <a:off x="2465266" y="5361216"/>
                <a:ext cx="4798192" cy="681646"/>
              </a:xfrm>
              <a:prstGeom prst="rect">
                <a:avLst/>
              </a:prstGeom>
              <a:blipFill>
                <a:blip r:embed="rId2"/>
                <a:stretch>
                  <a:fillRect t="-1428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Content Placeholder 2">
                <a:extLst>
                  <a:ext uri="{FF2B5EF4-FFF2-40B4-BE49-F238E27FC236}">
                    <a16:creationId xmlns:a16="http://schemas.microsoft.com/office/drawing/2014/main" id="{C5DF1558-46D7-4231-9CB1-777DB841C690}"/>
                  </a:ext>
                </a:extLst>
              </p:cNvPr>
              <p:cNvSpPr txBox="1">
                <a:spLocks/>
              </p:cNvSpPr>
              <p:nvPr/>
            </p:nvSpPr>
            <p:spPr>
              <a:xfrm>
                <a:off x="2465265" y="6136583"/>
                <a:ext cx="8422823"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1</m:t>
                        </m:r>
                      </m:sub>
                    </m:sSub>
                  </m:oMath>
                </a14:m>
                <a:r>
                  <a:rPr lang="en-US" dirty="0"/>
                  <a:t> = 0.175 A + 0.1124 A = 0.287 A </a:t>
                </a:r>
              </a:p>
            </p:txBody>
          </p:sp>
        </mc:Choice>
        <mc:Fallback xmlns="">
          <p:sp>
            <p:nvSpPr>
              <p:cNvPr id="57" name="Content Placeholder 2">
                <a:extLst>
                  <a:ext uri="{FF2B5EF4-FFF2-40B4-BE49-F238E27FC236}">
                    <a16:creationId xmlns:a16="http://schemas.microsoft.com/office/drawing/2014/main" id="{C5DF1558-46D7-4231-9CB1-777DB841C690}"/>
                  </a:ext>
                </a:extLst>
              </p:cNvPr>
              <p:cNvSpPr txBox="1">
                <a:spLocks noRot="1" noChangeAspect="1" noMove="1" noResize="1" noEditPoints="1" noAdjustHandles="1" noChangeArrowheads="1" noChangeShapeType="1" noTextEdit="1"/>
              </p:cNvSpPr>
              <p:nvPr/>
            </p:nvSpPr>
            <p:spPr>
              <a:xfrm>
                <a:off x="2465265" y="6136583"/>
                <a:ext cx="8422823" cy="681646"/>
              </a:xfrm>
              <a:prstGeom prst="rect">
                <a:avLst/>
              </a:prstGeom>
              <a:blipFill>
                <a:blip r:embed="rId3"/>
                <a:stretch>
                  <a:fillRect t="-15315"/>
                </a:stretch>
              </a:blipFill>
            </p:spPr>
            <p:txBody>
              <a:bodyPr/>
              <a:lstStyle/>
              <a:p>
                <a:r>
                  <a:rPr lang="en-US">
                    <a:noFill/>
                  </a:rPr>
                  <a:t> </a:t>
                </a:r>
              </a:p>
            </p:txBody>
          </p:sp>
        </mc:Fallback>
      </mc:AlternateContent>
      <p:grpSp>
        <p:nvGrpSpPr>
          <p:cNvPr id="58" name="Group 57">
            <a:extLst>
              <a:ext uri="{FF2B5EF4-FFF2-40B4-BE49-F238E27FC236}">
                <a16:creationId xmlns:a16="http://schemas.microsoft.com/office/drawing/2014/main" id="{E9F0FCE3-4DE7-4FB5-8FF6-4D67AF0208CF}"/>
              </a:ext>
            </a:extLst>
          </p:cNvPr>
          <p:cNvGrpSpPr/>
          <p:nvPr/>
        </p:nvGrpSpPr>
        <p:grpSpPr>
          <a:xfrm>
            <a:off x="6459381" y="3646875"/>
            <a:ext cx="731520" cy="731520"/>
            <a:chOff x="2166897" y="3614000"/>
            <a:chExt cx="731520" cy="731520"/>
          </a:xfrm>
        </p:grpSpPr>
        <p:sp>
          <p:nvSpPr>
            <p:cNvPr id="60" name="Oval 59">
              <a:extLst>
                <a:ext uri="{FF2B5EF4-FFF2-40B4-BE49-F238E27FC236}">
                  <a16:creationId xmlns:a16="http://schemas.microsoft.com/office/drawing/2014/main" id="{7DE8C437-B788-46CC-9486-52D700CB1C5E}"/>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71F50EB7-D26D-468E-9959-D8EEE527715F}"/>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64" name="TextBox 63">
              <a:extLst>
                <a:ext uri="{FF2B5EF4-FFF2-40B4-BE49-F238E27FC236}">
                  <a16:creationId xmlns:a16="http://schemas.microsoft.com/office/drawing/2014/main" id="{BADC24A0-1EF1-47C0-8F13-8D7914F0CDCD}"/>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grpSp>
      <p:sp>
        <p:nvSpPr>
          <p:cNvPr id="67" name="Content Placeholder 2">
            <a:extLst>
              <a:ext uri="{FF2B5EF4-FFF2-40B4-BE49-F238E27FC236}">
                <a16:creationId xmlns:a16="http://schemas.microsoft.com/office/drawing/2014/main" id="{B96B3A06-02D4-4919-83A8-7E1C64606824}"/>
              </a:ext>
            </a:extLst>
          </p:cNvPr>
          <p:cNvSpPr txBox="1">
            <a:spLocks/>
          </p:cNvSpPr>
          <p:nvPr/>
        </p:nvSpPr>
        <p:spPr>
          <a:xfrm>
            <a:off x="7450660" y="3720196"/>
            <a:ext cx="2023032"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on</a:t>
            </a:r>
            <a:r>
              <a:rPr lang="en-US" dirty="0"/>
              <a:t> = (0.7 V)</a:t>
            </a:r>
          </a:p>
        </p:txBody>
      </p:sp>
      <mc:AlternateContent xmlns:mc="http://schemas.openxmlformats.org/markup-compatibility/2006" xmlns:a14="http://schemas.microsoft.com/office/drawing/2010/main">
        <mc:Choice Requires="a14">
          <p:sp>
            <p:nvSpPr>
              <p:cNvPr id="68" name="Content Placeholder 2">
                <a:extLst>
                  <a:ext uri="{FF2B5EF4-FFF2-40B4-BE49-F238E27FC236}">
                    <a16:creationId xmlns:a16="http://schemas.microsoft.com/office/drawing/2014/main" id="{900294D1-EC0F-4150-A721-137BA2081A88}"/>
                  </a:ext>
                </a:extLst>
              </p:cNvPr>
              <p:cNvSpPr txBox="1">
                <a:spLocks/>
              </p:cNvSpPr>
              <p:nvPr/>
            </p:nvSpPr>
            <p:spPr>
              <a:xfrm>
                <a:off x="5731696" y="1807045"/>
                <a:ext cx="1859799" cy="6215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1</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2</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𝐷</m:t>
                        </m:r>
                      </m:sub>
                    </m:sSub>
                  </m:oMath>
                </a14:m>
                <a:endParaRPr lang="en-US" dirty="0"/>
              </a:p>
            </p:txBody>
          </p:sp>
        </mc:Choice>
        <mc:Fallback xmlns="">
          <p:sp>
            <p:nvSpPr>
              <p:cNvPr id="68" name="Content Placeholder 2">
                <a:extLst>
                  <a:ext uri="{FF2B5EF4-FFF2-40B4-BE49-F238E27FC236}">
                    <a16:creationId xmlns:a16="http://schemas.microsoft.com/office/drawing/2014/main" id="{900294D1-EC0F-4150-A721-137BA2081A88}"/>
                  </a:ext>
                </a:extLst>
              </p:cNvPr>
              <p:cNvSpPr txBox="1">
                <a:spLocks noRot="1" noChangeAspect="1" noMove="1" noResize="1" noEditPoints="1" noAdjustHandles="1" noChangeArrowheads="1" noChangeShapeType="1" noTextEdit="1"/>
              </p:cNvSpPr>
              <p:nvPr/>
            </p:nvSpPr>
            <p:spPr>
              <a:xfrm>
                <a:off x="5731696" y="1807045"/>
                <a:ext cx="1859799" cy="621544"/>
              </a:xfrm>
              <a:prstGeom prst="rect">
                <a:avLst/>
              </a:prstGeom>
              <a:blipFill>
                <a:blip r:embed="rId4"/>
                <a:stretch>
                  <a:fillRect t="-15686" b="-4902"/>
                </a:stretch>
              </a:blipFill>
            </p:spPr>
            <p:txBody>
              <a:bodyPr/>
              <a:lstStyle/>
              <a:p>
                <a:r>
                  <a:rPr lang="en-US">
                    <a:noFill/>
                  </a:rPr>
                  <a:t> </a:t>
                </a:r>
              </a:p>
            </p:txBody>
          </p:sp>
        </mc:Fallback>
      </mc:AlternateContent>
      <p:sp>
        <p:nvSpPr>
          <p:cNvPr id="70" name="Content Placeholder 2">
            <a:extLst>
              <a:ext uri="{FF2B5EF4-FFF2-40B4-BE49-F238E27FC236}">
                <a16:creationId xmlns:a16="http://schemas.microsoft.com/office/drawing/2014/main" id="{B8436A4D-CFD3-4207-81FA-AE7776324158}"/>
              </a:ext>
            </a:extLst>
          </p:cNvPr>
          <p:cNvSpPr txBox="1">
            <a:spLocks/>
          </p:cNvSpPr>
          <p:nvPr/>
        </p:nvSpPr>
        <p:spPr>
          <a:xfrm>
            <a:off x="7591495" y="2589256"/>
            <a:ext cx="4368450" cy="8704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Kirchhoff’s voltage law around loop on the right :</a:t>
            </a:r>
          </a:p>
        </p:txBody>
      </p:sp>
      <mc:AlternateContent xmlns:mc="http://schemas.openxmlformats.org/markup-compatibility/2006" xmlns:a14="http://schemas.microsoft.com/office/drawing/2010/main">
        <mc:Choice Requires="a14">
          <p:sp>
            <p:nvSpPr>
              <p:cNvPr id="75" name="Content Placeholder 2">
                <a:extLst>
                  <a:ext uri="{FF2B5EF4-FFF2-40B4-BE49-F238E27FC236}">
                    <a16:creationId xmlns:a16="http://schemas.microsoft.com/office/drawing/2014/main" id="{97D11415-197E-4012-9DAE-C971A981E0AD}"/>
                  </a:ext>
                </a:extLst>
              </p:cNvPr>
              <p:cNvSpPr txBox="1">
                <a:spLocks/>
              </p:cNvSpPr>
              <p:nvPr/>
            </p:nvSpPr>
            <p:spPr>
              <a:xfrm>
                <a:off x="7591495" y="4636236"/>
                <a:ext cx="3968451"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d>
                        <m:dPr>
                          <m:ctrlPr>
                            <a:rPr lang="en-US" i="1">
                              <a:latin typeface="Cambria Math" panose="02040503050406030204" pitchFamily="18" charset="0"/>
                            </a:rPr>
                          </m:ctrlPr>
                        </m:dPr>
                        <m:e>
                          <m:r>
                            <a:rPr lang="en-US" i="1">
                              <a:latin typeface="Cambria Math" panose="02040503050406030204" pitchFamily="18" charset="0"/>
                            </a:rPr>
                            <m:t>0.7 </m:t>
                          </m:r>
                          <m:r>
                            <a:rPr lang="en-US" i="1">
                              <a:latin typeface="Cambria Math" panose="02040503050406030204" pitchFamily="18" charset="0"/>
                            </a:rPr>
                            <m:t>𝑉</m:t>
                          </m:r>
                        </m:e>
                      </m:d>
                      <m:r>
                        <a:rPr lang="en-US" b="0" i="0"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i="1">
                              <a:latin typeface="Cambria Math" panose="02040503050406030204" pitchFamily="18" charset="0"/>
                            </a:rPr>
                            <m:t>2</m:t>
                          </m:r>
                        </m:sub>
                      </m:sSub>
                      <m:r>
                        <m:rPr>
                          <m:nor/>
                        </m:rPr>
                        <a:rPr lang="en-US" dirty="0"/>
                        <m:t> (4 </m:t>
                      </m:r>
                      <m:r>
                        <m:rPr>
                          <m:nor/>
                        </m:rPr>
                        <a:rPr lang="el-GR" dirty="0"/>
                        <m:t>Ω</m:t>
                      </m:r>
                      <m:r>
                        <m:rPr>
                          <m:nor/>
                        </m:rPr>
                        <a:rPr lang="en-US" dirty="0"/>
                        <m:t>)</m:t>
                      </m:r>
                      <m:r>
                        <a:rPr lang="en-US" b="0" i="1" smtClean="0">
                          <a:latin typeface="Cambria Math" panose="02040503050406030204" pitchFamily="18" charset="0"/>
                        </a:rPr>
                        <m:t>=0</m:t>
                      </m:r>
                    </m:oMath>
                  </m:oMathPara>
                </a14:m>
                <a:endParaRPr lang="en-US" dirty="0"/>
              </a:p>
            </p:txBody>
          </p:sp>
        </mc:Choice>
        <mc:Fallback xmlns="">
          <p:sp>
            <p:nvSpPr>
              <p:cNvPr id="75" name="Content Placeholder 2">
                <a:extLst>
                  <a:ext uri="{FF2B5EF4-FFF2-40B4-BE49-F238E27FC236}">
                    <a16:creationId xmlns:a16="http://schemas.microsoft.com/office/drawing/2014/main" id="{97D11415-197E-4012-9DAE-C971A981E0AD}"/>
                  </a:ext>
                </a:extLst>
              </p:cNvPr>
              <p:cNvSpPr txBox="1">
                <a:spLocks noRot="1" noChangeAspect="1" noMove="1" noResize="1" noEditPoints="1" noAdjustHandles="1" noChangeArrowheads="1" noChangeShapeType="1" noTextEdit="1"/>
              </p:cNvSpPr>
              <p:nvPr/>
            </p:nvSpPr>
            <p:spPr>
              <a:xfrm>
                <a:off x="7591495" y="4636236"/>
                <a:ext cx="3968451" cy="681646"/>
              </a:xfrm>
              <a:prstGeom prst="rect">
                <a:avLst/>
              </a:prstGeom>
              <a:blipFill>
                <a:blip r:embed="rId5"/>
                <a:stretch>
                  <a:fillRect/>
                </a:stretch>
              </a:blipFill>
            </p:spPr>
            <p:txBody>
              <a:bodyPr/>
              <a:lstStyle/>
              <a:p>
                <a:r>
                  <a:rPr lang="en-US">
                    <a:noFill/>
                  </a:rPr>
                  <a:t> </a:t>
                </a:r>
              </a:p>
            </p:txBody>
          </p:sp>
        </mc:Fallback>
      </mc:AlternateContent>
      <p:sp>
        <p:nvSpPr>
          <p:cNvPr id="3" name="Freeform: Shape 2">
            <a:extLst>
              <a:ext uri="{FF2B5EF4-FFF2-40B4-BE49-F238E27FC236}">
                <a16:creationId xmlns:a16="http://schemas.microsoft.com/office/drawing/2014/main" id="{DB10E62B-D3C2-FF12-640C-A82DDD20A846}"/>
              </a:ext>
            </a:extLst>
          </p:cNvPr>
          <p:cNvSpPr/>
          <p:nvPr/>
        </p:nvSpPr>
        <p:spPr>
          <a:xfrm>
            <a:off x="5475167" y="3044842"/>
            <a:ext cx="837851" cy="1935586"/>
          </a:xfrm>
          <a:custGeom>
            <a:avLst/>
            <a:gdLst>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52884 w 839560"/>
              <a:gd name="connsiteY6" fmla="*/ 1810647 h 1907466"/>
              <a:gd name="connsiteX7" fmla="*/ 752884 w 839560"/>
              <a:gd name="connsiteY7" fmla="*/ 1810647 h 1907466"/>
              <a:gd name="connsiteX8" fmla="*/ 752884 w 839560"/>
              <a:gd name="connsiteY8" fmla="*/ 1810647 h 1907466"/>
              <a:gd name="connsiteX9" fmla="*/ 731369 w 839560"/>
              <a:gd name="connsiteY9" fmla="*/ 1810647 h 1907466"/>
              <a:gd name="connsiteX10" fmla="*/ 742126 w 839560"/>
              <a:gd name="connsiteY10" fmla="*/ 17891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731369 w 979193"/>
              <a:gd name="connsiteY9" fmla="*/ 1810647 h 1907466"/>
              <a:gd name="connsiteX10" fmla="*/ 979193 w 979193"/>
              <a:gd name="connsiteY10"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979193 w 979193"/>
              <a:gd name="connsiteY9"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979193 w 979193"/>
              <a:gd name="connsiteY8"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979193 w 979193"/>
              <a:gd name="connsiteY7"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979193 w 979193"/>
              <a:gd name="connsiteY6" fmla="*/ 17510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6605 w 840250"/>
              <a:gd name="connsiteY0" fmla="*/ 1631612 h 1868281"/>
              <a:gd name="connsiteX1" fmla="*/ 807362 w 840250"/>
              <a:gd name="connsiteY1" fmla="*/ 265391 h 1868281"/>
              <a:gd name="connsiteX2" fmla="*/ 430845 w 840250"/>
              <a:gd name="connsiteY2" fmla="*/ 7208 h 1868281"/>
              <a:gd name="connsiteX3" fmla="*/ 97358 w 840250"/>
              <a:gd name="connsiteY3" fmla="*/ 125542 h 1868281"/>
              <a:gd name="connsiteX4" fmla="*/ 22054 w 840250"/>
              <a:gd name="connsiteY4" fmla="*/ 1556309 h 1868281"/>
              <a:gd name="connsiteX5" fmla="*/ 430845 w 840250"/>
              <a:gd name="connsiteY5" fmla="*/ 1868281 h 1868281"/>
              <a:gd name="connsiteX6" fmla="*/ 793616 w 840250"/>
              <a:gd name="connsiteY6" fmla="*/ 1762647 h 1868281"/>
              <a:gd name="connsiteX0" fmla="*/ 796257 w 838982"/>
              <a:gd name="connsiteY0" fmla="*/ 1670797 h 1907466"/>
              <a:gd name="connsiteX1" fmla="*/ 807014 w 838982"/>
              <a:gd name="connsiteY1" fmla="*/ 304576 h 1907466"/>
              <a:gd name="connsiteX2" fmla="*/ 443197 w 838982"/>
              <a:gd name="connsiteY2" fmla="*/ 46393 h 1907466"/>
              <a:gd name="connsiteX3" fmla="*/ 97010 w 838982"/>
              <a:gd name="connsiteY3" fmla="*/ 164727 h 1907466"/>
              <a:gd name="connsiteX4" fmla="*/ 21706 w 838982"/>
              <a:gd name="connsiteY4" fmla="*/ 1595494 h 1907466"/>
              <a:gd name="connsiteX5" fmla="*/ 430497 w 838982"/>
              <a:gd name="connsiteY5" fmla="*/ 1907466 h 1907466"/>
              <a:gd name="connsiteX6" fmla="*/ 793268 w 838982"/>
              <a:gd name="connsiteY6" fmla="*/ 1801832 h 1907466"/>
              <a:gd name="connsiteX0" fmla="*/ 796962 w 837851"/>
              <a:gd name="connsiteY0" fmla="*/ 1702545 h 1939214"/>
              <a:gd name="connsiteX1" fmla="*/ 807719 w 837851"/>
              <a:gd name="connsiteY1" fmla="*/ 336324 h 1939214"/>
              <a:gd name="connsiteX2" fmla="*/ 469302 w 837851"/>
              <a:gd name="connsiteY2" fmla="*/ 27341 h 1939214"/>
              <a:gd name="connsiteX3" fmla="*/ 97715 w 837851"/>
              <a:gd name="connsiteY3" fmla="*/ 196475 h 1939214"/>
              <a:gd name="connsiteX4" fmla="*/ 22411 w 837851"/>
              <a:gd name="connsiteY4" fmla="*/ 1627242 h 1939214"/>
              <a:gd name="connsiteX5" fmla="*/ 431202 w 837851"/>
              <a:gd name="connsiteY5" fmla="*/ 1939214 h 1939214"/>
              <a:gd name="connsiteX6" fmla="*/ 793973 w 837851"/>
              <a:gd name="connsiteY6" fmla="*/ 1833580 h 1939214"/>
              <a:gd name="connsiteX0" fmla="*/ 796962 w 837851"/>
              <a:gd name="connsiteY0" fmla="*/ 1709851 h 1946520"/>
              <a:gd name="connsiteX1" fmla="*/ 807719 w 837851"/>
              <a:gd name="connsiteY1" fmla="*/ 343630 h 1946520"/>
              <a:gd name="connsiteX2" fmla="*/ 469302 w 837851"/>
              <a:gd name="connsiteY2" fmla="*/ 34647 h 1946520"/>
              <a:gd name="connsiteX3" fmla="*/ 97715 w 837851"/>
              <a:gd name="connsiteY3" fmla="*/ 203781 h 1946520"/>
              <a:gd name="connsiteX4" fmla="*/ 22411 w 837851"/>
              <a:gd name="connsiteY4" fmla="*/ 1634548 h 1946520"/>
              <a:gd name="connsiteX5" fmla="*/ 431202 w 837851"/>
              <a:gd name="connsiteY5" fmla="*/ 1946520 h 1946520"/>
              <a:gd name="connsiteX6" fmla="*/ 793973 w 837851"/>
              <a:gd name="connsiteY6" fmla="*/ 1840886 h 1946520"/>
              <a:gd name="connsiteX0" fmla="*/ 796962 w 837851"/>
              <a:gd name="connsiteY0" fmla="*/ 1698917 h 1935586"/>
              <a:gd name="connsiteX1" fmla="*/ 807719 w 837851"/>
              <a:gd name="connsiteY1" fmla="*/ 332696 h 1935586"/>
              <a:gd name="connsiteX2" fmla="*/ 469302 w 837851"/>
              <a:gd name="connsiteY2" fmla="*/ 23713 h 1935586"/>
              <a:gd name="connsiteX3" fmla="*/ 97715 w 837851"/>
              <a:gd name="connsiteY3" fmla="*/ 192847 h 1935586"/>
              <a:gd name="connsiteX4" fmla="*/ 22411 w 837851"/>
              <a:gd name="connsiteY4" fmla="*/ 1623614 h 1935586"/>
              <a:gd name="connsiteX5" fmla="*/ 431202 w 837851"/>
              <a:gd name="connsiteY5" fmla="*/ 1935586 h 1935586"/>
              <a:gd name="connsiteX6" fmla="*/ 793973 w 837851"/>
              <a:gd name="connsiteY6" fmla="*/ 1829952 h 1935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7851" h="1935586">
                <a:moveTo>
                  <a:pt x="796962" y="1698917"/>
                </a:moveTo>
                <a:cubicBezTo>
                  <a:pt x="832820" y="1151173"/>
                  <a:pt x="862329" y="611897"/>
                  <a:pt x="807719" y="332696"/>
                </a:cubicBezTo>
                <a:cubicBezTo>
                  <a:pt x="753109" y="53495"/>
                  <a:pt x="596102" y="38554"/>
                  <a:pt x="469302" y="23713"/>
                </a:cubicBezTo>
                <a:cubicBezTo>
                  <a:pt x="342502" y="8872"/>
                  <a:pt x="172197" y="-73803"/>
                  <a:pt x="97715" y="192847"/>
                </a:cubicBezTo>
                <a:cubicBezTo>
                  <a:pt x="23233" y="459497"/>
                  <a:pt x="-33170" y="1333158"/>
                  <a:pt x="22411" y="1623614"/>
                </a:cubicBezTo>
                <a:cubicBezTo>
                  <a:pt x="77992" y="1914070"/>
                  <a:pt x="300815" y="1912427"/>
                  <a:pt x="431202" y="1935586"/>
                </a:cubicBezTo>
                <a:cubicBezTo>
                  <a:pt x="602926" y="1930008"/>
                  <a:pt x="694216" y="1903263"/>
                  <a:pt x="793973" y="1829952"/>
                </a:cubicBezTo>
              </a:path>
            </a:pathLst>
          </a:custGeom>
          <a:noFill/>
          <a:ln>
            <a:solidFill>
              <a:srgbClr val="FF0000"/>
            </a:solidFill>
            <a:tailEnd type="stealt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145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56" grpId="0"/>
      <p:bldP spid="57" grpId="0"/>
      <p:bldP spid="67" grpId="0"/>
      <p:bldP spid="68" grpId="0"/>
      <p:bldP spid="70" grpId="0"/>
      <p:bldP spid="75" grpId="0"/>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C841-1A6E-4480-AFF1-2181C7F5A5EE}"/>
              </a:ext>
            </a:extLst>
          </p:cNvPr>
          <p:cNvSpPr>
            <a:spLocks noGrp="1"/>
          </p:cNvSpPr>
          <p:nvPr>
            <p:ph type="ctrTitle"/>
          </p:nvPr>
        </p:nvSpPr>
        <p:spPr>
          <a:xfrm>
            <a:off x="1386037" y="457345"/>
            <a:ext cx="9567511" cy="1015195"/>
          </a:xfrm>
        </p:spPr>
        <p:txBody>
          <a:bodyPr>
            <a:normAutofit/>
          </a:bodyPr>
          <a:lstStyle/>
          <a:p>
            <a:r>
              <a:rPr lang="en-US" sz="4800" dirty="0"/>
              <a:t>What we will do today</a:t>
            </a:r>
          </a:p>
        </p:txBody>
      </p:sp>
      <p:sp>
        <p:nvSpPr>
          <p:cNvPr id="3" name="Subtitle 2">
            <a:extLst>
              <a:ext uri="{FF2B5EF4-FFF2-40B4-BE49-F238E27FC236}">
                <a16:creationId xmlns:a16="http://schemas.microsoft.com/office/drawing/2014/main" id="{935F2E71-1BB2-4560-96F9-16C56271F107}"/>
              </a:ext>
            </a:extLst>
          </p:cNvPr>
          <p:cNvSpPr>
            <a:spLocks noGrp="1"/>
          </p:cNvSpPr>
          <p:nvPr>
            <p:ph type="subTitle" idx="1"/>
          </p:nvPr>
        </p:nvSpPr>
        <p:spPr>
          <a:xfrm>
            <a:off x="2065208" y="2536576"/>
            <a:ext cx="9848020" cy="602343"/>
          </a:xfrm>
        </p:spPr>
        <p:txBody>
          <a:bodyPr>
            <a:normAutofit/>
          </a:bodyPr>
          <a:lstStyle/>
          <a:p>
            <a:pPr algn="l"/>
            <a:r>
              <a:rPr lang="en-US" dirty="0"/>
              <a:t>Use Thevenin equivalent circuits to solve more complicated diode circuits</a:t>
            </a:r>
          </a:p>
          <a:p>
            <a:pPr marL="914400" algn="l"/>
            <a:endParaRPr lang="en-US" dirty="0"/>
          </a:p>
        </p:txBody>
      </p:sp>
      <p:sp>
        <p:nvSpPr>
          <p:cNvPr id="6" name="Subtitle 2">
            <a:extLst>
              <a:ext uri="{FF2B5EF4-FFF2-40B4-BE49-F238E27FC236}">
                <a16:creationId xmlns:a16="http://schemas.microsoft.com/office/drawing/2014/main" id="{9DB8BA0B-2E16-459F-9F02-032489DF6C6F}"/>
              </a:ext>
            </a:extLst>
          </p:cNvPr>
          <p:cNvSpPr txBox="1">
            <a:spLocks/>
          </p:cNvSpPr>
          <p:nvPr/>
        </p:nvSpPr>
        <p:spPr>
          <a:xfrm>
            <a:off x="2065208" y="3525981"/>
            <a:ext cx="9848020" cy="6379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We will mainly use the semi-ideal model of the diode to solve the circuit.</a:t>
            </a:r>
          </a:p>
        </p:txBody>
      </p:sp>
      <p:sp>
        <p:nvSpPr>
          <p:cNvPr id="7" name="Subtitle 2">
            <a:extLst>
              <a:ext uri="{FF2B5EF4-FFF2-40B4-BE49-F238E27FC236}">
                <a16:creationId xmlns:a16="http://schemas.microsoft.com/office/drawing/2014/main" id="{04B6FE95-5D99-47D4-9681-7E1C6EECB5C3}"/>
              </a:ext>
            </a:extLst>
          </p:cNvPr>
          <p:cNvSpPr txBox="1">
            <a:spLocks/>
          </p:cNvSpPr>
          <p:nvPr/>
        </p:nvSpPr>
        <p:spPr>
          <a:xfrm>
            <a:off x="2065208" y="4456795"/>
            <a:ext cx="9848020" cy="96610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We will demonstrate that other models of the diode can be used to solve a problem once the Thevenin equivalent circuit has been found.</a:t>
            </a:r>
          </a:p>
        </p:txBody>
      </p:sp>
      <p:sp>
        <p:nvSpPr>
          <p:cNvPr id="8" name="Subtitle 2">
            <a:extLst>
              <a:ext uri="{FF2B5EF4-FFF2-40B4-BE49-F238E27FC236}">
                <a16:creationId xmlns:a16="http://schemas.microsoft.com/office/drawing/2014/main" id="{9BCBB99C-2EEF-4895-BA88-8DCDEC07EE1F}"/>
              </a:ext>
            </a:extLst>
          </p:cNvPr>
          <p:cNvSpPr txBox="1">
            <a:spLocks/>
          </p:cNvSpPr>
          <p:nvPr/>
        </p:nvSpPr>
        <p:spPr>
          <a:xfrm>
            <a:off x="998408" y="1798863"/>
            <a:ext cx="9848020" cy="60234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Solving diode circuits</a:t>
            </a:r>
          </a:p>
          <a:p>
            <a:pPr marL="914400" algn="l"/>
            <a:endParaRPr lang="en-US" dirty="0"/>
          </a:p>
        </p:txBody>
      </p:sp>
    </p:spTree>
    <p:extLst>
      <p:ext uri="{BB962C8B-B14F-4D97-AF65-F5344CB8AC3E}">
        <p14:creationId xmlns:p14="http://schemas.microsoft.com/office/powerpoint/2010/main" val="855698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P spid="7" grpId="0" build="p"/>
      <p:bldP spid="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a:xfrm>
            <a:off x="838199" y="202772"/>
            <a:ext cx="10948787" cy="1538345"/>
          </a:xfrm>
        </p:spPr>
        <p:txBody>
          <a:bodyPr>
            <a:normAutofit fontScale="90000"/>
          </a:bodyPr>
          <a:lstStyle/>
          <a:p>
            <a:r>
              <a:rPr lang="en-US" dirty="0"/>
              <a:t>Example 2 b. </a:t>
            </a:r>
            <a:r>
              <a:rPr lang="en-US" dirty="0">
                <a:solidFill>
                  <a:srgbClr val="FF0000"/>
                </a:solidFill>
              </a:rPr>
              <a:t>Alternate Solution (without Thevenin equivalent)</a:t>
            </a:r>
            <a:r>
              <a:rPr lang="en-US" dirty="0"/>
              <a:t>.  Find the current through the diode and through the 8 Ohm resistor</a:t>
            </a:r>
          </a:p>
        </p:txBody>
      </p:sp>
      <p:sp>
        <p:nvSpPr>
          <p:cNvPr id="4" name="Oval 3">
            <a:extLst>
              <a:ext uri="{FF2B5EF4-FFF2-40B4-BE49-F238E27FC236}">
                <a16:creationId xmlns:a16="http://schemas.microsoft.com/office/drawing/2014/main" id="{14BE5039-26C8-453F-B636-8E8630BD7203}"/>
              </a:ext>
            </a:extLst>
          </p:cNvPr>
          <p:cNvSpPr/>
          <p:nvPr/>
        </p:nvSpPr>
        <p:spPr>
          <a:xfrm>
            <a:off x="1074697" y="3625609"/>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1428163" y="2910994"/>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1428163" y="4357129"/>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1428163" y="2923857"/>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1976803" y="2756264"/>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2774662" y="2902556"/>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1425586" y="5077506"/>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1300814" y="3654913"/>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1304201" y="3858483"/>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31449" y="3840012"/>
            <a:ext cx="974252" cy="369332"/>
          </a:xfrm>
          <a:prstGeom prst="rect">
            <a:avLst/>
          </a:prstGeom>
          <a:noFill/>
        </p:spPr>
        <p:txBody>
          <a:bodyPr wrap="square" rtlCol="0">
            <a:spAutoFit/>
          </a:bodyPr>
          <a:lstStyle/>
          <a:p>
            <a:r>
              <a:rPr lang="en-US" dirty="0"/>
              <a:t>V</a:t>
            </a:r>
            <a:r>
              <a:rPr lang="en-US" baseline="-25000" dirty="0"/>
              <a:t>th</a:t>
            </a:r>
            <a:r>
              <a:rPr lang="en-US" dirty="0"/>
              <a:t> = 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1495150" y="2356420"/>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5732941" y="2926562"/>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5740042" y="4198289"/>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5569396" y="3803076"/>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6118095" y="3826215"/>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3689664" y="3823729"/>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4063980" y="2880740"/>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4110107" y="4370974"/>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3119845" y="3806816"/>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sp>
        <p:nvSpPr>
          <p:cNvPr id="52" name="TextBox 51">
            <a:extLst>
              <a:ext uri="{FF2B5EF4-FFF2-40B4-BE49-F238E27FC236}">
                <a16:creationId xmlns:a16="http://schemas.microsoft.com/office/drawing/2014/main" id="{4FF48256-9062-44AD-8450-723D7C751D18}"/>
              </a:ext>
            </a:extLst>
          </p:cNvPr>
          <p:cNvSpPr txBox="1"/>
          <p:nvPr/>
        </p:nvSpPr>
        <p:spPr>
          <a:xfrm>
            <a:off x="3196508" y="2398485"/>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10" name="Straight Arrow Connector 9">
            <a:extLst>
              <a:ext uri="{FF2B5EF4-FFF2-40B4-BE49-F238E27FC236}">
                <a16:creationId xmlns:a16="http://schemas.microsoft.com/office/drawing/2014/main" id="{C8770B29-9D23-4313-B0E6-9B8C96194FE8}"/>
              </a:ext>
            </a:extLst>
          </p:cNvPr>
          <p:cNvCxnSpPr/>
          <p:nvPr/>
        </p:nvCxnSpPr>
        <p:spPr>
          <a:xfrm>
            <a:off x="3169076" y="2806366"/>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5203F3E-5460-4DD2-8896-E5D43E4A1203}"/>
              </a:ext>
            </a:extLst>
          </p:cNvPr>
          <p:cNvCxnSpPr>
            <a:cxnSpLocks/>
          </p:cNvCxnSpPr>
          <p:nvPr/>
        </p:nvCxnSpPr>
        <p:spPr>
          <a:xfrm>
            <a:off x="6171258" y="383957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C1FFCC43-B47C-4BFE-9CA1-E5E1CFD40F57}"/>
              </a:ext>
            </a:extLst>
          </p:cNvPr>
          <p:cNvCxnSpPr>
            <a:cxnSpLocks/>
          </p:cNvCxnSpPr>
          <p:nvPr/>
        </p:nvCxnSpPr>
        <p:spPr>
          <a:xfrm>
            <a:off x="4423407" y="383957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E28713F7-29A7-4DD4-A731-DE09B5C64F5A}"/>
              </a:ext>
            </a:extLst>
          </p:cNvPr>
          <p:cNvSpPr txBox="1"/>
          <p:nvPr/>
        </p:nvSpPr>
        <p:spPr>
          <a:xfrm>
            <a:off x="4410298" y="3794328"/>
            <a:ext cx="368015" cy="369332"/>
          </a:xfrm>
          <a:prstGeom prst="rect">
            <a:avLst/>
          </a:prstGeom>
          <a:noFill/>
        </p:spPr>
        <p:txBody>
          <a:bodyPr wrap="square" rtlCol="0">
            <a:spAutoFit/>
          </a:bodyPr>
          <a:lstStyle/>
          <a:p>
            <a:r>
              <a:rPr lang="en-US" dirty="0"/>
              <a:t>I</a:t>
            </a:r>
            <a:r>
              <a:rPr lang="en-US" baseline="-25000" dirty="0"/>
              <a:t>2</a:t>
            </a:r>
            <a:endParaRPr lang="en-US" dirty="0"/>
          </a:p>
        </p:txBody>
      </p:sp>
      <p:sp>
        <p:nvSpPr>
          <p:cNvPr id="77" name="Content Placeholder 2">
            <a:extLst>
              <a:ext uri="{FF2B5EF4-FFF2-40B4-BE49-F238E27FC236}">
                <a16:creationId xmlns:a16="http://schemas.microsoft.com/office/drawing/2014/main" id="{86D91810-8CE0-4577-90B2-0F82D254070D}"/>
              </a:ext>
            </a:extLst>
          </p:cNvPr>
          <p:cNvSpPr txBox="1">
            <a:spLocks/>
          </p:cNvSpPr>
          <p:nvPr/>
        </p:nvSpPr>
        <p:spPr>
          <a:xfrm>
            <a:off x="6358460" y="1949142"/>
            <a:ext cx="5711672" cy="616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Determine that it is forward biased</a:t>
            </a:r>
          </a:p>
        </p:txBody>
      </p:sp>
      <p:sp>
        <p:nvSpPr>
          <p:cNvPr id="3" name="Content Placeholder 2">
            <a:extLst>
              <a:ext uri="{FF2B5EF4-FFF2-40B4-BE49-F238E27FC236}">
                <a16:creationId xmlns:a16="http://schemas.microsoft.com/office/drawing/2014/main" id="{51A1E9FA-DC9B-6B95-29F9-25AFA00578CC}"/>
              </a:ext>
            </a:extLst>
          </p:cNvPr>
          <p:cNvSpPr txBox="1">
            <a:spLocks/>
          </p:cNvSpPr>
          <p:nvPr/>
        </p:nvSpPr>
        <p:spPr>
          <a:xfrm>
            <a:off x="6358460" y="2477787"/>
            <a:ext cx="5711672" cy="616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Remove from circuit</a:t>
            </a:r>
          </a:p>
        </p:txBody>
      </p:sp>
      <p:sp>
        <p:nvSpPr>
          <p:cNvPr id="5" name="Content Placeholder 2">
            <a:extLst>
              <a:ext uri="{FF2B5EF4-FFF2-40B4-BE49-F238E27FC236}">
                <a16:creationId xmlns:a16="http://schemas.microsoft.com/office/drawing/2014/main" id="{86DF0642-5774-88FD-A534-6F70D27F0D80}"/>
              </a:ext>
            </a:extLst>
          </p:cNvPr>
          <p:cNvSpPr txBox="1">
            <a:spLocks/>
          </p:cNvSpPr>
          <p:nvPr/>
        </p:nvSpPr>
        <p:spPr>
          <a:xfrm>
            <a:off x="6358460" y="2977268"/>
            <a:ext cx="5711672" cy="616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voltage divider rule</a:t>
            </a:r>
          </a:p>
        </p:txBody>
      </p:sp>
      <p:sp>
        <p:nvSpPr>
          <p:cNvPr id="12" name="Rectangle 11">
            <a:extLst>
              <a:ext uri="{FF2B5EF4-FFF2-40B4-BE49-F238E27FC236}">
                <a16:creationId xmlns:a16="http://schemas.microsoft.com/office/drawing/2014/main" id="{C68EB74A-3531-EAAA-76DD-1E01F87C6420}"/>
              </a:ext>
            </a:extLst>
          </p:cNvPr>
          <p:cNvSpPr/>
          <p:nvPr/>
        </p:nvSpPr>
        <p:spPr>
          <a:xfrm>
            <a:off x="5514091" y="3722532"/>
            <a:ext cx="847967" cy="5472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4E721304-817D-5D3D-0B6A-F723525FB48B}"/>
                  </a:ext>
                </a:extLst>
              </p:cNvPr>
              <p:cNvSpPr txBox="1"/>
              <p:nvPr/>
            </p:nvSpPr>
            <p:spPr>
              <a:xfrm>
                <a:off x="7076321" y="4320148"/>
                <a:ext cx="2568395" cy="576761"/>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𝑜𝑢𝑡</m:t>
                          </m:r>
                        </m:sub>
                      </m:sSub>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3 </m:t>
                          </m:r>
                          <m:r>
                            <a:rPr lang="en-US" b="0" i="1" smtClean="0">
                              <a:latin typeface="Cambria Math" panose="02040503050406030204" pitchFamily="18" charset="0"/>
                            </a:rPr>
                            <m:t>𝑉</m:t>
                          </m:r>
                        </m:e>
                      </m:d>
                      <m:f>
                        <m:fPr>
                          <m:ctrlPr>
                            <a:rPr lang="en-US" b="0" i="1" smtClean="0">
                              <a:latin typeface="Cambria Math" panose="02040503050406030204" pitchFamily="18" charset="0"/>
                            </a:rPr>
                          </m:ctrlPr>
                        </m:fPr>
                        <m:num>
                          <m:d>
                            <m:dPr>
                              <m:ctrlPr>
                                <a:rPr lang="en-US" b="0" i="1" smtClean="0">
                                  <a:latin typeface="Cambria Math" panose="02040503050406030204" pitchFamily="18" charset="0"/>
                                </a:rPr>
                              </m:ctrlPr>
                            </m:dPr>
                            <m:e>
                              <m:r>
                                <a:rPr lang="en-US" b="0" i="1" smtClean="0">
                                  <a:latin typeface="Cambria Math" panose="02040503050406030204" pitchFamily="18" charset="0"/>
                                </a:rPr>
                                <m:t>4 </m:t>
                              </m:r>
                              <m:r>
                                <m:rPr>
                                  <m:sty m:val="p"/>
                                </m:rPr>
                                <a:rPr lang="el-GR" b="0" i="1" smtClean="0">
                                  <a:latin typeface="Cambria Math" panose="02040503050406030204" pitchFamily="18" charset="0"/>
                                  <a:ea typeface="Cambria Math" panose="02040503050406030204" pitchFamily="18" charset="0"/>
                                </a:rPr>
                                <m:t>Ω</m:t>
                              </m:r>
                            </m:e>
                          </m:d>
                        </m:num>
                        <m:den>
                          <m:d>
                            <m:dPr>
                              <m:ctrlPr>
                                <a:rPr lang="en-US" i="1">
                                  <a:latin typeface="Cambria Math" panose="02040503050406030204" pitchFamily="18" charset="0"/>
                                </a:rPr>
                              </m:ctrlPr>
                            </m:dPr>
                            <m:e>
                              <m:r>
                                <a:rPr lang="en-US" i="1">
                                  <a:latin typeface="Cambria Math" panose="02040503050406030204" pitchFamily="18" charset="0"/>
                                </a:rPr>
                                <m:t>4 </m:t>
                              </m:r>
                              <m:r>
                                <m:rPr>
                                  <m:sty m:val="p"/>
                                </m:rPr>
                                <a:rPr lang="el-GR" i="1">
                                  <a:latin typeface="Cambria Math" panose="02040503050406030204" pitchFamily="18" charset="0"/>
                                  <a:ea typeface="Cambria Math" panose="02040503050406030204" pitchFamily="18" charset="0"/>
                                </a:rPr>
                                <m:t>Ω</m:t>
                              </m:r>
                              <m:r>
                                <a:rPr lang="en-US" b="0" i="1" smtClean="0">
                                  <a:latin typeface="Cambria Math" panose="02040503050406030204" pitchFamily="18" charset="0"/>
                                  <a:ea typeface="Cambria Math" panose="02040503050406030204" pitchFamily="18" charset="0"/>
                                </a:rPr>
                                <m:t>+8 </m:t>
                              </m:r>
                              <m:r>
                                <m:rPr>
                                  <m:sty m:val="p"/>
                                </m:rPr>
                                <a:rPr lang="el-GR" b="0" i="1" smtClean="0">
                                  <a:latin typeface="Cambria Math" panose="02040503050406030204" pitchFamily="18" charset="0"/>
                                  <a:ea typeface="Cambria Math" panose="02040503050406030204" pitchFamily="18" charset="0"/>
                                </a:rPr>
                                <m:t>Ω</m:t>
                              </m:r>
                              <m:r>
                                <a:rPr lang="en-US" b="0" i="1" smtClean="0">
                                  <a:latin typeface="Cambria Math" panose="02040503050406030204" pitchFamily="18" charset="0"/>
                                  <a:ea typeface="Cambria Math" panose="02040503050406030204" pitchFamily="18" charset="0"/>
                                </a:rPr>
                                <m:t> </m:t>
                              </m:r>
                            </m:e>
                          </m:d>
                        </m:den>
                      </m:f>
                    </m:oMath>
                  </m:oMathPara>
                </a14:m>
                <a:endParaRPr lang="en-US" dirty="0"/>
              </a:p>
            </p:txBody>
          </p:sp>
        </mc:Choice>
        <mc:Fallback>
          <p:sp>
            <p:nvSpPr>
              <p:cNvPr id="13" name="TextBox 12">
                <a:extLst>
                  <a:ext uri="{FF2B5EF4-FFF2-40B4-BE49-F238E27FC236}">
                    <a16:creationId xmlns:a16="http://schemas.microsoft.com/office/drawing/2014/main" id="{4E721304-817D-5D3D-0B6A-F723525FB48B}"/>
                  </a:ext>
                </a:extLst>
              </p:cNvPr>
              <p:cNvSpPr txBox="1">
                <a:spLocks noRot="1" noChangeAspect="1" noMove="1" noResize="1" noEditPoints="1" noAdjustHandles="1" noChangeArrowheads="1" noChangeShapeType="1" noTextEdit="1"/>
              </p:cNvSpPr>
              <p:nvPr/>
            </p:nvSpPr>
            <p:spPr>
              <a:xfrm>
                <a:off x="7076321" y="4320148"/>
                <a:ext cx="2568395" cy="576761"/>
              </a:xfrm>
              <a:prstGeom prst="rect">
                <a:avLst/>
              </a:prstGeom>
              <a:blipFill>
                <a:blip r:embed="rId2"/>
                <a:stretch>
                  <a:fillRect b="-1064"/>
                </a:stretch>
              </a:blipFill>
            </p:spPr>
            <p:txBody>
              <a:bodyPr/>
              <a:lstStyle/>
              <a:p>
                <a:r>
                  <a:rPr lang="en-US">
                    <a:noFill/>
                  </a:rPr>
                  <a:t> </a:t>
                </a:r>
              </a:p>
            </p:txBody>
          </p:sp>
        </mc:Fallback>
      </mc:AlternateContent>
      <p:grpSp>
        <p:nvGrpSpPr>
          <p:cNvPr id="58" name="Group 57">
            <a:extLst>
              <a:ext uri="{FF2B5EF4-FFF2-40B4-BE49-F238E27FC236}">
                <a16:creationId xmlns:a16="http://schemas.microsoft.com/office/drawing/2014/main" id="{E9F0FCE3-4DE7-4FB5-8FF6-4D67AF0208CF}"/>
              </a:ext>
            </a:extLst>
          </p:cNvPr>
          <p:cNvGrpSpPr/>
          <p:nvPr/>
        </p:nvGrpSpPr>
        <p:grpSpPr>
          <a:xfrm>
            <a:off x="5342711" y="3645149"/>
            <a:ext cx="731520" cy="731520"/>
            <a:chOff x="2166897" y="3614000"/>
            <a:chExt cx="731520" cy="731520"/>
          </a:xfrm>
        </p:grpSpPr>
        <p:sp>
          <p:nvSpPr>
            <p:cNvPr id="60" name="Oval 59">
              <a:extLst>
                <a:ext uri="{FF2B5EF4-FFF2-40B4-BE49-F238E27FC236}">
                  <a16:creationId xmlns:a16="http://schemas.microsoft.com/office/drawing/2014/main" id="{7DE8C437-B788-46CC-9486-52D700CB1C5E}"/>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71F50EB7-D26D-468E-9959-D8EEE527715F}"/>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64" name="TextBox 63">
              <a:extLst>
                <a:ext uri="{FF2B5EF4-FFF2-40B4-BE49-F238E27FC236}">
                  <a16:creationId xmlns:a16="http://schemas.microsoft.com/office/drawing/2014/main" id="{BADC24A0-1EF1-47C0-8F13-8D7914F0CDCD}"/>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grpSp>
      <p:sp>
        <p:nvSpPr>
          <p:cNvPr id="67" name="Content Placeholder 2">
            <a:extLst>
              <a:ext uri="{FF2B5EF4-FFF2-40B4-BE49-F238E27FC236}">
                <a16:creationId xmlns:a16="http://schemas.microsoft.com/office/drawing/2014/main" id="{B96B3A06-02D4-4919-83A8-7E1C64606824}"/>
              </a:ext>
            </a:extLst>
          </p:cNvPr>
          <p:cNvSpPr txBox="1">
            <a:spLocks/>
          </p:cNvSpPr>
          <p:nvPr/>
        </p:nvSpPr>
        <p:spPr>
          <a:xfrm>
            <a:off x="6333990" y="3718470"/>
            <a:ext cx="2023032"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on</a:t>
            </a:r>
            <a:r>
              <a:rPr lang="en-US" dirty="0"/>
              <a:t> = (0.7 V)</a:t>
            </a:r>
          </a:p>
        </p:txBody>
      </p:sp>
      <mc:AlternateContent xmlns:mc="http://schemas.openxmlformats.org/markup-compatibility/2006">
        <mc:Choice xmlns:a14="http://schemas.microsoft.com/office/drawing/2010/main" Requires="a14">
          <p:sp>
            <p:nvSpPr>
              <p:cNvPr id="22" name="TextBox 21">
                <a:extLst>
                  <a:ext uri="{FF2B5EF4-FFF2-40B4-BE49-F238E27FC236}">
                    <a16:creationId xmlns:a16="http://schemas.microsoft.com/office/drawing/2014/main" id="{F61038FA-6FCD-336C-D738-37C41F18AC35}"/>
                  </a:ext>
                </a:extLst>
              </p:cNvPr>
              <p:cNvSpPr txBox="1"/>
              <p:nvPr/>
            </p:nvSpPr>
            <p:spPr>
              <a:xfrm>
                <a:off x="7076321" y="5035611"/>
                <a:ext cx="1095172" cy="27699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𝑜𝑢𝑡</m:t>
                          </m:r>
                        </m:sub>
                      </m:sSub>
                      <m:r>
                        <a:rPr lang="en-US" b="0" i="1" smtClean="0">
                          <a:latin typeface="Cambria Math" panose="02040503050406030204" pitchFamily="18" charset="0"/>
                        </a:rPr>
                        <m:t>=1 </m:t>
                      </m:r>
                      <m:r>
                        <a:rPr lang="en-US" b="0" i="1" smtClean="0">
                          <a:latin typeface="Cambria Math" panose="02040503050406030204" pitchFamily="18" charset="0"/>
                        </a:rPr>
                        <m:t>𝑉</m:t>
                      </m:r>
                    </m:oMath>
                  </m:oMathPara>
                </a14:m>
                <a:endParaRPr lang="en-US" dirty="0"/>
              </a:p>
            </p:txBody>
          </p:sp>
        </mc:Choice>
        <mc:Fallback>
          <p:sp>
            <p:nvSpPr>
              <p:cNvPr id="22" name="TextBox 21">
                <a:extLst>
                  <a:ext uri="{FF2B5EF4-FFF2-40B4-BE49-F238E27FC236}">
                    <a16:creationId xmlns:a16="http://schemas.microsoft.com/office/drawing/2014/main" id="{F61038FA-6FCD-336C-D738-37C41F18AC35}"/>
                  </a:ext>
                </a:extLst>
              </p:cNvPr>
              <p:cNvSpPr txBox="1">
                <a:spLocks noRot="1" noChangeAspect="1" noMove="1" noResize="1" noEditPoints="1" noAdjustHandles="1" noChangeArrowheads="1" noChangeShapeType="1" noTextEdit="1"/>
              </p:cNvSpPr>
              <p:nvPr/>
            </p:nvSpPr>
            <p:spPr>
              <a:xfrm>
                <a:off x="7076321" y="5035611"/>
                <a:ext cx="1095172" cy="276999"/>
              </a:xfrm>
              <a:prstGeom prst="rect">
                <a:avLst/>
              </a:prstGeom>
              <a:blipFill>
                <a:blip r:embed="rId3"/>
                <a:stretch>
                  <a:fillRect l="-5028" r="-4469" b="-15556"/>
                </a:stretch>
              </a:blipFill>
            </p:spPr>
            <p:txBody>
              <a:bodyPr/>
              <a:lstStyle/>
              <a:p>
                <a:r>
                  <a:rPr lang="en-US">
                    <a:noFill/>
                  </a:rPr>
                  <a:t> </a:t>
                </a:r>
              </a:p>
            </p:txBody>
          </p:sp>
        </mc:Fallback>
      </mc:AlternateContent>
    </p:spTree>
    <p:extLst>
      <p:ext uri="{BB962C8B-B14F-4D97-AF65-F5344CB8AC3E}">
        <p14:creationId xmlns:p14="http://schemas.microsoft.com/office/powerpoint/2010/main" val="305007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 grpId="0"/>
      <p:bldP spid="5" grpId="0"/>
      <p:bldP spid="12" grpId="0" animBg="1"/>
      <p:bldP spid="13" grpId="0"/>
      <p:bldP spid="67" grpId="0"/>
      <p:bldP spid="2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38D9B-914E-510B-0A5C-E7256640F9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09C69F-16FE-6F3D-D6DA-B27A954A7B09}"/>
              </a:ext>
            </a:extLst>
          </p:cNvPr>
          <p:cNvSpPr>
            <a:spLocks noGrp="1"/>
          </p:cNvSpPr>
          <p:nvPr>
            <p:ph type="title"/>
          </p:nvPr>
        </p:nvSpPr>
        <p:spPr>
          <a:xfrm>
            <a:off x="838199" y="202772"/>
            <a:ext cx="10948787" cy="1538345"/>
          </a:xfrm>
        </p:spPr>
        <p:txBody>
          <a:bodyPr>
            <a:normAutofit fontScale="90000"/>
          </a:bodyPr>
          <a:lstStyle/>
          <a:p>
            <a:r>
              <a:rPr lang="en-US" dirty="0"/>
              <a:t>Example 2 b. </a:t>
            </a:r>
            <a:r>
              <a:rPr lang="en-US" dirty="0">
                <a:solidFill>
                  <a:srgbClr val="FF0000"/>
                </a:solidFill>
              </a:rPr>
              <a:t>Alternate Solution (without Thevenin equivalent)</a:t>
            </a:r>
            <a:r>
              <a:rPr lang="en-US" dirty="0"/>
              <a:t>.  Find the current through the diode and through the 8 Ohm resistor</a:t>
            </a:r>
          </a:p>
        </p:txBody>
      </p:sp>
      <p:sp>
        <p:nvSpPr>
          <p:cNvPr id="4" name="Oval 3">
            <a:extLst>
              <a:ext uri="{FF2B5EF4-FFF2-40B4-BE49-F238E27FC236}">
                <a16:creationId xmlns:a16="http://schemas.microsoft.com/office/drawing/2014/main" id="{0F0E1DD2-7F37-29C1-5BE3-3F192D1622FC}"/>
              </a:ext>
            </a:extLst>
          </p:cNvPr>
          <p:cNvSpPr/>
          <p:nvPr/>
        </p:nvSpPr>
        <p:spPr>
          <a:xfrm>
            <a:off x="1074697" y="3625609"/>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F3E0F699-2A9F-A3E2-B08A-80DC39BD9369}"/>
              </a:ext>
            </a:extLst>
          </p:cNvPr>
          <p:cNvCxnSpPr>
            <a:cxnSpLocks/>
          </p:cNvCxnSpPr>
          <p:nvPr/>
        </p:nvCxnSpPr>
        <p:spPr>
          <a:xfrm>
            <a:off x="1428163" y="2910994"/>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9A5FBBF-C834-8F43-1D40-04EA1AA2795E}"/>
              </a:ext>
            </a:extLst>
          </p:cNvPr>
          <p:cNvCxnSpPr>
            <a:cxnSpLocks/>
          </p:cNvCxnSpPr>
          <p:nvPr/>
        </p:nvCxnSpPr>
        <p:spPr>
          <a:xfrm>
            <a:off x="1428163" y="4357129"/>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7593210-4E32-558E-FABC-D3BEFD1831B8}"/>
              </a:ext>
            </a:extLst>
          </p:cNvPr>
          <p:cNvCxnSpPr>
            <a:cxnSpLocks/>
          </p:cNvCxnSpPr>
          <p:nvPr/>
        </p:nvCxnSpPr>
        <p:spPr>
          <a:xfrm>
            <a:off x="1428163" y="2923857"/>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587F5043-C281-1D7C-9C14-BAD3AEB4D308}"/>
              </a:ext>
            </a:extLst>
          </p:cNvPr>
          <p:cNvGrpSpPr/>
          <p:nvPr/>
        </p:nvGrpSpPr>
        <p:grpSpPr>
          <a:xfrm>
            <a:off x="1976803" y="2756264"/>
            <a:ext cx="797859" cy="297701"/>
            <a:chOff x="3069003" y="2744655"/>
            <a:chExt cx="797859" cy="297701"/>
          </a:xfrm>
        </p:grpSpPr>
        <p:grpSp>
          <p:nvGrpSpPr>
            <p:cNvPr id="15" name="Group 14">
              <a:extLst>
                <a:ext uri="{FF2B5EF4-FFF2-40B4-BE49-F238E27FC236}">
                  <a16:creationId xmlns:a16="http://schemas.microsoft.com/office/drawing/2014/main" id="{CF4E004D-9912-FDE7-322C-C12273C59022}"/>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BAA4C4B4-E0F3-9F07-C773-28285E165D2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F3A53D1-B61B-7175-6E33-363137527D7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07F3D43A-6043-41C6-D8DB-CA7B7ED23A0F}"/>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61FFDC31-7765-72EE-CD26-3BD1530F14E7}"/>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E8BA664-1345-0DDC-DEB2-D0EE7FD72F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4150FCC5-B737-A994-E2CA-CEE96138A0F3}"/>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498C6055-FFC1-0673-BEEC-6F00C27249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096FFA9-4919-D45E-FA18-DDA4A035644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55802503-884A-4D40-19D8-44E79525C24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431A1F31-C8B1-0942-575A-1FC07D1D8374}"/>
              </a:ext>
            </a:extLst>
          </p:cNvPr>
          <p:cNvCxnSpPr>
            <a:cxnSpLocks/>
          </p:cNvCxnSpPr>
          <p:nvPr/>
        </p:nvCxnSpPr>
        <p:spPr>
          <a:xfrm>
            <a:off x="2774662" y="2902556"/>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DCF8A2C-FBBC-F015-3893-58E625325AE5}"/>
              </a:ext>
            </a:extLst>
          </p:cNvPr>
          <p:cNvCxnSpPr>
            <a:cxnSpLocks/>
          </p:cNvCxnSpPr>
          <p:nvPr/>
        </p:nvCxnSpPr>
        <p:spPr>
          <a:xfrm>
            <a:off x="1425586" y="5077506"/>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0DAE382A-E5B5-6B1D-CEF7-23D26EAD533C}"/>
              </a:ext>
            </a:extLst>
          </p:cNvPr>
          <p:cNvSpPr txBox="1"/>
          <p:nvPr/>
        </p:nvSpPr>
        <p:spPr>
          <a:xfrm>
            <a:off x="1300814" y="3654913"/>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025B5D4B-C58C-B234-13A0-2124FE34C2F4}"/>
              </a:ext>
            </a:extLst>
          </p:cNvPr>
          <p:cNvSpPr txBox="1"/>
          <p:nvPr/>
        </p:nvSpPr>
        <p:spPr>
          <a:xfrm>
            <a:off x="1304201" y="3858483"/>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66D543B6-42B3-CA06-9267-BC1772A6DD72}"/>
              </a:ext>
            </a:extLst>
          </p:cNvPr>
          <p:cNvSpPr txBox="1"/>
          <p:nvPr/>
        </p:nvSpPr>
        <p:spPr>
          <a:xfrm>
            <a:off x="131449" y="3840012"/>
            <a:ext cx="974252" cy="369332"/>
          </a:xfrm>
          <a:prstGeom prst="rect">
            <a:avLst/>
          </a:prstGeom>
          <a:noFill/>
        </p:spPr>
        <p:txBody>
          <a:bodyPr wrap="square" rtlCol="0">
            <a:spAutoFit/>
          </a:bodyPr>
          <a:lstStyle/>
          <a:p>
            <a:r>
              <a:rPr lang="en-US" dirty="0"/>
              <a:t>V</a:t>
            </a:r>
            <a:r>
              <a:rPr lang="en-US" baseline="-25000" dirty="0"/>
              <a:t>th</a:t>
            </a:r>
            <a:r>
              <a:rPr lang="en-US" dirty="0"/>
              <a:t> = 3 V</a:t>
            </a:r>
          </a:p>
        </p:txBody>
      </p:sp>
      <p:sp>
        <p:nvSpPr>
          <p:cNvPr id="76" name="TextBox 75">
            <a:extLst>
              <a:ext uri="{FF2B5EF4-FFF2-40B4-BE49-F238E27FC236}">
                <a16:creationId xmlns:a16="http://schemas.microsoft.com/office/drawing/2014/main" id="{41781D40-3AA5-0BCD-1125-14E72F2C59CE}"/>
              </a:ext>
            </a:extLst>
          </p:cNvPr>
          <p:cNvSpPr txBox="1"/>
          <p:nvPr/>
        </p:nvSpPr>
        <p:spPr>
          <a:xfrm>
            <a:off x="1495150" y="2356420"/>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62" name="Straight Connector 61">
            <a:extLst>
              <a:ext uri="{FF2B5EF4-FFF2-40B4-BE49-F238E27FC236}">
                <a16:creationId xmlns:a16="http://schemas.microsoft.com/office/drawing/2014/main" id="{07760A38-E097-5B73-BE74-73A160E194EC}"/>
              </a:ext>
            </a:extLst>
          </p:cNvPr>
          <p:cNvCxnSpPr>
            <a:cxnSpLocks/>
            <a:endCxn id="66" idx="3"/>
          </p:cNvCxnSpPr>
          <p:nvPr/>
        </p:nvCxnSpPr>
        <p:spPr>
          <a:xfrm>
            <a:off x="5732941" y="2926562"/>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5E58860C-E547-15F2-1497-18D042DCB5CE}"/>
              </a:ext>
            </a:extLst>
          </p:cNvPr>
          <p:cNvCxnSpPr>
            <a:cxnSpLocks/>
            <a:stCxn id="66" idx="0"/>
          </p:cNvCxnSpPr>
          <p:nvPr/>
        </p:nvCxnSpPr>
        <p:spPr>
          <a:xfrm>
            <a:off x="5740042" y="4198289"/>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5041779A-ED14-C359-EA67-93005E329A51}"/>
              </a:ext>
            </a:extLst>
          </p:cNvPr>
          <p:cNvGrpSpPr/>
          <p:nvPr/>
        </p:nvGrpSpPr>
        <p:grpSpPr>
          <a:xfrm>
            <a:off x="5569396" y="3803076"/>
            <a:ext cx="365760" cy="395213"/>
            <a:chOff x="6661596" y="3791467"/>
            <a:chExt cx="365760" cy="395213"/>
          </a:xfrm>
        </p:grpSpPr>
        <p:sp>
          <p:nvSpPr>
            <p:cNvPr id="66" name="Isosceles Triangle 65">
              <a:extLst>
                <a:ext uri="{FF2B5EF4-FFF2-40B4-BE49-F238E27FC236}">
                  <a16:creationId xmlns:a16="http://schemas.microsoft.com/office/drawing/2014/main" id="{0258ADCF-273D-C814-F223-0DA4F0B72A01}"/>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C2D640C0-010D-3584-EE0D-724E2A6798FA}"/>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B682DA2E-5038-F432-C84B-EC3F1609D6D6}"/>
              </a:ext>
            </a:extLst>
          </p:cNvPr>
          <p:cNvSpPr txBox="1"/>
          <p:nvPr/>
        </p:nvSpPr>
        <p:spPr>
          <a:xfrm>
            <a:off x="6118095" y="3826215"/>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CA74E1C6-652B-FAAE-9D8C-20DDCFAD5E16}"/>
              </a:ext>
            </a:extLst>
          </p:cNvPr>
          <p:cNvGrpSpPr/>
          <p:nvPr/>
        </p:nvGrpSpPr>
        <p:grpSpPr>
          <a:xfrm rot="5400000">
            <a:off x="3689664" y="3823729"/>
            <a:ext cx="797859" cy="297701"/>
            <a:chOff x="3069003" y="2744655"/>
            <a:chExt cx="797859" cy="297701"/>
          </a:xfrm>
        </p:grpSpPr>
        <p:grpSp>
          <p:nvGrpSpPr>
            <p:cNvPr id="38" name="Group 37">
              <a:extLst>
                <a:ext uri="{FF2B5EF4-FFF2-40B4-BE49-F238E27FC236}">
                  <a16:creationId xmlns:a16="http://schemas.microsoft.com/office/drawing/2014/main" id="{FE9E5B8A-61E5-005A-C687-A17B45BD32DA}"/>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4C446885-B8E1-A2E4-3EC8-0B87F49990D8}"/>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946427C-791C-42E5-3ACF-8B35913EF42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511403DD-0AEC-82E1-266D-2F3F541B8F57}"/>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105BDF69-7034-3E6C-6653-8B0DAEFF6FA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7B506E5-7BFA-BBE2-1209-19B232F452F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D0A09BD3-AD9A-1790-1065-0DCD15CDC819}"/>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9207C2A-FD97-4737-DAA9-724BF48B0A75}"/>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DAEB6B3-ABA6-BAB0-9D03-168FB14996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EC3A2C4E-6C26-4621-DE1B-6BA019AB8B1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4FBB6455-CD71-FA0A-B9EF-8F005C6A2199}"/>
              </a:ext>
            </a:extLst>
          </p:cNvPr>
          <p:cNvCxnSpPr/>
          <p:nvPr/>
        </p:nvCxnSpPr>
        <p:spPr>
          <a:xfrm flipV="1">
            <a:off x="4063980" y="2880740"/>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1C4BFAF-0AD7-3B7F-8DD6-BDDD9F0176AB}"/>
              </a:ext>
            </a:extLst>
          </p:cNvPr>
          <p:cNvCxnSpPr/>
          <p:nvPr/>
        </p:nvCxnSpPr>
        <p:spPr>
          <a:xfrm flipV="1">
            <a:off x="4110107" y="4370974"/>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8B37F238-5C7D-7C55-7D69-29B9B727E53C}"/>
              </a:ext>
            </a:extLst>
          </p:cNvPr>
          <p:cNvSpPr txBox="1"/>
          <p:nvPr/>
        </p:nvSpPr>
        <p:spPr>
          <a:xfrm>
            <a:off x="3119845" y="3806816"/>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sp>
        <p:nvSpPr>
          <p:cNvPr id="52" name="TextBox 51">
            <a:extLst>
              <a:ext uri="{FF2B5EF4-FFF2-40B4-BE49-F238E27FC236}">
                <a16:creationId xmlns:a16="http://schemas.microsoft.com/office/drawing/2014/main" id="{3C7D2DAC-3B8E-02CD-546A-AC8FB9DCFEA9}"/>
              </a:ext>
            </a:extLst>
          </p:cNvPr>
          <p:cNvSpPr txBox="1"/>
          <p:nvPr/>
        </p:nvSpPr>
        <p:spPr>
          <a:xfrm>
            <a:off x="3196508" y="2398485"/>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10" name="Straight Arrow Connector 9">
            <a:extLst>
              <a:ext uri="{FF2B5EF4-FFF2-40B4-BE49-F238E27FC236}">
                <a16:creationId xmlns:a16="http://schemas.microsoft.com/office/drawing/2014/main" id="{AFE5079A-CD2C-BE68-B32B-1A32FBF765FF}"/>
              </a:ext>
            </a:extLst>
          </p:cNvPr>
          <p:cNvCxnSpPr/>
          <p:nvPr/>
        </p:nvCxnSpPr>
        <p:spPr>
          <a:xfrm>
            <a:off x="3169076" y="2806366"/>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29ADD8D-F958-FD5D-63CE-6A21342ADE80}"/>
              </a:ext>
            </a:extLst>
          </p:cNvPr>
          <p:cNvCxnSpPr>
            <a:cxnSpLocks/>
          </p:cNvCxnSpPr>
          <p:nvPr/>
        </p:nvCxnSpPr>
        <p:spPr>
          <a:xfrm>
            <a:off x="6171258" y="383957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92380792-0142-0DC3-4D4E-EBE2DB0873A3}"/>
              </a:ext>
            </a:extLst>
          </p:cNvPr>
          <p:cNvCxnSpPr>
            <a:cxnSpLocks/>
          </p:cNvCxnSpPr>
          <p:nvPr/>
        </p:nvCxnSpPr>
        <p:spPr>
          <a:xfrm>
            <a:off x="4423407" y="383957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C48202B0-D699-F685-02D1-411C66C3F108}"/>
              </a:ext>
            </a:extLst>
          </p:cNvPr>
          <p:cNvSpPr txBox="1"/>
          <p:nvPr/>
        </p:nvSpPr>
        <p:spPr>
          <a:xfrm>
            <a:off x="4410298" y="3794328"/>
            <a:ext cx="368015" cy="369332"/>
          </a:xfrm>
          <a:prstGeom prst="rect">
            <a:avLst/>
          </a:prstGeom>
          <a:noFill/>
        </p:spPr>
        <p:txBody>
          <a:bodyPr wrap="square" rtlCol="0">
            <a:spAutoFit/>
          </a:bodyPr>
          <a:lstStyle/>
          <a:p>
            <a:r>
              <a:rPr lang="en-US" dirty="0"/>
              <a:t>I</a:t>
            </a:r>
            <a:r>
              <a:rPr lang="en-US" baseline="-25000" dirty="0"/>
              <a:t>2</a:t>
            </a:r>
            <a:endParaRPr lang="en-US" dirty="0"/>
          </a:p>
        </p:txBody>
      </p:sp>
      <mc:AlternateContent xmlns:mc="http://schemas.openxmlformats.org/markup-compatibility/2006">
        <mc:Choice xmlns:a14="http://schemas.microsoft.com/office/drawing/2010/main" Requires="a14">
          <p:sp>
            <p:nvSpPr>
              <p:cNvPr id="56" name="Content Placeholder 2">
                <a:extLst>
                  <a:ext uri="{FF2B5EF4-FFF2-40B4-BE49-F238E27FC236}">
                    <a16:creationId xmlns:a16="http://schemas.microsoft.com/office/drawing/2014/main" id="{1CC0C174-EF4E-1976-6856-13DEB0D75CE5}"/>
                  </a:ext>
                </a:extLst>
              </p:cNvPr>
              <p:cNvSpPr txBox="1">
                <a:spLocks/>
              </p:cNvSpPr>
              <p:nvPr/>
            </p:nvSpPr>
            <p:spPr>
              <a:xfrm>
                <a:off x="7632006" y="3080921"/>
                <a:ext cx="4798192"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2</m:t>
                        </m:r>
                      </m:sub>
                    </m:sSub>
                  </m:oMath>
                </a14:m>
                <a:r>
                  <a:rPr lang="en-US" dirty="0"/>
                  <a:t> = </a:t>
                </a:r>
                <a14:m>
                  <m:oMath xmlns:m="http://schemas.openxmlformats.org/officeDocument/2006/math">
                    <m:d>
                      <m:dPr>
                        <m:ctrlPr>
                          <a:rPr lang="en-US" i="1">
                            <a:latin typeface="Cambria Math" panose="02040503050406030204" pitchFamily="18" charset="0"/>
                          </a:rPr>
                        </m:ctrlPr>
                      </m:dPr>
                      <m:e>
                        <m:r>
                          <a:rPr lang="en-US" i="1">
                            <a:latin typeface="Cambria Math" panose="02040503050406030204" pitchFamily="18" charset="0"/>
                          </a:rPr>
                          <m:t>0.</m:t>
                        </m:r>
                        <m:r>
                          <a:rPr lang="en-US" b="0" i="1" smtClean="0">
                            <a:latin typeface="Cambria Math" panose="02040503050406030204" pitchFamily="18" charset="0"/>
                          </a:rPr>
                          <m:t>7</m:t>
                        </m:r>
                        <m:r>
                          <a:rPr lang="en-US" i="1">
                            <a:latin typeface="Cambria Math" panose="02040503050406030204" pitchFamily="18" charset="0"/>
                          </a:rPr>
                          <m:t> </m:t>
                        </m:r>
                        <m:r>
                          <a:rPr lang="en-US" i="1">
                            <a:latin typeface="Cambria Math" panose="02040503050406030204" pitchFamily="18" charset="0"/>
                          </a:rPr>
                          <m:t>𝑉</m:t>
                        </m:r>
                      </m:e>
                    </m:d>
                  </m:oMath>
                </a14:m>
                <a:r>
                  <a:rPr lang="en-US" dirty="0"/>
                  <a:t>/(4 </a:t>
                </a:r>
                <a:r>
                  <a:rPr lang="el-GR" dirty="0"/>
                  <a:t>Ω</a:t>
                </a:r>
                <a:r>
                  <a:rPr lang="en-US" dirty="0"/>
                  <a:t>)  = 0.175 A</a:t>
                </a:r>
              </a:p>
            </p:txBody>
          </p:sp>
        </mc:Choice>
        <mc:Fallback>
          <p:sp>
            <p:nvSpPr>
              <p:cNvPr id="56" name="Content Placeholder 2">
                <a:extLst>
                  <a:ext uri="{FF2B5EF4-FFF2-40B4-BE49-F238E27FC236}">
                    <a16:creationId xmlns:a16="http://schemas.microsoft.com/office/drawing/2014/main" id="{1CC0C174-EF4E-1976-6856-13DEB0D75CE5}"/>
                  </a:ext>
                </a:extLst>
              </p:cNvPr>
              <p:cNvSpPr txBox="1">
                <a:spLocks noRot="1" noChangeAspect="1" noMove="1" noResize="1" noEditPoints="1" noAdjustHandles="1" noChangeArrowheads="1" noChangeShapeType="1" noTextEdit="1"/>
              </p:cNvSpPr>
              <p:nvPr/>
            </p:nvSpPr>
            <p:spPr>
              <a:xfrm>
                <a:off x="7632006" y="3080921"/>
                <a:ext cx="4798192" cy="681646"/>
              </a:xfrm>
              <a:prstGeom prst="rect">
                <a:avLst/>
              </a:prstGeom>
              <a:blipFill>
                <a:blip r:embed="rId2"/>
                <a:stretch>
                  <a:fillRect t="-14286"/>
                </a:stretch>
              </a:blipFill>
            </p:spPr>
            <p:txBody>
              <a:bodyPr/>
              <a:lstStyle/>
              <a:p>
                <a:r>
                  <a:rPr lang="en-US">
                    <a:noFill/>
                  </a:rPr>
                  <a:t> </a:t>
                </a:r>
              </a:p>
            </p:txBody>
          </p:sp>
        </mc:Fallback>
      </mc:AlternateContent>
      <p:grpSp>
        <p:nvGrpSpPr>
          <p:cNvPr id="58" name="Group 57">
            <a:extLst>
              <a:ext uri="{FF2B5EF4-FFF2-40B4-BE49-F238E27FC236}">
                <a16:creationId xmlns:a16="http://schemas.microsoft.com/office/drawing/2014/main" id="{6B5F471D-739A-B003-A295-322A766081A2}"/>
              </a:ext>
            </a:extLst>
          </p:cNvPr>
          <p:cNvGrpSpPr/>
          <p:nvPr/>
        </p:nvGrpSpPr>
        <p:grpSpPr>
          <a:xfrm>
            <a:off x="5367181" y="3658484"/>
            <a:ext cx="731520" cy="731520"/>
            <a:chOff x="2166897" y="3614000"/>
            <a:chExt cx="731520" cy="731520"/>
          </a:xfrm>
        </p:grpSpPr>
        <p:sp>
          <p:nvSpPr>
            <p:cNvPr id="60" name="Oval 59">
              <a:extLst>
                <a:ext uri="{FF2B5EF4-FFF2-40B4-BE49-F238E27FC236}">
                  <a16:creationId xmlns:a16="http://schemas.microsoft.com/office/drawing/2014/main" id="{84F518CD-9DC9-72F7-E5FF-2C4EB6620879}"/>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54F8E983-B60A-2573-8C6A-ABF74E42BF14}"/>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64" name="TextBox 63">
              <a:extLst>
                <a:ext uri="{FF2B5EF4-FFF2-40B4-BE49-F238E27FC236}">
                  <a16:creationId xmlns:a16="http://schemas.microsoft.com/office/drawing/2014/main" id="{D223299F-E7DD-0591-953C-5408D70A5D4D}"/>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grpSp>
      <p:sp>
        <p:nvSpPr>
          <p:cNvPr id="67" name="Content Placeholder 2">
            <a:extLst>
              <a:ext uri="{FF2B5EF4-FFF2-40B4-BE49-F238E27FC236}">
                <a16:creationId xmlns:a16="http://schemas.microsoft.com/office/drawing/2014/main" id="{F62FA8BD-A52C-21A1-5557-77417162EFAD}"/>
              </a:ext>
            </a:extLst>
          </p:cNvPr>
          <p:cNvSpPr txBox="1">
            <a:spLocks/>
          </p:cNvSpPr>
          <p:nvPr/>
        </p:nvSpPr>
        <p:spPr>
          <a:xfrm>
            <a:off x="6358460" y="3731805"/>
            <a:ext cx="2023032"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on</a:t>
            </a:r>
            <a:r>
              <a:rPr lang="en-US" dirty="0"/>
              <a:t> = (0.7 V)</a:t>
            </a:r>
          </a:p>
        </p:txBody>
      </p:sp>
      <p:sp>
        <p:nvSpPr>
          <p:cNvPr id="70" name="Content Placeholder 2">
            <a:extLst>
              <a:ext uri="{FF2B5EF4-FFF2-40B4-BE49-F238E27FC236}">
                <a16:creationId xmlns:a16="http://schemas.microsoft.com/office/drawing/2014/main" id="{86F187D1-9D72-1859-D4CD-D59524986E4B}"/>
              </a:ext>
            </a:extLst>
          </p:cNvPr>
          <p:cNvSpPr txBox="1">
            <a:spLocks/>
          </p:cNvSpPr>
          <p:nvPr/>
        </p:nvSpPr>
        <p:spPr>
          <a:xfrm>
            <a:off x="3459683" y="1829399"/>
            <a:ext cx="8557691" cy="7851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Kirchhoff’s voltage law around loop on the right:</a:t>
            </a:r>
          </a:p>
        </p:txBody>
      </p:sp>
      <mc:AlternateContent xmlns:mc="http://schemas.openxmlformats.org/markup-compatibility/2006">
        <mc:Choice xmlns:a14="http://schemas.microsoft.com/office/drawing/2010/main" Requires="a14">
          <p:sp>
            <p:nvSpPr>
              <p:cNvPr id="75" name="Content Placeholder 2">
                <a:extLst>
                  <a:ext uri="{FF2B5EF4-FFF2-40B4-BE49-F238E27FC236}">
                    <a16:creationId xmlns:a16="http://schemas.microsoft.com/office/drawing/2014/main" id="{8B06110F-BA78-08B5-FC7A-8FC8F46461AA}"/>
                  </a:ext>
                </a:extLst>
              </p:cNvPr>
              <p:cNvSpPr txBox="1">
                <a:spLocks/>
              </p:cNvSpPr>
              <p:nvPr/>
            </p:nvSpPr>
            <p:spPr>
              <a:xfrm>
                <a:off x="7632006" y="2406817"/>
                <a:ext cx="3968451"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d>
                        <m:dPr>
                          <m:ctrlPr>
                            <a:rPr lang="en-US" i="1">
                              <a:latin typeface="Cambria Math" panose="02040503050406030204" pitchFamily="18" charset="0"/>
                            </a:rPr>
                          </m:ctrlPr>
                        </m:dPr>
                        <m:e>
                          <m:r>
                            <a:rPr lang="en-US" i="1">
                              <a:latin typeface="Cambria Math" panose="02040503050406030204" pitchFamily="18" charset="0"/>
                            </a:rPr>
                            <m:t>0.7 </m:t>
                          </m:r>
                          <m:r>
                            <a:rPr lang="en-US" i="1">
                              <a:latin typeface="Cambria Math" panose="02040503050406030204" pitchFamily="18" charset="0"/>
                            </a:rPr>
                            <m:t>𝑉</m:t>
                          </m:r>
                        </m:e>
                      </m:d>
                      <m:r>
                        <a:rPr lang="en-US" b="0" i="0"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i="1">
                              <a:latin typeface="Cambria Math" panose="02040503050406030204" pitchFamily="18" charset="0"/>
                            </a:rPr>
                            <m:t>2</m:t>
                          </m:r>
                        </m:sub>
                      </m:sSub>
                      <m:r>
                        <m:rPr>
                          <m:nor/>
                        </m:rPr>
                        <a:rPr lang="en-US" dirty="0"/>
                        <m:t> (4 </m:t>
                      </m:r>
                      <m:r>
                        <m:rPr>
                          <m:nor/>
                        </m:rPr>
                        <a:rPr lang="el-GR" dirty="0"/>
                        <m:t>Ω</m:t>
                      </m:r>
                      <m:r>
                        <m:rPr>
                          <m:nor/>
                        </m:rPr>
                        <a:rPr lang="en-US" dirty="0"/>
                        <m:t>)</m:t>
                      </m:r>
                      <m:r>
                        <a:rPr lang="en-US" b="0" i="1" smtClean="0">
                          <a:latin typeface="Cambria Math" panose="02040503050406030204" pitchFamily="18" charset="0"/>
                        </a:rPr>
                        <m:t>=0</m:t>
                      </m:r>
                    </m:oMath>
                  </m:oMathPara>
                </a14:m>
                <a:endParaRPr lang="en-US" dirty="0"/>
              </a:p>
            </p:txBody>
          </p:sp>
        </mc:Choice>
        <mc:Fallback>
          <p:sp>
            <p:nvSpPr>
              <p:cNvPr id="75" name="Content Placeholder 2">
                <a:extLst>
                  <a:ext uri="{FF2B5EF4-FFF2-40B4-BE49-F238E27FC236}">
                    <a16:creationId xmlns:a16="http://schemas.microsoft.com/office/drawing/2014/main" id="{8B06110F-BA78-08B5-FC7A-8FC8F46461AA}"/>
                  </a:ext>
                </a:extLst>
              </p:cNvPr>
              <p:cNvSpPr txBox="1">
                <a:spLocks noRot="1" noChangeAspect="1" noMove="1" noResize="1" noEditPoints="1" noAdjustHandles="1" noChangeArrowheads="1" noChangeShapeType="1" noTextEdit="1"/>
              </p:cNvSpPr>
              <p:nvPr/>
            </p:nvSpPr>
            <p:spPr>
              <a:xfrm>
                <a:off x="7632006" y="2406817"/>
                <a:ext cx="3968451" cy="681646"/>
              </a:xfrm>
              <a:prstGeom prst="rect">
                <a:avLst/>
              </a:prstGeom>
              <a:blipFill>
                <a:blip r:embed="rId3"/>
                <a:stretch>
                  <a:fillRect/>
                </a:stretch>
              </a:blipFill>
            </p:spPr>
            <p:txBody>
              <a:bodyPr/>
              <a:lstStyle/>
              <a:p>
                <a:r>
                  <a:rPr lang="en-US">
                    <a:noFill/>
                  </a:rPr>
                  <a:t> </a:t>
                </a:r>
              </a:p>
            </p:txBody>
          </p:sp>
        </mc:Fallback>
      </mc:AlternateContent>
      <p:sp>
        <p:nvSpPr>
          <p:cNvPr id="77" name="Content Placeholder 2">
            <a:extLst>
              <a:ext uri="{FF2B5EF4-FFF2-40B4-BE49-F238E27FC236}">
                <a16:creationId xmlns:a16="http://schemas.microsoft.com/office/drawing/2014/main" id="{DDAD0F97-2A01-F499-A9D0-5F314407FB84}"/>
              </a:ext>
            </a:extLst>
          </p:cNvPr>
          <p:cNvSpPr txBox="1">
            <a:spLocks/>
          </p:cNvSpPr>
          <p:nvPr/>
        </p:nvSpPr>
        <p:spPr>
          <a:xfrm>
            <a:off x="328352" y="5263202"/>
            <a:ext cx="8531906" cy="616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Kirchhoff’s voltage law around the outer loop:</a:t>
            </a:r>
          </a:p>
        </p:txBody>
      </p:sp>
      <mc:AlternateContent xmlns:mc="http://schemas.openxmlformats.org/markup-compatibility/2006">
        <mc:Choice xmlns:a14="http://schemas.microsoft.com/office/drawing/2010/main" Requires="a14">
          <p:sp>
            <p:nvSpPr>
              <p:cNvPr id="78" name="Content Placeholder 2">
                <a:extLst>
                  <a:ext uri="{FF2B5EF4-FFF2-40B4-BE49-F238E27FC236}">
                    <a16:creationId xmlns:a16="http://schemas.microsoft.com/office/drawing/2014/main" id="{4BBAD50A-5D0E-A9BF-67CA-96868FD0CAD0}"/>
                  </a:ext>
                </a:extLst>
              </p:cNvPr>
              <p:cNvSpPr txBox="1">
                <a:spLocks/>
              </p:cNvSpPr>
              <p:nvPr/>
            </p:nvSpPr>
            <p:spPr>
              <a:xfrm>
                <a:off x="4639496" y="5776021"/>
                <a:ext cx="5842733" cy="547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3</m:t>
                          </m:r>
                          <m:r>
                            <a:rPr lang="en-US" i="1">
                              <a:latin typeface="Cambria Math" panose="02040503050406030204" pitchFamily="18" charset="0"/>
                            </a:rPr>
                            <m:t> </m:t>
                          </m:r>
                          <m:r>
                            <a:rPr lang="en-US" i="1">
                              <a:latin typeface="Cambria Math" panose="02040503050406030204" pitchFamily="18" charset="0"/>
                            </a:rPr>
                            <m:t>𝑉</m:t>
                          </m:r>
                        </m:e>
                      </m:d>
                      <m:r>
                        <a:rPr lang="en-US" b="0" i="0"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1</m:t>
                          </m:r>
                        </m:sub>
                      </m:sSub>
                      <m:r>
                        <m:rPr>
                          <m:nor/>
                        </m:rPr>
                        <a:rPr lang="en-US" dirty="0"/>
                        <m:t> (</m:t>
                      </m:r>
                      <m:r>
                        <m:rPr>
                          <m:nor/>
                        </m:rPr>
                        <a:rPr lang="en-US" b="0" i="0" dirty="0" smtClean="0"/>
                        <m:t>8</m:t>
                      </m:r>
                      <m:r>
                        <m:rPr>
                          <m:nor/>
                        </m:rPr>
                        <a:rPr lang="en-US" dirty="0"/>
                        <m:t> </m:t>
                      </m:r>
                      <m:r>
                        <m:rPr>
                          <m:nor/>
                        </m:rPr>
                        <a:rPr lang="el-GR" dirty="0"/>
                        <m:t>Ω</m:t>
                      </m:r>
                      <m:r>
                        <m:rPr>
                          <m:nor/>
                        </m:rPr>
                        <a:rPr lang="en-US" dirty="0"/>
                        <m:t>)</m:t>
                      </m:r>
                      <m:r>
                        <a:rPr lang="en-US">
                          <a:latin typeface="Cambria Math" panose="02040503050406030204" pitchFamily="18" charset="0"/>
                        </a:rPr>
                        <m:t>−</m:t>
                      </m:r>
                      <m:d>
                        <m:dPr>
                          <m:ctrlPr>
                            <a:rPr lang="en-US" i="1">
                              <a:latin typeface="Cambria Math" panose="02040503050406030204" pitchFamily="18" charset="0"/>
                            </a:rPr>
                          </m:ctrlPr>
                        </m:dPr>
                        <m:e>
                          <m:r>
                            <a:rPr lang="en-US" i="1">
                              <a:latin typeface="Cambria Math" panose="02040503050406030204" pitchFamily="18" charset="0"/>
                            </a:rPr>
                            <m:t>0.7 </m:t>
                          </m:r>
                          <m:r>
                            <a:rPr lang="en-US" i="1">
                              <a:latin typeface="Cambria Math" panose="02040503050406030204" pitchFamily="18" charset="0"/>
                            </a:rPr>
                            <m:t>𝑉</m:t>
                          </m:r>
                        </m:e>
                      </m:d>
                      <m:r>
                        <a:rPr lang="en-US" b="0" i="1" smtClean="0">
                          <a:latin typeface="Cambria Math" panose="02040503050406030204" pitchFamily="18" charset="0"/>
                        </a:rPr>
                        <m:t>=0</m:t>
                      </m:r>
                    </m:oMath>
                  </m:oMathPara>
                </a14:m>
                <a:endParaRPr lang="en-US" dirty="0"/>
              </a:p>
            </p:txBody>
          </p:sp>
        </mc:Choice>
        <mc:Fallback>
          <p:sp>
            <p:nvSpPr>
              <p:cNvPr id="78" name="Content Placeholder 2">
                <a:extLst>
                  <a:ext uri="{FF2B5EF4-FFF2-40B4-BE49-F238E27FC236}">
                    <a16:creationId xmlns:a16="http://schemas.microsoft.com/office/drawing/2014/main" id="{4BBAD50A-5D0E-A9BF-67CA-96868FD0CAD0}"/>
                  </a:ext>
                </a:extLst>
              </p:cNvPr>
              <p:cNvSpPr txBox="1">
                <a:spLocks noRot="1" noChangeAspect="1" noMove="1" noResize="1" noEditPoints="1" noAdjustHandles="1" noChangeArrowheads="1" noChangeShapeType="1" noTextEdit="1"/>
              </p:cNvSpPr>
              <p:nvPr/>
            </p:nvSpPr>
            <p:spPr>
              <a:xfrm>
                <a:off x="4639496" y="5776021"/>
                <a:ext cx="5842733" cy="547259"/>
              </a:xfrm>
              <a:prstGeom prst="rect">
                <a:avLst/>
              </a:prstGeom>
              <a:blipFill>
                <a:blip r:embed="rId4"/>
                <a:stretch>
                  <a:fillRect b="-224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9" name="Content Placeholder 2">
                <a:extLst>
                  <a:ext uri="{FF2B5EF4-FFF2-40B4-BE49-F238E27FC236}">
                    <a16:creationId xmlns:a16="http://schemas.microsoft.com/office/drawing/2014/main" id="{AFB9DD91-BAAC-7A2A-5CB0-063A52779967}"/>
                  </a:ext>
                </a:extLst>
              </p:cNvPr>
              <p:cNvSpPr txBox="1">
                <a:spLocks/>
              </p:cNvSpPr>
              <p:nvPr/>
            </p:nvSpPr>
            <p:spPr>
              <a:xfrm>
                <a:off x="5593298" y="6258954"/>
                <a:ext cx="4798192"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1</m:t>
                        </m:r>
                      </m:sub>
                    </m:sSub>
                  </m:oMath>
                </a14:m>
                <a:r>
                  <a:rPr lang="en-US" dirty="0"/>
                  <a:t> = </a:t>
                </a:r>
                <a14:m>
                  <m:oMath xmlns:m="http://schemas.openxmlformats.org/officeDocument/2006/math">
                    <m:d>
                      <m:dPr>
                        <m:ctrlPr>
                          <a:rPr lang="en-US" i="1">
                            <a:latin typeface="Cambria Math" panose="02040503050406030204" pitchFamily="18" charset="0"/>
                          </a:rPr>
                        </m:ctrlPr>
                      </m:dPr>
                      <m:e>
                        <m:r>
                          <a:rPr lang="en-US" b="0" i="1" smtClean="0">
                            <a:latin typeface="Cambria Math" panose="02040503050406030204" pitchFamily="18" charset="0"/>
                          </a:rPr>
                          <m:t>2</m:t>
                        </m:r>
                        <m:r>
                          <a:rPr lang="en-US" i="1">
                            <a:latin typeface="Cambria Math" panose="02040503050406030204" pitchFamily="18" charset="0"/>
                          </a:rPr>
                          <m:t>.</m:t>
                        </m:r>
                        <m:r>
                          <a:rPr lang="en-US" b="0" i="1" smtClean="0">
                            <a:latin typeface="Cambria Math" panose="02040503050406030204" pitchFamily="18" charset="0"/>
                          </a:rPr>
                          <m:t>3</m:t>
                        </m:r>
                        <m:r>
                          <a:rPr lang="en-US" i="1">
                            <a:latin typeface="Cambria Math" panose="02040503050406030204" pitchFamily="18" charset="0"/>
                          </a:rPr>
                          <m:t> </m:t>
                        </m:r>
                        <m:r>
                          <a:rPr lang="en-US" i="1">
                            <a:latin typeface="Cambria Math" panose="02040503050406030204" pitchFamily="18" charset="0"/>
                          </a:rPr>
                          <m:t>𝑉</m:t>
                        </m:r>
                      </m:e>
                    </m:d>
                  </m:oMath>
                </a14:m>
                <a:r>
                  <a:rPr lang="en-US" dirty="0"/>
                  <a:t>/(8 </a:t>
                </a:r>
                <a:r>
                  <a:rPr lang="el-GR" dirty="0"/>
                  <a:t>Ω</a:t>
                </a:r>
                <a:r>
                  <a:rPr lang="en-US" dirty="0"/>
                  <a:t>)  = 0.2875 A</a:t>
                </a:r>
              </a:p>
            </p:txBody>
          </p:sp>
        </mc:Choice>
        <mc:Fallback>
          <p:sp>
            <p:nvSpPr>
              <p:cNvPr id="79" name="Content Placeholder 2">
                <a:extLst>
                  <a:ext uri="{FF2B5EF4-FFF2-40B4-BE49-F238E27FC236}">
                    <a16:creationId xmlns:a16="http://schemas.microsoft.com/office/drawing/2014/main" id="{AFB9DD91-BAAC-7A2A-5CB0-063A52779967}"/>
                  </a:ext>
                </a:extLst>
              </p:cNvPr>
              <p:cNvSpPr txBox="1">
                <a:spLocks noRot="1" noChangeAspect="1" noMove="1" noResize="1" noEditPoints="1" noAdjustHandles="1" noChangeArrowheads="1" noChangeShapeType="1" noTextEdit="1"/>
              </p:cNvSpPr>
              <p:nvPr/>
            </p:nvSpPr>
            <p:spPr>
              <a:xfrm>
                <a:off x="5593298" y="6258954"/>
                <a:ext cx="4798192" cy="681646"/>
              </a:xfrm>
              <a:prstGeom prst="rect">
                <a:avLst/>
              </a:prstGeom>
              <a:blipFill>
                <a:blip r:embed="rId5"/>
                <a:stretch>
                  <a:fillRect t="-15179"/>
                </a:stretch>
              </a:blipFill>
            </p:spPr>
            <p:txBody>
              <a:bodyPr/>
              <a:lstStyle/>
              <a:p>
                <a:r>
                  <a:rPr lang="en-US">
                    <a:noFill/>
                  </a:rPr>
                  <a:t> </a:t>
                </a:r>
              </a:p>
            </p:txBody>
          </p:sp>
        </mc:Fallback>
      </mc:AlternateContent>
      <p:sp>
        <p:nvSpPr>
          <p:cNvPr id="3" name="Freeform: Shape 2">
            <a:extLst>
              <a:ext uri="{FF2B5EF4-FFF2-40B4-BE49-F238E27FC236}">
                <a16:creationId xmlns:a16="http://schemas.microsoft.com/office/drawing/2014/main" id="{864CF90B-BBF4-6BAD-ECF7-191A2814580B}"/>
              </a:ext>
            </a:extLst>
          </p:cNvPr>
          <p:cNvSpPr/>
          <p:nvPr/>
        </p:nvSpPr>
        <p:spPr>
          <a:xfrm>
            <a:off x="4485042" y="3012932"/>
            <a:ext cx="837851" cy="1935586"/>
          </a:xfrm>
          <a:custGeom>
            <a:avLst/>
            <a:gdLst>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52884 w 839560"/>
              <a:gd name="connsiteY6" fmla="*/ 1810647 h 1907466"/>
              <a:gd name="connsiteX7" fmla="*/ 752884 w 839560"/>
              <a:gd name="connsiteY7" fmla="*/ 1810647 h 1907466"/>
              <a:gd name="connsiteX8" fmla="*/ 752884 w 839560"/>
              <a:gd name="connsiteY8" fmla="*/ 1810647 h 1907466"/>
              <a:gd name="connsiteX9" fmla="*/ 731369 w 839560"/>
              <a:gd name="connsiteY9" fmla="*/ 1810647 h 1907466"/>
              <a:gd name="connsiteX10" fmla="*/ 742126 w 839560"/>
              <a:gd name="connsiteY10" fmla="*/ 17891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731369 w 979193"/>
              <a:gd name="connsiteY9" fmla="*/ 1810647 h 1907466"/>
              <a:gd name="connsiteX10" fmla="*/ 979193 w 979193"/>
              <a:gd name="connsiteY10"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979193 w 979193"/>
              <a:gd name="connsiteY9"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979193 w 979193"/>
              <a:gd name="connsiteY8"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979193 w 979193"/>
              <a:gd name="connsiteY7"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979193 w 979193"/>
              <a:gd name="connsiteY6" fmla="*/ 17510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6605 w 840250"/>
              <a:gd name="connsiteY0" fmla="*/ 1631612 h 1868281"/>
              <a:gd name="connsiteX1" fmla="*/ 807362 w 840250"/>
              <a:gd name="connsiteY1" fmla="*/ 265391 h 1868281"/>
              <a:gd name="connsiteX2" fmla="*/ 430845 w 840250"/>
              <a:gd name="connsiteY2" fmla="*/ 7208 h 1868281"/>
              <a:gd name="connsiteX3" fmla="*/ 97358 w 840250"/>
              <a:gd name="connsiteY3" fmla="*/ 125542 h 1868281"/>
              <a:gd name="connsiteX4" fmla="*/ 22054 w 840250"/>
              <a:gd name="connsiteY4" fmla="*/ 1556309 h 1868281"/>
              <a:gd name="connsiteX5" fmla="*/ 430845 w 840250"/>
              <a:gd name="connsiteY5" fmla="*/ 1868281 h 1868281"/>
              <a:gd name="connsiteX6" fmla="*/ 793616 w 840250"/>
              <a:gd name="connsiteY6" fmla="*/ 1762647 h 1868281"/>
              <a:gd name="connsiteX0" fmla="*/ 796257 w 838982"/>
              <a:gd name="connsiteY0" fmla="*/ 1670797 h 1907466"/>
              <a:gd name="connsiteX1" fmla="*/ 807014 w 838982"/>
              <a:gd name="connsiteY1" fmla="*/ 304576 h 1907466"/>
              <a:gd name="connsiteX2" fmla="*/ 443197 w 838982"/>
              <a:gd name="connsiteY2" fmla="*/ 46393 h 1907466"/>
              <a:gd name="connsiteX3" fmla="*/ 97010 w 838982"/>
              <a:gd name="connsiteY3" fmla="*/ 164727 h 1907466"/>
              <a:gd name="connsiteX4" fmla="*/ 21706 w 838982"/>
              <a:gd name="connsiteY4" fmla="*/ 1595494 h 1907466"/>
              <a:gd name="connsiteX5" fmla="*/ 430497 w 838982"/>
              <a:gd name="connsiteY5" fmla="*/ 1907466 h 1907466"/>
              <a:gd name="connsiteX6" fmla="*/ 793268 w 838982"/>
              <a:gd name="connsiteY6" fmla="*/ 1801832 h 1907466"/>
              <a:gd name="connsiteX0" fmla="*/ 796962 w 837851"/>
              <a:gd name="connsiteY0" fmla="*/ 1702545 h 1939214"/>
              <a:gd name="connsiteX1" fmla="*/ 807719 w 837851"/>
              <a:gd name="connsiteY1" fmla="*/ 336324 h 1939214"/>
              <a:gd name="connsiteX2" fmla="*/ 469302 w 837851"/>
              <a:gd name="connsiteY2" fmla="*/ 27341 h 1939214"/>
              <a:gd name="connsiteX3" fmla="*/ 97715 w 837851"/>
              <a:gd name="connsiteY3" fmla="*/ 196475 h 1939214"/>
              <a:gd name="connsiteX4" fmla="*/ 22411 w 837851"/>
              <a:gd name="connsiteY4" fmla="*/ 1627242 h 1939214"/>
              <a:gd name="connsiteX5" fmla="*/ 431202 w 837851"/>
              <a:gd name="connsiteY5" fmla="*/ 1939214 h 1939214"/>
              <a:gd name="connsiteX6" fmla="*/ 793973 w 837851"/>
              <a:gd name="connsiteY6" fmla="*/ 1833580 h 1939214"/>
              <a:gd name="connsiteX0" fmla="*/ 796962 w 837851"/>
              <a:gd name="connsiteY0" fmla="*/ 1709851 h 1946520"/>
              <a:gd name="connsiteX1" fmla="*/ 807719 w 837851"/>
              <a:gd name="connsiteY1" fmla="*/ 343630 h 1946520"/>
              <a:gd name="connsiteX2" fmla="*/ 469302 w 837851"/>
              <a:gd name="connsiteY2" fmla="*/ 34647 h 1946520"/>
              <a:gd name="connsiteX3" fmla="*/ 97715 w 837851"/>
              <a:gd name="connsiteY3" fmla="*/ 203781 h 1946520"/>
              <a:gd name="connsiteX4" fmla="*/ 22411 w 837851"/>
              <a:gd name="connsiteY4" fmla="*/ 1634548 h 1946520"/>
              <a:gd name="connsiteX5" fmla="*/ 431202 w 837851"/>
              <a:gd name="connsiteY5" fmla="*/ 1946520 h 1946520"/>
              <a:gd name="connsiteX6" fmla="*/ 793973 w 837851"/>
              <a:gd name="connsiteY6" fmla="*/ 1840886 h 1946520"/>
              <a:gd name="connsiteX0" fmla="*/ 796962 w 837851"/>
              <a:gd name="connsiteY0" fmla="*/ 1698917 h 1935586"/>
              <a:gd name="connsiteX1" fmla="*/ 807719 w 837851"/>
              <a:gd name="connsiteY1" fmla="*/ 332696 h 1935586"/>
              <a:gd name="connsiteX2" fmla="*/ 469302 w 837851"/>
              <a:gd name="connsiteY2" fmla="*/ 23713 h 1935586"/>
              <a:gd name="connsiteX3" fmla="*/ 97715 w 837851"/>
              <a:gd name="connsiteY3" fmla="*/ 192847 h 1935586"/>
              <a:gd name="connsiteX4" fmla="*/ 22411 w 837851"/>
              <a:gd name="connsiteY4" fmla="*/ 1623614 h 1935586"/>
              <a:gd name="connsiteX5" fmla="*/ 431202 w 837851"/>
              <a:gd name="connsiteY5" fmla="*/ 1935586 h 1935586"/>
              <a:gd name="connsiteX6" fmla="*/ 793973 w 837851"/>
              <a:gd name="connsiteY6" fmla="*/ 1829952 h 1935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7851" h="1935586">
                <a:moveTo>
                  <a:pt x="796962" y="1698917"/>
                </a:moveTo>
                <a:cubicBezTo>
                  <a:pt x="832820" y="1151173"/>
                  <a:pt x="862329" y="611897"/>
                  <a:pt x="807719" y="332696"/>
                </a:cubicBezTo>
                <a:cubicBezTo>
                  <a:pt x="753109" y="53495"/>
                  <a:pt x="596102" y="38554"/>
                  <a:pt x="469302" y="23713"/>
                </a:cubicBezTo>
                <a:cubicBezTo>
                  <a:pt x="342502" y="8872"/>
                  <a:pt x="172197" y="-73803"/>
                  <a:pt x="97715" y="192847"/>
                </a:cubicBezTo>
                <a:cubicBezTo>
                  <a:pt x="23233" y="459497"/>
                  <a:pt x="-33170" y="1333158"/>
                  <a:pt x="22411" y="1623614"/>
                </a:cubicBezTo>
                <a:cubicBezTo>
                  <a:pt x="77992" y="1914070"/>
                  <a:pt x="300815" y="1912427"/>
                  <a:pt x="431202" y="1935586"/>
                </a:cubicBezTo>
                <a:cubicBezTo>
                  <a:pt x="602926" y="1930008"/>
                  <a:pt x="694216" y="1903263"/>
                  <a:pt x="793973" y="1829952"/>
                </a:cubicBezTo>
              </a:path>
            </a:pathLst>
          </a:custGeom>
          <a:noFill/>
          <a:ln>
            <a:solidFill>
              <a:srgbClr val="FF0000"/>
            </a:solidFill>
            <a:tailEnd type="stealt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Shape 4">
            <a:extLst>
              <a:ext uri="{FF2B5EF4-FFF2-40B4-BE49-F238E27FC236}">
                <a16:creationId xmlns:a16="http://schemas.microsoft.com/office/drawing/2014/main" id="{6E17AD36-0E56-A80F-B3AD-B74D2E1FA265}"/>
              </a:ext>
            </a:extLst>
          </p:cNvPr>
          <p:cNvSpPr/>
          <p:nvPr/>
        </p:nvSpPr>
        <p:spPr>
          <a:xfrm flipH="1">
            <a:off x="1831504" y="3025147"/>
            <a:ext cx="3589962" cy="2011035"/>
          </a:xfrm>
          <a:custGeom>
            <a:avLst/>
            <a:gdLst>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52884 w 839560"/>
              <a:gd name="connsiteY6" fmla="*/ 1810647 h 1907466"/>
              <a:gd name="connsiteX7" fmla="*/ 752884 w 839560"/>
              <a:gd name="connsiteY7" fmla="*/ 1810647 h 1907466"/>
              <a:gd name="connsiteX8" fmla="*/ 752884 w 839560"/>
              <a:gd name="connsiteY8" fmla="*/ 1810647 h 1907466"/>
              <a:gd name="connsiteX9" fmla="*/ 731369 w 839560"/>
              <a:gd name="connsiteY9" fmla="*/ 1810647 h 1907466"/>
              <a:gd name="connsiteX10" fmla="*/ 742126 w 839560"/>
              <a:gd name="connsiteY10" fmla="*/ 17891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731369 w 979193"/>
              <a:gd name="connsiteY9" fmla="*/ 1810647 h 1907466"/>
              <a:gd name="connsiteX10" fmla="*/ 979193 w 979193"/>
              <a:gd name="connsiteY10"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979193 w 979193"/>
              <a:gd name="connsiteY9"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979193 w 979193"/>
              <a:gd name="connsiteY8"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979193 w 979193"/>
              <a:gd name="connsiteY7"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979193 w 979193"/>
              <a:gd name="connsiteY6" fmla="*/ 17510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6605 w 840250"/>
              <a:gd name="connsiteY0" fmla="*/ 1631612 h 1868281"/>
              <a:gd name="connsiteX1" fmla="*/ 807362 w 840250"/>
              <a:gd name="connsiteY1" fmla="*/ 265391 h 1868281"/>
              <a:gd name="connsiteX2" fmla="*/ 430845 w 840250"/>
              <a:gd name="connsiteY2" fmla="*/ 7208 h 1868281"/>
              <a:gd name="connsiteX3" fmla="*/ 97358 w 840250"/>
              <a:gd name="connsiteY3" fmla="*/ 125542 h 1868281"/>
              <a:gd name="connsiteX4" fmla="*/ 22054 w 840250"/>
              <a:gd name="connsiteY4" fmla="*/ 1556309 h 1868281"/>
              <a:gd name="connsiteX5" fmla="*/ 430845 w 840250"/>
              <a:gd name="connsiteY5" fmla="*/ 1868281 h 1868281"/>
              <a:gd name="connsiteX6" fmla="*/ 793616 w 840250"/>
              <a:gd name="connsiteY6" fmla="*/ 1762647 h 1868281"/>
              <a:gd name="connsiteX0" fmla="*/ 796257 w 838982"/>
              <a:gd name="connsiteY0" fmla="*/ 1670797 h 1907466"/>
              <a:gd name="connsiteX1" fmla="*/ 807014 w 838982"/>
              <a:gd name="connsiteY1" fmla="*/ 304576 h 1907466"/>
              <a:gd name="connsiteX2" fmla="*/ 443197 w 838982"/>
              <a:gd name="connsiteY2" fmla="*/ 46393 h 1907466"/>
              <a:gd name="connsiteX3" fmla="*/ 97010 w 838982"/>
              <a:gd name="connsiteY3" fmla="*/ 164727 h 1907466"/>
              <a:gd name="connsiteX4" fmla="*/ 21706 w 838982"/>
              <a:gd name="connsiteY4" fmla="*/ 1595494 h 1907466"/>
              <a:gd name="connsiteX5" fmla="*/ 430497 w 838982"/>
              <a:gd name="connsiteY5" fmla="*/ 1907466 h 1907466"/>
              <a:gd name="connsiteX6" fmla="*/ 793268 w 838982"/>
              <a:gd name="connsiteY6" fmla="*/ 1801832 h 1907466"/>
              <a:gd name="connsiteX0" fmla="*/ 796962 w 837851"/>
              <a:gd name="connsiteY0" fmla="*/ 1702545 h 1939214"/>
              <a:gd name="connsiteX1" fmla="*/ 807719 w 837851"/>
              <a:gd name="connsiteY1" fmla="*/ 336324 h 1939214"/>
              <a:gd name="connsiteX2" fmla="*/ 469302 w 837851"/>
              <a:gd name="connsiteY2" fmla="*/ 27341 h 1939214"/>
              <a:gd name="connsiteX3" fmla="*/ 97715 w 837851"/>
              <a:gd name="connsiteY3" fmla="*/ 196475 h 1939214"/>
              <a:gd name="connsiteX4" fmla="*/ 22411 w 837851"/>
              <a:gd name="connsiteY4" fmla="*/ 1627242 h 1939214"/>
              <a:gd name="connsiteX5" fmla="*/ 431202 w 837851"/>
              <a:gd name="connsiteY5" fmla="*/ 1939214 h 1939214"/>
              <a:gd name="connsiteX6" fmla="*/ 793973 w 837851"/>
              <a:gd name="connsiteY6" fmla="*/ 1833580 h 1939214"/>
              <a:gd name="connsiteX0" fmla="*/ 796962 w 837851"/>
              <a:gd name="connsiteY0" fmla="*/ 1709851 h 1946520"/>
              <a:gd name="connsiteX1" fmla="*/ 807719 w 837851"/>
              <a:gd name="connsiteY1" fmla="*/ 343630 h 1946520"/>
              <a:gd name="connsiteX2" fmla="*/ 469302 w 837851"/>
              <a:gd name="connsiteY2" fmla="*/ 34647 h 1946520"/>
              <a:gd name="connsiteX3" fmla="*/ 97715 w 837851"/>
              <a:gd name="connsiteY3" fmla="*/ 203781 h 1946520"/>
              <a:gd name="connsiteX4" fmla="*/ 22411 w 837851"/>
              <a:gd name="connsiteY4" fmla="*/ 1634548 h 1946520"/>
              <a:gd name="connsiteX5" fmla="*/ 431202 w 837851"/>
              <a:gd name="connsiteY5" fmla="*/ 1946520 h 1946520"/>
              <a:gd name="connsiteX6" fmla="*/ 793973 w 837851"/>
              <a:gd name="connsiteY6" fmla="*/ 1840886 h 1946520"/>
              <a:gd name="connsiteX0" fmla="*/ 796962 w 837851"/>
              <a:gd name="connsiteY0" fmla="*/ 1698917 h 1935586"/>
              <a:gd name="connsiteX1" fmla="*/ 807719 w 837851"/>
              <a:gd name="connsiteY1" fmla="*/ 332696 h 1935586"/>
              <a:gd name="connsiteX2" fmla="*/ 469302 w 837851"/>
              <a:gd name="connsiteY2" fmla="*/ 23713 h 1935586"/>
              <a:gd name="connsiteX3" fmla="*/ 97715 w 837851"/>
              <a:gd name="connsiteY3" fmla="*/ 192847 h 1935586"/>
              <a:gd name="connsiteX4" fmla="*/ 22411 w 837851"/>
              <a:gd name="connsiteY4" fmla="*/ 1623614 h 1935586"/>
              <a:gd name="connsiteX5" fmla="*/ 431202 w 837851"/>
              <a:gd name="connsiteY5" fmla="*/ 1935586 h 1935586"/>
              <a:gd name="connsiteX6" fmla="*/ 793973 w 837851"/>
              <a:gd name="connsiteY6" fmla="*/ 1829952 h 1935586"/>
              <a:gd name="connsiteX0" fmla="*/ 816240 w 857129"/>
              <a:gd name="connsiteY0" fmla="*/ 1747736 h 1984405"/>
              <a:gd name="connsiteX1" fmla="*/ 826997 w 857129"/>
              <a:gd name="connsiteY1" fmla="*/ 381515 h 1984405"/>
              <a:gd name="connsiteX2" fmla="*/ 488580 w 857129"/>
              <a:gd name="connsiteY2" fmla="*/ 72532 h 1984405"/>
              <a:gd name="connsiteX3" fmla="*/ 64091 w 857129"/>
              <a:gd name="connsiteY3" fmla="*/ 157519 h 1984405"/>
              <a:gd name="connsiteX4" fmla="*/ 41689 w 857129"/>
              <a:gd name="connsiteY4" fmla="*/ 1672433 h 1984405"/>
              <a:gd name="connsiteX5" fmla="*/ 450480 w 857129"/>
              <a:gd name="connsiteY5" fmla="*/ 1984405 h 1984405"/>
              <a:gd name="connsiteX6" fmla="*/ 813251 w 857129"/>
              <a:gd name="connsiteY6" fmla="*/ 1878771 h 1984405"/>
              <a:gd name="connsiteX0" fmla="*/ 816240 w 846983"/>
              <a:gd name="connsiteY0" fmla="*/ 1741844 h 1978513"/>
              <a:gd name="connsiteX1" fmla="*/ 809804 w 846983"/>
              <a:gd name="connsiteY1" fmla="*/ 269036 h 1978513"/>
              <a:gd name="connsiteX2" fmla="*/ 488580 w 846983"/>
              <a:gd name="connsiteY2" fmla="*/ 66640 h 1978513"/>
              <a:gd name="connsiteX3" fmla="*/ 64091 w 846983"/>
              <a:gd name="connsiteY3" fmla="*/ 151627 h 1978513"/>
              <a:gd name="connsiteX4" fmla="*/ 41689 w 846983"/>
              <a:gd name="connsiteY4" fmla="*/ 1666541 h 1978513"/>
              <a:gd name="connsiteX5" fmla="*/ 450480 w 846983"/>
              <a:gd name="connsiteY5" fmla="*/ 1978513 h 1978513"/>
              <a:gd name="connsiteX6" fmla="*/ 813251 w 846983"/>
              <a:gd name="connsiteY6" fmla="*/ 1872879 h 1978513"/>
              <a:gd name="connsiteX0" fmla="*/ 816240 w 844964"/>
              <a:gd name="connsiteY0" fmla="*/ 1741844 h 1978513"/>
              <a:gd name="connsiteX1" fmla="*/ 809804 w 844964"/>
              <a:gd name="connsiteY1" fmla="*/ 269036 h 1978513"/>
              <a:gd name="connsiteX2" fmla="*/ 488580 w 844964"/>
              <a:gd name="connsiteY2" fmla="*/ 66640 h 1978513"/>
              <a:gd name="connsiteX3" fmla="*/ 64091 w 844964"/>
              <a:gd name="connsiteY3" fmla="*/ 151627 h 1978513"/>
              <a:gd name="connsiteX4" fmla="*/ 41689 w 844964"/>
              <a:gd name="connsiteY4" fmla="*/ 1666541 h 1978513"/>
              <a:gd name="connsiteX5" fmla="*/ 450480 w 844964"/>
              <a:gd name="connsiteY5" fmla="*/ 1978513 h 1978513"/>
              <a:gd name="connsiteX6" fmla="*/ 813251 w 844964"/>
              <a:gd name="connsiteY6" fmla="*/ 1872879 h 1978513"/>
              <a:gd name="connsiteX0" fmla="*/ 845336 w 865529"/>
              <a:gd name="connsiteY0" fmla="*/ 1730625 h 1978513"/>
              <a:gd name="connsiteX1" fmla="*/ 809804 w 865529"/>
              <a:gd name="connsiteY1" fmla="*/ 269036 h 1978513"/>
              <a:gd name="connsiteX2" fmla="*/ 488580 w 865529"/>
              <a:gd name="connsiteY2" fmla="*/ 66640 h 1978513"/>
              <a:gd name="connsiteX3" fmla="*/ 64091 w 865529"/>
              <a:gd name="connsiteY3" fmla="*/ 151627 h 1978513"/>
              <a:gd name="connsiteX4" fmla="*/ 41689 w 865529"/>
              <a:gd name="connsiteY4" fmla="*/ 1666541 h 1978513"/>
              <a:gd name="connsiteX5" fmla="*/ 450480 w 865529"/>
              <a:gd name="connsiteY5" fmla="*/ 1978513 h 1978513"/>
              <a:gd name="connsiteX6" fmla="*/ 813251 w 865529"/>
              <a:gd name="connsiteY6" fmla="*/ 1872879 h 1978513"/>
              <a:gd name="connsiteX0" fmla="*/ 845336 w 851249"/>
              <a:gd name="connsiteY0" fmla="*/ 1730625 h 1978513"/>
              <a:gd name="connsiteX1" fmla="*/ 809804 w 851249"/>
              <a:gd name="connsiteY1" fmla="*/ 269036 h 1978513"/>
              <a:gd name="connsiteX2" fmla="*/ 488580 w 851249"/>
              <a:gd name="connsiteY2" fmla="*/ 66640 h 1978513"/>
              <a:gd name="connsiteX3" fmla="*/ 64091 w 851249"/>
              <a:gd name="connsiteY3" fmla="*/ 151627 h 1978513"/>
              <a:gd name="connsiteX4" fmla="*/ 41689 w 851249"/>
              <a:gd name="connsiteY4" fmla="*/ 1666541 h 1978513"/>
              <a:gd name="connsiteX5" fmla="*/ 450480 w 851249"/>
              <a:gd name="connsiteY5" fmla="*/ 1978513 h 1978513"/>
              <a:gd name="connsiteX6" fmla="*/ 813251 w 851249"/>
              <a:gd name="connsiteY6" fmla="*/ 1872879 h 1978513"/>
              <a:gd name="connsiteX0" fmla="*/ 845336 w 851249"/>
              <a:gd name="connsiteY0" fmla="*/ 1739976 h 2004944"/>
              <a:gd name="connsiteX1" fmla="*/ 809804 w 851249"/>
              <a:gd name="connsiteY1" fmla="*/ 278387 h 2004944"/>
              <a:gd name="connsiteX2" fmla="*/ 488580 w 851249"/>
              <a:gd name="connsiteY2" fmla="*/ 75991 h 2004944"/>
              <a:gd name="connsiteX3" fmla="*/ 64091 w 851249"/>
              <a:gd name="connsiteY3" fmla="*/ 160978 h 2004944"/>
              <a:gd name="connsiteX4" fmla="*/ 41689 w 851249"/>
              <a:gd name="connsiteY4" fmla="*/ 1810528 h 2004944"/>
              <a:gd name="connsiteX5" fmla="*/ 450480 w 851249"/>
              <a:gd name="connsiteY5" fmla="*/ 1987864 h 2004944"/>
              <a:gd name="connsiteX6" fmla="*/ 813251 w 851249"/>
              <a:gd name="connsiteY6" fmla="*/ 1882230 h 2004944"/>
              <a:gd name="connsiteX0" fmla="*/ 840449 w 846362"/>
              <a:gd name="connsiteY0" fmla="*/ 1739976 h 2011035"/>
              <a:gd name="connsiteX1" fmla="*/ 804917 w 846362"/>
              <a:gd name="connsiteY1" fmla="*/ 278387 h 2011035"/>
              <a:gd name="connsiteX2" fmla="*/ 483693 w 846362"/>
              <a:gd name="connsiteY2" fmla="*/ 75991 h 2011035"/>
              <a:gd name="connsiteX3" fmla="*/ 59204 w 846362"/>
              <a:gd name="connsiteY3" fmla="*/ 160978 h 2011035"/>
              <a:gd name="connsiteX4" fmla="*/ 36802 w 846362"/>
              <a:gd name="connsiteY4" fmla="*/ 1810528 h 2011035"/>
              <a:gd name="connsiteX5" fmla="*/ 445593 w 846362"/>
              <a:gd name="connsiteY5" fmla="*/ 1987864 h 2011035"/>
              <a:gd name="connsiteX6" fmla="*/ 808364 w 846362"/>
              <a:gd name="connsiteY6" fmla="*/ 1882230 h 201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6362" h="2011035">
                <a:moveTo>
                  <a:pt x="840449" y="1739976"/>
                </a:moveTo>
                <a:cubicBezTo>
                  <a:pt x="843243" y="1175403"/>
                  <a:pt x="864376" y="555718"/>
                  <a:pt x="804917" y="278387"/>
                </a:cubicBezTo>
                <a:cubicBezTo>
                  <a:pt x="745458" y="1056"/>
                  <a:pt x="607978" y="95559"/>
                  <a:pt x="483693" y="75991"/>
                </a:cubicBezTo>
                <a:cubicBezTo>
                  <a:pt x="359408" y="56423"/>
                  <a:pt x="133686" y="-128112"/>
                  <a:pt x="59204" y="160978"/>
                </a:cubicBezTo>
                <a:cubicBezTo>
                  <a:pt x="-15278" y="450068"/>
                  <a:pt x="-15693" y="1489218"/>
                  <a:pt x="36802" y="1810528"/>
                </a:cubicBezTo>
                <a:cubicBezTo>
                  <a:pt x="89297" y="2131838"/>
                  <a:pt x="315206" y="1964705"/>
                  <a:pt x="445593" y="1987864"/>
                </a:cubicBezTo>
                <a:cubicBezTo>
                  <a:pt x="617317" y="1982286"/>
                  <a:pt x="708607" y="1955541"/>
                  <a:pt x="808364" y="1882230"/>
                </a:cubicBezTo>
              </a:path>
            </a:pathLst>
          </a:custGeom>
          <a:noFill/>
          <a:ln>
            <a:solidFill>
              <a:srgbClr val="FF0000"/>
            </a:solidFill>
            <a:tailEnd type="stealt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9673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7"/>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3"/>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70" grpId="0"/>
      <p:bldP spid="75" grpId="0"/>
      <p:bldP spid="77" grpId="0"/>
      <p:bldP spid="78" grpId="0"/>
      <p:bldP spid="79" grpId="0"/>
      <p:bldP spid="3" grpId="0" animBg="1"/>
      <p:bldP spid="3" grpId="1"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normAutofit fontScale="90000"/>
          </a:bodyPr>
          <a:lstStyle/>
          <a:p>
            <a:r>
              <a:rPr lang="en-US" dirty="0"/>
              <a:t>Example 2 b. </a:t>
            </a:r>
            <a:r>
              <a:rPr lang="en-US" dirty="0">
                <a:solidFill>
                  <a:srgbClr val="FF0000"/>
                </a:solidFill>
              </a:rPr>
              <a:t>Alternate Solution</a:t>
            </a:r>
            <a:r>
              <a:rPr lang="en-US" dirty="0"/>
              <a:t>.  Find the </a:t>
            </a:r>
            <a:r>
              <a:rPr lang="en-US" b="1" i="1" dirty="0">
                <a:solidFill>
                  <a:srgbClr val="FF0000"/>
                </a:solidFill>
              </a:rPr>
              <a:t>current through the diode</a:t>
            </a:r>
            <a:r>
              <a:rPr lang="en-US" dirty="0"/>
              <a:t> and through the 8 Ohm resistor</a:t>
            </a:r>
          </a:p>
        </p:txBody>
      </p:sp>
      <p:sp>
        <p:nvSpPr>
          <p:cNvPr id="4" name="Oval 3">
            <a:extLst>
              <a:ext uri="{FF2B5EF4-FFF2-40B4-BE49-F238E27FC236}">
                <a16:creationId xmlns:a16="http://schemas.microsoft.com/office/drawing/2014/main" id="{14BE5039-26C8-453F-B636-8E8630BD7203}"/>
              </a:ext>
            </a:extLst>
          </p:cNvPr>
          <p:cNvSpPr/>
          <p:nvPr/>
        </p:nvSpPr>
        <p:spPr>
          <a:xfrm>
            <a:off x="1074697" y="3625609"/>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1428163" y="2910994"/>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1428163" y="4357129"/>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1428163" y="2923857"/>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1976803" y="2756264"/>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2774662" y="2902556"/>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1425586" y="5077506"/>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1300814" y="3654913"/>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1304201" y="3858483"/>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31449" y="3840012"/>
            <a:ext cx="974252" cy="369332"/>
          </a:xfrm>
          <a:prstGeom prst="rect">
            <a:avLst/>
          </a:prstGeom>
          <a:noFill/>
        </p:spPr>
        <p:txBody>
          <a:bodyPr wrap="square" rtlCol="0">
            <a:spAutoFit/>
          </a:bodyPr>
          <a:lstStyle/>
          <a:p>
            <a:r>
              <a:rPr lang="en-US" dirty="0"/>
              <a:t>V</a:t>
            </a:r>
            <a:r>
              <a:rPr lang="en-US" baseline="-25000" dirty="0"/>
              <a:t>th</a:t>
            </a:r>
            <a:r>
              <a:rPr lang="en-US" dirty="0"/>
              <a:t> = 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1495150" y="2356420"/>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4171248" y="1932548"/>
            <a:ext cx="4597050"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Using Kirchhoff’s current law:</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5732941" y="2926562"/>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5740042" y="4198289"/>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5569396" y="3803076"/>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6118095" y="3826215"/>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3689664" y="3823729"/>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4063980" y="2880740"/>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4110107" y="4370974"/>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3119845" y="3806816"/>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sp>
        <p:nvSpPr>
          <p:cNvPr id="52" name="TextBox 51">
            <a:extLst>
              <a:ext uri="{FF2B5EF4-FFF2-40B4-BE49-F238E27FC236}">
                <a16:creationId xmlns:a16="http://schemas.microsoft.com/office/drawing/2014/main" id="{4FF48256-9062-44AD-8450-723D7C751D18}"/>
              </a:ext>
            </a:extLst>
          </p:cNvPr>
          <p:cNvSpPr txBox="1"/>
          <p:nvPr/>
        </p:nvSpPr>
        <p:spPr>
          <a:xfrm>
            <a:off x="3236341" y="2400448"/>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10" name="Straight Arrow Connector 9">
            <a:extLst>
              <a:ext uri="{FF2B5EF4-FFF2-40B4-BE49-F238E27FC236}">
                <a16:creationId xmlns:a16="http://schemas.microsoft.com/office/drawing/2014/main" id="{C8770B29-9D23-4313-B0E6-9B8C96194FE8}"/>
              </a:ext>
            </a:extLst>
          </p:cNvPr>
          <p:cNvCxnSpPr/>
          <p:nvPr/>
        </p:nvCxnSpPr>
        <p:spPr>
          <a:xfrm>
            <a:off x="3208909" y="2808329"/>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5203F3E-5460-4DD2-8896-E5D43E4A1203}"/>
              </a:ext>
            </a:extLst>
          </p:cNvPr>
          <p:cNvCxnSpPr>
            <a:cxnSpLocks/>
          </p:cNvCxnSpPr>
          <p:nvPr/>
        </p:nvCxnSpPr>
        <p:spPr>
          <a:xfrm>
            <a:off x="6171258" y="383957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C1FFCC43-B47C-4BFE-9CA1-E5E1CFD40F57}"/>
              </a:ext>
            </a:extLst>
          </p:cNvPr>
          <p:cNvCxnSpPr>
            <a:cxnSpLocks/>
          </p:cNvCxnSpPr>
          <p:nvPr/>
        </p:nvCxnSpPr>
        <p:spPr>
          <a:xfrm>
            <a:off x="4423407" y="383957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E28713F7-29A7-4DD4-A731-DE09B5C64F5A}"/>
              </a:ext>
            </a:extLst>
          </p:cNvPr>
          <p:cNvSpPr txBox="1"/>
          <p:nvPr/>
        </p:nvSpPr>
        <p:spPr>
          <a:xfrm>
            <a:off x="4450131" y="3796291"/>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58" name="Group 57">
            <a:extLst>
              <a:ext uri="{FF2B5EF4-FFF2-40B4-BE49-F238E27FC236}">
                <a16:creationId xmlns:a16="http://schemas.microsoft.com/office/drawing/2014/main" id="{E9F0FCE3-4DE7-4FB5-8FF6-4D67AF0208CF}"/>
              </a:ext>
            </a:extLst>
          </p:cNvPr>
          <p:cNvGrpSpPr/>
          <p:nvPr/>
        </p:nvGrpSpPr>
        <p:grpSpPr>
          <a:xfrm>
            <a:off x="5367181" y="3658484"/>
            <a:ext cx="731520" cy="731520"/>
            <a:chOff x="2166897" y="3614000"/>
            <a:chExt cx="731520" cy="731520"/>
          </a:xfrm>
        </p:grpSpPr>
        <p:sp>
          <p:nvSpPr>
            <p:cNvPr id="60" name="Oval 59">
              <a:extLst>
                <a:ext uri="{FF2B5EF4-FFF2-40B4-BE49-F238E27FC236}">
                  <a16:creationId xmlns:a16="http://schemas.microsoft.com/office/drawing/2014/main" id="{7DE8C437-B788-46CC-9486-52D700CB1C5E}"/>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71F50EB7-D26D-468E-9959-D8EEE527715F}"/>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64" name="TextBox 63">
              <a:extLst>
                <a:ext uri="{FF2B5EF4-FFF2-40B4-BE49-F238E27FC236}">
                  <a16:creationId xmlns:a16="http://schemas.microsoft.com/office/drawing/2014/main" id="{BADC24A0-1EF1-47C0-8F13-8D7914F0CDCD}"/>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grpSp>
      <p:sp>
        <p:nvSpPr>
          <p:cNvPr id="67" name="Content Placeholder 2">
            <a:extLst>
              <a:ext uri="{FF2B5EF4-FFF2-40B4-BE49-F238E27FC236}">
                <a16:creationId xmlns:a16="http://schemas.microsoft.com/office/drawing/2014/main" id="{B96B3A06-02D4-4919-83A8-7E1C64606824}"/>
              </a:ext>
            </a:extLst>
          </p:cNvPr>
          <p:cNvSpPr txBox="1">
            <a:spLocks/>
          </p:cNvSpPr>
          <p:nvPr/>
        </p:nvSpPr>
        <p:spPr>
          <a:xfrm>
            <a:off x="6358460" y="3731805"/>
            <a:ext cx="2023032"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V</a:t>
            </a:r>
            <a:r>
              <a:rPr lang="en-US" baseline="-25000" dirty="0"/>
              <a:t>on</a:t>
            </a:r>
            <a:r>
              <a:rPr lang="en-US" dirty="0"/>
              <a:t> = (0.7 V)</a:t>
            </a:r>
          </a:p>
        </p:txBody>
      </p:sp>
      <mc:AlternateContent xmlns:mc="http://schemas.openxmlformats.org/markup-compatibility/2006" xmlns:a14="http://schemas.microsoft.com/office/drawing/2010/main">
        <mc:Choice Requires="a14">
          <p:sp>
            <p:nvSpPr>
              <p:cNvPr id="68" name="Content Placeholder 2">
                <a:extLst>
                  <a:ext uri="{FF2B5EF4-FFF2-40B4-BE49-F238E27FC236}">
                    <a16:creationId xmlns:a16="http://schemas.microsoft.com/office/drawing/2014/main" id="{900294D1-EC0F-4150-A721-137BA2081A88}"/>
                  </a:ext>
                </a:extLst>
              </p:cNvPr>
              <p:cNvSpPr txBox="1">
                <a:spLocks/>
              </p:cNvSpPr>
              <p:nvPr/>
            </p:nvSpPr>
            <p:spPr>
              <a:xfrm>
                <a:off x="9085717" y="1916253"/>
                <a:ext cx="1859799" cy="6215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1</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2</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𝐷</m:t>
                        </m:r>
                      </m:sub>
                    </m:sSub>
                  </m:oMath>
                </a14:m>
                <a:endParaRPr lang="en-US" dirty="0"/>
              </a:p>
            </p:txBody>
          </p:sp>
        </mc:Choice>
        <mc:Fallback xmlns="">
          <p:sp>
            <p:nvSpPr>
              <p:cNvPr id="68" name="Content Placeholder 2">
                <a:extLst>
                  <a:ext uri="{FF2B5EF4-FFF2-40B4-BE49-F238E27FC236}">
                    <a16:creationId xmlns:a16="http://schemas.microsoft.com/office/drawing/2014/main" id="{900294D1-EC0F-4150-A721-137BA2081A88}"/>
                  </a:ext>
                </a:extLst>
              </p:cNvPr>
              <p:cNvSpPr txBox="1">
                <a:spLocks noRot="1" noChangeAspect="1" noMove="1" noResize="1" noEditPoints="1" noAdjustHandles="1" noChangeArrowheads="1" noChangeShapeType="1" noTextEdit="1"/>
              </p:cNvSpPr>
              <p:nvPr/>
            </p:nvSpPr>
            <p:spPr>
              <a:xfrm>
                <a:off x="9085717" y="1916253"/>
                <a:ext cx="1859799" cy="621544"/>
              </a:xfrm>
              <a:prstGeom prst="rect">
                <a:avLst/>
              </a:prstGeom>
              <a:blipFill>
                <a:blip r:embed="rId2"/>
                <a:stretch>
                  <a:fillRect t="-15686" b="-490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Content Placeholder 2">
                <a:extLst>
                  <a:ext uri="{FF2B5EF4-FFF2-40B4-BE49-F238E27FC236}">
                    <a16:creationId xmlns:a16="http://schemas.microsoft.com/office/drawing/2014/main" id="{FCC43DD3-172C-4536-982B-1325F3996E24}"/>
                  </a:ext>
                </a:extLst>
              </p:cNvPr>
              <p:cNvSpPr txBox="1">
                <a:spLocks/>
              </p:cNvSpPr>
              <p:nvPr/>
            </p:nvSpPr>
            <p:spPr>
              <a:xfrm>
                <a:off x="9085717" y="2688256"/>
                <a:ext cx="1859799" cy="6215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𝐷</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1</m:t>
                        </m:r>
                      </m:sub>
                    </m:sSub>
                  </m:oMath>
                </a14:m>
                <a:r>
                  <a:rPr lang="en-US" dirty="0"/>
                  <a:t> -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2</m:t>
                        </m:r>
                      </m:sub>
                    </m:sSub>
                  </m:oMath>
                </a14:m>
                <a:endParaRPr lang="en-US" dirty="0"/>
              </a:p>
            </p:txBody>
          </p:sp>
        </mc:Choice>
        <mc:Fallback xmlns="">
          <p:sp>
            <p:nvSpPr>
              <p:cNvPr id="80" name="Content Placeholder 2">
                <a:extLst>
                  <a:ext uri="{FF2B5EF4-FFF2-40B4-BE49-F238E27FC236}">
                    <a16:creationId xmlns:a16="http://schemas.microsoft.com/office/drawing/2014/main" id="{FCC43DD3-172C-4536-982B-1325F3996E24}"/>
                  </a:ext>
                </a:extLst>
              </p:cNvPr>
              <p:cNvSpPr txBox="1">
                <a:spLocks noRot="1" noChangeAspect="1" noMove="1" noResize="1" noEditPoints="1" noAdjustHandles="1" noChangeArrowheads="1" noChangeShapeType="1" noTextEdit="1"/>
              </p:cNvSpPr>
              <p:nvPr/>
            </p:nvSpPr>
            <p:spPr>
              <a:xfrm>
                <a:off x="9085717" y="2688256"/>
                <a:ext cx="1859799" cy="621544"/>
              </a:xfrm>
              <a:prstGeom prst="rect">
                <a:avLst/>
              </a:prstGeom>
              <a:blipFill>
                <a:blip r:embed="rId3"/>
                <a:stretch>
                  <a:fillRect t="-16667" b="-490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1" name="Content Placeholder 2">
                <a:extLst>
                  <a:ext uri="{FF2B5EF4-FFF2-40B4-BE49-F238E27FC236}">
                    <a16:creationId xmlns:a16="http://schemas.microsoft.com/office/drawing/2014/main" id="{5EE27424-05B4-4B15-BBFA-0890BF6FA5C7}"/>
                  </a:ext>
                </a:extLst>
              </p:cNvPr>
              <p:cNvSpPr txBox="1">
                <a:spLocks/>
              </p:cNvSpPr>
              <p:nvPr/>
            </p:nvSpPr>
            <p:spPr>
              <a:xfrm>
                <a:off x="8946017" y="3435576"/>
                <a:ext cx="3114915" cy="621544"/>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𝐷</m:t>
                        </m:r>
                      </m:sub>
                    </m:sSub>
                  </m:oMath>
                </a14:m>
                <a:r>
                  <a:rPr lang="en-US" dirty="0"/>
                  <a:t> = 0.287 A -0.175 A</a:t>
                </a:r>
              </a:p>
            </p:txBody>
          </p:sp>
        </mc:Choice>
        <mc:Fallback xmlns="">
          <p:sp>
            <p:nvSpPr>
              <p:cNvPr id="81" name="Content Placeholder 2">
                <a:extLst>
                  <a:ext uri="{FF2B5EF4-FFF2-40B4-BE49-F238E27FC236}">
                    <a16:creationId xmlns:a16="http://schemas.microsoft.com/office/drawing/2014/main" id="{5EE27424-05B4-4B15-BBFA-0890BF6FA5C7}"/>
                  </a:ext>
                </a:extLst>
              </p:cNvPr>
              <p:cNvSpPr txBox="1">
                <a:spLocks noRot="1" noChangeAspect="1" noMove="1" noResize="1" noEditPoints="1" noAdjustHandles="1" noChangeArrowheads="1" noChangeShapeType="1" noTextEdit="1"/>
              </p:cNvSpPr>
              <p:nvPr/>
            </p:nvSpPr>
            <p:spPr>
              <a:xfrm>
                <a:off x="8946017" y="3435576"/>
                <a:ext cx="3114915" cy="621544"/>
              </a:xfrm>
              <a:prstGeom prst="rect">
                <a:avLst/>
              </a:prstGeom>
              <a:blipFill>
                <a:blip r:embed="rId4"/>
                <a:stretch>
                  <a:fillRect t="-15686" r="-1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2" name="Content Placeholder 2">
                <a:extLst>
                  <a:ext uri="{FF2B5EF4-FFF2-40B4-BE49-F238E27FC236}">
                    <a16:creationId xmlns:a16="http://schemas.microsoft.com/office/drawing/2014/main" id="{F5A88AFE-A936-4A19-8AB2-4AAF6E5E0513}"/>
                  </a:ext>
                </a:extLst>
              </p:cNvPr>
              <p:cNvSpPr txBox="1">
                <a:spLocks/>
              </p:cNvSpPr>
              <p:nvPr/>
            </p:nvSpPr>
            <p:spPr>
              <a:xfrm>
                <a:off x="8989066" y="4122190"/>
                <a:ext cx="3114915" cy="6215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𝐼</m:t>
                        </m:r>
                      </m:e>
                      <m:sub>
                        <m:r>
                          <a:rPr lang="en-US" b="0" i="1" smtClean="0">
                            <a:latin typeface="Cambria Math" panose="02040503050406030204" pitchFamily="18" charset="0"/>
                          </a:rPr>
                          <m:t>𝐷</m:t>
                        </m:r>
                      </m:sub>
                    </m:sSub>
                  </m:oMath>
                </a14:m>
                <a:r>
                  <a:rPr lang="en-US" dirty="0"/>
                  <a:t> = 0.112 A</a:t>
                </a:r>
              </a:p>
            </p:txBody>
          </p:sp>
        </mc:Choice>
        <mc:Fallback xmlns="">
          <p:sp>
            <p:nvSpPr>
              <p:cNvPr id="82" name="Content Placeholder 2">
                <a:extLst>
                  <a:ext uri="{FF2B5EF4-FFF2-40B4-BE49-F238E27FC236}">
                    <a16:creationId xmlns:a16="http://schemas.microsoft.com/office/drawing/2014/main" id="{F5A88AFE-A936-4A19-8AB2-4AAF6E5E0513}"/>
                  </a:ext>
                </a:extLst>
              </p:cNvPr>
              <p:cNvSpPr txBox="1">
                <a:spLocks noRot="1" noChangeAspect="1" noMove="1" noResize="1" noEditPoints="1" noAdjustHandles="1" noChangeArrowheads="1" noChangeShapeType="1" noTextEdit="1"/>
              </p:cNvSpPr>
              <p:nvPr/>
            </p:nvSpPr>
            <p:spPr>
              <a:xfrm>
                <a:off x="8989066" y="4122190"/>
                <a:ext cx="3114915" cy="621544"/>
              </a:xfrm>
              <a:prstGeom prst="rect">
                <a:avLst/>
              </a:prstGeom>
              <a:blipFill>
                <a:blip r:embed="rId5"/>
                <a:stretch>
                  <a:fillRect t="-15686" b="-4902"/>
                </a:stretch>
              </a:blipFill>
            </p:spPr>
            <p:txBody>
              <a:bodyPr/>
              <a:lstStyle/>
              <a:p>
                <a:r>
                  <a:rPr lang="en-US">
                    <a:noFill/>
                  </a:rPr>
                  <a:t> </a:t>
                </a:r>
              </a:p>
            </p:txBody>
          </p:sp>
        </mc:Fallback>
      </mc:AlternateContent>
    </p:spTree>
    <p:extLst>
      <p:ext uri="{BB962C8B-B14F-4D97-AF65-F5344CB8AC3E}">
        <p14:creationId xmlns:p14="http://schemas.microsoft.com/office/powerpoint/2010/main" val="1460348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7" grpId="0"/>
      <p:bldP spid="68" grpId="0"/>
      <p:bldP spid="80" grpId="0"/>
      <p:bldP spid="81" grpId="0"/>
      <p:bldP spid="8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t>
            </a:r>
            <a:r>
              <a:rPr lang="en-US" dirty="0">
                <a:solidFill>
                  <a:srgbClr val="FF0000"/>
                </a:solidFill>
              </a:rPr>
              <a:t> c</a:t>
            </a:r>
            <a:r>
              <a:rPr lang="en-US" dirty="0"/>
              <a:t>. Solve Using Shockley Equations</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th</a:t>
            </a:r>
            <a:r>
              <a:rPr lang="en-US" dirty="0"/>
              <a:t> = 1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49" y="2344811"/>
            <a:ext cx="1332339" cy="369332"/>
          </a:xfrm>
          <a:prstGeom prst="rect">
            <a:avLst/>
          </a:prstGeom>
          <a:noFill/>
        </p:spPr>
        <p:txBody>
          <a:bodyPr wrap="square" rtlCol="0">
            <a:spAutoFit/>
          </a:bodyPr>
          <a:lstStyle/>
          <a:p>
            <a:r>
              <a:rPr lang="en-US" dirty="0" err="1"/>
              <a:t>R</a:t>
            </a:r>
            <a:r>
              <a:rPr lang="en-US" baseline="-25000" dirty="0" err="1"/>
              <a:t>th</a:t>
            </a:r>
            <a:r>
              <a:rPr lang="en-US" baseline="-25000" dirty="0"/>
              <a:t> </a:t>
            </a:r>
            <a:r>
              <a:rPr lang="en-US" dirty="0"/>
              <a:t>= 2.67 </a:t>
            </a:r>
            <a:r>
              <a:rPr lang="el-GR" dirty="0"/>
              <a:t>Ω</a:t>
            </a:r>
            <a:endParaRPr lang="en-US" dirty="0"/>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32142" y="1938189"/>
            <a:ext cx="3454895" cy="41703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0000"/>
                </a:solidFill>
              </a:rPr>
              <a:t>Thevenin Equivalent Circuit</a:t>
            </a:r>
          </a:p>
        </p:txBody>
      </p:sp>
      <p:cxnSp>
        <p:nvCxnSpPr>
          <p:cNvPr id="62" name="Straight Connector 61">
            <a:extLst>
              <a:ext uri="{FF2B5EF4-FFF2-40B4-BE49-F238E27FC236}">
                <a16:creationId xmlns:a16="http://schemas.microsoft.com/office/drawing/2014/main" id="{EF2100E1-E124-443A-ADE1-9A6B8FF06DD7}"/>
              </a:ext>
            </a:extLst>
          </p:cNvPr>
          <p:cNvCxnSpPr>
            <a:cxnSpLocks/>
            <a:endCxn id="66"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a:stCxn id="66"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62D9381B-588E-4989-B20E-BD12E62F1FD8}"/>
              </a:ext>
            </a:extLst>
          </p:cNvPr>
          <p:cNvGrpSpPr/>
          <p:nvPr/>
        </p:nvGrpSpPr>
        <p:grpSpPr>
          <a:xfrm>
            <a:off x="6661596" y="3791467"/>
            <a:ext cx="365760" cy="395213"/>
            <a:chOff x="6661596" y="3791467"/>
            <a:chExt cx="365760" cy="395213"/>
          </a:xfrm>
        </p:grpSpPr>
        <p:sp>
          <p:nvSpPr>
            <p:cNvPr id="66" name="Isosceles Triangle 65">
              <a:extLst>
                <a:ext uri="{FF2B5EF4-FFF2-40B4-BE49-F238E27FC236}">
                  <a16:creationId xmlns:a16="http://schemas.microsoft.com/office/drawing/2014/main" id="{C99619E8-9FB2-45E2-A6E4-A838CCF0B8BA}"/>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109596" y="3826764"/>
            <a:ext cx="649370" cy="369332"/>
          </a:xfrm>
          <a:prstGeom prst="rect">
            <a:avLst/>
          </a:prstGeom>
          <a:noFill/>
        </p:spPr>
        <p:txBody>
          <a:bodyPr wrap="square" rtlCol="0">
            <a:spAutoFit/>
          </a:bodyPr>
          <a:lstStyle/>
          <a:p>
            <a:r>
              <a:rPr lang="en-US" dirty="0"/>
              <a:t>I</a:t>
            </a:r>
            <a:r>
              <a:rPr lang="en-US" baseline="-25000" dirty="0"/>
              <a:t>D</a:t>
            </a:r>
          </a:p>
        </p:txBody>
      </p:sp>
      <p:sp>
        <p:nvSpPr>
          <p:cNvPr id="54" name="Content Placeholder 2">
            <a:extLst>
              <a:ext uri="{FF2B5EF4-FFF2-40B4-BE49-F238E27FC236}">
                <a16:creationId xmlns:a16="http://schemas.microsoft.com/office/drawing/2014/main" id="{A61678FD-E2D6-4314-B59E-CF102093E51D}"/>
              </a:ext>
            </a:extLst>
          </p:cNvPr>
          <p:cNvSpPr txBox="1">
            <a:spLocks/>
          </p:cNvSpPr>
          <p:nvPr/>
        </p:nvSpPr>
        <p:spPr>
          <a:xfrm>
            <a:off x="7577791" y="1514207"/>
            <a:ext cx="3071035"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0 = V</a:t>
            </a:r>
            <a:r>
              <a:rPr lang="en-US" baseline="-25000" dirty="0"/>
              <a:t>th</a:t>
            </a:r>
            <a:r>
              <a:rPr lang="en-US" dirty="0"/>
              <a:t> – </a:t>
            </a:r>
            <a:r>
              <a:rPr lang="en-US" dirty="0" err="1"/>
              <a:t>R</a:t>
            </a:r>
            <a:r>
              <a:rPr lang="en-US" baseline="-25000" dirty="0" err="1"/>
              <a:t>th</a:t>
            </a:r>
            <a:r>
              <a:rPr lang="en-US" dirty="0"/>
              <a:t> I</a:t>
            </a:r>
            <a:r>
              <a:rPr lang="en-US" baseline="-25000" dirty="0"/>
              <a:t>D</a:t>
            </a:r>
            <a:r>
              <a:rPr lang="en-US" dirty="0"/>
              <a:t> - V</a:t>
            </a:r>
            <a:r>
              <a:rPr lang="en-US" baseline="-25000" dirty="0"/>
              <a:t>D</a:t>
            </a:r>
          </a:p>
        </p:txBody>
      </p:sp>
      <mc:AlternateContent xmlns:mc="http://schemas.openxmlformats.org/markup-compatibility/2006">
        <mc:Choice xmlns:a14="http://schemas.microsoft.com/office/drawing/2010/main" Requires="a14">
          <p:sp>
            <p:nvSpPr>
              <p:cNvPr id="55" name="Content Placeholder 2">
                <a:extLst>
                  <a:ext uri="{FF2B5EF4-FFF2-40B4-BE49-F238E27FC236}">
                    <a16:creationId xmlns:a16="http://schemas.microsoft.com/office/drawing/2014/main" id="{5B8C8DBE-0744-4C04-A72B-6716EBFC90FF}"/>
                  </a:ext>
                </a:extLst>
              </p:cNvPr>
              <p:cNvSpPr txBox="1">
                <a:spLocks/>
              </p:cNvSpPr>
              <p:nvPr/>
            </p:nvSpPr>
            <p:spPr>
              <a:xfrm>
                <a:off x="7577790" y="2111962"/>
                <a:ext cx="4292768" cy="8315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0 = V</a:t>
                </a:r>
                <a:r>
                  <a:rPr lang="en-US" sz="2400" baseline="-25000" dirty="0"/>
                  <a:t>th</a:t>
                </a:r>
                <a:r>
                  <a:rPr lang="en-US" sz="2400" dirty="0"/>
                  <a:t> – </a:t>
                </a:r>
                <a:r>
                  <a:rPr lang="en-US" sz="2400" dirty="0" err="1"/>
                  <a:t>R</a:t>
                </a:r>
                <a:r>
                  <a:rPr lang="en-US" sz="2400" baseline="-25000" dirty="0" err="1"/>
                  <a:t>th</a:t>
                </a:r>
                <a:r>
                  <a:rPr lang="en-US" sz="2400" dirty="0"/>
                  <a:t> I</a:t>
                </a:r>
                <a:r>
                  <a:rPr lang="en-US" sz="2400" baseline="-25000" dirty="0"/>
                  <a:t>o</a:t>
                </a:r>
                <a:r>
                  <a:rPr lang="en-US" sz="2400" dirty="0"/>
                  <a:t> </a:t>
                </a:r>
                <a14:m>
                  <m:oMath xmlns:m="http://schemas.openxmlformats.org/officeDocument/2006/math">
                    <m:d>
                      <m:dPr>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𝑒</m:t>
                            </m:r>
                          </m:e>
                          <m:sup>
                            <m:f>
                              <m:fPr>
                                <m:type m:val="skw"/>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𝐷</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𝑇</m:t>
                                    </m:r>
                                  </m:sub>
                                </m:sSub>
                              </m:den>
                            </m:f>
                          </m:sup>
                        </m:sSup>
                        <m:r>
                          <a:rPr lang="en-US" sz="2400" i="1">
                            <a:latin typeface="Cambria Math" panose="02040503050406030204" pitchFamily="18" charset="0"/>
                          </a:rPr>
                          <m:t>−1</m:t>
                        </m:r>
                      </m:e>
                    </m:d>
                    <m:r>
                      <a:rPr lang="en-US" sz="2400" i="1">
                        <a:latin typeface="Cambria Math" panose="02040503050406030204" pitchFamily="18" charset="0"/>
                      </a:rPr>
                      <m:t> </m:t>
                    </m:r>
                  </m:oMath>
                </a14:m>
                <a:r>
                  <a:rPr lang="en-US" sz="2400" dirty="0"/>
                  <a:t>- V</a:t>
                </a:r>
                <a:r>
                  <a:rPr lang="en-US" sz="2400" baseline="-25000" dirty="0"/>
                  <a:t>D</a:t>
                </a:r>
              </a:p>
            </p:txBody>
          </p:sp>
        </mc:Choice>
        <mc:Fallback>
          <p:sp>
            <p:nvSpPr>
              <p:cNvPr id="55" name="Content Placeholder 2">
                <a:extLst>
                  <a:ext uri="{FF2B5EF4-FFF2-40B4-BE49-F238E27FC236}">
                    <a16:creationId xmlns:a16="http://schemas.microsoft.com/office/drawing/2014/main" id="{5B8C8DBE-0744-4C04-A72B-6716EBFC90FF}"/>
                  </a:ext>
                </a:extLst>
              </p:cNvPr>
              <p:cNvSpPr txBox="1">
                <a:spLocks noRot="1" noChangeAspect="1" noMove="1" noResize="1" noEditPoints="1" noAdjustHandles="1" noChangeArrowheads="1" noChangeShapeType="1" noTextEdit="1"/>
              </p:cNvSpPr>
              <p:nvPr/>
            </p:nvSpPr>
            <p:spPr>
              <a:xfrm>
                <a:off x="7577790" y="2111962"/>
                <a:ext cx="4292768" cy="831529"/>
              </a:xfrm>
              <a:prstGeom prst="rect">
                <a:avLst/>
              </a:prstGeom>
              <a:blipFill>
                <a:blip r:embed="rId2"/>
                <a:stretch>
                  <a:fillRect l="-213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6" name="Content Placeholder 2">
                <a:extLst>
                  <a:ext uri="{FF2B5EF4-FFF2-40B4-BE49-F238E27FC236}">
                    <a16:creationId xmlns:a16="http://schemas.microsoft.com/office/drawing/2014/main" id="{93559E5B-C5DB-4A44-A84F-E169E4E33A51}"/>
                  </a:ext>
                </a:extLst>
              </p:cNvPr>
              <p:cNvSpPr txBox="1">
                <a:spLocks/>
              </p:cNvSpPr>
              <p:nvPr/>
            </p:nvSpPr>
            <p:spPr>
              <a:xfrm>
                <a:off x="7594949" y="2881664"/>
                <a:ext cx="3834013" cy="750055"/>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 </a:t>
                </a:r>
                <a:r>
                  <a:rPr lang="en-US" dirty="0" err="1"/>
                  <a:t>R</a:t>
                </a:r>
                <a:r>
                  <a:rPr lang="en-US" baseline="-25000" dirty="0" err="1"/>
                  <a:t>th</a:t>
                </a:r>
                <a:r>
                  <a:rPr lang="en-US" dirty="0"/>
                  <a:t> I</a:t>
                </a:r>
                <a:r>
                  <a:rPr lang="en-US" baseline="-25000" dirty="0"/>
                  <a:t>o</a:t>
                </a:r>
                <a:r>
                  <a:rPr lang="en-US" dirty="0"/>
                  <a:t> </a:t>
                </a:r>
                <a14:m>
                  <m:oMath xmlns:m="http://schemas.openxmlformats.org/officeDocument/2006/math">
                    <m:d>
                      <m:dPr>
                        <m:ctrlPr>
                          <a:rPr lang="en-US" i="1">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𝑒</m:t>
                            </m:r>
                          </m:e>
                          <m:sup>
                            <m:f>
                              <m:fPr>
                                <m:type m:val="skw"/>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𝑇</m:t>
                                    </m:r>
                                  </m:sub>
                                </m:sSub>
                              </m:den>
                            </m:f>
                          </m:sup>
                        </m:sSup>
                        <m:r>
                          <a:rPr lang="en-US" i="1">
                            <a:latin typeface="Cambria Math" panose="02040503050406030204" pitchFamily="18" charset="0"/>
                          </a:rPr>
                          <m:t>−1</m:t>
                        </m:r>
                      </m:e>
                    </m:d>
                  </m:oMath>
                </a14:m>
                <a:r>
                  <a:rPr lang="en-US" dirty="0"/>
                  <a:t> = V</a:t>
                </a:r>
                <a:r>
                  <a:rPr lang="en-US" baseline="-25000" dirty="0"/>
                  <a:t>th</a:t>
                </a:r>
                <a:r>
                  <a:rPr lang="en-US" dirty="0"/>
                  <a:t> - V</a:t>
                </a:r>
                <a:r>
                  <a:rPr lang="en-US" baseline="-25000" dirty="0"/>
                  <a:t>D</a:t>
                </a:r>
              </a:p>
            </p:txBody>
          </p:sp>
        </mc:Choice>
        <mc:Fallback>
          <p:sp>
            <p:nvSpPr>
              <p:cNvPr id="56" name="Content Placeholder 2">
                <a:extLst>
                  <a:ext uri="{FF2B5EF4-FFF2-40B4-BE49-F238E27FC236}">
                    <a16:creationId xmlns:a16="http://schemas.microsoft.com/office/drawing/2014/main" id="{93559E5B-C5DB-4A44-A84F-E169E4E33A51}"/>
                  </a:ext>
                </a:extLst>
              </p:cNvPr>
              <p:cNvSpPr txBox="1">
                <a:spLocks noRot="1" noChangeAspect="1" noMove="1" noResize="1" noEditPoints="1" noAdjustHandles="1" noChangeArrowheads="1" noChangeShapeType="1" noTextEdit="1"/>
              </p:cNvSpPr>
              <p:nvPr/>
            </p:nvSpPr>
            <p:spPr>
              <a:xfrm>
                <a:off x="7594949" y="2881664"/>
                <a:ext cx="3834013" cy="750055"/>
              </a:xfrm>
              <a:prstGeom prst="rect">
                <a:avLst/>
              </a:prstGeom>
              <a:blipFill>
                <a:blip r:embed="rId3"/>
                <a:stretch>
                  <a:fillRect l="-795" t="-325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7" name="Content Placeholder 2">
                <a:extLst>
                  <a:ext uri="{FF2B5EF4-FFF2-40B4-BE49-F238E27FC236}">
                    <a16:creationId xmlns:a16="http://schemas.microsoft.com/office/drawing/2014/main" id="{FE19585C-6640-47D3-849C-DF32AEED3B47}"/>
                  </a:ext>
                </a:extLst>
              </p:cNvPr>
              <p:cNvSpPr txBox="1">
                <a:spLocks/>
              </p:cNvSpPr>
              <p:nvPr/>
            </p:nvSpPr>
            <p:spPr>
              <a:xfrm>
                <a:off x="7402205" y="3595665"/>
                <a:ext cx="4789795" cy="83152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𝑒</m:t>
                              </m:r>
                            </m:e>
                            <m:sup>
                              <m:f>
                                <m:fPr>
                                  <m:type m:val="skw"/>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𝑇</m:t>
                                      </m:r>
                                    </m:sub>
                                  </m:sSub>
                                </m:den>
                              </m:f>
                            </m:sup>
                          </m:sSup>
                          <m:r>
                            <a:rPr lang="en-US" i="1">
                              <a:latin typeface="Cambria Math" panose="02040503050406030204" pitchFamily="18" charset="0"/>
                            </a:rPr>
                            <m:t>−1</m:t>
                          </m:r>
                        </m:e>
                      </m:d>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𝑡h</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b="0" i="1" smtClean="0">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𝑡h</m:t>
                              </m:r>
                            </m:sub>
                          </m:sSub>
                          <m:sSub>
                            <m:sSubPr>
                              <m:ctrlPr>
                                <a:rPr lang="en-US" i="1">
                                  <a:latin typeface="Cambria Math" panose="02040503050406030204" pitchFamily="18" charset="0"/>
                                </a:rPr>
                              </m:ctrlPr>
                            </m:sSubPr>
                            <m:e>
                              <m:r>
                                <a:rPr lang="en-US" b="0" i="1" smtClean="0">
                                  <a:latin typeface="Cambria Math" panose="02040503050406030204" pitchFamily="18" charset="0"/>
                                </a:rPr>
                                <m:t>𝐼</m:t>
                              </m:r>
                            </m:e>
                            <m:sub>
                              <m:r>
                                <a:rPr lang="en-US" b="0" i="1" smtClean="0">
                                  <a:latin typeface="Cambria Math" panose="02040503050406030204" pitchFamily="18" charset="0"/>
                                </a:rPr>
                                <m:t>0</m:t>
                              </m:r>
                            </m:sub>
                          </m:sSub>
                          <m:r>
                            <a:rPr lang="en-US" b="0" i="1" smtClean="0">
                              <a:latin typeface="Cambria Math" panose="02040503050406030204" pitchFamily="18" charset="0"/>
                            </a:rPr>
                            <m:t> </m:t>
                          </m:r>
                        </m:den>
                      </m:f>
                    </m:oMath>
                  </m:oMathPara>
                </a14:m>
                <a:endParaRPr lang="en-US" dirty="0"/>
              </a:p>
            </p:txBody>
          </p:sp>
        </mc:Choice>
        <mc:Fallback>
          <p:sp>
            <p:nvSpPr>
              <p:cNvPr id="57" name="Content Placeholder 2">
                <a:extLst>
                  <a:ext uri="{FF2B5EF4-FFF2-40B4-BE49-F238E27FC236}">
                    <a16:creationId xmlns:a16="http://schemas.microsoft.com/office/drawing/2014/main" id="{FE19585C-6640-47D3-849C-DF32AEED3B47}"/>
                  </a:ext>
                </a:extLst>
              </p:cNvPr>
              <p:cNvSpPr txBox="1">
                <a:spLocks noRot="1" noChangeAspect="1" noMove="1" noResize="1" noEditPoints="1" noAdjustHandles="1" noChangeArrowheads="1" noChangeShapeType="1" noTextEdit="1"/>
              </p:cNvSpPr>
              <p:nvPr/>
            </p:nvSpPr>
            <p:spPr>
              <a:xfrm>
                <a:off x="7402205" y="3595665"/>
                <a:ext cx="4789795" cy="831529"/>
              </a:xfrm>
              <a:prstGeom prst="rect">
                <a:avLst/>
              </a:prstGeom>
              <a:blipFill>
                <a:blip r:embed="rId4"/>
                <a:stretch>
                  <a:fillRect/>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58E68040-341A-B4B7-C33E-0D84B90C3792}"/>
              </a:ext>
            </a:extLst>
          </p:cNvPr>
          <p:cNvSpPr txBox="1">
            <a:spLocks/>
          </p:cNvSpPr>
          <p:nvPr/>
        </p:nvSpPr>
        <p:spPr>
          <a:xfrm>
            <a:off x="10043569" y="326140"/>
            <a:ext cx="1589632"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0000"/>
                </a:solidFill>
              </a:rPr>
              <a:t>Iteration</a:t>
            </a:r>
            <a:endParaRPr lang="en-US" dirty="0"/>
          </a:p>
        </p:txBody>
      </p:sp>
      <p:sp>
        <p:nvSpPr>
          <p:cNvPr id="10" name="Content Placeholder 2">
            <a:extLst>
              <a:ext uri="{FF2B5EF4-FFF2-40B4-BE49-F238E27FC236}">
                <a16:creationId xmlns:a16="http://schemas.microsoft.com/office/drawing/2014/main" id="{2AE83A77-AAFE-887A-2516-B8ECE40843E9}"/>
              </a:ext>
            </a:extLst>
          </p:cNvPr>
          <p:cNvSpPr txBox="1">
            <a:spLocks/>
          </p:cNvSpPr>
          <p:nvPr/>
        </p:nvSpPr>
        <p:spPr>
          <a:xfrm>
            <a:off x="6244072" y="1499010"/>
            <a:ext cx="835048"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KVL</a:t>
            </a:r>
          </a:p>
        </p:txBody>
      </p:sp>
      <p:sp>
        <p:nvSpPr>
          <p:cNvPr id="12" name="Content Placeholder 2">
            <a:extLst>
              <a:ext uri="{FF2B5EF4-FFF2-40B4-BE49-F238E27FC236}">
                <a16:creationId xmlns:a16="http://schemas.microsoft.com/office/drawing/2014/main" id="{FF3FD355-EF97-0EB0-3A87-3C7651FCED17}"/>
              </a:ext>
            </a:extLst>
          </p:cNvPr>
          <p:cNvSpPr txBox="1">
            <a:spLocks/>
          </p:cNvSpPr>
          <p:nvPr/>
        </p:nvSpPr>
        <p:spPr>
          <a:xfrm>
            <a:off x="5960432" y="2192880"/>
            <a:ext cx="1748351" cy="3922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Substitute</a:t>
            </a:r>
          </a:p>
        </p:txBody>
      </p:sp>
      <p:sp>
        <p:nvSpPr>
          <p:cNvPr id="13" name="Content Placeholder 2">
            <a:extLst>
              <a:ext uri="{FF2B5EF4-FFF2-40B4-BE49-F238E27FC236}">
                <a16:creationId xmlns:a16="http://schemas.microsoft.com/office/drawing/2014/main" id="{2754FD6B-07EE-A580-3F2E-3F51EFD7D3DC}"/>
              </a:ext>
            </a:extLst>
          </p:cNvPr>
          <p:cNvSpPr txBox="1">
            <a:spLocks/>
          </p:cNvSpPr>
          <p:nvPr/>
        </p:nvSpPr>
        <p:spPr>
          <a:xfrm>
            <a:off x="10469423" y="1663839"/>
            <a:ext cx="1500528" cy="3922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Solve for V</a:t>
            </a:r>
            <a:r>
              <a:rPr lang="en-US" sz="2000" baseline="-25000" dirty="0">
                <a:solidFill>
                  <a:srgbClr val="FF0000"/>
                </a:solidFill>
              </a:rPr>
              <a:t>D</a:t>
            </a:r>
          </a:p>
        </p:txBody>
      </p:sp>
      <p:cxnSp>
        <p:nvCxnSpPr>
          <p:cNvPr id="24" name="Straight Arrow Connector 23">
            <a:extLst>
              <a:ext uri="{FF2B5EF4-FFF2-40B4-BE49-F238E27FC236}">
                <a16:creationId xmlns:a16="http://schemas.microsoft.com/office/drawing/2014/main" id="{C35B5867-A734-ACD3-9588-289522B721D8}"/>
              </a:ext>
            </a:extLst>
          </p:cNvPr>
          <p:cNvCxnSpPr/>
          <p:nvPr/>
        </p:nvCxnSpPr>
        <p:spPr>
          <a:xfrm flipH="1">
            <a:off x="10043569" y="2008210"/>
            <a:ext cx="316045" cy="10375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5" name="Content Placeholder 2">
                <a:extLst>
                  <a:ext uri="{FF2B5EF4-FFF2-40B4-BE49-F238E27FC236}">
                    <a16:creationId xmlns:a16="http://schemas.microsoft.com/office/drawing/2014/main" id="{145CFED2-73DF-5D48-B341-3E02D1FF333C}"/>
                  </a:ext>
                </a:extLst>
              </p:cNvPr>
              <p:cNvSpPr txBox="1">
                <a:spLocks/>
              </p:cNvSpPr>
              <p:nvPr/>
            </p:nvSpPr>
            <p:spPr>
              <a:xfrm>
                <a:off x="7650689" y="4512264"/>
                <a:ext cx="3778273" cy="83152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𝑒</m:t>
                              </m:r>
                            </m:e>
                            <m:sup>
                              <m:f>
                                <m:fPr>
                                  <m:type m:val="skw"/>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𝑇</m:t>
                                      </m:r>
                                    </m:sub>
                                  </m:sSub>
                                </m:den>
                              </m:f>
                            </m:sup>
                          </m:sSup>
                        </m:e>
                      </m:d>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𝑡h</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b="0" i="1" smtClean="0">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𝑡h</m:t>
                              </m:r>
                            </m:sub>
                          </m:sSub>
                          <m:sSub>
                            <m:sSubPr>
                              <m:ctrlPr>
                                <a:rPr lang="en-US" i="1">
                                  <a:latin typeface="Cambria Math" panose="02040503050406030204" pitchFamily="18" charset="0"/>
                                </a:rPr>
                              </m:ctrlPr>
                            </m:sSubPr>
                            <m:e>
                              <m:r>
                                <a:rPr lang="en-US" b="0" i="1" smtClean="0">
                                  <a:latin typeface="Cambria Math" panose="02040503050406030204" pitchFamily="18" charset="0"/>
                                </a:rPr>
                                <m:t>𝐼</m:t>
                              </m:r>
                            </m:e>
                            <m:sub>
                              <m:r>
                                <a:rPr lang="en-US" b="0" i="1" smtClean="0">
                                  <a:latin typeface="Cambria Math" panose="02040503050406030204" pitchFamily="18" charset="0"/>
                                </a:rPr>
                                <m:t>0</m:t>
                              </m:r>
                            </m:sub>
                          </m:sSub>
                          <m:r>
                            <a:rPr lang="en-US" b="0" i="1" smtClean="0">
                              <a:latin typeface="Cambria Math" panose="02040503050406030204" pitchFamily="18" charset="0"/>
                            </a:rPr>
                            <m:t> </m:t>
                          </m:r>
                        </m:den>
                      </m:f>
                      <m:r>
                        <a:rPr lang="en-US" b="0" i="1" smtClean="0">
                          <a:latin typeface="Cambria Math" panose="02040503050406030204" pitchFamily="18" charset="0"/>
                        </a:rPr>
                        <m:t>+1</m:t>
                      </m:r>
                    </m:oMath>
                  </m:oMathPara>
                </a14:m>
                <a:endParaRPr lang="en-US" dirty="0"/>
              </a:p>
            </p:txBody>
          </p:sp>
        </mc:Choice>
        <mc:Fallback>
          <p:sp>
            <p:nvSpPr>
              <p:cNvPr id="25" name="Content Placeholder 2">
                <a:extLst>
                  <a:ext uri="{FF2B5EF4-FFF2-40B4-BE49-F238E27FC236}">
                    <a16:creationId xmlns:a16="http://schemas.microsoft.com/office/drawing/2014/main" id="{145CFED2-73DF-5D48-B341-3E02D1FF333C}"/>
                  </a:ext>
                </a:extLst>
              </p:cNvPr>
              <p:cNvSpPr txBox="1">
                <a:spLocks noRot="1" noChangeAspect="1" noMove="1" noResize="1" noEditPoints="1" noAdjustHandles="1" noChangeArrowheads="1" noChangeShapeType="1" noTextEdit="1"/>
              </p:cNvSpPr>
              <p:nvPr/>
            </p:nvSpPr>
            <p:spPr>
              <a:xfrm>
                <a:off x="7650689" y="4512264"/>
                <a:ext cx="3778273" cy="831529"/>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6" name="Content Placeholder 2">
                <a:extLst>
                  <a:ext uri="{FF2B5EF4-FFF2-40B4-BE49-F238E27FC236}">
                    <a16:creationId xmlns:a16="http://schemas.microsoft.com/office/drawing/2014/main" id="{CA6FEBCC-54AC-343D-5CBC-241F012C7217}"/>
                  </a:ext>
                </a:extLst>
              </p:cNvPr>
              <p:cNvSpPr txBox="1">
                <a:spLocks/>
              </p:cNvSpPr>
              <p:nvPr/>
            </p:nvSpPr>
            <p:spPr>
              <a:xfrm>
                <a:off x="7650689" y="5551009"/>
                <a:ext cx="3778273" cy="83152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b="0" i="1" smtClean="0">
                              <a:latin typeface="Cambria Math" panose="02040503050406030204" pitchFamily="18" charset="0"/>
                            </a:rPr>
                            <m:t>𝑇</m:t>
                          </m:r>
                        </m:sub>
                      </m:sSub>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r>
                            <a:rPr lang="en-US" b="0" i="1" smtClean="0">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𝑡h</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𝑡h</m:t>
                                  </m:r>
                                </m:sub>
                              </m:sSub>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i="1">
                                      <a:latin typeface="Cambria Math" panose="02040503050406030204" pitchFamily="18" charset="0"/>
                                    </a:rPr>
                                    <m:t>0</m:t>
                                  </m:r>
                                </m:sub>
                              </m:sSub>
                              <m:r>
                                <a:rPr lang="en-US" i="1">
                                  <a:latin typeface="Cambria Math" panose="02040503050406030204" pitchFamily="18" charset="0"/>
                                </a:rPr>
                                <m:t> </m:t>
                              </m:r>
                            </m:den>
                          </m:f>
                          <m:r>
                            <a:rPr lang="en-US" i="1">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i="1" smtClean="0">
                              <a:latin typeface="Cambria Math" panose="02040503050406030204" pitchFamily="18" charset="0"/>
                            </a:rPr>
                            <m:t> </m:t>
                          </m:r>
                        </m:e>
                      </m:func>
                    </m:oMath>
                  </m:oMathPara>
                </a14:m>
                <a:endParaRPr lang="en-US" dirty="0"/>
              </a:p>
            </p:txBody>
          </p:sp>
        </mc:Choice>
        <mc:Fallback>
          <p:sp>
            <p:nvSpPr>
              <p:cNvPr id="26" name="Content Placeholder 2">
                <a:extLst>
                  <a:ext uri="{FF2B5EF4-FFF2-40B4-BE49-F238E27FC236}">
                    <a16:creationId xmlns:a16="http://schemas.microsoft.com/office/drawing/2014/main" id="{CA6FEBCC-54AC-343D-5CBC-241F012C7217}"/>
                  </a:ext>
                </a:extLst>
              </p:cNvPr>
              <p:cNvSpPr txBox="1">
                <a:spLocks noRot="1" noChangeAspect="1" noMove="1" noResize="1" noEditPoints="1" noAdjustHandles="1" noChangeArrowheads="1" noChangeShapeType="1" noTextEdit="1"/>
              </p:cNvSpPr>
              <p:nvPr/>
            </p:nvSpPr>
            <p:spPr>
              <a:xfrm>
                <a:off x="7650689" y="5551009"/>
                <a:ext cx="3778273" cy="831529"/>
              </a:xfrm>
              <a:prstGeom prst="rect">
                <a:avLst/>
              </a:prstGeom>
              <a:blipFill>
                <a:blip r:embed="rId6"/>
                <a:stretch>
                  <a:fillRect/>
                </a:stretch>
              </a:blipFill>
            </p:spPr>
            <p:txBody>
              <a:bodyPr/>
              <a:lstStyle/>
              <a:p>
                <a:r>
                  <a:rPr lang="en-US">
                    <a:noFill/>
                  </a:rPr>
                  <a:t> </a:t>
                </a:r>
              </a:p>
            </p:txBody>
          </p:sp>
        </mc:Fallback>
      </mc:AlternateContent>
      <p:sp>
        <p:nvSpPr>
          <p:cNvPr id="27" name="Content Placeholder 2">
            <a:extLst>
              <a:ext uri="{FF2B5EF4-FFF2-40B4-BE49-F238E27FC236}">
                <a16:creationId xmlns:a16="http://schemas.microsoft.com/office/drawing/2014/main" id="{7FD8EA3A-9D43-B4BF-E092-516F0B45F5D9}"/>
              </a:ext>
            </a:extLst>
          </p:cNvPr>
          <p:cNvSpPr txBox="1">
            <a:spLocks/>
          </p:cNvSpPr>
          <p:nvPr/>
        </p:nvSpPr>
        <p:spPr>
          <a:xfrm>
            <a:off x="9739026" y="2568013"/>
            <a:ext cx="2116679" cy="3922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I</a:t>
            </a:r>
            <a:r>
              <a:rPr lang="en-US" sz="2000" baseline="-25000" dirty="0">
                <a:solidFill>
                  <a:srgbClr val="FF0000"/>
                </a:solidFill>
              </a:rPr>
              <a:t>o </a:t>
            </a:r>
            <a:r>
              <a:rPr lang="en-US" sz="2000" dirty="0">
                <a:solidFill>
                  <a:srgbClr val="FF0000"/>
                </a:solidFill>
              </a:rPr>
              <a:t>must be  known</a:t>
            </a:r>
            <a:endParaRPr lang="en-US" sz="2000" baseline="-25000" dirty="0">
              <a:solidFill>
                <a:srgbClr val="FF0000"/>
              </a:solidFill>
            </a:endParaRPr>
          </a:p>
        </p:txBody>
      </p:sp>
      <p:cxnSp>
        <p:nvCxnSpPr>
          <p:cNvPr id="28" name="Straight Arrow Connector 27">
            <a:extLst>
              <a:ext uri="{FF2B5EF4-FFF2-40B4-BE49-F238E27FC236}">
                <a16:creationId xmlns:a16="http://schemas.microsoft.com/office/drawing/2014/main" id="{A7FDD9C7-176B-D899-D98E-BBE36670EB59}"/>
              </a:ext>
            </a:extLst>
          </p:cNvPr>
          <p:cNvCxnSpPr>
            <a:cxnSpLocks/>
          </p:cNvCxnSpPr>
          <p:nvPr/>
        </p:nvCxnSpPr>
        <p:spPr>
          <a:xfrm flipH="1" flipV="1">
            <a:off x="9346061" y="2616889"/>
            <a:ext cx="378113" cy="972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112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P spid="57" grpId="0"/>
      <p:bldP spid="3" grpId="0"/>
      <p:bldP spid="10" grpId="0"/>
      <p:bldP spid="12" grpId="0"/>
      <p:bldP spid="13" grpId="0"/>
      <p:bldP spid="25" grpId="0"/>
      <p:bldP spid="26" grpId="0"/>
      <p:bldP spid="2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t>
            </a:r>
            <a:r>
              <a:rPr lang="en-US" dirty="0">
                <a:solidFill>
                  <a:srgbClr val="FF0000"/>
                </a:solidFill>
              </a:rPr>
              <a:t> c</a:t>
            </a:r>
            <a:r>
              <a:rPr lang="en-US" dirty="0"/>
              <a:t>. Solve Using </a:t>
            </a:r>
            <a:r>
              <a:rPr lang="en-US" dirty="0">
                <a:solidFill>
                  <a:srgbClr val="FF0000"/>
                </a:solidFill>
              </a:rPr>
              <a:t>Iteration</a:t>
            </a:r>
            <a:r>
              <a:rPr lang="en-US" dirty="0"/>
              <a:t> Equations</a:t>
            </a:r>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740141" y="1740966"/>
            <a:ext cx="3244816" cy="557075"/>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Equation for iterating</a:t>
            </a:r>
          </a:p>
        </p:txBody>
      </p:sp>
      <mc:AlternateContent xmlns:mc="http://schemas.openxmlformats.org/markup-compatibility/2006" xmlns:a14="http://schemas.microsoft.com/office/drawing/2010/main">
        <mc:Choice Requires="a14">
          <p:sp>
            <p:nvSpPr>
              <p:cNvPr id="37" name="Content Placeholder 2">
                <a:extLst>
                  <a:ext uri="{FF2B5EF4-FFF2-40B4-BE49-F238E27FC236}">
                    <a16:creationId xmlns:a16="http://schemas.microsoft.com/office/drawing/2014/main" id="{E87D1C61-113C-4C35-B27F-97D08B3695EB}"/>
                  </a:ext>
                </a:extLst>
              </p:cNvPr>
              <p:cNvSpPr txBox="1">
                <a:spLocks/>
              </p:cNvSpPr>
              <p:nvPr/>
            </p:nvSpPr>
            <p:spPr>
              <a:xfrm>
                <a:off x="2119431" y="2533702"/>
                <a:ext cx="8449332" cy="10199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smtClean="0">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𝑉</m:t>
                          </m:r>
                        </m:e>
                        <m:sub>
                          <m:r>
                            <a:rPr lang="en-US" i="1">
                              <a:solidFill>
                                <a:srgbClr val="0070C0"/>
                              </a:solidFill>
                              <a:latin typeface="Cambria Math" panose="02040503050406030204" pitchFamily="18" charset="0"/>
                            </a:rPr>
                            <m:t>𝐷</m:t>
                          </m:r>
                        </m:sub>
                      </m:sSub>
                      <m:r>
                        <a:rPr lang="en-US" b="0" i="0"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0.0259 </m:t>
                          </m:r>
                          <m:r>
                            <a:rPr lang="en-US" b="0" i="1" smtClean="0">
                              <a:latin typeface="Cambria Math" panose="02040503050406030204" pitchFamily="18" charset="0"/>
                            </a:rPr>
                            <m:t>𝑉</m:t>
                          </m:r>
                        </m:e>
                      </m:d>
                      <m:r>
                        <a:rPr lang="en-US" b="0" i="1" smtClean="0">
                          <a:latin typeface="Cambria Math" panose="02040503050406030204" pitchFamily="18" charset="0"/>
                        </a:rPr>
                        <m:t> </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1 </m:t>
                                  </m:r>
                                  <m:r>
                                    <a:rPr lang="en-US" b="0" i="1" smtClean="0">
                                      <a:latin typeface="Cambria Math" panose="02040503050406030204" pitchFamily="18" charset="0"/>
                                    </a:rPr>
                                    <m:t>𝑉</m:t>
                                  </m:r>
                                  <m:r>
                                    <a:rPr lang="en-US" b="0" i="1" smtClean="0">
                                      <a:latin typeface="Cambria Math" panose="02040503050406030204" pitchFamily="18" charset="0"/>
                                    </a:rPr>
                                    <m:t> −</m:t>
                                  </m:r>
                                  <m:sSub>
                                    <m:sSubPr>
                                      <m:ctrlPr>
                                        <a:rPr lang="en-US" i="1" smtClean="0">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𝑉</m:t>
                                      </m:r>
                                    </m:e>
                                    <m:sub>
                                      <m:r>
                                        <a:rPr lang="en-US" i="1">
                                          <a:solidFill>
                                            <a:srgbClr val="0070C0"/>
                                          </a:solidFill>
                                          <a:latin typeface="Cambria Math" panose="02040503050406030204" pitchFamily="18" charset="0"/>
                                        </a:rPr>
                                        <m:t>𝐷</m:t>
                                      </m:r>
                                    </m:sub>
                                  </m:sSub>
                                </m:num>
                                <m:den>
                                  <m:d>
                                    <m:dPr>
                                      <m:ctrlPr>
                                        <a:rPr lang="en-US" b="0" i="1" smtClean="0">
                                          <a:latin typeface="Cambria Math" panose="02040503050406030204" pitchFamily="18" charset="0"/>
                                        </a:rPr>
                                      </m:ctrlPr>
                                    </m:dPr>
                                    <m:e>
                                      <m:r>
                                        <m:rPr>
                                          <m:nor/>
                                        </m:rPr>
                                        <a:rPr lang="en-US" dirty="0"/>
                                        <m:t>2.67 </m:t>
                                      </m:r>
                                      <m:r>
                                        <m:rPr>
                                          <m:nor/>
                                        </m:rPr>
                                        <a:rPr lang="el-GR" dirty="0"/>
                                        <m:t>Ω</m:t>
                                      </m:r>
                                    </m:e>
                                  </m:d>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−12</m:t>
                                          </m:r>
                                        </m:sup>
                                      </m:sSup>
                                      <m:r>
                                        <a:rPr lang="en-US" b="0" i="1" smtClean="0">
                                          <a:latin typeface="Cambria Math" panose="02040503050406030204" pitchFamily="18" charset="0"/>
                                        </a:rPr>
                                        <m:t> </m:t>
                                      </m:r>
                                      <m:r>
                                        <a:rPr lang="en-US" b="0" i="1" smtClean="0">
                                          <a:latin typeface="Cambria Math" panose="02040503050406030204" pitchFamily="18" charset="0"/>
                                        </a:rPr>
                                        <m:t>𝐴</m:t>
                                      </m:r>
                                    </m:e>
                                  </m:d>
                                </m:den>
                              </m:f>
                              <m:r>
                                <a:rPr lang="en-US" b="0" i="1" smtClean="0">
                                  <a:latin typeface="Cambria Math" panose="02040503050406030204" pitchFamily="18" charset="0"/>
                                </a:rPr>
                                <m:t>+1</m:t>
                              </m:r>
                            </m:e>
                          </m:d>
                        </m:e>
                      </m:func>
                    </m:oMath>
                  </m:oMathPara>
                </a14:m>
                <a:endParaRPr lang="en-US" dirty="0"/>
              </a:p>
            </p:txBody>
          </p:sp>
        </mc:Choice>
        <mc:Fallback xmlns="">
          <p:sp>
            <p:nvSpPr>
              <p:cNvPr id="37" name="Content Placeholder 2">
                <a:extLst>
                  <a:ext uri="{FF2B5EF4-FFF2-40B4-BE49-F238E27FC236}">
                    <a16:creationId xmlns:a16="http://schemas.microsoft.com/office/drawing/2014/main" id="{E87D1C61-113C-4C35-B27F-97D08B3695EB}"/>
                  </a:ext>
                </a:extLst>
              </p:cNvPr>
              <p:cNvSpPr txBox="1">
                <a:spLocks noRot="1" noChangeAspect="1" noMove="1" noResize="1" noEditPoints="1" noAdjustHandles="1" noChangeArrowheads="1" noChangeShapeType="1" noTextEdit="1"/>
              </p:cNvSpPr>
              <p:nvPr/>
            </p:nvSpPr>
            <p:spPr>
              <a:xfrm>
                <a:off x="2119431" y="2533702"/>
                <a:ext cx="8449332" cy="1019998"/>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Content Placeholder 2">
                <a:extLst>
                  <a:ext uri="{FF2B5EF4-FFF2-40B4-BE49-F238E27FC236}">
                    <a16:creationId xmlns:a16="http://schemas.microsoft.com/office/drawing/2014/main" id="{9119A506-4046-4FD5-BBF7-543424B3AB3B}"/>
                  </a:ext>
                </a:extLst>
              </p:cNvPr>
              <p:cNvSpPr txBox="1">
                <a:spLocks/>
              </p:cNvSpPr>
              <p:nvPr/>
            </p:nvSpPr>
            <p:spPr>
              <a:xfrm>
                <a:off x="2934585" y="5087212"/>
                <a:ext cx="3700131" cy="7648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oMath>
                </a14:m>
                <a:r>
                  <a:rPr lang="en-US" dirty="0"/>
                  <a:t> = </a:t>
                </a:r>
                <a14:m>
                  <m:oMath xmlns:m="http://schemas.openxmlformats.org/officeDocument/2006/math">
                    <m:d>
                      <m:dPr>
                        <m:ctrlPr>
                          <a:rPr lang="en-US" i="1">
                            <a:latin typeface="Cambria Math" panose="02040503050406030204" pitchFamily="18" charset="0"/>
                          </a:rPr>
                        </m:ctrlPr>
                      </m:dPr>
                      <m:e>
                        <m:r>
                          <a:rPr lang="en-US" i="1">
                            <a:latin typeface="Cambria Math" panose="02040503050406030204" pitchFamily="18" charset="0"/>
                          </a:rPr>
                          <m:t>0.</m:t>
                        </m:r>
                        <m:r>
                          <a:rPr lang="en-US" b="0" i="1" smtClean="0">
                            <a:latin typeface="Cambria Math" panose="02040503050406030204" pitchFamily="18" charset="0"/>
                          </a:rPr>
                          <m:t>6590</m:t>
                        </m:r>
                        <m:r>
                          <a:rPr lang="en-US" i="1">
                            <a:latin typeface="Cambria Math" panose="02040503050406030204" pitchFamily="18" charset="0"/>
                          </a:rPr>
                          <m:t> </m:t>
                        </m:r>
                        <m:r>
                          <a:rPr lang="en-US" i="1">
                            <a:latin typeface="Cambria Math" panose="02040503050406030204" pitchFamily="18" charset="0"/>
                          </a:rPr>
                          <m:t>𝑉</m:t>
                        </m:r>
                      </m:e>
                    </m:d>
                  </m:oMath>
                </a14:m>
                <a:endParaRPr lang="en-US" dirty="0"/>
              </a:p>
            </p:txBody>
          </p:sp>
        </mc:Choice>
        <mc:Fallback xmlns="">
          <p:sp>
            <p:nvSpPr>
              <p:cNvPr id="39" name="Content Placeholder 2">
                <a:extLst>
                  <a:ext uri="{FF2B5EF4-FFF2-40B4-BE49-F238E27FC236}">
                    <a16:creationId xmlns:a16="http://schemas.microsoft.com/office/drawing/2014/main" id="{9119A506-4046-4FD5-BBF7-543424B3AB3B}"/>
                  </a:ext>
                </a:extLst>
              </p:cNvPr>
              <p:cNvSpPr txBox="1">
                <a:spLocks noRot="1" noChangeAspect="1" noMove="1" noResize="1" noEditPoints="1" noAdjustHandles="1" noChangeArrowheads="1" noChangeShapeType="1" noTextEdit="1"/>
              </p:cNvSpPr>
              <p:nvPr/>
            </p:nvSpPr>
            <p:spPr>
              <a:xfrm>
                <a:off x="2934585" y="5087212"/>
                <a:ext cx="3700131" cy="764836"/>
              </a:xfrm>
              <a:prstGeom prst="rect">
                <a:avLst/>
              </a:prstGeom>
              <a:blipFill>
                <a:blip r:embed="rId3"/>
                <a:stretch>
                  <a:fillRect t="-136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Content Placeholder 2">
                <a:extLst>
                  <a:ext uri="{FF2B5EF4-FFF2-40B4-BE49-F238E27FC236}">
                    <a16:creationId xmlns:a16="http://schemas.microsoft.com/office/drawing/2014/main" id="{57F66F7E-6236-4AB9-A52B-95138F34D804}"/>
                  </a:ext>
                </a:extLst>
              </p:cNvPr>
              <p:cNvSpPr txBox="1">
                <a:spLocks/>
              </p:cNvSpPr>
              <p:nvPr/>
            </p:nvSpPr>
            <p:spPr>
              <a:xfrm>
                <a:off x="2037915" y="3696449"/>
                <a:ext cx="8449332" cy="10199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smtClean="0">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𝑉</m:t>
                          </m:r>
                        </m:e>
                        <m:sub>
                          <m:r>
                            <a:rPr lang="en-US" i="1">
                              <a:solidFill>
                                <a:srgbClr val="0070C0"/>
                              </a:solidFill>
                              <a:latin typeface="Cambria Math" panose="02040503050406030204" pitchFamily="18" charset="0"/>
                            </a:rPr>
                            <m:t>𝐷</m:t>
                          </m:r>
                        </m:sub>
                      </m:sSub>
                      <m:r>
                        <a:rPr lang="en-US" b="0" i="0"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0.0259 </m:t>
                          </m:r>
                          <m:r>
                            <a:rPr lang="en-US" b="0" i="1" smtClean="0">
                              <a:latin typeface="Cambria Math" panose="02040503050406030204" pitchFamily="18" charset="0"/>
                            </a:rPr>
                            <m:t>𝑉</m:t>
                          </m:r>
                        </m:e>
                      </m:d>
                      <m:r>
                        <a:rPr lang="en-US" b="0" i="1" smtClean="0">
                          <a:latin typeface="Cambria Math" panose="02040503050406030204" pitchFamily="18" charset="0"/>
                        </a:rPr>
                        <m:t> </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1 </m:t>
                                  </m:r>
                                  <m:r>
                                    <a:rPr lang="en-US" b="0" i="1" smtClean="0">
                                      <a:latin typeface="Cambria Math" panose="02040503050406030204" pitchFamily="18" charset="0"/>
                                    </a:rPr>
                                    <m:t>𝑉</m:t>
                                  </m:r>
                                  <m:r>
                                    <a:rPr lang="en-US" b="0" i="1" smtClean="0">
                                      <a:latin typeface="Cambria Math" panose="02040503050406030204" pitchFamily="18" charset="0"/>
                                    </a:rPr>
                                    <m:t> −0.7 </m:t>
                                  </m:r>
                                  <m:r>
                                    <a:rPr lang="en-US" b="0" i="1" smtClean="0">
                                      <a:solidFill>
                                        <a:srgbClr val="0070C0"/>
                                      </a:solidFill>
                                      <a:latin typeface="Cambria Math" panose="02040503050406030204" pitchFamily="18" charset="0"/>
                                    </a:rPr>
                                    <m:t>𝑉</m:t>
                                  </m:r>
                                </m:num>
                                <m:den>
                                  <m:d>
                                    <m:dPr>
                                      <m:ctrlPr>
                                        <a:rPr lang="en-US" b="0" i="1" smtClean="0">
                                          <a:latin typeface="Cambria Math" panose="02040503050406030204" pitchFamily="18" charset="0"/>
                                        </a:rPr>
                                      </m:ctrlPr>
                                    </m:dPr>
                                    <m:e>
                                      <m:r>
                                        <m:rPr>
                                          <m:nor/>
                                        </m:rPr>
                                        <a:rPr lang="en-US" dirty="0"/>
                                        <m:t>2.67 </m:t>
                                      </m:r>
                                      <m:r>
                                        <m:rPr>
                                          <m:nor/>
                                        </m:rPr>
                                        <a:rPr lang="el-GR" dirty="0"/>
                                        <m:t>Ω</m:t>
                                      </m:r>
                                    </m:e>
                                  </m:d>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−12</m:t>
                                          </m:r>
                                        </m:sup>
                                      </m:sSup>
                                      <m:r>
                                        <a:rPr lang="en-US" b="0" i="1" smtClean="0">
                                          <a:latin typeface="Cambria Math" panose="02040503050406030204" pitchFamily="18" charset="0"/>
                                        </a:rPr>
                                        <m:t> </m:t>
                                      </m:r>
                                      <m:r>
                                        <a:rPr lang="en-US" b="0" i="1" smtClean="0">
                                          <a:latin typeface="Cambria Math" panose="02040503050406030204" pitchFamily="18" charset="0"/>
                                        </a:rPr>
                                        <m:t>𝐴</m:t>
                                      </m:r>
                                    </m:e>
                                  </m:d>
                                </m:den>
                              </m:f>
                              <m:r>
                                <a:rPr lang="en-US" b="0" i="1" smtClean="0">
                                  <a:latin typeface="Cambria Math" panose="02040503050406030204" pitchFamily="18" charset="0"/>
                                </a:rPr>
                                <m:t>+1</m:t>
                              </m:r>
                            </m:e>
                          </m:d>
                        </m:e>
                      </m:func>
                    </m:oMath>
                  </m:oMathPara>
                </a14:m>
                <a:endParaRPr lang="en-US" dirty="0"/>
              </a:p>
            </p:txBody>
          </p:sp>
        </mc:Choice>
        <mc:Fallback xmlns="">
          <p:sp>
            <p:nvSpPr>
              <p:cNvPr id="9" name="Content Placeholder 2">
                <a:extLst>
                  <a:ext uri="{FF2B5EF4-FFF2-40B4-BE49-F238E27FC236}">
                    <a16:creationId xmlns:a16="http://schemas.microsoft.com/office/drawing/2014/main" id="{57F66F7E-6236-4AB9-A52B-95138F34D804}"/>
                  </a:ext>
                </a:extLst>
              </p:cNvPr>
              <p:cNvSpPr txBox="1">
                <a:spLocks noRot="1" noChangeAspect="1" noMove="1" noResize="1" noEditPoints="1" noAdjustHandles="1" noChangeArrowheads="1" noChangeShapeType="1" noTextEdit="1"/>
              </p:cNvSpPr>
              <p:nvPr/>
            </p:nvSpPr>
            <p:spPr>
              <a:xfrm>
                <a:off x="2037915" y="3696449"/>
                <a:ext cx="8449332" cy="101999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A4A92FD6-DBFB-96B5-EC27-254FC5A57EB7}"/>
                  </a:ext>
                </a:extLst>
              </p:cNvPr>
              <p:cNvSpPr txBox="1">
                <a:spLocks/>
              </p:cNvSpPr>
              <p:nvPr/>
            </p:nvSpPr>
            <p:spPr>
              <a:xfrm>
                <a:off x="5602232" y="1516790"/>
                <a:ext cx="3778273" cy="83152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b="0" i="1" smtClean="0">
                              <a:latin typeface="Cambria Math" panose="02040503050406030204" pitchFamily="18" charset="0"/>
                            </a:rPr>
                            <m:t>𝑇</m:t>
                          </m:r>
                        </m:sub>
                      </m:sSub>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r>
                            <a:rPr lang="en-US" b="0" i="1" smtClean="0">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𝑡h</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num>
                            <m:den>
                              <m:sSub>
                                <m:sSubPr>
                                  <m:ctrlPr>
                                    <a:rPr lang="en-US" i="1">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𝑡h</m:t>
                                  </m:r>
                                </m:sub>
                              </m:sSub>
                              <m:sSub>
                                <m:sSubPr>
                                  <m:ctrlPr>
                                    <a:rPr lang="en-US" i="1">
                                      <a:latin typeface="Cambria Math" panose="02040503050406030204" pitchFamily="18" charset="0"/>
                                    </a:rPr>
                                  </m:ctrlPr>
                                </m:sSubPr>
                                <m:e>
                                  <m:r>
                                    <a:rPr lang="en-US" i="1">
                                      <a:latin typeface="Cambria Math" panose="02040503050406030204" pitchFamily="18" charset="0"/>
                                    </a:rPr>
                                    <m:t>𝐼</m:t>
                                  </m:r>
                                </m:e>
                                <m:sub>
                                  <m:r>
                                    <a:rPr lang="en-US" i="1">
                                      <a:latin typeface="Cambria Math" panose="02040503050406030204" pitchFamily="18" charset="0"/>
                                    </a:rPr>
                                    <m:t>0</m:t>
                                  </m:r>
                                </m:sub>
                              </m:sSub>
                              <m:r>
                                <a:rPr lang="en-US" i="1">
                                  <a:latin typeface="Cambria Math" panose="02040503050406030204" pitchFamily="18" charset="0"/>
                                </a:rPr>
                                <m:t> </m:t>
                              </m:r>
                            </m:den>
                          </m:f>
                          <m:r>
                            <a:rPr lang="en-US" i="1">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i="1" smtClean="0">
                              <a:latin typeface="Cambria Math" panose="02040503050406030204" pitchFamily="18" charset="0"/>
                            </a:rPr>
                            <m:t> </m:t>
                          </m:r>
                        </m:e>
                      </m:func>
                    </m:oMath>
                  </m:oMathPara>
                </a14:m>
                <a:endParaRPr lang="en-US" dirty="0"/>
              </a:p>
            </p:txBody>
          </p:sp>
        </mc:Choice>
        <mc:Fallback>
          <p:sp>
            <p:nvSpPr>
              <p:cNvPr id="3" name="Content Placeholder 2">
                <a:extLst>
                  <a:ext uri="{FF2B5EF4-FFF2-40B4-BE49-F238E27FC236}">
                    <a16:creationId xmlns:a16="http://schemas.microsoft.com/office/drawing/2014/main" id="{A4A92FD6-DBFB-96B5-EC27-254FC5A57EB7}"/>
                  </a:ext>
                </a:extLst>
              </p:cNvPr>
              <p:cNvSpPr txBox="1">
                <a:spLocks noRot="1" noChangeAspect="1" noMove="1" noResize="1" noEditPoints="1" noAdjustHandles="1" noChangeArrowheads="1" noChangeShapeType="1" noTextEdit="1"/>
              </p:cNvSpPr>
              <p:nvPr/>
            </p:nvSpPr>
            <p:spPr>
              <a:xfrm>
                <a:off x="5602232" y="1516790"/>
                <a:ext cx="3778273" cy="831529"/>
              </a:xfrm>
              <a:prstGeom prst="rect">
                <a:avLst/>
              </a:prstGeom>
              <a:blipFill>
                <a:blip r:embed="rId5"/>
                <a:stretch>
                  <a:fillRect/>
                </a:stretch>
              </a:blipFill>
            </p:spPr>
            <p:txBody>
              <a:bodyPr/>
              <a:lstStyle/>
              <a:p>
                <a:r>
                  <a:rPr lang="en-US">
                    <a:noFill/>
                  </a:rPr>
                  <a:t> </a:t>
                </a:r>
              </a:p>
            </p:txBody>
          </p:sp>
        </mc:Fallback>
      </mc:AlternateContent>
      <p:sp>
        <p:nvSpPr>
          <p:cNvPr id="4" name="Content Placeholder 2">
            <a:extLst>
              <a:ext uri="{FF2B5EF4-FFF2-40B4-BE49-F238E27FC236}">
                <a16:creationId xmlns:a16="http://schemas.microsoft.com/office/drawing/2014/main" id="{0D929C26-E1D1-2558-24C3-E7ED36E216CE}"/>
              </a:ext>
            </a:extLst>
          </p:cNvPr>
          <p:cNvSpPr txBox="1">
            <a:spLocks/>
          </p:cNvSpPr>
          <p:nvPr/>
        </p:nvSpPr>
        <p:spPr>
          <a:xfrm>
            <a:off x="7885011" y="1165855"/>
            <a:ext cx="2136197" cy="4116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Thevenin voltage</a:t>
            </a:r>
          </a:p>
        </p:txBody>
      </p:sp>
      <p:cxnSp>
        <p:nvCxnSpPr>
          <p:cNvPr id="5" name="Straight Arrow Connector 4">
            <a:extLst>
              <a:ext uri="{FF2B5EF4-FFF2-40B4-BE49-F238E27FC236}">
                <a16:creationId xmlns:a16="http://schemas.microsoft.com/office/drawing/2014/main" id="{43BA54D2-15EC-18F0-DE35-47505B892834}"/>
              </a:ext>
            </a:extLst>
          </p:cNvPr>
          <p:cNvCxnSpPr/>
          <p:nvPr/>
        </p:nvCxnSpPr>
        <p:spPr>
          <a:xfrm flipH="1">
            <a:off x="7568966" y="1393540"/>
            <a:ext cx="316045" cy="10375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9956150-098B-4527-3F49-0A42457B179A}"/>
              </a:ext>
            </a:extLst>
          </p:cNvPr>
          <p:cNvSpPr txBox="1">
            <a:spLocks/>
          </p:cNvSpPr>
          <p:nvPr/>
        </p:nvSpPr>
        <p:spPr>
          <a:xfrm>
            <a:off x="4449401" y="1257210"/>
            <a:ext cx="2136197" cy="4116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Thermal voltage</a:t>
            </a:r>
          </a:p>
        </p:txBody>
      </p:sp>
      <p:cxnSp>
        <p:nvCxnSpPr>
          <p:cNvPr id="7" name="Straight Arrow Connector 6">
            <a:extLst>
              <a:ext uri="{FF2B5EF4-FFF2-40B4-BE49-F238E27FC236}">
                <a16:creationId xmlns:a16="http://schemas.microsoft.com/office/drawing/2014/main" id="{C6B539DF-49E3-7594-D6CD-6586128C7579}"/>
              </a:ext>
            </a:extLst>
          </p:cNvPr>
          <p:cNvCxnSpPr>
            <a:cxnSpLocks/>
          </p:cNvCxnSpPr>
          <p:nvPr/>
        </p:nvCxnSpPr>
        <p:spPr>
          <a:xfrm>
            <a:off x="6262581" y="1484895"/>
            <a:ext cx="240933" cy="22529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2C9162E1-7B58-E273-237D-24DF4D77F7D7}"/>
              </a:ext>
            </a:extLst>
          </p:cNvPr>
          <p:cNvSpPr txBox="1">
            <a:spLocks/>
          </p:cNvSpPr>
          <p:nvPr/>
        </p:nvSpPr>
        <p:spPr>
          <a:xfrm>
            <a:off x="727131" y="2348320"/>
            <a:ext cx="3244816" cy="42715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Substitute known values</a:t>
            </a:r>
          </a:p>
        </p:txBody>
      </p:sp>
      <p:sp>
        <p:nvSpPr>
          <p:cNvPr id="11" name="Content Placeholder 2">
            <a:extLst>
              <a:ext uri="{FF2B5EF4-FFF2-40B4-BE49-F238E27FC236}">
                <a16:creationId xmlns:a16="http://schemas.microsoft.com/office/drawing/2014/main" id="{21AA85AB-7931-B34A-DB95-D6B964BA73BB}"/>
              </a:ext>
            </a:extLst>
          </p:cNvPr>
          <p:cNvSpPr txBox="1">
            <a:spLocks/>
          </p:cNvSpPr>
          <p:nvPr/>
        </p:nvSpPr>
        <p:spPr>
          <a:xfrm>
            <a:off x="8594894" y="2233966"/>
            <a:ext cx="2136197" cy="4116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Guess a value</a:t>
            </a:r>
          </a:p>
        </p:txBody>
      </p:sp>
      <p:cxnSp>
        <p:nvCxnSpPr>
          <p:cNvPr id="12" name="Straight Arrow Connector 11">
            <a:extLst>
              <a:ext uri="{FF2B5EF4-FFF2-40B4-BE49-F238E27FC236}">
                <a16:creationId xmlns:a16="http://schemas.microsoft.com/office/drawing/2014/main" id="{5D45FACD-1D4A-6295-F18E-D0F9191004A9}"/>
              </a:ext>
            </a:extLst>
          </p:cNvPr>
          <p:cNvCxnSpPr/>
          <p:nvPr/>
        </p:nvCxnSpPr>
        <p:spPr>
          <a:xfrm flipH="1">
            <a:off x="8278849" y="2461651"/>
            <a:ext cx="316045" cy="10375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Content Placeholder 2">
            <a:extLst>
              <a:ext uri="{FF2B5EF4-FFF2-40B4-BE49-F238E27FC236}">
                <a16:creationId xmlns:a16="http://schemas.microsoft.com/office/drawing/2014/main" id="{5CDFAA66-00DB-A1B1-755A-47E74F3FBB81}"/>
              </a:ext>
            </a:extLst>
          </p:cNvPr>
          <p:cNvSpPr txBox="1">
            <a:spLocks/>
          </p:cNvSpPr>
          <p:nvPr/>
        </p:nvSpPr>
        <p:spPr>
          <a:xfrm>
            <a:off x="193082" y="2761383"/>
            <a:ext cx="2460398" cy="4116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Calculate a new value</a:t>
            </a:r>
          </a:p>
        </p:txBody>
      </p:sp>
      <p:cxnSp>
        <p:nvCxnSpPr>
          <p:cNvPr id="14" name="Straight Arrow Connector 13">
            <a:extLst>
              <a:ext uri="{FF2B5EF4-FFF2-40B4-BE49-F238E27FC236}">
                <a16:creationId xmlns:a16="http://schemas.microsoft.com/office/drawing/2014/main" id="{9F6F6D54-1306-E341-2870-1F6648BE3863}"/>
              </a:ext>
            </a:extLst>
          </p:cNvPr>
          <p:cNvCxnSpPr>
            <a:cxnSpLocks/>
          </p:cNvCxnSpPr>
          <p:nvPr/>
        </p:nvCxnSpPr>
        <p:spPr>
          <a:xfrm>
            <a:off x="2601720" y="2960856"/>
            <a:ext cx="332865" cy="1273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877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9" grpId="0"/>
      <p:bldP spid="9" grpId="0"/>
      <p:bldP spid="4" grpId="0"/>
      <p:bldP spid="6" grpId="0"/>
      <p:bldP spid="10" grpId="0"/>
      <p:bldP spid="11"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t>
            </a:r>
            <a:r>
              <a:rPr lang="en-US" dirty="0">
                <a:solidFill>
                  <a:srgbClr val="FF0000"/>
                </a:solidFill>
              </a:rPr>
              <a:t> c</a:t>
            </a:r>
            <a:r>
              <a:rPr lang="en-US" dirty="0"/>
              <a:t>. Solve Using </a:t>
            </a:r>
            <a:r>
              <a:rPr lang="en-US" dirty="0">
                <a:solidFill>
                  <a:srgbClr val="FF0000"/>
                </a:solidFill>
              </a:rPr>
              <a:t>Iteration</a:t>
            </a:r>
            <a:r>
              <a:rPr lang="en-US" dirty="0"/>
              <a:t> Equations</a:t>
            </a:r>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632564" y="1833878"/>
            <a:ext cx="1982299" cy="5661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iterating</a:t>
            </a:r>
          </a:p>
        </p:txBody>
      </p:sp>
      <mc:AlternateContent xmlns:mc="http://schemas.openxmlformats.org/markup-compatibility/2006" xmlns:a14="http://schemas.microsoft.com/office/drawing/2010/main">
        <mc:Choice Requires="a14">
          <p:sp>
            <p:nvSpPr>
              <p:cNvPr id="39" name="Content Placeholder 2">
                <a:extLst>
                  <a:ext uri="{FF2B5EF4-FFF2-40B4-BE49-F238E27FC236}">
                    <a16:creationId xmlns:a16="http://schemas.microsoft.com/office/drawing/2014/main" id="{9119A506-4046-4FD5-BBF7-543424B3AB3B}"/>
                  </a:ext>
                </a:extLst>
              </p:cNvPr>
              <p:cNvSpPr txBox="1">
                <a:spLocks/>
              </p:cNvSpPr>
              <p:nvPr/>
            </p:nvSpPr>
            <p:spPr>
              <a:xfrm>
                <a:off x="4125432" y="2270891"/>
                <a:ext cx="3700131" cy="6065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oMath>
                </a14:m>
                <a:r>
                  <a:rPr lang="en-US" dirty="0"/>
                  <a:t> = </a:t>
                </a:r>
                <a14:m>
                  <m:oMath xmlns:m="http://schemas.openxmlformats.org/officeDocument/2006/math">
                    <m:d>
                      <m:dPr>
                        <m:ctrlPr>
                          <a:rPr lang="en-US" i="1" smtClean="0">
                            <a:solidFill>
                              <a:srgbClr val="0070C0"/>
                            </a:solidFill>
                            <a:latin typeface="Cambria Math" panose="02040503050406030204" pitchFamily="18" charset="0"/>
                          </a:rPr>
                        </m:ctrlPr>
                      </m:dPr>
                      <m:e>
                        <m:r>
                          <a:rPr lang="en-US" i="1">
                            <a:solidFill>
                              <a:srgbClr val="0070C0"/>
                            </a:solidFill>
                            <a:latin typeface="Cambria Math" panose="02040503050406030204" pitchFamily="18" charset="0"/>
                          </a:rPr>
                          <m:t>0.</m:t>
                        </m:r>
                        <m:r>
                          <a:rPr lang="en-US" b="0" i="1" smtClean="0">
                            <a:solidFill>
                              <a:srgbClr val="0070C0"/>
                            </a:solidFill>
                            <a:latin typeface="Cambria Math" panose="02040503050406030204" pitchFamily="18" charset="0"/>
                          </a:rPr>
                          <m:t>6623</m:t>
                        </m:r>
                        <m:r>
                          <a:rPr lang="en-US" i="1">
                            <a:solidFill>
                              <a:srgbClr val="0070C0"/>
                            </a:solidFill>
                            <a:latin typeface="Cambria Math" panose="02040503050406030204" pitchFamily="18" charset="0"/>
                          </a:rPr>
                          <m:t> </m:t>
                        </m:r>
                        <m:r>
                          <a:rPr lang="en-US" i="1">
                            <a:solidFill>
                              <a:srgbClr val="0070C0"/>
                            </a:solidFill>
                            <a:latin typeface="Cambria Math" panose="02040503050406030204" pitchFamily="18" charset="0"/>
                          </a:rPr>
                          <m:t>𝑉</m:t>
                        </m:r>
                      </m:e>
                    </m:d>
                  </m:oMath>
                </a14:m>
                <a:endParaRPr lang="en-US" dirty="0"/>
              </a:p>
            </p:txBody>
          </p:sp>
        </mc:Choice>
        <mc:Fallback xmlns="">
          <p:sp>
            <p:nvSpPr>
              <p:cNvPr id="39" name="Content Placeholder 2">
                <a:extLst>
                  <a:ext uri="{FF2B5EF4-FFF2-40B4-BE49-F238E27FC236}">
                    <a16:creationId xmlns:a16="http://schemas.microsoft.com/office/drawing/2014/main" id="{9119A506-4046-4FD5-BBF7-543424B3AB3B}"/>
                  </a:ext>
                </a:extLst>
              </p:cNvPr>
              <p:cNvSpPr txBox="1">
                <a:spLocks noRot="1" noChangeAspect="1" noMove="1" noResize="1" noEditPoints="1" noAdjustHandles="1" noChangeArrowheads="1" noChangeShapeType="1" noTextEdit="1"/>
              </p:cNvSpPr>
              <p:nvPr/>
            </p:nvSpPr>
            <p:spPr>
              <a:xfrm>
                <a:off x="4125432" y="2270891"/>
                <a:ext cx="3700131" cy="606523"/>
              </a:xfrm>
              <a:prstGeom prst="rect">
                <a:avLst/>
              </a:prstGeom>
              <a:blipFill>
                <a:blip r:embed="rId2"/>
                <a:stretch>
                  <a:fillRect t="-17172" b="-80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Content Placeholder 2">
                <a:extLst>
                  <a:ext uri="{FF2B5EF4-FFF2-40B4-BE49-F238E27FC236}">
                    <a16:creationId xmlns:a16="http://schemas.microsoft.com/office/drawing/2014/main" id="{57F66F7E-6236-4AB9-A52B-95138F34D804}"/>
                  </a:ext>
                </a:extLst>
              </p:cNvPr>
              <p:cNvSpPr txBox="1">
                <a:spLocks/>
              </p:cNvSpPr>
              <p:nvPr/>
            </p:nvSpPr>
            <p:spPr>
              <a:xfrm>
                <a:off x="3877380" y="1379980"/>
                <a:ext cx="7233684" cy="10199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smtClean="0">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𝑉</m:t>
                          </m:r>
                        </m:e>
                        <m:sub>
                          <m:r>
                            <a:rPr lang="en-US" i="1">
                              <a:solidFill>
                                <a:srgbClr val="0070C0"/>
                              </a:solidFill>
                              <a:latin typeface="Cambria Math" panose="02040503050406030204" pitchFamily="18" charset="0"/>
                            </a:rPr>
                            <m:t>𝐷</m:t>
                          </m:r>
                        </m:sub>
                      </m:sSub>
                      <m:r>
                        <a:rPr lang="en-US" b="0" i="0"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0.0259 </m:t>
                          </m:r>
                          <m:r>
                            <a:rPr lang="en-US" b="0" i="1" smtClean="0">
                              <a:latin typeface="Cambria Math" panose="02040503050406030204" pitchFamily="18" charset="0"/>
                            </a:rPr>
                            <m:t>𝑉</m:t>
                          </m:r>
                        </m:e>
                      </m:d>
                      <m:r>
                        <a:rPr lang="en-US" b="0" i="1" smtClean="0">
                          <a:latin typeface="Cambria Math" panose="02040503050406030204" pitchFamily="18" charset="0"/>
                        </a:rPr>
                        <m:t> </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1 </m:t>
                                  </m:r>
                                  <m:r>
                                    <a:rPr lang="en-US" b="0" i="1" smtClean="0">
                                      <a:latin typeface="Cambria Math" panose="02040503050406030204" pitchFamily="18" charset="0"/>
                                    </a:rPr>
                                    <m:t>𝑉</m:t>
                                  </m:r>
                                  <m:r>
                                    <a:rPr lang="en-US" b="0" i="1" smtClean="0">
                                      <a:latin typeface="Cambria Math" panose="02040503050406030204" pitchFamily="18" charset="0"/>
                                    </a:rPr>
                                    <m:t> −0.6590 </m:t>
                                  </m:r>
                                  <m:r>
                                    <a:rPr lang="en-US" b="0" i="1" smtClean="0">
                                      <a:solidFill>
                                        <a:srgbClr val="FF0000"/>
                                      </a:solidFill>
                                      <a:latin typeface="Cambria Math" panose="02040503050406030204" pitchFamily="18" charset="0"/>
                                    </a:rPr>
                                    <m:t>𝑉</m:t>
                                  </m:r>
                                </m:num>
                                <m:den>
                                  <m:d>
                                    <m:dPr>
                                      <m:ctrlPr>
                                        <a:rPr lang="en-US" b="0" i="1" smtClean="0">
                                          <a:latin typeface="Cambria Math" panose="02040503050406030204" pitchFamily="18" charset="0"/>
                                        </a:rPr>
                                      </m:ctrlPr>
                                    </m:dPr>
                                    <m:e>
                                      <m:r>
                                        <m:rPr>
                                          <m:nor/>
                                        </m:rPr>
                                        <a:rPr lang="en-US" dirty="0"/>
                                        <m:t>2.67 </m:t>
                                      </m:r>
                                      <m:r>
                                        <m:rPr>
                                          <m:nor/>
                                        </m:rPr>
                                        <a:rPr lang="el-GR" dirty="0"/>
                                        <m:t>Ω</m:t>
                                      </m:r>
                                    </m:e>
                                  </m:d>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−12</m:t>
                                          </m:r>
                                        </m:sup>
                                      </m:sSup>
                                      <m:r>
                                        <a:rPr lang="en-US" b="0" i="1" smtClean="0">
                                          <a:latin typeface="Cambria Math" panose="02040503050406030204" pitchFamily="18" charset="0"/>
                                        </a:rPr>
                                        <m:t> </m:t>
                                      </m:r>
                                      <m:r>
                                        <a:rPr lang="en-US" b="0" i="1" smtClean="0">
                                          <a:latin typeface="Cambria Math" panose="02040503050406030204" pitchFamily="18" charset="0"/>
                                        </a:rPr>
                                        <m:t>𝐴</m:t>
                                      </m:r>
                                    </m:e>
                                  </m:d>
                                </m:den>
                              </m:f>
                              <m:r>
                                <a:rPr lang="en-US" b="0" i="1" smtClean="0">
                                  <a:latin typeface="Cambria Math" panose="02040503050406030204" pitchFamily="18" charset="0"/>
                                </a:rPr>
                                <m:t>+1</m:t>
                              </m:r>
                            </m:e>
                          </m:d>
                        </m:e>
                      </m:func>
                    </m:oMath>
                  </m:oMathPara>
                </a14:m>
                <a:endParaRPr lang="en-US" dirty="0"/>
              </a:p>
            </p:txBody>
          </p:sp>
        </mc:Choice>
        <mc:Fallback xmlns="">
          <p:sp>
            <p:nvSpPr>
              <p:cNvPr id="9" name="Content Placeholder 2">
                <a:extLst>
                  <a:ext uri="{FF2B5EF4-FFF2-40B4-BE49-F238E27FC236}">
                    <a16:creationId xmlns:a16="http://schemas.microsoft.com/office/drawing/2014/main" id="{57F66F7E-6236-4AB9-A52B-95138F34D804}"/>
                  </a:ext>
                </a:extLst>
              </p:cNvPr>
              <p:cNvSpPr txBox="1">
                <a:spLocks noRot="1" noChangeAspect="1" noMove="1" noResize="1" noEditPoints="1" noAdjustHandles="1" noChangeArrowheads="1" noChangeShapeType="1" noTextEdit="1"/>
              </p:cNvSpPr>
              <p:nvPr/>
            </p:nvSpPr>
            <p:spPr>
              <a:xfrm>
                <a:off x="3877380" y="1379980"/>
                <a:ext cx="7233684" cy="101999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Content Placeholder 2">
                <a:extLst>
                  <a:ext uri="{FF2B5EF4-FFF2-40B4-BE49-F238E27FC236}">
                    <a16:creationId xmlns:a16="http://schemas.microsoft.com/office/drawing/2014/main" id="{47CBEA86-E766-4BE3-A18A-2B1DF665CC21}"/>
                  </a:ext>
                </a:extLst>
              </p:cNvPr>
              <p:cNvSpPr txBox="1">
                <a:spLocks/>
              </p:cNvSpPr>
              <p:nvPr/>
            </p:nvSpPr>
            <p:spPr>
              <a:xfrm>
                <a:off x="4125431" y="3735319"/>
                <a:ext cx="3700131" cy="6065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oMath>
                </a14:m>
                <a:r>
                  <a:rPr lang="en-US" dirty="0"/>
                  <a:t> = </a:t>
                </a:r>
                <a14:m>
                  <m:oMath xmlns:m="http://schemas.openxmlformats.org/officeDocument/2006/math">
                    <m:d>
                      <m:dPr>
                        <m:ctrlPr>
                          <a:rPr lang="en-US" i="1" smtClean="0">
                            <a:solidFill>
                              <a:srgbClr val="0070C0"/>
                            </a:solidFill>
                            <a:latin typeface="Cambria Math" panose="02040503050406030204" pitchFamily="18" charset="0"/>
                          </a:rPr>
                        </m:ctrlPr>
                      </m:dPr>
                      <m:e>
                        <m:r>
                          <a:rPr lang="en-US" i="1">
                            <a:solidFill>
                              <a:srgbClr val="0070C0"/>
                            </a:solidFill>
                            <a:latin typeface="Cambria Math" panose="02040503050406030204" pitchFamily="18" charset="0"/>
                          </a:rPr>
                          <m:t>0.</m:t>
                        </m:r>
                        <m:r>
                          <a:rPr lang="en-US" b="0" i="1" smtClean="0">
                            <a:solidFill>
                              <a:srgbClr val="0070C0"/>
                            </a:solidFill>
                            <a:latin typeface="Cambria Math" panose="02040503050406030204" pitchFamily="18" charset="0"/>
                          </a:rPr>
                          <m:t>66209</m:t>
                        </m:r>
                        <m:r>
                          <a:rPr lang="en-US" i="1">
                            <a:solidFill>
                              <a:srgbClr val="0070C0"/>
                            </a:solidFill>
                            <a:latin typeface="Cambria Math" panose="02040503050406030204" pitchFamily="18" charset="0"/>
                          </a:rPr>
                          <m:t> </m:t>
                        </m:r>
                        <m:r>
                          <a:rPr lang="en-US" i="1">
                            <a:solidFill>
                              <a:srgbClr val="0070C0"/>
                            </a:solidFill>
                            <a:latin typeface="Cambria Math" panose="02040503050406030204" pitchFamily="18" charset="0"/>
                          </a:rPr>
                          <m:t>𝑉</m:t>
                        </m:r>
                      </m:e>
                    </m:d>
                  </m:oMath>
                </a14:m>
                <a:endParaRPr lang="en-US" dirty="0"/>
              </a:p>
            </p:txBody>
          </p:sp>
        </mc:Choice>
        <mc:Fallback xmlns="">
          <p:sp>
            <p:nvSpPr>
              <p:cNvPr id="8" name="Content Placeholder 2">
                <a:extLst>
                  <a:ext uri="{FF2B5EF4-FFF2-40B4-BE49-F238E27FC236}">
                    <a16:creationId xmlns:a16="http://schemas.microsoft.com/office/drawing/2014/main" id="{47CBEA86-E766-4BE3-A18A-2B1DF665CC21}"/>
                  </a:ext>
                </a:extLst>
              </p:cNvPr>
              <p:cNvSpPr txBox="1">
                <a:spLocks noRot="1" noChangeAspect="1" noMove="1" noResize="1" noEditPoints="1" noAdjustHandles="1" noChangeArrowheads="1" noChangeShapeType="1" noTextEdit="1"/>
              </p:cNvSpPr>
              <p:nvPr/>
            </p:nvSpPr>
            <p:spPr>
              <a:xfrm>
                <a:off x="4125431" y="3735319"/>
                <a:ext cx="3700131" cy="606523"/>
              </a:xfrm>
              <a:prstGeom prst="rect">
                <a:avLst/>
              </a:prstGeom>
              <a:blipFill>
                <a:blip r:embed="rId4"/>
                <a:stretch>
                  <a:fillRect t="-17172" b="-80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Content Placeholder 2">
                <a:extLst>
                  <a:ext uri="{FF2B5EF4-FFF2-40B4-BE49-F238E27FC236}">
                    <a16:creationId xmlns:a16="http://schemas.microsoft.com/office/drawing/2014/main" id="{8DE7720F-C4BD-4B8C-BBE1-FFD59FDD463F}"/>
                  </a:ext>
                </a:extLst>
              </p:cNvPr>
              <p:cNvSpPr txBox="1">
                <a:spLocks/>
              </p:cNvSpPr>
              <p:nvPr/>
            </p:nvSpPr>
            <p:spPr>
              <a:xfrm>
                <a:off x="3877380" y="2860911"/>
                <a:ext cx="7233684" cy="10199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smtClean="0">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𝑉</m:t>
                          </m:r>
                        </m:e>
                        <m:sub>
                          <m:r>
                            <a:rPr lang="en-US" i="1">
                              <a:solidFill>
                                <a:srgbClr val="0070C0"/>
                              </a:solidFill>
                              <a:latin typeface="Cambria Math" panose="02040503050406030204" pitchFamily="18" charset="0"/>
                            </a:rPr>
                            <m:t>𝐷</m:t>
                          </m:r>
                        </m:sub>
                      </m:sSub>
                      <m:r>
                        <a:rPr lang="en-US" b="0" i="0"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0.0259 </m:t>
                          </m:r>
                          <m:r>
                            <a:rPr lang="en-US" b="0" i="1" smtClean="0">
                              <a:latin typeface="Cambria Math" panose="02040503050406030204" pitchFamily="18" charset="0"/>
                            </a:rPr>
                            <m:t>𝑉</m:t>
                          </m:r>
                        </m:e>
                      </m:d>
                      <m:r>
                        <a:rPr lang="en-US" b="0" i="1" smtClean="0">
                          <a:latin typeface="Cambria Math" panose="02040503050406030204" pitchFamily="18" charset="0"/>
                        </a:rPr>
                        <m:t> </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1 </m:t>
                                  </m:r>
                                  <m:r>
                                    <a:rPr lang="en-US" b="0" i="1" smtClean="0">
                                      <a:latin typeface="Cambria Math" panose="02040503050406030204" pitchFamily="18" charset="0"/>
                                    </a:rPr>
                                    <m:t>𝑉</m:t>
                                  </m:r>
                                  <m:r>
                                    <a:rPr lang="en-US" b="0" i="1" smtClean="0">
                                      <a:latin typeface="Cambria Math" panose="02040503050406030204" pitchFamily="18" charset="0"/>
                                    </a:rPr>
                                    <m:t> −0.6623 </m:t>
                                  </m:r>
                                  <m:r>
                                    <a:rPr lang="en-US" b="0" i="1" smtClean="0">
                                      <a:solidFill>
                                        <a:srgbClr val="FF0000"/>
                                      </a:solidFill>
                                      <a:latin typeface="Cambria Math" panose="02040503050406030204" pitchFamily="18" charset="0"/>
                                    </a:rPr>
                                    <m:t>𝑉</m:t>
                                  </m:r>
                                </m:num>
                                <m:den>
                                  <m:d>
                                    <m:dPr>
                                      <m:ctrlPr>
                                        <a:rPr lang="en-US" b="0" i="1" smtClean="0">
                                          <a:latin typeface="Cambria Math" panose="02040503050406030204" pitchFamily="18" charset="0"/>
                                        </a:rPr>
                                      </m:ctrlPr>
                                    </m:dPr>
                                    <m:e>
                                      <m:r>
                                        <m:rPr>
                                          <m:nor/>
                                        </m:rPr>
                                        <a:rPr lang="en-US" dirty="0"/>
                                        <m:t>2.67 </m:t>
                                      </m:r>
                                      <m:r>
                                        <m:rPr>
                                          <m:nor/>
                                        </m:rPr>
                                        <a:rPr lang="el-GR" dirty="0"/>
                                        <m:t>Ω</m:t>
                                      </m:r>
                                    </m:e>
                                  </m:d>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−12</m:t>
                                          </m:r>
                                        </m:sup>
                                      </m:sSup>
                                      <m:r>
                                        <a:rPr lang="en-US" b="0" i="1" smtClean="0">
                                          <a:latin typeface="Cambria Math" panose="02040503050406030204" pitchFamily="18" charset="0"/>
                                        </a:rPr>
                                        <m:t> </m:t>
                                      </m:r>
                                      <m:r>
                                        <a:rPr lang="en-US" b="0" i="1" smtClean="0">
                                          <a:latin typeface="Cambria Math" panose="02040503050406030204" pitchFamily="18" charset="0"/>
                                        </a:rPr>
                                        <m:t>𝐴</m:t>
                                      </m:r>
                                    </m:e>
                                  </m:d>
                                </m:den>
                              </m:f>
                              <m:r>
                                <a:rPr lang="en-US" b="0" i="1" smtClean="0">
                                  <a:latin typeface="Cambria Math" panose="02040503050406030204" pitchFamily="18" charset="0"/>
                                </a:rPr>
                                <m:t>+1</m:t>
                              </m:r>
                            </m:e>
                          </m:d>
                        </m:e>
                      </m:func>
                    </m:oMath>
                  </m:oMathPara>
                </a14:m>
                <a:endParaRPr lang="en-US" dirty="0"/>
              </a:p>
            </p:txBody>
          </p:sp>
        </mc:Choice>
        <mc:Fallback xmlns="">
          <p:sp>
            <p:nvSpPr>
              <p:cNvPr id="10" name="Content Placeholder 2">
                <a:extLst>
                  <a:ext uri="{FF2B5EF4-FFF2-40B4-BE49-F238E27FC236}">
                    <a16:creationId xmlns:a16="http://schemas.microsoft.com/office/drawing/2014/main" id="{8DE7720F-C4BD-4B8C-BBE1-FFD59FDD463F}"/>
                  </a:ext>
                </a:extLst>
              </p:cNvPr>
              <p:cNvSpPr txBox="1">
                <a:spLocks noRot="1" noChangeAspect="1" noMove="1" noResize="1" noEditPoints="1" noAdjustHandles="1" noChangeArrowheads="1" noChangeShapeType="1" noTextEdit="1"/>
              </p:cNvSpPr>
              <p:nvPr/>
            </p:nvSpPr>
            <p:spPr>
              <a:xfrm>
                <a:off x="3877380" y="2860911"/>
                <a:ext cx="7233684" cy="1019998"/>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Content Placeholder 2">
                <a:extLst>
                  <a:ext uri="{FF2B5EF4-FFF2-40B4-BE49-F238E27FC236}">
                    <a16:creationId xmlns:a16="http://schemas.microsoft.com/office/drawing/2014/main" id="{B9A81278-031C-486B-9569-11CAACE545E2}"/>
                  </a:ext>
                </a:extLst>
              </p:cNvPr>
              <p:cNvSpPr txBox="1">
                <a:spLocks/>
              </p:cNvSpPr>
              <p:nvPr/>
            </p:nvSpPr>
            <p:spPr>
              <a:xfrm>
                <a:off x="4245934" y="5594200"/>
                <a:ext cx="3700131" cy="6065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𝐷</m:t>
                        </m:r>
                      </m:sub>
                    </m:sSub>
                  </m:oMath>
                </a14:m>
                <a:r>
                  <a:rPr lang="en-US" dirty="0"/>
                  <a:t> = </a:t>
                </a:r>
                <a14:m>
                  <m:oMath xmlns:m="http://schemas.openxmlformats.org/officeDocument/2006/math">
                    <m:d>
                      <m:dPr>
                        <m:ctrlPr>
                          <a:rPr lang="en-US" i="1" smtClean="0">
                            <a:solidFill>
                              <a:srgbClr val="0070C0"/>
                            </a:solidFill>
                            <a:latin typeface="Cambria Math" panose="02040503050406030204" pitchFamily="18" charset="0"/>
                          </a:rPr>
                        </m:ctrlPr>
                      </m:dPr>
                      <m:e>
                        <m:r>
                          <a:rPr lang="en-US" i="1">
                            <a:solidFill>
                              <a:srgbClr val="0070C0"/>
                            </a:solidFill>
                            <a:latin typeface="Cambria Math" panose="02040503050406030204" pitchFamily="18" charset="0"/>
                          </a:rPr>
                          <m:t>0.</m:t>
                        </m:r>
                        <m:r>
                          <a:rPr lang="en-US" b="0" i="1" smtClean="0">
                            <a:solidFill>
                              <a:srgbClr val="0070C0"/>
                            </a:solidFill>
                            <a:latin typeface="Cambria Math" panose="02040503050406030204" pitchFamily="18" charset="0"/>
                          </a:rPr>
                          <m:t>66211</m:t>
                        </m:r>
                        <m:r>
                          <a:rPr lang="en-US" i="1">
                            <a:solidFill>
                              <a:srgbClr val="0070C0"/>
                            </a:solidFill>
                            <a:latin typeface="Cambria Math" panose="02040503050406030204" pitchFamily="18" charset="0"/>
                          </a:rPr>
                          <m:t> </m:t>
                        </m:r>
                        <m:r>
                          <a:rPr lang="en-US" i="1">
                            <a:solidFill>
                              <a:srgbClr val="0070C0"/>
                            </a:solidFill>
                            <a:latin typeface="Cambria Math" panose="02040503050406030204" pitchFamily="18" charset="0"/>
                          </a:rPr>
                          <m:t>𝑉</m:t>
                        </m:r>
                      </m:e>
                    </m:d>
                  </m:oMath>
                </a14:m>
                <a:endParaRPr lang="en-US" dirty="0"/>
              </a:p>
            </p:txBody>
          </p:sp>
        </mc:Choice>
        <mc:Fallback xmlns="">
          <p:sp>
            <p:nvSpPr>
              <p:cNvPr id="11" name="Content Placeholder 2">
                <a:extLst>
                  <a:ext uri="{FF2B5EF4-FFF2-40B4-BE49-F238E27FC236}">
                    <a16:creationId xmlns:a16="http://schemas.microsoft.com/office/drawing/2014/main" id="{B9A81278-031C-486B-9569-11CAACE545E2}"/>
                  </a:ext>
                </a:extLst>
              </p:cNvPr>
              <p:cNvSpPr txBox="1">
                <a:spLocks noRot="1" noChangeAspect="1" noMove="1" noResize="1" noEditPoints="1" noAdjustHandles="1" noChangeArrowheads="1" noChangeShapeType="1" noTextEdit="1"/>
              </p:cNvSpPr>
              <p:nvPr/>
            </p:nvSpPr>
            <p:spPr>
              <a:xfrm>
                <a:off x="4245934" y="5594200"/>
                <a:ext cx="3700131" cy="606523"/>
              </a:xfrm>
              <a:prstGeom prst="rect">
                <a:avLst/>
              </a:prstGeom>
              <a:blipFill>
                <a:blip r:embed="rId6"/>
                <a:stretch>
                  <a:fillRect t="-17172" b="-80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Content Placeholder 2">
                <a:extLst>
                  <a:ext uri="{FF2B5EF4-FFF2-40B4-BE49-F238E27FC236}">
                    <a16:creationId xmlns:a16="http://schemas.microsoft.com/office/drawing/2014/main" id="{D8846754-D629-4354-9363-708D279B9525}"/>
                  </a:ext>
                </a:extLst>
              </p:cNvPr>
              <p:cNvSpPr txBox="1">
                <a:spLocks/>
              </p:cNvSpPr>
              <p:nvPr/>
            </p:nvSpPr>
            <p:spPr>
              <a:xfrm>
                <a:off x="3877380" y="4458022"/>
                <a:ext cx="7233684" cy="10199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sSub>
                        <m:sSubPr>
                          <m:ctrlPr>
                            <a:rPr lang="en-US" i="1" smtClean="0">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𝑉</m:t>
                          </m:r>
                        </m:e>
                        <m:sub>
                          <m:r>
                            <a:rPr lang="en-US" i="1">
                              <a:solidFill>
                                <a:srgbClr val="0070C0"/>
                              </a:solidFill>
                              <a:latin typeface="Cambria Math" panose="02040503050406030204" pitchFamily="18" charset="0"/>
                            </a:rPr>
                            <m:t>𝐷</m:t>
                          </m:r>
                        </m:sub>
                      </m:sSub>
                      <m:r>
                        <a:rPr lang="en-US" b="0" i="0"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0.0259 </m:t>
                          </m:r>
                          <m:r>
                            <a:rPr lang="en-US" b="0" i="1" smtClean="0">
                              <a:latin typeface="Cambria Math" panose="02040503050406030204" pitchFamily="18" charset="0"/>
                            </a:rPr>
                            <m:t>𝑉</m:t>
                          </m:r>
                        </m:e>
                      </m:d>
                      <m:r>
                        <a:rPr lang="en-US" b="0" i="1" smtClean="0">
                          <a:latin typeface="Cambria Math" panose="02040503050406030204" pitchFamily="18" charset="0"/>
                        </a:rPr>
                        <m:t> </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ln</m:t>
                          </m:r>
                        </m:fName>
                        <m:e>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1 </m:t>
                                  </m:r>
                                  <m:r>
                                    <a:rPr lang="en-US" b="0" i="1" smtClean="0">
                                      <a:latin typeface="Cambria Math" panose="02040503050406030204" pitchFamily="18" charset="0"/>
                                    </a:rPr>
                                    <m:t>𝑉</m:t>
                                  </m:r>
                                  <m:r>
                                    <a:rPr lang="en-US" b="0" i="1" smtClean="0">
                                      <a:latin typeface="Cambria Math" panose="02040503050406030204" pitchFamily="18" charset="0"/>
                                    </a:rPr>
                                    <m:t> −0.66209 </m:t>
                                  </m:r>
                                  <m:r>
                                    <a:rPr lang="en-US" b="0" i="1" smtClean="0">
                                      <a:solidFill>
                                        <a:srgbClr val="FF0000"/>
                                      </a:solidFill>
                                      <a:latin typeface="Cambria Math" panose="02040503050406030204" pitchFamily="18" charset="0"/>
                                    </a:rPr>
                                    <m:t>𝑉</m:t>
                                  </m:r>
                                </m:num>
                                <m:den>
                                  <m:d>
                                    <m:dPr>
                                      <m:ctrlPr>
                                        <a:rPr lang="en-US" b="0" i="1" smtClean="0">
                                          <a:latin typeface="Cambria Math" panose="02040503050406030204" pitchFamily="18" charset="0"/>
                                        </a:rPr>
                                      </m:ctrlPr>
                                    </m:dPr>
                                    <m:e>
                                      <m:r>
                                        <m:rPr>
                                          <m:nor/>
                                        </m:rPr>
                                        <a:rPr lang="en-US" dirty="0"/>
                                        <m:t>2.67 </m:t>
                                      </m:r>
                                      <m:r>
                                        <m:rPr>
                                          <m:nor/>
                                        </m:rPr>
                                        <a:rPr lang="el-GR" dirty="0"/>
                                        <m:t>Ω</m:t>
                                      </m:r>
                                    </m:e>
                                  </m:d>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−12</m:t>
                                          </m:r>
                                        </m:sup>
                                      </m:sSup>
                                      <m:r>
                                        <a:rPr lang="en-US" b="0" i="1" smtClean="0">
                                          <a:latin typeface="Cambria Math" panose="02040503050406030204" pitchFamily="18" charset="0"/>
                                        </a:rPr>
                                        <m:t> </m:t>
                                      </m:r>
                                      <m:r>
                                        <a:rPr lang="en-US" b="0" i="1" smtClean="0">
                                          <a:latin typeface="Cambria Math" panose="02040503050406030204" pitchFamily="18" charset="0"/>
                                        </a:rPr>
                                        <m:t>𝐴</m:t>
                                      </m:r>
                                    </m:e>
                                  </m:d>
                                </m:den>
                              </m:f>
                              <m:r>
                                <a:rPr lang="en-US" b="0" i="1" smtClean="0">
                                  <a:latin typeface="Cambria Math" panose="02040503050406030204" pitchFamily="18" charset="0"/>
                                </a:rPr>
                                <m:t>+1</m:t>
                              </m:r>
                            </m:e>
                          </m:d>
                        </m:e>
                      </m:func>
                    </m:oMath>
                  </m:oMathPara>
                </a14:m>
                <a:endParaRPr lang="en-US" dirty="0"/>
              </a:p>
            </p:txBody>
          </p:sp>
        </mc:Choice>
        <mc:Fallback xmlns="">
          <p:sp>
            <p:nvSpPr>
              <p:cNvPr id="12" name="Content Placeholder 2">
                <a:extLst>
                  <a:ext uri="{FF2B5EF4-FFF2-40B4-BE49-F238E27FC236}">
                    <a16:creationId xmlns:a16="http://schemas.microsoft.com/office/drawing/2014/main" id="{D8846754-D629-4354-9363-708D279B9525}"/>
                  </a:ext>
                </a:extLst>
              </p:cNvPr>
              <p:cNvSpPr txBox="1">
                <a:spLocks noRot="1" noChangeAspect="1" noMove="1" noResize="1" noEditPoints="1" noAdjustHandles="1" noChangeArrowheads="1" noChangeShapeType="1" noTextEdit="1"/>
              </p:cNvSpPr>
              <p:nvPr/>
            </p:nvSpPr>
            <p:spPr>
              <a:xfrm>
                <a:off x="3877380" y="4458022"/>
                <a:ext cx="7233684" cy="1019998"/>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Content Placeholder 2">
                <a:extLst>
                  <a:ext uri="{FF2B5EF4-FFF2-40B4-BE49-F238E27FC236}">
                    <a16:creationId xmlns:a16="http://schemas.microsoft.com/office/drawing/2014/main" id="{5D799013-958A-497A-9478-E26DF435C19D}"/>
                  </a:ext>
                </a:extLst>
              </p:cNvPr>
              <p:cNvSpPr txBox="1">
                <a:spLocks/>
              </p:cNvSpPr>
              <p:nvPr/>
            </p:nvSpPr>
            <p:spPr>
              <a:xfrm>
                <a:off x="7946065" y="5897461"/>
                <a:ext cx="3700131" cy="6065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i="1" smtClean="0">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𝑉</m:t>
                        </m:r>
                      </m:e>
                      <m:sub>
                        <m:r>
                          <a:rPr lang="en-US" i="1">
                            <a:solidFill>
                              <a:srgbClr val="FF0000"/>
                            </a:solidFill>
                            <a:latin typeface="Cambria Math" panose="02040503050406030204" pitchFamily="18" charset="0"/>
                          </a:rPr>
                          <m:t>𝐷</m:t>
                        </m:r>
                      </m:sub>
                    </m:sSub>
                  </m:oMath>
                </a14:m>
                <a:r>
                  <a:rPr lang="en-US" dirty="0">
                    <a:solidFill>
                      <a:srgbClr val="FF0000"/>
                    </a:solidFill>
                  </a:rPr>
                  <a:t> = </a:t>
                </a:r>
                <a14:m>
                  <m:oMath xmlns:m="http://schemas.openxmlformats.org/officeDocument/2006/math">
                    <m:d>
                      <m:dPr>
                        <m:ctrlPr>
                          <a:rPr lang="en-US" i="1" smtClean="0">
                            <a:solidFill>
                              <a:srgbClr val="FF0000"/>
                            </a:solidFill>
                            <a:latin typeface="Cambria Math" panose="02040503050406030204" pitchFamily="18" charset="0"/>
                          </a:rPr>
                        </m:ctrlPr>
                      </m:dPr>
                      <m:e>
                        <m:r>
                          <a:rPr lang="en-US" i="1">
                            <a:solidFill>
                              <a:srgbClr val="FF0000"/>
                            </a:solidFill>
                            <a:latin typeface="Cambria Math" panose="02040503050406030204" pitchFamily="18" charset="0"/>
                          </a:rPr>
                          <m:t>0.</m:t>
                        </m:r>
                        <m:r>
                          <a:rPr lang="en-US" b="0" i="1" smtClean="0">
                            <a:solidFill>
                              <a:srgbClr val="FF0000"/>
                            </a:solidFill>
                            <a:latin typeface="Cambria Math" panose="02040503050406030204" pitchFamily="18" charset="0"/>
                          </a:rPr>
                          <m:t>6621</m:t>
                        </m:r>
                        <m:r>
                          <a:rPr lang="en-US" i="1">
                            <a:solidFill>
                              <a:srgbClr val="FF0000"/>
                            </a:solidFill>
                            <a:latin typeface="Cambria Math" panose="02040503050406030204" pitchFamily="18" charset="0"/>
                          </a:rPr>
                          <m:t> </m:t>
                        </m:r>
                        <m:r>
                          <a:rPr lang="en-US" i="1">
                            <a:solidFill>
                              <a:srgbClr val="FF0000"/>
                            </a:solidFill>
                            <a:latin typeface="Cambria Math" panose="02040503050406030204" pitchFamily="18" charset="0"/>
                          </a:rPr>
                          <m:t>𝑉</m:t>
                        </m:r>
                      </m:e>
                    </m:d>
                  </m:oMath>
                </a14:m>
                <a:endParaRPr lang="en-US" dirty="0">
                  <a:solidFill>
                    <a:srgbClr val="FF0000"/>
                  </a:solidFill>
                </a:endParaRPr>
              </a:p>
            </p:txBody>
          </p:sp>
        </mc:Choice>
        <mc:Fallback xmlns="">
          <p:sp>
            <p:nvSpPr>
              <p:cNvPr id="13" name="Content Placeholder 2">
                <a:extLst>
                  <a:ext uri="{FF2B5EF4-FFF2-40B4-BE49-F238E27FC236}">
                    <a16:creationId xmlns:a16="http://schemas.microsoft.com/office/drawing/2014/main" id="{5D799013-958A-497A-9478-E26DF435C19D}"/>
                  </a:ext>
                </a:extLst>
              </p:cNvPr>
              <p:cNvSpPr txBox="1">
                <a:spLocks noRot="1" noChangeAspect="1" noMove="1" noResize="1" noEditPoints="1" noAdjustHandles="1" noChangeArrowheads="1" noChangeShapeType="1" noTextEdit="1"/>
              </p:cNvSpPr>
              <p:nvPr/>
            </p:nvSpPr>
            <p:spPr>
              <a:xfrm>
                <a:off x="7946065" y="5897461"/>
                <a:ext cx="3700131" cy="606523"/>
              </a:xfrm>
              <a:prstGeom prst="rect">
                <a:avLst/>
              </a:prstGeom>
              <a:blipFill>
                <a:blip r:embed="rId8"/>
                <a:stretch>
                  <a:fillRect t="-16000" b="-7000"/>
                </a:stretch>
              </a:blipFill>
            </p:spPr>
            <p:txBody>
              <a:bodyPr/>
              <a:lstStyle/>
              <a:p>
                <a:r>
                  <a:rPr lang="en-US">
                    <a:noFill/>
                  </a:rPr>
                  <a:t> </a:t>
                </a:r>
              </a:p>
            </p:txBody>
          </p:sp>
        </mc:Fallback>
      </mc:AlternateContent>
    </p:spTree>
    <p:extLst>
      <p:ext uri="{BB962C8B-B14F-4D97-AF65-F5344CB8AC3E}">
        <p14:creationId xmlns:p14="http://schemas.microsoft.com/office/powerpoint/2010/main" val="1792801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9" grpId="0"/>
      <p:bldP spid="8" grpId="0"/>
      <p:bldP spid="10" grpId="0"/>
      <p:bldP spid="11" grpId="0"/>
      <p:bldP spid="12"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t>
            </a:r>
            <a:r>
              <a:rPr lang="en-US" dirty="0">
                <a:solidFill>
                  <a:srgbClr val="FF0000"/>
                </a:solidFill>
              </a:rPr>
              <a:t> c</a:t>
            </a:r>
            <a:r>
              <a:rPr lang="en-US" dirty="0"/>
              <a:t>. Solve Using </a:t>
            </a:r>
            <a:r>
              <a:rPr lang="en-US" dirty="0">
                <a:solidFill>
                  <a:srgbClr val="FF0000"/>
                </a:solidFill>
              </a:rPr>
              <a:t>Iteration</a:t>
            </a:r>
            <a:r>
              <a:rPr lang="en-US" dirty="0"/>
              <a:t> Equations</a:t>
            </a:r>
          </a:p>
        </p:txBody>
      </p:sp>
      <mc:AlternateContent xmlns:mc="http://schemas.openxmlformats.org/markup-compatibility/2006" xmlns:a14="http://schemas.microsoft.com/office/drawing/2010/main">
        <mc:Choice Requires="a14">
          <p:sp>
            <p:nvSpPr>
              <p:cNvPr id="40" name="Content Placeholder 2">
                <a:extLst>
                  <a:ext uri="{FF2B5EF4-FFF2-40B4-BE49-F238E27FC236}">
                    <a16:creationId xmlns:a16="http://schemas.microsoft.com/office/drawing/2014/main" id="{643C0867-0D73-4D71-9DE1-823B3A60FB12}"/>
                  </a:ext>
                </a:extLst>
              </p:cNvPr>
              <p:cNvSpPr txBox="1">
                <a:spLocks/>
              </p:cNvSpPr>
              <p:nvPr/>
            </p:nvSpPr>
            <p:spPr>
              <a:xfrm>
                <a:off x="1187116" y="2258214"/>
                <a:ext cx="9753600" cy="17362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sz="3600" i="1" smtClean="0">
                            <a:latin typeface="Cambria Math" panose="02040503050406030204" pitchFamily="18" charset="0"/>
                          </a:rPr>
                        </m:ctrlPr>
                      </m:sSubPr>
                      <m:e>
                        <m:r>
                          <a:rPr lang="en-US" sz="3600" i="1">
                            <a:latin typeface="Cambria Math" panose="02040503050406030204" pitchFamily="18" charset="0"/>
                          </a:rPr>
                          <m:t>𝐼</m:t>
                        </m:r>
                      </m:e>
                      <m:sub>
                        <m:r>
                          <a:rPr lang="en-US" sz="3600" b="0" i="1" smtClean="0">
                            <a:latin typeface="Cambria Math" panose="02040503050406030204" pitchFamily="18" charset="0"/>
                          </a:rPr>
                          <m:t>𝐷</m:t>
                        </m:r>
                      </m:sub>
                    </m:sSub>
                  </m:oMath>
                </a14:m>
                <a:r>
                  <a:rPr lang="en-US" sz="3600" dirty="0"/>
                  <a:t> = </a:t>
                </a:r>
                <a14:m>
                  <m:oMath xmlns:m="http://schemas.openxmlformats.org/officeDocument/2006/math">
                    <m:sSub>
                      <m:sSubPr>
                        <m:ctrlPr>
                          <a:rPr lang="en-US" sz="3600" i="1">
                            <a:latin typeface="Cambria Math" panose="02040503050406030204" pitchFamily="18" charset="0"/>
                          </a:rPr>
                        </m:ctrlPr>
                      </m:sSubPr>
                      <m:e>
                        <m:r>
                          <a:rPr lang="en-US" sz="3600" i="1">
                            <a:latin typeface="Cambria Math" panose="02040503050406030204" pitchFamily="18" charset="0"/>
                          </a:rPr>
                          <m:t>𝐼</m:t>
                        </m:r>
                      </m:e>
                      <m:sub>
                        <m:r>
                          <a:rPr lang="en-US" sz="3600" i="1">
                            <a:latin typeface="Cambria Math" panose="02040503050406030204" pitchFamily="18" charset="0"/>
                          </a:rPr>
                          <m:t>𝑜</m:t>
                        </m:r>
                      </m:sub>
                    </m:sSub>
                    <m:r>
                      <a:rPr lang="en-US" sz="3600" i="1">
                        <a:latin typeface="Cambria Math" panose="02040503050406030204" pitchFamily="18" charset="0"/>
                      </a:rPr>
                      <m:t> </m:t>
                    </m:r>
                    <m:d>
                      <m:dPr>
                        <m:ctrlPr>
                          <a:rPr lang="en-US" sz="3600" i="1">
                            <a:latin typeface="Cambria Math" panose="02040503050406030204" pitchFamily="18" charset="0"/>
                          </a:rPr>
                        </m:ctrlPr>
                      </m:dPr>
                      <m:e>
                        <m:sSup>
                          <m:sSupPr>
                            <m:ctrlPr>
                              <a:rPr lang="en-US" sz="3600" i="1">
                                <a:latin typeface="Cambria Math" panose="02040503050406030204" pitchFamily="18" charset="0"/>
                              </a:rPr>
                            </m:ctrlPr>
                          </m:sSupPr>
                          <m:e>
                            <m:r>
                              <a:rPr lang="en-US" sz="3600" i="1">
                                <a:latin typeface="Cambria Math" panose="02040503050406030204" pitchFamily="18" charset="0"/>
                              </a:rPr>
                              <m:t>𝑒</m:t>
                            </m:r>
                          </m:e>
                          <m:sup>
                            <m:f>
                              <m:fPr>
                                <m:type m:val="skw"/>
                                <m:ctrlPr>
                                  <a:rPr lang="en-US" sz="3600" i="1">
                                    <a:latin typeface="Cambria Math" panose="02040503050406030204" pitchFamily="18" charset="0"/>
                                  </a:rPr>
                                </m:ctrlPr>
                              </m:fPr>
                              <m:num>
                                <m:sSub>
                                  <m:sSubPr>
                                    <m:ctrlPr>
                                      <a:rPr lang="en-US" sz="3600" i="1">
                                        <a:latin typeface="Cambria Math" panose="02040503050406030204" pitchFamily="18" charset="0"/>
                                      </a:rPr>
                                    </m:ctrlPr>
                                  </m:sSubPr>
                                  <m:e>
                                    <m:r>
                                      <a:rPr lang="en-US" sz="3600" i="1">
                                        <a:latin typeface="Cambria Math" panose="02040503050406030204" pitchFamily="18" charset="0"/>
                                      </a:rPr>
                                      <m:t>𝑉</m:t>
                                    </m:r>
                                  </m:e>
                                  <m:sub>
                                    <m:r>
                                      <a:rPr lang="en-US" sz="3600" i="1">
                                        <a:latin typeface="Cambria Math" panose="02040503050406030204" pitchFamily="18" charset="0"/>
                                      </a:rPr>
                                      <m:t>𝐷</m:t>
                                    </m:r>
                                  </m:sub>
                                </m:sSub>
                              </m:num>
                              <m:den>
                                <m:sSub>
                                  <m:sSubPr>
                                    <m:ctrlPr>
                                      <a:rPr lang="en-US" sz="3600" i="1">
                                        <a:latin typeface="Cambria Math" panose="02040503050406030204" pitchFamily="18" charset="0"/>
                                      </a:rPr>
                                    </m:ctrlPr>
                                  </m:sSubPr>
                                  <m:e>
                                    <m:r>
                                      <a:rPr lang="en-US" sz="3600" i="1">
                                        <a:latin typeface="Cambria Math" panose="02040503050406030204" pitchFamily="18" charset="0"/>
                                      </a:rPr>
                                      <m:t>𝑉</m:t>
                                    </m:r>
                                  </m:e>
                                  <m:sub>
                                    <m:r>
                                      <a:rPr lang="en-US" sz="3600" i="1">
                                        <a:latin typeface="Cambria Math" panose="02040503050406030204" pitchFamily="18" charset="0"/>
                                      </a:rPr>
                                      <m:t>𝑇</m:t>
                                    </m:r>
                                  </m:sub>
                                </m:sSub>
                              </m:den>
                            </m:f>
                          </m:sup>
                        </m:sSup>
                        <m:r>
                          <a:rPr lang="en-US" sz="3600" i="1">
                            <a:latin typeface="Cambria Math" panose="02040503050406030204" pitchFamily="18" charset="0"/>
                          </a:rPr>
                          <m:t>−1</m:t>
                        </m:r>
                      </m:e>
                    </m:d>
                  </m:oMath>
                </a14:m>
                <a:r>
                  <a:rPr lang="en-US" sz="3600" dirty="0"/>
                  <a:t> = (10</a:t>
                </a:r>
                <a:r>
                  <a:rPr lang="en-US" sz="3600" baseline="30000" dirty="0"/>
                  <a:t>-12</a:t>
                </a:r>
                <a:r>
                  <a:rPr lang="en-US" sz="3600" dirty="0"/>
                  <a:t> A) *[ e</a:t>
                </a:r>
                <a:r>
                  <a:rPr lang="en-US" sz="3600" baseline="30000" dirty="0"/>
                  <a:t>(0.6621/0.0259) </a:t>
                </a:r>
                <a:r>
                  <a:rPr lang="en-US" sz="3600" dirty="0"/>
                  <a:t>– 1 ]</a:t>
                </a:r>
              </a:p>
            </p:txBody>
          </p:sp>
        </mc:Choice>
        <mc:Fallback xmlns="">
          <p:sp>
            <p:nvSpPr>
              <p:cNvPr id="40" name="Content Placeholder 2">
                <a:extLst>
                  <a:ext uri="{FF2B5EF4-FFF2-40B4-BE49-F238E27FC236}">
                    <a16:creationId xmlns:a16="http://schemas.microsoft.com/office/drawing/2014/main" id="{643C0867-0D73-4D71-9DE1-823B3A60FB12}"/>
                  </a:ext>
                </a:extLst>
              </p:cNvPr>
              <p:cNvSpPr txBox="1">
                <a:spLocks noRot="1" noChangeAspect="1" noMove="1" noResize="1" noEditPoints="1" noAdjustHandles="1" noChangeArrowheads="1" noChangeShapeType="1" noTextEdit="1"/>
              </p:cNvSpPr>
              <p:nvPr/>
            </p:nvSpPr>
            <p:spPr>
              <a:xfrm>
                <a:off x="1187116" y="2258214"/>
                <a:ext cx="9753600" cy="1736270"/>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Content Placeholder 2">
                <a:extLst>
                  <a:ext uri="{FF2B5EF4-FFF2-40B4-BE49-F238E27FC236}">
                    <a16:creationId xmlns:a16="http://schemas.microsoft.com/office/drawing/2014/main" id="{DF4DF915-D9E6-4894-B4D6-48DCD2004031}"/>
                  </a:ext>
                </a:extLst>
              </p:cNvPr>
              <p:cNvSpPr txBox="1">
                <a:spLocks/>
              </p:cNvSpPr>
              <p:nvPr/>
            </p:nvSpPr>
            <p:spPr>
              <a:xfrm>
                <a:off x="1054588" y="3615526"/>
                <a:ext cx="4191180" cy="9464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sz="3600" i="1" smtClean="0">
                            <a:latin typeface="Cambria Math" panose="02040503050406030204" pitchFamily="18" charset="0"/>
                          </a:rPr>
                        </m:ctrlPr>
                      </m:sSubPr>
                      <m:e>
                        <m:r>
                          <a:rPr lang="en-US" sz="3600" i="1">
                            <a:latin typeface="Cambria Math" panose="02040503050406030204" pitchFamily="18" charset="0"/>
                          </a:rPr>
                          <m:t>𝐼</m:t>
                        </m:r>
                      </m:e>
                      <m:sub>
                        <m:r>
                          <a:rPr lang="en-US" sz="3600" b="0" i="1" smtClean="0">
                            <a:latin typeface="Cambria Math" panose="02040503050406030204" pitchFamily="18" charset="0"/>
                          </a:rPr>
                          <m:t>𝐷</m:t>
                        </m:r>
                      </m:sub>
                    </m:sSub>
                  </m:oMath>
                </a14:m>
                <a:r>
                  <a:rPr lang="en-US" sz="3600" dirty="0"/>
                  <a:t> = 0.1265 A</a:t>
                </a:r>
              </a:p>
            </p:txBody>
          </p:sp>
        </mc:Choice>
        <mc:Fallback xmlns="">
          <p:sp>
            <p:nvSpPr>
              <p:cNvPr id="10" name="Content Placeholder 2">
                <a:extLst>
                  <a:ext uri="{FF2B5EF4-FFF2-40B4-BE49-F238E27FC236}">
                    <a16:creationId xmlns:a16="http://schemas.microsoft.com/office/drawing/2014/main" id="{DF4DF915-D9E6-4894-B4D6-48DCD2004031}"/>
                  </a:ext>
                </a:extLst>
              </p:cNvPr>
              <p:cNvSpPr txBox="1">
                <a:spLocks noRot="1" noChangeAspect="1" noMove="1" noResize="1" noEditPoints="1" noAdjustHandles="1" noChangeArrowheads="1" noChangeShapeType="1" noTextEdit="1"/>
              </p:cNvSpPr>
              <p:nvPr/>
            </p:nvSpPr>
            <p:spPr>
              <a:xfrm>
                <a:off x="1054588" y="3615526"/>
                <a:ext cx="4191180" cy="946484"/>
              </a:xfrm>
              <a:prstGeom prst="rect">
                <a:avLst/>
              </a:prstGeom>
              <a:blipFill>
                <a:blip r:embed="rId3"/>
                <a:stretch>
                  <a:fillRect t="-15484"/>
                </a:stretch>
              </a:blipFill>
            </p:spPr>
            <p:txBody>
              <a:bodyPr/>
              <a:lstStyle/>
              <a:p>
                <a:r>
                  <a:rPr lang="en-US">
                    <a:noFill/>
                  </a:rPr>
                  <a:t> </a:t>
                </a:r>
              </a:p>
            </p:txBody>
          </p:sp>
        </mc:Fallback>
      </mc:AlternateContent>
    </p:spTree>
    <p:extLst>
      <p:ext uri="{BB962C8B-B14F-4D97-AF65-F5344CB8AC3E}">
        <p14:creationId xmlns:p14="http://schemas.microsoft.com/office/powerpoint/2010/main" val="282310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2</a:t>
            </a:r>
            <a:r>
              <a:rPr lang="en-US" dirty="0">
                <a:solidFill>
                  <a:srgbClr val="FF0000"/>
                </a:solidFill>
              </a:rPr>
              <a:t> c</a:t>
            </a:r>
            <a:r>
              <a:rPr lang="en-US" dirty="0"/>
              <a:t>. Solve Using </a:t>
            </a:r>
            <a:r>
              <a:rPr lang="en-US" dirty="0">
                <a:solidFill>
                  <a:srgbClr val="FF0000"/>
                </a:solidFill>
              </a:rPr>
              <a:t>Iteration</a:t>
            </a:r>
            <a:r>
              <a:rPr lang="en-US" dirty="0"/>
              <a:t> Equations</a:t>
            </a:r>
          </a:p>
        </p:txBody>
      </p:sp>
      <mc:AlternateContent xmlns:mc="http://schemas.openxmlformats.org/markup-compatibility/2006" xmlns:a14="http://schemas.microsoft.com/office/drawing/2010/main">
        <mc:Choice Requires="a14">
          <p:sp>
            <p:nvSpPr>
              <p:cNvPr id="39" name="Content Placeholder 2">
                <a:extLst>
                  <a:ext uri="{FF2B5EF4-FFF2-40B4-BE49-F238E27FC236}">
                    <a16:creationId xmlns:a16="http://schemas.microsoft.com/office/drawing/2014/main" id="{9119A506-4046-4FD5-BBF7-543424B3AB3B}"/>
                  </a:ext>
                </a:extLst>
              </p:cNvPr>
              <p:cNvSpPr txBox="1">
                <a:spLocks/>
              </p:cNvSpPr>
              <p:nvPr/>
            </p:nvSpPr>
            <p:spPr>
              <a:xfrm>
                <a:off x="8328244" y="1694345"/>
                <a:ext cx="3156947" cy="7648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sz="3200" i="1" smtClean="0">
                            <a:latin typeface="Cambria Math" panose="02040503050406030204" pitchFamily="18" charset="0"/>
                          </a:rPr>
                        </m:ctrlPr>
                      </m:sSubPr>
                      <m:e>
                        <m:r>
                          <a:rPr lang="en-US" sz="3200" i="1">
                            <a:latin typeface="Cambria Math" panose="02040503050406030204" pitchFamily="18" charset="0"/>
                          </a:rPr>
                          <m:t>𝑉</m:t>
                        </m:r>
                      </m:e>
                      <m:sub>
                        <m:r>
                          <a:rPr lang="en-US" sz="3200" i="1">
                            <a:latin typeface="Cambria Math" panose="02040503050406030204" pitchFamily="18" charset="0"/>
                          </a:rPr>
                          <m:t>𝐷</m:t>
                        </m:r>
                      </m:sub>
                    </m:sSub>
                  </m:oMath>
                </a14:m>
                <a:r>
                  <a:rPr lang="en-US" sz="3200" dirty="0"/>
                  <a:t> = </a:t>
                </a:r>
                <a14:m>
                  <m:oMath xmlns:m="http://schemas.openxmlformats.org/officeDocument/2006/math">
                    <m:d>
                      <m:dPr>
                        <m:ctrlPr>
                          <a:rPr lang="en-US" sz="3200" i="1">
                            <a:latin typeface="Cambria Math" panose="02040503050406030204" pitchFamily="18" charset="0"/>
                          </a:rPr>
                        </m:ctrlPr>
                      </m:dPr>
                      <m:e>
                        <m:r>
                          <a:rPr lang="en-US" sz="3200" i="1">
                            <a:latin typeface="Cambria Math" panose="02040503050406030204" pitchFamily="18" charset="0"/>
                          </a:rPr>
                          <m:t>0.</m:t>
                        </m:r>
                        <m:r>
                          <a:rPr lang="en-US" sz="3200" b="0" i="1" smtClean="0">
                            <a:latin typeface="Cambria Math" panose="02040503050406030204" pitchFamily="18" charset="0"/>
                          </a:rPr>
                          <m:t>6621</m:t>
                        </m:r>
                        <m:r>
                          <a:rPr lang="en-US" sz="3200" i="1">
                            <a:latin typeface="Cambria Math" panose="02040503050406030204" pitchFamily="18" charset="0"/>
                          </a:rPr>
                          <m:t> </m:t>
                        </m:r>
                        <m:r>
                          <a:rPr lang="en-US" sz="3200" i="1">
                            <a:latin typeface="Cambria Math" panose="02040503050406030204" pitchFamily="18" charset="0"/>
                          </a:rPr>
                          <m:t>𝑉</m:t>
                        </m:r>
                      </m:e>
                    </m:d>
                  </m:oMath>
                </a14:m>
                <a:endParaRPr lang="en-US" sz="3200" dirty="0"/>
              </a:p>
            </p:txBody>
          </p:sp>
        </mc:Choice>
        <mc:Fallback xmlns="">
          <p:sp>
            <p:nvSpPr>
              <p:cNvPr id="39" name="Content Placeholder 2">
                <a:extLst>
                  <a:ext uri="{FF2B5EF4-FFF2-40B4-BE49-F238E27FC236}">
                    <a16:creationId xmlns:a16="http://schemas.microsoft.com/office/drawing/2014/main" id="{9119A506-4046-4FD5-BBF7-543424B3AB3B}"/>
                  </a:ext>
                </a:extLst>
              </p:cNvPr>
              <p:cNvSpPr txBox="1">
                <a:spLocks noRot="1" noChangeAspect="1" noMove="1" noResize="1" noEditPoints="1" noAdjustHandles="1" noChangeArrowheads="1" noChangeShapeType="1" noTextEdit="1"/>
              </p:cNvSpPr>
              <p:nvPr/>
            </p:nvSpPr>
            <p:spPr>
              <a:xfrm>
                <a:off x="8328244" y="1694345"/>
                <a:ext cx="3156947" cy="764836"/>
              </a:xfrm>
              <a:prstGeom prst="rect">
                <a:avLst/>
              </a:prstGeom>
              <a:blipFill>
                <a:blip r:embed="rId2"/>
                <a:stretch>
                  <a:fillRect t="-16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0" name="Content Placeholder 2">
                <a:extLst>
                  <a:ext uri="{FF2B5EF4-FFF2-40B4-BE49-F238E27FC236}">
                    <a16:creationId xmlns:a16="http://schemas.microsoft.com/office/drawing/2014/main" id="{643C0867-0D73-4D71-9DE1-823B3A60FB12}"/>
                  </a:ext>
                </a:extLst>
              </p:cNvPr>
              <p:cNvSpPr txBox="1">
                <a:spLocks/>
              </p:cNvSpPr>
              <p:nvPr/>
            </p:nvSpPr>
            <p:spPr>
              <a:xfrm>
                <a:off x="8401372" y="2738319"/>
                <a:ext cx="3114455" cy="6816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sz="3200" i="1" smtClean="0">
                            <a:latin typeface="Cambria Math" panose="02040503050406030204" pitchFamily="18" charset="0"/>
                          </a:rPr>
                        </m:ctrlPr>
                      </m:sSubPr>
                      <m:e>
                        <m:r>
                          <a:rPr lang="en-US" sz="3200" i="1">
                            <a:latin typeface="Cambria Math" panose="02040503050406030204" pitchFamily="18" charset="0"/>
                          </a:rPr>
                          <m:t>𝐼</m:t>
                        </m:r>
                      </m:e>
                      <m:sub>
                        <m:r>
                          <a:rPr lang="en-US" sz="3200" b="0" i="1" smtClean="0">
                            <a:latin typeface="Cambria Math" panose="02040503050406030204" pitchFamily="18" charset="0"/>
                          </a:rPr>
                          <m:t>𝐷</m:t>
                        </m:r>
                      </m:sub>
                    </m:sSub>
                  </m:oMath>
                </a14:m>
                <a:r>
                  <a:rPr lang="en-US" sz="3200" dirty="0"/>
                  <a:t> = 0.1265 A</a:t>
                </a:r>
              </a:p>
            </p:txBody>
          </p:sp>
        </mc:Choice>
        <mc:Fallback xmlns="">
          <p:sp>
            <p:nvSpPr>
              <p:cNvPr id="40" name="Content Placeholder 2">
                <a:extLst>
                  <a:ext uri="{FF2B5EF4-FFF2-40B4-BE49-F238E27FC236}">
                    <a16:creationId xmlns:a16="http://schemas.microsoft.com/office/drawing/2014/main" id="{643C0867-0D73-4D71-9DE1-823B3A60FB12}"/>
                  </a:ext>
                </a:extLst>
              </p:cNvPr>
              <p:cNvSpPr txBox="1">
                <a:spLocks noRot="1" noChangeAspect="1" noMove="1" noResize="1" noEditPoints="1" noAdjustHandles="1" noChangeArrowheads="1" noChangeShapeType="1" noTextEdit="1"/>
              </p:cNvSpPr>
              <p:nvPr/>
            </p:nvSpPr>
            <p:spPr>
              <a:xfrm>
                <a:off x="8401372" y="2738319"/>
                <a:ext cx="3114455" cy="681646"/>
              </a:xfrm>
              <a:prstGeom prst="rect">
                <a:avLst/>
              </a:prstGeom>
              <a:blipFill>
                <a:blip r:embed="rId3"/>
                <a:stretch>
                  <a:fillRect t="-17857" b="-8036"/>
                </a:stretch>
              </a:blipFill>
            </p:spPr>
            <p:txBody>
              <a:bodyPr/>
              <a:lstStyle/>
              <a:p>
                <a:r>
                  <a:rPr lang="en-US">
                    <a:noFill/>
                  </a:rPr>
                  <a:t> </a:t>
                </a:r>
              </a:p>
            </p:txBody>
          </p:sp>
        </mc:Fallback>
      </mc:AlternateContent>
      <p:grpSp>
        <p:nvGrpSpPr>
          <p:cNvPr id="9" name="Group 8">
            <a:extLst>
              <a:ext uri="{FF2B5EF4-FFF2-40B4-BE49-F238E27FC236}">
                <a16:creationId xmlns:a16="http://schemas.microsoft.com/office/drawing/2014/main" id="{732448E5-02F4-468F-8BD8-5485F055EB08}"/>
              </a:ext>
            </a:extLst>
          </p:cNvPr>
          <p:cNvGrpSpPr/>
          <p:nvPr/>
        </p:nvGrpSpPr>
        <p:grpSpPr>
          <a:xfrm>
            <a:off x="1363349" y="1506611"/>
            <a:ext cx="6636016" cy="2761997"/>
            <a:chOff x="1223649" y="2344811"/>
            <a:chExt cx="6636016" cy="2761997"/>
          </a:xfrm>
        </p:grpSpPr>
        <p:sp>
          <p:nvSpPr>
            <p:cNvPr id="10" name="Oval 9">
              <a:extLst>
                <a:ext uri="{FF2B5EF4-FFF2-40B4-BE49-F238E27FC236}">
                  <a16:creationId xmlns:a16="http://schemas.microsoft.com/office/drawing/2014/main" id="{4C7DE54F-3FCA-4327-9069-480A6928FF08}"/>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3069003" y="2744655"/>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in</a:t>
              </a:r>
              <a:r>
                <a:rPr lang="en-US" dirty="0"/>
                <a:t> = 3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a:stCxn id="43"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a:off x="6661596" y="3791467"/>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CAAF89B3-D2FE-402D-909A-692087E035B5}"/>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25" name="Group 24">
              <a:extLst>
                <a:ext uri="{FF2B5EF4-FFF2-40B4-BE49-F238E27FC236}">
                  <a16:creationId xmlns:a16="http://schemas.microsoft.com/office/drawing/2014/main" id="{972B8916-DE75-4CF3-BF9C-1C2E96225F05}"/>
                </a:ext>
              </a:extLst>
            </p:cNvPr>
            <p:cNvGrpSpPr/>
            <p:nvPr/>
          </p:nvGrpSpPr>
          <p:grpSpPr>
            <a:xfrm rot="5400000">
              <a:off x="4781864" y="381212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5211451" y="4359365"/>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grpSp>
      <mc:AlternateContent xmlns:mc="http://schemas.openxmlformats.org/markup-compatibility/2006" xmlns:a14="http://schemas.microsoft.com/office/drawing/2010/main">
        <mc:Choice Requires="a14">
          <p:sp>
            <p:nvSpPr>
              <p:cNvPr id="55" name="Content Placeholder 2">
                <a:extLst>
                  <a:ext uri="{FF2B5EF4-FFF2-40B4-BE49-F238E27FC236}">
                    <a16:creationId xmlns:a16="http://schemas.microsoft.com/office/drawing/2014/main" id="{600814BF-68A9-476E-B8DB-67FB632B0659}"/>
                  </a:ext>
                </a:extLst>
              </p:cNvPr>
              <p:cNvSpPr txBox="1">
                <a:spLocks/>
              </p:cNvSpPr>
              <p:nvPr/>
            </p:nvSpPr>
            <p:spPr>
              <a:xfrm>
                <a:off x="2532715" y="4530841"/>
                <a:ext cx="6194188" cy="5448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sz="3200" i="1" smtClean="0">
                            <a:latin typeface="Cambria Math" panose="02040503050406030204" pitchFamily="18" charset="0"/>
                          </a:rPr>
                        </m:ctrlPr>
                      </m:sSubPr>
                      <m:e>
                        <m:r>
                          <a:rPr lang="en-US" sz="3200" i="1">
                            <a:latin typeface="Cambria Math" panose="02040503050406030204" pitchFamily="18" charset="0"/>
                          </a:rPr>
                          <m:t>𝐼</m:t>
                        </m:r>
                      </m:e>
                      <m:sub>
                        <m:r>
                          <a:rPr lang="en-US" sz="3200" b="0" i="1" smtClean="0">
                            <a:latin typeface="Cambria Math" panose="02040503050406030204" pitchFamily="18" charset="0"/>
                          </a:rPr>
                          <m:t>2</m:t>
                        </m:r>
                      </m:sub>
                    </m:sSub>
                  </m:oMath>
                </a14:m>
                <a:r>
                  <a:rPr lang="en-US" sz="3200" dirty="0"/>
                  <a:t> = </a:t>
                </a:r>
                <a14:m>
                  <m:oMath xmlns:m="http://schemas.openxmlformats.org/officeDocument/2006/math">
                    <m:d>
                      <m:dPr>
                        <m:ctrlPr>
                          <a:rPr lang="en-US" sz="3200" i="1">
                            <a:latin typeface="Cambria Math" panose="02040503050406030204" pitchFamily="18" charset="0"/>
                          </a:rPr>
                        </m:ctrlPr>
                      </m:dPr>
                      <m:e>
                        <m:r>
                          <a:rPr lang="en-US" sz="3200" i="1">
                            <a:latin typeface="Cambria Math" panose="02040503050406030204" pitchFamily="18" charset="0"/>
                          </a:rPr>
                          <m:t>0.6</m:t>
                        </m:r>
                        <m:r>
                          <a:rPr lang="en-US" sz="3200" b="0" i="1" smtClean="0">
                            <a:latin typeface="Cambria Math" panose="02040503050406030204" pitchFamily="18" charset="0"/>
                          </a:rPr>
                          <m:t>621</m:t>
                        </m:r>
                        <m:r>
                          <a:rPr lang="en-US" sz="3200" i="1">
                            <a:latin typeface="Cambria Math" panose="02040503050406030204" pitchFamily="18" charset="0"/>
                          </a:rPr>
                          <m:t> </m:t>
                        </m:r>
                        <m:r>
                          <a:rPr lang="en-US" sz="3200" i="1">
                            <a:latin typeface="Cambria Math" panose="02040503050406030204" pitchFamily="18" charset="0"/>
                          </a:rPr>
                          <m:t>𝑉</m:t>
                        </m:r>
                      </m:e>
                    </m:d>
                  </m:oMath>
                </a14:m>
                <a:r>
                  <a:rPr lang="en-US" sz="3200" dirty="0"/>
                  <a:t>/(4 </a:t>
                </a:r>
                <a:r>
                  <a:rPr lang="el-GR" sz="3200" dirty="0"/>
                  <a:t>Ω</a:t>
                </a:r>
                <a:r>
                  <a:rPr lang="en-US" sz="3200" dirty="0"/>
                  <a:t>)  = 0.1655 A</a:t>
                </a:r>
              </a:p>
            </p:txBody>
          </p:sp>
        </mc:Choice>
        <mc:Fallback xmlns="">
          <p:sp>
            <p:nvSpPr>
              <p:cNvPr id="55" name="Content Placeholder 2">
                <a:extLst>
                  <a:ext uri="{FF2B5EF4-FFF2-40B4-BE49-F238E27FC236}">
                    <a16:creationId xmlns:a16="http://schemas.microsoft.com/office/drawing/2014/main" id="{600814BF-68A9-476E-B8DB-67FB632B0659}"/>
                  </a:ext>
                </a:extLst>
              </p:cNvPr>
              <p:cNvSpPr txBox="1">
                <a:spLocks noRot="1" noChangeAspect="1" noMove="1" noResize="1" noEditPoints="1" noAdjustHandles="1" noChangeArrowheads="1" noChangeShapeType="1" noTextEdit="1"/>
              </p:cNvSpPr>
              <p:nvPr/>
            </p:nvSpPr>
            <p:spPr>
              <a:xfrm>
                <a:off x="2532715" y="4530841"/>
                <a:ext cx="6194188" cy="544896"/>
              </a:xfrm>
              <a:prstGeom prst="rect">
                <a:avLst/>
              </a:prstGeom>
              <a:blipFill>
                <a:blip r:embed="rId4"/>
                <a:stretch>
                  <a:fillRect t="-22222" b="-3444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6" name="Content Placeholder 2">
                <a:extLst>
                  <a:ext uri="{FF2B5EF4-FFF2-40B4-BE49-F238E27FC236}">
                    <a16:creationId xmlns:a16="http://schemas.microsoft.com/office/drawing/2014/main" id="{681E691B-D18F-450B-81DA-551FF7222227}"/>
                  </a:ext>
                </a:extLst>
              </p:cNvPr>
              <p:cNvSpPr txBox="1">
                <a:spLocks/>
              </p:cNvSpPr>
              <p:nvPr/>
            </p:nvSpPr>
            <p:spPr>
              <a:xfrm>
                <a:off x="2519383" y="5384643"/>
                <a:ext cx="6313484" cy="829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14:m>
                  <m:oMath xmlns:m="http://schemas.openxmlformats.org/officeDocument/2006/math">
                    <m:sSub>
                      <m:sSubPr>
                        <m:ctrlPr>
                          <a:rPr lang="en-US" sz="3200" i="1" smtClean="0">
                            <a:latin typeface="Cambria Math" panose="02040503050406030204" pitchFamily="18" charset="0"/>
                          </a:rPr>
                        </m:ctrlPr>
                      </m:sSubPr>
                      <m:e>
                        <m:r>
                          <a:rPr lang="en-US" sz="3200" i="1">
                            <a:latin typeface="Cambria Math" panose="02040503050406030204" pitchFamily="18" charset="0"/>
                          </a:rPr>
                          <m:t>𝐼</m:t>
                        </m:r>
                      </m:e>
                      <m:sub>
                        <m:r>
                          <a:rPr lang="en-US" sz="3200" b="0" i="1" smtClean="0">
                            <a:latin typeface="Cambria Math" panose="02040503050406030204" pitchFamily="18" charset="0"/>
                          </a:rPr>
                          <m:t>1</m:t>
                        </m:r>
                      </m:sub>
                    </m:sSub>
                  </m:oMath>
                </a14:m>
                <a:r>
                  <a:rPr lang="en-US" sz="3200" dirty="0"/>
                  <a:t> = 0.1655 A + 0.1265 A = 0.292 A </a:t>
                </a:r>
              </a:p>
            </p:txBody>
          </p:sp>
        </mc:Choice>
        <mc:Fallback xmlns="">
          <p:sp>
            <p:nvSpPr>
              <p:cNvPr id="56" name="Content Placeholder 2">
                <a:extLst>
                  <a:ext uri="{FF2B5EF4-FFF2-40B4-BE49-F238E27FC236}">
                    <a16:creationId xmlns:a16="http://schemas.microsoft.com/office/drawing/2014/main" id="{681E691B-D18F-450B-81DA-551FF7222227}"/>
                  </a:ext>
                </a:extLst>
              </p:cNvPr>
              <p:cNvSpPr txBox="1">
                <a:spLocks noRot="1" noChangeAspect="1" noMove="1" noResize="1" noEditPoints="1" noAdjustHandles="1" noChangeArrowheads="1" noChangeShapeType="1" noTextEdit="1"/>
              </p:cNvSpPr>
              <p:nvPr/>
            </p:nvSpPr>
            <p:spPr>
              <a:xfrm>
                <a:off x="2519383" y="5384643"/>
                <a:ext cx="6313484" cy="829309"/>
              </a:xfrm>
              <a:prstGeom prst="rect">
                <a:avLst/>
              </a:prstGeom>
              <a:blipFill>
                <a:blip r:embed="rId5"/>
                <a:stretch>
                  <a:fillRect t="-14706"/>
                </a:stretch>
              </a:blipFill>
            </p:spPr>
            <p:txBody>
              <a:bodyPr/>
              <a:lstStyle/>
              <a:p>
                <a:r>
                  <a:rPr lang="en-US">
                    <a:noFill/>
                  </a:rPr>
                  <a:t> </a:t>
                </a:r>
              </a:p>
            </p:txBody>
          </p:sp>
        </mc:Fallback>
      </mc:AlternateContent>
      <p:sp>
        <p:nvSpPr>
          <p:cNvPr id="57" name="TextBox 56">
            <a:extLst>
              <a:ext uri="{FF2B5EF4-FFF2-40B4-BE49-F238E27FC236}">
                <a16:creationId xmlns:a16="http://schemas.microsoft.com/office/drawing/2014/main" id="{7366B62C-0276-410B-8EC4-BD093F0943AB}"/>
              </a:ext>
            </a:extLst>
          </p:cNvPr>
          <p:cNvSpPr txBox="1"/>
          <p:nvPr/>
        </p:nvSpPr>
        <p:spPr>
          <a:xfrm>
            <a:off x="4428408" y="1514458"/>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4400976" y="1922339"/>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5615474" y="2953589"/>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5642198" y="2910301"/>
            <a:ext cx="368015" cy="369332"/>
          </a:xfrm>
          <a:prstGeom prst="rect">
            <a:avLst/>
          </a:prstGeom>
          <a:noFill/>
        </p:spPr>
        <p:txBody>
          <a:bodyPr wrap="square" rtlCol="0">
            <a:spAutoFit/>
          </a:bodyPr>
          <a:lstStyle/>
          <a:p>
            <a:r>
              <a:rPr lang="en-US" dirty="0"/>
              <a:t>I</a:t>
            </a:r>
            <a:r>
              <a:rPr lang="en-US" baseline="-25000" dirty="0"/>
              <a:t>2</a:t>
            </a:r>
            <a:endParaRPr lang="en-US" dirty="0"/>
          </a:p>
        </p:txBody>
      </p:sp>
    </p:spTree>
    <p:extLst>
      <p:ext uri="{BB962C8B-B14F-4D97-AF65-F5344CB8AC3E}">
        <p14:creationId xmlns:p14="http://schemas.microsoft.com/office/powerpoint/2010/main" val="2995637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0" grpId="0"/>
      <p:bldP spid="55" grpId="0"/>
      <p:bldP spid="5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17E7B-41CC-40B7-B545-9AE25EBA32F2}"/>
              </a:ext>
            </a:extLst>
          </p:cNvPr>
          <p:cNvSpPr>
            <a:spLocks noGrp="1"/>
          </p:cNvSpPr>
          <p:nvPr>
            <p:ph type="title"/>
          </p:nvPr>
        </p:nvSpPr>
        <p:spPr/>
        <p:txBody>
          <a:bodyPr/>
          <a:lstStyle/>
          <a:p>
            <a:r>
              <a:rPr lang="en-US" dirty="0"/>
              <a:t>Comparison of results</a:t>
            </a:r>
          </a:p>
        </p:txBody>
      </p:sp>
      <p:graphicFrame>
        <p:nvGraphicFramePr>
          <p:cNvPr id="4" name="Content Placeholder 3">
            <a:extLst>
              <a:ext uri="{FF2B5EF4-FFF2-40B4-BE49-F238E27FC236}">
                <a16:creationId xmlns:a16="http://schemas.microsoft.com/office/drawing/2014/main" id="{CD35E7E5-E73C-4EFE-9A18-5EA8BE7D2EE9}"/>
              </a:ext>
            </a:extLst>
          </p:cNvPr>
          <p:cNvGraphicFramePr>
            <a:graphicFrameLocks noGrp="1"/>
          </p:cNvGraphicFramePr>
          <p:nvPr>
            <p:ph idx="1"/>
          </p:nvPr>
        </p:nvGraphicFramePr>
        <p:xfrm>
          <a:off x="838200" y="1825625"/>
          <a:ext cx="10515600" cy="14833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901184635"/>
                    </a:ext>
                  </a:extLst>
                </a:gridCol>
                <a:gridCol w="3505200">
                  <a:extLst>
                    <a:ext uri="{9D8B030D-6E8A-4147-A177-3AD203B41FA5}">
                      <a16:colId xmlns:a16="http://schemas.microsoft.com/office/drawing/2014/main" val="2255469866"/>
                    </a:ext>
                  </a:extLst>
                </a:gridCol>
                <a:gridCol w="3505200">
                  <a:extLst>
                    <a:ext uri="{9D8B030D-6E8A-4147-A177-3AD203B41FA5}">
                      <a16:colId xmlns:a16="http://schemas.microsoft.com/office/drawing/2014/main" val="3819162802"/>
                    </a:ext>
                  </a:extLst>
                </a:gridCol>
              </a:tblGrid>
              <a:tr h="370840">
                <a:tc>
                  <a:txBody>
                    <a:bodyPr/>
                    <a:lstStyle/>
                    <a:p>
                      <a:endParaRPr lang="en-US" dirty="0"/>
                    </a:p>
                  </a:txBody>
                  <a:tcPr/>
                </a:tc>
                <a:tc>
                  <a:txBody>
                    <a:bodyPr/>
                    <a:lstStyle/>
                    <a:p>
                      <a:r>
                        <a:rPr lang="en-US" dirty="0"/>
                        <a:t>Numerical Iteration</a:t>
                      </a:r>
                    </a:p>
                  </a:txBody>
                  <a:tcPr/>
                </a:tc>
                <a:tc>
                  <a:txBody>
                    <a:bodyPr/>
                    <a:lstStyle/>
                    <a:p>
                      <a:r>
                        <a:rPr lang="en-US" dirty="0"/>
                        <a:t>Semi-Ideal Model</a:t>
                      </a:r>
                    </a:p>
                  </a:txBody>
                  <a:tcPr/>
                </a:tc>
                <a:extLst>
                  <a:ext uri="{0D108BD9-81ED-4DB2-BD59-A6C34878D82A}">
                    <a16:rowId xmlns:a16="http://schemas.microsoft.com/office/drawing/2014/main" val="1783835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Diode Voltage</a:t>
                      </a:r>
                    </a:p>
                  </a:txBody>
                  <a:tcPr/>
                </a:tc>
                <a:tc>
                  <a:txBody>
                    <a:bodyPr/>
                    <a:lstStyle/>
                    <a:p>
                      <a:r>
                        <a:rPr lang="en-US" dirty="0"/>
                        <a:t>0.6621 V</a:t>
                      </a:r>
                    </a:p>
                  </a:txBody>
                  <a:tcPr/>
                </a:tc>
                <a:tc>
                  <a:txBody>
                    <a:bodyPr/>
                    <a:lstStyle/>
                    <a:p>
                      <a:r>
                        <a:rPr lang="en-US" dirty="0"/>
                        <a:t>0.7 V (assumed)</a:t>
                      </a:r>
                    </a:p>
                  </a:txBody>
                  <a:tcPr/>
                </a:tc>
                <a:extLst>
                  <a:ext uri="{0D108BD9-81ED-4DB2-BD59-A6C34878D82A}">
                    <a16:rowId xmlns:a16="http://schemas.microsoft.com/office/drawing/2014/main" val="3774568152"/>
                  </a:ext>
                </a:extLst>
              </a:tr>
              <a:tr h="370840">
                <a:tc>
                  <a:txBody>
                    <a:bodyPr/>
                    <a:lstStyle/>
                    <a:p>
                      <a:r>
                        <a:rPr lang="en-US" dirty="0"/>
                        <a:t>Diode Current</a:t>
                      </a:r>
                    </a:p>
                  </a:txBody>
                  <a:tcPr/>
                </a:tc>
                <a:tc>
                  <a:txBody>
                    <a:bodyPr/>
                    <a:lstStyle/>
                    <a:p>
                      <a:r>
                        <a:rPr lang="en-US" dirty="0"/>
                        <a:t>0.1265 A</a:t>
                      </a:r>
                    </a:p>
                  </a:txBody>
                  <a:tcPr/>
                </a:tc>
                <a:tc>
                  <a:txBody>
                    <a:bodyPr/>
                    <a:lstStyle/>
                    <a:p>
                      <a:r>
                        <a:rPr lang="en-US" dirty="0"/>
                        <a:t>0.1124 A</a:t>
                      </a:r>
                    </a:p>
                  </a:txBody>
                  <a:tcPr/>
                </a:tc>
                <a:extLst>
                  <a:ext uri="{0D108BD9-81ED-4DB2-BD59-A6C34878D82A}">
                    <a16:rowId xmlns:a16="http://schemas.microsoft.com/office/drawing/2014/main" val="68338731"/>
                  </a:ext>
                </a:extLst>
              </a:tr>
              <a:tr h="370840">
                <a:tc>
                  <a:txBody>
                    <a:bodyPr/>
                    <a:lstStyle/>
                    <a:p>
                      <a:r>
                        <a:rPr lang="en-US" dirty="0"/>
                        <a:t>Resistor Current</a:t>
                      </a:r>
                    </a:p>
                  </a:txBody>
                  <a:tcPr/>
                </a:tc>
                <a:tc>
                  <a:txBody>
                    <a:bodyPr/>
                    <a:lstStyle/>
                    <a:p>
                      <a:r>
                        <a:rPr lang="en-US" dirty="0"/>
                        <a:t>0.292 A</a:t>
                      </a:r>
                    </a:p>
                  </a:txBody>
                  <a:tcPr/>
                </a:tc>
                <a:tc>
                  <a:txBody>
                    <a:bodyPr/>
                    <a:lstStyle/>
                    <a:p>
                      <a:r>
                        <a:rPr lang="en-US" dirty="0"/>
                        <a:t>0.287 A</a:t>
                      </a:r>
                    </a:p>
                  </a:txBody>
                  <a:tcPr/>
                </a:tc>
                <a:extLst>
                  <a:ext uri="{0D108BD9-81ED-4DB2-BD59-A6C34878D82A}">
                    <a16:rowId xmlns:a16="http://schemas.microsoft.com/office/drawing/2014/main" val="3854475271"/>
                  </a:ext>
                </a:extLst>
              </a:tr>
            </a:tbl>
          </a:graphicData>
        </a:graphic>
      </p:graphicFrame>
    </p:spTree>
    <p:extLst>
      <p:ext uri="{BB962C8B-B14F-4D97-AF65-F5344CB8AC3E}">
        <p14:creationId xmlns:p14="http://schemas.microsoft.com/office/powerpoint/2010/main" val="38317505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resistance at the diode</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a:stCxn id="43" idx="0"/>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rot="5400000">
                <a:off x="3456576" y="4158602"/>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865B117-DF3B-49BC-BF12-3195A77B1C25}"/>
                  </a:ext>
                </a:extLst>
              </p:cNvPr>
              <p:cNvSpPr txBox="1"/>
              <p:nvPr/>
            </p:nvSpPr>
            <p:spPr>
              <a:xfrm>
                <a:off x="3653054" y="4576011"/>
                <a:ext cx="368015" cy="369332"/>
              </a:xfrm>
              <a:prstGeom prst="rect">
                <a:avLst/>
              </a:prstGeom>
              <a:noFill/>
            </p:spPr>
            <p:txBody>
              <a:bodyPr wrap="square" rtlCol="0">
                <a:spAutoFit/>
              </a:bodyPr>
              <a:lstStyle/>
              <a:p>
                <a:r>
                  <a:rPr lang="en-US" dirty="0"/>
                  <a:t>I</a:t>
                </a:r>
                <a:r>
                  <a:rPr lang="en-US" baseline="-25000" dirty="0"/>
                  <a:t>D</a:t>
                </a:r>
                <a:endParaRPr lang="en-US" dirty="0"/>
              </a:p>
            </p:txBody>
          </p:sp>
          <p:cxnSp>
            <p:nvCxnSpPr>
              <p:cNvPr id="77" name="Straight Arrow Connector 76">
                <a:extLst>
                  <a:ext uri="{FF2B5EF4-FFF2-40B4-BE49-F238E27FC236}">
                    <a16:creationId xmlns:a16="http://schemas.microsoft.com/office/drawing/2014/main" id="{69A0E984-C960-4E79-9CEA-80F9AC6065E1}"/>
                  </a:ext>
                </a:extLst>
              </p:cNvPr>
              <p:cNvCxnSpPr>
                <a:cxnSpLocks/>
              </p:cNvCxnSpPr>
              <p:nvPr/>
            </p:nvCxnSpPr>
            <p:spPr>
              <a:xfrm flipH="1">
                <a:off x="3494993" y="46328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t>I</a:t>
                </a:r>
                <a:r>
                  <a:rPr lang="en-US" baseline="-25000" dirty="0"/>
                  <a:t>S</a:t>
                </a:r>
                <a:r>
                  <a:rPr lang="en-US" dirty="0"/>
                  <a:t> = 11.5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Tree>
    <p:extLst>
      <p:ext uri="{BB962C8B-B14F-4D97-AF65-F5344CB8AC3E}">
        <p14:creationId xmlns:p14="http://schemas.microsoft.com/office/powerpoint/2010/main" val="24914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6AB46-932E-410C-9E9C-7E78058951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5FA178E-EB42-43BE-90D6-5E6BF1482C9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358213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resistance at the diode</a:t>
            </a:r>
          </a:p>
        </p:txBody>
      </p:sp>
      <p:grpSp>
        <p:nvGrpSpPr>
          <p:cNvPr id="84" name="Group 83">
            <a:extLst>
              <a:ext uri="{FF2B5EF4-FFF2-40B4-BE49-F238E27FC236}">
                <a16:creationId xmlns:a16="http://schemas.microsoft.com/office/drawing/2014/main" id="{48132669-BDFA-4AB0-B3C7-291FFD4F6108}"/>
              </a:ext>
            </a:extLst>
          </p:cNvPr>
          <p:cNvGrpSpPr/>
          <p:nvPr/>
        </p:nvGrpSpPr>
        <p:grpSpPr>
          <a:xfrm>
            <a:off x="117768" y="1576310"/>
            <a:ext cx="7075557" cy="3369662"/>
            <a:chOff x="117768" y="1576310"/>
            <a:chExt cx="7075557" cy="3369662"/>
          </a:xfrm>
        </p:grpSpPr>
        <p:grpSp>
          <p:nvGrpSpPr>
            <p:cNvPr id="85" name="Group 84">
              <a:extLst>
                <a:ext uri="{FF2B5EF4-FFF2-40B4-BE49-F238E27FC236}">
                  <a16:creationId xmlns:a16="http://schemas.microsoft.com/office/drawing/2014/main" id="{9161E5EF-9AE1-490C-984A-5C6E80BBC195}"/>
                </a:ext>
              </a:extLst>
            </p:cNvPr>
            <p:cNvGrpSpPr/>
            <p:nvPr/>
          </p:nvGrpSpPr>
          <p:grpSpPr>
            <a:xfrm>
              <a:off x="117768" y="1576310"/>
              <a:ext cx="7075557" cy="3369662"/>
              <a:chOff x="117768" y="1576310"/>
              <a:chExt cx="7075557" cy="3369662"/>
            </a:xfrm>
          </p:grpSpPr>
          <p:sp>
            <p:nvSpPr>
              <p:cNvPr id="87" name="Oval 86">
                <a:extLst>
                  <a:ext uri="{FF2B5EF4-FFF2-40B4-BE49-F238E27FC236}">
                    <a16:creationId xmlns:a16="http://schemas.microsoft.com/office/drawing/2014/main" id="{08FF1FC2-498F-40CF-83CF-80213D11C799}"/>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496A536D-F4CE-4537-A1C3-F445158D7E69}"/>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21C7E866-F0BE-4171-A9E1-BD49D4408FD9}"/>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CCB692A4-B4C1-4237-9639-4DFBC71C0788}"/>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1" name="Group 90">
                <a:extLst>
                  <a:ext uri="{FF2B5EF4-FFF2-40B4-BE49-F238E27FC236}">
                    <a16:creationId xmlns:a16="http://schemas.microsoft.com/office/drawing/2014/main" id="{24056C33-544B-4778-AACB-CB97712C4A83}"/>
                  </a:ext>
                </a:extLst>
              </p:cNvPr>
              <p:cNvGrpSpPr/>
              <p:nvPr/>
            </p:nvGrpSpPr>
            <p:grpSpPr>
              <a:xfrm>
                <a:off x="1963122" y="2030092"/>
                <a:ext cx="797859" cy="297701"/>
                <a:chOff x="3069003" y="2744655"/>
                <a:chExt cx="797859" cy="297701"/>
              </a:xfrm>
            </p:grpSpPr>
            <p:grpSp>
              <p:nvGrpSpPr>
                <p:cNvPr id="152" name="Group 151">
                  <a:extLst>
                    <a:ext uri="{FF2B5EF4-FFF2-40B4-BE49-F238E27FC236}">
                      <a16:creationId xmlns:a16="http://schemas.microsoft.com/office/drawing/2014/main" id="{6D846AD6-2968-4B74-A255-7B14C2EA1105}"/>
                    </a:ext>
                  </a:extLst>
                </p:cNvPr>
                <p:cNvGrpSpPr/>
                <p:nvPr/>
              </p:nvGrpSpPr>
              <p:grpSpPr>
                <a:xfrm>
                  <a:off x="3069003" y="2744655"/>
                  <a:ext cx="204010" cy="290601"/>
                  <a:chOff x="3608294" y="2623632"/>
                  <a:chExt cx="204010" cy="290601"/>
                </a:xfrm>
              </p:grpSpPr>
              <p:cxnSp>
                <p:nvCxnSpPr>
                  <p:cNvPr id="160" name="Straight Connector 159">
                    <a:extLst>
                      <a:ext uri="{FF2B5EF4-FFF2-40B4-BE49-F238E27FC236}">
                        <a16:creationId xmlns:a16="http://schemas.microsoft.com/office/drawing/2014/main" id="{8E852A74-032A-4D7F-A365-F007D8150D88}"/>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0627C9D4-6BA6-4F78-B1FE-D13D672FDB5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3" name="Group 152">
                  <a:extLst>
                    <a:ext uri="{FF2B5EF4-FFF2-40B4-BE49-F238E27FC236}">
                      <a16:creationId xmlns:a16="http://schemas.microsoft.com/office/drawing/2014/main" id="{07CED782-A980-4D64-BB7C-850AA76A10F2}"/>
                    </a:ext>
                  </a:extLst>
                </p:cNvPr>
                <p:cNvGrpSpPr/>
                <p:nvPr/>
              </p:nvGrpSpPr>
              <p:grpSpPr>
                <a:xfrm>
                  <a:off x="3272884" y="2751754"/>
                  <a:ext cx="263561" cy="290602"/>
                  <a:chOff x="3548743" y="2623631"/>
                  <a:chExt cx="263561" cy="290602"/>
                </a:xfrm>
              </p:grpSpPr>
              <p:cxnSp>
                <p:nvCxnSpPr>
                  <p:cNvPr id="158" name="Straight Connector 157">
                    <a:extLst>
                      <a:ext uri="{FF2B5EF4-FFF2-40B4-BE49-F238E27FC236}">
                        <a16:creationId xmlns:a16="http://schemas.microsoft.com/office/drawing/2014/main" id="{DD1EC0BF-BFBC-4DE8-B84F-096DB680576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2CD0F3B5-0718-4D0C-A6CD-53E8C5152908}"/>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4" name="Group 153">
                  <a:extLst>
                    <a:ext uri="{FF2B5EF4-FFF2-40B4-BE49-F238E27FC236}">
                      <a16:creationId xmlns:a16="http://schemas.microsoft.com/office/drawing/2014/main" id="{F8C2A4FA-29F4-4897-9456-A5375A2ADB86}"/>
                    </a:ext>
                  </a:extLst>
                </p:cNvPr>
                <p:cNvGrpSpPr/>
                <p:nvPr/>
              </p:nvGrpSpPr>
              <p:grpSpPr>
                <a:xfrm>
                  <a:off x="3536316" y="2751754"/>
                  <a:ext cx="263561" cy="290602"/>
                  <a:chOff x="3548743" y="2623631"/>
                  <a:chExt cx="263561" cy="290602"/>
                </a:xfrm>
              </p:grpSpPr>
              <p:cxnSp>
                <p:nvCxnSpPr>
                  <p:cNvPr id="156" name="Straight Connector 155">
                    <a:extLst>
                      <a:ext uri="{FF2B5EF4-FFF2-40B4-BE49-F238E27FC236}">
                        <a16:creationId xmlns:a16="http://schemas.microsoft.com/office/drawing/2014/main" id="{9FCE63FF-63E2-41BE-980C-8E586B0EF77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6FB5E89A-3578-47E7-AF70-1DB1796ED7C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5" name="Straight Connector 154">
                  <a:extLst>
                    <a:ext uri="{FF2B5EF4-FFF2-40B4-BE49-F238E27FC236}">
                      <a16:creationId xmlns:a16="http://schemas.microsoft.com/office/drawing/2014/main" id="{CA3963F3-CFAF-4FB6-92DC-B0E41F5278A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2" name="Straight Connector 91">
                <a:extLst>
                  <a:ext uri="{FF2B5EF4-FFF2-40B4-BE49-F238E27FC236}">
                    <a16:creationId xmlns:a16="http://schemas.microsoft.com/office/drawing/2014/main" id="{CDE7A843-5FB6-444C-B40C-6B1DFCD7636F}"/>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2E6A8B64-4D23-48F9-94FE-8846AB03B00E}"/>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589FA1E5-AE64-478D-94A6-272CE3802DEF}"/>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95" name="TextBox 94">
                <a:extLst>
                  <a:ext uri="{FF2B5EF4-FFF2-40B4-BE49-F238E27FC236}">
                    <a16:creationId xmlns:a16="http://schemas.microsoft.com/office/drawing/2014/main" id="{179AFDFC-149A-4AA2-AFEE-29E588A999B7}"/>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96" name="TextBox 95">
                <a:extLst>
                  <a:ext uri="{FF2B5EF4-FFF2-40B4-BE49-F238E27FC236}">
                    <a16:creationId xmlns:a16="http://schemas.microsoft.com/office/drawing/2014/main" id="{A0674356-24F3-4387-B9EF-1885A8E151BE}"/>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97" name="TextBox 96">
                <a:extLst>
                  <a:ext uri="{FF2B5EF4-FFF2-40B4-BE49-F238E27FC236}">
                    <a16:creationId xmlns:a16="http://schemas.microsoft.com/office/drawing/2014/main" id="{45D1C4E6-5C0A-4B18-A15E-C1393963BF11}"/>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98" name="Straight Connector 97">
                <a:extLst>
                  <a:ext uri="{FF2B5EF4-FFF2-40B4-BE49-F238E27FC236}">
                    <a16:creationId xmlns:a16="http://schemas.microsoft.com/office/drawing/2014/main" id="{B16BA1D4-C69A-4072-9173-B71B3EAAADAA}"/>
                  </a:ext>
                </a:extLst>
              </p:cNvPr>
              <p:cNvCxnSpPr>
                <a:cxnSpLocks/>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3CFF1CDB-12E2-4671-B58B-791D580067EF}"/>
                  </a:ext>
                </a:extLst>
              </p:cNvPr>
              <p:cNvCxnSpPr>
                <a:cxnSpLocks/>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2D00FC0F-9998-4F79-BEB2-B5C22C41EC81}"/>
                  </a:ext>
                </a:extLst>
              </p:cNvPr>
              <p:cNvGrpSpPr/>
              <p:nvPr/>
            </p:nvGrpSpPr>
            <p:grpSpPr>
              <a:xfrm rot="5400000">
                <a:off x="3671089" y="3082840"/>
                <a:ext cx="797859" cy="297701"/>
                <a:chOff x="3069003" y="2744655"/>
                <a:chExt cx="797859" cy="297701"/>
              </a:xfrm>
            </p:grpSpPr>
            <p:grpSp>
              <p:nvGrpSpPr>
                <p:cNvPr id="140" name="Group 139">
                  <a:extLst>
                    <a:ext uri="{FF2B5EF4-FFF2-40B4-BE49-F238E27FC236}">
                      <a16:creationId xmlns:a16="http://schemas.microsoft.com/office/drawing/2014/main" id="{24F0342D-C29A-4A0D-8144-CEE7FA983F29}"/>
                    </a:ext>
                  </a:extLst>
                </p:cNvPr>
                <p:cNvGrpSpPr/>
                <p:nvPr/>
              </p:nvGrpSpPr>
              <p:grpSpPr>
                <a:xfrm>
                  <a:off x="3069003" y="2744655"/>
                  <a:ext cx="204010" cy="290601"/>
                  <a:chOff x="3608294" y="2623632"/>
                  <a:chExt cx="204010" cy="290601"/>
                </a:xfrm>
              </p:grpSpPr>
              <p:cxnSp>
                <p:nvCxnSpPr>
                  <p:cNvPr id="148" name="Straight Connector 147">
                    <a:extLst>
                      <a:ext uri="{FF2B5EF4-FFF2-40B4-BE49-F238E27FC236}">
                        <a16:creationId xmlns:a16="http://schemas.microsoft.com/office/drawing/2014/main" id="{86C67366-00D3-4965-B207-F8583F31EFE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B6B35A32-8A13-4D97-867A-21ECBDCB74E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1" name="Group 140">
                  <a:extLst>
                    <a:ext uri="{FF2B5EF4-FFF2-40B4-BE49-F238E27FC236}">
                      <a16:creationId xmlns:a16="http://schemas.microsoft.com/office/drawing/2014/main" id="{DCD91779-9214-4C32-91A4-E7D0C808D048}"/>
                    </a:ext>
                  </a:extLst>
                </p:cNvPr>
                <p:cNvGrpSpPr/>
                <p:nvPr/>
              </p:nvGrpSpPr>
              <p:grpSpPr>
                <a:xfrm>
                  <a:off x="3272884" y="2751754"/>
                  <a:ext cx="263561" cy="290602"/>
                  <a:chOff x="3548743" y="2623631"/>
                  <a:chExt cx="263561" cy="290602"/>
                </a:xfrm>
              </p:grpSpPr>
              <p:cxnSp>
                <p:nvCxnSpPr>
                  <p:cNvPr id="146" name="Straight Connector 145">
                    <a:extLst>
                      <a:ext uri="{FF2B5EF4-FFF2-40B4-BE49-F238E27FC236}">
                        <a16:creationId xmlns:a16="http://schemas.microsoft.com/office/drawing/2014/main" id="{B17AA423-FE67-4822-9EB1-90DDF7937DC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4C2ACCD6-F8CE-4DAA-B8E1-A7082A9665F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2" name="Group 141">
                  <a:extLst>
                    <a:ext uri="{FF2B5EF4-FFF2-40B4-BE49-F238E27FC236}">
                      <a16:creationId xmlns:a16="http://schemas.microsoft.com/office/drawing/2014/main" id="{03A65E46-44DA-4EC4-A0DC-EF4E6ABF2355}"/>
                    </a:ext>
                  </a:extLst>
                </p:cNvPr>
                <p:cNvGrpSpPr/>
                <p:nvPr/>
              </p:nvGrpSpPr>
              <p:grpSpPr>
                <a:xfrm>
                  <a:off x="3536316" y="2751754"/>
                  <a:ext cx="263561" cy="290602"/>
                  <a:chOff x="3548743" y="2623631"/>
                  <a:chExt cx="263561" cy="290602"/>
                </a:xfrm>
              </p:grpSpPr>
              <p:cxnSp>
                <p:nvCxnSpPr>
                  <p:cNvPr id="144" name="Straight Connector 143">
                    <a:extLst>
                      <a:ext uri="{FF2B5EF4-FFF2-40B4-BE49-F238E27FC236}">
                        <a16:creationId xmlns:a16="http://schemas.microsoft.com/office/drawing/2014/main" id="{98ED7901-060A-4FFA-AE1B-82F8AA457902}"/>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DC331363-B6AC-4244-9885-F850ED427878}"/>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43" name="Straight Connector 142">
                  <a:extLst>
                    <a:ext uri="{FF2B5EF4-FFF2-40B4-BE49-F238E27FC236}">
                      <a16:creationId xmlns:a16="http://schemas.microsoft.com/office/drawing/2014/main" id="{29BFF795-9532-4306-AFA9-7126087A61E3}"/>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02" name="Straight Connector 101">
                <a:extLst>
                  <a:ext uri="{FF2B5EF4-FFF2-40B4-BE49-F238E27FC236}">
                    <a16:creationId xmlns:a16="http://schemas.microsoft.com/office/drawing/2014/main" id="{E587E4BA-C111-4AE1-95E3-240BE005285C}"/>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9E2911E-D26B-497D-BCD4-2319B5BE64BC}"/>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E63A0724-01B0-4102-BF74-793046DDE90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105" name="TextBox 104">
                <a:extLst>
                  <a:ext uri="{FF2B5EF4-FFF2-40B4-BE49-F238E27FC236}">
                    <a16:creationId xmlns:a16="http://schemas.microsoft.com/office/drawing/2014/main" id="{1BA9973B-353E-4750-BCDE-327F4E836F82}"/>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106" name="Straight Arrow Connector 105">
                <a:extLst>
                  <a:ext uri="{FF2B5EF4-FFF2-40B4-BE49-F238E27FC236}">
                    <a16:creationId xmlns:a16="http://schemas.microsoft.com/office/drawing/2014/main" id="{2E44447C-C0BF-428E-AA59-BFB83C37C86D}"/>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625DF94E-A83B-47C6-AE6A-AE97F0190D6C}"/>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A7EBC9DB-F96A-49D8-AFB8-92B6F6C451DD}"/>
                  </a:ext>
                </a:extLst>
              </p:cNvPr>
              <p:cNvSpPr txBox="1"/>
              <p:nvPr/>
            </p:nvSpPr>
            <p:spPr>
              <a:xfrm>
                <a:off x="4171458" y="2305281"/>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109" name="Group 108">
                <a:extLst>
                  <a:ext uri="{FF2B5EF4-FFF2-40B4-BE49-F238E27FC236}">
                    <a16:creationId xmlns:a16="http://schemas.microsoft.com/office/drawing/2014/main" id="{9CB8E6F9-6E05-4058-85A9-CCA92955D018}"/>
                  </a:ext>
                </a:extLst>
              </p:cNvPr>
              <p:cNvGrpSpPr/>
              <p:nvPr/>
            </p:nvGrpSpPr>
            <p:grpSpPr>
              <a:xfrm>
                <a:off x="2137704" y="4183693"/>
                <a:ext cx="797859" cy="297701"/>
                <a:chOff x="3069003" y="2744655"/>
                <a:chExt cx="797859" cy="297701"/>
              </a:xfrm>
            </p:grpSpPr>
            <p:grpSp>
              <p:nvGrpSpPr>
                <p:cNvPr id="130" name="Group 129">
                  <a:extLst>
                    <a:ext uri="{FF2B5EF4-FFF2-40B4-BE49-F238E27FC236}">
                      <a16:creationId xmlns:a16="http://schemas.microsoft.com/office/drawing/2014/main" id="{2F0A61C9-FDA9-4E1D-A153-F3045F7049EB}"/>
                    </a:ext>
                  </a:extLst>
                </p:cNvPr>
                <p:cNvGrpSpPr/>
                <p:nvPr/>
              </p:nvGrpSpPr>
              <p:grpSpPr>
                <a:xfrm>
                  <a:off x="3069003" y="2744655"/>
                  <a:ext cx="204010" cy="290601"/>
                  <a:chOff x="3608294" y="2623632"/>
                  <a:chExt cx="204010" cy="290601"/>
                </a:xfrm>
              </p:grpSpPr>
              <p:cxnSp>
                <p:nvCxnSpPr>
                  <p:cNvPr id="138" name="Straight Connector 137">
                    <a:extLst>
                      <a:ext uri="{FF2B5EF4-FFF2-40B4-BE49-F238E27FC236}">
                        <a16:creationId xmlns:a16="http://schemas.microsoft.com/office/drawing/2014/main" id="{1BBC6E05-7749-4800-B2B4-7FC8BEE7BE4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77C38258-F283-4396-B6F3-24383068CF5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1" name="Group 130">
                  <a:extLst>
                    <a:ext uri="{FF2B5EF4-FFF2-40B4-BE49-F238E27FC236}">
                      <a16:creationId xmlns:a16="http://schemas.microsoft.com/office/drawing/2014/main" id="{83E376B4-FE22-46DC-B974-81051716F36A}"/>
                    </a:ext>
                  </a:extLst>
                </p:cNvPr>
                <p:cNvGrpSpPr/>
                <p:nvPr/>
              </p:nvGrpSpPr>
              <p:grpSpPr>
                <a:xfrm>
                  <a:off x="3272884" y="2751754"/>
                  <a:ext cx="263561" cy="290602"/>
                  <a:chOff x="3548743" y="2623631"/>
                  <a:chExt cx="263561" cy="290602"/>
                </a:xfrm>
              </p:grpSpPr>
              <p:cxnSp>
                <p:nvCxnSpPr>
                  <p:cNvPr id="136" name="Straight Connector 135">
                    <a:extLst>
                      <a:ext uri="{FF2B5EF4-FFF2-40B4-BE49-F238E27FC236}">
                        <a16:creationId xmlns:a16="http://schemas.microsoft.com/office/drawing/2014/main" id="{3E799305-D8CB-4251-A7B4-04024172E3B6}"/>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AAADC24B-628C-47A6-926C-CBD20420FCE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2" name="Group 131">
                  <a:extLst>
                    <a:ext uri="{FF2B5EF4-FFF2-40B4-BE49-F238E27FC236}">
                      <a16:creationId xmlns:a16="http://schemas.microsoft.com/office/drawing/2014/main" id="{CC453BE9-274A-4003-8E12-45488D3A0697}"/>
                    </a:ext>
                  </a:extLst>
                </p:cNvPr>
                <p:cNvGrpSpPr/>
                <p:nvPr/>
              </p:nvGrpSpPr>
              <p:grpSpPr>
                <a:xfrm>
                  <a:off x="3536316" y="2751754"/>
                  <a:ext cx="263561" cy="290602"/>
                  <a:chOff x="3548743" y="2623631"/>
                  <a:chExt cx="263561" cy="290602"/>
                </a:xfrm>
              </p:grpSpPr>
              <p:cxnSp>
                <p:nvCxnSpPr>
                  <p:cNvPr id="134" name="Straight Connector 133">
                    <a:extLst>
                      <a:ext uri="{FF2B5EF4-FFF2-40B4-BE49-F238E27FC236}">
                        <a16:creationId xmlns:a16="http://schemas.microsoft.com/office/drawing/2014/main" id="{3940C92A-F153-47E6-AF86-454EF7D25E69}"/>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396AFA3-F986-4ACE-942E-F02833D42A1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33" name="Straight Connector 132">
                  <a:extLst>
                    <a:ext uri="{FF2B5EF4-FFF2-40B4-BE49-F238E27FC236}">
                      <a16:creationId xmlns:a16="http://schemas.microsoft.com/office/drawing/2014/main" id="{FD5B5004-CE07-4538-ADEE-5B90E5B26DE9}"/>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0" name="Oval 109">
                <a:extLst>
                  <a:ext uri="{FF2B5EF4-FFF2-40B4-BE49-F238E27FC236}">
                    <a16:creationId xmlns:a16="http://schemas.microsoft.com/office/drawing/2014/main" id="{76F53066-32D4-4A67-B469-2BA78ED808AE}"/>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748812C3-7A3E-4715-96F3-63509A1FD07C}"/>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A73D8E83-C626-4318-BB86-07CDE973211C}"/>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C75ACBFA-15E1-4EC0-877A-7E93BBCA748E}"/>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16" name="TextBox 115">
                <a:extLst>
                  <a:ext uri="{FF2B5EF4-FFF2-40B4-BE49-F238E27FC236}">
                    <a16:creationId xmlns:a16="http://schemas.microsoft.com/office/drawing/2014/main" id="{E32FA530-C6BE-4D76-AF32-0DBCAFFB8349}"/>
                  </a:ext>
                </a:extLst>
              </p:cNvPr>
              <p:cNvSpPr txBox="1"/>
              <p:nvPr/>
            </p:nvSpPr>
            <p:spPr>
              <a:xfrm>
                <a:off x="5892538" y="3583786"/>
                <a:ext cx="1300787" cy="369332"/>
              </a:xfrm>
              <a:prstGeom prst="rect">
                <a:avLst/>
              </a:prstGeom>
              <a:noFill/>
            </p:spPr>
            <p:txBody>
              <a:bodyPr wrap="square" rtlCol="0">
                <a:spAutoFit/>
              </a:bodyPr>
              <a:lstStyle/>
              <a:p>
                <a:r>
                  <a:rPr lang="en-US" dirty="0"/>
                  <a:t>I</a:t>
                </a:r>
                <a:r>
                  <a:rPr lang="en-US" baseline="-25000" dirty="0"/>
                  <a:t>S</a:t>
                </a:r>
                <a:r>
                  <a:rPr lang="en-US" dirty="0"/>
                  <a:t> = 11.5 mA</a:t>
                </a:r>
              </a:p>
            </p:txBody>
          </p:sp>
          <p:sp>
            <p:nvSpPr>
              <p:cNvPr id="117" name="TextBox 116">
                <a:extLst>
                  <a:ext uri="{FF2B5EF4-FFF2-40B4-BE49-F238E27FC236}">
                    <a16:creationId xmlns:a16="http://schemas.microsoft.com/office/drawing/2014/main" id="{3492BC00-37AF-4F98-B9D5-ED1280C3049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118" name="Group 117">
                <a:extLst>
                  <a:ext uri="{FF2B5EF4-FFF2-40B4-BE49-F238E27FC236}">
                    <a16:creationId xmlns:a16="http://schemas.microsoft.com/office/drawing/2014/main" id="{907F79A6-7ED4-4675-840B-70D4294E5C85}"/>
                  </a:ext>
                </a:extLst>
              </p:cNvPr>
              <p:cNvGrpSpPr/>
              <p:nvPr/>
            </p:nvGrpSpPr>
            <p:grpSpPr>
              <a:xfrm>
                <a:off x="4508762" y="2007580"/>
                <a:ext cx="797859" cy="297701"/>
                <a:chOff x="3069003" y="2744655"/>
                <a:chExt cx="797859" cy="297701"/>
              </a:xfrm>
            </p:grpSpPr>
            <p:grpSp>
              <p:nvGrpSpPr>
                <p:cNvPr id="120" name="Group 119">
                  <a:extLst>
                    <a:ext uri="{FF2B5EF4-FFF2-40B4-BE49-F238E27FC236}">
                      <a16:creationId xmlns:a16="http://schemas.microsoft.com/office/drawing/2014/main" id="{B662FE58-FE5E-4F42-9F38-CD2B147E451B}"/>
                    </a:ext>
                  </a:extLst>
                </p:cNvPr>
                <p:cNvGrpSpPr/>
                <p:nvPr/>
              </p:nvGrpSpPr>
              <p:grpSpPr>
                <a:xfrm>
                  <a:off x="3069003" y="2744655"/>
                  <a:ext cx="204010" cy="290601"/>
                  <a:chOff x="3608294" y="2623632"/>
                  <a:chExt cx="204010" cy="290601"/>
                </a:xfrm>
              </p:grpSpPr>
              <p:cxnSp>
                <p:nvCxnSpPr>
                  <p:cNvPr id="128" name="Straight Connector 127">
                    <a:extLst>
                      <a:ext uri="{FF2B5EF4-FFF2-40B4-BE49-F238E27FC236}">
                        <a16:creationId xmlns:a16="http://schemas.microsoft.com/office/drawing/2014/main" id="{4AFC9A0F-AD5F-4956-993F-3D41A1286CE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1AEA04CC-EA1F-4865-B08C-C6BEE0B3E0A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DDCF76B3-93FF-4A76-AF3A-CC3894D69078}"/>
                    </a:ext>
                  </a:extLst>
                </p:cNvPr>
                <p:cNvGrpSpPr/>
                <p:nvPr/>
              </p:nvGrpSpPr>
              <p:grpSpPr>
                <a:xfrm>
                  <a:off x="3272884" y="2751754"/>
                  <a:ext cx="263561" cy="290602"/>
                  <a:chOff x="3548743" y="2623631"/>
                  <a:chExt cx="263561" cy="290602"/>
                </a:xfrm>
              </p:grpSpPr>
              <p:cxnSp>
                <p:nvCxnSpPr>
                  <p:cNvPr id="126" name="Straight Connector 125">
                    <a:extLst>
                      <a:ext uri="{FF2B5EF4-FFF2-40B4-BE49-F238E27FC236}">
                        <a16:creationId xmlns:a16="http://schemas.microsoft.com/office/drawing/2014/main" id="{5130C8EF-35F4-4DCB-AD8C-EA19AB728B4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AC88A75-C071-4426-BDCD-5A02B4F59EF4}"/>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2" name="Group 121">
                  <a:extLst>
                    <a:ext uri="{FF2B5EF4-FFF2-40B4-BE49-F238E27FC236}">
                      <a16:creationId xmlns:a16="http://schemas.microsoft.com/office/drawing/2014/main" id="{E2BF4B9F-31B4-4CE9-86E4-19989F70F642}"/>
                    </a:ext>
                  </a:extLst>
                </p:cNvPr>
                <p:cNvGrpSpPr/>
                <p:nvPr/>
              </p:nvGrpSpPr>
              <p:grpSpPr>
                <a:xfrm>
                  <a:off x="3536316" y="2751754"/>
                  <a:ext cx="263561" cy="290602"/>
                  <a:chOff x="3548743" y="2623631"/>
                  <a:chExt cx="263561" cy="290602"/>
                </a:xfrm>
              </p:grpSpPr>
              <p:cxnSp>
                <p:nvCxnSpPr>
                  <p:cNvPr id="124" name="Straight Connector 123">
                    <a:extLst>
                      <a:ext uri="{FF2B5EF4-FFF2-40B4-BE49-F238E27FC236}">
                        <a16:creationId xmlns:a16="http://schemas.microsoft.com/office/drawing/2014/main" id="{8D17D7F4-ED95-4738-9734-06B1C26D4025}"/>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9811B764-8E1D-4F08-923B-F121EF2994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23" name="Straight Connector 122">
                  <a:extLst>
                    <a:ext uri="{FF2B5EF4-FFF2-40B4-BE49-F238E27FC236}">
                      <a16:creationId xmlns:a16="http://schemas.microsoft.com/office/drawing/2014/main" id="{2B9BC4FC-58FC-4C6E-AA9B-32403BF839E6}"/>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19" name="Straight Connector 118">
                <a:extLst>
                  <a:ext uri="{FF2B5EF4-FFF2-40B4-BE49-F238E27FC236}">
                    <a16:creationId xmlns:a16="http://schemas.microsoft.com/office/drawing/2014/main" id="{039F7E45-C86B-4AD1-B4E3-47C9CB09F45E}"/>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86" name="TextBox 85">
              <a:extLst>
                <a:ext uri="{FF2B5EF4-FFF2-40B4-BE49-F238E27FC236}">
                  <a16:creationId xmlns:a16="http://schemas.microsoft.com/office/drawing/2014/main" id="{DD6F9923-82F9-4AF4-B0EC-01757B6E801F}"/>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1" name="Oval 80">
            <a:extLst>
              <a:ext uri="{FF2B5EF4-FFF2-40B4-BE49-F238E27FC236}">
                <a16:creationId xmlns:a16="http://schemas.microsoft.com/office/drawing/2014/main" id="{B8FBB7E0-738A-4BDA-AB8E-D13757AA70A6}"/>
              </a:ext>
            </a:extLst>
          </p:cNvPr>
          <p:cNvSpPr/>
          <p:nvPr/>
        </p:nvSpPr>
        <p:spPr>
          <a:xfrm>
            <a:off x="3393572"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E8C3E08-43AC-4353-8CD2-44C35E860046}"/>
              </a:ext>
            </a:extLst>
          </p:cNvPr>
          <p:cNvSpPr/>
          <p:nvPr/>
        </p:nvSpPr>
        <p:spPr>
          <a:xfrm>
            <a:off x="5295609" y="2847479"/>
            <a:ext cx="88912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CB870EA5-287B-421B-AB5E-6FA5F0938990}"/>
              </a:ext>
            </a:extLst>
          </p:cNvPr>
          <p:cNvSpPr/>
          <p:nvPr/>
        </p:nvSpPr>
        <p:spPr>
          <a:xfrm>
            <a:off x="3837061"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Content Placeholder 2">
            <a:extLst>
              <a:ext uri="{FF2B5EF4-FFF2-40B4-BE49-F238E27FC236}">
                <a16:creationId xmlns:a16="http://schemas.microsoft.com/office/drawing/2014/main" id="{EBB1D34A-C4A2-40FE-890D-2D65227521C0}"/>
              </a:ext>
            </a:extLst>
          </p:cNvPr>
          <p:cNvSpPr txBox="1">
            <a:spLocks/>
          </p:cNvSpPr>
          <p:nvPr/>
        </p:nvSpPr>
        <p:spPr>
          <a:xfrm>
            <a:off x="7558155" y="3025972"/>
            <a:ext cx="4407510" cy="6546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Remove the current source</a:t>
            </a:r>
          </a:p>
        </p:txBody>
      </p:sp>
      <p:sp>
        <p:nvSpPr>
          <p:cNvPr id="83" name="Content Placeholder 2">
            <a:extLst>
              <a:ext uri="{FF2B5EF4-FFF2-40B4-BE49-F238E27FC236}">
                <a16:creationId xmlns:a16="http://schemas.microsoft.com/office/drawing/2014/main" id="{5A59C587-8F32-490D-88B0-809F76A22EF5}"/>
              </a:ext>
            </a:extLst>
          </p:cNvPr>
          <p:cNvSpPr txBox="1">
            <a:spLocks/>
          </p:cNvSpPr>
          <p:nvPr/>
        </p:nvSpPr>
        <p:spPr>
          <a:xfrm>
            <a:off x="7515008" y="3953118"/>
            <a:ext cx="4407510" cy="6546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Short out the voltage source</a:t>
            </a:r>
          </a:p>
        </p:txBody>
      </p:sp>
      <p:sp>
        <p:nvSpPr>
          <p:cNvPr id="162" name="Rectangle 161">
            <a:extLst>
              <a:ext uri="{FF2B5EF4-FFF2-40B4-BE49-F238E27FC236}">
                <a16:creationId xmlns:a16="http://schemas.microsoft.com/office/drawing/2014/main" id="{378A6203-D459-42F6-B647-9B13F6CE5564}"/>
              </a:ext>
            </a:extLst>
          </p:cNvPr>
          <p:cNvSpPr/>
          <p:nvPr/>
        </p:nvSpPr>
        <p:spPr>
          <a:xfrm>
            <a:off x="226335" y="2847479"/>
            <a:ext cx="1599355"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39607B6D-23EB-4475-B66F-33F66D8FA17F}"/>
              </a:ext>
            </a:extLst>
          </p:cNvPr>
          <p:cNvCxnSpPr/>
          <p:nvPr/>
        </p:nvCxnSpPr>
        <p:spPr>
          <a:xfrm>
            <a:off x="1411905" y="2682950"/>
            <a:ext cx="0" cy="116896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Content Placeholder 2">
            <a:extLst>
              <a:ext uri="{FF2B5EF4-FFF2-40B4-BE49-F238E27FC236}">
                <a16:creationId xmlns:a16="http://schemas.microsoft.com/office/drawing/2014/main" id="{3CC401E6-DEC2-46CB-A0D8-5111FA476CA9}"/>
              </a:ext>
            </a:extLst>
          </p:cNvPr>
          <p:cNvSpPr txBox="1">
            <a:spLocks/>
          </p:cNvSpPr>
          <p:nvPr/>
        </p:nvSpPr>
        <p:spPr>
          <a:xfrm>
            <a:off x="4209785" y="4787343"/>
            <a:ext cx="7864419" cy="786342"/>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1 k</a:t>
            </a:r>
            <a:r>
              <a:rPr lang="el-GR" dirty="0"/>
              <a:t>Ω</a:t>
            </a:r>
            <a:r>
              <a:rPr lang="en-US" dirty="0"/>
              <a:t> resistor can be removed since only one of its terminals is connected to the circuit</a:t>
            </a:r>
          </a:p>
        </p:txBody>
      </p:sp>
      <p:sp>
        <p:nvSpPr>
          <p:cNvPr id="164" name="Rectangle 163">
            <a:extLst>
              <a:ext uri="{FF2B5EF4-FFF2-40B4-BE49-F238E27FC236}">
                <a16:creationId xmlns:a16="http://schemas.microsoft.com/office/drawing/2014/main" id="{720595B4-49AC-47D2-8FCA-9E3D4ED2E920}"/>
              </a:ext>
            </a:extLst>
          </p:cNvPr>
          <p:cNvSpPr/>
          <p:nvPr/>
        </p:nvSpPr>
        <p:spPr>
          <a:xfrm>
            <a:off x="4406261" y="1661412"/>
            <a:ext cx="1443669"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Content Placeholder 2">
            <a:extLst>
              <a:ext uri="{FF2B5EF4-FFF2-40B4-BE49-F238E27FC236}">
                <a16:creationId xmlns:a16="http://schemas.microsoft.com/office/drawing/2014/main" id="{BFD8F988-C56A-4224-A247-A07A1AF7FD0D}"/>
              </a:ext>
            </a:extLst>
          </p:cNvPr>
          <p:cNvSpPr txBox="1">
            <a:spLocks/>
          </p:cNvSpPr>
          <p:nvPr/>
        </p:nvSpPr>
        <p:spPr>
          <a:xfrm>
            <a:off x="4045514" y="5692873"/>
            <a:ext cx="7224340" cy="5842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Thevenin equivalent resistance is 1 k</a:t>
            </a:r>
            <a:r>
              <a:rPr lang="el-GR" dirty="0"/>
              <a:t>Ω</a:t>
            </a:r>
            <a:r>
              <a:rPr lang="en-US" dirty="0"/>
              <a:t> </a:t>
            </a:r>
          </a:p>
        </p:txBody>
      </p:sp>
    </p:spTree>
    <p:extLst>
      <p:ext uri="{BB962C8B-B14F-4D97-AF65-F5344CB8AC3E}">
        <p14:creationId xmlns:p14="http://schemas.microsoft.com/office/powerpoint/2010/main" val="204466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4" grpId="0" animBg="1"/>
      <p:bldP spid="82" grpId="0"/>
      <p:bldP spid="83" grpId="0"/>
      <p:bldP spid="162" grpId="0" animBg="1"/>
      <p:bldP spid="163" grpId="0"/>
      <p:bldP spid="164" grpId="0" animBg="1"/>
      <p:bldP spid="16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09318" y="865851"/>
            <a:ext cx="5614643" cy="9309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the superposition principle to find the Thevenin equivalent voltage.</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t>I</a:t>
                </a:r>
                <a:r>
                  <a:rPr lang="en-US" baseline="-25000" dirty="0"/>
                  <a:t>S</a:t>
                </a:r>
                <a:r>
                  <a:rPr lang="en-US" dirty="0"/>
                  <a:t> = 11.5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2" name="Content Placeholder 2">
            <a:extLst>
              <a:ext uri="{FF2B5EF4-FFF2-40B4-BE49-F238E27FC236}">
                <a16:creationId xmlns:a16="http://schemas.microsoft.com/office/drawing/2014/main" id="{2CFAEAEE-440C-42EA-8594-2AB9EE6958E9}"/>
              </a:ext>
            </a:extLst>
          </p:cNvPr>
          <p:cNvSpPr txBox="1">
            <a:spLocks/>
          </p:cNvSpPr>
          <p:nvPr/>
        </p:nvSpPr>
        <p:spPr>
          <a:xfrm>
            <a:off x="6375952" y="2299634"/>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voltage that is due to the voltage source</a:t>
            </a:r>
          </a:p>
        </p:txBody>
      </p:sp>
      <p:sp>
        <p:nvSpPr>
          <p:cNvPr id="83" name="Oval 82">
            <a:extLst>
              <a:ext uri="{FF2B5EF4-FFF2-40B4-BE49-F238E27FC236}">
                <a16:creationId xmlns:a16="http://schemas.microsoft.com/office/drawing/2014/main" id="{6920E16A-5CAF-4788-8920-9C9AA11C426B}"/>
              </a:ext>
            </a:extLst>
          </p:cNvPr>
          <p:cNvSpPr/>
          <p:nvPr/>
        </p:nvSpPr>
        <p:spPr>
          <a:xfrm>
            <a:off x="3393572"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328FADA7-BFD5-409D-9640-CB22E489F49F}"/>
              </a:ext>
            </a:extLst>
          </p:cNvPr>
          <p:cNvSpPr/>
          <p:nvPr/>
        </p:nvSpPr>
        <p:spPr>
          <a:xfrm>
            <a:off x="3837061"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Content Placeholder 2">
            <a:extLst>
              <a:ext uri="{FF2B5EF4-FFF2-40B4-BE49-F238E27FC236}">
                <a16:creationId xmlns:a16="http://schemas.microsoft.com/office/drawing/2014/main" id="{2EB1DF7B-0149-4CA4-AC3E-F5370C037578}"/>
              </a:ext>
            </a:extLst>
          </p:cNvPr>
          <p:cNvSpPr txBox="1">
            <a:spLocks/>
          </p:cNvSpPr>
          <p:nvPr/>
        </p:nvSpPr>
        <p:spPr>
          <a:xfrm>
            <a:off x="6434700" y="4155526"/>
            <a:ext cx="5614643" cy="687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Remove the current source</a:t>
            </a:r>
          </a:p>
        </p:txBody>
      </p:sp>
      <p:sp>
        <p:nvSpPr>
          <p:cNvPr id="99" name="Rectangle 98">
            <a:extLst>
              <a:ext uri="{FF2B5EF4-FFF2-40B4-BE49-F238E27FC236}">
                <a16:creationId xmlns:a16="http://schemas.microsoft.com/office/drawing/2014/main" id="{D6F212E2-A37E-4397-90EB-327007C957D6}"/>
              </a:ext>
            </a:extLst>
          </p:cNvPr>
          <p:cNvSpPr/>
          <p:nvPr/>
        </p:nvSpPr>
        <p:spPr>
          <a:xfrm>
            <a:off x="5295609" y="2847479"/>
            <a:ext cx="88912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Content Placeholder 2">
            <a:extLst>
              <a:ext uri="{FF2B5EF4-FFF2-40B4-BE49-F238E27FC236}">
                <a16:creationId xmlns:a16="http://schemas.microsoft.com/office/drawing/2014/main" id="{A2F2E094-68BD-413B-8A27-D65B911B924F}"/>
              </a:ext>
            </a:extLst>
          </p:cNvPr>
          <p:cNvSpPr txBox="1">
            <a:spLocks/>
          </p:cNvSpPr>
          <p:nvPr/>
        </p:nvSpPr>
        <p:spPr>
          <a:xfrm>
            <a:off x="1253530" y="4966914"/>
            <a:ext cx="10362340" cy="687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 current flows through any resistor, so there are no voltage drops</a:t>
            </a:r>
          </a:p>
        </p:txBody>
      </p:sp>
      <p:sp>
        <p:nvSpPr>
          <p:cNvPr id="101" name="Content Placeholder 2">
            <a:extLst>
              <a:ext uri="{FF2B5EF4-FFF2-40B4-BE49-F238E27FC236}">
                <a16:creationId xmlns:a16="http://schemas.microsoft.com/office/drawing/2014/main" id="{FE13EF89-D725-40BA-965A-BBC97ABF8BCA}"/>
              </a:ext>
            </a:extLst>
          </p:cNvPr>
          <p:cNvSpPr txBox="1">
            <a:spLocks/>
          </p:cNvSpPr>
          <p:nvPr/>
        </p:nvSpPr>
        <p:spPr>
          <a:xfrm>
            <a:off x="4072969" y="5634830"/>
            <a:ext cx="1819570"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th,V</a:t>
            </a:r>
            <a:r>
              <a:rPr lang="en-US" dirty="0"/>
              <a:t> = 8 V </a:t>
            </a:r>
          </a:p>
        </p:txBody>
      </p:sp>
      <p:sp>
        <p:nvSpPr>
          <p:cNvPr id="102" name="TextBox 101">
            <a:extLst>
              <a:ext uri="{FF2B5EF4-FFF2-40B4-BE49-F238E27FC236}">
                <a16:creationId xmlns:a16="http://schemas.microsoft.com/office/drawing/2014/main" id="{6F3F8197-3E63-44C2-A364-5E7C2A268539}"/>
              </a:ext>
            </a:extLst>
          </p:cNvPr>
          <p:cNvSpPr txBox="1"/>
          <p:nvPr/>
        </p:nvSpPr>
        <p:spPr>
          <a:xfrm>
            <a:off x="3752610" y="4351181"/>
            <a:ext cx="333153" cy="369332"/>
          </a:xfrm>
          <a:prstGeom prst="rect">
            <a:avLst/>
          </a:prstGeom>
          <a:noFill/>
        </p:spPr>
        <p:txBody>
          <a:bodyPr wrap="square" rtlCol="0">
            <a:spAutoFit/>
          </a:bodyPr>
          <a:lstStyle/>
          <a:p>
            <a:r>
              <a:rPr lang="en-US" dirty="0"/>
              <a:t>+</a:t>
            </a:r>
          </a:p>
        </p:txBody>
      </p:sp>
      <p:sp>
        <p:nvSpPr>
          <p:cNvPr id="103" name="TextBox 102">
            <a:extLst>
              <a:ext uri="{FF2B5EF4-FFF2-40B4-BE49-F238E27FC236}">
                <a16:creationId xmlns:a16="http://schemas.microsoft.com/office/drawing/2014/main" id="{81E658D1-D467-4A6F-8C3F-D6411A241F99}"/>
              </a:ext>
            </a:extLst>
          </p:cNvPr>
          <p:cNvSpPr txBox="1"/>
          <p:nvPr/>
        </p:nvSpPr>
        <p:spPr>
          <a:xfrm>
            <a:off x="3305751" y="4299326"/>
            <a:ext cx="333153" cy="461665"/>
          </a:xfrm>
          <a:prstGeom prst="rect">
            <a:avLst/>
          </a:prstGeom>
          <a:noFill/>
        </p:spPr>
        <p:txBody>
          <a:bodyPr wrap="square" rtlCol="0">
            <a:spAutoFit/>
          </a:bodyPr>
          <a:lstStyle/>
          <a:p>
            <a:r>
              <a:rPr lang="en-US" sz="2400" dirty="0"/>
              <a:t>-</a:t>
            </a:r>
          </a:p>
        </p:txBody>
      </p:sp>
      <p:sp>
        <p:nvSpPr>
          <p:cNvPr id="104" name="Content Placeholder 2">
            <a:extLst>
              <a:ext uri="{FF2B5EF4-FFF2-40B4-BE49-F238E27FC236}">
                <a16:creationId xmlns:a16="http://schemas.microsoft.com/office/drawing/2014/main" id="{C6E3CD51-0250-4A70-A61D-96159E5C90E2}"/>
              </a:ext>
            </a:extLst>
          </p:cNvPr>
          <p:cNvSpPr txBox="1">
            <a:spLocks/>
          </p:cNvSpPr>
          <p:nvPr/>
        </p:nvSpPr>
        <p:spPr>
          <a:xfrm>
            <a:off x="3419457" y="4601971"/>
            <a:ext cx="620156" cy="5223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V</a:t>
            </a:r>
            <a:r>
              <a:rPr lang="en-US" sz="2400" baseline="-25000" dirty="0"/>
              <a:t>th</a:t>
            </a:r>
            <a:endParaRPr lang="en-US" sz="2400" dirty="0"/>
          </a:p>
        </p:txBody>
      </p:sp>
    </p:spTree>
    <p:extLst>
      <p:ext uri="{BB962C8B-B14F-4D97-AF65-F5344CB8AC3E}">
        <p14:creationId xmlns:p14="http://schemas.microsoft.com/office/powerpoint/2010/main" val="339890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P spid="98" grpId="0"/>
      <p:bldP spid="99" grpId="0" animBg="1"/>
      <p:bldP spid="100" grpId="0"/>
      <p:bldP spid="101" grpId="0"/>
      <p:bldP spid="10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Find the currents through the diode and through the 200 </a:t>
            </a:r>
            <a:r>
              <a:rPr lang="el-GR" dirty="0"/>
              <a:t>Ω</a:t>
            </a:r>
            <a:r>
              <a:rPr lang="en-US" dirty="0"/>
              <a:t> resistor</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t>I</a:t>
                </a:r>
                <a:r>
                  <a:rPr lang="en-US" baseline="-25000" dirty="0"/>
                  <a:t>S</a:t>
                </a:r>
                <a:r>
                  <a:rPr lang="en-US" dirty="0"/>
                  <a:t> = 11.5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2" name="Content Placeholder 2">
            <a:extLst>
              <a:ext uri="{FF2B5EF4-FFF2-40B4-BE49-F238E27FC236}">
                <a16:creationId xmlns:a16="http://schemas.microsoft.com/office/drawing/2014/main" id="{2CFAEAEE-440C-42EA-8594-2AB9EE6958E9}"/>
              </a:ext>
            </a:extLst>
          </p:cNvPr>
          <p:cNvSpPr txBox="1">
            <a:spLocks/>
          </p:cNvSpPr>
          <p:nvPr/>
        </p:nvSpPr>
        <p:spPr>
          <a:xfrm>
            <a:off x="6347504" y="1947600"/>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voltage that is due to the current source</a:t>
            </a:r>
          </a:p>
        </p:txBody>
      </p:sp>
      <p:sp>
        <p:nvSpPr>
          <p:cNvPr id="83" name="Oval 82">
            <a:extLst>
              <a:ext uri="{FF2B5EF4-FFF2-40B4-BE49-F238E27FC236}">
                <a16:creationId xmlns:a16="http://schemas.microsoft.com/office/drawing/2014/main" id="{6920E16A-5CAF-4788-8920-9C9AA11C426B}"/>
              </a:ext>
            </a:extLst>
          </p:cNvPr>
          <p:cNvSpPr/>
          <p:nvPr/>
        </p:nvSpPr>
        <p:spPr>
          <a:xfrm>
            <a:off x="3393572"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328FADA7-BFD5-409D-9640-CB22E489F49F}"/>
              </a:ext>
            </a:extLst>
          </p:cNvPr>
          <p:cNvSpPr/>
          <p:nvPr/>
        </p:nvSpPr>
        <p:spPr>
          <a:xfrm>
            <a:off x="3837061"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Content Placeholder 2">
            <a:extLst>
              <a:ext uri="{FF2B5EF4-FFF2-40B4-BE49-F238E27FC236}">
                <a16:creationId xmlns:a16="http://schemas.microsoft.com/office/drawing/2014/main" id="{2EB1DF7B-0149-4CA4-AC3E-F5370C037578}"/>
              </a:ext>
            </a:extLst>
          </p:cNvPr>
          <p:cNvSpPr txBox="1">
            <a:spLocks/>
          </p:cNvSpPr>
          <p:nvPr/>
        </p:nvSpPr>
        <p:spPr>
          <a:xfrm>
            <a:off x="6338419" y="2948096"/>
            <a:ext cx="5614643" cy="687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Short out the voltage source</a:t>
            </a:r>
          </a:p>
        </p:txBody>
      </p:sp>
      <p:sp>
        <p:nvSpPr>
          <p:cNvPr id="99" name="Rectangle 98">
            <a:extLst>
              <a:ext uri="{FF2B5EF4-FFF2-40B4-BE49-F238E27FC236}">
                <a16:creationId xmlns:a16="http://schemas.microsoft.com/office/drawing/2014/main" id="{D6F212E2-A37E-4397-90EB-327007C957D6}"/>
              </a:ext>
            </a:extLst>
          </p:cNvPr>
          <p:cNvSpPr/>
          <p:nvPr/>
        </p:nvSpPr>
        <p:spPr>
          <a:xfrm>
            <a:off x="229853" y="2861542"/>
            <a:ext cx="162450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Content Placeholder 2">
            <a:extLst>
              <a:ext uri="{FF2B5EF4-FFF2-40B4-BE49-F238E27FC236}">
                <a16:creationId xmlns:a16="http://schemas.microsoft.com/office/drawing/2014/main" id="{A2F2E094-68BD-413B-8A27-D65B911B924F}"/>
              </a:ext>
            </a:extLst>
          </p:cNvPr>
          <p:cNvSpPr txBox="1">
            <a:spLocks/>
          </p:cNvSpPr>
          <p:nvPr/>
        </p:nvSpPr>
        <p:spPr>
          <a:xfrm>
            <a:off x="6434700" y="4128719"/>
            <a:ext cx="5405570" cy="14785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 current flows through the 400 </a:t>
            </a:r>
            <a:r>
              <a:rPr lang="el-GR" dirty="0"/>
              <a:t>Ω</a:t>
            </a:r>
            <a:r>
              <a:rPr lang="en-US" dirty="0"/>
              <a:t> resistors, so there are no voltage drops across them.</a:t>
            </a:r>
          </a:p>
        </p:txBody>
      </p:sp>
      <p:cxnSp>
        <p:nvCxnSpPr>
          <p:cNvPr id="102" name="Straight Connector 101">
            <a:extLst>
              <a:ext uri="{FF2B5EF4-FFF2-40B4-BE49-F238E27FC236}">
                <a16:creationId xmlns:a16="http://schemas.microsoft.com/office/drawing/2014/main" id="{4E2747B0-3BF4-4208-BB76-D15B00BCA4B4}"/>
              </a:ext>
            </a:extLst>
          </p:cNvPr>
          <p:cNvCxnSpPr/>
          <p:nvPr/>
        </p:nvCxnSpPr>
        <p:spPr>
          <a:xfrm>
            <a:off x="1411905" y="2682950"/>
            <a:ext cx="0" cy="116896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Content Placeholder 2">
            <a:extLst>
              <a:ext uri="{FF2B5EF4-FFF2-40B4-BE49-F238E27FC236}">
                <a16:creationId xmlns:a16="http://schemas.microsoft.com/office/drawing/2014/main" id="{EBCE9884-0215-4ED1-AD39-106D0D8E2F1C}"/>
              </a:ext>
            </a:extLst>
          </p:cNvPr>
          <p:cNvSpPr txBox="1">
            <a:spLocks/>
          </p:cNvSpPr>
          <p:nvPr/>
        </p:nvSpPr>
        <p:spPr>
          <a:xfrm>
            <a:off x="1082579" y="5002671"/>
            <a:ext cx="5067824" cy="6365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They can be replaced with wires</a:t>
            </a:r>
          </a:p>
        </p:txBody>
      </p:sp>
      <p:sp>
        <p:nvSpPr>
          <p:cNvPr id="104" name="Rectangle 103">
            <a:extLst>
              <a:ext uri="{FF2B5EF4-FFF2-40B4-BE49-F238E27FC236}">
                <a16:creationId xmlns:a16="http://schemas.microsoft.com/office/drawing/2014/main" id="{63B7AAAD-B5D6-4D65-8253-A562EFF8630B}"/>
              </a:ext>
            </a:extLst>
          </p:cNvPr>
          <p:cNvSpPr/>
          <p:nvPr/>
        </p:nvSpPr>
        <p:spPr>
          <a:xfrm>
            <a:off x="1624330" y="1626146"/>
            <a:ext cx="162450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78F07007-F726-4B5D-8727-EF24982FC978}"/>
              </a:ext>
            </a:extLst>
          </p:cNvPr>
          <p:cNvCxnSpPr>
            <a:cxnSpLocks/>
          </p:cNvCxnSpPr>
          <p:nvPr/>
        </p:nvCxnSpPr>
        <p:spPr>
          <a:xfrm>
            <a:off x="1620286" y="2183484"/>
            <a:ext cx="1864726" cy="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06" name="Rectangle 105">
            <a:extLst>
              <a:ext uri="{FF2B5EF4-FFF2-40B4-BE49-F238E27FC236}">
                <a16:creationId xmlns:a16="http://schemas.microsoft.com/office/drawing/2014/main" id="{26F6809F-3927-4700-8D23-293A07863C15}"/>
              </a:ext>
            </a:extLst>
          </p:cNvPr>
          <p:cNvSpPr/>
          <p:nvPr/>
        </p:nvSpPr>
        <p:spPr>
          <a:xfrm>
            <a:off x="1472210" y="3771084"/>
            <a:ext cx="162450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73AACAF1-D037-4392-A18A-05FC1E87ECFF}"/>
              </a:ext>
            </a:extLst>
          </p:cNvPr>
          <p:cNvCxnSpPr>
            <a:cxnSpLocks/>
          </p:cNvCxnSpPr>
          <p:nvPr/>
        </p:nvCxnSpPr>
        <p:spPr>
          <a:xfrm>
            <a:off x="1468166" y="4328422"/>
            <a:ext cx="1864726" cy="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08" name="Content Placeholder 2">
            <a:extLst>
              <a:ext uri="{FF2B5EF4-FFF2-40B4-BE49-F238E27FC236}">
                <a16:creationId xmlns:a16="http://schemas.microsoft.com/office/drawing/2014/main" id="{CDA4AF1B-1D69-4AE7-ABC5-2775260F89D9}"/>
              </a:ext>
            </a:extLst>
          </p:cNvPr>
          <p:cNvSpPr txBox="1">
            <a:spLocks/>
          </p:cNvSpPr>
          <p:nvPr/>
        </p:nvSpPr>
        <p:spPr>
          <a:xfrm>
            <a:off x="4072968" y="5634830"/>
            <a:ext cx="3864531"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th,I</a:t>
            </a:r>
            <a:r>
              <a:rPr lang="en-US" dirty="0"/>
              <a:t> = ‒ 11.5 mA * 200 </a:t>
            </a:r>
            <a:r>
              <a:rPr lang="el-GR" dirty="0"/>
              <a:t>Ω</a:t>
            </a:r>
            <a:r>
              <a:rPr lang="en-US" dirty="0"/>
              <a:t>   </a:t>
            </a:r>
          </a:p>
        </p:txBody>
      </p:sp>
      <p:sp>
        <p:nvSpPr>
          <p:cNvPr id="109" name="Content Placeholder 2">
            <a:extLst>
              <a:ext uri="{FF2B5EF4-FFF2-40B4-BE49-F238E27FC236}">
                <a16:creationId xmlns:a16="http://schemas.microsoft.com/office/drawing/2014/main" id="{C228334D-AF0E-4756-A4F8-B6E0FECABDBB}"/>
              </a:ext>
            </a:extLst>
          </p:cNvPr>
          <p:cNvSpPr txBox="1">
            <a:spLocks/>
          </p:cNvSpPr>
          <p:nvPr/>
        </p:nvSpPr>
        <p:spPr>
          <a:xfrm>
            <a:off x="7858091" y="5607256"/>
            <a:ext cx="1828801"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 = ‒ 2.3 V</a:t>
            </a:r>
          </a:p>
        </p:txBody>
      </p:sp>
      <p:sp>
        <p:nvSpPr>
          <p:cNvPr id="110" name="TextBox 109">
            <a:extLst>
              <a:ext uri="{FF2B5EF4-FFF2-40B4-BE49-F238E27FC236}">
                <a16:creationId xmlns:a16="http://schemas.microsoft.com/office/drawing/2014/main" id="{5A8430E3-90E0-4C1F-8E75-EACFABA2B101}"/>
              </a:ext>
            </a:extLst>
          </p:cNvPr>
          <p:cNvSpPr txBox="1"/>
          <p:nvPr/>
        </p:nvSpPr>
        <p:spPr>
          <a:xfrm>
            <a:off x="3752610" y="4351181"/>
            <a:ext cx="333153" cy="369332"/>
          </a:xfrm>
          <a:prstGeom prst="rect">
            <a:avLst/>
          </a:prstGeom>
          <a:noFill/>
        </p:spPr>
        <p:txBody>
          <a:bodyPr wrap="square" rtlCol="0">
            <a:spAutoFit/>
          </a:bodyPr>
          <a:lstStyle/>
          <a:p>
            <a:r>
              <a:rPr lang="en-US" dirty="0"/>
              <a:t>+</a:t>
            </a:r>
          </a:p>
        </p:txBody>
      </p:sp>
      <p:sp>
        <p:nvSpPr>
          <p:cNvPr id="111" name="TextBox 110">
            <a:extLst>
              <a:ext uri="{FF2B5EF4-FFF2-40B4-BE49-F238E27FC236}">
                <a16:creationId xmlns:a16="http://schemas.microsoft.com/office/drawing/2014/main" id="{A111C9E1-AEA6-424B-9293-629D006666CE}"/>
              </a:ext>
            </a:extLst>
          </p:cNvPr>
          <p:cNvSpPr txBox="1"/>
          <p:nvPr/>
        </p:nvSpPr>
        <p:spPr>
          <a:xfrm>
            <a:off x="3305751" y="4299326"/>
            <a:ext cx="333153" cy="461665"/>
          </a:xfrm>
          <a:prstGeom prst="rect">
            <a:avLst/>
          </a:prstGeom>
          <a:noFill/>
        </p:spPr>
        <p:txBody>
          <a:bodyPr wrap="square" rtlCol="0">
            <a:spAutoFit/>
          </a:bodyPr>
          <a:lstStyle/>
          <a:p>
            <a:r>
              <a:rPr lang="en-US" sz="2400" dirty="0"/>
              <a:t>-</a:t>
            </a:r>
          </a:p>
        </p:txBody>
      </p:sp>
      <p:sp>
        <p:nvSpPr>
          <p:cNvPr id="112" name="Content Placeholder 2">
            <a:extLst>
              <a:ext uri="{FF2B5EF4-FFF2-40B4-BE49-F238E27FC236}">
                <a16:creationId xmlns:a16="http://schemas.microsoft.com/office/drawing/2014/main" id="{1670B4F5-CF9D-4829-860D-DB45B233DEF8}"/>
              </a:ext>
            </a:extLst>
          </p:cNvPr>
          <p:cNvSpPr txBox="1">
            <a:spLocks/>
          </p:cNvSpPr>
          <p:nvPr/>
        </p:nvSpPr>
        <p:spPr>
          <a:xfrm>
            <a:off x="3419457" y="4601971"/>
            <a:ext cx="620156" cy="5223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V</a:t>
            </a:r>
            <a:r>
              <a:rPr lang="en-US" sz="2400" baseline="-25000" dirty="0"/>
              <a:t>th</a:t>
            </a:r>
            <a:endParaRPr lang="en-US" sz="2400" dirty="0"/>
          </a:p>
        </p:txBody>
      </p:sp>
    </p:spTree>
    <p:extLst>
      <p:ext uri="{BB962C8B-B14F-4D97-AF65-F5344CB8AC3E}">
        <p14:creationId xmlns:p14="http://schemas.microsoft.com/office/powerpoint/2010/main" val="330037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P spid="98" grpId="0"/>
      <p:bldP spid="99" grpId="0" animBg="1"/>
      <p:bldP spid="100" grpId="0"/>
      <p:bldP spid="103" grpId="0"/>
      <p:bldP spid="104" grpId="0" animBg="1"/>
      <p:bldP spid="106" grpId="0" animBg="1"/>
      <p:bldP spid="108" grpId="0"/>
      <p:bldP spid="109" grpId="0"/>
      <p:bldP spid="1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4752076" y="1326339"/>
            <a:ext cx="4567398" cy="6508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Thevenin Equivalent Circuit</a:t>
            </a:r>
          </a:p>
        </p:txBody>
      </p:sp>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28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201168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69682" y="3095920"/>
            <a:ext cx="1034865" cy="338554"/>
          </a:xfrm>
          <a:prstGeom prst="rect">
            <a:avLst/>
          </a:prstGeom>
          <a:noFill/>
        </p:spPr>
        <p:txBody>
          <a:bodyPr wrap="square" rtlCol="0">
            <a:spAutoFit/>
          </a:bodyPr>
          <a:lstStyle/>
          <a:p>
            <a:r>
              <a:rPr lang="en-US" sz="1600" dirty="0"/>
              <a:t>V</a:t>
            </a:r>
            <a:r>
              <a:rPr lang="en-US" sz="1600" baseline="-25000" dirty="0"/>
              <a:t>th</a:t>
            </a:r>
            <a:r>
              <a:rPr lang="en-US" sz="1600" dirty="0"/>
              <a:t> = 5.7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613120" y="1609677"/>
            <a:ext cx="1080618" cy="369332"/>
          </a:xfrm>
          <a:prstGeom prst="rect">
            <a:avLst/>
          </a:prstGeom>
          <a:noFill/>
        </p:spPr>
        <p:txBody>
          <a:bodyPr wrap="square" rtlCol="0">
            <a:spAutoFit/>
          </a:bodyPr>
          <a:lstStyle/>
          <a:p>
            <a:r>
              <a:rPr lang="en-US" dirty="0" err="1"/>
              <a:t>R</a:t>
            </a:r>
            <a:r>
              <a:rPr lang="en-US" baseline="-25000" dirty="0" err="1"/>
              <a:t>th</a:t>
            </a:r>
            <a:r>
              <a:rPr lang="en-US" baseline="-25000" dirty="0"/>
              <a:t> </a:t>
            </a:r>
            <a:r>
              <a:rPr lang="en-US" dirty="0"/>
              <a:t>= 1 k</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flipH="1">
            <a:off x="3837062" y="4343974"/>
            <a:ext cx="228600"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rot="5400000">
            <a:off x="3456576" y="4158602"/>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2194560"/>
          </a:xfrm>
          <a:prstGeom prst="line">
            <a:avLst/>
          </a:prstGeom>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865B117-DF3B-49BC-BF12-3195A77B1C25}"/>
              </a:ext>
            </a:extLst>
          </p:cNvPr>
          <p:cNvSpPr txBox="1"/>
          <p:nvPr/>
        </p:nvSpPr>
        <p:spPr>
          <a:xfrm>
            <a:off x="3455449" y="4763807"/>
            <a:ext cx="368015" cy="369332"/>
          </a:xfrm>
          <a:prstGeom prst="rect">
            <a:avLst/>
          </a:prstGeom>
          <a:noFill/>
        </p:spPr>
        <p:txBody>
          <a:bodyPr wrap="square" rtlCol="0">
            <a:spAutoFit/>
          </a:bodyPr>
          <a:lstStyle/>
          <a:p>
            <a:r>
              <a:rPr lang="en-US" dirty="0"/>
              <a:t>I</a:t>
            </a:r>
            <a:r>
              <a:rPr lang="en-US" baseline="-25000" dirty="0"/>
              <a:t>D</a:t>
            </a:r>
            <a:endParaRPr lang="en-US" dirty="0"/>
          </a:p>
        </p:txBody>
      </p:sp>
      <p:cxnSp>
        <p:nvCxnSpPr>
          <p:cNvPr id="77" name="Straight Arrow Connector 76">
            <a:extLst>
              <a:ext uri="{FF2B5EF4-FFF2-40B4-BE49-F238E27FC236}">
                <a16:creationId xmlns:a16="http://schemas.microsoft.com/office/drawing/2014/main" id="{69A0E984-C960-4E79-9CEA-80F9AC6065E1}"/>
              </a:ext>
            </a:extLst>
          </p:cNvPr>
          <p:cNvCxnSpPr>
            <a:cxnSpLocks/>
          </p:cNvCxnSpPr>
          <p:nvPr/>
        </p:nvCxnSpPr>
        <p:spPr>
          <a:xfrm flipH="1">
            <a:off x="3377249" y="4777064"/>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2" name="Content Placeholder 2">
            <a:extLst>
              <a:ext uri="{FF2B5EF4-FFF2-40B4-BE49-F238E27FC236}">
                <a16:creationId xmlns:a16="http://schemas.microsoft.com/office/drawing/2014/main" id="{1BBD543F-9916-4E52-A7F7-47E554E4AEB0}"/>
              </a:ext>
            </a:extLst>
          </p:cNvPr>
          <p:cNvSpPr txBox="1">
            <a:spLocks/>
          </p:cNvSpPr>
          <p:nvPr/>
        </p:nvSpPr>
        <p:spPr>
          <a:xfrm>
            <a:off x="4752076" y="2077275"/>
            <a:ext cx="6861663" cy="665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diode is forward biased.</a:t>
            </a:r>
          </a:p>
        </p:txBody>
      </p:sp>
      <p:sp>
        <p:nvSpPr>
          <p:cNvPr id="83" name="Content Placeholder 2">
            <a:extLst>
              <a:ext uri="{FF2B5EF4-FFF2-40B4-BE49-F238E27FC236}">
                <a16:creationId xmlns:a16="http://schemas.microsoft.com/office/drawing/2014/main" id="{492A3525-8205-45A5-90E0-DB71854C9C8A}"/>
              </a:ext>
            </a:extLst>
          </p:cNvPr>
          <p:cNvSpPr txBox="1">
            <a:spLocks/>
          </p:cNvSpPr>
          <p:nvPr/>
        </p:nvSpPr>
        <p:spPr>
          <a:xfrm>
            <a:off x="4752076" y="2763309"/>
            <a:ext cx="6861663" cy="665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Replace the diode with a voltage source</a:t>
            </a:r>
          </a:p>
        </p:txBody>
      </p:sp>
      <p:sp>
        <p:nvSpPr>
          <p:cNvPr id="97" name="Oval 96">
            <a:extLst>
              <a:ext uri="{FF2B5EF4-FFF2-40B4-BE49-F238E27FC236}">
                <a16:creationId xmlns:a16="http://schemas.microsoft.com/office/drawing/2014/main" id="{521872FC-AFB3-4ACF-8ED4-485BDB13B43A}"/>
              </a:ext>
            </a:extLst>
          </p:cNvPr>
          <p:cNvSpPr/>
          <p:nvPr/>
        </p:nvSpPr>
        <p:spPr>
          <a:xfrm>
            <a:off x="3231400" y="3950096"/>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a:extLst>
              <a:ext uri="{FF2B5EF4-FFF2-40B4-BE49-F238E27FC236}">
                <a16:creationId xmlns:a16="http://schemas.microsoft.com/office/drawing/2014/main" id="{4AA93807-002A-4F9B-A305-81E5DDAF97E0}"/>
              </a:ext>
            </a:extLst>
          </p:cNvPr>
          <p:cNvSpPr txBox="1"/>
          <p:nvPr/>
        </p:nvSpPr>
        <p:spPr>
          <a:xfrm>
            <a:off x="3596979" y="4129959"/>
            <a:ext cx="333153" cy="369332"/>
          </a:xfrm>
          <a:prstGeom prst="rect">
            <a:avLst/>
          </a:prstGeom>
          <a:noFill/>
        </p:spPr>
        <p:txBody>
          <a:bodyPr wrap="square" rtlCol="0">
            <a:spAutoFit/>
          </a:bodyPr>
          <a:lstStyle/>
          <a:p>
            <a:r>
              <a:rPr lang="en-US" dirty="0"/>
              <a:t>+</a:t>
            </a:r>
          </a:p>
        </p:txBody>
      </p:sp>
      <p:sp>
        <p:nvSpPr>
          <p:cNvPr id="99" name="TextBox 98">
            <a:extLst>
              <a:ext uri="{FF2B5EF4-FFF2-40B4-BE49-F238E27FC236}">
                <a16:creationId xmlns:a16="http://schemas.microsoft.com/office/drawing/2014/main" id="{92D0E498-160A-4294-99E7-3767B629612A}"/>
              </a:ext>
            </a:extLst>
          </p:cNvPr>
          <p:cNvSpPr txBox="1"/>
          <p:nvPr/>
        </p:nvSpPr>
        <p:spPr>
          <a:xfrm>
            <a:off x="3321119" y="4108139"/>
            <a:ext cx="333153" cy="461665"/>
          </a:xfrm>
          <a:prstGeom prst="rect">
            <a:avLst/>
          </a:prstGeom>
          <a:noFill/>
        </p:spPr>
        <p:txBody>
          <a:bodyPr wrap="square" rtlCol="0">
            <a:spAutoFit/>
          </a:bodyPr>
          <a:lstStyle/>
          <a:p>
            <a:r>
              <a:rPr lang="en-US" sz="2400" dirty="0"/>
              <a:t>-</a:t>
            </a:r>
          </a:p>
        </p:txBody>
      </p:sp>
      <p:sp>
        <p:nvSpPr>
          <p:cNvPr id="100" name="TextBox 99">
            <a:extLst>
              <a:ext uri="{FF2B5EF4-FFF2-40B4-BE49-F238E27FC236}">
                <a16:creationId xmlns:a16="http://schemas.microsoft.com/office/drawing/2014/main" id="{C5D9E820-1356-4EB4-B5CD-36AF0E0186DC}"/>
              </a:ext>
            </a:extLst>
          </p:cNvPr>
          <p:cNvSpPr txBox="1"/>
          <p:nvPr/>
        </p:nvSpPr>
        <p:spPr>
          <a:xfrm>
            <a:off x="2227820" y="4425253"/>
            <a:ext cx="1216848" cy="338554"/>
          </a:xfrm>
          <a:prstGeom prst="rect">
            <a:avLst/>
          </a:prstGeom>
          <a:noFill/>
        </p:spPr>
        <p:txBody>
          <a:bodyPr wrap="square" rtlCol="0">
            <a:spAutoFit/>
          </a:bodyPr>
          <a:lstStyle/>
          <a:p>
            <a:r>
              <a:rPr lang="en-US" sz="1600" dirty="0"/>
              <a:t>V</a:t>
            </a:r>
            <a:r>
              <a:rPr lang="en-US" sz="1600" baseline="-25000" dirty="0"/>
              <a:t>on</a:t>
            </a:r>
            <a:r>
              <a:rPr lang="en-US" sz="1600" dirty="0"/>
              <a:t> = 0.7 V</a:t>
            </a:r>
          </a:p>
        </p:txBody>
      </p:sp>
      <p:sp>
        <p:nvSpPr>
          <p:cNvPr id="101" name="Content Placeholder 2">
            <a:extLst>
              <a:ext uri="{FF2B5EF4-FFF2-40B4-BE49-F238E27FC236}">
                <a16:creationId xmlns:a16="http://schemas.microsoft.com/office/drawing/2014/main" id="{6BA29D3E-5F3F-4500-A7DD-59B2C0CA6743}"/>
              </a:ext>
            </a:extLst>
          </p:cNvPr>
          <p:cNvSpPr txBox="1">
            <a:spLocks/>
          </p:cNvSpPr>
          <p:nvPr/>
        </p:nvSpPr>
        <p:spPr>
          <a:xfrm>
            <a:off x="4789729" y="3630024"/>
            <a:ext cx="3610801" cy="6652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Apply KVL to the loop</a:t>
            </a:r>
          </a:p>
        </p:txBody>
      </p:sp>
      <p:sp>
        <p:nvSpPr>
          <p:cNvPr id="102" name="Content Placeholder 2">
            <a:extLst>
              <a:ext uri="{FF2B5EF4-FFF2-40B4-BE49-F238E27FC236}">
                <a16:creationId xmlns:a16="http://schemas.microsoft.com/office/drawing/2014/main" id="{C89D9B90-091D-4251-B417-75BBBCEDE84D}"/>
              </a:ext>
            </a:extLst>
          </p:cNvPr>
          <p:cNvSpPr txBox="1">
            <a:spLocks/>
          </p:cNvSpPr>
          <p:nvPr/>
        </p:nvSpPr>
        <p:spPr>
          <a:xfrm>
            <a:off x="835296" y="5234997"/>
            <a:ext cx="4742728" cy="6652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5.7 V ‒ I</a:t>
            </a:r>
            <a:r>
              <a:rPr lang="en-US" baseline="-25000" dirty="0"/>
              <a:t>D</a:t>
            </a:r>
            <a:r>
              <a:rPr lang="en-US" dirty="0"/>
              <a:t> * ( 1 k</a:t>
            </a:r>
            <a:r>
              <a:rPr lang="el-GR" dirty="0"/>
              <a:t>Ω</a:t>
            </a:r>
            <a:r>
              <a:rPr lang="en-US" dirty="0"/>
              <a:t> ) ‒ 0.7 V = 0  </a:t>
            </a:r>
          </a:p>
        </p:txBody>
      </p:sp>
      <p:sp>
        <p:nvSpPr>
          <p:cNvPr id="103" name="Content Placeholder 2">
            <a:extLst>
              <a:ext uri="{FF2B5EF4-FFF2-40B4-BE49-F238E27FC236}">
                <a16:creationId xmlns:a16="http://schemas.microsoft.com/office/drawing/2014/main" id="{B0F1F399-5EE6-44F9-B16D-EA8A59AE3D30}"/>
              </a:ext>
            </a:extLst>
          </p:cNvPr>
          <p:cNvSpPr txBox="1">
            <a:spLocks/>
          </p:cNvSpPr>
          <p:nvPr/>
        </p:nvSpPr>
        <p:spPr>
          <a:xfrm>
            <a:off x="6018543" y="5225418"/>
            <a:ext cx="2909700" cy="5589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a:t>
            </a:r>
            <a:r>
              <a:rPr lang="en-US" baseline="-25000" dirty="0"/>
              <a:t>D</a:t>
            </a:r>
            <a:r>
              <a:rPr lang="en-US" dirty="0"/>
              <a:t> = 5.0 V / ( 1 k</a:t>
            </a:r>
            <a:r>
              <a:rPr lang="el-GR" dirty="0"/>
              <a:t>Ω</a:t>
            </a:r>
            <a:r>
              <a:rPr lang="en-US" dirty="0"/>
              <a:t> )  </a:t>
            </a:r>
          </a:p>
        </p:txBody>
      </p:sp>
      <p:sp>
        <p:nvSpPr>
          <p:cNvPr id="104" name="Content Placeholder 2">
            <a:extLst>
              <a:ext uri="{FF2B5EF4-FFF2-40B4-BE49-F238E27FC236}">
                <a16:creationId xmlns:a16="http://schemas.microsoft.com/office/drawing/2014/main" id="{9FC1CB85-CCCC-437F-BE9D-A7D39975EC9C}"/>
              </a:ext>
            </a:extLst>
          </p:cNvPr>
          <p:cNvSpPr txBox="1">
            <a:spLocks/>
          </p:cNvSpPr>
          <p:nvPr/>
        </p:nvSpPr>
        <p:spPr>
          <a:xfrm>
            <a:off x="8780312" y="5225417"/>
            <a:ext cx="2226067" cy="5589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 5.0 mA</a:t>
            </a:r>
          </a:p>
        </p:txBody>
      </p:sp>
      <p:sp>
        <p:nvSpPr>
          <p:cNvPr id="3" name="Freeform: Shape 2">
            <a:extLst>
              <a:ext uri="{FF2B5EF4-FFF2-40B4-BE49-F238E27FC236}">
                <a16:creationId xmlns:a16="http://schemas.microsoft.com/office/drawing/2014/main" id="{2ACE19B9-CFE6-6854-B32D-CEED50BAD266}"/>
              </a:ext>
            </a:extLst>
          </p:cNvPr>
          <p:cNvSpPr/>
          <p:nvPr/>
        </p:nvSpPr>
        <p:spPr>
          <a:xfrm flipH="1">
            <a:off x="1846403" y="2379039"/>
            <a:ext cx="2083728" cy="1603813"/>
          </a:xfrm>
          <a:custGeom>
            <a:avLst/>
            <a:gdLst>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52884 w 839560"/>
              <a:gd name="connsiteY6" fmla="*/ 1810647 h 1907466"/>
              <a:gd name="connsiteX7" fmla="*/ 752884 w 839560"/>
              <a:gd name="connsiteY7" fmla="*/ 1810647 h 1907466"/>
              <a:gd name="connsiteX8" fmla="*/ 752884 w 839560"/>
              <a:gd name="connsiteY8" fmla="*/ 1810647 h 1907466"/>
              <a:gd name="connsiteX9" fmla="*/ 731369 w 839560"/>
              <a:gd name="connsiteY9" fmla="*/ 1810647 h 1907466"/>
              <a:gd name="connsiteX10" fmla="*/ 742126 w 839560"/>
              <a:gd name="connsiteY10" fmla="*/ 17891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731369 w 979193"/>
              <a:gd name="connsiteY9" fmla="*/ 1810647 h 1907466"/>
              <a:gd name="connsiteX10" fmla="*/ 979193 w 979193"/>
              <a:gd name="connsiteY10"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752884 w 979193"/>
              <a:gd name="connsiteY8" fmla="*/ 1810647 h 1907466"/>
              <a:gd name="connsiteX9" fmla="*/ 979193 w 979193"/>
              <a:gd name="connsiteY9"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752884 w 979193"/>
              <a:gd name="connsiteY7" fmla="*/ 1810647 h 1907466"/>
              <a:gd name="connsiteX8" fmla="*/ 979193 w 979193"/>
              <a:gd name="connsiteY8"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752884 w 979193"/>
              <a:gd name="connsiteY6" fmla="*/ 1810647 h 1907466"/>
              <a:gd name="connsiteX7" fmla="*/ 979193 w 979193"/>
              <a:gd name="connsiteY7" fmla="*/ 1751032 h 1907466"/>
              <a:gd name="connsiteX0" fmla="*/ 795915 w 979193"/>
              <a:gd name="connsiteY0" fmla="*/ 1670797 h 1907466"/>
              <a:gd name="connsiteX1" fmla="*/ 806672 w 979193"/>
              <a:gd name="connsiteY1" fmla="*/ 304576 h 1907466"/>
              <a:gd name="connsiteX2" fmla="*/ 430155 w 979193"/>
              <a:gd name="connsiteY2" fmla="*/ 46393 h 1907466"/>
              <a:gd name="connsiteX3" fmla="*/ 96668 w 979193"/>
              <a:gd name="connsiteY3" fmla="*/ 164727 h 1907466"/>
              <a:gd name="connsiteX4" fmla="*/ 21364 w 979193"/>
              <a:gd name="connsiteY4" fmla="*/ 1595494 h 1907466"/>
              <a:gd name="connsiteX5" fmla="*/ 430155 w 979193"/>
              <a:gd name="connsiteY5" fmla="*/ 1907466 h 1907466"/>
              <a:gd name="connsiteX6" fmla="*/ 979193 w 979193"/>
              <a:gd name="connsiteY6" fmla="*/ 17510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5915 w 839560"/>
              <a:gd name="connsiteY0" fmla="*/ 1670797 h 1907466"/>
              <a:gd name="connsiteX1" fmla="*/ 806672 w 839560"/>
              <a:gd name="connsiteY1" fmla="*/ 304576 h 1907466"/>
              <a:gd name="connsiteX2" fmla="*/ 430155 w 839560"/>
              <a:gd name="connsiteY2" fmla="*/ 46393 h 1907466"/>
              <a:gd name="connsiteX3" fmla="*/ 96668 w 839560"/>
              <a:gd name="connsiteY3" fmla="*/ 164727 h 1907466"/>
              <a:gd name="connsiteX4" fmla="*/ 21364 w 839560"/>
              <a:gd name="connsiteY4" fmla="*/ 1595494 h 1907466"/>
              <a:gd name="connsiteX5" fmla="*/ 430155 w 839560"/>
              <a:gd name="connsiteY5" fmla="*/ 1907466 h 1907466"/>
              <a:gd name="connsiteX6" fmla="*/ 792926 w 839560"/>
              <a:gd name="connsiteY6" fmla="*/ 1801832 h 1907466"/>
              <a:gd name="connsiteX0" fmla="*/ 796605 w 840250"/>
              <a:gd name="connsiteY0" fmla="*/ 1631612 h 1868281"/>
              <a:gd name="connsiteX1" fmla="*/ 807362 w 840250"/>
              <a:gd name="connsiteY1" fmla="*/ 265391 h 1868281"/>
              <a:gd name="connsiteX2" fmla="*/ 430845 w 840250"/>
              <a:gd name="connsiteY2" fmla="*/ 7208 h 1868281"/>
              <a:gd name="connsiteX3" fmla="*/ 97358 w 840250"/>
              <a:gd name="connsiteY3" fmla="*/ 125542 h 1868281"/>
              <a:gd name="connsiteX4" fmla="*/ 22054 w 840250"/>
              <a:gd name="connsiteY4" fmla="*/ 1556309 h 1868281"/>
              <a:gd name="connsiteX5" fmla="*/ 430845 w 840250"/>
              <a:gd name="connsiteY5" fmla="*/ 1868281 h 1868281"/>
              <a:gd name="connsiteX6" fmla="*/ 793616 w 840250"/>
              <a:gd name="connsiteY6" fmla="*/ 1762647 h 1868281"/>
              <a:gd name="connsiteX0" fmla="*/ 796257 w 838982"/>
              <a:gd name="connsiteY0" fmla="*/ 1670797 h 1907466"/>
              <a:gd name="connsiteX1" fmla="*/ 807014 w 838982"/>
              <a:gd name="connsiteY1" fmla="*/ 304576 h 1907466"/>
              <a:gd name="connsiteX2" fmla="*/ 443197 w 838982"/>
              <a:gd name="connsiteY2" fmla="*/ 46393 h 1907466"/>
              <a:gd name="connsiteX3" fmla="*/ 97010 w 838982"/>
              <a:gd name="connsiteY3" fmla="*/ 164727 h 1907466"/>
              <a:gd name="connsiteX4" fmla="*/ 21706 w 838982"/>
              <a:gd name="connsiteY4" fmla="*/ 1595494 h 1907466"/>
              <a:gd name="connsiteX5" fmla="*/ 430497 w 838982"/>
              <a:gd name="connsiteY5" fmla="*/ 1907466 h 1907466"/>
              <a:gd name="connsiteX6" fmla="*/ 793268 w 838982"/>
              <a:gd name="connsiteY6" fmla="*/ 1801832 h 1907466"/>
              <a:gd name="connsiteX0" fmla="*/ 796962 w 837851"/>
              <a:gd name="connsiteY0" fmla="*/ 1702545 h 1939214"/>
              <a:gd name="connsiteX1" fmla="*/ 807719 w 837851"/>
              <a:gd name="connsiteY1" fmla="*/ 336324 h 1939214"/>
              <a:gd name="connsiteX2" fmla="*/ 469302 w 837851"/>
              <a:gd name="connsiteY2" fmla="*/ 27341 h 1939214"/>
              <a:gd name="connsiteX3" fmla="*/ 97715 w 837851"/>
              <a:gd name="connsiteY3" fmla="*/ 196475 h 1939214"/>
              <a:gd name="connsiteX4" fmla="*/ 22411 w 837851"/>
              <a:gd name="connsiteY4" fmla="*/ 1627242 h 1939214"/>
              <a:gd name="connsiteX5" fmla="*/ 431202 w 837851"/>
              <a:gd name="connsiteY5" fmla="*/ 1939214 h 1939214"/>
              <a:gd name="connsiteX6" fmla="*/ 793973 w 837851"/>
              <a:gd name="connsiteY6" fmla="*/ 1833580 h 1939214"/>
              <a:gd name="connsiteX0" fmla="*/ 796962 w 837851"/>
              <a:gd name="connsiteY0" fmla="*/ 1709851 h 1946520"/>
              <a:gd name="connsiteX1" fmla="*/ 807719 w 837851"/>
              <a:gd name="connsiteY1" fmla="*/ 343630 h 1946520"/>
              <a:gd name="connsiteX2" fmla="*/ 469302 w 837851"/>
              <a:gd name="connsiteY2" fmla="*/ 34647 h 1946520"/>
              <a:gd name="connsiteX3" fmla="*/ 97715 w 837851"/>
              <a:gd name="connsiteY3" fmla="*/ 203781 h 1946520"/>
              <a:gd name="connsiteX4" fmla="*/ 22411 w 837851"/>
              <a:gd name="connsiteY4" fmla="*/ 1634548 h 1946520"/>
              <a:gd name="connsiteX5" fmla="*/ 431202 w 837851"/>
              <a:gd name="connsiteY5" fmla="*/ 1946520 h 1946520"/>
              <a:gd name="connsiteX6" fmla="*/ 793973 w 837851"/>
              <a:gd name="connsiteY6" fmla="*/ 1840886 h 1946520"/>
              <a:gd name="connsiteX0" fmla="*/ 796962 w 837851"/>
              <a:gd name="connsiteY0" fmla="*/ 1698917 h 1935586"/>
              <a:gd name="connsiteX1" fmla="*/ 807719 w 837851"/>
              <a:gd name="connsiteY1" fmla="*/ 332696 h 1935586"/>
              <a:gd name="connsiteX2" fmla="*/ 469302 w 837851"/>
              <a:gd name="connsiteY2" fmla="*/ 23713 h 1935586"/>
              <a:gd name="connsiteX3" fmla="*/ 97715 w 837851"/>
              <a:gd name="connsiteY3" fmla="*/ 192847 h 1935586"/>
              <a:gd name="connsiteX4" fmla="*/ 22411 w 837851"/>
              <a:gd name="connsiteY4" fmla="*/ 1623614 h 1935586"/>
              <a:gd name="connsiteX5" fmla="*/ 431202 w 837851"/>
              <a:gd name="connsiteY5" fmla="*/ 1935586 h 1935586"/>
              <a:gd name="connsiteX6" fmla="*/ 793973 w 837851"/>
              <a:gd name="connsiteY6" fmla="*/ 1829952 h 1935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7851" h="1935586">
                <a:moveTo>
                  <a:pt x="796962" y="1698917"/>
                </a:moveTo>
                <a:cubicBezTo>
                  <a:pt x="832820" y="1151173"/>
                  <a:pt x="862329" y="611897"/>
                  <a:pt x="807719" y="332696"/>
                </a:cubicBezTo>
                <a:cubicBezTo>
                  <a:pt x="753109" y="53495"/>
                  <a:pt x="596102" y="38554"/>
                  <a:pt x="469302" y="23713"/>
                </a:cubicBezTo>
                <a:cubicBezTo>
                  <a:pt x="342502" y="8872"/>
                  <a:pt x="172197" y="-73803"/>
                  <a:pt x="97715" y="192847"/>
                </a:cubicBezTo>
                <a:cubicBezTo>
                  <a:pt x="23233" y="459497"/>
                  <a:pt x="-33170" y="1333158"/>
                  <a:pt x="22411" y="1623614"/>
                </a:cubicBezTo>
                <a:cubicBezTo>
                  <a:pt x="77992" y="1914070"/>
                  <a:pt x="300815" y="1912427"/>
                  <a:pt x="431202" y="1935586"/>
                </a:cubicBezTo>
                <a:cubicBezTo>
                  <a:pt x="602926" y="1930008"/>
                  <a:pt x="694216" y="1903263"/>
                  <a:pt x="793973" y="1829952"/>
                </a:cubicBezTo>
              </a:path>
            </a:pathLst>
          </a:custGeom>
          <a:noFill/>
          <a:ln>
            <a:solidFill>
              <a:srgbClr val="FF0000"/>
            </a:solidFill>
            <a:tailEnd type="stealt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094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P spid="83" grpId="0"/>
      <p:bldP spid="97" grpId="0" animBg="1"/>
      <p:bldP spid="98" grpId="0"/>
      <p:bldP spid="99" grpId="0"/>
      <p:bldP spid="100" grpId="0"/>
      <p:bldP spid="101" grpId="0"/>
      <p:bldP spid="102" grpId="0"/>
      <p:bldP spid="103" grpId="0"/>
      <p:bldP spid="104" grpId="0"/>
      <p:bldP spid="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KCL to find the current through the 200 </a:t>
            </a:r>
            <a:r>
              <a:rPr lang="el-GR" dirty="0"/>
              <a:t>Ω</a:t>
            </a:r>
            <a:r>
              <a:rPr lang="en-US" dirty="0"/>
              <a:t> resistor</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a:stCxn id="43" idx="0"/>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rot="5400000">
                <a:off x="3456576" y="4158602"/>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865B117-DF3B-49BC-BF12-3195A77B1C25}"/>
                  </a:ext>
                </a:extLst>
              </p:cNvPr>
              <p:cNvSpPr txBox="1"/>
              <p:nvPr/>
            </p:nvSpPr>
            <p:spPr>
              <a:xfrm>
                <a:off x="3653054" y="4576011"/>
                <a:ext cx="368015" cy="369332"/>
              </a:xfrm>
              <a:prstGeom prst="rect">
                <a:avLst/>
              </a:prstGeom>
              <a:noFill/>
            </p:spPr>
            <p:txBody>
              <a:bodyPr wrap="square" rtlCol="0">
                <a:spAutoFit/>
              </a:bodyPr>
              <a:lstStyle/>
              <a:p>
                <a:r>
                  <a:rPr lang="en-US" dirty="0"/>
                  <a:t>I</a:t>
                </a:r>
                <a:r>
                  <a:rPr lang="en-US" baseline="-25000" dirty="0"/>
                  <a:t>D</a:t>
                </a:r>
                <a:endParaRPr lang="en-US" dirty="0"/>
              </a:p>
            </p:txBody>
          </p:sp>
          <p:cxnSp>
            <p:nvCxnSpPr>
              <p:cNvPr id="77" name="Straight Arrow Connector 76">
                <a:extLst>
                  <a:ext uri="{FF2B5EF4-FFF2-40B4-BE49-F238E27FC236}">
                    <a16:creationId xmlns:a16="http://schemas.microsoft.com/office/drawing/2014/main" id="{69A0E984-C960-4E79-9CEA-80F9AC6065E1}"/>
                  </a:ext>
                </a:extLst>
              </p:cNvPr>
              <p:cNvCxnSpPr>
                <a:cxnSpLocks/>
              </p:cNvCxnSpPr>
              <p:nvPr/>
            </p:nvCxnSpPr>
            <p:spPr>
              <a:xfrm flipH="1">
                <a:off x="3494993" y="46328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t>I</a:t>
                </a:r>
                <a:r>
                  <a:rPr lang="en-US" baseline="-25000" dirty="0"/>
                  <a:t>S</a:t>
                </a:r>
                <a:r>
                  <a:rPr lang="en-US" dirty="0"/>
                  <a:t> = 11.5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3" name="Content Placeholder 2">
            <a:extLst>
              <a:ext uri="{FF2B5EF4-FFF2-40B4-BE49-F238E27FC236}">
                <a16:creationId xmlns:a16="http://schemas.microsoft.com/office/drawing/2014/main" id="{9E6C5045-7F64-4734-902D-92C03881E540}"/>
              </a:ext>
            </a:extLst>
          </p:cNvPr>
          <p:cNvSpPr txBox="1">
            <a:spLocks/>
          </p:cNvSpPr>
          <p:nvPr/>
        </p:nvSpPr>
        <p:spPr>
          <a:xfrm>
            <a:off x="2845094" y="5023948"/>
            <a:ext cx="1481273" cy="4857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I</a:t>
            </a:r>
            <a:r>
              <a:rPr lang="en-US" sz="2000" baseline="-25000" dirty="0">
                <a:solidFill>
                  <a:srgbClr val="FF0000"/>
                </a:solidFill>
              </a:rPr>
              <a:t>D</a:t>
            </a:r>
            <a:r>
              <a:rPr lang="en-US" sz="2000" dirty="0">
                <a:solidFill>
                  <a:srgbClr val="FF0000"/>
                </a:solidFill>
              </a:rPr>
              <a:t> = 5.0 mA</a:t>
            </a:r>
          </a:p>
        </p:txBody>
      </p:sp>
      <p:sp>
        <p:nvSpPr>
          <p:cNvPr id="97" name="Content Placeholder 2">
            <a:extLst>
              <a:ext uri="{FF2B5EF4-FFF2-40B4-BE49-F238E27FC236}">
                <a16:creationId xmlns:a16="http://schemas.microsoft.com/office/drawing/2014/main" id="{953A197D-9944-4906-B0C7-0E92FAEA320B}"/>
              </a:ext>
            </a:extLst>
          </p:cNvPr>
          <p:cNvSpPr txBox="1">
            <a:spLocks/>
          </p:cNvSpPr>
          <p:nvPr/>
        </p:nvSpPr>
        <p:spPr>
          <a:xfrm>
            <a:off x="8272648" y="3234248"/>
            <a:ext cx="1806300" cy="578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0000"/>
                </a:solidFill>
              </a:rPr>
              <a:t>I</a:t>
            </a:r>
            <a:r>
              <a:rPr lang="en-US" sz="2400" baseline="-25000" dirty="0">
                <a:solidFill>
                  <a:srgbClr val="FF0000"/>
                </a:solidFill>
              </a:rPr>
              <a:t>2</a:t>
            </a:r>
            <a:r>
              <a:rPr lang="en-US" sz="2400" dirty="0">
                <a:solidFill>
                  <a:srgbClr val="FF0000"/>
                </a:solidFill>
              </a:rPr>
              <a:t> = I</a:t>
            </a:r>
            <a:r>
              <a:rPr lang="en-US" sz="2400" baseline="-25000" dirty="0">
                <a:solidFill>
                  <a:srgbClr val="FF0000"/>
                </a:solidFill>
              </a:rPr>
              <a:t>D</a:t>
            </a:r>
            <a:r>
              <a:rPr lang="en-US" sz="2400" dirty="0">
                <a:solidFill>
                  <a:srgbClr val="FF0000"/>
                </a:solidFill>
              </a:rPr>
              <a:t> + I</a:t>
            </a:r>
            <a:r>
              <a:rPr lang="en-US" sz="2400" baseline="-25000" dirty="0">
                <a:solidFill>
                  <a:srgbClr val="FF0000"/>
                </a:solidFill>
              </a:rPr>
              <a:t>S</a:t>
            </a:r>
            <a:r>
              <a:rPr lang="en-US" sz="2400" dirty="0">
                <a:solidFill>
                  <a:srgbClr val="FF0000"/>
                </a:solidFill>
              </a:rPr>
              <a:t> </a:t>
            </a:r>
          </a:p>
        </p:txBody>
      </p:sp>
      <p:sp>
        <p:nvSpPr>
          <p:cNvPr id="98" name="Content Placeholder 2">
            <a:extLst>
              <a:ext uri="{FF2B5EF4-FFF2-40B4-BE49-F238E27FC236}">
                <a16:creationId xmlns:a16="http://schemas.microsoft.com/office/drawing/2014/main" id="{1C901741-2169-42CA-974E-DE233AB7556C}"/>
              </a:ext>
            </a:extLst>
          </p:cNvPr>
          <p:cNvSpPr txBox="1">
            <a:spLocks/>
          </p:cNvSpPr>
          <p:nvPr/>
        </p:nvSpPr>
        <p:spPr>
          <a:xfrm>
            <a:off x="8247995" y="3884091"/>
            <a:ext cx="3002201" cy="578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0000"/>
                </a:solidFill>
              </a:rPr>
              <a:t>I</a:t>
            </a:r>
            <a:r>
              <a:rPr lang="en-US" sz="2400" baseline="-25000" dirty="0">
                <a:solidFill>
                  <a:srgbClr val="FF0000"/>
                </a:solidFill>
              </a:rPr>
              <a:t>2</a:t>
            </a:r>
            <a:r>
              <a:rPr lang="en-US" sz="2400" dirty="0">
                <a:solidFill>
                  <a:srgbClr val="FF0000"/>
                </a:solidFill>
              </a:rPr>
              <a:t> = 5.0 mA + 11.5 mA</a:t>
            </a:r>
          </a:p>
        </p:txBody>
      </p:sp>
      <p:sp>
        <p:nvSpPr>
          <p:cNvPr id="99" name="Content Placeholder 2">
            <a:extLst>
              <a:ext uri="{FF2B5EF4-FFF2-40B4-BE49-F238E27FC236}">
                <a16:creationId xmlns:a16="http://schemas.microsoft.com/office/drawing/2014/main" id="{6C0661CF-7BDC-4E8C-944D-E1C8809BBB8E}"/>
              </a:ext>
            </a:extLst>
          </p:cNvPr>
          <p:cNvSpPr txBox="1">
            <a:spLocks/>
          </p:cNvSpPr>
          <p:nvPr/>
        </p:nvSpPr>
        <p:spPr>
          <a:xfrm>
            <a:off x="8272648" y="4516489"/>
            <a:ext cx="3002201" cy="578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0000"/>
                </a:solidFill>
              </a:rPr>
              <a:t>I</a:t>
            </a:r>
            <a:r>
              <a:rPr lang="en-US" sz="2400" baseline="-25000" dirty="0">
                <a:solidFill>
                  <a:srgbClr val="FF0000"/>
                </a:solidFill>
              </a:rPr>
              <a:t>2</a:t>
            </a:r>
            <a:r>
              <a:rPr lang="en-US" sz="2400" dirty="0">
                <a:solidFill>
                  <a:srgbClr val="FF0000"/>
                </a:solidFill>
              </a:rPr>
              <a:t> = 16.5 mA</a:t>
            </a:r>
          </a:p>
        </p:txBody>
      </p:sp>
    </p:spTree>
    <p:extLst>
      <p:ext uri="{BB962C8B-B14F-4D97-AF65-F5344CB8AC3E}">
        <p14:creationId xmlns:p14="http://schemas.microsoft.com/office/powerpoint/2010/main" val="256615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83" grpId="0"/>
      <p:bldP spid="97" grpId="0"/>
      <p:bldP spid="98" grpId="0"/>
      <p:bldP spid="9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E3DC1-89E9-4A68-B18C-7D176FFC016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8CDBE8-66CD-4F63-9608-8446DE4E08A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05334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r>
              <a:rPr lang="en-US" dirty="0">
                <a:solidFill>
                  <a:srgbClr val="FF0000"/>
                </a:solidFill>
              </a:rPr>
              <a:t>b</a:t>
            </a:r>
            <a:r>
              <a:rPr lang="en-US" dirty="0"/>
              <a:t>.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resistance at the diode</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a:stCxn id="43" idx="0"/>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rot="5400000">
                <a:off x="3456576" y="4158602"/>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865B117-DF3B-49BC-BF12-3195A77B1C25}"/>
                  </a:ext>
                </a:extLst>
              </p:cNvPr>
              <p:cNvSpPr txBox="1"/>
              <p:nvPr/>
            </p:nvSpPr>
            <p:spPr>
              <a:xfrm>
                <a:off x="3653054" y="4576011"/>
                <a:ext cx="368015" cy="369332"/>
              </a:xfrm>
              <a:prstGeom prst="rect">
                <a:avLst/>
              </a:prstGeom>
              <a:noFill/>
            </p:spPr>
            <p:txBody>
              <a:bodyPr wrap="square" rtlCol="0">
                <a:spAutoFit/>
              </a:bodyPr>
              <a:lstStyle/>
              <a:p>
                <a:r>
                  <a:rPr lang="en-US" dirty="0"/>
                  <a:t>I</a:t>
                </a:r>
                <a:r>
                  <a:rPr lang="en-US" baseline="-25000" dirty="0"/>
                  <a:t>D</a:t>
                </a:r>
                <a:endParaRPr lang="en-US" dirty="0"/>
              </a:p>
            </p:txBody>
          </p:sp>
          <p:cxnSp>
            <p:nvCxnSpPr>
              <p:cNvPr id="77" name="Straight Arrow Connector 76">
                <a:extLst>
                  <a:ext uri="{FF2B5EF4-FFF2-40B4-BE49-F238E27FC236}">
                    <a16:creationId xmlns:a16="http://schemas.microsoft.com/office/drawing/2014/main" id="{69A0E984-C960-4E79-9CEA-80F9AC6065E1}"/>
                  </a:ext>
                </a:extLst>
              </p:cNvPr>
              <p:cNvCxnSpPr>
                <a:cxnSpLocks/>
              </p:cNvCxnSpPr>
              <p:nvPr/>
            </p:nvCxnSpPr>
            <p:spPr>
              <a:xfrm flipH="1">
                <a:off x="3494993" y="46328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solidFill>
                      <a:srgbClr val="FF0000"/>
                    </a:solidFill>
                  </a:rPr>
                  <a:t>I</a:t>
                </a:r>
                <a:r>
                  <a:rPr lang="en-US" baseline="-25000" dirty="0">
                    <a:solidFill>
                      <a:srgbClr val="FF0000"/>
                    </a:solidFill>
                  </a:rPr>
                  <a:t>S</a:t>
                </a:r>
                <a:r>
                  <a:rPr lang="en-US" dirty="0">
                    <a:solidFill>
                      <a:srgbClr val="FF0000"/>
                    </a:solidFill>
                  </a:rPr>
                  <a:t> = 45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Tree>
    <p:extLst>
      <p:ext uri="{BB962C8B-B14F-4D97-AF65-F5344CB8AC3E}">
        <p14:creationId xmlns:p14="http://schemas.microsoft.com/office/powerpoint/2010/main" val="90213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r>
              <a:rPr lang="en-US" dirty="0">
                <a:solidFill>
                  <a:srgbClr val="FF0000"/>
                </a:solidFill>
              </a:rPr>
              <a:t>b</a:t>
            </a:r>
            <a:r>
              <a:rPr lang="en-US" dirty="0"/>
              <a:t>.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resistance at the diode</a:t>
            </a:r>
          </a:p>
        </p:txBody>
      </p:sp>
      <p:grpSp>
        <p:nvGrpSpPr>
          <p:cNvPr id="84" name="Group 83">
            <a:extLst>
              <a:ext uri="{FF2B5EF4-FFF2-40B4-BE49-F238E27FC236}">
                <a16:creationId xmlns:a16="http://schemas.microsoft.com/office/drawing/2014/main" id="{48132669-BDFA-4AB0-B3C7-291FFD4F6108}"/>
              </a:ext>
            </a:extLst>
          </p:cNvPr>
          <p:cNvGrpSpPr/>
          <p:nvPr/>
        </p:nvGrpSpPr>
        <p:grpSpPr>
          <a:xfrm>
            <a:off x="117768" y="1576310"/>
            <a:ext cx="7075557" cy="3369662"/>
            <a:chOff x="117768" y="1576310"/>
            <a:chExt cx="7075557" cy="3369662"/>
          </a:xfrm>
        </p:grpSpPr>
        <p:grpSp>
          <p:nvGrpSpPr>
            <p:cNvPr id="85" name="Group 84">
              <a:extLst>
                <a:ext uri="{FF2B5EF4-FFF2-40B4-BE49-F238E27FC236}">
                  <a16:creationId xmlns:a16="http://schemas.microsoft.com/office/drawing/2014/main" id="{9161E5EF-9AE1-490C-984A-5C6E80BBC195}"/>
                </a:ext>
              </a:extLst>
            </p:cNvPr>
            <p:cNvGrpSpPr/>
            <p:nvPr/>
          </p:nvGrpSpPr>
          <p:grpSpPr>
            <a:xfrm>
              <a:off x="117768" y="1576310"/>
              <a:ext cx="7075557" cy="3369662"/>
              <a:chOff x="117768" y="1576310"/>
              <a:chExt cx="7075557" cy="3369662"/>
            </a:xfrm>
          </p:grpSpPr>
          <p:sp>
            <p:nvSpPr>
              <p:cNvPr id="87" name="Oval 86">
                <a:extLst>
                  <a:ext uri="{FF2B5EF4-FFF2-40B4-BE49-F238E27FC236}">
                    <a16:creationId xmlns:a16="http://schemas.microsoft.com/office/drawing/2014/main" id="{08FF1FC2-498F-40CF-83CF-80213D11C799}"/>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496A536D-F4CE-4537-A1C3-F445158D7E69}"/>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21C7E866-F0BE-4171-A9E1-BD49D4408FD9}"/>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CCB692A4-B4C1-4237-9639-4DFBC71C0788}"/>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1" name="Group 90">
                <a:extLst>
                  <a:ext uri="{FF2B5EF4-FFF2-40B4-BE49-F238E27FC236}">
                    <a16:creationId xmlns:a16="http://schemas.microsoft.com/office/drawing/2014/main" id="{24056C33-544B-4778-AACB-CB97712C4A83}"/>
                  </a:ext>
                </a:extLst>
              </p:cNvPr>
              <p:cNvGrpSpPr/>
              <p:nvPr/>
            </p:nvGrpSpPr>
            <p:grpSpPr>
              <a:xfrm>
                <a:off x="1963122" y="2030092"/>
                <a:ext cx="797859" cy="297701"/>
                <a:chOff x="3069003" y="2744655"/>
                <a:chExt cx="797859" cy="297701"/>
              </a:xfrm>
            </p:grpSpPr>
            <p:grpSp>
              <p:nvGrpSpPr>
                <p:cNvPr id="152" name="Group 151">
                  <a:extLst>
                    <a:ext uri="{FF2B5EF4-FFF2-40B4-BE49-F238E27FC236}">
                      <a16:creationId xmlns:a16="http://schemas.microsoft.com/office/drawing/2014/main" id="{6D846AD6-2968-4B74-A255-7B14C2EA1105}"/>
                    </a:ext>
                  </a:extLst>
                </p:cNvPr>
                <p:cNvGrpSpPr/>
                <p:nvPr/>
              </p:nvGrpSpPr>
              <p:grpSpPr>
                <a:xfrm>
                  <a:off x="3069003" y="2744655"/>
                  <a:ext cx="204010" cy="290601"/>
                  <a:chOff x="3608294" y="2623632"/>
                  <a:chExt cx="204010" cy="290601"/>
                </a:xfrm>
              </p:grpSpPr>
              <p:cxnSp>
                <p:nvCxnSpPr>
                  <p:cNvPr id="160" name="Straight Connector 159">
                    <a:extLst>
                      <a:ext uri="{FF2B5EF4-FFF2-40B4-BE49-F238E27FC236}">
                        <a16:creationId xmlns:a16="http://schemas.microsoft.com/office/drawing/2014/main" id="{8E852A74-032A-4D7F-A365-F007D8150D88}"/>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0627C9D4-6BA6-4F78-B1FE-D13D672FDB5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3" name="Group 152">
                  <a:extLst>
                    <a:ext uri="{FF2B5EF4-FFF2-40B4-BE49-F238E27FC236}">
                      <a16:creationId xmlns:a16="http://schemas.microsoft.com/office/drawing/2014/main" id="{07CED782-A980-4D64-BB7C-850AA76A10F2}"/>
                    </a:ext>
                  </a:extLst>
                </p:cNvPr>
                <p:cNvGrpSpPr/>
                <p:nvPr/>
              </p:nvGrpSpPr>
              <p:grpSpPr>
                <a:xfrm>
                  <a:off x="3272884" y="2751754"/>
                  <a:ext cx="263561" cy="290602"/>
                  <a:chOff x="3548743" y="2623631"/>
                  <a:chExt cx="263561" cy="290602"/>
                </a:xfrm>
              </p:grpSpPr>
              <p:cxnSp>
                <p:nvCxnSpPr>
                  <p:cNvPr id="158" name="Straight Connector 157">
                    <a:extLst>
                      <a:ext uri="{FF2B5EF4-FFF2-40B4-BE49-F238E27FC236}">
                        <a16:creationId xmlns:a16="http://schemas.microsoft.com/office/drawing/2014/main" id="{DD1EC0BF-BFBC-4DE8-B84F-096DB680576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2CD0F3B5-0718-4D0C-A6CD-53E8C5152908}"/>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4" name="Group 153">
                  <a:extLst>
                    <a:ext uri="{FF2B5EF4-FFF2-40B4-BE49-F238E27FC236}">
                      <a16:creationId xmlns:a16="http://schemas.microsoft.com/office/drawing/2014/main" id="{F8C2A4FA-29F4-4897-9456-A5375A2ADB86}"/>
                    </a:ext>
                  </a:extLst>
                </p:cNvPr>
                <p:cNvGrpSpPr/>
                <p:nvPr/>
              </p:nvGrpSpPr>
              <p:grpSpPr>
                <a:xfrm>
                  <a:off x="3536316" y="2751754"/>
                  <a:ext cx="263561" cy="290602"/>
                  <a:chOff x="3548743" y="2623631"/>
                  <a:chExt cx="263561" cy="290602"/>
                </a:xfrm>
              </p:grpSpPr>
              <p:cxnSp>
                <p:nvCxnSpPr>
                  <p:cNvPr id="156" name="Straight Connector 155">
                    <a:extLst>
                      <a:ext uri="{FF2B5EF4-FFF2-40B4-BE49-F238E27FC236}">
                        <a16:creationId xmlns:a16="http://schemas.microsoft.com/office/drawing/2014/main" id="{9FCE63FF-63E2-41BE-980C-8E586B0EF77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6FB5E89A-3578-47E7-AF70-1DB1796ED7C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5" name="Straight Connector 154">
                  <a:extLst>
                    <a:ext uri="{FF2B5EF4-FFF2-40B4-BE49-F238E27FC236}">
                      <a16:creationId xmlns:a16="http://schemas.microsoft.com/office/drawing/2014/main" id="{CA3963F3-CFAF-4FB6-92DC-B0E41F5278A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2" name="Straight Connector 91">
                <a:extLst>
                  <a:ext uri="{FF2B5EF4-FFF2-40B4-BE49-F238E27FC236}">
                    <a16:creationId xmlns:a16="http://schemas.microsoft.com/office/drawing/2014/main" id="{CDE7A843-5FB6-444C-B40C-6B1DFCD7636F}"/>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2E6A8B64-4D23-48F9-94FE-8846AB03B00E}"/>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589FA1E5-AE64-478D-94A6-272CE3802DEF}"/>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95" name="TextBox 94">
                <a:extLst>
                  <a:ext uri="{FF2B5EF4-FFF2-40B4-BE49-F238E27FC236}">
                    <a16:creationId xmlns:a16="http://schemas.microsoft.com/office/drawing/2014/main" id="{179AFDFC-149A-4AA2-AFEE-29E588A999B7}"/>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96" name="TextBox 95">
                <a:extLst>
                  <a:ext uri="{FF2B5EF4-FFF2-40B4-BE49-F238E27FC236}">
                    <a16:creationId xmlns:a16="http://schemas.microsoft.com/office/drawing/2014/main" id="{A0674356-24F3-4387-B9EF-1885A8E151BE}"/>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97" name="TextBox 96">
                <a:extLst>
                  <a:ext uri="{FF2B5EF4-FFF2-40B4-BE49-F238E27FC236}">
                    <a16:creationId xmlns:a16="http://schemas.microsoft.com/office/drawing/2014/main" id="{45D1C4E6-5C0A-4B18-A15E-C1393963BF11}"/>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98" name="Straight Connector 97">
                <a:extLst>
                  <a:ext uri="{FF2B5EF4-FFF2-40B4-BE49-F238E27FC236}">
                    <a16:creationId xmlns:a16="http://schemas.microsoft.com/office/drawing/2014/main" id="{B16BA1D4-C69A-4072-9173-B71B3EAAADAA}"/>
                  </a:ext>
                </a:extLst>
              </p:cNvPr>
              <p:cNvCxnSpPr>
                <a:cxnSpLocks/>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3CFF1CDB-12E2-4671-B58B-791D580067EF}"/>
                  </a:ext>
                </a:extLst>
              </p:cNvPr>
              <p:cNvCxnSpPr>
                <a:cxnSpLocks/>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2D00FC0F-9998-4F79-BEB2-B5C22C41EC81}"/>
                  </a:ext>
                </a:extLst>
              </p:cNvPr>
              <p:cNvGrpSpPr/>
              <p:nvPr/>
            </p:nvGrpSpPr>
            <p:grpSpPr>
              <a:xfrm rot="5400000">
                <a:off x="3671089" y="3082840"/>
                <a:ext cx="797859" cy="297701"/>
                <a:chOff x="3069003" y="2744655"/>
                <a:chExt cx="797859" cy="297701"/>
              </a:xfrm>
            </p:grpSpPr>
            <p:grpSp>
              <p:nvGrpSpPr>
                <p:cNvPr id="140" name="Group 139">
                  <a:extLst>
                    <a:ext uri="{FF2B5EF4-FFF2-40B4-BE49-F238E27FC236}">
                      <a16:creationId xmlns:a16="http://schemas.microsoft.com/office/drawing/2014/main" id="{24F0342D-C29A-4A0D-8144-CEE7FA983F29}"/>
                    </a:ext>
                  </a:extLst>
                </p:cNvPr>
                <p:cNvGrpSpPr/>
                <p:nvPr/>
              </p:nvGrpSpPr>
              <p:grpSpPr>
                <a:xfrm>
                  <a:off x="3069003" y="2744655"/>
                  <a:ext cx="204010" cy="290601"/>
                  <a:chOff x="3608294" y="2623632"/>
                  <a:chExt cx="204010" cy="290601"/>
                </a:xfrm>
              </p:grpSpPr>
              <p:cxnSp>
                <p:nvCxnSpPr>
                  <p:cNvPr id="148" name="Straight Connector 147">
                    <a:extLst>
                      <a:ext uri="{FF2B5EF4-FFF2-40B4-BE49-F238E27FC236}">
                        <a16:creationId xmlns:a16="http://schemas.microsoft.com/office/drawing/2014/main" id="{86C67366-00D3-4965-B207-F8583F31EFE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B6B35A32-8A13-4D97-867A-21ECBDCB74E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1" name="Group 140">
                  <a:extLst>
                    <a:ext uri="{FF2B5EF4-FFF2-40B4-BE49-F238E27FC236}">
                      <a16:creationId xmlns:a16="http://schemas.microsoft.com/office/drawing/2014/main" id="{DCD91779-9214-4C32-91A4-E7D0C808D048}"/>
                    </a:ext>
                  </a:extLst>
                </p:cNvPr>
                <p:cNvGrpSpPr/>
                <p:nvPr/>
              </p:nvGrpSpPr>
              <p:grpSpPr>
                <a:xfrm>
                  <a:off x="3272884" y="2751754"/>
                  <a:ext cx="263561" cy="290602"/>
                  <a:chOff x="3548743" y="2623631"/>
                  <a:chExt cx="263561" cy="290602"/>
                </a:xfrm>
              </p:grpSpPr>
              <p:cxnSp>
                <p:nvCxnSpPr>
                  <p:cNvPr id="146" name="Straight Connector 145">
                    <a:extLst>
                      <a:ext uri="{FF2B5EF4-FFF2-40B4-BE49-F238E27FC236}">
                        <a16:creationId xmlns:a16="http://schemas.microsoft.com/office/drawing/2014/main" id="{B17AA423-FE67-4822-9EB1-90DDF7937DC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4C2ACCD6-F8CE-4DAA-B8E1-A7082A9665F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2" name="Group 141">
                  <a:extLst>
                    <a:ext uri="{FF2B5EF4-FFF2-40B4-BE49-F238E27FC236}">
                      <a16:creationId xmlns:a16="http://schemas.microsoft.com/office/drawing/2014/main" id="{03A65E46-44DA-4EC4-A0DC-EF4E6ABF2355}"/>
                    </a:ext>
                  </a:extLst>
                </p:cNvPr>
                <p:cNvGrpSpPr/>
                <p:nvPr/>
              </p:nvGrpSpPr>
              <p:grpSpPr>
                <a:xfrm>
                  <a:off x="3536316" y="2751754"/>
                  <a:ext cx="263561" cy="290602"/>
                  <a:chOff x="3548743" y="2623631"/>
                  <a:chExt cx="263561" cy="290602"/>
                </a:xfrm>
              </p:grpSpPr>
              <p:cxnSp>
                <p:nvCxnSpPr>
                  <p:cNvPr id="144" name="Straight Connector 143">
                    <a:extLst>
                      <a:ext uri="{FF2B5EF4-FFF2-40B4-BE49-F238E27FC236}">
                        <a16:creationId xmlns:a16="http://schemas.microsoft.com/office/drawing/2014/main" id="{98ED7901-060A-4FFA-AE1B-82F8AA457902}"/>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DC331363-B6AC-4244-9885-F850ED427878}"/>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43" name="Straight Connector 142">
                  <a:extLst>
                    <a:ext uri="{FF2B5EF4-FFF2-40B4-BE49-F238E27FC236}">
                      <a16:creationId xmlns:a16="http://schemas.microsoft.com/office/drawing/2014/main" id="{29BFF795-9532-4306-AFA9-7126087A61E3}"/>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02" name="Straight Connector 101">
                <a:extLst>
                  <a:ext uri="{FF2B5EF4-FFF2-40B4-BE49-F238E27FC236}">
                    <a16:creationId xmlns:a16="http://schemas.microsoft.com/office/drawing/2014/main" id="{E587E4BA-C111-4AE1-95E3-240BE005285C}"/>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9E2911E-D26B-497D-BCD4-2319B5BE64BC}"/>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E63A0724-01B0-4102-BF74-793046DDE90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105" name="TextBox 104">
                <a:extLst>
                  <a:ext uri="{FF2B5EF4-FFF2-40B4-BE49-F238E27FC236}">
                    <a16:creationId xmlns:a16="http://schemas.microsoft.com/office/drawing/2014/main" id="{1BA9973B-353E-4750-BCDE-327F4E836F82}"/>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106" name="Straight Arrow Connector 105">
                <a:extLst>
                  <a:ext uri="{FF2B5EF4-FFF2-40B4-BE49-F238E27FC236}">
                    <a16:creationId xmlns:a16="http://schemas.microsoft.com/office/drawing/2014/main" id="{2E44447C-C0BF-428E-AA59-BFB83C37C86D}"/>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625DF94E-A83B-47C6-AE6A-AE97F0190D6C}"/>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A7EBC9DB-F96A-49D8-AFB8-92B6F6C451DD}"/>
                  </a:ext>
                </a:extLst>
              </p:cNvPr>
              <p:cNvSpPr txBox="1"/>
              <p:nvPr/>
            </p:nvSpPr>
            <p:spPr>
              <a:xfrm>
                <a:off x="4171458" y="2305281"/>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109" name="Group 108">
                <a:extLst>
                  <a:ext uri="{FF2B5EF4-FFF2-40B4-BE49-F238E27FC236}">
                    <a16:creationId xmlns:a16="http://schemas.microsoft.com/office/drawing/2014/main" id="{9CB8E6F9-6E05-4058-85A9-CCA92955D018}"/>
                  </a:ext>
                </a:extLst>
              </p:cNvPr>
              <p:cNvGrpSpPr/>
              <p:nvPr/>
            </p:nvGrpSpPr>
            <p:grpSpPr>
              <a:xfrm>
                <a:off x="2137704" y="4183693"/>
                <a:ext cx="797859" cy="297701"/>
                <a:chOff x="3069003" y="2744655"/>
                <a:chExt cx="797859" cy="297701"/>
              </a:xfrm>
            </p:grpSpPr>
            <p:grpSp>
              <p:nvGrpSpPr>
                <p:cNvPr id="130" name="Group 129">
                  <a:extLst>
                    <a:ext uri="{FF2B5EF4-FFF2-40B4-BE49-F238E27FC236}">
                      <a16:creationId xmlns:a16="http://schemas.microsoft.com/office/drawing/2014/main" id="{2F0A61C9-FDA9-4E1D-A153-F3045F7049EB}"/>
                    </a:ext>
                  </a:extLst>
                </p:cNvPr>
                <p:cNvGrpSpPr/>
                <p:nvPr/>
              </p:nvGrpSpPr>
              <p:grpSpPr>
                <a:xfrm>
                  <a:off x="3069003" y="2744655"/>
                  <a:ext cx="204010" cy="290601"/>
                  <a:chOff x="3608294" y="2623632"/>
                  <a:chExt cx="204010" cy="290601"/>
                </a:xfrm>
              </p:grpSpPr>
              <p:cxnSp>
                <p:nvCxnSpPr>
                  <p:cNvPr id="138" name="Straight Connector 137">
                    <a:extLst>
                      <a:ext uri="{FF2B5EF4-FFF2-40B4-BE49-F238E27FC236}">
                        <a16:creationId xmlns:a16="http://schemas.microsoft.com/office/drawing/2014/main" id="{1BBC6E05-7749-4800-B2B4-7FC8BEE7BE4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77C38258-F283-4396-B6F3-24383068CF5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1" name="Group 130">
                  <a:extLst>
                    <a:ext uri="{FF2B5EF4-FFF2-40B4-BE49-F238E27FC236}">
                      <a16:creationId xmlns:a16="http://schemas.microsoft.com/office/drawing/2014/main" id="{83E376B4-FE22-46DC-B974-81051716F36A}"/>
                    </a:ext>
                  </a:extLst>
                </p:cNvPr>
                <p:cNvGrpSpPr/>
                <p:nvPr/>
              </p:nvGrpSpPr>
              <p:grpSpPr>
                <a:xfrm>
                  <a:off x="3272884" y="2751754"/>
                  <a:ext cx="263561" cy="290602"/>
                  <a:chOff x="3548743" y="2623631"/>
                  <a:chExt cx="263561" cy="290602"/>
                </a:xfrm>
              </p:grpSpPr>
              <p:cxnSp>
                <p:nvCxnSpPr>
                  <p:cNvPr id="136" name="Straight Connector 135">
                    <a:extLst>
                      <a:ext uri="{FF2B5EF4-FFF2-40B4-BE49-F238E27FC236}">
                        <a16:creationId xmlns:a16="http://schemas.microsoft.com/office/drawing/2014/main" id="{3E799305-D8CB-4251-A7B4-04024172E3B6}"/>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AAADC24B-628C-47A6-926C-CBD20420FCE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2" name="Group 131">
                  <a:extLst>
                    <a:ext uri="{FF2B5EF4-FFF2-40B4-BE49-F238E27FC236}">
                      <a16:creationId xmlns:a16="http://schemas.microsoft.com/office/drawing/2014/main" id="{CC453BE9-274A-4003-8E12-45488D3A0697}"/>
                    </a:ext>
                  </a:extLst>
                </p:cNvPr>
                <p:cNvGrpSpPr/>
                <p:nvPr/>
              </p:nvGrpSpPr>
              <p:grpSpPr>
                <a:xfrm>
                  <a:off x="3536316" y="2751754"/>
                  <a:ext cx="263561" cy="290602"/>
                  <a:chOff x="3548743" y="2623631"/>
                  <a:chExt cx="263561" cy="290602"/>
                </a:xfrm>
              </p:grpSpPr>
              <p:cxnSp>
                <p:nvCxnSpPr>
                  <p:cNvPr id="134" name="Straight Connector 133">
                    <a:extLst>
                      <a:ext uri="{FF2B5EF4-FFF2-40B4-BE49-F238E27FC236}">
                        <a16:creationId xmlns:a16="http://schemas.microsoft.com/office/drawing/2014/main" id="{3940C92A-F153-47E6-AF86-454EF7D25E69}"/>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396AFA3-F986-4ACE-942E-F02833D42A1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33" name="Straight Connector 132">
                  <a:extLst>
                    <a:ext uri="{FF2B5EF4-FFF2-40B4-BE49-F238E27FC236}">
                      <a16:creationId xmlns:a16="http://schemas.microsoft.com/office/drawing/2014/main" id="{FD5B5004-CE07-4538-ADEE-5B90E5B26DE9}"/>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0" name="Oval 109">
                <a:extLst>
                  <a:ext uri="{FF2B5EF4-FFF2-40B4-BE49-F238E27FC236}">
                    <a16:creationId xmlns:a16="http://schemas.microsoft.com/office/drawing/2014/main" id="{76F53066-32D4-4A67-B469-2BA78ED808AE}"/>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748812C3-7A3E-4715-96F3-63509A1FD07C}"/>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A73D8E83-C626-4318-BB86-07CDE973211C}"/>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C75ACBFA-15E1-4EC0-877A-7E93BBCA748E}"/>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16" name="TextBox 115">
                <a:extLst>
                  <a:ext uri="{FF2B5EF4-FFF2-40B4-BE49-F238E27FC236}">
                    <a16:creationId xmlns:a16="http://schemas.microsoft.com/office/drawing/2014/main" id="{E32FA530-C6BE-4D76-AF32-0DBCAFFB8349}"/>
                  </a:ext>
                </a:extLst>
              </p:cNvPr>
              <p:cNvSpPr txBox="1"/>
              <p:nvPr/>
            </p:nvSpPr>
            <p:spPr>
              <a:xfrm>
                <a:off x="5892538" y="3583786"/>
                <a:ext cx="1300787" cy="369332"/>
              </a:xfrm>
              <a:prstGeom prst="rect">
                <a:avLst/>
              </a:prstGeom>
              <a:noFill/>
            </p:spPr>
            <p:txBody>
              <a:bodyPr wrap="square" rtlCol="0">
                <a:spAutoFit/>
              </a:bodyPr>
              <a:lstStyle/>
              <a:p>
                <a:r>
                  <a:rPr lang="en-US" dirty="0">
                    <a:solidFill>
                      <a:srgbClr val="FF0000"/>
                    </a:solidFill>
                  </a:rPr>
                  <a:t>I</a:t>
                </a:r>
                <a:r>
                  <a:rPr lang="en-US" baseline="-25000" dirty="0">
                    <a:solidFill>
                      <a:srgbClr val="FF0000"/>
                    </a:solidFill>
                  </a:rPr>
                  <a:t>S</a:t>
                </a:r>
                <a:r>
                  <a:rPr lang="en-US" dirty="0">
                    <a:solidFill>
                      <a:srgbClr val="FF0000"/>
                    </a:solidFill>
                  </a:rPr>
                  <a:t> = 45 mA</a:t>
                </a:r>
              </a:p>
            </p:txBody>
          </p:sp>
          <p:sp>
            <p:nvSpPr>
              <p:cNvPr id="117" name="TextBox 116">
                <a:extLst>
                  <a:ext uri="{FF2B5EF4-FFF2-40B4-BE49-F238E27FC236}">
                    <a16:creationId xmlns:a16="http://schemas.microsoft.com/office/drawing/2014/main" id="{3492BC00-37AF-4F98-B9D5-ED1280C3049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118" name="Group 117">
                <a:extLst>
                  <a:ext uri="{FF2B5EF4-FFF2-40B4-BE49-F238E27FC236}">
                    <a16:creationId xmlns:a16="http://schemas.microsoft.com/office/drawing/2014/main" id="{907F79A6-7ED4-4675-840B-70D4294E5C85}"/>
                  </a:ext>
                </a:extLst>
              </p:cNvPr>
              <p:cNvGrpSpPr/>
              <p:nvPr/>
            </p:nvGrpSpPr>
            <p:grpSpPr>
              <a:xfrm>
                <a:off x="4508762" y="2007580"/>
                <a:ext cx="797859" cy="297701"/>
                <a:chOff x="3069003" y="2744655"/>
                <a:chExt cx="797859" cy="297701"/>
              </a:xfrm>
            </p:grpSpPr>
            <p:grpSp>
              <p:nvGrpSpPr>
                <p:cNvPr id="120" name="Group 119">
                  <a:extLst>
                    <a:ext uri="{FF2B5EF4-FFF2-40B4-BE49-F238E27FC236}">
                      <a16:creationId xmlns:a16="http://schemas.microsoft.com/office/drawing/2014/main" id="{B662FE58-FE5E-4F42-9F38-CD2B147E451B}"/>
                    </a:ext>
                  </a:extLst>
                </p:cNvPr>
                <p:cNvGrpSpPr/>
                <p:nvPr/>
              </p:nvGrpSpPr>
              <p:grpSpPr>
                <a:xfrm>
                  <a:off x="3069003" y="2744655"/>
                  <a:ext cx="204010" cy="290601"/>
                  <a:chOff x="3608294" y="2623632"/>
                  <a:chExt cx="204010" cy="290601"/>
                </a:xfrm>
              </p:grpSpPr>
              <p:cxnSp>
                <p:nvCxnSpPr>
                  <p:cNvPr id="128" name="Straight Connector 127">
                    <a:extLst>
                      <a:ext uri="{FF2B5EF4-FFF2-40B4-BE49-F238E27FC236}">
                        <a16:creationId xmlns:a16="http://schemas.microsoft.com/office/drawing/2014/main" id="{4AFC9A0F-AD5F-4956-993F-3D41A1286CE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1AEA04CC-EA1F-4865-B08C-C6BEE0B3E0A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DDCF76B3-93FF-4A76-AF3A-CC3894D69078}"/>
                    </a:ext>
                  </a:extLst>
                </p:cNvPr>
                <p:cNvGrpSpPr/>
                <p:nvPr/>
              </p:nvGrpSpPr>
              <p:grpSpPr>
                <a:xfrm>
                  <a:off x="3272884" y="2751754"/>
                  <a:ext cx="263561" cy="290602"/>
                  <a:chOff x="3548743" y="2623631"/>
                  <a:chExt cx="263561" cy="290602"/>
                </a:xfrm>
              </p:grpSpPr>
              <p:cxnSp>
                <p:nvCxnSpPr>
                  <p:cNvPr id="126" name="Straight Connector 125">
                    <a:extLst>
                      <a:ext uri="{FF2B5EF4-FFF2-40B4-BE49-F238E27FC236}">
                        <a16:creationId xmlns:a16="http://schemas.microsoft.com/office/drawing/2014/main" id="{5130C8EF-35F4-4DCB-AD8C-EA19AB728B4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AC88A75-C071-4426-BDCD-5A02B4F59EF4}"/>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2" name="Group 121">
                  <a:extLst>
                    <a:ext uri="{FF2B5EF4-FFF2-40B4-BE49-F238E27FC236}">
                      <a16:creationId xmlns:a16="http://schemas.microsoft.com/office/drawing/2014/main" id="{E2BF4B9F-31B4-4CE9-86E4-19989F70F642}"/>
                    </a:ext>
                  </a:extLst>
                </p:cNvPr>
                <p:cNvGrpSpPr/>
                <p:nvPr/>
              </p:nvGrpSpPr>
              <p:grpSpPr>
                <a:xfrm>
                  <a:off x="3536316" y="2751754"/>
                  <a:ext cx="263561" cy="290602"/>
                  <a:chOff x="3548743" y="2623631"/>
                  <a:chExt cx="263561" cy="290602"/>
                </a:xfrm>
              </p:grpSpPr>
              <p:cxnSp>
                <p:nvCxnSpPr>
                  <p:cNvPr id="124" name="Straight Connector 123">
                    <a:extLst>
                      <a:ext uri="{FF2B5EF4-FFF2-40B4-BE49-F238E27FC236}">
                        <a16:creationId xmlns:a16="http://schemas.microsoft.com/office/drawing/2014/main" id="{8D17D7F4-ED95-4738-9734-06B1C26D4025}"/>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9811B764-8E1D-4F08-923B-F121EF2994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23" name="Straight Connector 122">
                  <a:extLst>
                    <a:ext uri="{FF2B5EF4-FFF2-40B4-BE49-F238E27FC236}">
                      <a16:creationId xmlns:a16="http://schemas.microsoft.com/office/drawing/2014/main" id="{2B9BC4FC-58FC-4C6E-AA9B-32403BF839E6}"/>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19" name="Straight Connector 118">
                <a:extLst>
                  <a:ext uri="{FF2B5EF4-FFF2-40B4-BE49-F238E27FC236}">
                    <a16:creationId xmlns:a16="http://schemas.microsoft.com/office/drawing/2014/main" id="{039F7E45-C86B-4AD1-B4E3-47C9CB09F45E}"/>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86" name="TextBox 85">
              <a:extLst>
                <a:ext uri="{FF2B5EF4-FFF2-40B4-BE49-F238E27FC236}">
                  <a16:creationId xmlns:a16="http://schemas.microsoft.com/office/drawing/2014/main" id="{DD6F9923-82F9-4AF4-B0EC-01757B6E801F}"/>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1" name="Oval 80">
            <a:extLst>
              <a:ext uri="{FF2B5EF4-FFF2-40B4-BE49-F238E27FC236}">
                <a16:creationId xmlns:a16="http://schemas.microsoft.com/office/drawing/2014/main" id="{B8FBB7E0-738A-4BDA-AB8E-D13757AA70A6}"/>
              </a:ext>
            </a:extLst>
          </p:cNvPr>
          <p:cNvSpPr/>
          <p:nvPr/>
        </p:nvSpPr>
        <p:spPr>
          <a:xfrm>
            <a:off x="3393572"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E8C3E08-43AC-4353-8CD2-44C35E860046}"/>
              </a:ext>
            </a:extLst>
          </p:cNvPr>
          <p:cNvSpPr/>
          <p:nvPr/>
        </p:nvSpPr>
        <p:spPr>
          <a:xfrm>
            <a:off x="5295609" y="2847479"/>
            <a:ext cx="88912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CB870EA5-287B-421B-AB5E-6FA5F0938990}"/>
              </a:ext>
            </a:extLst>
          </p:cNvPr>
          <p:cNvSpPr/>
          <p:nvPr/>
        </p:nvSpPr>
        <p:spPr>
          <a:xfrm>
            <a:off x="3837061"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Content Placeholder 2">
            <a:extLst>
              <a:ext uri="{FF2B5EF4-FFF2-40B4-BE49-F238E27FC236}">
                <a16:creationId xmlns:a16="http://schemas.microsoft.com/office/drawing/2014/main" id="{EBB1D34A-C4A2-40FE-890D-2D65227521C0}"/>
              </a:ext>
            </a:extLst>
          </p:cNvPr>
          <p:cNvSpPr txBox="1">
            <a:spLocks/>
          </p:cNvSpPr>
          <p:nvPr/>
        </p:nvSpPr>
        <p:spPr>
          <a:xfrm>
            <a:off x="7558155" y="3025972"/>
            <a:ext cx="4407510" cy="6546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Remove the current source</a:t>
            </a:r>
          </a:p>
        </p:txBody>
      </p:sp>
      <p:sp>
        <p:nvSpPr>
          <p:cNvPr id="83" name="Content Placeholder 2">
            <a:extLst>
              <a:ext uri="{FF2B5EF4-FFF2-40B4-BE49-F238E27FC236}">
                <a16:creationId xmlns:a16="http://schemas.microsoft.com/office/drawing/2014/main" id="{5A59C587-8F32-490D-88B0-809F76A22EF5}"/>
              </a:ext>
            </a:extLst>
          </p:cNvPr>
          <p:cNvSpPr txBox="1">
            <a:spLocks/>
          </p:cNvSpPr>
          <p:nvPr/>
        </p:nvSpPr>
        <p:spPr>
          <a:xfrm>
            <a:off x="7515008" y="3953118"/>
            <a:ext cx="4407510" cy="6546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Short out the voltage source</a:t>
            </a:r>
          </a:p>
        </p:txBody>
      </p:sp>
      <p:sp>
        <p:nvSpPr>
          <p:cNvPr id="162" name="Rectangle 161">
            <a:extLst>
              <a:ext uri="{FF2B5EF4-FFF2-40B4-BE49-F238E27FC236}">
                <a16:creationId xmlns:a16="http://schemas.microsoft.com/office/drawing/2014/main" id="{378A6203-D459-42F6-B647-9B13F6CE5564}"/>
              </a:ext>
            </a:extLst>
          </p:cNvPr>
          <p:cNvSpPr/>
          <p:nvPr/>
        </p:nvSpPr>
        <p:spPr>
          <a:xfrm>
            <a:off x="226335" y="2847479"/>
            <a:ext cx="1599355"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39607B6D-23EB-4475-B66F-33F66D8FA17F}"/>
              </a:ext>
            </a:extLst>
          </p:cNvPr>
          <p:cNvCxnSpPr/>
          <p:nvPr/>
        </p:nvCxnSpPr>
        <p:spPr>
          <a:xfrm>
            <a:off x="1411905" y="2682950"/>
            <a:ext cx="0" cy="116896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Content Placeholder 2">
            <a:extLst>
              <a:ext uri="{FF2B5EF4-FFF2-40B4-BE49-F238E27FC236}">
                <a16:creationId xmlns:a16="http://schemas.microsoft.com/office/drawing/2014/main" id="{3CC401E6-DEC2-46CB-A0D8-5111FA476CA9}"/>
              </a:ext>
            </a:extLst>
          </p:cNvPr>
          <p:cNvSpPr txBox="1">
            <a:spLocks/>
          </p:cNvSpPr>
          <p:nvPr/>
        </p:nvSpPr>
        <p:spPr>
          <a:xfrm>
            <a:off x="4209785" y="4787343"/>
            <a:ext cx="7864419" cy="786342"/>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1 k</a:t>
            </a:r>
            <a:r>
              <a:rPr lang="el-GR" dirty="0"/>
              <a:t>Ω</a:t>
            </a:r>
            <a:r>
              <a:rPr lang="en-US" dirty="0"/>
              <a:t> resistor can be removed since only one of its terminals is connected to the circuit</a:t>
            </a:r>
          </a:p>
        </p:txBody>
      </p:sp>
      <p:sp>
        <p:nvSpPr>
          <p:cNvPr id="164" name="Rectangle 163">
            <a:extLst>
              <a:ext uri="{FF2B5EF4-FFF2-40B4-BE49-F238E27FC236}">
                <a16:creationId xmlns:a16="http://schemas.microsoft.com/office/drawing/2014/main" id="{720595B4-49AC-47D2-8FCA-9E3D4ED2E920}"/>
              </a:ext>
            </a:extLst>
          </p:cNvPr>
          <p:cNvSpPr/>
          <p:nvPr/>
        </p:nvSpPr>
        <p:spPr>
          <a:xfrm>
            <a:off x="4406261" y="1661412"/>
            <a:ext cx="1443669"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Content Placeholder 2">
            <a:extLst>
              <a:ext uri="{FF2B5EF4-FFF2-40B4-BE49-F238E27FC236}">
                <a16:creationId xmlns:a16="http://schemas.microsoft.com/office/drawing/2014/main" id="{BFD8F988-C56A-4224-A247-A07A1AF7FD0D}"/>
              </a:ext>
            </a:extLst>
          </p:cNvPr>
          <p:cNvSpPr txBox="1">
            <a:spLocks/>
          </p:cNvSpPr>
          <p:nvPr/>
        </p:nvSpPr>
        <p:spPr>
          <a:xfrm>
            <a:off x="4045514" y="5692873"/>
            <a:ext cx="7224340" cy="5842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Thevenin equivalent resistance is 1 k</a:t>
            </a:r>
            <a:r>
              <a:rPr lang="el-GR" dirty="0"/>
              <a:t>Ω</a:t>
            </a:r>
            <a:r>
              <a:rPr lang="en-US" dirty="0"/>
              <a:t> </a:t>
            </a:r>
          </a:p>
        </p:txBody>
      </p:sp>
    </p:spTree>
    <p:extLst>
      <p:ext uri="{BB962C8B-B14F-4D97-AF65-F5344CB8AC3E}">
        <p14:creationId xmlns:p14="http://schemas.microsoft.com/office/powerpoint/2010/main" val="3354387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4" grpId="0" animBg="1"/>
      <p:bldP spid="82" grpId="0"/>
      <p:bldP spid="83" grpId="0"/>
      <p:bldP spid="162" grpId="0" animBg="1"/>
      <p:bldP spid="163" grpId="0"/>
      <p:bldP spid="164" grpId="0" animBg="1"/>
      <p:bldP spid="16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r>
              <a:rPr lang="en-US" dirty="0">
                <a:solidFill>
                  <a:srgbClr val="FF0000"/>
                </a:solidFill>
              </a:rPr>
              <a:t>b</a:t>
            </a:r>
            <a:r>
              <a:rPr lang="en-US" dirty="0"/>
              <a:t>.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the superposition principle to find the Thevenin equivalent voltage.</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solidFill>
                      <a:srgbClr val="FF0000"/>
                    </a:solidFill>
                  </a:rPr>
                  <a:t>I</a:t>
                </a:r>
                <a:r>
                  <a:rPr lang="en-US" baseline="-25000" dirty="0">
                    <a:solidFill>
                      <a:srgbClr val="FF0000"/>
                    </a:solidFill>
                  </a:rPr>
                  <a:t>S</a:t>
                </a:r>
                <a:r>
                  <a:rPr lang="en-US" dirty="0">
                    <a:solidFill>
                      <a:srgbClr val="FF0000"/>
                    </a:solidFill>
                  </a:rPr>
                  <a:t> = 45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2" name="Content Placeholder 2">
            <a:extLst>
              <a:ext uri="{FF2B5EF4-FFF2-40B4-BE49-F238E27FC236}">
                <a16:creationId xmlns:a16="http://schemas.microsoft.com/office/drawing/2014/main" id="{2CFAEAEE-440C-42EA-8594-2AB9EE6958E9}"/>
              </a:ext>
            </a:extLst>
          </p:cNvPr>
          <p:cNvSpPr txBox="1">
            <a:spLocks/>
          </p:cNvSpPr>
          <p:nvPr/>
        </p:nvSpPr>
        <p:spPr>
          <a:xfrm>
            <a:off x="6443545" y="2800883"/>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voltage that is due to the voltage source</a:t>
            </a:r>
          </a:p>
        </p:txBody>
      </p:sp>
      <p:sp>
        <p:nvSpPr>
          <p:cNvPr id="83" name="Oval 82">
            <a:extLst>
              <a:ext uri="{FF2B5EF4-FFF2-40B4-BE49-F238E27FC236}">
                <a16:creationId xmlns:a16="http://schemas.microsoft.com/office/drawing/2014/main" id="{6920E16A-5CAF-4788-8920-9C9AA11C426B}"/>
              </a:ext>
            </a:extLst>
          </p:cNvPr>
          <p:cNvSpPr/>
          <p:nvPr/>
        </p:nvSpPr>
        <p:spPr>
          <a:xfrm>
            <a:off x="3393572"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328FADA7-BFD5-409D-9640-CB22E489F49F}"/>
              </a:ext>
            </a:extLst>
          </p:cNvPr>
          <p:cNvSpPr/>
          <p:nvPr/>
        </p:nvSpPr>
        <p:spPr>
          <a:xfrm>
            <a:off x="3837061"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Content Placeholder 2">
            <a:extLst>
              <a:ext uri="{FF2B5EF4-FFF2-40B4-BE49-F238E27FC236}">
                <a16:creationId xmlns:a16="http://schemas.microsoft.com/office/drawing/2014/main" id="{2EB1DF7B-0149-4CA4-AC3E-F5370C037578}"/>
              </a:ext>
            </a:extLst>
          </p:cNvPr>
          <p:cNvSpPr txBox="1">
            <a:spLocks/>
          </p:cNvSpPr>
          <p:nvPr/>
        </p:nvSpPr>
        <p:spPr>
          <a:xfrm>
            <a:off x="6434700" y="4155526"/>
            <a:ext cx="5614643" cy="687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Remove the current source</a:t>
            </a:r>
          </a:p>
        </p:txBody>
      </p:sp>
      <p:sp>
        <p:nvSpPr>
          <p:cNvPr id="99" name="Rectangle 98">
            <a:extLst>
              <a:ext uri="{FF2B5EF4-FFF2-40B4-BE49-F238E27FC236}">
                <a16:creationId xmlns:a16="http://schemas.microsoft.com/office/drawing/2014/main" id="{D6F212E2-A37E-4397-90EB-327007C957D6}"/>
              </a:ext>
            </a:extLst>
          </p:cNvPr>
          <p:cNvSpPr/>
          <p:nvPr/>
        </p:nvSpPr>
        <p:spPr>
          <a:xfrm>
            <a:off x="5295609" y="2847479"/>
            <a:ext cx="88912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Content Placeholder 2">
            <a:extLst>
              <a:ext uri="{FF2B5EF4-FFF2-40B4-BE49-F238E27FC236}">
                <a16:creationId xmlns:a16="http://schemas.microsoft.com/office/drawing/2014/main" id="{A2F2E094-68BD-413B-8A27-D65B911B924F}"/>
              </a:ext>
            </a:extLst>
          </p:cNvPr>
          <p:cNvSpPr txBox="1">
            <a:spLocks/>
          </p:cNvSpPr>
          <p:nvPr/>
        </p:nvSpPr>
        <p:spPr>
          <a:xfrm>
            <a:off x="1253530" y="4966914"/>
            <a:ext cx="10362340" cy="687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 current flows through any resistor, so there are no voltage drops</a:t>
            </a:r>
          </a:p>
        </p:txBody>
      </p:sp>
      <p:sp>
        <p:nvSpPr>
          <p:cNvPr id="101" name="Content Placeholder 2">
            <a:extLst>
              <a:ext uri="{FF2B5EF4-FFF2-40B4-BE49-F238E27FC236}">
                <a16:creationId xmlns:a16="http://schemas.microsoft.com/office/drawing/2014/main" id="{FE13EF89-D725-40BA-965A-BBC97ABF8BCA}"/>
              </a:ext>
            </a:extLst>
          </p:cNvPr>
          <p:cNvSpPr txBox="1">
            <a:spLocks/>
          </p:cNvSpPr>
          <p:nvPr/>
        </p:nvSpPr>
        <p:spPr>
          <a:xfrm>
            <a:off x="4072969" y="5634830"/>
            <a:ext cx="1819570"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th,V</a:t>
            </a:r>
            <a:r>
              <a:rPr lang="en-US" dirty="0"/>
              <a:t> = 8 V </a:t>
            </a:r>
          </a:p>
        </p:txBody>
      </p:sp>
      <p:sp>
        <p:nvSpPr>
          <p:cNvPr id="102" name="TextBox 101">
            <a:extLst>
              <a:ext uri="{FF2B5EF4-FFF2-40B4-BE49-F238E27FC236}">
                <a16:creationId xmlns:a16="http://schemas.microsoft.com/office/drawing/2014/main" id="{6F3F8197-3E63-44C2-A364-5E7C2A268539}"/>
              </a:ext>
            </a:extLst>
          </p:cNvPr>
          <p:cNvSpPr txBox="1"/>
          <p:nvPr/>
        </p:nvSpPr>
        <p:spPr>
          <a:xfrm>
            <a:off x="3752610" y="4351181"/>
            <a:ext cx="333153" cy="369332"/>
          </a:xfrm>
          <a:prstGeom prst="rect">
            <a:avLst/>
          </a:prstGeom>
          <a:noFill/>
        </p:spPr>
        <p:txBody>
          <a:bodyPr wrap="square" rtlCol="0">
            <a:spAutoFit/>
          </a:bodyPr>
          <a:lstStyle/>
          <a:p>
            <a:r>
              <a:rPr lang="en-US" dirty="0"/>
              <a:t>+</a:t>
            </a:r>
          </a:p>
        </p:txBody>
      </p:sp>
      <p:sp>
        <p:nvSpPr>
          <p:cNvPr id="103" name="TextBox 102">
            <a:extLst>
              <a:ext uri="{FF2B5EF4-FFF2-40B4-BE49-F238E27FC236}">
                <a16:creationId xmlns:a16="http://schemas.microsoft.com/office/drawing/2014/main" id="{81E658D1-D467-4A6F-8C3F-D6411A241F99}"/>
              </a:ext>
            </a:extLst>
          </p:cNvPr>
          <p:cNvSpPr txBox="1"/>
          <p:nvPr/>
        </p:nvSpPr>
        <p:spPr>
          <a:xfrm>
            <a:off x="3305751" y="4299326"/>
            <a:ext cx="333153" cy="461665"/>
          </a:xfrm>
          <a:prstGeom prst="rect">
            <a:avLst/>
          </a:prstGeom>
          <a:noFill/>
        </p:spPr>
        <p:txBody>
          <a:bodyPr wrap="square" rtlCol="0">
            <a:spAutoFit/>
          </a:bodyPr>
          <a:lstStyle/>
          <a:p>
            <a:r>
              <a:rPr lang="en-US" sz="2400" dirty="0"/>
              <a:t>-</a:t>
            </a:r>
          </a:p>
        </p:txBody>
      </p:sp>
      <p:sp>
        <p:nvSpPr>
          <p:cNvPr id="104" name="Content Placeholder 2">
            <a:extLst>
              <a:ext uri="{FF2B5EF4-FFF2-40B4-BE49-F238E27FC236}">
                <a16:creationId xmlns:a16="http://schemas.microsoft.com/office/drawing/2014/main" id="{C6E3CD51-0250-4A70-A61D-96159E5C90E2}"/>
              </a:ext>
            </a:extLst>
          </p:cNvPr>
          <p:cNvSpPr txBox="1">
            <a:spLocks/>
          </p:cNvSpPr>
          <p:nvPr/>
        </p:nvSpPr>
        <p:spPr>
          <a:xfrm>
            <a:off x="3419457" y="4601971"/>
            <a:ext cx="620156" cy="5223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V</a:t>
            </a:r>
            <a:r>
              <a:rPr lang="en-US" sz="2400" baseline="-25000" dirty="0"/>
              <a:t>th</a:t>
            </a:r>
            <a:endParaRPr lang="en-US" sz="2400" dirty="0"/>
          </a:p>
        </p:txBody>
      </p:sp>
    </p:spTree>
    <p:extLst>
      <p:ext uri="{BB962C8B-B14F-4D97-AF65-F5344CB8AC3E}">
        <p14:creationId xmlns:p14="http://schemas.microsoft.com/office/powerpoint/2010/main" val="1565210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82" grpId="0"/>
      <p:bldP spid="98" grpId="0"/>
      <p:bldP spid="99" grpId="0" animBg="1"/>
      <p:bldP spid="100" grpId="0"/>
      <p:bldP spid="101" grpId="0"/>
      <p:bldP spid="10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r>
              <a:rPr lang="en-US" dirty="0">
                <a:solidFill>
                  <a:srgbClr val="FF0000"/>
                </a:solidFill>
              </a:rPr>
              <a:t>b</a:t>
            </a:r>
            <a:r>
              <a:rPr lang="en-US" dirty="0"/>
              <a:t>. Find the currents through the diode and through the 200 </a:t>
            </a:r>
            <a:r>
              <a:rPr lang="el-GR" dirty="0"/>
              <a:t>Ω</a:t>
            </a:r>
            <a:r>
              <a:rPr lang="en-US" dirty="0"/>
              <a:t> resistor</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solidFill>
                      <a:srgbClr val="FF0000"/>
                    </a:solidFill>
                  </a:rPr>
                  <a:t>I</a:t>
                </a:r>
                <a:r>
                  <a:rPr lang="en-US" baseline="-25000" dirty="0">
                    <a:solidFill>
                      <a:srgbClr val="FF0000"/>
                    </a:solidFill>
                  </a:rPr>
                  <a:t>S</a:t>
                </a:r>
                <a:r>
                  <a:rPr lang="en-US" dirty="0">
                    <a:solidFill>
                      <a:srgbClr val="FF0000"/>
                    </a:solidFill>
                  </a:rPr>
                  <a:t> = 45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2" name="Content Placeholder 2">
            <a:extLst>
              <a:ext uri="{FF2B5EF4-FFF2-40B4-BE49-F238E27FC236}">
                <a16:creationId xmlns:a16="http://schemas.microsoft.com/office/drawing/2014/main" id="{2CFAEAEE-440C-42EA-8594-2AB9EE6958E9}"/>
              </a:ext>
            </a:extLst>
          </p:cNvPr>
          <p:cNvSpPr txBox="1">
            <a:spLocks/>
          </p:cNvSpPr>
          <p:nvPr/>
        </p:nvSpPr>
        <p:spPr>
          <a:xfrm>
            <a:off x="6347504" y="1947600"/>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equivalent voltage that is due to the current source</a:t>
            </a:r>
          </a:p>
        </p:txBody>
      </p:sp>
      <p:sp>
        <p:nvSpPr>
          <p:cNvPr id="83" name="Oval 82">
            <a:extLst>
              <a:ext uri="{FF2B5EF4-FFF2-40B4-BE49-F238E27FC236}">
                <a16:creationId xmlns:a16="http://schemas.microsoft.com/office/drawing/2014/main" id="{6920E16A-5CAF-4788-8920-9C9AA11C426B}"/>
              </a:ext>
            </a:extLst>
          </p:cNvPr>
          <p:cNvSpPr/>
          <p:nvPr/>
        </p:nvSpPr>
        <p:spPr>
          <a:xfrm>
            <a:off x="3393572"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328FADA7-BFD5-409D-9640-CB22E489F49F}"/>
              </a:ext>
            </a:extLst>
          </p:cNvPr>
          <p:cNvSpPr/>
          <p:nvPr/>
        </p:nvSpPr>
        <p:spPr>
          <a:xfrm>
            <a:off x="3837061" y="4305614"/>
            <a:ext cx="91440" cy="914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Content Placeholder 2">
            <a:extLst>
              <a:ext uri="{FF2B5EF4-FFF2-40B4-BE49-F238E27FC236}">
                <a16:creationId xmlns:a16="http://schemas.microsoft.com/office/drawing/2014/main" id="{2EB1DF7B-0149-4CA4-AC3E-F5370C037578}"/>
              </a:ext>
            </a:extLst>
          </p:cNvPr>
          <p:cNvSpPr txBox="1">
            <a:spLocks/>
          </p:cNvSpPr>
          <p:nvPr/>
        </p:nvSpPr>
        <p:spPr>
          <a:xfrm>
            <a:off x="6338419" y="2948096"/>
            <a:ext cx="5614643" cy="687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Short out the voltage source</a:t>
            </a:r>
          </a:p>
        </p:txBody>
      </p:sp>
      <p:sp>
        <p:nvSpPr>
          <p:cNvPr id="99" name="Rectangle 98">
            <a:extLst>
              <a:ext uri="{FF2B5EF4-FFF2-40B4-BE49-F238E27FC236}">
                <a16:creationId xmlns:a16="http://schemas.microsoft.com/office/drawing/2014/main" id="{D6F212E2-A37E-4397-90EB-327007C957D6}"/>
              </a:ext>
            </a:extLst>
          </p:cNvPr>
          <p:cNvSpPr/>
          <p:nvPr/>
        </p:nvSpPr>
        <p:spPr>
          <a:xfrm>
            <a:off x="229853" y="2861542"/>
            <a:ext cx="162450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Content Placeholder 2">
            <a:extLst>
              <a:ext uri="{FF2B5EF4-FFF2-40B4-BE49-F238E27FC236}">
                <a16:creationId xmlns:a16="http://schemas.microsoft.com/office/drawing/2014/main" id="{A2F2E094-68BD-413B-8A27-D65B911B924F}"/>
              </a:ext>
            </a:extLst>
          </p:cNvPr>
          <p:cNvSpPr txBox="1">
            <a:spLocks/>
          </p:cNvSpPr>
          <p:nvPr/>
        </p:nvSpPr>
        <p:spPr>
          <a:xfrm>
            <a:off x="6434700" y="4128719"/>
            <a:ext cx="5405570" cy="14785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 current flows through the 400 </a:t>
            </a:r>
            <a:r>
              <a:rPr lang="el-GR" dirty="0"/>
              <a:t>Ω</a:t>
            </a:r>
            <a:r>
              <a:rPr lang="en-US" dirty="0"/>
              <a:t> resistors, so there are no voltage drops across them.</a:t>
            </a:r>
          </a:p>
        </p:txBody>
      </p:sp>
      <p:cxnSp>
        <p:nvCxnSpPr>
          <p:cNvPr id="102" name="Straight Connector 101">
            <a:extLst>
              <a:ext uri="{FF2B5EF4-FFF2-40B4-BE49-F238E27FC236}">
                <a16:creationId xmlns:a16="http://schemas.microsoft.com/office/drawing/2014/main" id="{4E2747B0-3BF4-4208-BB76-D15B00BCA4B4}"/>
              </a:ext>
            </a:extLst>
          </p:cNvPr>
          <p:cNvCxnSpPr/>
          <p:nvPr/>
        </p:nvCxnSpPr>
        <p:spPr>
          <a:xfrm>
            <a:off x="1411905" y="2682950"/>
            <a:ext cx="0" cy="116896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Content Placeholder 2">
            <a:extLst>
              <a:ext uri="{FF2B5EF4-FFF2-40B4-BE49-F238E27FC236}">
                <a16:creationId xmlns:a16="http://schemas.microsoft.com/office/drawing/2014/main" id="{EBCE9884-0215-4ED1-AD39-106D0D8E2F1C}"/>
              </a:ext>
            </a:extLst>
          </p:cNvPr>
          <p:cNvSpPr txBox="1">
            <a:spLocks/>
          </p:cNvSpPr>
          <p:nvPr/>
        </p:nvSpPr>
        <p:spPr>
          <a:xfrm>
            <a:off x="1082579" y="5002671"/>
            <a:ext cx="5067824" cy="6365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They can be replaced with wires</a:t>
            </a:r>
          </a:p>
        </p:txBody>
      </p:sp>
      <p:sp>
        <p:nvSpPr>
          <p:cNvPr id="104" name="Rectangle 103">
            <a:extLst>
              <a:ext uri="{FF2B5EF4-FFF2-40B4-BE49-F238E27FC236}">
                <a16:creationId xmlns:a16="http://schemas.microsoft.com/office/drawing/2014/main" id="{63B7AAAD-B5D6-4D65-8253-A562EFF8630B}"/>
              </a:ext>
            </a:extLst>
          </p:cNvPr>
          <p:cNvSpPr/>
          <p:nvPr/>
        </p:nvSpPr>
        <p:spPr>
          <a:xfrm>
            <a:off x="1624330" y="1626146"/>
            <a:ext cx="162450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78F07007-F726-4B5D-8727-EF24982FC978}"/>
              </a:ext>
            </a:extLst>
          </p:cNvPr>
          <p:cNvCxnSpPr>
            <a:cxnSpLocks/>
          </p:cNvCxnSpPr>
          <p:nvPr/>
        </p:nvCxnSpPr>
        <p:spPr>
          <a:xfrm>
            <a:off x="1620286" y="2183484"/>
            <a:ext cx="1864726" cy="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06" name="Rectangle 105">
            <a:extLst>
              <a:ext uri="{FF2B5EF4-FFF2-40B4-BE49-F238E27FC236}">
                <a16:creationId xmlns:a16="http://schemas.microsoft.com/office/drawing/2014/main" id="{26F6809F-3927-4700-8D23-293A07863C15}"/>
              </a:ext>
            </a:extLst>
          </p:cNvPr>
          <p:cNvSpPr/>
          <p:nvPr/>
        </p:nvSpPr>
        <p:spPr>
          <a:xfrm>
            <a:off x="1472210" y="3771084"/>
            <a:ext cx="1624504" cy="8597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73AACAF1-D037-4392-A18A-05FC1E87ECFF}"/>
              </a:ext>
            </a:extLst>
          </p:cNvPr>
          <p:cNvCxnSpPr>
            <a:cxnSpLocks/>
          </p:cNvCxnSpPr>
          <p:nvPr/>
        </p:nvCxnSpPr>
        <p:spPr>
          <a:xfrm>
            <a:off x="1468166" y="4328422"/>
            <a:ext cx="1864726" cy="0"/>
          </a:xfrm>
          <a:prstGeom prst="line">
            <a:avLst/>
          </a:prstGeom>
          <a:ln w="41275">
            <a:solidFill>
              <a:srgbClr val="FF0000"/>
            </a:solidFill>
          </a:ln>
        </p:spPr>
        <p:style>
          <a:lnRef idx="1">
            <a:schemeClr val="accent1"/>
          </a:lnRef>
          <a:fillRef idx="0">
            <a:schemeClr val="accent1"/>
          </a:fillRef>
          <a:effectRef idx="0">
            <a:schemeClr val="accent1"/>
          </a:effectRef>
          <a:fontRef idx="minor">
            <a:schemeClr val="tx1"/>
          </a:fontRef>
        </p:style>
      </p:cxnSp>
      <p:sp>
        <p:nvSpPr>
          <p:cNvPr id="108" name="Content Placeholder 2">
            <a:extLst>
              <a:ext uri="{FF2B5EF4-FFF2-40B4-BE49-F238E27FC236}">
                <a16:creationId xmlns:a16="http://schemas.microsoft.com/office/drawing/2014/main" id="{CDA4AF1B-1D69-4AE7-ABC5-2775260F89D9}"/>
              </a:ext>
            </a:extLst>
          </p:cNvPr>
          <p:cNvSpPr txBox="1">
            <a:spLocks/>
          </p:cNvSpPr>
          <p:nvPr/>
        </p:nvSpPr>
        <p:spPr>
          <a:xfrm>
            <a:off x="4072968" y="5634830"/>
            <a:ext cx="3864531"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V</a:t>
            </a:r>
            <a:r>
              <a:rPr lang="en-US" baseline="-25000" dirty="0" err="1"/>
              <a:t>th,I</a:t>
            </a:r>
            <a:r>
              <a:rPr lang="en-US" dirty="0"/>
              <a:t> = ‒ </a:t>
            </a:r>
            <a:r>
              <a:rPr lang="en-US" dirty="0">
                <a:solidFill>
                  <a:srgbClr val="FF0000"/>
                </a:solidFill>
              </a:rPr>
              <a:t>45</a:t>
            </a:r>
            <a:r>
              <a:rPr lang="en-US" dirty="0"/>
              <a:t> mA * 200 </a:t>
            </a:r>
            <a:r>
              <a:rPr lang="el-GR" dirty="0"/>
              <a:t>Ω</a:t>
            </a:r>
            <a:r>
              <a:rPr lang="en-US" dirty="0"/>
              <a:t>   </a:t>
            </a:r>
          </a:p>
        </p:txBody>
      </p:sp>
      <p:sp>
        <p:nvSpPr>
          <p:cNvPr id="109" name="Content Placeholder 2">
            <a:extLst>
              <a:ext uri="{FF2B5EF4-FFF2-40B4-BE49-F238E27FC236}">
                <a16:creationId xmlns:a16="http://schemas.microsoft.com/office/drawing/2014/main" id="{C228334D-AF0E-4756-A4F8-B6E0FECABDBB}"/>
              </a:ext>
            </a:extLst>
          </p:cNvPr>
          <p:cNvSpPr txBox="1">
            <a:spLocks/>
          </p:cNvSpPr>
          <p:nvPr/>
        </p:nvSpPr>
        <p:spPr>
          <a:xfrm>
            <a:off x="7858091" y="5607256"/>
            <a:ext cx="1828801"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0000"/>
                </a:solidFill>
              </a:rPr>
              <a:t> = ‒ 9.0 V</a:t>
            </a:r>
          </a:p>
        </p:txBody>
      </p:sp>
      <p:sp>
        <p:nvSpPr>
          <p:cNvPr id="110" name="TextBox 109">
            <a:extLst>
              <a:ext uri="{FF2B5EF4-FFF2-40B4-BE49-F238E27FC236}">
                <a16:creationId xmlns:a16="http://schemas.microsoft.com/office/drawing/2014/main" id="{5A8430E3-90E0-4C1F-8E75-EACFABA2B101}"/>
              </a:ext>
            </a:extLst>
          </p:cNvPr>
          <p:cNvSpPr txBox="1"/>
          <p:nvPr/>
        </p:nvSpPr>
        <p:spPr>
          <a:xfrm>
            <a:off x="3752610" y="4351181"/>
            <a:ext cx="333153" cy="369332"/>
          </a:xfrm>
          <a:prstGeom prst="rect">
            <a:avLst/>
          </a:prstGeom>
          <a:noFill/>
        </p:spPr>
        <p:txBody>
          <a:bodyPr wrap="square" rtlCol="0">
            <a:spAutoFit/>
          </a:bodyPr>
          <a:lstStyle/>
          <a:p>
            <a:r>
              <a:rPr lang="en-US" dirty="0"/>
              <a:t>+</a:t>
            </a:r>
          </a:p>
        </p:txBody>
      </p:sp>
      <p:sp>
        <p:nvSpPr>
          <p:cNvPr id="111" name="TextBox 110">
            <a:extLst>
              <a:ext uri="{FF2B5EF4-FFF2-40B4-BE49-F238E27FC236}">
                <a16:creationId xmlns:a16="http://schemas.microsoft.com/office/drawing/2014/main" id="{A111C9E1-AEA6-424B-9293-629D006666CE}"/>
              </a:ext>
            </a:extLst>
          </p:cNvPr>
          <p:cNvSpPr txBox="1"/>
          <p:nvPr/>
        </p:nvSpPr>
        <p:spPr>
          <a:xfrm>
            <a:off x="3305751" y="4299326"/>
            <a:ext cx="333153" cy="461665"/>
          </a:xfrm>
          <a:prstGeom prst="rect">
            <a:avLst/>
          </a:prstGeom>
          <a:noFill/>
        </p:spPr>
        <p:txBody>
          <a:bodyPr wrap="square" rtlCol="0">
            <a:spAutoFit/>
          </a:bodyPr>
          <a:lstStyle/>
          <a:p>
            <a:r>
              <a:rPr lang="en-US" sz="2400" dirty="0"/>
              <a:t>-</a:t>
            </a:r>
          </a:p>
        </p:txBody>
      </p:sp>
      <p:sp>
        <p:nvSpPr>
          <p:cNvPr id="112" name="Content Placeholder 2">
            <a:extLst>
              <a:ext uri="{FF2B5EF4-FFF2-40B4-BE49-F238E27FC236}">
                <a16:creationId xmlns:a16="http://schemas.microsoft.com/office/drawing/2014/main" id="{1670B4F5-CF9D-4829-860D-DB45B233DEF8}"/>
              </a:ext>
            </a:extLst>
          </p:cNvPr>
          <p:cNvSpPr txBox="1">
            <a:spLocks/>
          </p:cNvSpPr>
          <p:nvPr/>
        </p:nvSpPr>
        <p:spPr>
          <a:xfrm>
            <a:off x="3419457" y="4601971"/>
            <a:ext cx="620156" cy="5223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V</a:t>
            </a:r>
            <a:r>
              <a:rPr lang="en-US" sz="2400" baseline="-25000" dirty="0"/>
              <a:t>th</a:t>
            </a:r>
            <a:endParaRPr lang="en-US" sz="2400" dirty="0"/>
          </a:p>
        </p:txBody>
      </p:sp>
      <p:sp>
        <p:nvSpPr>
          <p:cNvPr id="3" name="Content Placeholder 2">
            <a:extLst>
              <a:ext uri="{FF2B5EF4-FFF2-40B4-BE49-F238E27FC236}">
                <a16:creationId xmlns:a16="http://schemas.microsoft.com/office/drawing/2014/main" id="{48137D38-C9CF-3B88-1598-C1E316D7112E}"/>
              </a:ext>
            </a:extLst>
          </p:cNvPr>
          <p:cNvSpPr txBox="1">
            <a:spLocks/>
          </p:cNvSpPr>
          <p:nvPr/>
        </p:nvSpPr>
        <p:spPr>
          <a:xfrm>
            <a:off x="5173681" y="6225603"/>
            <a:ext cx="3864531" cy="557075"/>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 </a:t>
            </a:r>
            <a:r>
              <a:rPr lang="en-US" dirty="0" err="1"/>
              <a:t>V</a:t>
            </a:r>
            <a:r>
              <a:rPr lang="en-US" baseline="-25000" dirty="0" err="1"/>
              <a:t>th,tot</a:t>
            </a:r>
            <a:r>
              <a:rPr lang="en-US" dirty="0"/>
              <a:t> = </a:t>
            </a:r>
            <a:r>
              <a:rPr lang="en-US" dirty="0" err="1"/>
              <a:t>V</a:t>
            </a:r>
            <a:r>
              <a:rPr lang="en-US" baseline="-25000" dirty="0" err="1"/>
              <a:t>th,v</a:t>
            </a:r>
            <a:r>
              <a:rPr lang="en-US" baseline="-25000" dirty="0"/>
              <a:t> </a:t>
            </a:r>
            <a:r>
              <a:rPr lang="en-US" dirty="0"/>
              <a:t>+ </a:t>
            </a:r>
            <a:r>
              <a:rPr lang="en-US" dirty="0" err="1"/>
              <a:t>V</a:t>
            </a:r>
            <a:r>
              <a:rPr lang="en-US" baseline="-25000" dirty="0" err="1"/>
              <a:t>th,I</a:t>
            </a:r>
            <a:r>
              <a:rPr lang="en-US" dirty="0"/>
              <a:t> =</a:t>
            </a:r>
            <a:r>
              <a:rPr lang="en-US" dirty="0">
                <a:solidFill>
                  <a:srgbClr val="FF0000"/>
                </a:solidFill>
              </a:rPr>
              <a:t> ‒ 1.0 V </a:t>
            </a:r>
            <a:r>
              <a:rPr lang="el-GR" dirty="0"/>
              <a:t>Ω</a:t>
            </a:r>
            <a:r>
              <a:rPr lang="en-US" dirty="0"/>
              <a:t>   </a:t>
            </a:r>
          </a:p>
        </p:txBody>
      </p:sp>
    </p:spTree>
    <p:extLst>
      <p:ext uri="{BB962C8B-B14F-4D97-AF65-F5344CB8AC3E}">
        <p14:creationId xmlns:p14="http://schemas.microsoft.com/office/powerpoint/2010/main" val="305846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P spid="98" grpId="0"/>
      <p:bldP spid="99" grpId="0" animBg="1"/>
      <p:bldP spid="100" grpId="0"/>
      <p:bldP spid="103" grpId="0"/>
      <p:bldP spid="104" grpId="0" animBg="1"/>
      <p:bldP spid="106" grpId="0" animBg="1"/>
      <p:bldP spid="108" grpId="0"/>
      <p:bldP spid="109" grpId="0"/>
      <p:bldP spid="11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5B66E-9783-4D47-AE0C-EDE7EF58AC42}"/>
              </a:ext>
            </a:extLst>
          </p:cNvPr>
          <p:cNvSpPr>
            <a:spLocks noGrp="1"/>
          </p:cNvSpPr>
          <p:nvPr>
            <p:ph type="title"/>
          </p:nvPr>
        </p:nvSpPr>
        <p:spPr/>
        <p:txBody>
          <a:bodyPr/>
          <a:lstStyle/>
          <a:p>
            <a:r>
              <a:rPr lang="en-US" dirty="0"/>
              <a:t>More complex circuits</a:t>
            </a:r>
          </a:p>
        </p:txBody>
      </p:sp>
      <p:sp>
        <p:nvSpPr>
          <p:cNvPr id="3" name="Content Placeholder 2">
            <a:extLst>
              <a:ext uri="{FF2B5EF4-FFF2-40B4-BE49-F238E27FC236}">
                <a16:creationId xmlns:a16="http://schemas.microsoft.com/office/drawing/2014/main" id="{6B9A92E8-EC3C-4813-94DF-9B3AE11C859A}"/>
              </a:ext>
            </a:extLst>
          </p:cNvPr>
          <p:cNvSpPr>
            <a:spLocks noGrp="1"/>
          </p:cNvSpPr>
          <p:nvPr>
            <p:ph idx="1"/>
          </p:nvPr>
        </p:nvSpPr>
        <p:spPr/>
        <p:txBody>
          <a:bodyPr>
            <a:normAutofit/>
          </a:bodyPr>
          <a:lstStyle/>
          <a:p>
            <a:pPr marL="0" indent="0">
              <a:buNone/>
            </a:pPr>
            <a:r>
              <a:rPr lang="en-US" sz="3600" dirty="0"/>
              <a:t>If one diode is connected to a complex linear circuit, find the Thevenin equivalent of the linear circuit and then solve like before.</a:t>
            </a:r>
          </a:p>
        </p:txBody>
      </p:sp>
    </p:spTree>
    <p:extLst>
      <p:ext uri="{BB962C8B-B14F-4D97-AF65-F5344CB8AC3E}">
        <p14:creationId xmlns:p14="http://schemas.microsoft.com/office/powerpoint/2010/main" val="17498305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r>
              <a:rPr lang="en-US" dirty="0">
                <a:solidFill>
                  <a:srgbClr val="FF0000"/>
                </a:solidFill>
              </a:rPr>
              <a:t>b</a:t>
            </a:r>
            <a:r>
              <a:rPr lang="en-US" dirty="0"/>
              <a:t>.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4959076" y="1899463"/>
            <a:ext cx="4119305" cy="6508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Thevenin Equivalent Circuit</a:t>
            </a:r>
          </a:p>
        </p:txBody>
      </p:sp>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28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201168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0" y="3090446"/>
            <a:ext cx="1198477" cy="338554"/>
          </a:xfrm>
          <a:prstGeom prst="rect">
            <a:avLst/>
          </a:prstGeom>
          <a:noFill/>
        </p:spPr>
        <p:txBody>
          <a:bodyPr wrap="square" rtlCol="0">
            <a:spAutoFit/>
          </a:bodyPr>
          <a:lstStyle/>
          <a:p>
            <a:r>
              <a:rPr lang="en-US" sz="1600" dirty="0">
                <a:solidFill>
                  <a:srgbClr val="FF0000"/>
                </a:solidFill>
              </a:rPr>
              <a:t>V</a:t>
            </a:r>
            <a:r>
              <a:rPr lang="en-US" sz="1600" baseline="-25000" dirty="0">
                <a:solidFill>
                  <a:srgbClr val="FF0000"/>
                </a:solidFill>
              </a:rPr>
              <a:t>th</a:t>
            </a:r>
            <a:r>
              <a:rPr lang="en-US" sz="1600" dirty="0">
                <a:solidFill>
                  <a:srgbClr val="FF0000"/>
                </a:solidFill>
              </a:rPr>
              <a:t> = -1.0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613120" y="1609677"/>
            <a:ext cx="1080618" cy="369332"/>
          </a:xfrm>
          <a:prstGeom prst="rect">
            <a:avLst/>
          </a:prstGeom>
          <a:noFill/>
        </p:spPr>
        <p:txBody>
          <a:bodyPr wrap="square" rtlCol="0">
            <a:spAutoFit/>
          </a:bodyPr>
          <a:lstStyle/>
          <a:p>
            <a:r>
              <a:rPr lang="en-US" dirty="0" err="1"/>
              <a:t>R</a:t>
            </a:r>
            <a:r>
              <a:rPr lang="en-US" baseline="-25000" dirty="0" err="1"/>
              <a:t>th</a:t>
            </a:r>
            <a:r>
              <a:rPr lang="en-US" baseline="-25000" dirty="0"/>
              <a:t> </a:t>
            </a:r>
            <a:r>
              <a:rPr lang="en-US" dirty="0"/>
              <a:t>= 1 k</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flipH="1">
            <a:off x="3837062" y="4343974"/>
            <a:ext cx="228600"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rot="5400000">
            <a:off x="3456576" y="4158602"/>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2194560"/>
          </a:xfrm>
          <a:prstGeom prst="line">
            <a:avLst/>
          </a:prstGeom>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865B117-DF3B-49BC-BF12-3195A77B1C25}"/>
              </a:ext>
            </a:extLst>
          </p:cNvPr>
          <p:cNvSpPr txBox="1"/>
          <p:nvPr/>
        </p:nvSpPr>
        <p:spPr>
          <a:xfrm>
            <a:off x="3455449" y="4763807"/>
            <a:ext cx="368015" cy="369332"/>
          </a:xfrm>
          <a:prstGeom prst="rect">
            <a:avLst/>
          </a:prstGeom>
          <a:noFill/>
        </p:spPr>
        <p:txBody>
          <a:bodyPr wrap="square" rtlCol="0">
            <a:spAutoFit/>
          </a:bodyPr>
          <a:lstStyle/>
          <a:p>
            <a:r>
              <a:rPr lang="en-US" dirty="0"/>
              <a:t>I</a:t>
            </a:r>
            <a:r>
              <a:rPr lang="en-US" baseline="-25000" dirty="0"/>
              <a:t>D</a:t>
            </a:r>
            <a:endParaRPr lang="en-US" dirty="0"/>
          </a:p>
        </p:txBody>
      </p:sp>
      <p:cxnSp>
        <p:nvCxnSpPr>
          <p:cNvPr id="77" name="Straight Arrow Connector 76">
            <a:extLst>
              <a:ext uri="{FF2B5EF4-FFF2-40B4-BE49-F238E27FC236}">
                <a16:creationId xmlns:a16="http://schemas.microsoft.com/office/drawing/2014/main" id="{69A0E984-C960-4E79-9CEA-80F9AC6065E1}"/>
              </a:ext>
            </a:extLst>
          </p:cNvPr>
          <p:cNvCxnSpPr>
            <a:cxnSpLocks/>
          </p:cNvCxnSpPr>
          <p:nvPr/>
        </p:nvCxnSpPr>
        <p:spPr>
          <a:xfrm flipH="1">
            <a:off x="3377249" y="4777064"/>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2" name="Content Placeholder 2">
            <a:extLst>
              <a:ext uri="{FF2B5EF4-FFF2-40B4-BE49-F238E27FC236}">
                <a16:creationId xmlns:a16="http://schemas.microsoft.com/office/drawing/2014/main" id="{1BBD543F-9916-4E52-A7F7-47E554E4AEB0}"/>
              </a:ext>
            </a:extLst>
          </p:cNvPr>
          <p:cNvSpPr txBox="1">
            <a:spLocks/>
          </p:cNvSpPr>
          <p:nvPr/>
        </p:nvSpPr>
        <p:spPr>
          <a:xfrm>
            <a:off x="4959076" y="2632852"/>
            <a:ext cx="6861663" cy="665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diode is </a:t>
            </a:r>
            <a:r>
              <a:rPr lang="en-US" dirty="0">
                <a:solidFill>
                  <a:srgbClr val="FF0000"/>
                </a:solidFill>
              </a:rPr>
              <a:t>reverse</a:t>
            </a:r>
            <a:r>
              <a:rPr lang="en-US" dirty="0"/>
              <a:t> biased.</a:t>
            </a:r>
          </a:p>
        </p:txBody>
      </p:sp>
      <p:sp>
        <p:nvSpPr>
          <p:cNvPr id="83" name="Content Placeholder 2">
            <a:extLst>
              <a:ext uri="{FF2B5EF4-FFF2-40B4-BE49-F238E27FC236}">
                <a16:creationId xmlns:a16="http://schemas.microsoft.com/office/drawing/2014/main" id="{492A3525-8205-45A5-90E0-DB71854C9C8A}"/>
              </a:ext>
            </a:extLst>
          </p:cNvPr>
          <p:cNvSpPr txBox="1">
            <a:spLocks/>
          </p:cNvSpPr>
          <p:nvPr/>
        </p:nvSpPr>
        <p:spPr>
          <a:xfrm>
            <a:off x="4959076" y="3380589"/>
            <a:ext cx="6861663" cy="665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0000"/>
                </a:solidFill>
              </a:rPr>
              <a:t>Replace the diode with an open circuit</a:t>
            </a:r>
          </a:p>
        </p:txBody>
      </p:sp>
      <p:sp>
        <p:nvSpPr>
          <p:cNvPr id="103" name="Content Placeholder 2">
            <a:extLst>
              <a:ext uri="{FF2B5EF4-FFF2-40B4-BE49-F238E27FC236}">
                <a16:creationId xmlns:a16="http://schemas.microsoft.com/office/drawing/2014/main" id="{B0F1F399-5EE6-44F9-B16D-EA8A59AE3D30}"/>
              </a:ext>
            </a:extLst>
          </p:cNvPr>
          <p:cNvSpPr txBox="1">
            <a:spLocks/>
          </p:cNvSpPr>
          <p:nvPr/>
        </p:nvSpPr>
        <p:spPr>
          <a:xfrm>
            <a:off x="6018543" y="5225418"/>
            <a:ext cx="2909700" cy="5589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F0000"/>
                </a:solidFill>
              </a:rPr>
              <a:t>I</a:t>
            </a:r>
            <a:r>
              <a:rPr lang="en-US" baseline="-25000" dirty="0">
                <a:solidFill>
                  <a:srgbClr val="FF0000"/>
                </a:solidFill>
              </a:rPr>
              <a:t>D</a:t>
            </a:r>
            <a:r>
              <a:rPr lang="en-US" dirty="0">
                <a:solidFill>
                  <a:srgbClr val="FF0000"/>
                </a:solidFill>
              </a:rPr>
              <a:t> = 0</a:t>
            </a:r>
          </a:p>
        </p:txBody>
      </p:sp>
      <p:sp>
        <p:nvSpPr>
          <p:cNvPr id="55" name="Rectangle 54">
            <a:extLst>
              <a:ext uri="{FF2B5EF4-FFF2-40B4-BE49-F238E27FC236}">
                <a16:creationId xmlns:a16="http://schemas.microsoft.com/office/drawing/2014/main" id="{4D300050-CF13-4092-A7A5-95803848F1A3}"/>
              </a:ext>
            </a:extLst>
          </p:cNvPr>
          <p:cNvSpPr/>
          <p:nvPr/>
        </p:nvSpPr>
        <p:spPr>
          <a:xfrm>
            <a:off x="3294043" y="3927026"/>
            <a:ext cx="691011" cy="7942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393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P spid="83" grpId="0"/>
      <p:bldP spid="103" grpId="0"/>
      <p:bldP spid="5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3 </a:t>
            </a:r>
            <a:r>
              <a:rPr lang="en-US" dirty="0">
                <a:solidFill>
                  <a:srgbClr val="FF0000"/>
                </a:solidFill>
              </a:rPr>
              <a:t>b</a:t>
            </a:r>
            <a:r>
              <a:rPr lang="en-US" dirty="0"/>
              <a:t>. Find the currents through the diode and through the 200 </a:t>
            </a:r>
            <a:r>
              <a:rPr lang="el-GR" dirty="0"/>
              <a:t>Ω</a:t>
            </a:r>
            <a:r>
              <a:rPr lang="en-US" dirty="0"/>
              <a:t> resistor</a:t>
            </a:r>
          </a:p>
        </p:txBody>
      </p:sp>
      <p:sp>
        <p:nvSpPr>
          <p:cNvPr id="80" name="Content Placeholder 2">
            <a:extLst>
              <a:ext uri="{FF2B5EF4-FFF2-40B4-BE49-F238E27FC236}">
                <a16:creationId xmlns:a16="http://schemas.microsoft.com/office/drawing/2014/main" id="{BFCA7543-CCC9-463A-8399-17A0722806F7}"/>
              </a:ext>
            </a:extLst>
          </p:cNvPr>
          <p:cNvSpPr txBox="1">
            <a:spLocks/>
          </p:cNvSpPr>
          <p:nvPr/>
        </p:nvSpPr>
        <p:spPr>
          <a:xfrm>
            <a:off x="6459573" y="1901797"/>
            <a:ext cx="5614643" cy="11434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Use KCL to find the current through the 200 </a:t>
            </a:r>
            <a:r>
              <a:rPr lang="el-GR" dirty="0"/>
              <a:t>Ω</a:t>
            </a:r>
            <a:r>
              <a:rPr lang="en-US" dirty="0"/>
              <a:t> resistor</a:t>
            </a:r>
          </a:p>
        </p:txBody>
      </p:sp>
      <p:grpSp>
        <p:nvGrpSpPr>
          <p:cNvPr id="8" name="Group 7">
            <a:extLst>
              <a:ext uri="{FF2B5EF4-FFF2-40B4-BE49-F238E27FC236}">
                <a16:creationId xmlns:a16="http://schemas.microsoft.com/office/drawing/2014/main" id="{7062A6F4-84D3-4B07-9FDF-D6DC3AF292E6}"/>
              </a:ext>
            </a:extLst>
          </p:cNvPr>
          <p:cNvGrpSpPr/>
          <p:nvPr/>
        </p:nvGrpSpPr>
        <p:grpSpPr>
          <a:xfrm>
            <a:off x="117768" y="1576310"/>
            <a:ext cx="7075557" cy="3369662"/>
            <a:chOff x="117768" y="1576310"/>
            <a:chExt cx="7075557" cy="3369662"/>
          </a:xfrm>
        </p:grpSpPr>
        <p:grpSp>
          <p:nvGrpSpPr>
            <p:cNvPr id="7" name="Group 6">
              <a:extLst>
                <a:ext uri="{FF2B5EF4-FFF2-40B4-BE49-F238E27FC236}">
                  <a16:creationId xmlns:a16="http://schemas.microsoft.com/office/drawing/2014/main" id="{926682C2-9916-46A8-8316-7A2529C7D6FF}"/>
                </a:ext>
              </a:extLst>
            </p:cNvPr>
            <p:cNvGrpSpPr/>
            <p:nvPr/>
          </p:nvGrpSpPr>
          <p:grpSpPr>
            <a:xfrm>
              <a:off x="117768" y="1576310"/>
              <a:ext cx="7075557" cy="3369662"/>
              <a:chOff x="117768" y="1576310"/>
              <a:chExt cx="7075557" cy="3369662"/>
            </a:xfrm>
          </p:grpSpPr>
          <p:sp>
            <p:nvSpPr>
              <p:cNvPr id="10" name="Oval 9">
                <a:extLst>
                  <a:ext uri="{FF2B5EF4-FFF2-40B4-BE49-F238E27FC236}">
                    <a16:creationId xmlns:a16="http://schemas.microsoft.com/office/drawing/2014/main" id="{4C7DE54F-3FCA-4327-9069-480A6928FF08}"/>
                  </a:ext>
                </a:extLst>
              </p:cNvPr>
              <p:cNvSpPr/>
              <p:nvPr/>
            </p:nvSpPr>
            <p:spPr>
              <a:xfrm>
                <a:off x="1061016" y="2899437"/>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95046E8-E62D-4CE0-9567-0D65B694D548}"/>
                  </a:ext>
                </a:extLst>
              </p:cNvPr>
              <p:cNvCxnSpPr>
                <a:cxnSpLocks/>
              </p:cNvCxnSpPr>
              <p:nvPr/>
            </p:nvCxnSpPr>
            <p:spPr>
              <a:xfrm>
                <a:off x="1414482" y="2184822"/>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A8E117-7F78-4AF6-83E8-0FCDD1296742}"/>
                  </a:ext>
                </a:extLst>
              </p:cNvPr>
              <p:cNvCxnSpPr>
                <a:cxnSpLocks/>
              </p:cNvCxnSpPr>
              <p:nvPr/>
            </p:nvCxnSpPr>
            <p:spPr>
              <a:xfrm>
                <a:off x="1414482" y="3630957"/>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3E5466-D044-400C-8A18-C7BB4FB9B9BD}"/>
                  </a:ext>
                </a:extLst>
              </p:cNvPr>
              <p:cNvCxnSpPr>
                <a:cxnSpLocks/>
              </p:cNvCxnSpPr>
              <p:nvPr/>
            </p:nvCxnSpPr>
            <p:spPr>
              <a:xfrm>
                <a:off x="1414482" y="2197685"/>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E6A6695-55B7-47B1-ADB0-94BE330B056F}"/>
                  </a:ext>
                </a:extLst>
              </p:cNvPr>
              <p:cNvGrpSpPr/>
              <p:nvPr/>
            </p:nvGrpSpPr>
            <p:grpSpPr>
              <a:xfrm>
                <a:off x="1963122" y="2030092"/>
                <a:ext cx="797859" cy="297701"/>
                <a:chOff x="3069003" y="2744655"/>
                <a:chExt cx="797859" cy="297701"/>
              </a:xfrm>
            </p:grpSpPr>
            <p:grpSp>
              <p:nvGrpSpPr>
                <p:cNvPr id="45" name="Group 44">
                  <a:extLst>
                    <a:ext uri="{FF2B5EF4-FFF2-40B4-BE49-F238E27FC236}">
                      <a16:creationId xmlns:a16="http://schemas.microsoft.com/office/drawing/2014/main" id="{FDDA1D60-E7C9-4A7B-B93B-20273952AFA9}"/>
                    </a:ext>
                  </a:extLst>
                </p:cNvPr>
                <p:cNvGrpSpPr/>
                <p:nvPr/>
              </p:nvGrpSpPr>
              <p:grpSpPr>
                <a:xfrm>
                  <a:off x="3069003" y="2744655"/>
                  <a:ext cx="204010" cy="290601"/>
                  <a:chOff x="3608294" y="2623632"/>
                  <a:chExt cx="204010" cy="290601"/>
                </a:xfrm>
              </p:grpSpPr>
              <p:cxnSp>
                <p:nvCxnSpPr>
                  <p:cNvPr id="53" name="Straight Connector 52">
                    <a:extLst>
                      <a:ext uri="{FF2B5EF4-FFF2-40B4-BE49-F238E27FC236}">
                        <a16:creationId xmlns:a16="http://schemas.microsoft.com/office/drawing/2014/main" id="{D3BF2909-16A0-4B9C-A4DD-B84601B64C7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6768C8-7C6D-45CC-998C-904C0004F599}"/>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63B8C01D-3FFF-486C-BC85-D06032A53FD8}"/>
                    </a:ext>
                  </a:extLst>
                </p:cNvPr>
                <p:cNvGrpSpPr/>
                <p:nvPr/>
              </p:nvGrpSpPr>
              <p:grpSpPr>
                <a:xfrm>
                  <a:off x="3272884" y="2751754"/>
                  <a:ext cx="263561" cy="290602"/>
                  <a:chOff x="3548743" y="2623631"/>
                  <a:chExt cx="263561" cy="290602"/>
                </a:xfrm>
              </p:grpSpPr>
              <p:cxnSp>
                <p:nvCxnSpPr>
                  <p:cNvPr id="51" name="Straight Connector 50">
                    <a:extLst>
                      <a:ext uri="{FF2B5EF4-FFF2-40B4-BE49-F238E27FC236}">
                        <a16:creationId xmlns:a16="http://schemas.microsoft.com/office/drawing/2014/main" id="{4B8A3892-5A75-4914-BC34-C07CF3701F8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65E056F-2EAF-4C83-B584-7AE66FAEE99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CEC22C94-99E4-419A-A94C-15E3F4BE4319}"/>
                    </a:ext>
                  </a:extLst>
                </p:cNvPr>
                <p:cNvGrpSpPr/>
                <p:nvPr/>
              </p:nvGrpSpPr>
              <p:grpSpPr>
                <a:xfrm>
                  <a:off x="3536316" y="2751754"/>
                  <a:ext cx="263561" cy="290602"/>
                  <a:chOff x="3548743" y="2623631"/>
                  <a:chExt cx="263561" cy="290602"/>
                </a:xfrm>
              </p:grpSpPr>
              <p:cxnSp>
                <p:nvCxnSpPr>
                  <p:cNvPr id="49" name="Straight Connector 48">
                    <a:extLst>
                      <a:ext uri="{FF2B5EF4-FFF2-40B4-BE49-F238E27FC236}">
                        <a16:creationId xmlns:a16="http://schemas.microsoft.com/office/drawing/2014/main" id="{E57F8C90-2029-4F4D-884E-7BA25DE3397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482EFC05-01DC-4E18-950F-EBB6A791B0A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2D927A4B-AD7F-4E68-A745-C5A5A0BCC27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6F8E4E5D-848F-4448-B0D0-F58D7FA2E49D}"/>
                  </a:ext>
                </a:extLst>
              </p:cNvPr>
              <p:cNvCxnSpPr>
                <a:cxnSpLocks/>
              </p:cNvCxnSpPr>
              <p:nvPr/>
            </p:nvCxnSpPr>
            <p:spPr>
              <a:xfrm>
                <a:off x="2760981" y="2176384"/>
                <a:ext cx="1737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4ADA60-5238-4302-A090-D055BB81AD68}"/>
                  </a:ext>
                </a:extLst>
              </p:cNvPr>
              <p:cNvCxnSpPr>
                <a:cxnSpLocks/>
              </p:cNvCxnSpPr>
              <p:nvPr/>
            </p:nvCxnSpPr>
            <p:spPr>
              <a:xfrm>
                <a:off x="1411905" y="4351334"/>
                <a:ext cx="73152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71F3DCB-8C6E-45A4-998B-4FD5BC35E92A}"/>
                  </a:ext>
                </a:extLst>
              </p:cNvPr>
              <p:cNvSpPr txBox="1"/>
              <p:nvPr/>
            </p:nvSpPr>
            <p:spPr>
              <a:xfrm>
                <a:off x="1287133" y="2928741"/>
                <a:ext cx="333153" cy="369332"/>
              </a:xfrm>
              <a:prstGeom prst="rect">
                <a:avLst/>
              </a:prstGeom>
              <a:noFill/>
            </p:spPr>
            <p:txBody>
              <a:bodyPr wrap="square" rtlCol="0">
                <a:spAutoFit/>
              </a:bodyPr>
              <a:lstStyle/>
              <a:p>
                <a:r>
                  <a:rPr lang="en-US" dirty="0"/>
                  <a:t>+</a:t>
                </a:r>
              </a:p>
            </p:txBody>
          </p:sp>
          <p:sp>
            <p:nvSpPr>
              <p:cNvPr id="18" name="TextBox 17">
                <a:extLst>
                  <a:ext uri="{FF2B5EF4-FFF2-40B4-BE49-F238E27FC236}">
                    <a16:creationId xmlns:a16="http://schemas.microsoft.com/office/drawing/2014/main" id="{BAC6EB27-72A2-47F9-8408-26F1CEDD0BB4}"/>
                  </a:ext>
                </a:extLst>
              </p:cNvPr>
              <p:cNvSpPr txBox="1"/>
              <p:nvPr/>
            </p:nvSpPr>
            <p:spPr>
              <a:xfrm>
                <a:off x="1290520" y="3132311"/>
                <a:ext cx="333153" cy="461665"/>
              </a:xfrm>
              <a:prstGeom prst="rect">
                <a:avLst/>
              </a:prstGeom>
              <a:noFill/>
            </p:spPr>
            <p:txBody>
              <a:bodyPr wrap="square" rtlCol="0">
                <a:spAutoFit/>
              </a:bodyPr>
              <a:lstStyle/>
              <a:p>
                <a:r>
                  <a:rPr lang="en-US" sz="2400" dirty="0"/>
                  <a:t>-</a:t>
                </a:r>
              </a:p>
            </p:txBody>
          </p:sp>
          <p:sp>
            <p:nvSpPr>
              <p:cNvPr id="19" name="TextBox 18">
                <a:extLst>
                  <a:ext uri="{FF2B5EF4-FFF2-40B4-BE49-F238E27FC236}">
                    <a16:creationId xmlns:a16="http://schemas.microsoft.com/office/drawing/2014/main" id="{1CF38383-88CF-4B10-9790-5311B6D6C0B0}"/>
                  </a:ext>
                </a:extLst>
              </p:cNvPr>
              <p:cNvSpPr txBox="1"/>
              <p:nvPr/>
            </p:nvSpPr>
            <p:spPr>
              <a:xfrm>
                <a:off x="117768" y="3113840"/>
                <a:ext cx="974252" cy="369332"/>
              </a:xfrm>
              <a:prstGeom prst="rect">
                <a:avLst/>
              </a:prstGeom>
              <a:noFill/>
            </p:spPr>
            <p:txBody>
              <a:bodyPr wrap="square" rtlCol="0">
                <a:spAutoFit/>
              </a:bodyPr>
              <a:lstStyle/>
              <a:p>
                <a:r>
                  <a:rPr lang="en-US" dirty="0"/>
                  <a:t>V</a:t>
                </a:r>
                <a:r>
                  <a:rPr lang="en-US" baseline="-25000" dirty="0"/>
                  <a:t>in</a:t>
                </a:r>
                <a:r>
                  <a:rPr lang="en-US" dirty="0"/>
                  <a:t> = 8 V</a:t>
                </a:r>
              </a:p>
            </p:txBody>
          </p:sp>
          <p:sp>
            <p:nvSpPr>
              <p:cNvPr id="20" name="TextBox 19">
                <a:extLst>
                  <a:ext uri="{FF2B5EF4-FFF2-40B4-BE49-F238E27FC236}">
                    <a16:creationId xmlns:a16="http://schemas.microsoft.com/office/drawing/2014/main" id="{D1F06A0A-203C-4999-8FD4-CB5BBBECF587}"/>
                  </a:ext>
                </a:extLst>
              </p:cNvPr>
              <p:cNvSpPr txBox="1"/>
              <p:nvPr/>
            </p:nvSpPr>
            <p:spPr>
              <a:xfrm>
                <a:off x="1481469" y="1576310"/>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cxnSp>
            <p:nvCxnSpPr>
              <p:cNvPr id="21" name="Straight Connector 20">
                <a:extLst>
                  <a:ext uri="{FF2B5EF4-FFF2-40B4-BE49-F238E27FC236}">
                    <a16:creationId xmlns:a16="http://schemas.microsoft.com/office/drawing/2014/main" id="{7FB95D60-6EA5-4865-B4B7-746A6504B44E}"/>
                  </a:ext>
                </a:extLst>
              </p:cNvPr>
              <p:cNvCxnSpPr>
                <a:cxnSpLocks/>
                <a:endCxn id="43" idx="3"/>
              </p:cNvCxnSpPr>
              <p:nvPr/>
            </p:nvCxnSpPr>
            <p:spPr>
              <a:xfrm flipH="1">
                <a:off x="3837062" y="4343974"/>
                <a:ext cx="192024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B6500C-32E5-47C4-87B8-D57C52B6EC0C}"/>
                  </a:ext>
                </a:extLst>
              </p:cNvPr>
              <p:cNvCxnSpPr>
                <a:cxnSpLocks/>
                <a:stCxn id="43" idx="0"/>
              </p:cNvCxnSpPr>
              <p:nvPr/>
            </p:nvCxnSpPr>
            <p:spPr>
              <a:xfrm flipH="1" flipV="1">
                <a:off x="2919012" y="4343974"/>
                <a:ext cx="522838" cy="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76FA6FE-5FD5-4023-8F65-443102DF6D1E}"/>
                  </a:ext>
                </a:extLst>
              </p:cNvPr>
              <p:cNvGrpSpPr/>
              <p:nvPr/>
            </p:nvGrpSpPr>
            <p:grpSpPr>
              <a:xfrm rot="5400000">
                <a:off x="3456576" y="4158602"/>
                <a:ext cx="365760" cy="395213"/>
                <a:chOff x="6661596" y="3791467"/>
                <a:chExt cx="365760" cy="395213"/>
              </a:xfrm>
            </p:grpSpPr>
            <p:sp>
              <p:nvSpPr>
                <p:cNvPr id="43" name="Isosceles Triangle 42">
                  <a:extLst>
                    <a:ext uri="{FF2B5EF4-FFF2-40B4-BE49-F238E27FC236}">
                      <a16:creationId xmlns:a16="http://schemas.microsoft.com/office/drawing/2014/main" id="{7C54F730-CEEA-4A6A-90BB-EBE50AB5F5DB}"/>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7EBB0827-BE33-44B7-84EA-F1F60A432509}"/>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972B8916-DE75-4CF3-BF9C-1C2E96225F05}"/>
                  </a:ext>
                </a:extLst>
              </p:cNvPr>
              <p:cNvGrpSpPr/>
              <p:nvPr/>
            </p:nvGrpSpPr>
            <p:grpSpPr>
              <a:xfrm rot="5400000">
                <a:off x="3671089" y="3082840"/>
                <a:ext cx="797859" cy="297701"/>
                <a:chOff x="3069003" y="2744655"/>
                <a:chExt cx="797859" cy="297701"/>
              </a:xfrm>
            </p:grpSpPr>
            <p:grpSp>
              <p:nvGrpSpPr>
                <p:cNvPr id="29" name="Group 28">
                  <a:extLst>
                    <a:ext uri="{FF2B5EF4-FFF2-40B4-BE49-F238E27FC236}">
                      <a16:creationId xmlns:a16="http://schemas.microsoft.com/office/drawing/2014/main" id="{AAA0CAFA-7446-4FFB-AC0A-E0D30CF128B9}"/>
                    </a:ext>
                  </a:extLst>
                </p:cNvPr>
                <p:cNvGrpSpPr/>
                <p:nvPr/>
              </p:nvGrpSpPr>
              <p:grpSpPr>
                <a:xfrm>
                  <a:off x="3069003" y="2744655"/>
                  <a:ext cx="204010" cy="290601"/>
                  <a:chOff x="3608294" y="2623632"/>
                  <a:chExt cx="204010" cy="290601"/>
                </a:xfrm>
              </p:grpSpPr>
              <p:cxnSp>
                <p:nvCxnSpPr>
                  <p:cNvPr id="41" name="Straight Connector 40">
                    <a:extLst>
                      <a:ext uri="{FF2B5EF4-FFF2-40B4-BE49-F238E27FC236}">
                        <a16:creationId xmlns:a16="http://schemas.microsoft.com/office/drawing/2014/main" id="{8C8DB911-BC8D-4CD9-97C0-62FBE7C339E0}"/>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2050EA-EA45-41A6-ACAA-B0F83957B28A}"/>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FAA5A773-35D4-4EC6-992D-B334E562DE2B}"/>
                    </a:ext>
                  </a:extLst>
                </p:cNvPr>
                <p:cNvGrpSpPr/>
                <p:nvPr/>
              </p:nvGrpSpPr>
              <p:grpSpPr>
                <a:xfrm>
                  <a:off x="3272884" y="2751754"/>
                  <a:ext cx="263561" cy="290602"/>
                  <a:chOff x="3548743" y="2623631"/>
                  <a:chExt cx="263561" cy="290602"/>
                </a:xfrm>
              </p:grpSpPr>
              <p:cxnSp>
                <p:nvCxnSpPr>
                  <p:cNvPr id="35" name="Straight Connector 34">
                    <a:extLst>
                      <a:ext uri="{FF2B5EF4-FFF2-40B4-BE49-F238E27FC236}">
                        <a16:creationId xmlns:a16="http://schemas.microsoft.com/office/drawing/2014/main" id="{5CABD090-1E71-460E-B1FA-32149BF8DB1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4193EF-5A58-4C7D-A4E3-2F4DF11C12DF}"/>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587EBC22-4501-4A95-9C2E-8465E1FCD5A4}"/>
                    </a:ext>
                  </a:extLst>
                </p:cNvPr>
                <p:cNvGrpSpPr/>
                <p:nvPr/>
              </p:nvGrpSpPr>
              <p:grpSpPr>
                <a:xfrm>
                  <a:off x="3536316" y="2751754"/>
                  <a:ext cx="263561" cy="290602"/>
                  <a:chOff x="3548743" y="2623631"/>
                  <a:chExt cx="263561" cy="290602"/>
                </a:xfrm>
              </p:grpSpPr>
              <p:cxnSp>
                <p:nvCxnSpPr>
                  <p:cNvPr id="33" name="Straight Connector 32">
                    <a:extLst>
                      <a:ext uri="{FF2B5EF4-FFF2-40B4-BE49-F238E27FC236}">
                        <a16:creationId xmlns:a16="http://schemas.microsoft.com/office/drawing/2014/main" id="{18E527AC-3853-4635-B453-B5652D6BEED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B332B6D-4206-4E8A-B73E-08D24B5FF09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2" name="Straight Connector 31">
                  <a:extLst>
                    <a:ext uri="{FF2B5EF4-FFF2-40B4-BE49-F238E27FC236}">
                      <a16:creationId xmlns:a16="http://schemas.microsoft.com/office/drawing/2014/main" id="{48A475BC-4D18-49D2-87B2-1ED74FB50FB0}"/>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6" name="Straight Connector 25">
                <a:extLst>
                  <a:ext uri="{FF2B5EF4-FFF2-40B4-BE49-F238E27FC236}">
                    <a16:creationId xmlns:a16="http://schemas.microsoft.com/office/drawing/2014/main" id="{CDA1613A-32B6-49A4-9F52-5735ED36FF62}"/>
                  </a:ext>
                </a:extLst>
              </p:cNvPr>
              <p:cNvCxnSpPr/>
              <p:nvPr/>
            </p:nvCxnSpPr>
            <p:spPr>
              <a:xfrm flipV="1">
                <a:off x="4046693" y="2168948"/>
                <a:ext cx="0" cy="667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E22C2B7-C93C-4456-B4B5-0C4A6D4E3309}"/>
                  </a:ext>
                </a:extLst>
              </p:cNvPr>
              <p:cNvCxnSpPr/>
              <p:nvPr/>
            </p:nvCxnSpPr>
            <p:spPr>
              <a:xfrm flipV="1">
                <a:off x="4072577" y="361624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A2B985C-5FDB-4EF9-BEAE-3BBBF91CAEFE}"/>
                  </a:ext>
                </a:extLst>
              </p:cNvPr>
              <p:cNvSpPr txBox="1"/>
              <p:nvPr/>
            </p:nvSpPr>
            <p:spPr>
              <a:xfrm>
                <a:off x="2845094" y="3002662"/>
                <a:ext cx="1080618" cy="369961"/>
              </a:xfrm>
              <a:prstGeom prst="rect">
                <a:avLst/>
              </a:prstGeom>
              <a:noFill/>
            </p:spPr>
            <p:txBody>
              <a:bodyPr wrap="square" rtlCol="0">
                <a:spAutoFit/>
              </a:bodyPr>
              <a:lstStyle/>
              <a:p>
                <a:r>
                  <a:rPr lang="en-US" dirty="0"/>
                  <a:t>R</a:t>
                </a:r>
                <a:r>
                  <a:rPr lang="en-US" baseline="-25000" dirty="0"/>
                  <a:t> </a:t>
                </a:r>
                <a:r>
                  <a:rPr lang="en-US" dirty="0"/>
                  <a:t>= 200 </a:t>
                </a:r>
                <a:r>
                  <a:rPr lang="el-GR" dirty="0"/>
                  <a:t>Ω</a:t>
                </a:r>
                <a:endParaRPr lang="en-US" dirty="0"/>
              </a:p>
            </p:txBody>
          </p:sp>
          <p:sp>
            <p:nvSpPr>
              <p:cNvPr id="57" name="TextBox 56">
                <a:extLst>
                  <a:ext uri="{FF2B5EF4-FFF2-40B4-BE49-F238E27FC236}">
                    <a16:creationId xmlns:a16="http://schemas.microsoft.com/office/drawing/2014/main" id="{7366B62C-0276-410B-8EC4-BD093F0943AB}"/>
                  </a:ext>
                </a:extLst>
              </p:cNvPr>
              <p:cNvSpPr txBox="1"/>
              <p:nvPr/>
            </p:nvSpPr>
            <p:spPr>
              <a:xfrm>
                <a:off x="2872526" y="1634747"/>
                <a:ext cx="368015" cy="369332"/>
              </a:xfrm>
              <a:prstGeom prst="rect">
                <a:avLst/>
              </a:prstGeom>
              <a:noFill/>
            </p:spPr>
            <p:txBody>
              <a:bodyPr wrap="square" rtlCol="0">
                <a:spAutoFit/>
              </a:bodyPr>
              <a:lstStyle/>
              <a:p>
                <a:r>
                  <a:rPr lang="en-US" dirty="0"/>
                  <a:t>I</a:t>
                </a:r>
                <a:r>
                  <a:rPr lang="en-US" baseline="-25000" dirty="0"/>
                  <a:t>1</a:t>
                </a:r>
                <a:endParaRPr lang="en-US" dirty="0"/>
              </a:p>
            </p:txBody>
          </p:sp>
          <p:cxnSp>
            <p:nvCxnSpPr>
              <p:cNvPr id="58" name="Straight Arrow Connector 57">
                <a:extLst>
                  <a:ext uri="{FF2B5EF4-FFF2-40B4-BE49-F238E27FC236}">
                    <a16:creationId xmlns:a16="http://schemas.microsoft.com/office/drawing/2014/main" id="{190FF9E1-4FB3-4B3E-BDD6-8C880E820733}"/>
                  </a:ext>
                </a:extLst>
              </p:cNvPr>
              <p:cNvCxnSpPr/>
              <p:nvPr/>
            </p:nvCxnSpPr>
            <p:spPr>
              <a:xfrm>
                <a:off x="2845094" y="20426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5D9066D-C634-4855-9D04-67E9167DFC2B}"/>
                  </a:ext>
                </a:extLst>
              </p:cNvPr>
              <p:cNvCxnSpPr>
                <a:cxnSpLocks/>
              </p:cNvCxnSpPr>
              <p:nvPr/>
            </p:nvCxnSpPr>
            <p:spPr>
              <a:xfrm>
                <a:off x="4222821" y="2356906"/>
                <a:ext cx="0" cy="34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F3DA598-BDED-4909-9313-6E76262AF337}"/>
                  </a:ext>
                </a:extLst>
              </p:cNvPr>
              <p:cNvSpPr txBox="1"/>
              <p:nvPr/>
            </p:nvSpPr>
            <p:spPr>
              <a:xfrm>
                <a:off x="4249545" y="2313618"/>
                <a:ext cx="368015" cy="369332"/>
              </a:xfrm>
              <a:prstGeom prst="rect">
                <a:avLst/>
              </a:prstGeom>
              <a:noFill/>
            </p:spPr>
            <p:txBody>
              <a:bodyPr wrap="square" rtlCol="0">
                <a:spAutoFit/>
              </a:bodyPr>
              <a:lstStyle/>
              <a:p>
                <a:r>
                  <a:rPr lang="en-US" dirty="0"/>
                  <a:t>I</a:t>
                </a:r>
                <a:r>
                  <a:rPr lang="en-US" baseline="-25000" dirty="0"/>
                  <a:t>2</a:t>
                </a:r>
                <a:endParaRPr lang="en-US" dirty="0"/>
              </a:p>
            </p:txBody>
          </p:sp>
          <p:grpSp>
            <p:nvGrpSpPr>
              <p:cNvPr id="61" name="Group 60">
                <a:extLst>
                  <a:ext uri="{FF2B5EF4-FFF2-40B4-BE49-F238E27FC236}">
                    <a16:creationId xmlns:a16="http://schemas.microsoft.com/office/drawing/2014/main" id="{877F7DEC-5163-49D5-85DC-31E9C917900C}"/>
                  </a:ext>
                </a:extLst>
              </p:cNvPr>
              <p:cNvGrpSpPr/>
              <p:nvPr/>
            </p:nvGrpSpPr>
            <p:grpSpPr>
              <a:xfrm>
                <a:off x="2137704" y="4183693"/>
                <a:ext cx="797859" cy="297701"/>
                <a:chOff x="3069003" y="2744655"/>
                <a:chExt cx="797859" cy="297701"/>
              </a:xfrm>
            </p:grpSpPr>
            <p:grpSp>
              <p:nvGrpSpPr>
                <p:cNvPr id="62" name="Group 61">
                  <a:extLst>
                    <a:ext uri="{FF2B5EF4-FFF2-40B4-BE49-F238E27FC236}">
                      <a16:creationId xmlns:a16="http://schemas.microsoft.com/office/drawing/2014/main" id="{6E6D2390-35E2-445A-A69A-8CE9067AC3DB}"/>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356C6F61-FFF5-454B-A3F2-4CF8E7DF5C1F}"/>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2B27AFA-39E8-493C-AC6D-18507DB78CC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1C399B48-46EF-45CC-B7E6-71BDABCCFF5A}"/>
                    </a:ext>
                  </a:extLst>
                </p:cNvPr>
                <p:cNvGrpSpPr/>
                <p:nvPr/>
              </p:nvGrpSpPr>
              <p:grpSpPr>
                <a:xfrm>
                  <a:off x="3272884" y="2751754"/>
                  <a:ext cx="263561" cy="290602"/>
                  <a:chOff x="3548743" y="2623631"/>
                  <a:chExt cx="263561" cy="290602"/>
                </a:xfrm>
              </p:grpSpPr>
              <p:cxnSp>
                <p:nvCxnSpPr>
                  <p:cNvPr id="68" name="Straight Connector 67">
                    <a:extLst>
                      <a:ext uri="{FF2B5EF4-FFF2-40B4-BE49-F238E27FC236}">
                        <a16:creationId xmlns:a16="http://schemas.microsoft.com/office/drawing/2014/main" id="{4155ED57-CD17-4CD1-B3FC-0B209B4CD90C}"/>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EACABDC-8931-4CC1-944C-5FF47D4DABA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7B78DBA0-DADE-4AC3-BCBD-03F8A68BE14C}"/>
                    </a:ext>
                  </a:extLst>
                </p:cNvPr>
                <p:cNvGrpSpPr/>
                <p:nvPr/>
              </p:nvGrpSpPr>
              <p:grpSpPr>
                <a:xfrm>
                  <a:off x="3536316" y="2751754"/>
                  <a:ext cx="263561" cy="290602"/>
                  <a:chOff x="3548743" y="2623631"/>
                  <a:chExt cx="263561" cy="290602"/>
                </a:xfrm>
              </p:grpSpPr>
              <p:cxnSp>
                <p:nvCxnSpPr>
                  <p:cNvPr id="66" name="Straight Connector 65">
                    <a:extLst>
                      <a:ext uri="{FF2B5EF4-FFF2-40B4-BE49-F238E27FC236}">
                        <a16:creationId xmlns:a16="http://schemas.microsoft.com/office/drawing/2014/main" id="{D7FC3355-2A86-40A0-B7CB-102A876CDF3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0042EDC-C80F-43AD-AB43-8BBC2ADEC3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5" name="Straight Connector 64">
                  <a:extLst>
                    <a:ext uri="{FF2B5EF4-FFF2-40B4-BE49-F238E27FC236}">
                      <a16:creationId xmlns:a16="http://schemas.microsoft.com/office/drawing/2014/main" id="{87203C15-A169-43D3-AD71-1974F0B00DF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676E69A4-64B8-403E-9830-4BF4FFCD422D}"/>
                  </a:ext>
                </a:extLst>
              </p:cNvPr>
              <p:cNvSpPr/>
              <p:nvPr/>
            </p:nvSpPr>
            <p:spPr>
              <a:xfrm>
                <a:off x="5360601" y="290121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2D03604C-B2D5-45BC-8785-F1502DFFB8A1}"/>
                  </a:ext>
                </a:extLst>
              </p:cNvPr>
              <p:cNvCxnSpPr/>
              <p:nvPr/>
            </p:nvCxnSpPr>
            <p:spPr>
              <a:xfrm flipV="1">
                <a:off x="5709874" y="2144436"/>
                <a:ext cx="0" cy="74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6B74FC0-AE74-4A26-8C27-2ECA8B47535B}"/>
                  </a:ext>
                </a:extLst>
              </p:cNvPr>
              <p:cNvCxnSpPr/>
              <p:nvPr/>
            </p:nvCxnSpPr>
            <p:spPr>
              <a:xfrm flipV="1">
                <a:off x="5732900" y="3645337"/>
                <a:ext cx="0" cy="731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8F48F48-266B-4655-AC38-864ECBA5CA72}"/>
                  </a:ext>
                </a:extLst>
              </p:cNvPr>
              <p:cNvCxnSpPr>
                <a:cxnSpLocks/>
              </p:cNvCxnSpPr>
              <p:nvPr/>
            </p:nvCxnSpPr>
            <p:spPr>
              <a:xfrm flipV="1">
                <a:off x="5726361" y="3025972"/>
                <a:ext cx="0" cy="45720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865B117-DF3B-49BC-BF12-3195A77B1C25}"/>
                  </a:ext>
                </a:extLst>
              </p:cNvPr>
              <p:cNvSpPr txBox="1"/>
              <p:nvPr/>
            </p:nvSpPr>
            <p:spPr>
              <a:xfrm>
                <a:off x="3653054" y="4576011"/>
                <a:ext cx="368015" cy="369332"/>
              </a:xfrm>
              <a:prstGeom prst="rect">
                <a:avLst/>
              </a:prstGeom>
              <a:noFill/>
            </p:spPr>
            <p:txBody>
              <a:bodyPr wrap="square" rtlCol="0">
                <a:spAutoFit/>
              </a:bodyPr>
              <a:lstStyle/>
              <a:p>
                <a:r>
                  <a:rPr lang="en-US" dirty="0"/>
                  <a:t>I</a:t>
                </a:r>
                <a:r>
                  <a:rPr lang="en-US" baseline="-25000" dirty="0"/>
                  <a:t>D</a:t>
                </a:r>
                <a:endParaRPr lang="en-US" dirty="0"/>
              </a:p>
            </p:txBody>
          </p:sp>
          <p:cxnSp>
            <p:nvCxnSpPr>
              <p:cNvPr id="77" name="Straight Arrow Connector 76">
                <a:extLst>
                  <a:ext uri="{FF2B5EF4-FFF2-40B4-BE49-F238E27FC236}">
                    <a16:creationId xmlns:a16="http://schemas.microsoft.com/office/drawing/2014/main" id="{69A0E984-C960-4E79-9CEA-80F9AC6065E1}"/>
                  </a:ext>
                </a:extLst>
              </p:cNvPr>
              <p:cNvCxnSpPr>
                <a:cxnSpLocks/>
              </p:cNvCxnSpPr>
              <p:nvPr/>
            </p:nvCxnSpPr>
            <p:spPr>
              <a:xfrm flipH="1">
                <a:off x="3494993" y="4632828"/>
                <a:ext cx="3863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44A33F8-0085-4193-8609-EA8CD6514C0B}"/>
                  </a:ext>
                </a:extLst>
              </p:cNvPr>
              <p:cNvSpPr txBox="1"/>
              <p:nvPr/>
            </p:nvSpPr>
            <p:spPr>
              <a:xfrm>
                <a:off x="5892538" y="3583786"/>
                <a:ext cx="1300787" cy="369332"/>
              </a:xfrm>
              <a:prstGeom prst="rect">
                <a:avLst/>
              </a:prstGeom>
              <a:noFill/>
            </p:spPr>
            <p:txBody>
              <a:bodyPr wrap="square" rtlCol="0">
                <a:spAutoFit/>
              </a:bodyPr>
              <a:lstStyle/>
              <a:p>
                <a:r>
                  <a:rPr lang="en-US" dirty="0">
                    <a:solidFill>
                      <a:srgbClr val="FF0000"/>
                    </a:solidFill>
                  </a:rPr>
                  <a:t>I</a:t>
                </a:r>
                <a:r>
                  <a:rPr lang="en-US" baseline="-25000" dirty="0">
                    <a:solidFill>
                      <a:srgbClr val="FF0000"/>
                    </a:solidFill>
                  </a:rPr>
                  <a:t>S</a:t>
                </a:r>
                <a:r>
                  <a:rPr lang="en-US" dirty="0">
                    <a:solidFill>
                      <a:srgbClr val="FF0000"/>
                    </a:solidFill>
                  </a:rPr>
                  <a:t> = 45 mA</a:t>
                </a:r>
              </a:p>
            </p:txBody>
          </p:sp>
          <p:sp>
            <p:nvSpPr>
              <p:cNvPr id="79" name="TextBox 78">
                <a:extLst>
                  <a:ext uri="{FF2B5EF4-FFF2-40B4-BE49-F238E27FC236}">
                    <a16:creationId xmlns:a16="http://schemas.microsoft.com/office/drawing/2014/main" id="{BBEE60C3-A8FB-4AFE-A490-E6B3716B66DE}"/>
                  </a:ext>
                </a:extLst>
              </p:cNvPr>
              <p:cNvSpPr txBox="1"/>
              <p:nvPr/>
            </p:nvSpPr>
            <p:spPr>
              <a:xfrm>
                <a:off x="1890126" y="4576011"/>
                <a:ext cx="1080618" cy="369961"/>
              </a:xfrm>
              <a:prstGeom prst="rect">
                <a:avLst/>
              </a:prstGeom>
              <a:noFill/>
            </p:spPr>
            <p:txBody>
              <a:bodyPr wrap="square" rtlCol="0">
                <a:spAutoFit/>
              </a:bodyPr>
              <a:lstStyle/>
              <a:p>
                <a:r>
                  <a:rPr lang="en-US" dirty="0"/>
                  <a:t>R</a:t>
                </a:r>
                <a:r>
                  <a:rPr lang="en-US" baseline="-25000" dirty="0"/>
                  <a:t> </a:t>
                </a:r>
                <a:r>
                  <a:rPr lang="en-US" dirty="0"/>
                  <a:t>= 400 </a:t>
                </a:r>
                <a:r>
                  <a:rPr lang="el-GR" dirty="0"/>
                  <a:t>Ω</a:t>
                </a:r>
                <a:endParaRPr lang="en-US" dirty="0"/>
              </a:p>
            </p:txBody>
          </p:sp>
          <p:grpSp>
            <p:nvGrpSpPr>
              <p:cNvPr id="84" name="Group 83">
                <a:extLst>
                  <a:ext uri="{FF2B5EF4-FFF2-40B4-BE49-F238E27FC236}">
                    <a16:creationId xmlns:a16="http://schemas.microsoft.com/office/drawing/2014/main" id="{845DAC62-433F-4B96-9835-55E8354B3079}"/>
                  </a:ext>
                </a:extLst>
              </p:cNvPr>
              <p:cNvGrpSpPr/>
              <p:nvPr/>
            </p:nvGrpSpPr>
            <p:grpSpPr>
              <a:xfrm>
                <a:off x="4508762" y="2007580"/>
                <a:ext cx="797859" cy="297701"/>
                <a:chOff x="3069003" y="2744655"/>
                <a:chExt cx="797859" cy="297701"/>
              </a:xfrm>
            </p:grpSpPr>
            <p:grpSp>
              <p:nvGrpSpPr>
                <p:cNvPr id="85" name="Group 84">
                  <a:extLst>
                    <a:ext uri="{FF2B5EF4-FFF2-40B4-BE49-F238E27FC236}">
                      <a16:creationId xmlns:a16="http://schemas.microsoft.com/office/drawing/2014/main" id="{BD7DAA83-A05D-40F5-B94B-286456C5EF37}"/>
                    </a:ext>
                  </a:extLst>
                </p:cNvPr>
                <p:cNvGrpSpPr/>
                <p:nvPr/>
              </p:nvGrpSpPr>
              <p:grpSpPr>
                <a:xfrm>
                  <a:off x="3069003" y="2744655"/>
                  <a:ext cx="204010" cy="290601"/>
                  <a:chOff x="3608294" y="2623632"/>
                  <a:chExt cx="204010" cy="290601"/>
                </a:xfrm>
              </p:grpSpPr>
              <p:cxnSp>
                <p:nvCxnSpPr>
                  <p:cNvPr id="93" name="Straight Connector 92">
                    <a:extLst>
                      <a:ext uri="{FF2B5EF4-FFF2-40B4-BE49-F238E27FC236}">
                        <a16:creationId xmlns:a16="http://schemas.microsoft.com/office/drawing/2014/main" id="{D0023B0A-71E6-4F74-9219-EEB7A8A9A92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CBFF0E-4501-4563-8D2D-1C0D56C0730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B6D9E773-9418-47E8-A31D-6E719587CF79}"/>
                    </a:ext>
                  </a:extLst>
                </p:cNvPr>
                <p:cNvGrpSpPr/>
                <p:nvPr/>
              </p:nvGrpSpPr>
              <p:grpSpPr>
                <a:xfrm>
                  <a:off x="3272884" y="2751754"/>
                  <a:ext cx="263561" cy="290602"/>
                  <a:chOff x="3548743" y="2623631"/>
                  <a:chExt cx="263561" cy="290602"/>
                </a:xfrm>
              </p:grpSpPr>
              <p:cxnSp>
                <p:nvCxnSpPr>
                  <p:cNvPr id="91" name="Straight Connector 90">
                    <a:extLst>
                      <a:ext uri="{FF2B5EF4-FFF2-40B4-BE49-F238E27FC236}">
                        <a16:creationId xmlns:a16="http://schemas.microsoft.com/office/drawing/2014/main" id="{48BF69FF-7D23-411B-9576-7757B9FCA30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FF0B5AC-2DCB-4DD3-A567-6E624FC0321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6CF5192-9BB8-454B-B9AD-EA6D11AE06B7}"/>
                    </a:ext>
                  </a:extLst>
                </p:cNvPr>
                <p:cNvGrpSpPr/>
                <p:nvPr/>
              </p:nvGrpSpPr>
              <p:grpSpPr>
                <a:xfrm>
                  <a:off x="3536316" y="2751754"/>
                  <a:ext cx="263561" cy="290602"/>
                  <a:chOff x="3548743" y="2623631"/>
                  <a:chExt cx="263561" cy="290602"/>
                </a:xfrm>
              </p:grpSpPr>
              <p:cxnSp>
                <p:nvCxnSpPr>
                  <p:cNvPr id="89" name="Straight Connector 88">
                    <a:extLst>
                      <a:ext uri="{FF2B5EF4-FFF2-40B4-BE49-F238E27FC236}">
                        <a16:creationId xmlns:a16="http://schemas.microsoft.com/office/drawing/2014/main" id="{EE8F5EAF-92C3-4863-BF30-444EC35FE08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1A18D03-D43D-4851-8B64-2418EEF8A61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8" name="Straight Connector 87">
                  <a:extLst>
                    <a:ext uri="{FF2B5EF4-FFF2-40B4-BE49-F238E27FC236}">
                      <a16:creationId xmlns:a16="http://schemas.microsoft.com/office/drawing/2014/main" id="{89CE59C3-9350-4BA1-A743-0DC3FED69E2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5" name="Straight Connector 94">
                <a:extLst>
                  <a:ext uri="{FF2B5EF4-FFF2-40B4-BE49-F238E27FC236}">
                    <a16:creationId xmlns:a16="http://schemas.microsoft.com/office/drawing/2014/main" id="{455EC27F-E256-4FF2-9F8E-7DF950FA006C}"/>
                  </a:ext>
                </a:extLst>
              </p:cNvPr>
              <p:cNvCxnSpPr>
                <a:cxnSpLocks/>
              </p:cNvCxnSpPr>
              <p:nvPr/>
            </p:nvCxnSpPr>
            <p:spPr>
              <a:xfrm flipH="1" flipV="1">
                <a:off x="5298394" y="2144437"/>
                <a:ext cx="411480"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6" name="TextBox 95">
              <a:extLst>
                <a:ext uri="{FF2B5EF4-FFF2-40B4-BE49-F238E27FC236}">
                  <a16:creationId xmlns:a16="http://schemas.microsoft.com/office/drawing/2014/main" id="{B648DEB1-4FE4-4D2C-A7F9-929678E0F144}"/>
                </a:ext>
              </a:extLst>
            </p:cNvPr>
            <p:cNvSpPr txBox="1"/>
            <p:nvPr/>
          </p:nvSpPr>
          <p:spPr>
            <a:xfrm>
              <a:off x="4315253" y="1611836"/>
              <a:ext cx="1080618" cy="369961"/>
            </a:xfrm>
            <a:prstGeom prst="rect">
              <a:avLst/>
            </a:prstGeom>
            <a:noFill/>
          </p:spPr>
          <p:txBody>
            <a:bodyPr wrap="square" rtlCol="0">
              <a:spAutoFit/>
            </a:bodyPr>
            <a:lstStyle/>
            <a:p>
              <a:r>
                <a:rPr lang="en-US" dirty="0"/>
                <a:t>R</a:t>
              </a:r>
              <a:r>
                <a:rPr lang="en-US" baseline="-25000" dirty="0"/>
                <a:t> </a:t>
              </a:r>
              <a:r>
                <a:rPr lang="en-US" dirty="0"/>
                <a:t>= 1 k</a:t>
              </a:r>
              <a:r>
                <a:rPr lang="el-GR" dirty="0"/>
                <a:t>Ω</a:t>
              </a:r>
              <a:endParaRPr lang="en-US" dirty="0"/>
            </a:p>
          </p:txBody>
        </p:sp>
      </p:grpSp>
      <p:sp>
        <p:nvSpPr>
          <p:cNvPr id="83" name="Content Placeholder 2">
            <a:extLst>
              <a:ext uri="{FF2B5EF4-FFF2-40B4-BE49-F238E27FC236}">
                <a16:creationId xmlns:a16="http://schemas.microsoft.com/office/drawing/2014/main" id="{9E6C5045-7F64-4734-902D-92C03881E540}"/>
              </a:ext>
            </a:extLst>
          </p:cNvPr>
          <p:cNvSpPr txBox="1">
            <a:spLocks/>
          </p:cNvSpPr>
          <p:nvPr/>
        </p:nvSpPr>
        <p:spPr>
          <a:xfrm>
            <a:off x="2845094" y="5023948"/>
            <a:ext cx="1481273" cy="4857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FF0000"/>
                </a:solidFill>
              </a:rPr>
              <a:t>I</a:t>
            </a:r>
            <a:r>
              <a:rPr lang="en-US" sz="2000" baseline="-25000" dirty="0">
                <a:solidFill>
                  <a:srgbClr val="FF0000"/>
                </a:solidFill>
              </a:rPr>
              <a:t>D</a:t>
            </a:r>
            <a:r>
              <a:rPr lang="en-US" sz="2000" dirty="0">
                <a:solidFill>
                  <a:srgbClr val="FF0000"/>
                </a:solidFill>
              </a:rPr>
              <a:t> = 0 mA</a:t>
            </a:r>
          </a:p>
        </p:txBody>
      </p:sp>
      <p:sp>
        <p:nvSpPr>
          <p:cNvPr id="97" name="Content Placeholder 2">
            <a:extLst>
              <a:ext uri="{FF2B5EF4-FFF2-40B4-BE49-F238E27FC236}">
                <a16:creationId xmlns:a16="http://schemas.microsoft.com/office/drawing/2014/main" id="{953A197D-9944-4906-B0C7-0E92FAEA320B}"/>
              </a:ext>
            </a:extLst>
          </p:cNvPr>
          <p:cNvSpPr txBox="1">
            <a:spLocks/>
          </p:cNvSpPr>
          <p:nvPr/>
        </p:nvSpPr>
        <p:spPr>
          <a:xfrm>
            <a:off x="8272648" y="3234248"/>
            <a:ext cx="1806300" cy="578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0000"/>
                </a:solidFill>
              </a:rPr>
              <a:t>I</a:t>
            </a:r>
            <a:r>
              <a:rPr lang="en-US" sz="2400" baseline="-25000" dirty="0">
                <a:solidFill>
                  <a:srgbClr val="FF0000"/>
                </a:solidFill>
              </a:rPr>
              <a:t>2</a:t>
            </a:r>
            <a:r>
              <a:rPr lang="en-US" sz="2400" dirty="0">
                <a:solidFill>
                  <a:srgbClr val="FF0000"/>
                </a:solidFill>
              </a:rPr>
              <a:t> = I</a:t>
            </a:r>
            <a:r>
              <a:rPr lang="en-US" sz="2400" baseline="-25000" dirty="0">
                <a:solidFill>
                  <a:srgbClr val="FF0000"/>
                </a:solidFill>
              </a:rPr>
              <a:t>D</a:t>
            </a:r>
            <a:r>
              <a:rPr lang="en-US" sz="2400" dirty="0">
                <a:solidFill>
                  <a:srgbClr val="FF0000"/>
                </a:solidFill>
              </a:rPr>
              <a:t> + I</a:t>
            </a:r>
            <a:r>
              <a:rPr lang="en-US" sz="2400" baseline="-25000" dirty="0">
                <a:solidFill>
                  <a:srgbClr val="FF0000"/>
                </a:solidFill>
              </a:rPr>
              <a:t>S</a:t>
            </a:r>
            <a:r>
              <a:rPr lang="en-US" sz="2400" dirty="0">
                <a:solidFill>
                  <a:srgbClr val="FF0000"/>
                </a:solidFill>
              </a:rPr>
              <a:t> </a:t>
            </a:r>
          </a:p>
        </p:txBody>
      </p:sp>
      <p:sp>
        <p:nvSpPr>
          <p:cNvPr id="98" name="Content Placeholder 2">
            <a:extLst>
              <a:ext uri="{FF2B5EF4-FFF2-40B4-BE49-F238E27FC236}">
                <a16:creationId xmlns:a16="http://schemas.microsoft.com/office/drawing/2014/main" id="{1C901741-2169-42CA-974E-DE233AB7556C}"/>
              </a:ext>
            </a:extLst>
          </p:cNvPr>
          <p:cNvSpPr txBox="1">
            <a:spLocks/>
          </p:cNvSpPr>
          <p:nvPr/>
        </p:nvSpPr>
        <p:spPr>
          <a:xfrm>
            <a:off x="8247995" y="3884091"/>
            <a:ext cx="3002201" cy="578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0000"/>
                </a:solidFill>
              </a:rPr>
              <a:t>I</a:t>
            </a:r>
            <a:r>
              <a:rPr lang="en-US" sz="2400" baseline="-25000" dirty="0">
                <a:solidFill>
                  <a:srgbClr val="FF0000"/>
                </a:solidFill>
              </a:rPr>
              <a:t>2</a:t>
            </a:r>
            <a:r>
              <a:rPr lang="en-US" sz="2400" dirty="0">
                <a:solidFill>
                  <a:srgbClr val="FF0000"/>
                </a:solidFill>
              </a:rPr>
              <a:t> = 0 mA + 45 mA</a:t>
            </a:r>
          </a:p>
        </p:txBody>
      </p:sp>
      <p:sp>
        <p:nvSpPr>
          <p:cNvPr id="99" name="Content Placeholder 2">
            <a:extLst>
              <a:ext uri="{FF2B5EF4-FFF2-40B4-BE49-F238E27FC236}">
                <a16:creationId xmlns:a16="http://schemas.microsoft.com/office/drawing/2014/main" id="{6C0661CF-7BDC-4E8C-944D-E1C8809BBB8E}"/>
              </a:ext>
            </a:extLst>
          </p:cNvPr>
          <p:cNvSpPr txBox="1">
            <a:spLocks/>
          </p:cNvSpPr>
          <p:nvPr/>
        </p:nvSpPr>
        <p:spPr>
          <a:xfrm>
            <a:off x="8272648" y="4516489"/>
            <a:ext cx="3002201" cy="5784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FF0000"/>
                </a:solidFill>
              </a:rPr>
              <a:t>I</a:t>
            </a:r>
            <a:r>
              <a:rPr lang="en-US" sz="2400" baseline="-25000" dirty="0">
                <a:solidFill>
                  <a:srgbClr val="FF0000"/>
                </a:solidFill>
              </a:rPr>
              <a:t>2</a:t>
            </a:r>
            <a:r>
              <a:rPr lang="en-US" sz="2400" dirty="0">
                <a:solidFill>
                  <a:srgbClr val="FF0000"/>
                </a:solidFill>
              </a:rPr>
              <a:t> = 45 mA</a:t>
            </a:r>
          </a:p>
        </p:txBody>
      </p:sp>
      <p:sp>
        <p:nvSpPr>
          <p:cNvPr id="3" name="Rectangle 2">
            <a:extLst>
              <a:ext uri="{FF2B5EF4-FFF2-40B4-BE49-F238E27FC236}">
                <a16:creationId xmlns:a16="http://schemas.microsoft.com/office/drawing/2014/main" id="{06DF143E-2B95-650B-CD08-9639829179A2}"/>
              </a:ext>
            </a:extLst>
          </p:cNvPr>
          <p:cNvSpPr/>
          <p:nvPr/>
        </p:nvSpPr>
        <p:spPr>
          <a:xfrm>
            <a:off x="3312160" y="3953118"/>
            <a:ext cx="678073" cy="622884"/>
          </a:xfrm>
          <a:prstGeom prst="rect">
            <a:avLst/>
          </a:prstGeom>
          <a:solidFill>
            <a:schemeClr val="bg1">
              <a:alpha val="6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a:extLst>
              <a:ext uri="{FF2B5EF4-FFF2-40B4-BE49-F238E27FC236}">
                <a16:creationId xmlns:a16="http://schemas.microsoft.com/office/drawing/2014/main" id="{FFEECD5F-2176-FD4A-A1EE-8C22D1113DB6}"/>
              </a:ext>
            </a:extLst>
          </p:cNvPr>
          <p:cNvSpPr txBox="1">
            <a:spLocks/>
          </p:cNvSpPr>
          <p:nvPr/>
        </p:nvSpPr>
        <p:spPr>
          <a:xfrm>
            <a:off x="3031756" y="1654862"/>
            <a:ext cx="1481273" cy="4857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rgbClr val="FF0000"/>
                </a:solidFill>
              </a:rPr>
              <a:t>= I</a:t>
            </a:r>
            <a:r>
              <a:rPr lang="en-US" sz="1800" baseline="-25000" dirty="0">
                <a:solidFill>
                  <a:srgbClr val="FF0000"/>
                </a:solidFill>
              </a:rPr>
              <a:t>D</a:t>
            </a:r>
            <a:r>
              <a:rPr lang="en-US" sz="1800" dirty="0">
                <a:solidFill>
                  <a:srgbClr val="FF0000"/>
                </a:solidFill>
              </a:rPr>
              <a:t> = 0 mA</a:t>
            </a:r>
          </a:p>
        </p:txBody>
      </p:sp>
    </p:spTree>
    <p:extLst>
      <p:ext uri="{BB962C8B-B14F-4D97-AF65-F5344CB8AC3E}">
        <p14:creationId xmlns:p14="http://schemas.microsoft.com/office/powerpoint/2010/main" val="165828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83" grpId="0"/>
      <p:bldP spid="97" grpId="0"/>
      <p:bldP spid="98" grpId="0"/>
      <p:bldP spid="99" grpId="0"/>
      <p:bldP spid="4"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C841-1A6E-4480-AFF1-2181C7F5A5EE}"/>
              </a:ext>
            </a:extLst>
          </p:cNvPr>
          <p:cNvSpPr>
            <a:spLocks noGrp="1"/>
          </p:cNvSpPr>
          <p:nvPr>
            <p:ph type="ctrTitle"/>
          </p:nvPr>
        </p:nvSpPr>
        <p:spPr>
          <a:xfrm>
            <a:off x="1386037" y="457345"/>
            <a:ext cx="9567511" cy="1015195"/>
          </a:xfrm>
        </p:spPr>
        <p:txBody>
          <a:bodyPr>
            <a:normAutofit/>
          </a:bodyPr>
          <a:lstStyle/>
          <a:p>
            <a:r>
              <a:rPr lang="en-US" sz="4800" dirty="0"/>
              <a:t>What have we learned today?</a:t>
            </a:r>
          </a:p>
        </p:txBody>
      </p:sp>
      <p:sp>
        <p:nvSpPr>
          <p:cNvPr id="3" name="Subtitle 2">
            <a:extLst>
              <a:ext uri="{FF2B5EF4-FFF2-40B4-BE49-F238E27FC236}">
                <a16:creationId xmlns:a16="http://schemas.microsoft.com/office/drawing/2014/main" id="{935F2E71-1BB2-4560-96F9-16C56271F107}"/>
              </a:ext>
            </a:extLst>
          </p:cNvPr>
          <p:cNvSpPr>
            <a:spLocks noGrp="1"/>
          </p:cNvSpPr>
          <p:nvPr>
            <p:ph type="subTitle" idx="1"/>
          </p:nvPr>
        </p:nvSpPr>
        <p:spPr>
          <a:xfrm>
            <a:off x="1087308" y="1651000"/>
            <a:ext cx="9848020" cy="602343"/>
          </a:xfrm>
        </p:spPr>
        <p:txBody>
          <a:bodyPr>
            <a:normAutofit/>
          </a:bodyPr>
          <a:lstStyle/>
          <a:p>
            <a:pPr algn="l"/>
            <a:r>
              <a:rPr lang="en-US" dirty="0"/>
              <a:t>Thevenin equivalent circuits can help us solve more complicated diode circuits</a:t>
            </a:r>
          </a:p>
          <a:p>
            <a:pPr marL="914400" algn="l"/>
            <a:endParaRPr lang="en-US" dirty="0"/>
          </a:p>
        </p:txBody>
      </p:sp>
      <p:sp>
        <p:nvSpPr>
          <p:cNvPr id="5" name="Subtitle 2">
            <a:extLst>
              <a:ext uri="{FF2B5EF4-FFF2-40B4-BE49-F238E27FC236}">
                <a16:creationId xmlns:a16="http://schemas.microsoft.com/office/drawing/2014/main" id="{650DF613-7EFF-422B-8CE0-8CDAC74157CA}"/>
              </a:ext>
            </a:extLst>
          </p:cNvPr>
          <p:cNvSpPr txBox="1">
            <a:spLocks/>
          </p:cNvSpPr>
          <p:nvPr/>
        </p:nvSpPr>
        <p:spPr>
          <a:xfrm>
            <a:off x="1087308" y="2431803"/>
            <a:ext cx="9848020" cy="9971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Once we find the Thevenin equivalent circuit, we can use any of the methods that we learned last time to solve the circuit.</a:t>
            </a:r>
          </a:p>
        </p:txBody>
      </p:sp>
      <p:sp>
        <p:nvSpPr>
          <p:cNvPr id="6" name="Subtitle 2">
            <a:extLst>
              <a:ext uri="{FF2B5EF4-FFF2-40B4-BE49-F238E27FC236}">
                <a16:creationId xmlns:a16="http://schemas.microsoft.com/office/drawing/2014/main" id="{9DB8BA0B-2E16-459F-9F02-032489DF6C6F}"/>
              </a:ext>
            </a:extLst>
          </p:cNvPr>
          <p:cNvSpPr txBox="1">
            <a:spLocks/>
          </p:cNvSpPr>
          <p:nvPr/>
        </p:nvSpPr>
        <p:spPr>
          <a:xfrm>
            <a:off x="1087308" y="3607460"/>
            <a:ext cx="9848020" cy="6379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We will normally use the semi-ideal model of the diode to solve the circuit.</a:t>
            </a:r>
          </a:p>
        </p:txBody>
      </p:sp>
      <p:sp>
        <p:nvSpPr>
          <p:cNvPr id="7" name="Subtitle 2">
            <a:extLst>
              <a:ext uri="{FF2B5EF4-FFF2-40B4-BE49-F238E27FC236}">
                <a16:creationId xmlns:a16="http://schemas.microsoft.com/office/drawing/2014/main" id="{04B6FE95-5D99-47D4-9681-7E1C6EECB5C3}"/>
              </a:ext>
            </a:extLst>
          </p:cNvPr>
          <p:cNvSpPr txBox="1">
            <a:spLocks/>
          </p:cNvSpPr>
          <p:nvPr/>
        </p:nvSpPr>
        <p:spPr>
          <a:xfrm>
            <a:off x="1087308" y="4410035"/>
            <a:ext cx="9848020" cy="15498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If it is obvious if the diode is forward biased or reverse biased, the appropriate model can be substituted (voltage source or open circuit) and normal methods used to solve the circuit without finding the Thevenin equivalent circuit.</a:t>
            </a:r>
          </a:p>
        </p:txBody>
      </p:sp>
    </p:spTree>
    <p:extLst>
      <p:ext uri="{BB962C8B-B14F-4D97-AF65-F5344CB8AC3E}">
        <p14:creationId xmlns:p14="http://schemas.microsoft.com/office/powerpoint/2010/main" val="387012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P spid="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BBCED-79D9-43C7-B5EA-9D0015DD24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5C465EE-C19E-4395-A167-361D6936383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404125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47555-F359-4FCD-817C-A64A2396366C}"/>
              </a:ext>
            </a:extLst>
          </p:cNvPr>
          <p:cNvSpPr>
            <a:spLocks noGrp="1"/>
          </p:cNvSpPr>
          <p:nvPr>
            <p:ph type="title"/>
          </p:nvPr>
        </p:nvSpPr>
        <p:spPr/>
        <p:txBody>
          <a:bodyPr/>
          <a:lstStyle/>
          <a:p>
            <a:pPr algn="ctr"/>
            <a:r>
              <a:rPr lang="en-US" dirty="0"/>
              <a:t>Practice Problems</a:t>
            </a:r>
          </a:p>
        </p:txBody>
      </p:sp>
      <p:sp>
        <p:nvSpPr>
          <p:cNvPr id="3" name="Content Placeholder 2">
            <a:extLst>
              <a:ext uri="{FF2B5EF4-FFF2-40B4-BE49-F238E27FC236}">
                <a16:creationId xmlns:a16="http://schemas.microsoft.com/office/drawing/2014/main" id="{B99B77A3-7FFD-425C-8B92-9C929C0A8942}"/>
              </a:ext>
            </a:extLst>
          </p:cNvPr>
          <p:cNvSpPr>
            <a:spLocks noGrp="1"/>
          </p:cNvSpPr>
          <p:nvPr>
            <p:ph idx="1"/>
          </p:nvPr>
        </p:nvSpPr>
        <p:spPr>
          <a:xfrm>
            <a:off x="838200" y="2971799"/>
            <a:ext cx="10515600" cy="3205163"/>
          </a:xfrm>
        </p:spPr>
        <p:txBody>
          <a:bodyPr>
            <a:normAutofit/>
          </a:bodyPr>
          <a:lstStyle/>
          <a:p>
            <a:pPr marL="0" indent="0">
              <a:buNone/>
            </a:pPr>
            <a:r>
              <a:rPr lang="en-US" dirty="0"/>
              <a:t>Use the semi-ideal model of the diode to solve the following problems</a:t>
            </a:r>
          </a:p>
        </p:txBody>
      </p:sp>
    </p:spTree>
    <p:extLst>
      <p:ext uri="{BB962C8B-B14F-4D97-AF65-F5344CB8AC3E}">
        <p14:creationId xmlns:p14="http://schemas.microsoft.com/office/powerpoint/2010/main" val="17975074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Practice Problem:  Find the current through the diode and through the 8 Ohm resistor</a:t>
            </a:r>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38200" y="1794147"/>
            <a:ext cx="10457964"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223649" y="3828403"/>
            <a:ext cx="974252" cy="369332"/>
          </a:xfrm>
          <a:prstGeom prst="rect">
            <a:avLst/>
          </a:prstGeom>
          <a:noFill/>
        </p:spPr>
        <p:txBody>
          <a:bodyPr wrap="square" rtlCol="0">
            <a:spAutoFit/>
          </a:bodyPr>
          <a:lstStyle/>
          <a:p>
            <a:r>
              <a:rPr lang="en-US" dirty="0"/>
              <a:t>V</a:t>
            </a:r>
            <a:r>
              <a:rPr lang="en-US" baseline="-25000" dirty="0"/>
              <a:t>in</a:t>
            </a:r>
            <a:r>
              <a:rPr lang="en-US" dirty="0"/>
              <a:t> = 3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62" name="Straight Connector 61">
            <a:extLst>
              <a:ext uri="{FF2B5EF4-FFF2-40B4-BE49-F238E27FC236}">
                <a16:creationId xmlns:a16="http://schemas.microsoft.com/office/drawing/2014/main" id="{EF2100E1-E124-443A-ADE1-9A6B8FF06DD7}"/>
              </a:ext>
            </a:extLst>
          </p:cNvPr>
          <p:cNvCxnSpPr>
            <a:cxnSpLocks/>
          </p:cNvCxnSpPr>
          <p:nvPr/>
        </p:nvCxnSpPr>
        <p:spPr>
          <a:xfrm>
            <a:off x="6826981" y="2898047"/>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p:cNvCxnSpPr>
          <p:nvPr/>
        </p:nvCxnSpPr>
        <p:spPr>
          <a:xfrm>
            <a:off x="6832242" y="4203585"/>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275E1AB7-BF82-46E1-BDD9-DCE19171F38A}"/>
              </a:ext>
            </a:extLst>
          </p:cNvPr>
          <p:cNvGrpSpPr/>
          <p:nvPr/>
        </p:nvGrpSpPr>
        <p:grpSpPr>
          <a:xfrm>
            <a:off x="6651919" y="3795207"/>
            <a:ext cx="365760" cy="413645"/>
            <a:chOff x="6431228" y="3717404"/>
            <a:chExt cx="365760" cy="413645"/>
          </a:xfrm>
        </p:grpSpPr>
        <p:sp>
          <p:nvSpPr>
            <p:cNvPr id="66" name="Isosceles Triangle 65">
              <a:extLst>
                <a:ext uri="{FF2B5EF4-FFF2-40B4-BE49-F238E27FC236}">
                  <a16:creationId xmlns:a16="http://schemas.microsoft.com/office/drawing/2014/main" id="{C99619E8-9FB2-45E2-A6E4-A838CCF0B8BA}"/>
                </a:ext>
              </a:extLst>
            </p:cNvPr>
            <p:cNvSpPr/>
            <p:nvPr/>
          </p:nvSpPr>
          <p:spPr>
            <a:xfrm>
              <a:off x="6435645" y="3735836"/>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431228" y="371740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4781864" y="3812120"/>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5211451" y="4359365"/>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spTree>
    <p:extLst>
      <p:ext uri="{BB962C8B-B14F-4D97-AF65-F5344CB8AC3E}">
        <p14:creationId xmlns:p14="http://schemas.microsoft.com/office/powerpoint/2010/main" val="32439033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Practice Problem:  Find the current through the diode and the output voltage</a:t>
            </a:r>
          </a:p>
        </p:txBody>
      </p:sp>
      <p:grpSp>
        <p:nvGrpSpPr>
          <p:cNvPr id="28" name="Group 27">
            <a:extLst>
              <a:ext uri="{FF2B5EF4-FFF2-40B4-BE49-F238E27FC236}">
                <a16:creationId xmlns:a16="http://schemas.microsoft.com/office/drawing/2014/main" id="{C4DB786B-0388-42F0-A07A-723FCB34C3B4}"/>
              </a:ext>
            </a:extLst>
          </p:cNvPr>
          <p:cNvGrpSpPr/>
          <p:nvPr/>
        </p:nvGrpSpPr>
        <p:grpSpPr>
          <a:xfrm>
            <a:off x="1894230" y="1945489"/>
            <a:ext cx="2709269" cy="4391765"/>
            <a:chOff x="1894230" y="1945489"/>
            <a:chExt cx="2709269" cy="4391765"/>
          </a:xfrm>
        </p:grpSpPr>
        <p:grpSp>
          <p:nvGrpSpPr>
            <p:cNvPr id="27" name="Group 26">
              <a:extLst>
                <a:ext uri="{FF2B5EF4-FFF2-40B4-BE49-F238E27FC236}">
                  <a16:creationId xmlns:a16="http://schemas.microsoft.com/office/drawing/2014/main" id="{027BE59F-899F-4E63-B8A3-236636A29AFB}"/>
                </a:ext>
              </a:extLst>
            </p:cNvPr>
            <p:cNvGrpSpPr/>
            <p:nvPr/>
          </p:nvGrpSpPr>
          <p:grpSpPr>
            <a:xfrm>
              <a:off x="1894230" y="1945489"/>
              <a:ext cx="2709269" cy="4055422"/>
              <a:chOff x="4360983" y="1839163"/>
              <a:chExt cx="2709269" cy="4055422"/>
            </a:xfrm>
          </p:grpSpPr>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5218188" y="4442758"/>
                <a:ext cx="548640" cy="0"/>
              </a:xfrm>
              <a:prstGeom prst="line">
                <a:avLst/>
              </a:prstGeom>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C14A581A-D155-4F10-A32A-4D21C4791783}"/>
                  </a:ext>
                </a:extLst>
              </p:cNvPr>
              <p:cNvSpPr txBox="1"/>
              <p:nvPr/>
            </p:nvSpPr>
            <p:spPr>
              <a:xfrm>
                <a:off x="6096000" y="4171986"/>
                <a:ext cx="974252" cy="369332"/>
              </a:xfrm>
              <a:prstGeom prst="rect">
                <a:avLst/>
              </a:prstGeom>
              <a:noFill/>
            </p:spPr>
            <p:txBody>
              <a:bodyPr wrap="square" rtlCol="0">
                <a:spAutoFit/>
              </a:bodyPr>
              <a:lstStyle/>
              <a:p>
                <a:r>
                  <a:rPr lang="en-US" dirty="0" err="1"/>
                  <a:t>V</a:t>
                </a:r>
                <a:r>
                  <a:rPr lang="en-US" baseline="-25000" dirty="0" err="1"/>
                  <a:t>out</a:t>
                </a:r>
                <a:endParaRPr lang="en-US" dirty="0"/>
              </a:p>
            </p:txBody>
          </p:sp>
          <p:sp>
            <p:nvSpPr>
              <p:cNvPr id="76" name="TextBox 75">
                <a:extLst>
                  <a:ext uri="{FF2B5EF4-FFF2-40B4-BE49-F238E27FC236}">
                    <a16:creationId xmlns:a16="http://schemas.microsoft.com/office/drawing/2014/main" id="{72F8E03B-BECC-409F-B303-EA09FA75CF12}"/>
                  </a:ext>
                </a:extLst>
              </p:cNvPr>
              <p:cNvSpPr txBox="1"/>
              <p:nvPr/>
            </p:nvSpPr>
            <p:spPr>
              <a:xfrm>
                <a:off x="4805734" y="1839163"/>
                <a:ext cx="1080618" cy="369961"/>
              </a:xfrm>
              <a:prstGeom prst="rect">
                <a:avLst/>
              </a:prstGeom>
              <a:noFill/>
            </p:spPr>
            <p:txBody>
              <a:bodyPr wrap="square" rtlCol="0">
                <a:spAutoFit/>
              </a:bodyPr>
              <a:lstStyle/>
              <a:p>
                <a:r>
                  <a:rPr lang="en-US" dirty="0"/>
                  <a:t>5 V</a:t>
                </a:r>
              </a:p>
            </p:txBody>
          </p:sp>
          <p:grpSp>
            <p:nvGrpSpPr>
              <p:cNvPr id="12" name="Group 11">
                <a:extLst>
                  <a:ext uri="{FF2B5EF4-FFF2-40B4-BE49-F238E27FC236}">
                    <a16:creationId xmlns:a16="http://schemas.microsoft.com/office/drawing/2014/main" id="{275E1AB7-BF82-46E1-BDD9-DCE19171F38A}"/>
                  </a:ext>
                </a:extLst>
              </p:cNvPr>
              <p:cNvGrpSpPr/>
              <p:nvPr/>
            </p:nvGrpSpPr>
            <p:grpSpPr>
              <a:xfrm flipV="1">
                <a:off x="5033208" y="3758341"/>
                <a:ext cx="365760" cy="413645"/>
                <a:chOff x="6431228" y="3717404"/>
                <a:chExt cx="365760" cy="413645"/>
              </a:xfrm>
            </p:grpSpPr>
            <p:sp>
              <p:nvSpPr>
                <p:cNvPr id="66" name="Isosceles Triangle 65">
                  <a:extLst>
                    <a:ext uri="{FF2B5EF4-FFF2-40B4-BE49-F238E27FC236}">
                      <a16:creationId xmlns:a16="http://schemas.microsoft.com/office/drawing/2014/main" id="{C99619E8-9FB2-45E2-A6E4-A838CCF0B8BA}"/>
                    </a:ext>
                  </a:extLst>
                </p:cNvPr>
                <p:cNvSpPr/>
                <p:nvPr/>
              </p:nvSpPr>
              <p:spPr>
                <a:xfrm>
                  <a:off x="6435645" y="3735836"/>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431228" y="371740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4360983" y="3750903"/>
                <a:ext cx="649370" cy="369332"/>
              </a:xfrm>
              <a:prstGeom prst="rect">
                <a:avLst/>
              </a:prstGeom>
              <a:noFill/>
            </p:spPr>
            <p:txBody>
              <a:bodyPr wrap="square" rtlCol="0">
                <a:spAutoFit/>
              </a:bodyPr>
              <a:lstStyle/>
              <a:p>
                <a:r>
                  <a:rPr lang="en-US" dirty="0"/>
                  <a:t>I</a:t>
                </a:r>
                <a:r>
                  <a:rPr lang="en-US" baseline="-25000" dirty="0"/>
                  <a:t>D</a:t>
                </a:r>
              </a:p>
            </p:txBody>
          </p:sp>
          <p:grpSp>
            <p:nvGrpSpPr>
              <p:cNvPr id="5" name="Group 4">
                <a:extLst>
                  <a:ext uri="{FF2B5EF4-FFF2-40B4-BE49-F238E27FC236}">
                    <a16:creationId xmlns:a16="http://schemas.microsoft.com/office/drawing/2014/main" id="{349844EB-6FC7-4A03-B9CB-EACBB58792A4}"/>
                  </a:ext>
                </a:extLst>
              </p:cNvPr>
              <p:cNvGrpSpPr/>
              <p:nvPr/>
            </p:nvGrpSpPr>
            <p:grpSpPr>
              <a:xfrm>
                <a:off x="5050325" y="2344811"/>
                <a:ext cx="297701" cy="1438395"/>
                <a:chOff x="5090300" y="2694719"/>
                <a:chExt cx="297701" cy="1438395"/>
              </a:xfrm>
            </p:grpSpPr>
            <p:grpSp>
              <p:nvGrpSpPr>
                <p:cNvPr id="3" name="Group 2">
                  <a:extLst>
                    <a:ext uri="{FF2B5EF4-FFF2-40B4-BE49-F238E27FC236}">
                      <a16:creationId xmlns:a16="http://schemas.microsoft.com/office/drawing/2014/main" id="{6E7F8E5A-EC18-43AC-B49F-925A8EA615D3}"/>
                    </a:ext>
                  </a:extLst>
                </p:cNvPr>
                <p:cNvGrpSpPr/>
                <p:nvPr/>
              </p:nvGrpSpPr>
              <p:grpSpPr>
                <a:xfrm>
                  <a:off x="5090300" y="2694719"/>
                  <a:ext cx="297701" cy="1117728"/>
                  <a:chOff x="5090300" y="2694719"/>
                  <a:chExt cx="297701" cy="1117728"/>
                </a:xfrm>
              </p:grpSpPr>
              <p:grpSp>
                <p:nvGrpSpPr>
                  <p:cNvPr id="37" name="Group 36">
                    <a:extLst>
                      <a:ext uri="{FF2B5EF4-FFF2-40B4-BE49-F238E27FC236}">
                        <a16:creationId xmlns:a16="http://schemas.microsoft.com/office/drawing/2014/main" id="{22DA2347-9A21-4716-917E-FA9685A3AD06}"/>
                      </a:ext>
                    </a:extLst>
                  </p:cNvPr>
                  <p:cNvGrpSpPr/>
                  <p:nvPr/>
                </p:nvGrpSpPr>
                <p:grpSpPr>
                  <a:xfrm rot="5400000">
                    <a:off x="4840221" y="3264667"/>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a:cxnSpLocks/>
                  </p:cNvCxnSpPr>
                  <p:nvPr/>
                </p:nvCxnSpPr>
                <p:spPr>
                  <a:xfrm flipV="1">
                    <a:off x="5214537" y="2694719"/>
                    <a:ext cx="109" cy="340363"/>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0" name="Straight Connector 49">
                  <a:extLst>
                    <a:ext uri="{FF2B5EF4-FFF2-40B4-BE49-F238E27FC236}">
                      <a16:creationId xmlns:a16="http://schemas.microsoft.com/office/drawing/2014/main" id="{D3284681-150F-4D91-A4CF-C76346DBAE34}"/>
                    </a:ext>
                  </a:extLst>
                </p:cNvPr>
                <p:cNvCxnSpPr>
                  <a:cxnSpLocks/>
                </p:cNvCxnSpPr>
                <p:nvPr/>
              </p:nvCxnSpPr>
              <p:spPr>
                <a:xfrm flipV="1">
                  <a:off x="5234609" y="3812447"/>
                  <a:ext cx="0" cy="320667"/>
                </a:xfrm>
                <a:prstGeom prst="line">
                  <a:avLst/>
                </a:prstGeom>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1EF2EBC3-8B78-4073-BCAB-43F9A9DCB898}"/>
                  </a:ext>
                </a:extLst>
              </p:cNvPr>
              <p:cNvSpPr txBox="1"/>
              <p:nvPr/>
            </p:nvSpPr>
            <p:spPr>
              <a:xfrm>
                <a:off x="5397712" y="2851798"/>
                <a:ext cx="1080618" cy="369961"/>
              </a:xfrm>
              <a:prstGeom prst="rect">
                <a:avLst/>
              </a:prstGeom>
              <a:noFill/>
            </p:spPr>
            <p:txBody>
              <a:bodyPr wrap="square" rtlCol="0">
                <a:spAutoFit/>
              </a:bodyPr>
              <a:lstStyle/>
              <a:p>
                <a:r>
                  <a:rPr lang="en-US" dirty="0"/>
                  <a:t>20 k</a:t>
                </a:r>
                <a:r>
                  <a:rPr lang="el-GR" dirty="0"/>
                  <a:t>Ω</a:t>
                </a:r>
                <a:endParaRPr lang="en-US" dirty="0"/>
              </a:p>
            </p:txBody>
          </p:sp>
          <p:grpSp>
            <p:nvGrpSpPr>
              <p:cNvPr id="52" name="Group 51">
                <a:extLst>
                  <a:ext uri="{FF2B5EF4-FFF2-40B4-BE49-F238E27FC236}">
                    <a16:creationId xmlns:a16="http://schemas.microsoft.com/office/drawing/2014/main" id="{B00326D7-AFF5-4B3E-A6B5-80F9D9027255}"/>
                  </a:ext>
                </a:extLst>
              </p:cNvPr>
              <p:cNvGrpSpPr/>
              <p:nvPr/>
            </p:nvGrpSpPr>
            <p:grpSpPr>
              <a:xfrm>
                <a:off x="5095913" y="4171986"/>
                <a:ext cx="297701" cy="1654019"/>
                <a:chOff x="5090300" y="2479095"/>
                <a:chExt cx="297701" cy="1654019"/>
              </a:xfrm>
            </p:grpSpPr>
            <p:grpSp>
              <p:nvGrpSpPr>
                <p:cNvPr id="53" name="Group 52">
                  <a:extLst>
                    <a:ext uri="{FF2B5EF4-FFF2-40B4-BE49-F238E27FC236}">
                      <a16:creationId xmlns:a16="http://schemas.microsoft.com/office/drawing/2014/main" id="{4C0B59C5-2EE7-4DC2-A002-EDE2A605DD1A}"/>
                    </a:ext>
                  </a:extLst>
                </p:cNvPr>
                <p:cNvGrpSpPr/>
                <p:nvPr/>
              </p:nvGrpSpPr>
              <p:grpSpPr>
                <a:xfrm>
                  <a:off x="5090300" y="2479095"/>
                  <a:ext cx="297701" cy="1333352"/>
                  <a:chOff x="5090300" y="2479095"/>
                  <a:chExt cx="297701" cy="1333352"/>
                </a:xfrm>
              </p:grpSpPr>
              <p:grpSp>
                <p:nvGrpSpPr>
                  <p:cNvPr id="55" name="Group 54">
                    <a:extLst>
                      <a:ext uri="{FF2B5EF4-FFF2-40B4-BE49-F238E27FC236}">
                        <a16:creationId xmlns:a16="http://schemas.microsoft.com/office/drawing/2014/main" id="{CCC5B3D2-3464-4EBB-9A96-D5F99EC5EFFD}"/>
                      </a:ext>
                    </a:extLst>
                  </p:cNvPr>
                  <p:cNvGrpSpPr/>
                  <p:nvPr/>
                </p:nvGrpSpPr>
                <p:grpSpPr>
                  <a:xfrm rot="5400000">
                    <a:off x="4840221" y="3264667"/>
                    <a:ext cx="797859" cy="297701"/>
                    <a:chOff x="3069003" y="2744655"/>
                    <a:chExt cx="797859" cy="297701"/>
                  </a:xfrm>
                </p:grpSpPr>
                <p:grpSp>
                  <p:nvGrpSpPr>
                    <p:cNvPr id="57" name="Group 56">
                      <a:extLst>
                        <a:ext uri="{FF2B5EF4-FFF2-40B4-BE49-F238E27FC236}">
                          <a16:creationId xmlns:a16="http://schemas.microsoft.com/office/drawing/2014/main" id="{89775449-CC7C-4D03-BA87-726106A66600}"/>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989A656F-F725-40F8-B7F1-64FDDFB3CDF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55C5225C-4028-463D-BB8C-12A15E0F13C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8" name="Group 57">
                      <a:extLst>
                        <a:ext uri="{FF2B5EF4-FFF2-40B4-BE49-F238E27FC236}">
                          <a16:creationId xmlns:a16="http://schemas.microsoft.com/office/drawing/2014/main" id="{D14BC864-4FB2-4797-B7D4-59EB66AB3191}"/>
                        </a:ext>
                      </a:extLst>
                    </p:cNvPr>
                    <p:cNvGrpSpPr/>
                    <p:nvPr/>
                  </p:nvGrpSpPr>
                  <p:grpSpPr>
                    <a:xfrm>
                      <a:off x="3272884" y="2751754"/>
                      <a:ext cx="263561" cy="290602"/>
                      <a:chOff x="3548743" y="2623631"/>
                      <a:chExt cx="263561" cy="290602"/>
                    </a:xfrm>
                  </p:grpSpPr>
                  <p:cxnSp>
                    <p:nvCxnSpPr>
                      <p:cNvPr id="67" name="Straight Connector 66">
                        <a:extLst>
                          <a:ext uri="{FF2B5EF4-FFF2-40B4-BE49-F238E27FC236}">
                            <a16:creationId xmlns:a16="http://schemas.microsoft.com/office/drawing/2014/main" id="{921883F0-C3DB-4CE8-9201-7B043F1C567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A77ECD64-8CD5-40B3-BDF4-DD847E71984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E6A00984-0B4A-42F2-BC6C-E3E8D11C90C2}"/>
                        </a:ext>
                      </a:extLst>
                    </p:cNvPr>
                    <p:cNvGrpSpPr/>
                    <p:nvPr/>
                  </p:nvGrpSpPr>
                  <p:grpSpPr>
                    <a:xfrm>
                      <a:off x="3536316" y="2751754"/>
                      <a:ext cx="263561" cy="290602"/>
                      <a:chOff x="3548743" y="2623631"/>
                      <a:chExt cx="263561" cy="290602"/>
                    </a:xfrm>
                  </p:grpSpPr>
                  <p:cxnSp>
                    <p:nvCxnSpPr>
                      <p:cNvPr id="64" name="Straight Connector 63">
                        <a:extLst>
                          <a:ext uri="{FF2B5EF4-FFF2-40B4-BE49-F238E27FC236}">
                            <a16:creationId xmlns:a16="http://schemas.microsoft.com/office/drawing/2014/main" id="{556CACE7-8237-417E-8298-DBF36F1E4D3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BE835B-E9BF-446E-B9FB-148C39A498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1" name="Straight Connector 60">
                      <a:extLst>
                        <a:ext uri="{FF2B5EF4-FFF2-40B4-BE49-F238E27FC236}">
                          <a16:creationId xmlns:a16="http://schemas.microsoft.com/office/drawing/2014/main" id="{1BB12643-FDA1-434C-97C4-062DC1C25A2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6" name="Straight Connector 55">
                    <a:extLst>
                      <a:ext uri="{FF2B5EF4-FFF2-40B4-BE49-F238E27FC236}">
                        <a16:creationId xmlns:a16="http://schemas.microsoft.com/office/drawing/2014/main" id="{2F3BA80F-1747-4B0F-9C1F-A7BBEC87735B}"/>
                      </a:ext>
                    </a:extLst>
                  </p:cNvPr>
                  <p:cNvCxnSpPr>
                    <a:cxnSpLocks/>
                  </p:cNvCxnSpPr>
                  <p:nvPr/>
                </p:nvCxnSpPr>
                <p:spPr>
                  <a:xfrm flipV="1">
                    <a:off x="5214537" y="2479095"/>
                    <a:ext cx="0" cy="555988"/>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4" name="Straight Connector 53">
                  <a:extLst>
                    <a:ext uri="{FF2B5EF4-FFF2-40B4-BE49-F238E27FC236}">
                      <a16:creationId xmlns:a16="http://schemas.microsoft.com/office/drawing/2014/main" id="{79988654-EAA2-4287-B7D1-FC707EE8F6E6}"/>
                    </a:ext>
                  </a:extLst>
                </p:cNvPr>
                <p:cNvCxnSpPr>
                  <a:cxnSpLocks/>
                </p:cNvCxnSpPr>
                <p:nvPr/>
              </p:nvCxnSpPr>
              <p:spPr>
                <a:xfrm flipV="1">
                  <a:off x="5234609" y="3812447"/>
                  <a:ext cx="0" cy="320667"/>
                </a:xfrm>
                <a:prstGeom prst="line">
                  <a:avLst/>
                </a:prstGeom>
              </p:spPr>
              <p:style>
                <a:lnRef idx="1">
                  <a:schemeClr val="accent1"/>
                </a:lnRef>
                <a:fillRef idx="0">
                  <a:schemeClr val="accent1"/>
                </a:fillRef>
                <a:effectRef idx="0">
                  <a:schemeClr val="accent1"/>
                </a:effectRef>
                <a:fontRef idx="minor">
                  <a:schemeClr val="tx1"/>
                </a:fontRef>
              </p:style>
            </p:cxnSp>
          </p:grpSp>
          <p:sp>
            <p:nvSpPr>
              <p:cNvPr id="77" name="TextBox 76">
                <a:extLst>
                  <a:ext uri="{FF2B5EF4-FFF2-40B4-BE49-F238E27FC236}">
                    <a16:creationId xmlns:a16="http://schemas.microsoft.com/office/drawing/2014/main" id="{1885DA91-BE61-477C-A335-BAADA2D8D78E}"/>
                  </a:ext>
                </a:extLst>
              </p:cNvPr>
              <p:cNvSpPr txBox="1"/>
              <p:nvPr/>
            </p:nvSpPr>
            <p:spPr>
              <a:xfrm>
                <a:off x="5485888" y="4817950"/>
                <a:ext cx="1080618" cy="369961"/>
              </a:xfrm>
              <a:prstGeom prst="rect">
                <a:avLst/>
              </a:prstGeom>
              <a:noFill/>
            </p:spPr>
            <p:txBody>
              <a:bodyPr wrap="square" rtlCol="0">
                <a:spAutoFit/>
              </a:bodyPr>
              <a:lstStyle/>
              <a:p>
                <a:r>
                  <a:rPr lang="en-US" dirty="0"/>
                  <a:t>20 k</a:t>
                </a:r>
                <a:r>
                  <a:rPr lang="el-GR" dirty="0"/>
                  <a:t>Ω</a:t>
                </a:r>
                <a:endParaRPr lang="en-US" dirty="0"/>
              </a:p>
            </p:txBody>
          </p:sp>
          <p:sp>
            <p:nvSpPr>
              <p:cNvPr id="24" name="Oval 23">
                <a:extLst>
                  <a:ext uri="{FF2B5EF4-FFF2-40B4-BE49-F238E27FC236}">
                    <a16:creationId xmlns:a16="http://schemas.microsoft.com/office/drawing/2014/main" id="{D728791E-99AA-40A7-B734-BDF77A23506C}"/>
                  </a:ext>
                </a:extLst>
              </p:cNvPr>
              <p:cNvSpPr/>
              <p:nvPr/>
            </p:nvSpPr>
            <p:spPr>
              <a:xfrm>
                <a:off x="5124189" y="2247554"/>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42FDCBB6-792F-46D7-8C0A-1B3B837BFBFF}"/>
                  </a:ext>
                </a:extLst>
              </p:cNvPr>
              <p:cNvSpPr/>
              <p:nvPr/>
            </p:nvSpPr>
            <p:spPr>
              <a:xfrm>
                <a:off x="5177102" y="5757425"/>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9D932462-C6F7-46A0-A616-7904FE278382}"/>
                  </a:ext>
                </a:extLst>
              </p:cNvPr>
              <p:cNvCxnSpPr/>
              <p:nvPr/>
            </p:nvCxnSpPr>
            <p:spPr>
              <a:xfrm>
                <a:off x="4707701" y="3758341"/>
                <a:ext cx="0" cy="3658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23" name="TextBox 122">
              <a:extLst>
                <a:ext uri="{FF2B5EF4-FFF2-40B4-BE49-F238E27FC236}">
                  <a16:creationId xmlns:a16="http://schemas.microsoft.com/office/drawing/2014/main" id="{3241AFB1-6E00-4198-BA1A-3AF6B6D8717A}"/>
                </a:ext>
              </a:extLst>
            </p:cNvPr>
            <p:cNvSpPr txBox="1"/>
            <p:nvPr/>
          </p:nvSpPr>
          <p:spPr>
            <a:xfrm>
              <a:off x="2404600" y="5967293"/>
              <a:ext cx="1080618" cy="369961"/>
            </a:xfrm>
            <a:prstGeom prst="rect">
              <a:avLst/>
            </a:prstGeom>
            <a:noFill/>
          </p:spPr>
          <p:txBody>
            <a:bodyPr wrap="square" rtlCol="0">
              <a:spAutoFit/>
            </a:bodyPr>
            <a:lstStyle/>
            <a:p>
              <a:r>
                <a:rPr lang="en-US" dirty="0"/>
                <a:t>-5 V</a:t>
              </a:r>
            </a:p>
          </p:txBody>
        </p:sp>
      </p:grpSp>
      <p:grpSp>
        <p:nvGrpSpPr>
          <p:cNvPr id="29" name="Group 28">
            <a:extLst>
              <a:ext uri="{FF2B5EF4-FFF2-40B4-BE49-F238E27FC236}">
                <a16:creationId xmlns:a16="http://schemas.microsoft.com/office/drawing/2014/main" id="{A03D19D2-CB98-401D-A7FA-613D6600352E}"/>
              </a:ext>
            </a:extLst>
          </p:cNvPr>
          <p:cNvGrpSpPr/>
          <p:nvPr/>
        </p:nvGrpSpPr>
        <p:grpSpPr>
          <a:xfrm>
            <a:off x="4880850" y="2055414"/>
            <a:ext cx="2430299" cy="4445795"/>
            <a:chOff x="5744778" y="1945489"/>
            <a:chExt cx="2430299" cy="4445795"/>
          </a:xfrm>
        </p:grpSpPr>
        <p:cxnSp>
          <p:nvCxnSpPr>
            <p:cNvPr id="122" name="Straight Connector 121">
              <a:extLst>
                <a:ext uri="{FF2B5EF4-FFF2-40B4-BE49-F238E27FC236}">
                  <a16:creationId xmlns:a16="http://schemas.microsoft.com/office/drawing/2014/main" id="{9A7676D5-2AAB-4352-8A44-9490CF61B31B}"/>
                </a:ext>
              </a:extLst>
            </p:cNvPr>
            <p:cNvCxnSpPr>
              <a:cxnSpLocks/>
            </p:cNvCxnSpPr>
            <p:nvPr/>
          </p:nvCxnSpPr>
          <p:spPr>
            <a:xfrm flipV="1">
              <a:off x="6604448" y="4235638"/>
              <a:ext cx="0" cy="173736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E34413BF-3F34-49CC-8837-918953FF7A2A}"/>
                </a:ext>
              </a:extLst>
            </p:cNvPr>
            <p:cNvCxnSpPr>
              <a:cxnSpLocks/>
            </p:cNvCxnSpPr>
            <p:nvPr/>
          </p:nvCxnSpPr>
          <p:spPr>
            <a:xfrm>
              <a:off x="6585529" y="3729529"/>
              <a:ext cx="548640" cy="0"/>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98FF7934-0F7B-4CD6-9031-9C0B5923F84E}"/>
                </a:ext>
              </a:extLst>
            </p:cNvPr>
            <p:cNvSpPr txBox="1"/>
            <p:nvPr/>
          </p:nvSpPr>
          <p:spPr>
            <a:xfrm>
              <a:off x="7200825" y="3535818"/>
              <a:ext cx="974252" cy="369332"/>
            </a:xfrm>
            <a:prstGeom prst="rect">
              <a:avLst/>
            </a:prstGeom>
            <a:noFill/>
          </p:spPr>
          <p:txBody>
            <a:bodyPr wrap="square" rtlCol="0">
              <a:spAutoFit/>
            </a:bodyPr>
            <a:lstStyle/>
            <a:p>
              <a:r>
                <a:rPr lang="en-US" dirty="0" err="1"/>
                <a:t>V</a:t>
              </a:r>
              <a:r>
                <a:rPr lang="en-US" baseline="-25000" dirty="0" err="1"/>
                <a:t>out</a:t>
              </a:r>
              <a:endParaRPr lang="en-US" dirty="0"/>
            </a:p>
          </p:txBody>
        </p:sp>
        <p:sp>
          <p:nvSpPr>
            <p:cNvPr id="82" name="TextBox 81">
              <a:extLst>
                <a:ext uri="{FF2B5EF4-FFF2-40B4-BE49-F238E27FC236}">
                  <a16:creationId xmlns:a16="http://schemas.microsoft.com/office/drawing/2014/main" id="{ECABBB45-A3EA-484C-B87B-422EEBBFC332}"/>
                </a:ext>
              </a:extLst>
            </p:cNvPr>
            <p:cNvSpPr txBox="1"/>
            <p:nvPr/>
          </p:nvSpPr>
          <p:spPr>
            <a:xfrm>
              <a:off x="6189529" y="1945489"/>
              <a:ext cx="1080618" cy="369961"/>
            </a:xfrm>
            <a:prstGeom prst="rect">
              <a:avLst/>
            </a:prstGeom>
            <a:noFill/>
          </p:spPr>
          <p:txBody>
            <a:bodyPr wrap="square" rtlCol="0">
              <a:spAutoFit/>
            </a:bodyPr>
            <a:lstStyle/>
            <a:p>
              <a:r>
                <a:rPr lang="en-US" dirty="0"/>
                <a:t>5 V</a:t>
              </a:r>
            </a:p>
          </p:txBody>
        </p:sp>
        <p:grpSp>
          <p:nvGrpSpPr>
            <p:cNvPr id="83" name="Group 82">
              <a:extLst>
                <a:ext uri="{FF2B5EF4-FFF2-40B4-BE49-F238E27FC236}">
                  <a16:creationId xmlns:a16="http://schemas.microsoft.com/office/drawing/2014/main" id="{D4A7A3BA-2ADC-4AA9-AFA1-3A1ABA5BA63B}"/>
                </a:ext>
              </a:extLst>
            </p:cNvPr>
            <p:cNvGrpSpPr/>
            <p:nvPr/>
          </p:nvGrpSpPr>
          <p:grpSpPr>
            <a:xfrm flipV="1">
              <a:off x="6417003" y="3864667"/>
              <a:ext cx="365760" cy="413645"/>
              <a:chOff x="6431228" y="3717404"/>
              <a:chExt cx="365760" cy="413645"/>
            </a:xfrm>
          </p:grpSpPr>
          <p:sp>
            <p:nvSpPr>
              <p:cNvPr id="120" name="Isosceles Triangle 119">
                <a:extLst>
                  <a:ext uri="{FF2B5EF4-FFF2-40B4-BE49-F238E27FC236}">
                    <a16:creationId xmlns:a16="http://schemas.microsoft.com/office/drawing/2014/main" id="{A660518C-16EF-48A8-AEA6-D39CBF9AE759}"/>
                  </a:ext>
                </a:extLst>
              </p:cNvPr>
              <p:cNvSpPr/>
              <p:nvPr/>
            </p:nvSpPr>
            <p:spPr>
              <a:xfrm>
                <a:off x="6435645" y="3735836"/>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52318F64-DD19-4DB6-9C16-7AA136DE9A58}"/>
                  </a:ext>
                </a:extLst>
              </p:cNvPr>
              <p:cNvCxnSpPr/>
              <p:nvPr/>
            </p:nvCxnSpPr>
            <p:spPr>
              <a:xfrm flipH="1">
                <a:off x="6431228" y="371740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84" name="TextBox 83">
              <a:extLst>
                <a:ext uri="{FF2B5EF4-FFF2-40B4-BE49-F238E27FC236}">
                  <a16:creationId xmlns:a16="http://schemas.microsoft.com/office/drawing/2014/main" id="{320E599A-17AB-4B09-A6B0-A95D1E42BBF8}"/>
                </a:ext>
              </a:extLst>
            </p:cNvPr>
            <p:cNvSpPr txBox="1"/>
            <p:nvPr/>
          </p:nvSpPr>
          <p:spPr>
            <a:xfrm>
              <a:off x="5744778" y="3857229"/>
              <a:ext cx="649370" cy="369332"/>
            </a:xfrm>
            <a:prstGeom prst="rect">
              <a:avLst/>
            </a:prstGeom>
            <a:noFill/>
          </p:spPr>
          <p:txBody>
            <a:bodyPr wrap="square" rtlCol="0">
              <a:spAutoFit/>
            </a:bodyPr>
            <a:lstStyle/>
            <a:p>
              <a:r>
                <a:rPr lang="en-US" dirty="0"/>
                <a:t>I</a:t>
              </a:r>
              <a:r>
                <a:rPr lang="en-US" baseline="-25000" dirty="0"/>
                <a:t>D</a:t>
              </a:r>
            </a:p>
          </p:txBody>
        </p:sp>
        <p:grpSp>
          <p:nvGrpSpPr>
            <p:cNvPr id="85" name="Group 84">
              <a:extLst>
                <a:ext uri="{FF2B5EF4-FFF2-40B4-BE49-F238E27FC236}">
                  <a16:creationId xmlns:a16="http://schemas.microsoft.com/office/drawing/2014/main" id="{B725CF0F-4D71-49A4-AB09-1712341F6BC3}"/>
                </a:ext>
              </a:extLst>
            </p:cNvPr>
            <p:cNvGrpSpPr/>
            <p:nvPr/>
          </p:nvGrpSpPr>
          <p:grpSpPr>
            <a:xfrm>
              <a:off x="6434120" y="2451137"/>
              <a:ext cx="297701" cy="1438395"/>
              <a:chOff x="5090300" y="2694719"/>
              <a:chExt cx="297701" cy="1438395"/>
            </a:xfrm>
          </p:grpSpPr>
          <p:grpSp>
            <p:nvGrpSpPr>
              <p:cNvPr id="106" name="Group 105">
                <a:extLst>
                  <a:ext uri="{FF2B5EF4-FFF2-40B4-BE49-F238E27FC236}">
                    <a16:creationId xmlns:a16="http://schemas.microsoft.com/office/drawing/2014/main" id="{5AD6E192-2EA0-4A54-93BB-A978E0C17D3B}"/>
                  </a:ext>
                </a:extLst>
              </p:cNvPr>
              <p:cNvGrpSpPr/>
              <p:nvPr/>
            </p:nvGrpSpPr>
            <p:grpSpPr>
              <a:xfrm>
                <a:off x="5090300" y="2694719"/>
                <a:ext cx="297701" cy="1117728"/>
                <a:chOff x="5090300" y="2694719"/>
                <a:chExt cx="297701" cy="1117728"/>
              </a:xfrm>
            </p:grpSpPr>
            <p:grpSp>
              <p:nvGrpSpPr>
                <p:cNvPr id="108" name="Group 107">
                  <a:extLst>
                    <a:ext uri="{FF2B5EF4-FFF2-40B4-BE49-F238E27FC236}">
                      <a16:creationId xmlns:a16="http://schemas.microsoft.com/office/drawing/2014/main" id="{8CA667EA-BC70-45D3-BA98-C5E7389C0456}"/>
                    </a:ext>
                  </a:extLst>
                </p:cNvPr>
                <p:cNvGrpSpPr/>
                <p:nvPr/>
              </p:nvGrpSpPr>
              <p:grpSpPr>
                <a:xfrm rot="5400000">
                  <a:off x="4840221" y="3264667"/>
                  <a:ext cx="797859" cy="297701"/>
                  <a:chOff x="3069003" y="2744655"/>
                  <a:chExt cx="797859" cy="297701"/>
                </a:xfrm>
              </p:grpSpPr>
              <p:grpSp>
                <p:nvGrpSpPr>
                  <p:cNvPr id="110" name="Group 109">
                    <a:extLst>
                      <a:ext uri="{FF2B5EF4-FFF2-40B4-BE49-F238E27FC236}">
                        <a16:creationId xmlns:a16="http://schemas.microsoft.com/office/drawing/2014/main" id="{2F3FFE46-684E-49CC-9DB7-FD8E4C56C9FF}"/>
                      </a:ext>
                    </a:extLst>
                  </p:cNvPr>
                  <p:cNvGrpSpPr/>
                  <p:nvPr/>
                </p:nvGrpSpPr>
                <p:grpSpPr>
                  <a:xfrm>
                    <a:off x="3069003" y="2744655"/>
                    <a:ext cx="204010" cy="290601"/>
                    <a:chOff x="3608294" y="2623632"/>
                    <a:chExt cx="204010" cy="290601"/>
                  </a:xfrm>
                </p:grpSpPr>
                <p:cxnSp>
                  <p:nvCxnSpPr>
                    <p:cNvPr id="118" name="Straight Connector 117">
                      <a:extLst>
                        <a:ext uri="{FF2B5EF4-FFF2-40B4-BE49-F238E27FC236}">
                          <a16:creationId xmlns:a16="http://schemas.microsoft.com/office/drawing/2014/main" id="{1CDA7EF3-60A8-4A17-A1D7-9CF305D1CD55}"/>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4CC305A-9D88-4C29-86B3-F94D4982F62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1" name="Group 110">
                    <a:extLst>
                      <a:ext uri="{FF2B5EF4-FFF2-40B4-BE49-F238E27FC236}">
                        <a16:creationId xmlns:a16="http://schemas.microsoft.com/office/drawing/2014/main" id="{678DA697-332F-4C30-9D27-7C67BFF707F2}"/>
                      </a:ext>
                    </a:extLst>
                  </p:cNvPr>
                  <p:cNvGrpSpPr/>
                  <p:nvPr/>
                </p:nvGrpSpPr>
                <p:grpSpPr>
                  <a:xfrm>
                    <a:off x="3272884" y="2751754"/>
                    <a:ext cx="263561" cy="290602"/>
                    <a:chOff x="3548743" y="2623631"/>
                    <a:chExt cx="263561" cy="290602"/>
                  </a:xfrm>
                </p:grpSpPr>
                <p:cxnSp>
                  <p:nvCxnSpPr>
                    <p:cNvPr id="116" name="Straight Connector 115">
                      <a:extLst>
                        <a:ext uri="{FF2B5EF4-FFF2-40B4-BE49-F238E27FC236}">
                          <a16:creationId xmlns:a16="http://schemas.microsoft.com/office/drawing/2014/main" id="{1E26C737-18E2-4838-A70D-FB3BDA19893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60ED5E7D-6142-4A84-9A72-057822C6CB8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2" name="Group 111">
                    <a:extLst>
                      <a:ext uri="{FF2B5EF4-FFF2-40B4-BE49-F238E27FC236}">
                        <a16:creationId xmlns:a16="http://schemas.microsoft.com/office/drawing/2014/main" id="{DE91CF93-FBEB-4A8D-B0FB-A43A4579FBAE}"/>
                      </a:ext>
                    </a:extLst>
                  </p:cNvPr>
                  <p:cNvGrpSpPr/>
                  <p:nvPr/>
                </p:nvGrpSpPr>
                <p:grpSpPr>
                  <a:xfrm>
                    <a:off x="3536316" y="2751754"/>
                    <a:ext cx="263561" cy="290602"/>
                    <a:chOff x="3548743" y="2623631"/>
                    <a:chExt cx="263561" cy="290602"/>
                  </a:xfrm>
                </p:grpSpPr>
                <p:cxnSp>
                  <p:nvCxnSpPr>
                    <p:cNvPr id="114" name="Straight Connector 113">
                      <a:extLst>
                        <a:ext uri="{FF2B5EF4-FFF2-40B4-BE49-F238E27FC236}">
                          <a16:creationId xmlns:a16="http://schemas.microsoft.com/office/drawing/2014/main" id="{C1D778B1-3E29-41C5-A0EC-9562D172F95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BD66D186-9C30-44FE-A2F6-796B313CC8A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13" name="Straight Connector 112">
                    <a:extLst>
                      <a:ext uri="{FF2B5EF4-FFF2-40B4-BE49-F238E27FC236}">
                        <a16:creationId xmlns:a16="http://schemas.microsoft.com/office/drawing/2014/main" id="{64A0EDE2-9C15-4117-9952-F453610B76F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09" name="Straight Connector 108">
                  <a:extLst>
                    <a:ext uri="{FF2B5EF4-FFF2-40B4-BE49-F238E27FC236}">
                      <a16:creationId xmlns:a16="http://schemas.microsoft.com/office/drawing/2014/main" id="{087E46E2-E875-438B-8F68-215BEE9854CD}"/>
                    </a:ext>
                  </a:extLst>
                </p:cNvPr>
                <p:cNvCxnSpPr>
                  <a:cxnSpLocks/>
                </p:cNvCxnSpPr>
                <p:nvPr/>
              </p:nvCxnSpPr>
              <p:spPr>
                <a:xfrm flipV="1">
                  <a:off x="5214537" y="2694719"/>
                  <a:ext cx="109" cy="340363"/>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07" name="Straight Connector 106">
                <a:extLst>
                  <a:ext uri="{FF2B5EF4-FFF2-40B4-BE49-F238E27FC236}">
                    <a16:creationId xmlns:a16="http://schemas.microsoft.com/office/drawing/2014/main" id="{A18C9E63-4A4C-40CE-9650-F290B507A8C0}"/>
                  </a:ext>
                </a:extLst>
              </p:cNvPr>
              <p:cNvCxnSpPr>
                <a:cxnSpLocks/>
              </p:cNvCxnSpPr>
              <p:nvPr/>
            </p:nvCxnSpPr>
            <p:spPr>
              <a:xfrm flipV="1">
                <a:off x="5234609" y="3812447"/>
                <a:ext cx="0" cy="320667"/>
              </a:xfrm>
              <a:prstGeom prst="line">
                <a:avLst/>
              </a:prstGeom>
            </p:spPr>
            <p:style>
              <a:lnRef idx="1">
                <a:schemeClr val="accent1"/>
              </a:lnRef>
              <a:fillRef idx="0">
                <a:schemeClr val="accent1"/>
              </a:fillRef>
              <a:effectRef idx="0">
                <a:schemeClr val="accent1"/>
              </a:effectRef>
              <a:fontRef idx="minor">
                <a:schemeClr val="tx1"/>
              </a:fontRef>
            </p:style>
          </p:cxnSp>
        </p:grpSp>
        <p:sp>
          <p:nvSpPr>
            <p:cNvPr id="86" name="TextBox 85">
              <a:extLst>
                <a:ext uri="{FF2B5EF4-FFF2-40B4-BE49-F238E27FC236}">
                  <a16:creationId xmlns:a16="http://schemas.microsoft.com/office/drawing/2014/main" id="{5EDBBF61-13B0-49B6-9C85-1EC49B963C70}"/>
                </a:ext>
              </a:extLst>
            </p:cNvPr>
            <p:cNvSpPr txBox="1"/>
            <p:nvPr/>
          </p:nvSpPr>
          <p:spPr>
            <a:xfrm>
              <a:off x="6781507" y="2958124"/>
              <a:ext cx="1080618" cy="369961"/>
            </a:xfrm>
            <a:prstGeom prst="rect">
              <a:avLst/>
            </a:prstGeom>
            <a:noFill/>
          </p:spPr>
          <p:txBody>
            <a:bodyPr wrap="square" rtlCol="0">
              <a:spAutoFit/>
            </a:bodyPr>
            <a:lstStyle/>
            <a:p>
              <a:r>
                <a:rPr lang="en-US" dirty="0"/>
                <a:t>20 k</a:t>
              </a:r>
              <a:r>
                <a:rPr lang="el-GR" dirty="0"/>
                <a:t>Ω</a:t>
              </a:r>
              <a:endParaRPr lang="en-US" dirty="0"/>
            </a:p>
          </p:txBody>
        </p:sp>
        <p:sp>
          <p:nvSpPr>
            <p:cNvPr id="89" name="Oval 88">
              <a:extLst>
                <a:ext uri="{FF2B5EF4-FFF2-40B4-BE49-F238E27FC236}">
                  <a16:creationId xmlns:a16="http://schemas.microsoft.com/office/drawing/2014/main" id="{256B204C-EACA-49A5-BF69-424648EAF5D7}"/>
                </a:ext>
              </a:extLst>
            </p:cNvPr>
            <p:cNvSpPr/>
            <p:nvPr/>
          </p:nvSpPr>
          <p:spPr>
            <a:xfrm>
              <a:off x="6507984" y="2353880"/>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37E5843F-47F0-44E7-AF5D-A142BD835E90}"/>
                </a:ext>
              </a:extLst>
            </p:cNvPr>
            <p:cNvSpPr/>
            <p:nvPr/>
          </p:nvSpPr>
          <p:spPr>
            <a:xfrm>
              <a:off x="6558357" y="5854270"/>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Arrow Connector 90">
              <a:extLst>
                <a:ext uri="{FF2B5EF4-FFF2-40B4-BE49-F238E27FC236}">
                  <a16:creationId xmlns:a16="http://schemas.microsoft.com/office/drawing/2014/main" id="{F9080BC3-C564-41B1-8B0A-C4A640A94703}"/>
                </a:ext>
              </a:extLst>
            </p:cNvPr>
            <p:cNvCxnSpPr/>
            <p:nvPr/>
          </p:nvCxnSpPr>
          <p:spPr>
            <a:xfrm>
              <a:off x="6091496" y="3864667"/>
              <a:ext cx="0" cy="3658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40A53994-E16E-467E-89F5-1E6C95557675}"/>
                </a:ext>
              </a:extLst>
            </p:cNvPr>
            <p:cNvSpPr txBox="1"/>
            <p:nvPr/>
          </p:nvSpPr>
          <p:spPr>
            <a:xfrm>
              <a:off x="6288947" y="6021323"/>
              <a:ext cx="1080618" cy="369961"/>
            </a:xfrm>
            <a:prstGeom prst="rect">
              <a:avLst/>
            </a:prstGeom>
            <a:noFill/>
          </p:spPr>
          <p:txBody>
            <a:bodyPr wrap="square" rtlCol="0">
              <a:spAutoFit/>
            </a:bodyPr>
            <a:lstStyle/>
            <a:p>
              <a:r>
                <a:rPr lang="en-US" dirty="0"/>
                <a:t>-3 V</a:t>
              </a:r>
            </a:p>
          </p:txBody>
        </p:sp>
      </p:grpSp>
      <p:grpSp>
        <p:nvGrpSpPr>
          <p:cNvPr id="4" name="Group 3">
            <a:extLst>
              <a:ext uri="{FF2B5EF4-FFF2-40B4-BE49-F238E27FC236}">
                <a16:creationId xmlns:a16="http://schemas.microsoft.com/office/drawing/2014/main" id="{BE0F885B-22C4-0A93-AFFB-00E9217436C6}"/>
              </a:ext>
            </a:extLst>
          </p:cNvPr>
          <p:cNvGrpSpPr/>
          <p:nvPr/>
        </p:nvGrpSpPr>
        <p:grpSpPr>
          <a:xfrm>
            <a:off x="123342" y="2576540"/>
            <a:ext cx="2635098" cy="3253219"/>
            <a:chOff x="123342" y="2576540"/>
            <a:chExt cx="2635098" cy="3253219"/>
          </a:xfrm>
        </p:grpSpPr>
        <p:grpSp>
          <p:nvGrpSpPr>
            <p:cNvPr id="6" name="Group 5">
              <a:extLst>
                <a:ext uri="{FF2B5EF4-FFF2-40B4-BE49-F238E27FC236}">
                  <a16:creationId xmlns:a16="http://schemas.microsoft.com/office/drawing/2014/main" id="{1865C061-AA9F-CF2B-03FE-EB93FB3881CF}"/>
                </a:ext>
              </a:extLst>
            </p:cNvPr>
            <p:cNvGrpSpPr/>
            <p:nvPr/>
          </p:nvGrpSpPr>
          <p:grpSpPr>
            <a:xfrm>
              <a:off x="838200" y="2791500"/>
              <a:ext cx="731520" cy="731520"/>
              <a:chOff x="2166897" y="3614000"/>
              <a:chExt cx="731520" cy="731520"/>
            </a:xfrm>
          </p:grpSpPr>
          <p:sp>
            <p:nvSpPr>
              <p:cNvPr id="25" name="Oval 24">
                <a:extLst>
                  <a:ext uri="{FF2B5EF4-FFF2-40B4-BE49-F238E27FC236}">
                    <a16:creationId xmlns:a16="http://schemas.microsoft.com/office/drawing/2014/main" id="{3934D4CC-20D2-29BC-45FA-0725D1539246}"/>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D896E466-7258-2EFD-62F8-2665619F2A34}"/>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31" name="TextBox 30">
                <a:extLst>
                  <a:ext uri="{FF2B5EF4-FFF2-40B4-BE49-F238E27FC236}">
                    <a16:creationId xmlns:a16="http://schemas.microsoft.com/office/drawing/2014/main" id="{F41145B2-C392-1008-98BC-63527FFC92AC}"/>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grpSp>
        <p:grpSp>
          <p:nvGrpSpPr>
            <p:cNvPr id="8" name="Group 7">
              <a:extLst>
                <a:ext uri="{FF2B5EF4-FFF2-40B4-BE49-F238E27FC236}">
                  <a16:creationId xmlns:a16="http://schemas.microsoft.com/office/drawing/2014/main" id="{979938A5-F4A4-F58B-1D06-F43317A4C8AE}"/>
                </a:ext>
              </a:extLst>
            </p:cNvPr>
            <p:cNvGrpSpPr/>
            <p:nvPr/>
          </p:nvGrpSpPr>
          <p:grpSpPr>
            <a:xfrm>
              <a:off x="838200" y="4915359"/>
              <a:ext cx="731520" cy="731520"/>
              <a:chOff x="2166897" y="3614000"/>
              <a:chExt cx="731520" cy="731520"/>
            </a:xfrm>
          </p:grpSpPr>
          <p:sp>
            <p:nvSpPr>
              <p:cNvPr id="21" name="Oval 20">
                <a:extLst>
                  <a:ext uri="{FF2B5EF4-FFF2-40B4-BE49-F238E27FC236}">
                    <a16:creationId xmlns:a16="http://schemas.microsoft.com/office/drawing/2014/main" id="{68EE8229-FF51-7691-2585-48487D317E71}"/>
                  </a:ext>
                </a:extLst>
              </p:cNvPr>
              <p:cNvSpPr/>
              <p:nvPr/>
            </p:nvSpPr>
            <p:spPr>
              <a:xfrm>
                <a:off x="2166897" y="3614000"/>
                <a:ext cx="731520" cy="73152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4CF32B3F-651C-7193-3D54-17F6D30953C6}"/>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23" name="TextBox 22">
                <a:extLst>
                  <a:ext uri="{FF2B5EF4-FFF2-40B4-BE49-F238E27FC236}">
                    <a16:creationId xmlns:a16="http://schemas.microsoft.com/office/drawing/2014/main" id="{B6CAD897-9FC6-81EB-3EE6-F8E8772CACF4}"/>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grpSp>
        <p:sp>
          <p:nvSpPr>
            <p:cNvPr id="10" name="TextBox 9">
              <a:extLst>
                <a:ext uri="{FF2B5EF4-FFF2-40B4-BE49-F238E27FC236}">
                  <a16:creationId xmlns:a16="http://schemas.microsoft.com/office/drawing/2014/main" id="{96C373C2-571D-631C-F83E-AF9D0A920588}"/>
                </a:ext>
              </a:extLst>
            </p:cNvPr>
            <p:cNvSpPr txBox="1"/>
            <p:nvPr/>
          </p:nvSpPr>
          <p:spPr>
            <a:xfrm>
              <a:off x="123342" y="2934560"/>
              <a:ext cx="1080618" cy="369961"/>
            </a:xfrm>
            <a:prstGeom prst="rect">
              <a:avLst/>
            </a:prstGeom>
            <a:noFill/>
          </p:spPr>
          <p:txBody>
            <a:bodyPr wrap="square" rtlCol="0">
              <a:spAutoFit/>
            </a:bodyPr>
            <a:lstStyle/>
            <a:p>
              <a:r>
                <a:rPr lang="en-US" dirty="0"/>
                <a:t>5 V</a:t>
              </a:r>
            </a:p>
          </p:txBody>
        </p:sp>
        <p:sp>
          <p:nvSpPr>
            <p:cNvPr id="11" name="TextBox 10">
              <a:extLst>
                <a:ext uri="{FF2B5EF4-FFF2-40B4-BE49-F238E27FC236}">
                  <a16:creationId xmlns:a16="http://schemas.microsoft.com/office/drawing/2014/main" id="{44D327DE-31B9-E378-ED97-06F8776B3EA8}"/>
                </a:ext>
              </a:extLst>
            </p:cNvPr>
            <p:cNvSpPr txBox="1"/>
            <p:nvPr/>
          </p:nvSpPr>
          <p:spPr>
            <a:xfrm>
              <a:off x="150275" y="5091985"/>
              <a:ext cx="1080618" cy="369961"/>
            </a:xfrm>
            <a:prstGeom prst="rect">
              <a:avLst/>
            </a:prstGeom>
            <a:noFill/>
          </p:spPr>
          <p:txBody>
            <a:bodyPr wrap="square" rtlCol="0">
              <a:spAutoFit/>
            </a:bodyPr>
            <a:lstStyle/>
            <a:p>
              <a:r>
                <a:rPr lang="en-US" dirty="0"/>
                <a:t>5 V</a:t>
              </a:r>
            </a:p>
          </p:txBody>
        </p:sp>
        <p:cxnSp>
          <p:nvCxnSpPr>
            <p:cNvPr id="13" name="Straight Connector 12">
              <a:extLst>
                <a:ext uri="{FF2B5EF4-FFF2-40B4-BE49-F238E27FC236}">
                  <a16:creationId xmlns:a16="http://schemas.microsoft.com/office/drawing/2014/main" id="{B838CDE1-A5BB-0CE6-751E-6EE4B9FECAFE}"/>
                </a:ext>
              </a:extLst>
            </p:cNvPr>
            <p:cNvCxnSpPr>
              <a:cxnSpLocks/>
            </p:cNvCxnSpPr>
            <p:nvPr/>
          </p:nvCxnSpPr>
          <p:spPr>
            <a:xfrm flipV="1">
              <a:off x="1211109" y="3506285"/>
              <a:ext cx="0" cy="1417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C2B6921-6B39-E806-13A0-81AC764E661A}"/>
                </a:ext>
              </a:extLst>
            </p:cNvPr>
            <p:cNvCxnSpPr>
              <a:cxnSpLocks/>
            </p:cNvCxnSpPr>
            <p:nvPr/>
          </p:nvCxnSpPr>
          <p:spPr>
            <a:xfrm flipV="1">
              <a:off x="1212162" y="5646879"/>
              <a:ext cx="0" cy="1828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468967C-CB60-84A5-BAF3-3B5CEAB4DD12}"/>
                </a:ext>
              </a:extLst>
            </p:cNvPr>
            <p:cNvCxnSpPr>
              <a:cxnSpLocks/>
            </p:cNvCxnSpPr>
            <p:nvPr/>
          </p:nvCxnSpPr>
          <p:spPr>
            <a:xfrm>
              <a:off x="1203960" y="5822083"/>
              <a:ext cx="15544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EB2B473-8FB3-F681-5EAB-D39F94599A48}"/>
                </a:ext>
              </a:extLst>
            </p:cNvPr>
            <p:cNvCxnSpPr>
              <a:cxnSpLocks/>
            </p:cNvCxnSpPr>
            <p:nvPr/>
          </p:nvCxnSpPr>
          <p:spPr>
            <a:xfrm>
              <a:off x="1171536" y="2576540"/>
              <a:ext cx="15544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A0B91B5-EBFC-CF1A-E99D-5979CD9FBD4A}"/>
                </a:ext>
              </a:extLst>
            </p:cNvPr>
            <p:cNvCxnSpPr>
              <a:cxnSpLocks/>
            </p:cNvCxnSpPr>
            <p:nvPr/>
          </p:nvCxnSpPr>
          <p:spPr>
            <a:xfrm>
              <a:off x="453653" y="4214945"/>
              <a:ext cx="7315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B1034BF-D767-B100-D7DD-1C08CD4A9112}"/>
                </a:ext>
              </a:extLst>
            </p:cNvPr>
            <p:cNvCxnSpPr>
              <a:cxnSpLocks/>
            </p:cNvCxnSpPr>
            <p:nvPr/>
          </p:nvCxnSpPr>
          <p:spPr>
            <a:xfrm flipV="1">
              <a:off x="1193955" y="2576540"/>
              <a:ext cx="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01FDEFB-88C9-9C4C-2C0A-592B9268A56E}"/>
                </a:ext>
              </a:extLst>
            </p:cNvPr>
            <p:cNvCxnSpPr>
              <a:cxnSpLocks/>
            </p:cNvCxnSpPr>
            <p:nvPr/>
          </p:nvCxnSpPr>
          <p:spPr>
            <a:xfrm flipV="1">
              <a:off x="457334" y="4214945"/>
              <a:ext cx="0" cy="182880"/>
            </a:xfrm>
            <a:prstGeom prst="line">
              <a:avLst/>
            </a:prstGeom>
          </p:spPr>
          <p:style>
            <a:lnRef idx="1">
              <a:schemeClr val="accent1"/>
            </a:lnRef>
            <a:fillRef idx="0">
              <a:schemeClr val="accent1"/>
            </a:fillRef>
            <a:effectRef idx="0">
              <a:schemeClr val="accent1"/>
            </a:effectRef>
            <a:fontRef idx="minor">
              <a:schemeClr val="tx1"/>
            </a:fontRef>
          </p:style>
        </p:cxnSp>
        <p:sp>
          <p:nvSpPr>
            <p:cNvPr id="20" name="Isosceles Triangle 19">
              <a:extLst>
                <a:ext uri="{FF2B5EF4-FFF2-40B4-BE49-F238E27FC236}">
                  <a16:creationId xmlns:a16="http://schemas.microsoft.com/office/drawing/2014/main" id="{59AB7B98-44CE-1E89-7158-A6AC682CCD25}"/>
                </a:ext>
              </a:extLst>
            </p:cNvPr>
            <p:cNvSpPr/>
            <p:nvPr/>
          </p:nvSpPr>
          <p:spPr>
            <a:xfrm flipV="1">
              <a:off x="413070" y="4394398"/>
              <a:ext cx="91440" cy="109728"/>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0641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Practice Problem:  Find the current through the diode and the output voltage</a:t>
            </a:r>
          </a:p>
        </p:txBody>
      </p:sp>
      <p:grpSp>
        <p:nvGrpSpPr>
          <p:cNvPr id="28" name="Group 27">
            <a:extLst>
              <a:ext uri="{FF2B5EF4-FFF2-40B4-BE49-F238E27FC236}">
                <a16:creationId xmlns:a16="http://schemas.microsoft.com/office/drawing/2014/main" id="{C4DB786B-0388-42F0-A07A-723FCB34C3B4}"/>
              </a:ext>
            </a:extLst>
          </p:cNvPr>
          <p:cNvGrpSpPr/>
          <p:nvPr/>
        </p:nvGrpSpPr>
        <p:grpSpPr>
          <a:xfrm>
            <a:off x="1894230" y="1945489"/>
            <a:ext cx="2362212" cy="4391765"/>
            <a:chOff x="1894230" y="1945489"/>
            <a:chExt cx="2362212" cy="4391765"/>
          </a:xfrm>
        </p:grpSpPr>
        <p:grpSp>
          <p:nvGrpSpPr>
            <p:cNvPr id="27" name="Group 26">
              <a:extLst>
                <a:ext uri="{FF2B5EF4-FFF2-40B4-BE49-F238E27FC236}">
                  <a16:creationId xmlns:a16="http://schemas.microsoft.com/office/drawing/2014/main" id="{027BE59F-899F-4E63-B8A3-236636A29AFB}"/>
                </a:ext>
              </a:extLst>
            </p:cNvPr>
            <p:cNvGrpSpPr/>
            <p:nvPr/>
          </p:nvGrpSpPr>
          <p:grpSpPr>
            <a:xfrm>
              <a:off x="1894230" y="1945489"/>
              <a:ext cx="2362212" cy="4055422"/>
              <a:chOff x="4360983" y="1839163"/>
              <a:chExt cx="2362212" cy="4055422"/>
            </a:xfrm>
          </p:grpSpPr>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5201734" y="3622872"/>
                <a:ext cx="548640" cy="0"/>
              </a:xfrm>
              <a:prstGeom prst="line">
                <a:avLst/>
              </a:prstGeom>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C14A581A-D155-4F10-A32A-4D21C4791783}"/>
                  </a:ext>
                </a:extLst>
              </p:cNvPr>
              <p:cNvSpPr txBox="1"/>
              <p:nvPr/>
            </p:nvSpPr>
            <p:spPr>
              <a:xfrm>
                <a:off x="5748943" y="3435983"/>
                <a:ext cx="974252" cy="369332"/>
              </a:xfrm>
              <a:prstGeom prst="rect">
                <a:avLst/>
              </a:prstGeom>
              <a:noFill/>
            </p:spPr>
            <p:txBody>
              <a:bodyPr wrap="square" rtlCol="0">
                <a:spAutoFit/>
              </a:bodyPr>
              <a:lstStyle/>
              <a:p>
                <a:r>
                  <a:rPr lang="en-US" dirty="0" err="1"/>
                  <a:t>V</a:t>
                </a:r>
                <a:r>
                  <a:rPr lang="en-US" baseline="-25000" dirty="0" err="1"/>
                  <a:t>out</a:t>
                </a:r>
                <a:endParaRPr lang="en-US" dirty="0"/>
              </a:p>
            </p:txBody>
          </p:sp>
          <p:sp>
            <p:nvSpPr>
              <p:cNvPr id="76" name="TextBox 75">
                <a:extLst>
                  <a:ext uri="{FF2B5EF4-FFF2-40B4-BE49-F238E27FC236}">
                    <a16:creationId xmlns:a16="http://schemas.microsoft.com/office/drawing/2014/main" id="{72F8E03B-BECC-409F-B303-EA09FA75CF12}"/>
                  </a:ext>
                </a:extLst>
              </p:cNvPr>
              <p:cNvSpPr txBox="1"/>
              <p:nvPr/>
            </p:nvSpPr>
            <p:spPr>
              <a:xfrm>
                <a:off x="4805734" y="1839163"/>
                <a:ext cx="1080618" cy="369961"/>
              </a:xfrm>
              <a:prstGeom prst="rect">
                <a:avLst/>
              </a:prstGeom>
              <a:noFill/>
            </p:spPr>
            <p:txBody>
              <a:bodyPr wrap="square" rtlCol="0">
                <a:spAutoFit/>
              </a:bodyPr>
              <a:lstStyle/>
              <a:p>
                <a:r>
                  <a:rPr lang="en-US" dirty="0"/>
                  <a:t>2 V</a:t>
                </a:r>
              </a:p>
            </p:txBody>
          </p:sp>
          <p:grpSp>
            <p:nvGrpSpPr>
              <p:cNvPr id="12" name="Group 11">
                <a:extLst>
                  <a:ext uri="{FF2B5EF4-FFF2-40B4-BE49-F238E27FC236}">
                    <a16:creationId xmlns:a16="http://schemas.microsoft.com/office/drawing/2014/main" id="{275E1AB7-BF82-46E1-BDD9-DCE19171F38A}"/>
                  </a:ext>
                </a:extLst>
              </p:cNvPr>
              <p:cNvGrpSpPr/>
              <p:nvPr/>
            </p:nvGrpSpPr>
            <p:grpSpPr>
              <a:xfrm flipV="1">
                <a:off x="5033208" y="3758341"/>
                <a:ext cx="365760" cy="413645"/>
                <a:chOff x="6431228" y="3717404"/>
                <a:chExt cx="365760" cy="413645"/>
              </a:xfrm>
            </p:grpSpPr>
            <p:sp>
              <p:nvSpPr>
                <p:cNvPr id="66" name="Isosceles Triangle 65">
                  <a:extLst>
                    <a:ext uri="{FF2B5EF4-FFF2-40B4-BE49-F238E27FC236}">
                      <a16:creationId xmlns:a16="http://schemas.microsoft.com/office/drawing/2014/main" id="{C99619E8-9FB2-45E2-A6E4-A838CCF0B8BA}"/>
                    </a:ext>
                  </a:extLst>
                </p:cNvPr>
                <p:cNvSpPr/>
                <p:nvPr/>
              </p:nvSpPr>
              <p:spPr>
                <a:xfrm>
                  <a:off x="6435645" y="3735836"/>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431228" y="371740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4360983" y="3750903"/>
                <a:ext cx="649370" cy="369332"/>
              </a:xfrm>
              <a:prstGeom prst="rect">
                <a:avLst/>
              </a:prstGeom>
              <a:noFill/>
            </p:spPr>
            <p:txBody>
              <a:bodyPr wrap="square" rtlCol="0">
                <a:spAutoFit/>
              </a:bodyPr>
              <a:lstStyle/>
              <a:p>
                <a:r>
                  <a:rPr lang="en-US" dirty="0"/>
                  <a:t>I</a:t>
                </a:r>
                <a:r>
                  <a:rPr lang="en-US" baseline="-25000" dirty="0"/>
                  <a:t>D</a:t>
                </a:r>
              </a:p>
            </p:txBody>
          </p:sp>
          <p:grpSp>
            <p:nvGrpSpPr>
              <p:cNvPr id="5" name="Group 4">
                <a:extLst>
                  <a:ext uri="{FF2B5EF4-FFF2-40B4-BE49-F238E27FC236}">
                    <a16:creationId xmlns:a16="http://schemas.microsoft.com/office/drawing/2014/main" id="{349844EB-6FC7-4A03-B9CB-EACBB58792A4}"/>
                  </a:ext>
                </a:extLst>
              </p:cNvPr>
              <p:cNvGrpSpPr/>
              <p:nvPr/>
            </p:nvGrpSpPr>
            <p:grpSpPr>
              <a:xfrm>
                <a:off x="5050325" y="2344811"/>
                <a:ext cx="297701" cy="1438395"/>
                <a:chOff x="5090300" y="2694719"/>
                <a:chExt cx="297701" cy="1438395"/>
              </a:xfrm>
            </p:grpSpPr>
            <p:grpSp>
              <p:nvGrpSpPr>
                <p:cNvPr id="3" name="Group 2">
                  <a:extLst>
                    <a:ext uri="{FF2B5EF4-FFF2-40B4-BE49-F238E27FC236}">
                      <a16:creationId xmlns:a16="http://schemas.microsoft.com/office/drawing/2014/main" id="{6E7F8E5A-EC18-43AC-B49F-925A8EA615D3}"/>
                    </a:ext>
                  </a:extLst>
                </p:cNvPr>
                <p:cNvGrpSpPr/>
                <p:nvPr/>
              </p:nvGrpSpPr>
              <p:grpSpPr>
                <a:xfrm>
                  <a:off x="5090300" y="2694719"/>
                  <a:ext cx="297701" cy="1117728"/>
                  <a:chOff x="5090300" y="2694719"/>
                  <a:chExt cx="297701" cy="1117728"/>
                </a:xfrm>
              </p:grpSpPr>
              <p:grpSp>
                <p:nvGrpSpPr>
                  <p:cNvPr id="37" name="Group 36">
                    <a:extLst>
                      <a:ext uri="{FF2B5EF4-FFF2-40B4-BE49-F238E27FC236}">
                        <a16:creationId xmlns:a16="http://schemas.microsoft.com/office/drawing/2014/main" id="{22DA2347-9A21-4716-917E-FA9685A3AD06}"/>
                      </a:ext>
                    </a:extLst>
                  </p:cNvPr>
                  <p:cNvGrpSpPr/>
                  <p:nvPr/>
                </p:nvGrpSpPr>
                <p:grpSpPr>
                  <a:xfrm rot="5400000">
                    <a:off x="4840221" y="3264667"/>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a:cxnSpLocks/>
                  </p:cNvCxnSpPr>
                  <p:nvPr/>
                </p:nvCxnSpPr>
                <p:spPr>
                  <a:xfrm flipV="1">
                    <a:off x="5214537" y="2694719"/>
                    <a:ext cx="109" cy="340363"/>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0" name="Straight Connector 49">
                  <a:extLst>
                    <a:ext uri="{FF2B5EF4-FFF2-40B4-BE49-F238E27FC236}">
                      <a16:creationId xmlns:a16="http://schemas.microsoft.com/office/drawing/2014/main" id="{D3284681-150F-4D91-A4CF-C76346DBAE34}"/>
                    </a:ext>
                  </a:extLst>
                </p:cNvPr>
                <p:cNvCxnSpPr>
                  <a:cxnSpLocks/>
                </p:cNvCxnSpPr>
                <p:nvPr/>
              </p:nvCxnSpPr>
              <p:spPr>
                <a:xfrm flipV="1">
                  <a:off x="5234609" y="3812447"/>
                  <a:ext cx="0" cy="320667"/>
                </a:xfrm>
                <a:prstGeom prst="line">
                  <a:avLst/>
                </a:prstGeom>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1EF2EBC3-8B78-4073-BCAB-43F9A9DCB898}"/>
                  </a:ext>
                </a:extLst>
              </p:cNvPr>
              <p:cNvSpPr txBox="1"/>
              <p:nvPr/>
            </p:nvSpPr>
            <p:spPr>
              <a:xfrm>
                <a:off x="5397712" y="2851798"/>
                <a:ext cx="1080618" cy="369961"/>
              </a:xfrm>
              <a:prstGeom prst="rect">
                <a:avLst/>
              </a:prstGeom>
              <a:noFill/>
            </p:spPr>
            <p:txBody>
              <a:bodyPr wrap="square" rtlCol="0">
                <a:spAutoFit/>
              </a:bodyPr>
              <a:lstStyle/>
              <a:p>
                <a:r>
                  <a:rPr lang="en-US" dirty="0"/>
                  <a:t>5 k</a:t>
                </a:r>
                <a:r>
                  <a:rPr lang="el-GR" dirty="0"/>
                  <a:t>Ω</a:t>
                </a:r>
                <a:endParaRPr lang="en-US" dirty="0"/>
              </a:p>
            </p:txBody>
          </p:sp>
          <p:grpSp>
            <p:nvGrpSpPr>
              <p:cNvPr id="52" name="Group 51">
                <a:extLst>
                  <a:ext uri="{FF2B5EF4-FFF2-40B4-BE49-F238E27FC236}">
                    <a16:creationId xmlns:a16="http://schemas.microsoft.com/office/drawing/2014/main" id="{B00326D7-AFF5-4B3E-A6B5-80F9D9027255}"/>
                  </a:ext>
                </a:extLst>
              </p:cNvPr>
              <p:cNvGrpSpPr/>
              <p:nvPr/>
            </p:nvGrpSpPr>
            <p:grpSpPr>
              <a:xfrm>
                <a:off x="5095913" y="4171986"/>
                <a:ext cx="297701" cy="1654019"/>
                <a:chOff x="5090300" y="2479095"/>
                <a:chExt cx="297701" cy="1654019"/>
              </a:xfrm>
            </p:grpSpPr>
            <p:grpSp>
              <p:nvGrpSpPr>
                <p:cNvPr id="53" name="Group 52">
                  <a:extLst>
                    <a:ext uri="{FF2B5EF4-FFF2-40B4-BE49-F238E27FC236}">
                      <a16:creationId xmlns:a16="http://schemas.microsoft.com/office/drawing/2014/main" id="{4C0B59C5-2EE7-4DC2-A002-EDE2A605DD1A}"/>
                    </a:ext>
                  </a:extLst>
                </p:cNvPr>
                <p:cNvGrpSpPr/>
                <p:nvPr/>
              </p:nvGrpSpPr>
              <p:grpSpPr>
                <a:xfrm>
                  <a:off x="5090300" y="2479095"/>
                  <a:ext cx="297701" cy="1333352"/>
                  <a:chOff x="5090300" y="2479095"/>
                  <a:chExt cx="297701" cy="1333352"/>
                </a:xfrm>
              </p:grpSpPr>
              <p:grpSp>
                <p:nvGrpSpPr>
                  <p:cNvPr id="55" name="Group 54">
                    <a:extLst>
                      <a:ext uri="{FF2B5EF4-FFF2-40B4-BE49-F238E27FC236}">
                        <a16:creationId xmlns:a16="http://schemas.microsoft.com/office/drawing/2014/main" id="{CCC5B3D2-3464-4EBB-9A96-D5F99EC5EFFD}"/>
                      </a:ext>
                    </a:extLst>
                  </p:cNvPr>
                  <p:cNvGrpSpPr/>
                  <p:nvPr/>
                </p:nvGrpSpPr>
                <p:grpSpPr>
                  <a:xfrm rot="5400000">
                    <a:off x="4840221" y="3264667"/>
                    <a:ext cx="797859" cy="297701"/>
                    <a:chOff x="3069003" y="2744655"/>
                    <a:chExt cx="797859" cy="297701"/>
                  </a:xfrm>
                </p:grpSpPr>
                <p:grpSp>
                  <p:nvGrpSpPr>
                    <p:cNvPr id="57" name="Group 56">
                      <a:extLst>
                        <a:ext uri="{FF2B5EF4-FFF2-40B4-BE49-F238E27FC236}">
                          <a16:creationId xmlns:a16="http://schemas.microsoft.com/office/drawing/2014/main" id="{89775449-CC7C-4D03-BA87-726106A66600}"/>
                        </a:ext>
                      </a:extLst>
                    </p:cNvPr>
                    <p:cNvGrpSpPr/>
                    <p:nvPr/>
                  </p:nvGrpSpPr>
                  <p:grpSpPr>
                    <a:xfrm>
                      <a:off x="3069003" y="2744655"/>
                      <a:ext cx="204010" cy="290601"/>
                      <a:chOff x="3608294" y="2623632"/>
                      <a:chExt cx="204010" cy="290601"/>
                    </a:xfrm>
                  </p:grpSpPr>
                  <p:cxnSp>
                    <p:nvCxnSpPr>
                      <p:cNvPr id="70" name="Straight Connector 69">
                        <a:extLst>
                          <a:ext uri="{FF2B5EF4-FFF2-40B4-BE49-F238E27FC236}">
                            <a16:creationId xmlns:a16="http://schemas.microsoft.com/office/drawing/2014/main" id="{989A656F-F725-40F8-B7F1-64FDDFB3CDF2}"/>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55C5225C-4028-463D-BB8C-12A15E0F13C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8" name="Group 57">
                      <a:extLst>
                        <a:ext uri="{FF2B5EF4-FFF2-40B4-BE49-F238E27FC236}">
                          <a16:creationId xmlns:a16="http://schemas.microsoft.com/office/drawing/2014/main" id="{D14BC864-4FB2-4797-B7D4-59EB66AB3191}"/>
                        </a:ext>
                      </a:extLst>
                    </p:cNvPr>
                    <p:cNvGrpSpPr/>
                    <p:nvPr/>
                  </p:nvGrpSpPr>
                  <p:grpSpPr>
                    <a:xfrm>
                      <a:off x="3272884" y="2751754"/>
                      <a:ext cx="263561" cy="290602"/>
                      <a:chOff x="3548743" y="2623631"/>
                      <a:chExt cx="263561" cy="290602"/>
                    </a:xfrm>
                  </p:grpSpPr>
                  <p:cxnSp>
                    <p:nvCxnSpPr>
                      <p:cNvPr id="67" name="Straight Connector 66">
                        <a:extLst>
                          <a:ext uri="{FF2B5EF4-FFF2-40B4-BE49-F238E27FC236}">
                            <a16:creationId xmlns:a16="http://schemas.microsoft.com/office/drawing/2014/main" id="{921883F0-C3DB-4CE8-9201-7B043F1C567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A77ECD64-8CD5-40B3-BDF4-DD847E71984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E6A00984-0B4A-42F2-BC6C-E3E8D11C90C2}"/>
                        </a:ext>
                      </a:extLst>
                    </p:cNvPr>
                    <p:cNvGrpSpPr/>
                    <p:nvPr/>
                  </p:nvGrpSpPr>
                  <p:grpSpPr>
                    <a:xfrm>
                      <a:off x="3536316" y="2751754"/>
                      <a:ext cx="263561" cy="290602"/>
                      <a:chOff x="3548743" y="2623631"/>
                      <a:chExt cx="263561" cy="290602"/>
                    </a:xfrm>
                  </p:grpSpPr>
                  <p:cxnSp>
                    <p:nvCxnSpPr>
                      <p:cNvPr id="64" name="Straight Connector 63">
                        <a:extLst>
                          <a:ext uri="{FF2B5EF4-FFF2-40B4-BE49-F238E27FC236}">
                            <a16:creationId xmlns:a16="http://schemas.microsoft.com/office/drawing/2014/main" id="{556CACE7-8237-417E-8298-DBF36F1E4D3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BE835B-E9BF-446E-B9FB-148C39A498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1" name="Straight Connector 60">
                      <a:extLst>
                        <a:ext uri="{FF2B5EF4-FFF2-40B4-BE49-F238E27FC236}">
                          <a16:creationId xmlns:a16="http://schemas.microsoft.com/office/drawing/2014/main" id="{1BB12643-FDA1-434C-97C4-062DC1C25A2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6" name="Straight Connector 55">
                    <a:extLst>
                      <a:ext uri="{FF2B5EF4-FFF2-40B4-BE49-F238E27FC236}">
                        <a16:creationId xmlns:a16="http://schemas.microsoft.com/office/drawing/2014/main" id="{2F3BA80F-1747-4B0F-9C1F-A7BBEC87735B}"/>
                      </a:ext>
                    </a:extLst>
                  </p:cNvPr>
                  <p:cNvCxnSpPr>
                    <a:cxnSpLocks/>
                  </p:cNvCxnSpPr>
                  <p:nvPr/>
                </p:nvCxnSpPr>
                <p:spPr>
                  <a:xfrm flipV="1">
                    <a:off x="5214537" y="2479095"/>
                    <a:ext cx="0" cy="555988"/>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4" name="Straight Connector 53">
                  <a:extLst>
                    <a:ext uri="{FF2B5EF4-FFF2-40B4-BE49-F238E27FC236}">
                      <a16:creationId xmlns:a16="http://schemas.microsoft.com/office/drawing/2014/main" id="{79988654-EAA2-4287-B7D1-FC707EE8F6E6}"/>
                    </a:ext>
                  </a:extLst>
                </p:cNvPr>
                <p:cNvCxnSpPr>
                  <a:cxnSpLocks/>
                </p:cNvCxnSpPr>
                <p:nvPr/>
              </p:nvCxnSpPr>
              <p:spPr>
                <a:xfrm flipV="1">
                  <a:off x="5234609" y="3812447"/>
                  <a:ext cx="0" cy="320667"/>
                </a:xfrm>
                <a:prstGeom prst="line">
                  <a:avLst/>
                </a:prstGeom>
              </p:spPr>
              <p:style>
                <a:lnRef idx="1">
                  <a:schemeClr val="accent1"/>
                </a:lnRef>
                <a:fillRef idx="0">
                  <a:schemeClr val="accent1"/>
                </a:fillRef>
                <a:effectRef idx="0">
                  <a:schemeClr val="accent1"/>
                </a:effectRef>
                <a:fontRef idx="minor">
                  <a:schemeClr val="tx1"/>
                </a:fontRef>
              </p:style>
            </p:cxnSp>
          </p:grpSp>
          <p:sp>
            <p:nvSpPr>
              <p:cNvPr id="77" name="TextBox 76">
                <a:extLst>
                  <a:ext uri="{FF2B5EF4-FFF2-40B4-BE49-F238E27FC236}">
                    <a16:creationId xmlns:a16="http://schemas.microsoft.com/office/drawing/2014/main" id="{1885DA91-BE61-477C-A335-BAADA2D8D78E}"/>
                  </a:ext>
                </a:extLst>
              </p:cNvPr>
              <p:cNvSpPr txBox="1"/>
              <p:nvPr/>
            </p:nvSpPr>
            <p:spPr>
              <a:xfrm>
                <a:off x="5485888" y="4817950"/>
                <a:ext cx="1080618" cy="369961"/>
              </a:xfrm>
              <a:prstGeom prst="rect">
                <a:avLst/>
              </a:prstGeom>
              <a:noFill/>
            </p:spPr>
            <p:txBody>
              <a:bodyPr wrap="square" rtlCol="0">
                <a:spAutoFit/>
              </a:bodyPr>
              <a:lstStyle/>
              <a:p>
                <a:r>
                  <a:rPr lang="en-US" dirty="0"/>
                  <a:t>20 k</a:t>
                </a:r>
                <a:r>
                  <a:rPr lang="el-GR" dirty="0"/>
                  <a:t>Ω</a:t>
                </a:r>
                <a:endParaRPr lang="en-US" dirty="0"/>
              </a:p>
            </p:txBody>
          </p:sp>
          <p:sp>
            <p:nvSpPr>
              <p:cNvPr id="24" name="Oval 23">
                <a:extLst>
                  <a:ext uri="{FF2B5EF4-FFF2-40B4-BE49-F238E27FC236}">
                    <a16:creationId xmlns:a16="http://schemas.microsoft.com/office/drawing/2014/main" id="{D728791E-99AA-40A7-B734-BDF77A23506C}"/>
                  </a:ext>
                </a:extLst>
              </p:cNvPr>
              <p:cNvSpPr/>
              <p:nvPr/>
            </p:nvSpPr>
            <p:spPr>
              <a:xfrm>
                <a:off x="5124189" y="2247554"/>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42FDCBB6-792F-46D7-8C0A-1B3B837BFBFF}"/>
                  </a:ext>
                </a:extLst>
              </p:cNvPr>
              <p:cNvSpPr/>
              <p:nvPr/>
            </p:nvSpPr>
            <p:spPr>
              <a:xfrm>
                <a:off x="5177102" y="5757425"/>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9D932462-C6F7-46A0-A616-7904FE278382}"/>
                  </a:ext>
                </a:extLst>
              </p:cNvPr>
              <p:cNvCxnSpPr/>
              <p:nvPr/>
            </p:nvCxnSpPr>
            <p:spPr>
              <a:xfrm>
                <a:off x="4707701" y="3758341"/>
                <a:ext cx="0" cy="3658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23" name="TextBox 122">
              <a:extLst>
                <a:ext uri="{FF2B5EF4-FFF2-40B4-BE49-F238E27FC236}">
                  <a16:creationId xmlns:a16="http://schemas.microsoft.com/office/drawing/2014/main" id="{3241AFB1-6E00-4198-BA1A-3AF6B6D8717A}"/>
                </a:ext>
              </a:extLst>
            </p:cNvPr>
            <p:cNvSpPr txBox="1"/>
            <p:nvPr/>
          </p:nvSpPr>
          <p:spPr>
            <a:xfrm>
              <a:off x="2404600" y="5967293"/>
              <a:ext cx="1080618" cy="369961"/>
            </a:xfrm>
            <a:prstGeom prst="rect">
              <a:avLst/>
            </a:prstGeom>
            <a:noFill/>
          </p:spPr>
          <p:txBody>
            <a:bodyPr wrap="square" rtlCol="0">
              <a:spAutoFit/>
            </a:bodyPr>
            <a:lstStyle/>
            <a:p>
              <a:r>
                <a:rPr lang="en-US" dirty="0"/>
                <a:t>-8 V</a:t>
              </a:r>
            </a:p>
          </p:txBody>
        </p:sp>
      </p:grpSp>
      <p:grpSp>
        <p:nvGrpSpPr>
          <p:cNvPr id="29" name="Group 28">
            <a:extLst>
              <a:ext uri="{FF2B5EF4-FFF2-40B4-BE49-F238E27FC236}">
                <a16:creationId xmlns:a16="http://schemas.microsoft.com/office/drawing/2014/main" id="{A03D19D2-CB98-401D-A7FA-613D6600352E}"/>
              </a:ext>
            </a:extLst>
          </p:cNvPr>
          <p:cNvGrpSpPr/>
          <p:nvPr/>
        </p:nvGrpSpPr>
        <p:grpSpPr>
          <a:xfrm>
            <a:off x="4880850" y="2055414"/>
            <a:ext cx="2430299" cy="4445795"/>
            <a:chOff x="5744778" y="1945489"/>
            <a:chExt cx="2430299" cy="4445795"/>
          </a:xfrm>
        </p:grpSpPr>
        <p:cxnSp>
          <p:nvCxnSpPr>
            <p:cNvPr id="122" name="Straight Connector 121">
              <a:extLst>
                <a:ext uri="{FF2B5EF4-FFF2-40B4-BE49-F238E27FC236}">
                  <a16:creationId xmlns:a16="http://schemas.microsoft.com/office/drawing/2014/main" id="{9A7676D5-2AAB-4352-8A44-9490CF61B31B}"/>
                </a:ext>
              </a:extLst>
            </p:cNvPr>
            <p:cNvCxnSpPr>
              <a:cxnSpLocks/>
            </p:cNvCxnSpPr>
            <p:nvPr/>
          </p:nvCxnSpPr>
          <p:spPr>
            <a:xfrm flipV="1">
              <a:off x="6604325" y="4274001"/>
              <a:ext cx="0" cy="16459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E34413BF-3F34-49CC-8837-918953FF7A2A}"/>
                </a:ext>
              </a:extLst>
            </p:cNvPr>
            <p:cNvCxnSpPr>
              <a:cxnSpLocks/>
            </p:cNvCxnSpPr>
            <p:nvPr/>
          </p:nvCxnSpPr>
          <p:spPr>
            <a:xfrm>
              <a:off x="6585529" y="3729529"/>
              <a:ext cx="548640" cy="0"/>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98FF7934-0F7B-4CD6-9031-9C0B5923F84E}"/>
                </a:ext>
              </a:extLst>
            </p:cNvPr>
            <p:cNvSpPr txBox="1"/>
            <p:nvPr/>
          </p:nvSpPr>
          <p:spPr>
            <a:xfrm>
              <a:off x="7200825" y="3535818"/>
              <a:ext cx="974252" cy="369332"/>
            </a:xfrm>
            <a:prstGeom prst="rect">
              <a:avLst/>
            </a:prstGeom>
            <a:noFill/>
          </p:spPr>
          <p:txBody>
            <a:bodyPr wrap="square" rtlCol="0">
              <a:spAutoFit/>
            </a:bodyPr>
            <a:lstStyle/>
            <a:p>
              <a:r>
                <a:rPr lang="en-US" dirty="0" err="1"/>
                <a:t>V</a:t>
              </a:r>
              <a:r>
                <a:rPr lang="en-US" baseline="-25000" dirty="0" err="1"/>
                <a:t>out</a:t>
              </a:r>
              <a:endParaRPr lang="en-US" dirty="0"/>
            </a:p>
          </p:txBody>
        </p:sp>
        <p:sp>
          <p:nvSpPr>
            <p:cNvPr id="82" name="TextBox 81">
              <a:extLst>
                <a:ext uri="{FF2B5EF4-FFF2-40B4-BE49-F238E27FC236}">
                  <a16:creationId xmlns:a16="http://schemas.microsoft.com/office/drawing/2014/main" id="{ECABBB45-A3EA-484C-B87B-422EEBBFC332}"/>
                </a:ext>
              </a:extLst>
            </p:cNvPr>
            <p:cNvSpPr txBox="1"/>
            <p:nvPr/>
          </p:nvSpPr>
          <p:spPr>
            <a:xfrm>
              <a:off x="6189529" y="1945489"/>
              <a:ext cx="1080618" cy="369961"/>
            </a:xfrm>
            <a:prstGeom prst="rect">
              <a:avLst/>
            </a:prstGeom>
            <a:noFill/>
          </p:spPr>
          <p:txBody>
            <a:bodyPr wrap="square" rtlCol="0">
              <a:spAutoFit/>
            </a:bodyPr>
            <a:lstStyle/>
            <a:p>
              <a:r>
                <a:rPr lang="en-US" dirty="0"/>
                <a:t>5 V</a:t>
              </a:r>
            </a:p>
          </p:txBody>
        </p:sp>
        <p:grpSp>
          <p:nvGrpSpPr>
            <p:cNvPr id="83" name="Group 82">
              <a:extLst>
                <a:ext uri="{FF2B5EF4-FFF2-40B4-BE49-F238E27FC236}">
                  <a16:creationId xmlns:a16="http://schemas.microsoft.com/office/drawing/2014/main" id="{D4A7A3BA-2ADC-4AA9-AFA1-3A1ABA5BA63B}"/>
                </a:ext>
              </a:extLst>
            </p:cNvPr>
            <p:cNvGrpSpPr/>
            <p:nvPr/>
          </p:nvGrpSpPr>
          <p:grpSpPr>
            <a:xfrm flipV="1">
              <a:off x="6410349" y="3886470"/>
              <a:ext cx="365760" cy="395213"/>
              <a:chOff x="6424574" y="3714033"/>
              <a:chExt cx="365760" cy="395213"/>
            </a:xfrm>
          </p:grpSpPr>
          <p:sp>
            <p:nvSpPr>
              <p:cNvPr id="120" name="Isosceles Triangle 119">
                <a:extLst>
                  <a:ext uri="{FF2B5EF4-FFF2-40B4-BE49-F238E27FC236}">
                    <a16:creationId xmlns:a16="http://schemas.microsoft.com/office/drawing/2014/main" id="{A660518C-16EF-48A8-AEA6-D39CBF9AE759}"/>
                  </a:ext>
                </a:extLst>
              </p:cNvPr>
              <p:cNvSpPr/>
              <p:nvPr/>
            </p:nvSpPr>
            <p:spPr>
              <a:xfrm flipV="1">
                <a:off x="6436808" y="3714033"/>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52318F64-DD19-4DB6-9C16-7AA136DE9A58}"/>
                  </a:ext>
                </a:extLst>
              </p:cNvPr>
              <p:cNvCxnSpPr>
                <a:cxnSpLocks/>
              </p:cNvCxnSpPr>
              <p:nvPr/>
            </p:nvCxnSpPr>
            <p:spPr>
              <a:xfrm flipH="1" flipV="1">
                <a:off x="6424574" y="410618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84" name="TextBox 83">
              <a:extLst>
                <a:ext uri="{FF2B5EF4-FFF2-40B4-BE49-F238E27FC236}">
                  <a16:creationId xmlns:a16="http://schemas.microsoft.com/office/drawing/2014/main" id="{320E599A-17AB-4B09-A6B0-A95D1E42BBF8}"/>
                </a:ext>
              </a:extLst>
            </p:cNvPr>
            <p:cNvSpPr txBox="1"/>
            <p:nvPr/>
          </p:nvSpPr>
          <p:spPr>
            <a:xfrm>
              <a:off x="5744778" y="3857229"/>
              <a:ext cx="649370" cy="369332"/>
            </a:xfrm>
            <a:prstGeom prst="rect">
              <a:avLst/>
            </a:prstGeom>
            <a:noFill/>
          </p:spPr>
          <p:txBody>
            <a:bodyPr wrap="square" rtlCol="0">
              <a:spAutoFit/>
            </a:bodyPr>
            <a:lstStyle/>
            <a:p>
              <a:r>
                <a:rPr lang="en-US" dirty="0"/>
                <a:t>I</a:t>
              </a:r>
              <a:r>
                <a:rPr lang="en-US" baseline="-25000" dirty="0"/>
                <a:t>D</a:t>
              </a:r>
            </a:p>
          </p:txBody>
        </p:sp>
        <p:grpSp>
          <p:nvGrpSpPr>
            <p:cNvPr id="85" name="Group 84">
              <a:extLst>
                <a:ext uri="{FF2B5EF4-FFF2-40B4-BE49-F238E27FC236}">
                  <a16:creationId xmlns:a16="http://schemas.microsoft.com/office/drawing/2014/main" id="{B725CF0F-4D71-49A4-AB09-1712341F6BC3}"/>
                </a:ext>
              </a:extLst>
            </p:cNvPr>
            <p:cNvGrpSpPr/>
            <p:nvPr/>
          </p:nvGrpSpPr>
          <p:grpSpPr>
            <a:xfrm>
              <a:off x="6434120" y="2451137"/>
              <a:ext cx="297701" cy="1438395"/>
              <a:chOff x="5090300" y="2694719"/>
              <a:chExt cx="297701" cy="1438395"/>
            </a:xfrm>
          </p:grpSpPr>
          <p:grpSp>
            <p:nvGrpSpPr>
              <p:cNvPr id="106" name="Group 105">
                <a:extLst>
                  <a:ext uri="{FF2B5EF4-FFF2-40B4-BE49-F238E27FC236}">
                    <a16:creationId xmlns:a16="http://schemas.microsoft.com/office/drawing/2014/main" id="{5AD6E192-2EA0-4A54-93BB-A978E0C17D3B}"/>
                  </a:ext>
                </a:extLst>
              </p:cNvPr>
              <p:cNvGrpSpPr/>
              <p:nvPr/>
            </p:nvGrpSpPr>
            <p:grpSpPr>
              <a:xfrm>
                <a:off x="5090300" y="2694719"/>
                <a:ext cx="297701" cy="1117728"/>
                <a:chOff x="5090300" y="2694719"/>
                <a:chExt cx="297701" cy="1117728"/>
              </a:xfrm>
            </p:grpSpPr>
            <p:grpSp>
              <p:nvGrpSpPr>
                <p:cNvPr id="108" name="Group 107">
                  <a:extLst>
                    <a:ext uri="{FF2B5EF4-FFF2-40B4-BE49-F238E27FC236}">
                      <a16:creationId xmlns:a16="http://schemas.microsoft.com/office/drawing/2014/main" id="{8CA667EA-BC70-45D3-BA98-C5E7389C0456}"/>
                    </a:ext>
                  </a:extLst>
                </p:cNvPr>
                <p:cNvGrpSpPr/>
                <p:nvPr/>
              </p:nvGrpSpPr>
              <p:grpSpPr>
                <a:xfrm rot="5400000">
                  <a:off x="4840221" y="3264667"/>
                  <a:ext cx="797859" cy="297701"/>
                  <a:chOff x="3069003" y="2744655"/>
                  <a:chExt cx="797859" cy="297701"/>
                </a:xfrm>
              </p:grpSpPr>
              <p:grpSp>
                <p:nvGrpSpPr>
                  <p:cNvPr id="110" name="Group 109">
                    <a:extLst>
                      <a:ext uri="{FF2B5EF4-FFF2-40B4-BE49-F238E27FC236}">
                        <a16:creationId xmlns:a16="http://schemas.microsoft.com/office/drawing/2014/main" id="{2F3FFE46-684E-49CC-9DB7-FD8E4C56C9FF}"/>
                      </a:ext>
                    </a:extLst>
                  </p:cNvPr>
                  <p:cNvGrpSpPr/>
                  <p:nvPr/>
                </p:nvGrpSpPr>
                <p:grpSpPr>
                  <a:xfrm>
                    <a:off x="3069003" y="2744655"/>
                    <a:ext cx="204010" cy="290601"/>
                    <a:chOff x="3608294" y="2623632"/>
                    <a:chExt cx="204010" cy="290601"/>
                  </a:xfrm>
                </p:grpSpPr>
                <p:cxnSp>
                  <p:nvCxnSpPr>
                    <p:cNvPr id="118" name="Straight Connector 117">
                      <a:extLst>
                        <a:ext uri="{FF2B5EF4-FFF2-40B4-BE49-F238E27FC236}">
                          <a16:creationId xmlns:a16="http://schemas.microsoft.com/office/drawing/2014/main" id="{1CDA7EF3-60A8-4A17-A1D7-9CF305D1CD55}"/>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4CC305A-9D88-4C29-86B3-F94D4982F623}"/>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1" name="Group 110">
                    <a:extLst>
                      <a:ext uri="{FF2B5EF4-FFF2-40B4-BE49-F238E27FC236}">
                        <a16:creationId xmlns:a16="http://schemas.microsoft.com/office/drawing/2014/main" id="{678DA697-332F-4C30-9D27-7C67BFF707F2}"/>
                      </a:ext>
                    </a:extLst>
                  </p:cNvPr>
                  <p:cNvGrpSpPr/>
                  <p:nvPr/>
                </p:nvGrpSpPr>
                <p:grpSpPr>
                  <a:xfrm>
                    <a:off x="3272884" y="2751754"/>
                    <a:ext cx="263561" cy="290602"/>
                    <a:chOff x="3548743" y="2623631"/>
                    <a:chExt cx="263561" cy="290602"/>
                  </a:xfrm>
                </p:grpSpPr>
                <p:cxnSp>
                  <p:nvCxnSpPr>
                    <p:cNvPr id="116" name="Straight Connector 115">
                      <a:extLst>
                        <a:ext uri="{FF2B5EF4-FFF2-40B4-BE49-F238E27FC236}">
                          <a16:creationId xmlns:a16="http://schemas.microsoft.com/office/drawing/2014/main" id="{1E26C737-18E2-4838-A70D-FB3BDA19893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60ED5E7D-6142-4A84-9A72-057822C6CB8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2" name="Group 111">
                    <a:extLst>
                      <a:ext uri="{FF2B5EF4-FFF2-40B4-BE49-F238E27FC236}">
                        <a16:creationId xmlns:a16="http://schemas.microsoft.com/office/drawing/2014/main" id="{DE91CF93-FBEB-4A8D-B0FB-A43A4579FBAE}"/>
                      </a:ext>
                    </a:extLst>
                  </p:cNvPr>
                  <p:cNvGrpSpPr/>
                  <p:nvPr/>
                </p:nvGrpSpPr>
                <p:grpSpPr>
                  <a:xfrm>
                    <a:off x="3536316" y="2751754"/>
                    <a:ext cx="263561" cy="290602"/>
                    <a:chOff x="3548743" y="2623631"/>
                    <a:chExt cx="263561" cy="290602"/>
                  </a:xfrm>
                </p:grpSpPr>
                <p:cxnSp>
                  <p:nvCxnSpPr>
                    <p:cNvPr id="114" name="Straight Connector 113">
                      <a:extLst>
                        <a:ext uri="{FF2B5EF4-FFF2-40B4-BE49-F238E27FC236}">
                          <a16:creationId xmlns:a16="http://schemas.microsoft.com/office/drawing/2014/main" id="{C1D778B1-3E29-41C5-A0EC-9562D172F95D}"/>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BD66D186-9C30-44FE-A2F6-796B313CC8A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13" name="Straight Connector 112">
                    <a:extLst>
                      <a:ext uri="{FF2B5EF4-FFF2-40B4-BE49-F238E27FC236}">
                        <a16:creationId xmlns:a16="http://schemas.microsoft.com/office/drawing/2014/main" id="{64A0EDE2-9C15-4117-9952-F453610B76FC}"/>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09" name="Straight Connector 108">
                  <a:extLst>
                    <a:ext uri="{FF2B5EF4-FFF2-40B4-BE49-F238E27FC236}">
                      <a16:creationId xmlns:a16="http://schemas.microsoft.com/office/drawing/2014/main" id="{087E46E2-E875-438B-8F68-215BEE9854CD}"/>
                    </a:ext>
                  </a:extLst>
                </p:cNvPr>
                <p:cNvCxnSpPr>
                  <a:cxnSpLocks/>
                </p:cNvCxnSpPr>
                <p:nvPr/>
              </p:nvCxnSpPr>
              <p:spPr>
                <a:xfrm flipV="1">
                  <a:off x="5214537" y="2694719"/>
                  <a:ext cx="109" cy="340363"/>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07" name="Straight Connector 106">
                <a:extLst>
                  <a:ext uri="{FF2B5EF4-FFF2-40B4-BE49-F238E27FC236}">
                    <a16:creationId xmlns:a16="http://schemas.microsoft.com/office/drawing/2014/main" id="{A18C9E63-4A4C-40CE-9650-F290B507A8C0}"/>
                  </a:ext>
                </a:extLst>
              </p:cNvPr>
              <p:cNvCxnSpPr>
                <a:cxnSpLocks/>
              </p:cNvCxnSpPr>
              <p:nvPr/>
            </p:nvCxnSpPr>
            <p:spPr>
              <a:xfrm flipV="1">
                <a:off x="5234609" y="3812447"/>
                <a:ext cx="0" cy="320667"/>
              </a:xfrm>
              <a:prstGeom prst="line">
                <a:avLst/>
              </a:prstGeom>
            </p:spPr>
            <p:style>
              <a:lnRef idx="1">
                <a:schemeClr val="accent1"/>
              </a:lnRef>
              <a:fillRef idx="0">
                <a:schemeClr val="accent1"/>
              </a:fillRef>
              <a:effectRef idx="0">
                <a:schemeClr val="accent1"/>
              </a:effectRef>
              <a:fontRef idx="minor">
                <a:schemeClr val="tx1"/>
              </a:fontRef>
            </p:style>
          </p:cxnSp>
        </p:grpSp>
        <p:sp>
          <p:nvSpPr>
            <p:cNvPr id="86" name="TextBox 85">
              <a:extLst>
                <a:ext uri="{FF2B5EF4-FFF2-40B4-BE49-F238E27FC236}">
                  <a16:creationId xmlns:a16="http://schemas.microsoft.com/office/drawing/2014/main" id="{5EDBBF61-13B0-49B6-9C85-1EC49B963C70}"/>
                </a:ext>
              </a:extLst>
            </p:cNvPr>
            <p:cNvSpPr txBox="1"/>
            <p:nvPr/>
          </p:nvSpPr>
          <p:spPr>
            <a:xfrm>
              <a:off x="6781507" y="2958124"/>
              <a:ext cx="1080618" cy="369961"/>
            </a:xfrm>
            <a:prstGeom prst="rect">
              <a:avLst/>
            </a:prstGeom>
            <a:noFill/>
          </p:spPr>
          <p:txBody>
            <a:bodyPr wrap="square" rtlCol="0">
              <a:spAutoFit/>
            </a:bodyPr>
            <a:lstStyle/>
            <a:p>
              <a:r>
                <a:rPr lang="en-US" dirty="0"/>
                <a:t>20 k</a:t>
              </a:r>
              <a:r>
                <a:rPr lang="el-GR" dirty="0"/>
                <a:t>Ω</a:t>
              </a:r>
              <a:endParaRPr lang="en-US" dirty="0"/>
            </a:p>
          </p:txBody>
        </p:sp>
        <p:sp>
          <p:nvSpPr>
            <p:cNvPr id="89" name="Oval 88">
              <a:extLst>
                <a:ext uri="{FF2B5EF4-FFF2-40B4-BE49-F238E27FC236}">
                  <a16:creationId xmlns:a16="http://schemas.microsoft.com/office/drawing/2014/main" id="{256B204C-EACA-49A5-BF69-424648EAF5D7}"/>
                </a:ext>
              </a:extLst>
            </p:cNvPr>
            <p:cNvSpPr/>
            <p:nvPr/>
          </p:nvSpPr>
          <p:spPr>
            <a:xfrm>
              <a:off x="6507984" y="2353880"/>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37E5843F-47F0-44E7-AF5D-A142BD835E90}"/>
                </a:ext>
              </a:extLst>
            </p:cNvPr>
            <p:cNvSpPr/>
            <p:nvPr/>
          </p:nvSpPr>
          <p:spPr>
            <a:xfrm>
              <a:off x="6558357" y="5854270"/>
              <a:ext cx="137160" cy="1371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Arrow Connector 90">
              <a:extLst>
                <a:ext uri="{FF2B5EF4-FFF2-40B4-BE49-F238E27FC236}">
                  <a16:creationId xmlns:a16="http://schemas.microsoft.com/office/drawing/2014/main" id="{F9080BC3-C564-41B1-8B0A-C4A640A94703}"/>
                </a:ext>
              </a:extLst>
            </p:cNvPr>
            <p:cNvCxnSpPr/>
            <p:nvPr/>
          </p:nvCxnSpPr>
          <p:spPr>
            <a:xfrm>
              <a:off x="6091496" y="3864667"/>
              <a:ext cx="0" cy="3658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40A53994-E16E-467E-89F5-1E6C95557675}"/>
                </a:ext>
              </a:extLst>
            </p:cNvPr>
            <p:cNvSpPr txBox="1"/>
            <p:nvPr/>
          </p:nvSpPr>
          <p:spPr>
            <a:xfrm>
              <a:off x="6288947" y="6021323"/>
              <a:ext cx="1080618" cy="369961"/>
            </a:xfrm>
            <a:prstGeom prst="rect">
              <a:avLst/>
            </a:prstGeom>
            <a:noFill/>
          </p:spPr>
          <p:txBody>
            <a:bodyPr wrap="square" rtlCol="0">
              <a:spAutoFit/>
            </a:bodyPr>
            <a:lstStyle/>
            <a:p>
              <a:r>
                <a:rPr lang="en-US" dirty="0"/>
                <a:t>-5 V</a:t>
              </a:r>
            </a:p>
          </p:txBody>
        </p:sp>
      </p:grpSp>
    </p:spTree>
    <p:extLst>
      <p:ext uri="{BB962C8B-B14F-4D97-AF65-F5344CB8AC3E}">
        <p14:creationId xmlns:p14="http://schemas.microsoft.com/office/powerpoint/2010/main" val="23933206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Practice Problem:  Find the current through the diode and through the 8 Ohm resistors</a:t>
            </a:r>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38200" y="1794147"/>
            <a:ext cx="10457964"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19"/>
            <a:ext cx="0" cy="777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4169254" y="5090885"/>
            <a:ext cx="2662988"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943018" y="3828403"/>
            <a:ext cx="1254883" cy="369332"/>
          </a:xfrm>
          <a:prstGeom prst="rect">
            <a:avLst/>
          </a:prstGeom>
          <a:noFill/>
        </p:spPr>
        <p:txBody>
          <a:bodyPr wrap="square" rtlCol="0">
            <a:spAutoFit/>
          </a:bodyPr>
          <a:lstStyle/>
          <a:p>
            <a:r>
              <a:rPr lang="en-US" dirty="0"/>
              <a:t>V</a:t>
            </a:r>
            <a:r>
              <a:rPr lang="en-US" baseline="-25000" dirty="0"/>
              <a:t>in</a:t>
            </a:r>
            <a:r>
              <a:rPr lang="en-US" dirty="0"/>
              <a:t> = 16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62" name="Straight Connector 61">
            <a:extLst>
              <a:ext uri="{FF2B5EF4-FFF2-40B4-BE49-F238E27FC236}">
                <a16:creationId xmlns:a16="http://schemas.microsoft.com/office/drawing/2014/main" id="{EF2100E1-E124-443A-ADE1-9A6B8FF06DD7}"/>
              </a:ext>
            </a:extLst>
          </p:cNvPr>
          <p:cNvCxnSpPr>
            <a:cxnSpLocks/>
          </p:cNvCxnSpPr>
          <p:nvPr/>
        </p:nvCxnSpPr>
        <p:spPr>
          <a:xfrm>
            <a:off x="6826981" y="2898047"/>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p:cNvCxnSpPr>
          <p:nvPr/>
        </p:nvCxnSpPr>
        <p:spPr>
          <a:xfrm>
            <a:off x="6832242" y="4203585"/>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275E1AB7-BF82-46E1-BDD9-DCE19171F38A}"/>
              </a:ext>
            </a:extLst>
          </p:cNvPr>
          <p:cNvGrpSpPr/>
          <p:nvPr/>
        </p:nvGrpSpPr>
        <p:grpSpPr>
          <a:xfrm flipV="1">
            <a:off x="6651919" y="3795207"/>
            <a:ext cx="365760" cy="413645"/>
            <a:chOff x="6431228" y="3717404"/>
            <a:chExt cx="365760" cy="413645"/>
          </a:xfrm>
        </p:grpSpPr>
        <p:sp>
          <p:nvSpPr>
            <p:cNvPr id="66" name="Isosceles Triangle 65">
              <a:extLst>
                <a:ext uri="{FF2B5EF4-FFF2-40B4-BE49-F238E27FC236}">
                  <a16:creationId xmlns:a16="http://schemas.microsoft.com/office/drawing/2014/main" id="{C99619E8-9FB2-45E2-A6E4-A838CCF0B8BA}"/>
                </a:ext>
              </a:extLst>
            </p:cNvPr>
            <p:cNvSpPr/>
            <p:nvPr/>
          </p:nvSpPr>
          <p:spPr>
            <a:xfrm>
              <a:off x="6435645" y="3735836"/>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431228" y="371740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4781864" y="3812120"/>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5211451" y="4359365"/>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4 </a:t>
            </a:r>
            <a:r>
              <a:rPr lang="el-GR" dirty="0"/>
              <a:t>Ω</a:t>
            </a:r>
            <a:endParaRPr lang="en-US" dirty="0"/>
          </a:p>
        </p:txBody>
      </p:sp>
      <p:grpSp>
        <p:nvGrpSpPr>
          <p:cNvPr id="52" name="Group 51">
            <a:extLst>
              <a:ext uri="{FF2B5EF4-FFF2-40B4-BE49-F238E27FC236}">
                <a16:creationId xmlns:a16="http://schemas.microsoft.com/office/drawing/2014/main" id="{3BD6F3FD-C9A2-4C9A-9FF2-F7B74491D682}"/>
              </a:ext>
            </a:extLst>
          </p:cNvPr>
          <p:cNvGrpSpPr/>
          <p:nvPr/>
        </p:nvGrpSpPr>
        <p:grpSpPr>
          <a:xfrm>
            <a:off x="3371395" y="4957957"/>
            <a:ext cx="797859" cy="297701"/>
            <a:chOff x="3069003" y="2744655"/>
            <a:chExt cx="797859" cy="297701"/>
          </a:xfrm>
        </p:grpSpPr>
        <p:grpSp>
          <p:nvGrpSpPr>
            <p:cNvPr id="53" name="Group 52">
              <a:extLst>
                <a:ext uri="{FF2B5EF4-FFF2-40B4-BE49-F238E27FC236}">
                  <a16:creationId xmlns:a16="http://schemas.microsoft.com/office/drawing/2014/main" id="{087F33C0-BBCD-4981-88CA-AC0C8D1909C9}"/>
                </a:ext>
              </a:extLst>
            </p:cNvPr>
            <p:cNvGrpSpPr/>
            <p:nvPr/>
          </p:nvGrpSpPr>
          <p:grpSpPr>
            <a:xfrm>
              <a:off x="3069003" y="2744655"/>
              <a:ext cx="204010" cy="290601"/>
              <a:chOff x="3608294" y="2623632"/>
              <a:chExt cx="204010" cy="290601"/>
            </a:xfrm>
          </p:grpSpPr>
          <p:cxnSp>
            <p:nvCxnSpPr>
              <p:cNvPr id="64" name="Straight Connector 63">
                <a:extLst>
                  <a:ext uri="{FF2B5EF4-FFF2-40B4-BE49-F238E27FC236}">
                    <a16:creationId xmlns:a16="http://schemas.microsoft.com/office/drawing/2014/main" id="{C65F1DA2-66C0-4BBD-9C02-A39220CBE608}"/>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90D968BD-6F7E-4615-9373-6BAB0A6C58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4" name="Group 53">
              <a:extLst>
                <a:ext uri="{FF2B5EF4-FFF2-40B4-BE49-F238E27FC236}">
                  <a16:creationId xmlns:a16="http://schemas.microsoft.com/office/drawing/2014/main" id="{9434EF9D-C86F-4BC3-97F2-DBAA1C5C6A13}"/>
                </a:ext>
              </a:extLst>
            </p:cNvPr>
            <p:cNvGrpSpPr/>
            <p:nvPr/>
          </p:nvGrpSpPr>
          <p:grpSpPr>
            <a:xfrm>
              <a:off x="3272884" y="2751754"/>
              <a:ext cx="263561" cy="290602"/>
              <a:chOff x="3548743" y="2623631"/>
              <a:chExt cx="263561" cy="290602"/>
            </a:xfrm>
          </p:grpSpPr>
          <p:cxnSp>
            <p:nvCxnSpPr>
              <p:cNvPr id="60" name="Straight Connector 59">
                <a:extLst>
                  <a:ext uri="{FF2B5EF4-FFF2-40B4-BE49-F238E27FC236}">
                    <a16:creationId xmlns:a16="http://schemas.microsoft.com/office/drawing/2014/main" id="{F40C67A6-A421-43C7-98B0-0969DCD6B84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1FB67C2-21A7-43C4-87D0-B0A7CEBD05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5" name="Group 54">
              <a:extLst>
                <a:ext uri="{FF2B5EF4-FFF2-40B4-BE49-F238E27FC236}">
                  <a16:creationId xmlns:a16="http://schemas.microsoft.com/office/drawing/2014/main" id="{5668D438-0487-4C4F-8CEE-90369DBC5788}"/>
                </a:ext>
              </a:extLst>
            </p:cNvPr>
            <p:cNvGrpSpPr/>
            <p:nvPr/>
          </p:nvGrpSpPr>
          <p:grpSpPr>
            <a:xfrm>
              <a:off x="3536316" y="2751754"/>
              <a:ext cx="263561" cy="290602"/>
              <a:chOff x="3548743" y="2623631"/>
              <a:chExt cx="263561" cy="290602"/>
            </a:xfrm>
          </p:grpSpPr>
          <p:cxnSp>
            <p:nvCxnSpPr>
              <p:cNvPr id="57" name="Straight Connector 56">
                <a:extLst>
                  <a:ext uri="{FF2B5EF4-FFF2-40B4-BE49-F238E27FC236}">
                    <a16:creationId xmlns:a16="http://schemas.microsoft.com/office/drawing/2014/main" id="{55184E03-E95B-4095-8689-291B85F00EF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C146B5A-AC87-4777-A08A-00CE7BBA619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6" name="Straight Connector 55">
              <a:extLst>
                <a:ext uri="{FF2B5EF4-FFF2-40B4-BE49-F238E27FC236}">
                  <a16:creationId xmlns:a16="http://schemas.microsoft.com/office/drawing/2014/main" id="{1C75603C-E44F-4A67-A39A-8B4820CCD51F}"/>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7" name="Straight Connector 66">
            <a:extLst>
              <a:ext uri="{FF2B5EF4-FFF2-40B4-BE49-F238E27FC236}">
                <a16:creationId xmlns:a16="http://schemas.microsoft.com/office/drawing/2014/main" id="{6EBA0FB4-5417-4205-A7CD-603B8DAF20AE}"/>
              </a:ext>
            </a:extLst>
          </p:cNvPr>
          <p:cNvCxnSpPr>
            <a:cxnSpLocks/>
          </p:cNvCxnSpPr>
          <p:nvPr/>
        </p:nvCxnSpPr>
        <p:spPr>
          <a:xfrm>
            <a:off x="2520363" y="5123337"/>
            <a:ext cx="868680" cy="0"/>
          </a:xfrm>
          <a:prstGeom prst="line">
            <a:avLst/>
          </a:prstGeom>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B8B06FE4-6225-44AE-AE63-F872F5DCF3EC}"/>
              </a:ext>
            </a:extLst>
          </p:cNvPr>
          <p:cNvSpPr txBox="1"/>
          <p:nvPr/>
        </p:nvSpPr>
        <p:spPr>
          <a:xfrm>
            <a:off x="2864227" y="5318333"/>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spTree>
    <p:extLst>
      <p:ext uri="{BB962C8B-B14F-4D97-AF65-F5344CB8AC3E}">
        <p14:creationId xmlns:p14="http://schemas.microsoft.com/office/powerpoint/2010/main" val="12789693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Practice Problem:  Find the current through the diode and through the 8 Ohm resistors</a:t>
            </a:r>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838200" y="1794147"/>
            <a:ext cx="10457964" cy="557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19"/>
            <a:ext cx="0" cy="777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3866862" y="2890947"/>
            <a:ext cx="2965380" cy="60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4169254" y="5090885"/>
            <a:ext cx="1554480"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943018" y="3828403"/>
            <a:ext cx="1254883" cy="369332"/>
          </a:xfrm>
          <a:prstGeom prst="rect">
            <a:avLst/>
          </a:prstGeom>
          <a:noFill/>
        </p:spPr>
        <p:txBody>
          <a:bodyPr wrap="square" rtlCol="0">
            <a:spAutoFit/>
          </a:bodyPr>
          <a:lstStyle/>
          <a:p>
            <a:r>
              <a:rPr lang="en-US" dirty="0"/>
              <a:t>V</a:t>
            </a:r>
            <a:r>
              <a:rPr lang="en-US" baseline="-25000" dirty="0"/>
              <a:t>in</a:t>
            </a:r>
            <a:r>
              <a:rPr lang="en-US" dirty="0"/>
              <a:t> = 16 V</a:t>
            </a:r>
          </a:p>
        </p:txBody>
      </p:sp>
      <p:sp>
        <p:nvSpPr>
          <p:cNvPr id="76" name="TextBox 75">
            <a:extLst>
              <a:ext uri="{FF2B5EF4-FFF2-40B4-BE49-F238E27FC236}">
                <a16:creationId xmlns:a16="http://schemas.microsoft.com/office/drawing/2014/main" id="{72F8E03B-BECC-409F-B303-EA09FA75CF12}"/>
              </a:ext>
            </a:extLst>
          </p:cNvPr>
          <p:cNvSpPr txBox="1"/>
          <p:nvPr/>
        </p:nvSpPr>
        <p:spPr>
          <a:xfrm>
            <a:off x="2587350" y="2344811"/>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cxnSp>
        <p:nvCxnSpPr>
          <p:cNvPr id="62" name="Straight Connector 61">
            <a:extLst>
              <a:ext uri="{FF2B5EF4-FFF2-40B4-BE49-F238E27FC236}">
                <a16:creationId xmlns:a16="http://schemas.microsoft.com/office/drawing/2014/main" id="{EF2100E1-E124-443A-ADE1-9A6B8FF06DD7}"/>
              </a:ext>
            </a:extLst>
          </p:cNvPr>
          <p:cNvCxnSpPr>
            <a:cxnSpLocks/>
          </p:cNvCxnSpPr>
          <p:nvPr/>
        </p:nvCxnSpPr>
        <p:spPr>
          <a:xfrm>
            <a:off x="6826981" y="2898047"/>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789F216-930E-4C8E-96E6-F6841BE95B20}"/>
              </a:ext>
            </a:extLst>
          </p:cNvPr>
          <p:cNvCxnSpPr>
            <a:cxnSpLocks/>
          </p:cNvCxnSpPr>
          <p:nvPr/>
        </p:nvCxnSpPr>
        <p:spPr>
          <a:xfrm>
            <a:off x="6832242" y="4203585"/>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275E1AB7-BF82-46E1-BDD9-DCE19171F38A}"/>
              </a:ext>
            </a:extLst>
          </p:cNvPr>
          <p:cNvGrpSpPr/>
          <p:nvPr/>
        </p:nvGrpSpPr>
        <p:grpSpPr>
          <a:xfrm flipV="1">
            <a:off x="6651919" y="3795207"/>
            <a:ext cx="365760" cy="413645"/>
            <a:chOff x="6431228" y="3717404"/>
            <a:chExt cx="365760" cy="413645"/>
          </a:xfrm>
        </p:grpSpPr>
        <p:sp>
          <p:nvSpPr>
            <p:cNvPr id="66" name="Isosceles Triangle 65">
              <a:extLst>
                <a:ext uri="{FF2B5EF4-FFF2-40B4-BE49-F238E27FC236}">
                  <a16:creationId xmlns:a16="http://schemas.microsoft.com/office/drawing/2014/main" id="{C99619E8-9FB2-45E2-A6E4-A838CCF0B8BA}"/>
                </a:ext>
              </a:extLst>
            </p:cNvPr>
            <p:cNvSpPr/>
            <p:nvPr/>
          </p:nvSpPr>
          <p:spPr>
            <a:xfrm>
              <a:off x="6435645" y="3735836"/>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15D5C0CC-A290-4761-96ED-459561D7F4B7}"/>
                </a:ext>
              </a:extLst>
            </p:cNvPr>
            <p:cNvCxnSpPr/>
            <p:nvPr/>
          </p:nvCxnSpPr>
          <p:spPr>
            <a:xfrm flipH="1">
              <a:off x="6431228" y="3717404"/>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4B410226-79E4-43DE-97E7-5099F9C67FBE}"/>
              </a:ext>
            </a:extLst>
          </p:cNvPr>
          <p:cNvSpPr txBox="1"/>
          <p:nvPr/>
        </p:nvSpPr>
        <p:spPr>
          <a:xfrm>
            <a:off x="7210295" y="3814606"/>
            <a:ext cx="649370" cy="369332"/>
          </a:xfrm>
          <a:prstGeom prst="rect">
            <a:avLst/>
          </a:prstGeom>
          <a:noFill/>
        </p:spPr>
        <p:txBody>
          <a:bodyPr wrap="square" rtlCol="0">
            <a:spAutoFit/>
          </a:bodyPr>
          <a:lstStyle/>
          <a:p>
            <a:r>
              <a:rPr lang="en-US" dirty="0"/>
              <a:t>I</a:t>
            </a:r>
            <a:r>
              <a:rPr lang="en-US" baseline="-25000" dirty="0"/>
              <a:t>D</a:t>
            </a:r>
          </a:p>
        </p:txBody>
      </p:sp>
      <p:grpSp>
        <p:nvGrpSpPr>
          <p:cNvPr id="37" name="Group 36">
            <a:extLst>
              <a:ext uri="{FF2B5EF4-FFF2-40B4-BE49-F238E27FC236}">
                <a16:creationId xmlns:a16="http://schemas.microsoft.com/office/drawing/2014/main" id="{22DA2347-9A21-4716-917E-FA9685A3AD06}"/>
              </a:ext>
            </a:extLst>
          </p:cNvPr>
          <p:cNvGrpSpPr/>
          <p:nvPr/>
        </p:nvGrpSpPr>
        <p:grpSpPr>
          <a:xfrm rot="5400000">
            <a:off x="4781864" y="3812120"/>
            <a:ext cx="797859" cy="297701"/>
            <a:chOff x="3069003" y="2744655"/>
            <a:chExt cx="797859" cy="297701"/>
          </a:xfrm>
        </p:grpSpPr>
        <p:grpSp>
          <p:nvGrpSpPr>
            <p:cNvPr id="38" name="Group 37">
              <a:extLst>
                <a:ext uri="{FF2B5EF4-FFF2-40B4-BE49-F238E27FC236}">
                  <a16:creationId xmlns:a16="http://schemas.microsoft.com/office/drawing/2014/main" id="{BE3A2B11-1D70-4BF5-9260-554ED1A9574E}"/>
                </a:ext>
              </a:extLst>
            </p:cNvPr>
            <p:cNvGrpSpPr/>
            <p:nvPr/>
          </p:nvGrpSpPr>
          <p:grpSpPr>
            <a:xfrm>
              <a:off x="3069003" y="2744655"/>
              <a:ext cx="204010" cy="290601"/>
              <a:chOff x="3608294" y="2623632"/>
              <a:chExt cx="204010" cy="290601"/>
            </a:xfrm>
          </p:grpSpPr>
          <p:cxnSp>
            <p:nvCxnSpPr>
              <p:cNvPr id="48" name="Straight Connector 47">
                <a:extLst>
                  <a:ext uri="{FF2B5EF4-FFF2-40B4-BE49-F238E27FC236}">
                    <a16:creationId xmlns:a16="http://schemas.microsoft.com/office/drawing/2014/main" id="{52744C24-3E03-49EB-A605-5B73686B3D5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7AD710A-3D89-4602-9065-2B434599083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6CB8AF05-E1A6-456C-80A1-19F27123CBCE}"/>
                </a:ext>
              </a:extLst>
            </p:cNvPr>
            <p:cNvGrpSpPr/>
            <p:nvPr/>
          </p:nvGrpSpPr>
          <p:grpSpPr>
            <a:xfrm>
              <a:off x="3272884" y="2751754"/>
              <a:ext cx="263561" cy="290602"/>
              <a:chOff x="3548743" y="2623631"/>
              <a:chExt cx="263561" cy="290602"/>
            </a:xfrm>
          </p:grpSpPr>
          <p:cxnSp>
            <p:nvCxnSpPr>
              <p:cNvPr id="45" name="Straight Connector 44">
                <a:extLst>
                  <a:ext uri="{FF2B5EF4-FFF2-40B4-BE49-F238E27FC236}">
                    <a16:creationId xmlns:a16="http://schemas.microsoft.com/office/drawing/2014/main" id="{5EA536B7-F3E1-425E-B3E7-3E63B2931810}"/>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E21518C-C195-4DE7-847A-E4081C142E2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8E5A5DBB-92E4-4D3C-823E-783089726012}"/>
                </a:ext>
              </a:extLst>
            </p:cNvPr>
            <p:cNvGrpSpPr/>
            <p:nvPr/>
          </p:nvGrpSpPr>
          <p:grpSpPr>
            <a:xfrm>
              <a:off x="3536316" y="2751754"/>
              <a:ext cx="263561" cy="290602"/>
              <a:chOff x="3548743" y="2623631"/>
              <a:chExt cx="263561" cy="290602"/>
            </a:xfrm>
          </p:grpSpPr>
          <p:cxnSp>
            <p:nvCxnSpPr>
              <p:cNvPr id="42" name="Straight Connector 41">
                <a:extLst>
                  <a:ext uri="{FF2B5EF4-FFF2-40B4-BE49-F238E27FC236}">
                    <a16:creationId xmlns:a16="http://schemas.microsoft.com/office/drawing/2014/main" id="{11F22DF7-9C7F-4B5F-8D3C-41FBE2EA30EA}"/>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7ABC6A2-F289-465B-A51A-0D88FCAEB960}"/>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12442A8E-8D0D-4129-BFC9-8A7D9E83C75D}"/>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8160D2F8-700E-418C-A367-2AA8B5E7B503}"/>
              </a:ext>
            </a:extLst>
          </p:cNvPr>
          <p:cNvCxnSpPr/>
          <p:nvPr/>
        </p:nvCxnSpPr>
        <p:spPr>
          <a:xfrm flipV="1">
            <a:off x="5156180" y="2869131"/>
            <a:ext cx="0" cy="713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3284681-150F-4D91-A4CF-C76346DBAE34}"/>
              </a:ext>
            </a:extLst>
          </p:cNvPr>
          <p:cNvCxnSpPr/>
          <p:nvPr/>
        </p:nvCxnSpPr>
        <p:spPr>
          <a:xfrm flipV="1">
            <a:off x="5187009" y="4359900"/>
            <a:ext cx="0" cy="73152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1EF2EBC3-8B78-4073-BCAB-43F9A9DCB898}"/>
              </a:ext>
            </a:extLst>
          </p:cNvPr>
          <p:cNvSpPr txBox="1"/>
          <p:nvPr/>
        </p:nvSpPr>
        <p:spPr>
          <a:xfrm>
            <a:off x="4212045" y="3795207"/>
            <a:ext cx="1080618" cy="369961"/>
          </a:xfrm>
          <a:prstGeom prst="rect">
            <a:avLst/>
          </a:prstGeom>
          <a:noFill/>
        </p:spPr>
        <p:txBody>
          <a:bodyPr wrap="square" rtlCol="0">
            <a:spAutoFit/>
          </a:bodyPr>
          <a:lstStyle/>
          <a:p>
            <a:r>
              <a:rPr lang="en-US" dirty="0"/>
              <a:t>R</a:t>
            </a:r>
            <a:r>
              <a:rPr lang="en-US" baseline="-25000" dirty="0"/>
              <a:t> </a:t>
            </a:r>
            <a:r>
              <a:rPr lang="en-US" dirty="0"/>
              <a:t>= 16 </a:t>
            </a:r>
            <a:r>
              <a:rPr lang="el-GR" dirty="0"/>
              <a:t>Ω</a:t>
            </a:r>
            <a:endParaRPr lang="en-US" dirty="0"/>
          </a:p>
        </p:txBody>
      </p:sp>
      <p:grpSp>
        <p:nvGrpSpPr>
          <p:cNvPr id="52" name="Group 51">
            <a:extLst>
              <a:ext uri="{FF2B5EF4-FFF2-40B4-BE49-F238E27FC236}">
                <a16:creationId xmlns:a16="http://schemas.microsoft.com/office/drawing/2014/main" id="{3BD6F3FD-C9A2-4C9A-9FF2-F7B74491D682}"/>
              </a:ext>
            </a:extLst>
          </p:cNvPr>
          <p:cNvGrpSpPr/>
          <p:nvPr/>
        </p:nvGrpSpPr>
        <p:grpSpPr>
          <a:xfrm>
            <a:off x="3371395" y="4957957"/>
            <a:ext cx="797859" cy="297701"/>
            <a:chOff x="3069003" y="2744655"/>
            <a:chExt cx="797859" cy="297701"/>
          </a:xfrm>
        </p:grpSpPr>
        <p:grpSp>
          <p:nvGrpSpPr>
            <p:cNvPr id="53" name="Group 52">
              <a:extLst>
                <a:ext uri="{FF2B5EF4-FFF2-40B4-BE49-F238E27FC236}">
                  <a16:creationId xmlns:a16="http://schemas.microsoft.com/office/drawing/2014/main" id="{087F33C0-BBCD-4981-88CA-AC0C8D1909C9}"/>
                </a:ext>
              </a:extLst>
            </p:cNvPr>
            <p:cNvGrpSpPr/>
            <p:nvPr/>
          </p:nvGrpSpPr>
          <p:grpSpPr>
            <a:xfrm>
              <a:off x="3069003" y="2744655"/>
              <a:ext cx="204010" cy="290601"/>
              <a:chOff x="3608294" y="2623632"/>
              <a:chExt cx="204010" cy="290601"/>
            </a:xfrm>
          </p:grpSpPr>
          <p:cxnSp>
            <p:nvCxnSpPr>
              <p:cNvPr id="64" name="Straight Connector 63">
                <a:extLst>
                  <a:ext uri="{FF2B5EF4-FFF2-40B4-BE49-F238E27FC236}">
                    <a16:creationId xmlns:a16="http://schemas.microsoft.com/office/drawing/2014/main" id="{C65F1DA2-66C0-4BBD-9C02-A39220CBE608}"/>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90D968BD-6F7E-4615-9373-6BAB0A6C5887}"/>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4" name="Group 53">
              <a:extLst>
                <a:ext uri="{FF2B5EF4-FFF2-40B4-BE49-F238E27FC236}">
                  <a16:creationId xmlns:a16="http://schemas.microsoft.com/office/drawing/2014/main" id="{9434EF9D-C86F-4BC3-97F2-DBAA1C5C6A13}"/>
                </a:ext>
              </a:extLst>
            </p:cNvPr>
            <p:cNvGrpSpPr/>
            <p:nvPr/>
          </p:nvGrpSpPr>
          <p:grpSpPr>
            <a:xfrm>
              <a:off x="3272884" y="2751754"/>
              <a:ext cx="263561" cy="290602"/>
              <a:chOff x="3548743" y="2623631"/>
              <a:chExt cx="263561" cy="290602"/>
            </a:xfrm>
          </p:grpSpPr>
          <p:cxnSp>
            <p:nvCxnSpPr>
              <p:cNvPr id="60" name="Straight Connector 59">
                <a:extLst>
                  <a:ext uri="{FF2B5EF4-FFF2-40B4-BE49-F238E27FC236}">
                    <a16:creationId xmlns:a16="http://schemas.microsoft.com/office/drawing/2014/main" id="{F40C67A6-A421-43C7-98B0-0969DCD6B84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1FB67C2-21A7-43C4-87D0-B0A7CEBD05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5" name="Group 54">
              <a:extLst>
                <a:ext uri="{FF2B5EF4-FFF2-40B4-BE49-F238E27FC236}">
                  <a16:creationId xmlns:a16="http://schemas.microsoft.com/office/drawing/2014/main" id="{5668D438-0487-4C4F-8CEE-90369DBC5788}"/>
                </a:ext>
              </a:extLst>
            </p:cNvPr>
            <p:cNvGrpSpPr/>
            <p:nvPr/>
          </p:nvGrpSpPr>
          <p:grpSpPr>
            <a:xfrm>
              <a:off x="3536316" y="2751754"/>
              <a:ext cx="263561" cy="290602"/>
              <a:chOff x="3548743" y="2623631"/>
              <a:chExt cx="263561" cy="290602"/>
            </a:xfrm>
          </p:grpSpPr>
          <p:cxnSp>
            <p:nvCxnSpPr>
              <p:cNvPr id="57" name="Straight Connector 56">
                <a:extLst>
                  <a:ext uri="{FF2B5EF4-FFF2-40B4-BE49-F238E27FC236}">
                    <a16:creationId xmlns:a16="http://schemas.microsoft.com/office/drawing/2014/main" id="{55184E03-E95B-4095-8689-291B85F00EFF}"/>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C146B5A-AC87-4777-A08A-00CE7BBA6196}"/>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56" name="Straight Connector 55">
              <a:extLst>
                <a:ext uri="{FF2B5EF4-FFF2-40B4-BE49-F238E27FC236}">
                  <a16:creationId xmlns:a16="http://schemas.microsoft.com/office/drawing/2014/main" id="{1C75603C-E44F-4A67-A39A-8B4820CCD51F}"/>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7" name="Straight Connector 66">
            <a:extLst>
              <a:ext uri="{FF2B5EF4-FFF2-40B4-BE49-F238E27FC236}">
                <a16:creationId xmlns:a16="http://schemas.microsoft.com/office/drawing/2014/main" id="{6EBA0FB4-5417-4205-A7CD-603B8DAF20AE}"/>
              </a:ext>
            </a:extLst>
          </p:cNvPr>
          <p:cNvCxnSpPr>
            <a:cxnSpLocks/>
          </p:cNvCxnSpPr>
          <p:nvPr/>
        </p:nvCxnSpPr>
        <p:spPr>
          <a:xfrm>
            <a:off x="2520363" y="5123337"/>
            <a:ext cx="868680" cy="0"/>
          </a:xfrm>
          <a:prstGeom prst="line">
            <a:avLst/>
          </a:prstGeom>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B8B06FE4-6225-44AE-AE63-F872F5DCF3EC}"/>
              </a:ext>
            </a:extLst>
          </p:cNvPr>
          <p:cNvSpPr txBox="1"/>
          <p:nvPr/>
        </p:nvSpPr>
        <p:spPr>
          <a:xfrm>
            <a:off x="2864227" y="5318333"/>
            <a:ext cx="1080618" cy="369961"/>
          </a:xfrm>
          <a:prstGeom prst="rect">
            <a:avLst/>
          </a:prstGeom>
          <a:noFill/>
        </p:spPr>
        <p:txBody>
          <a:bodyPr wrap="square" rtlCol="0">
            <a:spAutoFit/>
          </a:bodyPr>
          <a:lstStyle/>
          <a:p>
            <a:r>
              <a:rPr lang="en-US" dirty="0"/>
              <a:t>R</a:t>
            </a:r>
            <a:r>
              <a:rPr lang="en-US" baseline="-25000" dirty="0"/>
              <a:t> </a:t>
            </a:r>
            <a:r>
              <a:rPr lang="en-US" dirty="0"/>
              <a:t>= 8 </a:t>
            </a:r>
            <a:r>
              <a:rPr lang="el-GR" dirty="0"/>
              <a:t>Ω</a:t>
            </a:r>
            <a:endParaRPr lang="en-US" dirty="0"/>
          </a:p>
        </p:txBody>
      </p:sp>
      <p:grpSp>
        <p:nvGrpSpPr>
          <p:cNvPr id="70" name="Group 69">
            <a:extLst>
              <a:ext uri="{FF2B5EF4-FFF2-40B4-BE49-F238E27FC236}">
                <a16:creationId xmlns:a16="http://schemas.microsoft.com/office/drawing/2014/main" id="{0FDD20CF-B427-4931-B0BE-CD1DE9FA1C1D}"/>
              </a:ext>
            </a:extLst>
          </p:cNvPr>
          <p:cNvGrpSpPr/>
          <p:nvPr/>
        </p:nvGrpSpPr>
        <p:grpSpPr>
          <a:xfrm>
            <a:off x="5707811" y="4942034"/>
            <a:ext cx="797859" cy="297701"/>
            <a:chOff x="3069003" y="2744655"/>
            <a:chExt cx="797859" cy="297701"/>
          </a:xfrm>
        </p:grpSpPr>
        <p:grpSp>
          <p:nvGrpSpPr>
            <p:cNvPr id="75" name="Group 74">
              <a:extLst>
                <a:ext uri="{FF2B5EF4-FFF2-40B4-BE49-F238E27FC236}">
                  <a16:creationId xmlns:a16="http://schemas.microsoft.com/office/drawing/2014/main" id="{CB60D7DA-7260-4837-B012-24A8EDAD5289}"/>
                </a:ext>
              </a:extLst>
            </p:cNvPr>
            <p:cNvGrpSpPr/>
            <p:nvPr/>
          </p:nvGrpSpPr>
          <p:grpSpPr>
            <a:xfrm>
              <a:off x="3069003" y="2744655"/>
              <a:ext cx="204010" cy="290601"/>
              <a:chOff x="3608294" y="2623632"/>
              <a:chExt cx="204010" cy="290601"/>
            </a:xfrm>
          </p:grpSpPr>
          <p:cxnSp>
            <p:nvCxnSpPr>
              <p:cNvPr id="84" name="Straight Connector 83">
                <a:extLst>
                  <a:ext uri="{FF2B5EF4-FFF2-40B4-BE49-F238E27FC236}">
                    <a16:creationId xmlns:a16="http://schemas.microsoft.com/office/drawing/2014/main" id="{917030A9-8696-4F62-8937-E046361887AB}"/>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EF8FA10-5192-4FA7-84BC-8ED136E9594B}"/>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7" name="Group 76">
              <a:extLst>
                <a:ext uri="{FF2B5EF4-FFF2-40B4-BE49-F238E27FC236}">
                  <a16:creationId xmlns:a16="http://schemas.microsoft.com/office/drawing/2014/main" id="{90907AF8-5B10-4D0B-9B30-A0AAA18F9531}"/>
                </a:ext>
              </a:extLst>
            </p:cNvPr>
            <p:cNvGrpSpPr/>
            <p:nvPr/>
          </p:nvGrpSpPr>
          <p:grpSpPr>
            <a:xfrm>
              <a:off x="3272884" y="2751754"/>
              <a:ext cx="263561" cy="290602"/>
              <a:chOff x="3548743" y="2623631"/>
              <a:chExt cx="263561" cy="290602"/>
            </a:xfrm>
          </p:grpSpPr>
          <p:cxnSp>
            <p:nvCxnSpPr>
              <p:cNvPr id="82" name="Straight Connector 81">
                <a:extLst>
                  <a:ext uri="{FF2B5EF4-FFF2-40B4-BE49-F238E27FC236}">
                    <a16:creationId xmlns:a16="http://schemas.microsoft.com/office/drawing/2014/main" id="{E3CA7A4C-9EF1-4BA8-B53F-143133BA70D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1430AAC-D0B3-479F-A87F-715CBFEB1F85}"/>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8" name="Group 77">
              <a:extLst>
                <a:ext uri="{FF2B5EF4-FFF2-40B4-BE49-F238E27FC236}">
                  <a16:creationId xmlns:a16="http://schemas.microsoft.com/office/drawing/2014/main" id="{729CFB00-7912-4AAB-A4B5-CDC48647F500}"/>
                </a:ext>
              </a:extLst>
            </p:cNvPr>
            <p:cNvGrpSpPr/>
            <p:nvPr/>
          </p:nvGrpSpPr>
          <p:grpSpPr>
            <a:xfrm>
              <a:off x="3536316" y="2751754"/>
              <a:ext cx="263561" cy="290602"/>
              <a:chOff x="3548743" y="2623631"/>
              <a:chExt cx="263561" cy="290602"/>
            </a:xfrm>
          </p:grpSpPr>
          <p:cxnSp>
            <p:nvCxnSpPr>
              <p:cNvPr id="80" name="Straight Connector 79">
                <a:extLst>
                  <a:ext uri="{FF2B5EF4-FFF2-40B4-BE49-F238E27FC236}">
                    <a16:creationId xmlns:a16="http://schemas.microsoft.com/office/drawing/2014/main" id="{528BE94E-3803-4197-8978-9EF11AC53929}"/>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2E814F46-2DC4-40E6-83C4-03A34F5EEAF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79" name="Straight Connector 78">
              <a:extLst>
                <a:ext uri="{FF2B5EF4-FFF2-40B4-BE49-F238E27FC236}">
                  <a16:creationId xmlns:a16="http://schemas.microsoft.com/office/drawing/2014/main" id="{137A7010-26C1-4D26-A122-A845AC090092}"/>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6" name="Straight Connector 85">
            <a:extLst>
              <a:ext uri="{FF2B5EF4-FFF2-40B4-BE49-F238E27FC236}">
                <a16:creationId xmlns:a16="http://schemas.microsoft.com/office/drawing/2014/main" id="{8D4A8D1A-2E13-4C9C-80CC-A700CC25B64C}"/>
              </a:ext>
            </a:extLst>
          </p:cNvPr>
          <p:cNvCxnSpPr>
            <a:cxnSpLocks/>
          </p:cNvCxnSpPr>
          <p:nvPr/>
        </p:nvCxnSpPr>
        <p:spPr>
          <a:xfrm>
            <a:off x="6505670" y="5095426"/>
            <a:ext cx="338328" cy="0"/>
          </a:xfrm>
          <a:prstGeom prst="line">
            <a:avLst/>
          </a:prstGeom>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0AFE833C-17A5-40B8-A84F-0FEA0C60AAC6}"/>
              </a:ext>
            </a:extLst>
          </p:cNvPr>
          <p:cNvSpPr txBox="1"/>
          <p:nvPr/>
        </p:nvSpPr>
        <p:spPr>
          <a:xfrm>
            <a:off x="5723734" y="5369843"/>
            <a:ext cx="1080618" cy="369961"/>
          </a:xfrm>
          <a:prstGeom prst="rect">
            <a:avLst/>
          </a:prstGeom>
          <a:noFill/>
        </p:spPr>
        <p:txBody>
          <a:bodyPr wrap="square" rtlCol="0">
            <a:spAutoFit/>
          </a:bodyPr>
          <a:lstStyle/>
          <a:p>
            <a:r>
              <a:rPr lang="en-US" dirty="0"/>
              <a:t>R</a:t>
            </a:r>
            <a:r>
              <a:rPr lang="en-US" baseline="-25000" dirty="0"/>
              <a:t> </a:t>
            </a:r>
            <a:r>
              <a:rPr lang="en-US"/>
              <a:t>= 2 </a:t>
            </a:r>
            <a:r>
              <a:rPr lang="el-GR" dirty="0"/>
              <a:t>Ω</a:t>
            </a:r>
            <a:endParaRPr lang="en-US" dirty="0"/>
          </a:p>
        </p:txBody>
      </p:sp>
    </p:spTree>
    <p:extLst>
      <p:ext uri="{BB962C8B-B14F-4D97-AF65-F5344CB8AC3E}">
        <p14:creationId xmlns:p14="http://schemas.microsoft.com/office/powerpoint/2010/main" val="24000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905994"/>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85985687-D68E-40DB-908A-B12A62BC5A50}"/>
              </a:ext>
            </a:extLst>
          </p:cNvPr>
          <p:cNvCxnSpPr>
            <a:cxnSpLocks/>
            <a:endCxn id="63" idx="3"/>
          </p:cNvCxnSpPr>
          <p:nvPr/>
        </p:nvCxnSpPr>
        <p:spPr>
          <a:xfrm>
            <a:off x="6825141" y="2914953"/>
            <a:ext cx="7101" cy="876514"/>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14772C33-A84D-4C3D-980C-BAFEE8608A69}"/>
              </a:ext>
            </a:extLst>
          </p:cNvPr>
          <p:cNvCxnSpPr>
            <a:cxnSpLocks/>
            <a:stCxn id="63" idx="0"/>
          </p:cNvCxnSpPr>
          <p:nvPr/>
        </p:nvCxnSpPr>
        <p:spPr>
          <a:xfrm>
            <a:off x="6832242" y="4186680"/>
            <a:ext cx="0" cy="903223"/>
          </a:xfrm>
          <a:prstGeom prst="line">
            <a:avLst/>
          </a:prstGeom>
        </p:spPr>
        <p:style>
          <a:lnRef idx="1">
            <a:schemeClr val="accent1"/>
          </a:lnRef>
          <a:fillRef idx="0">
            <a:schemeClr val="accent1"/>
          </a:fillRef>
          <a:effectRef idx="0">
            <a:schemeClr val="accent1"/>
          </a:effectRef>
          <a:fontRef idx="minor">
            <a:schemeClr val="tx1"/>
          </a:fontRef>
        </p:style>
      </p:cxnSp>
      <p:grpSp>
        <p:nvGrpSpPr>
          <p:cNvPr id="69" name="Group 68">
            <a:extLst>
              <a:ext uri="{FF2B5EF4-FFF2-40B4-BE49-F238E27FC236}">
                <a16:creationId xmlns:a16="http://schemas.microsoft.com/office/drawing/2014/main" id="{15E4DBC0-9D02-4B5A-B326-2FA81E904635}"/>
              </a:ext>
            </a:extLst>
          </p:cNvPr>
          <p:cNvGrpSpPr/>
          <p:nvPr/>
        </p:nvGrpSpPr>
        <p:grpSpPr>
          <a:xfrm>
            <a:off x="6661596" y="3791467"/>
            <a:ext cx="365760" cy="395213"/>
            <a:chOff x="6661596" y="3791467"/>
            <a:chExt cx="365760" cy="395213"/>
          </a:xfrm>
        </p:grpSpPr>
        <p:sp>
          <p:nvSpPr>
            <p:cNvPr id="63" name="Isosceles Triangle 62">
              <a:extLst>
                <a:ext uri="{FF2B5EF4-FFF2-40B4-BE49-F238E27FC236}">
                  <a16:creationId xmlns:a16="http://schemas.microsoft.com/office/drawing/2014/main" id="{3251026D-4A43-44FF-B193-426DB4785BD1}"/>
                </a:ext>
              </a:extLst>
            </p:cNvPr>
            <p:cNvSpPr/>
            <p:nvPr/>
          </p:nvSpPr>
          <p:spPr>
            <a:xfrm flipV="1">
              <a:off x="6661596" y="3791467"/>
              <a:ext cx="341291" cy="39521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40BCE223-25DD-483C-A70D-760E2FB06E14}"/>
                </a:ext>
              </a:extLst>
            </p:cNvPr>
            <p:cNvCxnSpPr/>
            <p:nvPr/>
          </p:nvCxnSpPr>
          <p:spPr>
            <a:xfrm flipH="1">
              <a:off x="6661596" y="4184900"/>
              <a:ext cx="36576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6" name="Content Placeholder 2">
            <a:extLst>
              <a:ext uri="{FF2B5EF4-FFF2-40B4-BE49-F238E27FC236}">
                <a16:creationId xmlns:a16="http://schemas.microsoft.com/office/drawing/2014/main" id="{794A3717-404C-4825-B0FD-9F1011081B00}"/>
              </a:ext>
            </a:extLst>
          </p:cNvPr>
          <p:cNvSpPr txBox="1">
            <a:spLocks/>
          </p:cNvSpPr>
          <p:nvPr/>
        </p:nvSpPr>
        <p:spPr>
          <a:xfrm>
            <a:off x="1025831" y="5385627"/>
            <a:ext cx="10457964" cy="95860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Thevenin resistance and then use the superposition principle to find the Thevenin voltage equivalent of everything to the left of the diode.</a:t>
            </a:r>
          </a:p>
        </p:txBody>
      </p:sp>
    </p:spTree>
    <p:extLst>
      <p:ext uri="{BB962C8B-B14F-4D97-AF65-F5344CB8AC3E}">
        <p14:creationId xmlns:p14="http://schemas.microsoft.com/office/powerpoint/2010/main" val="294672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3" name="Content Placeholder 2">
            <a:extLst>
              <a:ext uri="{FF2B5EF4-FFF2-40B4-BE49-F238E27FC236}">
                <a16:creationId xmlns:a16="http://schemas.microsoft.com/office/drawing/2014/main" id="{119CB0D8-9269-42D4-AA73-6D375ED63D42}"/>
              </a:ext>
            </a:extLst>
          </p:cNvPr>
          <p:cNvSpPr>
            <a:spLocks noGrp="1"/>
          </p:cNvSpPr>
          <p:nvPr>
            <p:ph idx="1"/>
          </p:nvPr>
        </p:nvSpPr>
        <p:spPr/>
        <p:txBody>
          <a:bodyPr/>
          <a:lstStyle/>
          <a:p>
            <a:pPr marL="0" indent="0">
              <a:buNone/>
            </a:pPr>
            <a:r>
              <a:rPr lang="en-US" dirty="0"/>
              <a:t>Find the Thevenin Resistance</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905994"/>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Content Placeholder 2">
            <a:extLst>
              <a:ext uri="{FF2B5EF4-FFF2-40B4-BE49-F238E27FC236}">
                <a16:creationId xmlns:a16="http://schemas.microsoft.com/office/drawing/2014/main" id="{64410F8A-E47E-4D36-8850-9C0522C4AD28}"/>
              </a:ext>
            </a:extLst>
          </p:cNvPr>
          <p:cNvSpPr txBox="1">
            <a:spLocks/>
          </p:cNvSpPr>
          <p:nvPr/>
        </p:nvSpPr>
        <p:spPr>
          <a:xfrm>
            <a:off x="7663853" y="2384836"/>
            <a:ext cx="4507038" cy="9349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Replace the current source with an open circuit.</a:t>
            </a:r>
          </a:p>
        </p:txBody>
      </p:sp>
      <p:sp>
        <p:nvSpPr>
          <p:cNvPr id="5" name="Rectangle 4">
            <a:extLst>
              <a:ext uri="{FF2B5EF4-FFF2-40B4-BE49-F238E27FC236}">
                <a16:creationId xmlns:a16="http://schemas.microsoft.com/office/drawing/2014/main" id="{584FB1A1-7A0B-49CF-BCA2-E824FB53F47B}"/>
              </a:ext>
            </a:extLst>
          </p:cNvPr>
          <p:cNvSpPr/>
          <p:nvPr/>
        </p:nvSpPr>
        <p:spPr>
          <a:xfrm>
            <a:off x="5051386" y="3415879"/>
            <a:ext cx="1309840" cy="10974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Content Placeholder 2">
            <a:extLst>
              <a:ext uri="{FF2B5EF4-FFF2-40B4-BE49-F238E27FC236}">
                <a16:creationId xmlns:a16="http://schemas.microsoft.com/office/drawing/2014/main" id="{ACE13CBD-F41F-485B-AAB5-3F1FAAC9B2E4}"/>
              </a:ext>
            </a:extLst>
          </p:cNvPr>
          <p:cNvSpPr txBox="1">
            <a:spLocks/>
          </p:cNvSpPr>
          <p:nvPr/>
        </p:nvSpPr>
        <p:spPr>
          <a:xfrm>
            <a:off x="7642630" y="3578367"/>
            <a:ext cx="4507038" cy="9349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Replace the voltage source with a wire (short circuit).</a:t>
            </a:r>
          </a:p>
        </p:txBody>
      </p:sp>
      <p:sp>
        <p:nvSpPr>
          <p:cNvPr id="92" name="Rectangle 91">
            <a:extLst>
              <a:ext uri="{FF2B5EF4-FFF2-40B4-BE49-F238E27FC236}">
                <a16:creationId xmlns:a16="http://schemas.microsoft.com/office/drawing/2014/main" id="{1EC019BF-7620-4D7C-909F-7D94D445C9FE}"/>
              </a:ext>
            </a:extLst>
          </p:cNvPr>
          <p:cNvSpPr/>
          <p:nvPr/>
        </p:nvSpPr>
        <p:spPr>
          <a:xfrm>
            <a:off x="1584164" y="3505759"/>
            <a:ext cx="1382122" cy="1013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F767E955-182C-402F-90A8-518392689899}"/>
              </a:ext>
            </a:extLst>
          </p:cNvPr>
          <p:cNvCxnSpPr>
            <a:cxnSpLocks/>
          </p:cNvCxnSpPr>
          <p:nvPr/>
        </p:nvCxnSpPr>
        <p:spPr>
          <a:xfrm>
            <a:off x="2517786" y="3058570"/>
            <a:ext cx="0" cy="17373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856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build="p"/>
      <p:bldP spid="5" grpId="0" animBg="1"/>
      <p:bldP spid="91" grpId="0" build="p"/>
      <p:bldP spid="9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3" name="Content Placeholder 2">
            <a:extLst>
              <a:ext uri="{FF2B5EF4-FFF2-40B4-BE49-F238E27FC236}">
                <a16:creationId xmlns:a16="http://schemas.microsoft.com/office/drawing/2014/main" id="{119CB0D8-9269-42D4-AA73-6D375ED63D42}"/>
              </a:ext>
            </a:extLst>
          </p:cNvPr>
          <p:cNvSpPr>
            <a:spLocks noGrp="1"/>
          </p:cNvSpPr>
          <p:nvPr>
            <p:ph idx="1"/>
          </p:nvPr>
        </p:nvSpPr>
        <p:spPr/>
        <p:txBody>
          <a:bodyPr/>
          <a:lstStyle/>
          <a:p>
            <a:pPr marL="0" indent="0">
              <a:buNone/>
            </a:pPr>
            <a:r>
              <a:rPr lang="en-US" dirty="0"/>
              <a:t>Find the Thevenin Resistance</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905994"/>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Content Placeholder 2">
            <a:extLst>
              <a:ext uri="{FF2B5EF4-FFF2-40B4-BE49-F238E27FC236}">
                <a16:creationId xmlns:a16="http://schemas.microsoft.com/office/drawing/2014/main" id="{64410F8A-E47E-4D36-8850-9C0522C4AD28}"/>
              </a:ext>
            </a:extLst>
          </p:cNvPr>
          <p:cNvSpPr txBox="1">
            <a:spLocks/>
          </p:cNvSpPr>
          <p:nvPr/>
        </p:nvSpPr>
        <p:spPr>
          <a:xfrm>
            <a:off x="7663853" y="2384836"/>
            <a:ext cx="4507038" cy="1284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Find the equivalent resistance of the 12 </a:t>
            </a:r>
            <a:r>
              <a:rPr lang="el-GR" dirty="0"/>
              <a:t>Ω</a:t>
            </a:r>
            <a:r>
              <a:rPr lang="en-US" dirty="0"/>
              <a:t> resistor in parallel with the 6 </a:t>
            </a:r>
            <a:r>
              <a:rPr lang="el-GR" dirty="0"/>
              <a:t>Ω</a:t>
            </a:r>
            <a:r>
              <a:rPr lang="en-US" dirty="0"/>
              <a:t> resistor.</a:t>
            </a:r>
          </a:p>
        </p:txBody>
      </p:sp>
      <p:sp>
        <p:nvSpPr>
          <p:cNvPr id="5" name="Rectangle 4">
            <a:extLst>
              <a:ext uri="{FF2B5EF4-FFF2-40B4-BE49-F238E27FC236}">
                <a16:creationId xmlns:a16="http://schemas.microsoft.com/office/drawing/2014/main" id="{584FB1A1-7A0B-49CF-BCA2-E824FB53F47B}"/>
              </a:ext>
            </a:extLst>
          </p:cNvPr>
          <p:cNvSpPr/>
          <p:nvPr/>
        </p:nvSpPr>
        <p:spPr>
          <a:xfrm>
            <a:off x="5051386" y="3415879"/>
            <a:ext cx="1309840" cy="10974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1EC019BF-7620-4D7C-909F-7D94D445C9FE}"/>
              </a:ext>
            </a:extLst>
          </p:cNvPr>
          <p:cNvSpPr/>
          <p:nvPr/>
        </p:nvSpPr>
        <p:spPr>
          <a:xfrm>
            <a:off x="1584164" y="3505759"/>
            <a:ext cx="1382122" cy="1013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F767E955-182C-402F-90A8-518392689899}"/>
              </a:ext>
            </a:extLst>
          </p:cNvPr>
          <p:cNvCxnSpPr>
            <a:cxnSpLocks/>
          </p:cNvCxnSpPr>
          <p:nvPr/>
        </p:nvCxnSpPr>
        <p:spPr>
          <a:xfrm>
            <a:off x="2517786" y="3058570"/>
            <a:ext cx="0" cy="1737360"/>
          </a:xfrm>
          <a:prstGeom prst="line">
            <a:avLst/>
          </a:prstGeom>
        </p:spPr>
        <p:style>
          <a:lnRef idx="1">
            <a:schemeClr val="accent1"/>
          </a:lnRef>
          <a:fillRef idx="0">
            <a:schemeClr val="accent1"/>
          </a:fillRef>
          <a:effectRef idx="0">
            <a:schemeClr val="accent1"/>
          </a:effectRef>
          <a:fontRef idx="minor">
            <a:schemeClr val="tx1"/>
          </a:fontRef>
        </p:style>
      </p:cxnSp>
      <p:sp>
        <p:nvSpPr>
          <p:cNvPr id="65" name="Content Placeholder 2">
            <a:extLst>
              <a:ext uri="{FF2B5EF4-FFF2-40B4-BE49-F238E27FC236}">
                <a16:creationId xmlns:a16="http://schemas.microsoft.com/office/drawing/2014/main" id="{D25B358B-5962-46E7-AAD3-4C91595A1CA3}"/>
              </a:ext>
            </a:extLst>
          </p:cNvPr>
          <p:cNvSpPr txBox="1">
            <a:spLocks/>
          </p:cNvSpPr>
          <p:nvPr/>
        </p:nvSpPr>
        <p:spPr>
          <a:xfrm>
            <a:off x="7604232" y="3896052"/>
            <a:ext cx="4507038" cy="5332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R</a:t>
            </a:r>
            <a:r>
              <a:rPr lang="en-US" baseline="-25000" dirty="0" err="1"/>
              <a:t>eq</a:t>
            </a:r>
            <a:r>
              <a:rPr lang="en-US" dirty="0"/>
              <a:t> = (1/12 + 1/6)</a:t>
            </a:r>
            <a:r>
              <a:rPr lang="en-US" baseline="30000" dirty="0"/>
              <a:t>-1</a:t>
            </a:r>
            <a:r>
              <a:rPr lang="en-US" dirty="0"/>
              <a:t> = 4 </a:t>
            </a:r>
            <a:r>
              <a:rPr lang="el-GR" dirty="0"/>
              <a:t>Ω</a:t>
            </a:r>
            <a:r>
              <a:rPr lang="en-US" dirty="0"/>
              <a:t> </a:t>
            </a:r>
            <a:endParaRPr lang="en-US" baseline="30000" dirty="0"/>
          </a:p>
        </p:txBody>
      </p:sp>
      <p:sp>
        <p:nvSpPr>
          <p:cNvPr id="66" name="TextBox 65">
            <a:extLst>
              <a:ext uri="{FF2B5EF4-FFF2-40B4-BE49-F238E27FC236}">
                <a16:creationId xmlns:a16="http://schemas.microsoft.com/office/drawing/2014/main" id="{57D14C61-6D64-4AC8-ADF1-87276456CC64}"/>
              </a:ext>
            </a:extLst>
          </p:cNvPr>
          <p:cNvSpPr txBox="1"/>
          <p:nvPr/>
        </p:nvSpPr>
        <p:spPr>
          <a:xfrm>
            <a:off x="3150130" y="2337394"/>
            <a:ext cx="649489" cy="369332"/>
          </a:xfrm>
          <a:prstGeom prst="rect">
            <a:avLst/>
          </a:prstGeom>
          <a:solidFill>
            <a:schemeClr val="bg1"/>
          </a:solidFill>
        </p:spPr>
        <p:txBody>
          <a:bodyPr wrap="square" rtlCol="0">
            <a:spAutoFit/>
          </a:bodyPr>
          <a:lstStyle/>
          <a:p>
            <a:r>
              <a:rPr lang="en-US" dirty="0"/>
              <a:t>4 </a:t>
            </a:r>
            <a:r>
              <a:rPr lang="el-GR" dirty="0"/>
              <a:t>Ω</a:t>
            </a:r>
            <a:endParaRPr lang="en-US" dirty="0"/>
          </a:p>
        </p:txBody>
      </p:sp>
      <p:sp>
        <p:nvSpPr>
          <p:cNvPr id="69" name="Content Placeholder 2">
            <a:extLst>
              <a:ext uri="{FF2B5EF4-FFF2-40B4-BE49-F238E27FC236}">
                <a16:creationId xmlns:a16="http://schemas.microsoft.com/office/drawing/2014/main" id="{CCF94C0B-3F40-4CF6-AF4D-9C0403AC26EF}"/>
              </a:ext>
            </a:extLst>
          </p:cNvPr>
          <p:cNvSpPr txBox="1">
            <a:spLocks/>
          </p:cNvSpPr>
          <p:nvPr/>
        </p:nvSpPr>
        <p:spPr>
          <a:xfrm>
            <a:off x="7508769" y="4790473"/>
            <a:ext cx="4507038" cy="17092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Now the two 4 </a:t>
            </a:r>
            <a:r>
              <a:rPr lang="el-GR" dirty="0"/>
              <a:t>Ω</a:t>
            </a:r>
            <a:r>
              <a:rPr lang="en-US" dirty="0"/>
              <a:t> resistors are in series.  Adding them together gives </a:t>
            </a:r>
          </a:p>
          <a:p>
            <a:pPr marL="0" indent="0">
              <a:buNone/>
            </a:pPr>
            <a:r>
              <a:rPr lang="en-US" dirty="0" err="1"/>
              <a:t>R</a:t>
            </a:r>
            <a:r>
              <a:rPr lang="en-US" baseline="-25000" dirty="0" err="1"/>
              <a:t>th</a:t>
            </a:r>
            <a:r>
              <a:rPr lang="en-US" dirty="0"/>
              <a:t> = (4 </a:t>
            </a:r>
            <a:r>
              <a:rPr lang="el-GR" dirty="0"/>
              <a:t>Ω</a:t>
            </a:r>
            <a:r>
              <a:rPr lang="en-US" dirty="0"/>
              <a:t> + 4 </a:t>
            </a:r>
            <a:r>
              <a:rPr lang="el-GR" dirty="0"/>
              <a:t>Ω</a:t>
            </a:r>
            <a:r>
              <a:rPr lang="en-US" dirty="0"/>
              <a:t>)</a:t>
            </a:r>
            <a:r>
              <a:rPr lang="en-US" baseline="30000" dirty="0"/>
              <a:t> </a:t>
            </a:r>
            <a:r>
              <a:rPr lang="en-US" dirty="0"/>
              <a:t>= 8 </a:t>
            </a:r>
            <a:r>
              <a:rPr lang="el-GR" dirty="0"/>
              <a:t>Ω</a:t>
            </a:r>
            <a:r>
              <a:rPr lang="en-US" dirty="0"/>
              <a:t> </a:t>
            </a:r>
            <a:endParaRPr lang="en-US" baseline="30000" dirty="0"/>
          </a:p>
          <a:p>
            <a:pPr marL="0" indent="0">
              <a:buNone/>
            </a:pPr>
            <a:endParaRPr lang="en-US" dirty="0"/>
          </a:p>
        </p:txBody>
      </p:sp>
    </p:spTree>
    <p:extLst>
      <p:ext uri="{BB962C8B-B14F-4D97-AF65-F5344CB8AC3E}">
        <p14:creationId xmlns:p14="http://schemas.microsoft.com/office/powerpoint/2010/main" val="2676554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0" nodeType="clickEffect">
                                  <p:stCondLst>
                                    <p:cond delay="0"/>
                                  </p:stCondLst>
                                  <p:childTnLst>
                                    <p:animEffect transition="out" filter="fade">
                                      <p:cBhvr>
                                        <p:cTn id="14" dur="500"/>
                                        <p:tgtEl>
                                          <p:spTgt spid="77"/>
                                        </p:tgtEl>
                                      </p:cBhvr>
                                    </p:animEffect>
                                    <p:set>
                                      <p:cBhvr>
                                        <p:cTn id="15" dur="1" fill="hold">
                                          <p:stCondLst>
                                            <p:cond delay="499"/>
                                          </p:stCondLst>
                                        </p:cTn>
                                        <p:tgtEl>
                                          <p:spTgt spid="77"/>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500"/>
                                        <p:tgtEl>
                                          <p:spTgt spid="42"/>
                                        </p:tgtEl>
                                      </p:cBhvr>
                                    </p:animEffect>
                                    <p:set>
                                      <p:cBhvr>
                                        <p:cTn id="18" dur="1" fill="hold">
                                          <p:stCondLst>
                                            <p:cond delay="499"/>
                                          </p:stCondLst>
                                        </p:cTn>
                                        <p:tgtEl>
                                          <p:spTgt spid="42"/>
                                        </p:tgtEl>
                                        <p:attrNameLst>
                                          <p:attrName>style.visibility</p:attrName>
                                        </p:attrNameLst>
                                      </p:cBhvr>
                                      <p:to>
                                        <p:strVal val="hidden"/>
                                      </p:to>
                                    </p:set>
                                  </p:childTnLst>
                                </p:cTn>
                              </p:par>
                              <p:par>
                                <p:cTn id="19" presetID="10" presetClass="exit" presetSubtype="0" fill="hold" nodeType="withEffect">
                                  <p:stCondLst>
                                    <p:cond delay="0"/>
                                  </p:stCondLst>
                                  <p:childTnLst>
                                    <p:animEffect transition="out" filter="fade">
                                      <p:cBhvr>
                                        <p:cTn id="20" dur="500"/>
                                        <p:tgtEl>
                                          <p:spTgt spid="50"/>
                                        </p:tgtEl>
                                      </p:cBhvr>
                                    </p:animEffect>
                                    <p:set>
                                      <p:cBhvr>
                                        <p:cTn id="21" dur="1" fill="hold">
                                          <p:stCondLst>
                                            <p:cond delay="499"/>
                                          </p:stCondLst>
                                        </p:cTn>
                                        <p:tgtEl>
                                          <p:spTgt spid="50"/>
                                        </p:tgtEl>
                                        <p:attrNameLst>
                                          <p:attrName>style.visibility</p:attrName>
                                        </p:attrNameLst>
                                      </p:cBhvr>
                                      <p:to>
                                        <p:strVal val="hidden"/>
                                      </p:to>
                                    </p:set>
                                  </p:childTnLst>
                                </p:cTn>
                              </p:par>
                              <p:par>
                                <p:cTn id="22" presetID="10" presetClass="exit" presetSubtype="0" fill="hold" nodeType="withEffect">
                                  <p:stCondLst>
                                    <p:cond delay="0"/>
                                  </p:stCondLst>
                                  <p:childTnLst>
                                    <p:animEffect transition="out" filter="fade">
                                      <p:cBhvr>
                                        <p:cTn id="23" dur="500"/>
                                        <p:tgtEl>
                                          <p:spTgt spid="70"/>
                                        </p:tgtEl>
                                      </p:cBhvr>
                                    </p:animEffect>
                                    <p:set>
                                      <p:cBhvr>
                                        <p:cTn id="24" dur="1" fill="hold">
                                          <p:stCondLst>
                                            <p:cond delay="499"/>
                                          </p:stCondLst>
                                        </p:cTn>
                                        <p:tgtEl>
                                          <p:spTgt spid="70"/>
                                        </p:tgtEl>
                                        <p:attrNameLst>
                                          <p:attrName>style.visibility</p:attrName>
                                        </p:attrNameLst>
                                      </p:cBhvr>
                                      <p:to>
                                        <p:strVal val="hidden"/>
                                      </p:to>
                                    </p:set>
                                  </p:childTnLst>
                                </p:cTn>
                              </p:par>
                              <p:par>
                                <p:cTn id="25" presetID="10" presetClass="entr" presetSubtype="0" fill="hold" grpId="0" nodeType="with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fade">
                                      <p:cBhvr>
                                        <p:cTn id="27" dur="500"/>
                                        <p:tgtEl>
                                          <p:spTgt spid="66"/>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9">
                                            <p:txEl>
                                              <p:pRg st="0" end="0"/>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6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89" grpId="0" build="p"/>
      <p:bldP spid="65" grpId="0" build="p"/>
      <p:bldP spid="66" grpId="0" animBg="1"/>
      <p:bldP spid="6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897030"/>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1025831" y="5385627"/>
            <a:ext cx="10457964" cy="958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Now use the superposition principle to find the Thevenin voltage equivalent of everything to the left of the diode.</a:t>
            </a:r>
          </a:p>
        </p:txBody>
      </p:sp>
    </p:spTree>
    <p:extLst>
      <p:ext uri="{BB962C8B-B14F-4D97-AF65-F5344CB8AC3E}">
        <p14:creationId xmlns:p14="http://schemas.microsoft.com/office/powerpoint/2010/main" val="2694775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F4F6-04B8-4C10-8634-843768370A75}"/>
              </a:ext>
            </a:extLst>
          </p:cNvPr>
          <p:cNvSpPr>
            <a:spLocks noGrp="1"/>
          </p:cNvSpPr>
          <p:nvPr>
            <p:ph type="title"/>
          </p:nvPr>
        </p:nvSpPr>
        <p:spPr/>
        <p:txBody>
          <a:bodyPr/>
          <a:lstStyle/>
          <a:p>
            <a:r>
              <a:rPr lang="en-US" dirty="0"/>
              <a:t>Example 1.</a:t>
            </a:r>
          </a:p>
        </p:txBody>
      </p:sp>
      <p:sp>
        <p:nvSpPr>
          <p:cNvPr id="4" name="Oval 3">
            <a:extLst>
              <a:ext uri="{FF2B5EF4-FFF2-40B4-BE49-F238E27FC236}">
                <a16:creationId xmlns:a16="http://schemas.microsoft.com/office/drawing/2014/main" id="{14BE5039-26C8-453F-B636-8E8630BD7203}"/>
              </a:ext>
            </a:extLst>
          </p:cNvPr>
          <p:cNvSpPr/>
          <p:nvPr/>
        </p:nvSpPr>
        <p:spPr>
          <a:xfrm>
            <a:off x="2166897" y="3614000"/>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4FBBCB86-4489-4AD6-BCEF-E079D56879E1}"/>
              </a:ext>
            </a:extLst>
          </p:cNvPr>
          <p:cNvCxnSpPr>
            <a:cxnSpLocks/>
          </p:cNvCxnSpPr>
          <p:nvPr/>
        </p:nvCxnSpPr>
        <p:spPr>
          <a:xfrm>
            <a:off x="2520363" y="2899385"/>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08D8BA6-6573-49BC-B16E-D0D8221A9FEB}"/>
              </a:ext>
            </a:extLst>
          </p:cNvPr>
          <p:cNvCxnSpPr>
            <a:cxnSpLocks/>
          </p:cNvCxnSpPr>
          <p:nvPr/>
        </p:nvCxnSpPr>
        <p:spPr>
          <a:xfrm>
            <a:off x="2520363" y="4345520"/>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3E43B84-A904-47DB-9E63-2F5DF3902B3E}"/>
              </a:ext>
            </a:extLst>
          </p:cNvPr>
          <p:cNvCxnSpPr>
            <a:cxnSpLocks/>
          </p:cNvCxnSpPr>
          <p:nvPr/>
        </p:nvCxnSpPr>
        <p:spPr>
          <a:xfrm>
            <a:off x="2520363" y="2912248"/>
            <a:ext cx="54864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1" name="Group 70">
            <a:extLst>
              <a:ext uri="{FF2B5EF4-FFF2-40B4-BE49-F238E27FC236}">
                <a16:creationId xmlns:a16="http://schemas.microsoft.com/office/drawing/2014/main" id="{86AB3A5E-EBFA-428F-BBF1-4AE81EA6C4BC}"/>
              </a:ext>
            </a:extLst>
          </p:cNvPr>
          <p:cNvGrpSpPr/>
          <p:nvPr/>
        </p:nvGrpSpPr>
        <p:grpSpPr>
          <a:xfrm>
            <a:off x="3069003" y="2744655"/>
            <a:ext cx="797859" cy="297701"/>
            <a:chOff x="3069003" y="2744655"/>
            <a:chExt cx="797859" cy="297701"/>
          </a:xfrm>
        </p:grpSpPr>
        <p:grpSp>
          <p:nvGrpSpPr>
            <p:cNvPr id="15" name="Group 14">
              <a:extLst>
                <a:ext uri="{FF2B5EF4-FFF2-40B4-BE49-F238E27FC236}">
                  <a16:creationId xmlns:a16="http://schemas.microsoft.com/office/drawing/2014/main" id="{BAC4FADE-58F9-41C1-8BB3-805902EFBF39}"/>
                </a:ext>
              </a:extLst>
            </p:cNvPr>
            <p:cNvGrpSpPr/>
            <p:nvPr/>
          </p:nvGrpSpPr>
          <p:grpSpPr>
            <a:xfrm>
              <a:off x="3069003" y="2744655"/>
              <a:ext cx="204010" cy="290601"/>
              <a:chOff x="3608294" y="2623632"/>
              <a:chExt cx="204010" cy="290601"/>
            </a:xfrm>
          </p:grpSpPr>
          <p:cxnSp>
            <p:nvCxnSpPr>
              <p:cNvPr id="11" name="Straight Connector 10">
                <a:extLst>
                  <a:ext uri="{FF2B5EF4-FFF2-40B4-BE49-F238E27FC236}">
                    <a16:creationId xmlns:a16="http://schemas.microsoft.com/office/drawing/2014/main" id="{795D10BA-797F-4E4F-92FB-0F7CA55E076D}"/>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0E44D9-4C04-4331-A39A-19BDA501819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F40E75D9-5129-4E65-81D6-601D7C503BBE}"/>
                </a:ext>
              </a:extLst>
            </p:cNvPr>
            <p:cNvGrpSpPr/>
            <p:nvPr/>
          </p:nvGrpSpPr>
          <p:grpSpPr>
            <a:xfrm>
              <a:off x="3272884" y="2751754"/>
              <a:ext cx="263561" cy="290602"/>
              <a:chOff x="3548743" y="2623631"/>
              <a:chExt cx="263561" cy="290602"/>
            </a:xfrm>
          </p:grpSpPr>
          <p:cxnSp>
            <p:nvCxnSpPr>
              <p:cNvPr id="17" name="Straight Connector 16">
                <a:extLst>
                  <a:ext uri="{FF2B5EF4-FFF2-40B4-BE49-F238E27FC236}">
                    <a16:creationId xmlns:a16="http://schemas.microsoft.com/office/drawing/2014/main" id="{E7E196A8-4AB7-4532-92EE-6214C48A04E8}"/>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771D515-9579-4451-A13C-7F7A8DC3C02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B0AFCDFA-DEE4-4D83-88F9-E1E5359454F4}"/>
                </a:ext>
              </a:extLst>
            </p:cNvPr>
            <p:cNvGrpSpPr/>
            <p:nvPr/>
          </p:nvGrpSpPr>
          <p:grpSpPr>
            <a:xfrm>
              <a:off x="3536316" y="2751754"/>
              <a:ext cx="263561" cy="290602"/>
              <a:chOff x="3548743" y="2623631"/>
              <a:chExt cx="263561" cy="290602"/>
            </a:xfrm>
          </p:grpSpPr>
          <p:cxnSp>
            <p:nvCxnSpPr>
              <p:cNvPr id="20" name="Straight Connector 19">
                <a:extLst>
                  <a:ext uri="{FF2B5EF4-FFF2-40B4-BE49-F238E27FC236}">
                    <a16:creationId xmlns:a16="http://schemas.microsoft.com/office/drawing/2014/main" id="{6C944C5C-7BF0-4B5E-814A-814803DACDF3}"/>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A6A207-5CB2-4DFA-AFEB-2E923C71276D}"/>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ED9D2F1F-17AD-4ACA-AE15-9E13003E1F6A}"/>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4554AB17-971E-45A8-B633-1859F4AC5A38}"/>
              </a:ext>
            </a:extLst>
          </p:cNvPr>
          <p:cNvGrpSpPr/>
          <p:nvPr/>
        </p:nvGrpSpPr>
        <p:grpSpPr>
          <a:xfrm>
            <a:off x="4147623" y="3602364"/>
            <a:ext cx="297702" cy="797860"/>
            <a:chOff x="4147623" y="3602364"/>
            <a:chExt cx="297702" cy="797860"/>
          </a:xfrm>
        </p:grpSpPr>
        <p:grpSp>
          <p:nvGrpSpPr>
            <p:cNvPr id="32" name="Group 31">
              <a:extLst>
                <a:ext uri="{FF2B5EF4-FFF2-40B4-BE49-F238E27FC236}">
                  <a16:creationId xmlns:a16="http://schemas.microsoft.com/office/drawing/2014/main" id="{A6C78A01-801C-40FB-9C84-C0892558CA2B}"/>
                </a:ext>
              </a:extLst>
            </p:cNvPr>
            <p:cNvGrpSpPr/>
            <p:nvPr/>
          </p:nvGrpSpPr>
          <p:grpSpPr>
            <a:xfrm rot="16200000">
              <a:off x="4190919" y="4152918"/>
              <a:ext cx="204010" cy="290601"/>
              <a:chOff x="3608294" y="2623632"/>
              <a:chExt cx="204010" cy="290601"/>
            </a:xfrm>
          </p:grpSpPr>
          <p:cxnSp>
            <p:nvCxnSpPr>
              <p:cNvPr id="40" name="Straight Connector 39">
                <a:extLst>
                  <a:ext uri="{FF2B5EF4-FFF2-40B4-BE49-F238E27FC236}">
                    <a16:creationId xmlns:a16="http://schemas.microsoft.com/office/drawing/2014/main" id="{05979075-43F2-49E5-AE2F-CF599DE2B63E}"/>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7CA8B4B-AA14-49E5-929B-62B12AC7533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91A63C0E-E1D6-4390-9FC3-6D5E34D4A2A7}"/>
                </a:ext>
              </a:extLst>
            </p:cNvPr>
            <p:cNvGrpSpPr/>
            <p:nvPr/>
          </p:nvGrpSpPr>
          <p:grpSpPr>
            <a:xfrm rot="16200000">
              <a:off x="4168243" y="3919260"/>
              <a:ext cx="263561" cy="290602"/>
              <a:chOff x="3548743" y="2623631"/>
              <a:chExt cx="263561" cy="290602"/>
            </a:xfrm>
          </p:grpSpPr>
          <p:cxnSp>
            <p:nvCxnSpPr>
              <p:cNvPr id="38" name="Straight Connector 37">
                <a:extLst>
                  <a:ext uri="{FF2B5EF4-FFF2-40B4-BE49-F238E27FC236}">
                    <a16:creationId xmlns:a16="http://schemas.microsoft.com/office/drawing/2014/main" id="{DAF099F2-E014-4DDB-91B0-528A9C5B631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CED16D9-6F5C-4813-ABA2-DCCC7B3FA04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B66ABC7F-97F5-4B39-A3B3-3AA0A294F10E}"/>
                </a:ext>
              </a:extLst>
            </p:cNvPr>
            <p:cNvGrpSpPr/>
            <p:nvPr/>
          </p:nvGrpSpPr>
          <p:grpSpPr>
            <a:xfrm rot="16200000">
              <a:off x="4168243" y="3655828"/>
              <a:ext cx="263561" cy="290602"/>
              <a:chOff x="3548743" y="2623631"/>
              <a:chExt cx="263561" cy="290602"/>
            </a:xfrm>
          </p:grpSpPr>
          <p:cxnSp>
            <p:nvCxnSpPr>
              <p:cNvPr id="36" name="Straight Connector 35">
                <a:extLst>
                  <a:ext uri="{FF2B5EF4-FFF2-40B4-BE49-F238E27FC236}">
                    <a16:creationId xmlns:a16="http://schemas.microsoft.com/office/drawing/2014/main" id="{A38C0AA3-5BF7-47AA-8651-1B0371FD5D91}"/>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347DC55-D056-4E1A-8F35-85C48E7E1EA1}"/>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5" name="Straight Connector 34">
              <a:extLst>
                <a:ext uri="{FF2B5EF4-FFF2-40B4-BE49-F238E27FC236}">
                  <a16:creationId xmlns:a16="http://schemas.microsoft.com/office/drawing/2014/main" id="{B24F63F3-24C1-46ED-9184-37EEDC7CF2FB}"/>
                </a:ext>
              </a:extLst>
            </p:cNvPr>
            <p:cNvCxnSpPr>
              <a:cxnSpLocks/>
            </p:cNvCxnSpPr>
            <p:nvPr/>
          </p:nvCxnSpPr>
          <p:spPr>
            <a:xfrm rot="16200000" flipV="1">
              <a:off x="4335006" y="3561273"/>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F23A7A98-0DEC-4E67-8866-0BCB0C10D15B}"/>
              </a:ext>
            </a:extLst>
          </p:cNvPr>
          <p:cNvCxnSpPr>
            <a:cxnSpLocks/>
          </p:cNvCxnSpPr>
          <p:nvPr/>
        </p:nvCxnSpPr>
        <p:spPr>
          <a:xfrm>
            <a:off x="4293915" y="2890947"/>
            <a:ext cx="0" cy="71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DB11FC8-7DB8-41F3-816D-725400EDD547}"/>
              </a:ext>
            </a:extLst>
          </p:cNvPr>
          <p:cNvCxnSpPr>
            <a:cxnSpLocks/>
          </p:cNvCxnSpPr>
          <p:nvPr/>
        </p:nvCxnSpPr>
        <p:spPr>
          <a:xfrm>
            <a:off x="5253650" y="2897030"/>
            <a:ext cx="1578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5F1E94D-CDCF-4839-B39B-7C39AEC44C75}"/>
              </a:ext>
            </a:extLst>
          </p:cNvPr>
          <p:cNvCxnSpPr>
            <a:cxnSpLocks/>
          </p:cNvCxnSpPr>
          <p:nvPr/>
        </p:nvCxnSpPr>
        <p:spPr>
          <a:xfrm>
            <a:off x="2517786" y="5065897"/>
            <a:ext cx="4314456" cy="4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0971AEC-8DE8-4B61-9E35-B980DD13324A}"/>
              </a:ext>
            </a:extLst>
          </p:cNvPr>
          <p:cNvCxnSpPr>
            <a:cxnSpLocks/>
          </p:cNvCxnSpPr>
          <p:nvPr/>
        </p:nvCxnSpPr>
        <p:spPr>
          <a:xfrm flipH="1">
            <a:off x="4301016" y="4400224"/>
            <a:ext cx="0" cy="665673"/>
          </a:xfrm>
          <a:prstGeom prst="line">
            <a:avLst/>
          </a:prstGeom>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5D36069-B21C-4DAB-887B-92EA35392BE1}"/>
              </a:ext>
            </a:extLst>
          </p:cNvPr>
          <p:cNvSpPr/>
          <p:nvPr/>
        </p:nvSpPr>
        <p:spPr>
          <a:xfrm>
            <a:off x="5102203" y="3643768"/>
            <a:ext cx="731520" cy="7315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44AE1D2D-292B-4630-B218-36D08B68ACE8}"/>
              </a:ext>
            </a:extLst>
          </p:cNvPr>
          <p:cNvCxnSpPr>
            <a:cxnSpLocks/>
          </p:cNvCxnSpPr>
          <p:nvPr/>
        </p:nvCxnSpPr>
        <p:spPr>
          <a:xfrm>
            <a:off x="5455669" y="2898047"/>
            <a:ext cx="0" cy="74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BD600AB-B978-4D65-90D0-8E4EAFEE659B}"/>
              </a:ext>
            </a:extLst>
          </p:cNvPr>
          <p:cNvCxnSpPr>
            <a:cxnSpLocks/>
          </p:cNvCxnSpPr>
          <p:nvPr/>
        </p:nvCxnSpPr>
        <p:spPr>
          <a:xfrm>
            <a:off x="5455669" y="4375288"/>
            <a:ext cx="0" cy="714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4384B3A-2572-4342-B96A-2CF05B8D8333}"/>
              </a:ext>
            </a:extLst>
          </p:cNvPr>
          <p:cNvCxnSpPr/>
          <p:nvPr/>
        </p:nvCxnSpPr>
        <p:spPr>
          <a:xfrm flipV="1">
            <a:off x="5454203" y="3801000"/>
            <a:ext cx="0" cy="361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BDCBFEB-F38B-448E-A879-4A440C0131A3}"/>
              </a:ext>
            </a:extLst>
          </p:cNvPr>
          <p:cNvSpPr txBox="1"/>
          <p:nvPr/>
        </p:nvSpPr>
        <p:spPr>
          <a:xfrm>
            <a:off x="2393014" y="3643304"/>
            <a:ext cx="333153" cy="369332"/>
          </a:xfrm>
          <a:prstGeom prst="rect">
            <a:avLst/>
          </a:prstGeom>
          <a:noFill/>
        </p:spPr>
        <p:txBody>
          <a:bodyPr wrap="square" rtlCol="0">
            <a:spAutoFit/>
          </a:bodyPr>
          <a:lstStyle/>
          <a:p>
            <a:r>
              <a:rPr lang="en-US" dirty="0"/>
              <a:t>+</a:t>
            </a:r>
          </a:p>
        </p:txBody>
      </p:sp>
      <p:sp>
        <p:nvSpPr>
          <p:cNvPr id="73" name="TextBox 72">
            <a:extLst>
              <a:ext uri="{FF2B5EF4-FFF2-40B4-BE49-F238E27FC236}">
                <a16:creationId xmlns:a16="http://schemas.microsoft.com/office/drawing/2014/main" id="{47D5359D-F846-4CCC-97AA-19251F3FF170}"/>
              </a:ext>
            </a:extLst>
          </p:cNvPr>
          <p:cNvSpPr txBox="1"/>
          <p:nvPr/>
        </p:nvSpPr>
        <p:spPr>
          <a:xfrm>
            <a:off x="2396401" y="3846874"/>
            <a:ext cx="333153" cy="461665"/>
          </a:xfrm>
          <a:prstGeom prst="rect">
            <a:avLst/>
          </a:prstGeom>
          <a:noFill/>
        </p:spPr>
        <p:txBody>
          <a:bodyPr wrap="square" rtlCol="0">
            <a:spAutoFit/>
          </a:bodyPr>
          <a:lstStyle/>
          <a:p>
            <a:r>
              <a:rPr lang="en-US" sz="2400" dirty="0"/>
              <a:t>-</a:t>
            </a:r>
          </a:p>
        </p:txBody>
      </p:sp>
      <p:sp>
        <p:nvSpPr>
          <p:cNvPr id="74" name="TextBox 73">
            <a:extLst>
              <a:ext uri="{FF2B5EF4-FFF2-40B4-BE49-F238E27FC236}">
                <a16:creationId xmlns:a16="http://schemas.microsoft.com/office/drawing/2014/main" id="{C14A581A-D155-4F10-A32A-4D21C4791783}"/>
              </a:ext>
            </a:extLst>
          </p:cNvPr>
          <p:cNvSpPr txBox="1"/>
          <p:nvPr/>
        </p:nvSpPr>
        <p:spPr>
          <a:xfrm>
            <a:off x="1548531" y="3828403"/>
            <a:ext cx="649370" cy="369332"/>
          </a:xfrm>
          <a:prstGeom prst="rect">
            <a:avLst/>
          </a:prstGeom>
          <a:noFill/>
        </p:spPr>
        <p:txBody>
          <a:bodyPr wrap="square" rtlCol="0">
            <a:spAutoFit/>
          </a:bodyPr>
          <a:lstStyle/>
          <a:p>
            <a:r>
              <a:rPr lang="en-US" dirty="0"/>
              <a:t>3 V</a:t>
            </a:r>
          </a:p>
        </p:txBody>
      </p:sp>
      <p:sp>
        <p:nvSpPr>
          <p:cNvPr id="75" name="TextBox 74">
            <a:extLst>
              <a:ext uri="{FF2B5EF4-FFF2-40B4-BE49-F238E27FC236}">
                <a16:creationId xmlns:a16="http://schemas.microsoft.com/office/drawing/2014/main" id="{DCE27294-276C-46A6-9AB1-FC2DF7B2F333}"/>
              </a:ext>
            </a:extLst>
          </p:cNvPr>
          <p:cNvSpPr txBox="1"/>
          <p:nvPr/>
        </p:nvSpPr>
        <p:spPr>
          <a:xfrm>
            <a:off x="5623838" y="3415879"/>
            <a:ext cx="887257" cy="369332"/>
          </a:xfrm>
          <a:prstGeom prst="rect">
            <a:avLst/>
          </a:prstGeom>
          <a:noFill/>
        </p:spPr>
        <p:txBody>
          <a:bodyPr wrap="square" rtlCol="0">
            <a:spAutoFit/>
          </a:bodyPr>
          <a:lstStyle/>
          <a:p>
            <a:r>
              <a:rPr lang="en-US" dirty="0"/>
              <a:t>0.25 A</a:t>
            </a:r>
          </a:p>
        </p:txBody>
      </p:sp>
      <p:sp>
        <p:nvSpPr>
          <p:cNvPr id="76" name="TextBox 75">
            <a:extLst>
              <a:ext uri="{FF2B5EF4-FFF2-40B4-BE49-F238E27FC236}">
                <a16:creationId xmlns:a16="http://schemas.microsoft.com/office/drawing/2014/main" id="{72F8E03B-BECC-409F-B303-EA09FA75CF12}"/>
              </a:ext>
            </a:extLst>
          </p:cNvPr>
          <p:cNvSpPr txBox="1"/>
          <p:nvPr/>
        </p:nvSpPr>
        <p:spPr>
          <a:xfrm>
            <a:off x="3150130" y="2344812"/>
            <a:ext cx="649489" cy="369332"/>
          </a:xfrm>
          <a:prstGeom prst="rect">
            <a:avLst/>
          </a:prstGeom>
          <a:noFill/>
        </p:spPr>
        <p:txBody>
          <a:bodyPr wrap="square" rtlCol="0">
            <a:spAutoFit/>
          </a:bodyPr>
          <a:lstStyle/>
          <a:p>
            <a:r>
              <a:rPr lang="en-US" dirty="0"/>
              <a:t>12 </a:t>
            </a:r>
            <a:r>
              <a:rPr lang="el-GR" dirty="0"/>
              <a:t>Ω</a:t>
            </a:r>
            <a:endParaRPr lang="en-US" dirty="0"/>
          </a:p>
        </p:txBody>
      </p:sp>
      <p:sp>
        <p:nvSpPr>
          <p:cNvPr id="77" name="TextBox 76">
            <a:extLst>
              <a:ext uri="{FF2B5EF4-FFF2-40B4-BE49-F238E27FC236}">
                <a16:creationId xmlns:a16="http://schemas.microsoft.com/office/drawing/2014/main" id="{BEE6B8D0-4744-42EB-B3B5-EC35336686AB}"/>
              </a:ext>
            </a:extLst>
          </p:cNvPr>
          <p:cNvSpPr txBox="1"/>
          <p:nvPr/>
        </p:nvSpPr>
        <p:spPr>
          <a:xfrm>
            <a:off x="3574332" y="3714229"/>
            <a:ext cx="649489" cy="369332"/>
          </a:xfrm>
          <a:prstGeom prst="rect">
            <a:avLst/>
          </a:prstGeom>
          <a:noFill/>
        </p:spPr>
        <p:txBody>
          <a:bodyPr wrap="square" rtlCol="0">
            <a:spAutoFit/>
          </a:bodyPr>
          <a:lstStyle/>
          <a:p>
            <a:r>
              <a:rPr lang="en-US" dirty="0"/>
              <a:t>6 </a:t>
            </a:r>
            <a:r>
              <a:rPr lang="el-GR" dirty="0"/>
              <a:t>Ω</a:t>
            </a:r>
            <a:endParaRPr lang="en-US" dirty="0"/>
          </a:p>
        </p:txBody>
      </p:sp>
      <p:grpSp>
        <p:nvGrpSpPr>
          <p:cNvPr id="78" name="Group 77">
            <a:extLst>
              <a:ext uri="{FF2B5EF4-FFF2-40B4-BE49-F238E27FC236}">
                <a16:creationId xmlns:a16="http://schemas.microsoft.com/office/drawing/2014/main" id="{C3C0F93A-C68A-40C6-A105-B62138FE8628}"/>
              </a:ext>
            </a:extLst>
          </p:cNvPr>
          <p:cNvGrpSpPr/>
          <p:nvPr/>
        </p:nvGrpSpPr>
        <p:grpSpPr>
          <a:xfrm>
            <a:off x="4455791" y="2737555"/>
            <a:ext cx="797859" cy="297701"/>
            <a:chOff x="3069003" y="2744655"/>
            <a:chExt cx="797859" cy="297701"/>
          </a:xfrm>
        </p:grpSpPr>
        <p:grpSp>
          <p:nvGrpSpPr>
            <p:cNvPr id="79" name="Group 78">
              <a:extLst>
                <a:ext uri="{FF2B5EF4-FFF2-40B4-BE49-F238E27FC236}">
                  <a16:creationId xmlns:a16="http://schemas.microsoft.com/office/drawing/2014/main" id="{FCBFB587-852C-4EF3-A5BA-CFE1CFE70622}"/>
                </a:ext>
              </a:extLst>
            </p:cNvPr>
            <p:cNvGrpSpPr/>
            <p:nvPr/>
          </p:nvGrpSpPr>
          <p:grpSpPr>
            <a:xfrm>
              <a:off x="3069003" y="2744655"/>
              <a:ext cx="204010" cy="290601"/>
              <a:chOff x="3608294" y="2623632"/>
              <a:chExt cx="204010" cy="290601"/>
            </a:xfrm>
          </p:grpSpPr>
          <p:cxnSp>
            <p:nvCxnSpPr>
              <p:cNvPr id="87" name="Straight Connector 86">
                <a:extLst>
                  <a:ext uri="{FF2B5EF4-FFF2-40B4-BE49-F238E27FC236}">
                    <a16:creationId xmlns:a16="http://schemas.microsoft.com/office/drawing/2014/main" id="{E66F0B0B-B5D5-4827-A416-16EF542D1F0C}"/>
                  </a:ext>
                </a:extLst>
              </p:cNvPr>
              <p:cNvCxnSpPr>
                <a:cxnSpLocks/>
              </p:cNvCxnSpPr>
              <p:nvPr/>
            </p:nvCxnSpPr>
            <p:spPr>
              <a:xfrm flipV="1">
                <a:off x="3608294" y="2623632"/>
                <a:ext cx="72358" cy="173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8EB72C-6D20-4652-BC2E-713F00723B5C}"/>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B5427FA8-0F4A-4171-B534-592F141DD276}"/>
                </a:ext>
              </a:extLst>
            </p:cNvPr>
            <p:cNvGrpSpPr/>
            <p:nvPr/>
          </p:nvGrpSpPr>
          <p:grpSpPr>
            <a:xfrm>
              <a:off x="3272884" y="2751754"/>
              <a:ext cx="263561" cy="290602"/>
              <a:chOff x="3548743" y="2623631"/>
              <a:chExt cx="263561" cy="290602"/>
            </a:xfrm>
          </p:grpSpPr>
          <p:cxnSp>
            <p:nvCxnSpPr>
              <p:cNvPr id="85" name="Straight Connector 84">
                <a:extLst>
                  <a:ext uri="{FF2B5EF4-FFF2-40B4-BE49-F238E27FC236}">
                    <a16:creationId xmlns:a16="http://schemas.microsoft.com/office/drawing/2014/main" id="{002DFC00-9BF6-42CD-9F60-ACC11C83C04B}"/>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49B84EC-32D1-48F4-B844-F51F4CE39F5E}"/>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E7B76636-E01A-417B-91D1-789D15491239}"/>
                </a:ext>
              </a:extLst>
            </p:cNvPr>
            <p:cNvGrpSpPr/>
            <p:nvPr/>
          </p:nvGrpSpPr>
          <p:grpSpPr>
            <a:xfrm>
              <a:off x="3536316" y="2751754"/>
              <a:ext cx="263561" cy="290602"/>
              <a:chOff x="3548743" y="2623631"/>
              <a:chExt cx="263561" cy="290602"/>
            </a:xfrm>
          </p:grpSpPr>
          <p:cxnSp>
            <p:nvCxnSpPr>
              <p:cNvPr id="83" name="Straight Connector 82">
                <a:extLst>
                  <a:ext uri="{FF2B5EF4-FFF2-40B4-BE49-F238E27FC236}">
                    <a16:creationId xmlns:a16="http://schemas.microsoft.com/office/drawing/2014/main" id="{6197A152-C005-40C6-AEDE-2FADDFE213FE}"/>
                  </a:ext>
                </a:extLst>
              </p:cNvPr>
              <p:cNvCxnSpPr>
                <a:cxnSpLocks/>
              </p:cNvCxnSpPr>
              <p:nvPr/>
            </p:nvCxnSpPr>
            <p:spPr>
              <a:xfrm flipV="1">
                <a:off x="3548743" y="2623631"/>
                <a:ext cx="131909" cy="2886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A9C3302-89ED-4B24-9655-DD300BCEFD92}"/>
                  </a:ext>
                </a:extLst>
              </p:cNvPr>
              <p:cNvCxnSpPr>
                <a:cxnSpLocks/>
              </p:cNvCxnSpPr>
              <p:nvPr/>
            </p:nvCxnSpPr>
            <p:spPr>
              <a:xfrm flipH="1" flipV="1">
                <a:off x="3680395" y="2625616"/>
                <a:ext cx="131909" cy="288617"/>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2" name="Straight Connector 81">
              <a:extLst>
                <a:ext uri="{FF2B5EF4-FFF2-40B4-BE49-F238E27FC236}">
                  <a16:creationId xmlns:a16="http://schemas.microsoft.com/office/drawing/2014/main" id="{9117140C-2467-4423-8DEE-3E23861C777B}"/>
                </a:ext>
              </a:extLst>
            </p:cNvPr>
            <p:cNvCxnSpPr>
              <a:cxnSpLocks/>
            </p:cNvCxnSpPr>
            <p:nvPr/>
          </p:nvCxnSpPr>
          <p:spPr>
            <a:xfrm flipV="1">
              <a:off x="3799619" y="2890947"/>
              <a:ext cx="67243" cy="149425"/>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0" name="Straight Connector 89">
            <a:extLst>
              <a:ext uri="{FF2B5EF4-FFF2-40B4-BE49-F238E27FC236}">
                <a16:creationId xmlns:a16="http://schemas.microsoft.com/office/drawing/2014/main" id="{926E845B-0156-46CD-86D8-E71AEB6799CE}"/>
              </a:ext>
            </a:extLst>
          </p:cNvPr>
          <p:cNvCxnSpPr>
            <a:cxnSpLocks/>
          </p:cNvCxnSpPr>
          <p:nvPr/>
        </p:nvCxnSpPr>
        <p:spPr>
          <a:xfrm flipV="1">
            <a:off x="3866862" y="2898023"/>
            <a:ext cx="588929" cy="3306"/>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0D3262C-76F8-4130-B592-0F49B8938178}"/>
              </a:ext>
            </a:extLst>
          </p:cNvPr>
          <p:cNvSpPr txBox="1"/>
          <p:nvPr/>
        </p:nvSpPr>
        <p:spPr>
          <a:xfrm>
            <a:off x="4527892" y="2344812"/>
            <a:ext cx="649489" cy="369332"/>
          </a:xfrm>
          <a:prstGeom prst="rect">
            <a:avLst/>
          </a:prstGeom>
          <a:noFill/>
        </p:spPr>
        <p:txBody>
          <a:bodyPr wrap="square" rtlCol="0">
            <a:spAutoFit/>
          </a:bodyPr>
          <a:lstStyle/>
          <a:p>
            <a:r>
              <a:rPr lang="en-US" dirty="0"/>
              <a:t>4 </a:t>
            </a:r>
            <a:r>
              <a:rPr lang="el-GR" dirty="0"/>
              <a:t>Ω</a:t>
            </a:r>
            <a:endParaRPr lang="en-US" dirty="0"/>
          </a:p>
        </p:txBody>
      </p:sp>
      <p:sp>
        <p:nvSpPr>
          <p:cNvPr id="67" name="Oval 66">
            <a:extLst>
              <a:ext uri="{FF2B5EF4-FFF2-40B4-BE49-F238E27FC236}">
                <a16:creationId xmlns:a16="http://schemas.microsoft.com/office/drawing/2014/main" id="{A89719D5-A071-42B8-9040-6B74F9DD25A9}"/>
              </a:ext>
            </a:extLst>
          </p:cNvPr>
          <p:cNvSpPr/>
          <p:nvPr/>
        </p:nvSpPr>
        <p:spPr>
          <a:xfrm>
            <a:off x="6809755" y="2852303"/>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75B1A3E0-700D-4A1D-A05F-52E31B558035}"/>
              </a:ext>
            </a:extLst>
          </p:cNvPr>
          <p:cNvSpPr/>
          <p:nvPr/>
        </p:nvSpPr>
        <p:spPr>
          <a:xfrm>
            <a:off x="6796504" y="5063409"/>
            <a:ext cx="91440" cy="91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ontent Placeholder 2">
            <a:extLst>
              <a:ext uri="{FF2B5EF4-FFF2-40B4-BE49-F238E27FC236}">
                <a16:creationId xmlns:a16="http://schemas.microsoft.com/office/drawing/2014/main" id="{11B56375-54D0-49DC-A15F-CA95C67B72CB}"/>
              </a:ext>
            </a:extLst>
          </p:cNvPr>
          <p:cNvSpPr txBox="1">
            <a:spLocks/>
          </p:cNvSpPr>
          <p:nvPr/>
        </p:nvSpPr>
        <p:spPr>
          <a:xfrm>
            <a:off x="1025831" y="5385627"/>
            <a:ext cx="10457964" cy="95860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First remove the current source to find the Thevenin voltage that results from the voltage source.  The current source is replaced by an open circuit.</a:t>
            </a:r>
          </a:p>
        </p:txBody>
      </p:sp>
      <p:sp>
        <p:nvSpPr>
          <p:cNvPr id="5" name="Rectangle 4">
            <a:extLst>
              <a:ext uri="{FF2B5EF4-FFF2-40B4-BE49-F238E27FC236}">
                <a16:creationId xmlns:a16="http://schemas.microsoft.com/office/drawing/2014/main" id="{C7D3E2A0-532B-411B-88A4-43678C7B2427}"/>
              </a:ext>
            </a:extLst>
          </p:cNvPr>
          <p:cNvSpPr/>
          <p:nvPr/>
        </p:nvSpPr>
        <p:spPr>
          <a:xfrm>
            <a:off x="5054755" y="3233331"/>
            <a:ext cx="1306467" cy="1553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8163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23100</TotalTime>
  <Words>2653</Words>
  <Application>Microsoft Office PowerPoint</Application>
  <PresentationFormat>Widescreen</PresentationFormat>
  <Paragraphs>567</Paragraphs>
  <Slides>49</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Calibri</vt:lpstr>
      <vt:lpstr>Calibri Light</vt:lpstr>
      <vt:lpstr>Cambria Math</vt:lpstr>
      <vt:lpstr>Office Theme</vt:lpstr>
      <vt:lpstr>Analog Electronics Technology</vt:lpstr>
      <vt:lpstr>What we will do today</vt:lpstr>
      <vt:lpstr>PowerPoint Presentation</vt:lpstr>
      <vt:lpstr>More complex circuits</vt:lpstr>
      <vt:lpstr>Example 1.</vt:lpstr>
      <vt:lpstr>Example 1.</vt:lpstr>
      <vt:lpstr>Example 1.</vt:lpstr>
      <vt:lpstr>Example 1.</vt:lpstr>
      <vt:lpstr>Example 1.</vt:lpstr>
      <vt:lpstr>Example 1.</vt:lpstr>
      <vt:lpstr>Example 1.</vt:lpstr>
      <vt:lpstr>Example 1.</vt:lpstr>
      <vt:lpstr>Example 1.</vt:lpstr>
      <vt:lpstr>Example 1.</vt:lpstr>
      <vt:lpstr>Example 1.</vt:lpstr>
      <vt:lpstr>Example 2a. Find the current through the diode and through the 8 Ohm resistor</vt:lpstr>
      <vt:lpstr>Example 2a. Find the current through the diode and through the 8 Ohm resistor</vt:lpstr>
      <vt:lpstr>Example 2a. </vt:lpstr>
      <vt:lpstr>Example 2a. Find the current through the diode and through the 8 Ohm resistor</vt:lpstr>
      <vt:lpstr>Example 2 b. Alternate Solution (without Thevenin equivalent).  Find the current through the diode and through the 8 Ohm resistor</vt:lpstr>
      <vt:lpstr>Example 2 b. Alternate Solution (without Thevenin equivalent).  Find the current through the diode and through the 8 Ohm resistor</vt:lpstr>
      <vt:lpstr>Example 2 b. Alternate Solution.  Find the current through the diode and through the 8 Ohm resistor</vt:lpstr>
      <vt:lpstr>Example 2 c. Solve Using Shockley Equations</vt:lpstr>
      <vt:lpstr>Example 2 c. Solve Using Iteration Equations</vt:lpstr>
      <vt:lpstr>Example 2 c. Solve Using Iteration Equations</vt:lpstr>
      <vt:lpstr>Example 2 c. Solve Using Iteration Equations</vt:lpstr>
      <vt:lpstr>Example 2 c. Solve Using Iteration Equations</vt:lpstr>
      <vt:lpstr>Comparison of results</vt:lpstr>
      <vt:lpstr>Example 3. Find the currents through the diode and through the 200 Ω resistor</vt:lpstr>
      <vt:lpstr>Example 3. </vt:lpstr>
      <vt:lpstr>Example 3. </vt:lpstr>
      <vt:lpstr>Example 3. Find the currents through the diode and through the 200 Ω resistor</vt:lpstr>
      <vt:lpstr>Example 3. </vt:lpstr>
      <vt:lpstr>Example 3. Find the currents through the diode and through the 200 Ω resistor</vt:lpstr>
      <vt:lpstr>PowerPoint Presentation</vt:lpstr>
      <vt:lpstr>Example 3 b. Find the currents through the diode and through the 200 Ω resistor</vt:lpstr>
      <vt:lpstr>Example 3 b. Find the currents through the diode and through the 200 Ω resistor</vt:lpstr>
      <vt:lpstr>Example 3 b. Find the currents through the diode and through the 200 Ω resistor</vt:lpstr>
      <vt:lpstr>Example 3 b. Find the currents through the diode and through the 200 Ω resistor</vt:lpstr>
      <vt:lpstr>Example 3 b. Find the currents through the diode and through the 200 Ω resistor</vt:lpstr>
      <vt:lpstr>Example 3 b. Find the currents through the diode and through the 200 Ω resistor</vt:lpstr>
      <vt:lpstr>What have we learned today?</vt:lpstr>
      <vt:lpstr>PowerPoint Presentation</vt:lpstr>
      <vt:lpstr>Practice Problems</vt:lpstr>
      <vt:lpstr>Practice Problem:  Find the current through the diode and through the 8 Ohm resistor</vt:lpstr>
      <vt:lpstr>Practice Problem:  Find the current through the diode and the output voltage</vt:lpstr>
      <vt:lpstr>Practice Problem:  Find the current through the diode and the output voltage</vt:lpstr>
      <vt:lpstr>Practice Problem:  Find the current through the diode and through the 8 Ohm resistors</vt:lpstr>
      <vt:lpstr>Practice Problem:  Find the current through the diode and through the 8 Ohm resistors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Analog Electronics Technology</dc:title>
  <dc:creator>me</dc:creator>
  <cp:lastModifiedBy>Kendall Stephenson</cp:lastModifiedBy>
  <cp:revision>335</cp:revision>
  <dcterms:created xsi:type="dcterms:W3CDTF">2018-11-17T00:51:02Z</dcterms:created>
  <dcterms:modified xsi:type="dcterms:W3CDTF">2025-09-01T21:49:30Z</dcterms:modified>
</cp:coreProperties>
</file>