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29" r:id="rId2"/>
    <p:sldId id="430" r:id="rId3"/>
    <p:sldId id="400" r:id="rId4"/>
    <p:sldId id="412" r:id="rId5"/>
    <p:sldId id="418" r:id="rId6"/>
    <p:sldId id="413" r:id="rId7"/>
    <p:sldId id="432" r:id="rId8"/>
    <p:sldId id="421" r:id="rId9"/>
    <p:sldId id="433" r:id="rId10"/>
    <p:sldId id="422" r:id="rId11"/>
    <p:sldId id="434" r:id="rId12"/>
    <p:sldId id="414" r:id="rId13"/>
    <p:sldId id="431" r:id="rId14"/>
    <p:sldId id="415" r:id="rId15"/>
    <p:sldId id="423" r:id="rId16"/>
    <p:sldId id="424" r:id="rId17"/>
    <p:sldId id="426" r:id="rId18"/>
    <p:sldId id="428" r:id="rId19"/>
    <p:sldId id="427" r:id="rId20"/>
    <p:sldId id="419" r:id="rId21"/>
    <p:sldId id="41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68D2"/>
    <a:srgbClr val="66CCFF"/>
    <a:srgbClr val="75C4FF"/>
    <a:srgbClr val="96B0DE"/>
    <a:srgbClr val="C2D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284" autoAdjust="0"/>
    <p:restoredTop sz="94660"/>
  </p:normalViewPr>
  <p:slideViewPr>
    <p:cSldViewPr snapToGrid="0">
      <p:cViewPr>
        <p:scale>
          <a:sx n="40" d="100"/>
          <a:sy n="40" d="100"/>
        </p:scale>
        <p:origin x="448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472540"/>
            <a:ext cx="9144000" cy="4928115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Diodes</a:t>
            </a:r>
          </a:p>
          <a:p>
            <a:pPr marL="914400" algn="l"/>
            <a:r>
              <a:rPr lang="en-US" dirty="0"/>
              <a:t>Semiconductor basics</a:t>
            </a:r>
          </a:p>
          <a:p>
            <a:pPr marL="914400" algn="l"/>
            <a:r>
              <a:rPr lang="en-US" dirty="0"/>
              <a:t>Diode electrical characteristics</a:t>
            </a:r>
          </a:p>
          <a:p>
            <a:pPr marL="914400" algn="l"/>
            <a:r>
              <a:rPr lang="en-US" dirty="0"/>
              <a:t>Solving diode circuits</a:t>
            </a:r>
          </a:p>
          <a:p>
            <a:pPr marL="1828800" algn="l"/>
            <a:r>
              <a:rPr lang="en-US" dirty="0"/>
              <a:t>Diode Models</a:t>
            </a:r>
          </a:p>
          <a:p>
            <a:pPr marL="1828800" algn="l"/>
            <a:r>
              <a:rPr lang="en-US" dirty="0"/>
              <a:t>Solving simple circuits using diode models</a:t>
            </a:r>
          </a:p>
          <a:p>
            <a:pPr marL="1828800" algn="l"/>
            <a:r>
              <a:rPr lang="en-US" dirty="0"/>
              <a:t>Solving more complex circuits</a:t>
            </a:r>
          </a:p>
          <a:p>
            <a:pPr marL="914400" algn="l"/>
            <a:r>
              <a:rPr lang="en-US" dirty="0"/>
              <a:t>Standard diode application circuits</a:t>
            </a:r>
          </a:p>
          <a:p>
            <a:pPr algn="l"/>
            <a:r>
              <a:rPr lang="en-US" dirty="0"/>
              <a:t>BJTs</a:t>
            </a:r>
          </a:p>
          <a:p>
            <a:pPr algn="l"/>
            <a:r>
              <a:rPr lang="en-US" dirty="0"/>
              <a:t>Op Amps</a:t>
            </a:r>
          </a:p>
          <a:p>
            <a:pPr marL="914400" algn="l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EA7842D-39D9-4543-B6EC-623C1ECAAC01}"/>
              </a:ext>
            </a:extLst>
          </p:cNvPr>
          <p:cNvSpPr/>
          <p:nvPr/>
        </p:nvSpPr>
        <p:spPr>
          <a:xfrm>
            <a:off x="2267913" y="4268933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FFCFB07-C4CF-49BD-A5CE-DB4F50B1CBA4}"/>
              </a:ext>
            </a:extLst>
          </p:cNvPr>
          <p:cNvSpPr txBox="1">
            <a:spLocks/>
          </p:cNvSpPr>
          <p:nvPr/>
        </p:nvSpPr>
        <p:spPr>
          <a:xfrm>
            <a:off x="197957" y="4189847"/>
            <a:ext cx="1992575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Last lecture.</a:t>
            </a:r>
          </a:p>
        </p:txBody>
      </p:sp>
    </p:spTree>
    <p:extLst>
      <p:ext uri="{BB962C8B-B14F-4D97-AF65-F5344CB8AC3E}">
        <p14:creationId xmlns:p14="http://schemas.microsoft.com/office/powerpoint/2010/main" val="3498489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4:  Find the current through the diode and the output voltage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4DB786B-0388-42F0-A07A-723FCB34C3B4}"/>
              </a:ext>
            </a:extLst>
          </p:cNvPr>
          <p:cNvGrpSpPr/>
          <p:nvPr/>
        </p:nvGrpSpPr>
        <p:grpSpPr>
          <a:xfrm>
            <a:off x="1894230" y="1945489"/>
            <a:ext cx="2362212" cy="4391765"/>
            <a:chOff x="1894230" y="1945489"/>
            <a:chExt cx="2362212" cy="4391765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027BE59F-899F-4E63-B8A3-236636A29AFB}"/>
                </a:ext>
              </a:extLst>
            </p:cNvPr>
            <p:cNvGrpSpPr/>
            <p:nvPr/>
          </p:nvGrpSpPr>
          <p:grpSpPr>
            <a:xfrm>
              <a:off x="1894230" y="1945489"/>
              <a:ext cx="2362212" cy="4055422"/>
              <a:chOff x="4360983" y="1839163"/>
              <a:chExt cx="2362212" cy="4055422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33E43B84-A904-47DB-9E63-2F5DF3902B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01734" y="3622872"/>
                <a:ext cx="5486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C14A581A-D155-4F10-A32A-4D21C4791783}"/>
                  </a:ext>
                </a:extLst>
              </p:cNvPr>
              <p:cNvSpPr txBox="1"/>
              <p:nvPr/>
            </p:nvSpPr>
            <p:spPr>
              <a:xfrm>
                <a:off x="5748943" y="3435983"/>
                <a:ext cx="9742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72F8E03B-BECC-409F-B303-EA09FA75CF12}"/>
                  </a:ext>
                </a:extLst>
              </p:cNvPr>
              <p:cNvSpPr txBox="1"/>
              <p:nvPr/>
            </p:nvSpPr>
            <p:spPr>
              <a:xfrm>
                <a:off x="4805734" y="1839163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 V</a:t>
                </a:r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75E1AB7-BF82-46E1-BDD9-DCE19171F38A}"/>
                  </a:ext>
                </a:extLst>
              </p:cNvPr>
              <p:cNvGrpSpPr/>
              <p:nvPr/>
            </p:nvGrpSpPr>
            <p:grpSpPr>
              <a:xfrm flipV="1">
                <a:off x="5033208" y="3758341"/>
                <a:ext cx="365760" cy="413645"/>
                <a:chOff x="6431228" y="3717404"/>
                <a:chExt cx="365760" cy="413645"/>
              </a:xfrm>
            </p:grpSpPr>
            <p:sp>
              <p:nvSpPr>
                <p:cNvPr id="66" name="Isosceles Triangle 65">
                  <a:extLst>
                    <a:ext uri="{FF2B5EF4-FFF2-40B4-BE49-F238E27FC236}">
                      <a16:creationId xmlns:a16="http://schemas.microsoft.com/office/drawing/2014/main" id="{C99619E8-9FB2-45E2-A6E4-A838CCF0B8BA}"/>
                    </a:ext>
                  </a:extLst>
                </p:cNvPr>
                <p:cNvSpPr/>
                <p:nvPr/>
              </p:nvSpPr>
              <p:spPr>
                <a:xfrm>
                  <a:off x="6435645" y="3735836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15D5C0CC-A290-4761-96ED-459561D7F4B7}"/>
                    </a:ext>
                  </a:extLst>
                </p:cNvPr>
                <p:cNvCxnSpPr/>
                <p:nvPr/>
              </p:nvCxnSpPr>
              <p:spPr>
                <a:xfrm flipH="1">
                  <a:off x="6431228" y="371740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B410226-79E4-43DE-97E7-5099F9C67FBE}"/>
                  </a:ext>
                </a:extLst>
              </p:cNvPr>
              <p:cNvSpPr txBox="1"/>
              <p:nvPr/>
            </p:nvSpPr>
            <p:spPr>
              <a:xfrm>
                <a:off x="4360983" y="3750903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D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349844EB-6FC7-4A03-B9CB-EACBB58792A4}"/>
                  </a:ext>
                </a:extLst>
              </p:cNvPr>
              <p:cNvGrpSpPr/>
              <p:nvPr/>
            </p:nvGrpSpPr>
            <p:grpSpPr>
              <a:xfrm>
                <a:off x="5050325" y="2344811"/>
                <a:ext cx="297701" cy="1438395"/>
                <a:chOff x="5090300" y="2694719"/>
                <a:chExt cx="297701" cy="1438395"/>
              </a:xfrm>
            </p:grpSpPr>
            <p:grpSp>
              <p:nvGrpSpPr>
                <p:cNvPr id="3" name="Group 2">
                  <a:extLst>
                    <a:ext uri="{FF2B5EF4-FFF2-40B4-BE49-F238E27FC236}">
                      <a16:creationId xmlns:a16="http://schemas.microsoft.com/office/drawing/2014/main" id="{6E7F8E5A-EC18-43AC-B49F-925A8EA615D3}"/>
                    </a:ext>
                  </a:extLst>
                </p:cNvPr>
                <p:cNvGrpSpPr/>
                <p:nvPr/>
              </p:nvGrpSpPr>
              <p:grpSpPr>
                <a:xfrm>
                  <a:off x="5090300" y="2694719"/>
                  <a:ext cx="297701" cy="1117728"/>
                  <a:chOff x="5090300" y="2694719"/>
                  <a:chExt cx="297701" cy="1117728"/>
                </a:xfrm>
              </p:grpSpPr>
              <p:grpSp>
                <p:nvGrpSpPr>
                  <p:cNvPr id="37" name="Group 36">
                    <a:extLst>
                      <a:ext uri="{FF2B5EF4-FFF2-40B4-BE49-F238E27FC236}">
                        <a16:creationId xmlns:a16="http://schemas.microsoft.com/office/drawing/2014/main" id="{22DA2347-9A21-4716-917E-FA9685A3AD06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38" name="Group 37">
                      <a:extLst>
                        <a:ext uri="{FF2B5EF4-FFF2-40B4-BE49-F238E27FC236}">
                          <a16:creationId xmlns:a16="http://schemas.microsoft.com/office/drawing/2014/main" id="{BE3A2B11-1D70-4BF5-9260-554ED1A9574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48" name="Straight Connector 47">
                        <a:extLst>
                          <a:ext uri="{FF2B5EF4-FFF2-40B4-BE49-F238E27FC236}">
                            <a16:creationId xmlns:a16="http://schemas.microsoft.com/office/drawing/2014/main" id="{52744C24-3E03-49EB-A605-5B73686B3D5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9" name="Straight Connector 48">
                        <a:extLst>
                          <a:ext uri="{FF2B5EF4-FFF2-40B4-BE49-F238E27FC236}">
                            <a16:creationId xmlns:a16="http://schemas.microsoft.com/office/drawing/2014/main" id="{E7AD710A-3D89-4602-9065-2B434599083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9" name="Group 38">
                      <a:extLst>
                        <a:ext uri="{FF2B5EF4-FFF2-40B4-BE49-F238E27FC236}">
                          <a16:creationId xmlns:a16="http://schemas.microsoft.com/office/drawing/2014/main" id="{6CB8AF05-E1A6-456C-80A1-19F27123CBC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5" name="Straight Connector 44">
                        <a:extLst>
                          <a:ext uri="{FF2B5EF4-FFF2-40B4-BE49-F238E27FC236}">
                            <a16:creationId xmlns:a16="http://schemas.microsoft.com/office/drawing/2014/main" id="{5EA536B7-F3E1-425E-B3E7-3E63B293181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" name="Straight Connector 45">
                        <a:extLst>
                          <a:ext uri="{FF2B5EF4-FFF2-40B4-BE49-F238E27FC236}">
                            <a16:creationId xmlns:a16="http://schemas.microsoft.com/office/drawing/2014/main" id="{EE21518C-C195-4DE7-847A-E4081C142E2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0" name="Group 39">
                      <a:extLst>
                        <a:ext uri="{FF2B5EF4-FFF2-40B4-BE49-F238E27FC236}">
                          <a16:creationId xmlns:a16="http://schemas.microsoft.com/office/drawing/2014/main" id="{8E5A5DBB-92E4-4D3C-823E-78308972601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2" name="Straight Connector 41">
                        <a:extLst>
                          <a:ext uri="{FF2B5EF4-FFF2-40B4-BE49-F238E27FC236}">
                            <a16:creationId xmlns:a16="http://schemas.microsoft.com/office/drawing/2014/main" id="{11F22DF7-9C7F-4B5F-8D3C-41FBE2EA30E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Straight Connector 42">
                        <a:extLst>
                          <a:ext uri="{FF2B5EF4-FFF2-40B4-BE49-F238E27FC236}">
                            <a16:creationId xmlns:a16="http://schemas.microsoft.com/office/drawing/2014/main" id="{F7ABC6A2-F289-465B-A51A-0D88FCAEB96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12442A8E-8D0D-4129-BFC9-8A7D9E83C75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160D2F8-700E-418C-A367-2AA8B5E7B5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694719"/>
                    <a:ext cx="109" cy="34036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D3284681-150F-4D91-A4CF-C76346DBAE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EF2EBC3-8B78-4073-BCAB-43F9A9DCB898}"/>
                  </a:ext>
                </a:extLst>
              </p:cNvPr>
              <p:cNvSpPr txBox="1"/>
              <p:nvPr/>
            </p:nvSpPr>
            <p:spPr>
              <a:xfrm>
                <a:off x="5397712" y="2851798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5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00326D7-AFF5-4B3E-A6B5-80F9D9027255}"/>
                  </a:ext>
                </a:extLst>
              </p:cNvPr>
              <p:cNvGrpSpPr/>
              <p:nvPr/>
            </p:nvGrpSpPr>
            <p:grpSpPr>
              <a:xfrm>
                <a:off x="5095913" y="4171986"/>
                <a:ext cx="297701" cy="1654019"/>
                <a:chOff x="5090300" y="2479095"/>
                <a:chExt cx="297701" cy="1654019"/>
              </a:xfrm>
            </p:grpSpPr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4C0B59C5-2EE7-4DC2-A002-EDE2A605DD1A}"/>
                    </a:ext>
                  </a:extLst>
                </p:cNvPr>
                <p:cNvGrpSpPr/>
                <p:nvPr/>
              </p:nvGrpSpPr>
              <p:grpSpPr>
                <a:xfrm>
                  <a:off x="5090300" y="2479095"/>
                  <a:ext cx="297701" cy="1333352"/>
                  <a:chOff x="5090300" y="2479095"/>
                  <a:chExt cx="297701" cy="1333352"/>
                </a:xfrm>
              </p:grpSpPr>
              <p:grpSp>
                <p:nvGrpSpPr>
                  <p:cNvPr id="55" name="Group 54">
                    <a:extLst>
                      <a:ext uri="{FF2B5EF4-FFF2-40B4-BE49-F238E27FC236}">
                        <a16:creationId xmlns:a16="http://schemas.microsoft.com/office/drawing/2014/main" id="{CCC5B3D2-3464-4EBB-9A96-D5F99EC5EFFD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57" name="Group 56">
                      <a:extLst>
                        <a:ext uri="{FF2B5EF4-FFF2-40B4-BE49-F238E27FC236}">
                          <a16:creationId xmlns:a16="http://schemas.microsoft.com/office/drawing/2014/main" id="{89775449-CC7C-4D03-BA87-726106A6660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70" name="Straight Connector 69">
                        <a:extLst>
                          <a:ext uri="{FF2B5EF4-FFF2-40B4-BE49-F238E27FC236}">
                            <a16:creationId xmlns:a16="http://schemas.microsoft.com/office/drawing/2014/main" id="{989A656F-F725-40F8-B7F1-64FDDFB3CDF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5" name="Straight Connector 74">
                        <a:extLst>
                          <a:ext uri="{FF2B5EF4-FFF2-40B4-BE49-F238E27FC236}">
                            <a16:creationId xmlns:a16="http://schemas.microsoft.com/office/drawing/2014/main" id="{55C5225C-4028-463D-BB8C-12A15E0F13C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8" name="Group 57">
                      <a:extLst>
                        <a:ext uri="{FF2B5EF4-FFF2-40B4-BE49-F238E27FC236}">
                          <a16:creationId xmlns:a16="http://schemas.microsoft.com/office/drawing/2014/main" id="{D14BC864-4FB2-4797-B7D4-59EB66AB319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67" name="Straight Connector 66">
                        <a:extLst>
                          <a:ext uri="{FF2B5EF4-FFF2-40B4-BE49-F238E27FC236}">
                            <a16:creationId xmlns:a16="http://schemas.microsoft.com/office/drawing/2014/main" id="{921883F0-C3DB-4CE8-9201-7B043F1C567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8" name="Straight Connector 67">
                        <a:extLst>
                          <a:ext uri="{FF2B5EF4-FFF2-40B4-BE49-F238E27FC236}">
                            <a16:creationId xmlns:a16="http://schemas.microsoft.com/office/drawing/2014/main" id="{A77ECD64-8CD5-40B3-BDF4-DD847E71984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60" name="Group 59">
                      <a:extLst>
                        <a:ext uri="{FF2B5EF4-FFF2-40B4-BE49-F238E27FC236}">
                          <a16:creationId xmlns:a16="http://schemas.microsoft.com/office/drawing/2014/main" id="{E6A00984-0B4A-42F2-BC6C-E3E8D11C90C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64" name="Straight Connector 63">
                        <a:extLst>
                          <a:ext uri="{FF2B5EF4-FFF2-40B4-BE49-F238E27FC236}">
                            <a16:creationId xmlns:a16="http://schemas.microsoft.com/office/drawing/2014/main" id="{556CACE7-8237-417E-8298-DBF36F1E4D3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5" name="Straight Connector 64">
                        <a:extLst>
                          <a:ext uri="{FF2B5EF4-FFF2-40B4-BE49-F238E27FC236}">
                            <a16:creationId xmlns:a16="http://schemas.microsoft.com/office/drawing/2014/main" id="{61BE835B-E9BF-446E-B9FB-148C39A4983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61" name="Straight Connector 60">
                      <a:extLst>
                        <a:ext uri="{FF2B5EF4-FFF2-40B4-BE49-F238E27FC236}">
                          <a16:creationId xmlns:a16="http://schemas.microsoft.com/office/drawing/2014/main" id="{1BB12643-FDA1-434C-97C4-062DC1C25A2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2F3BA80F-1747-4B0F-9C1F-A7BBEC8773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479095"/>
                    <a:ext cx="0" cy="5559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79988654-EAA2-4287-B7D1-FC707EE8F6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1885DA91-BE61-477C-A335-BAADA2D8D78E}"/>
                  </a:ext>
                </a:extLst>
              </p:cNvPr>
              <p:cNvSpPr txBox="1"/>
              <p:nvPr/>
            </p:nvSpPr>
            <p:spPr>
              <a:xfrm>
                <a:off x="5485888" y="4817950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20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D728791E-99AA-40A7-B734-BDF77A23506C}"/>
                  </a:ext>
                </a:extLst>
              </p:cNvPr>
              <p:cNvSpPr/>
              <p:nvPr/>
            </p:nvSpPr>
            <p:spPr>
              <a:xfrm>
                <a:off x="5124189" y="2247554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42FDCBB6-792F-46D7-8C0A-1B3B837BFBFF}"/>
                  </a:ext>
                </a:extLst>
              </p:cNvPr>
              <p:cNvSpPr/>
              <p:nvPr/>
            </p:nvSpPr>
            <p:spPr>
              <a:xfrm>
                <a:off x="5177102" y="5757425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9D932462-C6F7-46A0-A616-7904FE278382}"/>
                  </a:ext>
                </a:extLst>
              </p:cNvPr>
              <p:cNvCxnSpPr/>
              <p:nvPr/>
            </p:nvCxnSpPr>
            <p:spPr>
              <a:xfrm>
                <a:off x="4707701" y="3758341"/>
                <a:ext cx="0" cy="36586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3241AFB1-6E00-4198-BA1A-3AF6B6D8717A}"/>
                </a:ext>
              </a:extLst>
            </p:cNvPr>
            <p:cNvSpPr txBox="1"/>
            <p:nvPr/>
          </p:nvSpPr>
          <p:spPr>
            <a:xfrm>
              <a:off x="2404600" y="5967293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-8 V</a:t>
              </a:r>
            </a:p>
          </p:txBody>
        </p:sp>
      </p:grpSp>
      <p:sp>
        <p:nvSpPr>
          <p:cNvPr id="79" name="Content Placeholder 2">
            <a:extLst>
              <a:ext uri="{FF2B5EF4-FFF2-40B4-BE49-F238E27FC236}">
                <a16:creationId xmlns:a16="http://schemas.microsoft.com/office/drawing/2014/main" id="{C321C09C-8B9F-4976-8928-B57C21DEF6D8}"/>
              </a:ext>
            </a:extLst>
          </p:cNvPr>
          <p:cNvSpPr txBox="1">
            <a:spLocks/>
          </p:cNvSpPr>
          <p:nvPr/>
        </p:nvSpPr>
        <p:spPr>
          <a:xfrm>
            <a:off x="5191768" y="2194345"/>
            <a:ext cx="4840681" cy="5135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D</a:t>
            </a:r>
            <a:r>
              <a:rPr lang="en-US" dirty="0"/>
              <a:t> = 9.3 V / (25 k</a:t>
            </a:r>
            <a:r>
              <a:rPr lang="el-GR" dirty="0"/>
              <a:t>Ω</a:t>
            </a:r>
            <a:r>
              <a:rPr lang="en-US" dirty="0"/>
              <a:t>) = 0.372 mA </a:t>
            </a:r>
          </a:p>
        </p:txBody>
      </p: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254BAA03-FA20-4B77-89C1-F84A47BBD895}"/>
              </a:ext>
            </a:extLst>
          </p:cNvPr>
          <p:cNvSpPr txBox="1">
            <a:spLocks/>
          </p:cNvSpPr>
          <p:nvPr/>
        </p:nvSpPr>
        <p:spPr>
          <a:xfrm>
            <a:off x="4803651" y="3470183"/>
            <a:ext cx="7388349" cy="756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 2 V - (5 k</a:t>
            </a:r>
            <a:r>
              <a:rPr lang="el-GR" dirty="0"/>
              <a:t>Ω</a:t>
            </a:r>
            <a:r>
              <a:rPr lang="en-US" dirty="0"/>
              <a:t>) I</a:t>
            </a:r>
            <a:r>
              <a:rPr lang="en-US" baseline="-25000" dirty="0"/>
              <a:t>D</a:t>
            </a:r>
            <a:r>
              <a:rPr lang="en-US" dirty="0"/>
              <a:t> = 2 V - (5 k</a:t>
            </a:r>
            <a:r>
              <a:rPr lang="el-GR" dirty="0"/>
              <a:t>Ω</a:t>
            </a:r>
            <a:r>
              <a:rPr lang="en-US" dirty="0"/>
              <a:t>) *9.3 V / (25 k</a:t>
            </a:r>
            <a:r>
              <a:rPr lang="el-GR" dirty="0"/>
              <a:t>Ω</a:t>
            </a:r>
            <a:r>
              <a:rPr lang="en-US" dirty="0"/>
              <a:t>)</a:t>
            </a:r>
          </a:p>
        </p:txBody>
      </p: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D25FE4F0-524D-4771-99B2-C2D30513B0C7}"/>
              </a:ext>
            </a:extLst>
          </p:cNvPr>
          <p:cNvSpPr txBox="1">
            <a:spLocks/>
          </p:cNvSpPr>
          <p:nvPr/>
        </p:nvSpPr>
        <p:spPr>
          <a:xfrm>
            <a:off x="4978404" y="4641731"/>
            <a:ext cx="4460090" cy="6840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0.14 V </a:t>
            </a:r>
          </a:p>
        </p:txBody>
      </p:sp>
    </p:spTree>
    <p:extLst>
      <p:ext uri="{BB962C8B-B14F-4D97-AF65-F5344CB8AC3E}">
        <p14:creationId xmlns:p14="http://schemas.microsoft.com/office/powerpoint/2010/main" val="3330695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87" grpId="0"/>
      <p:bldP spid="8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EF03F-FD61-4D92-8302-045D542AB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A4A73-18E3-44B0-BB08-ADF1CC158B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692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5:  Find the current through the diode and the output voltage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03D19D2-CB98-401D-A7FA-613D6600352E}"/>
              </a:ext>
            </a:extLst>
          </p:cNvPr>
          <p:cNvGrpSpPr/>
          <p:nvPr/>
        </p:nvGrpSpPr>
        <p:grpSpPr>
          <a:xfrm>
            <a:off x="994650" y="1915714"/>
            <a:ext cx="2430299" cy="4445795"/>
            <a:chOff x="5744778" y="1945489"/>
            <a:chExt cx="2430299" cy="4445795"/>
          </a:xfrm>
        </p:grpSpPr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9A7676D5-2AAB-4352-8A44-9490CF61B3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04325" y="4274001"/>
              <a:ext cx="0" cy="16459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E34413BF-3F34-49CC-8837-918953FF7A2A}"/>
                </a:ext>
              </a:extLst>
            </p:cNvPr>
            <p:cNvCxnSpPr>
              <a:cxnSpLocks/>
            </p:cNvCxnSpPr>
            <p:nvPr/>
          </p:nvCxnSpPr>
          <p:spPr>
            <a:xfrm>
              <a:off x="6585529" y="3729529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98FF7934-0F7B-4CD6-9031-9C0B5923F84E}"/>
                </a:ext>
              </a:extLst>
            </p:cNvPr>
            <p:cNvSpPr txBox="1"/>
            <p:nvPr/>
          </p:nvSpPr>
          <p:spPr>
            <a:xfrm>
              <a:off x="7200825" y="3535818"/>
              <a:ext cx="9742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ECABBB45-A3EA-484C-B87B-422EEBBFC332}"/>
                </a:ext>
              </a:extLst>
            </p:cNvPr>
            <p:cNvSpPr txBox="1"/>
            <p:nvPr/>
          </p:nvSpPr>
          <p:spPr>
            <a:xfrm>
              <a:off x="6189529" y="1945489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5 V</a:t>
              </a:r>
            </a:p>
          </p:txBody>
        </p: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D4A7A3BA-2ADC-4AA9-AFA1-3A1ABA5BA63B}"/>
                </a:ext>
              </a:extLst>
            </p:cNvPr>
            <p:cNvGrpSpPr/>
            <p:nvPr/>
          </p:nvGrpSpPr>
          <p:grpSpPr>
            <a:xfrm flipV="1">
              <a:off x="6410349" y="3886470"/>
              <a:ext cx="365760" cy="395213"/>
              <a:chOff x="6424574" y="3714033"/>
              <a:chExt cx="365760" cy="395213"/>
            </a:xfrm>
          </p:grpSpPr>
          <p:sp>
            <p:nvSpPr>
              <p:cNvPr id="120" name="Isosceles Triangle 119">
                <a:extLst>
                  <a:ext uri="{FF2B5EF4-FFF2-40B4-BE49-F238E27FC236}">
                    <a16:creationId xmlns:a16="http://schemas.microsoft.com/office/drawing/2014/main" id="{A660518C-16EF-48A8-AEA6-D39CBF9AE759}"/>
                  </a:ext>
                </a:extLst>
              </p:cNvPr>
              <p:cNvSpPr/>
              <p:nvPr/>
            </p:nvSpPr>
            <p:spPr>
              <a:xfrm flipV="1">
                <a:off x="6436808" y="3714033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52318F64-DD19-4DB6-9C16-7AA136DE9A5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424574" y="410618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320E599A-17AB-4B09-A6B0-A95D1E42BBF8}"/>
                </a:ext>
              </a:extLst>
            </p:cNvPr>
            <p:cNvSpPr txBox="1"/>
            <p:nvPr/>
          </p:nvSpPr>
          <p:spPr>
            <a:xfrm>
              <a:off x="5744778" y="3857229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D</a:t>
              </a:r>
            </a:p>
          </p:txBody>
        </p: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725CF0F-4D71-49A4-AB09-1712341F6BC3}"/>
                </a:ext>
              </a:extLst>
            </p:cNvPr>
            <p:cNvGrpSpPr/>
            <p:nvPr/>
          </p:nvGrpSpPr>
          <p:grpSpPr>
            <a:xfrm>
              <a:off x="6434120" y="2451137"/>
              <a:ext cx="297701" cy="1438395"/>
              <a:chOff x="5090300" y="2694719"/>
              <a:chExt cx="297701" cy="1438395"/>
            </a:xfrm>
          </p:grpSpPr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5AD6E192-2EA0-4A54-93BB-A978E0C17D3B}"/>
                  </a:ext>
                </a:extLst>
              </p:cNvPr>
              <p:cNvGrpSpPr/>
              <p:nvPr/>
            </p:nvGrpSpPr>
            <p:grpSpPr>
              <a:xfrm>
                <a:off x="5090300" y="2694719"/>
                <a:ext cx="297701" cy="1117728"/>
                <a:chOff x="5090300" y="2694719"/>
                <a:chExt cx="297701" cy="1117728"/>
              </a:xfrm>
            </p:grpSpPr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8CA667EA-BC70-45D3-BA98-C5E7389C0456}"/>
                    </a:ext>
                  </a:extLst>
                </p:cNvPr>
                <p:cNvGrpSpPr/>
                <p:nvPr/>
              </p:nvGrpSpPr>
              <p:grpSpPr>
                <a:xfrm rot="5400000">
                  <a:off x="4840221" y="3264667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10" name="Group 109">
                    <a:extLst>
                      <a:ext uri="{FF2B5EF4-FFF2-40B4-BE49-F238E27FC236}">
                        <a16:creationId xmlns:a16="http://schemas.microsoft.com/office/drawing/2014/main" id="{2F3FFE46-684E-49CC-9DB7-FD8E4C56C9FF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18" name="Straight Connector 117">
                      <a:extLst>
                        <a:ext uri="{FF2B5EF4-FFF2-40B4-BE49-F238E27FC236}">
                          <a16:creationId xmlns:a16="http://schemas.microsoft.com/office/drawing/2014/main" id="{1CDA7EF3-60A8-4A17-A1D7-9CF305D1CD5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9" name="Straight Connector 118">
                      <a:extLst>
                        <a:ext uri="{FF2B5EF4-FFF2-40B4-BE49-F238E27FC236}">
                          <a16:creationId xmlns:a16="http://schemas.microsoft.com/office/drawing/2014/main" id="{D4CC305A-9D88-4C29-86B3-F94D4982F62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1" name="Group 110">
                    <a:extLst>
                      <a:ext uri="{FF2B5EF4-FFF2-40B4-BE49-F238E27FC236}">
                        <a16:creationId xmlns:a16="http://schemas.microsoft.com/office/drawing/2014/main" id="{678DA697-332F-4C30-9D27-7C67BFF707F2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16" name="Straight Connector 115">
                      <a:extLst>
                        <a:ext uri="{FF2B5EF4-FFF2-40B4-BE49-F238E27FC236}">
                          <a16:creationId xmlns:a16="http://schemas.microsoft.com/office/drawing/2014/main" id="{1E26C737-18E2-4838-A70D-FB3BDA19893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7" name="Straight Connector 116">
                      <a:extLst>
                        <a:ext uri="{FF2B5EF4-FFF2-40B4-BE49-F238E27FC236}">
                          <a16:creationId xmlns:a16="http://schemas.microsoft.com/office/drawing/2014/main" id="{60ED5E7D-6142-4A84-9A72-057822C6CB8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2" name="Group 111">
                    <a:extLst>
                      <a:ext uri="{FF2B5EF4-FFF2-40B4-BE49-F238E27FC236}">
                        <a16:creationId xmlns:a16="http://schemas.microsoft.com/office/drawing/2014/main" id="{DE91CF93-FBEB-4A8D-B0FB-A43A4579FBAE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14" name="Straight Connector 113">
                      <a:extLst>
                        <a:ext uri="{FF2B5EF4-FFF2-40B4-BE49-F238E27FC236}">
                          <a16:creationId xmlns:a16="http://schemas.microsoft.com/office/drawing/2014/main" id="{C1D778B1-3E29-41C5-A0EC-9562D172F95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5" name="Straight Connector 114">
                      <a:extLst>
                        <a:ext uri="{FF2B5EF4-FFF2-40B4-BE49-F238E27FC236}">
                          <a16:creationId xmlns:a16="http://schemas.microsoft.com/office/drawing/2014/main" id="{BD66D186-9C30-44FE-A2F6-796B313CC8A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64A0EDE2-9C15-4117-9952-F453610B76F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087E46E2-E875-438B-8F68-215BEE9854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14537" y="2694719"/>
                  <a:ext cx="109" cy="34036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A18C9E63-4A4C-40CE-9650-F290B507A8C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34609" y="3812447"/>
                <a:ext cx="0" cy="32066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5EDBBF61-13B0-49B6-9C85-1EC49B963C70}"/>
                </a:ext>
              </a:extLst>
            </p:cNvPr>
            <p:cNvSpPr txBox="1"/>
            <p:nvPr/>
          </p:nvSpPr>
          <p:spPr>
            <a:xfrm>
              <a:off x="6781507" y="2958124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20 k</a:t>
              </a:r>
              <a:r>
                <a:rPr lang="el-GR" dirty="0"/>
                <a:t>Ω</a:t>
              </a:r>
              <a:endParaRPr lang="en-US" dirty="0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256B204C-EACA-49A5-BF69-424648EAF5D7}"/>
                </a:ext>
              </a:extLst>
            </p:cNvPr>
            <p:cNvSpPr/>
            <p:nvPr/>
          </p:nvSpPr>
          <p:spPr>
            <a:xfrm>
              <a:off x="6507984" y="2353880"/>
              <a:ext cx="137160" cy="13716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37E5843F-47F0-44E7-AF5D-A142BD835E90}"/>
                </a:ext>
              </a:extLst>
            </p:cNvPr>
            <p:cNvSpPr/>
            <p:nvPr/>
          </p:nvSpPr>
          <p:spPr>
            <a:xfrm>
              <a:off x="6558357" y="5854270"/>
              <a:ext cx="137160" cy="13716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F9080BC3-C564-41B1-8B0A-C4A640A94703}"/>
                </a:ext>
              </a:extLst>
            </p:cNvPr>
            <p:cNvCxnSpPr/>
            <p:nvPr/>
          </p:nvCxnSpPr>
          <p:spPr>
            <a:xfrm>
              <a:off x="6091496" y="3864667"/>
              <a:ext cx="0" cy="3658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40A53994-E16E-467E-89F5-1E6C95557675}"/>
                </a:ext>
              </a:extLst>
            </p:cNvPr>
            <p:cNvSpPr txBox="1"/>
            <p:nvPr/>
          </p:nvSpPr>
          <p:spPr>
            <a:xfrm>
              <a:off x="6288947" y="6021323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-5 V</a:t>
              </a:r>
            </a:p>
          </p:txBody>
        </p:sp>
      </p:grpSp>
      <p:sp>
        <p:nvSpPr>
          <p:cNvPr id="79" name="Content Placeholder 2">
            <a:extLst>
              <a:ext uri="{FF2B5EF4-FFF2-40B4-BE49-F238E27FC236}">
                <a16:creationId xmlns:a16="http://schemas.microsoft.com/office/drawing/2014/main" id="{E4B9349A-CE65-4782-AFF2-09DB06181CD3}"/>
              </a:ext>
            </a:extLst>
          </p:cNvPr>
          <p:cNvSpPr txBox="1">
            <a:spLocks/>
          </p:cNvSpPr>
          <p:nvPr/>
        </p:nvSpPr>
        <p:spPr>
          <a:xfrm>
            <a:off x="5003803" y="1886306"/>
            <a:ext cx="4368450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diode is reverse biased.</a:t>
            </a:r>
          </a:p>
        </p:txBody>
      </p: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242DDBD9-3A7A-46F6-8480-03A29AA43FA5}"/>
              </a:ext>
            </a:extLst>
          </p:cNvPr>
          <p:cNvSpPr txBox="1">
            <a:spLocks/>
          </p:cNvSpPr>
          <p:nvPr/>
        </p:nvSpPr>
        <p:spPr>
          <a:xfrm>
            <a:off x="5014669" y="2758644"/>
            <a:ext cx="6339131" cy="7257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There is no current through the diode.</a:t>
            </a:r>
          </a:p>
        </p:txBody>
      </p: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939BBDF2-033D-45F0-AC88-57BE971D535F}"/>
              </a:ext>
            </a:extLst>
          </p:cNvPr>
          <p:cNvSpPr txBox="1">
            <a:spLocks/>
          </p:cNvSpPr>
          <p:nvPr/>
        </p:nvSpPr>
        <p:spPr>
          <a:xfrm>
            <a:off x="5003803" y="3634826"/>
            <a:ext cx="6819896" cy="7257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There is no voltage drop across the resistor.</a:t>
            </a:r>
          </a:p>
        </p:txBody>
      </p: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06E7687C-7CE3-494B-98CB-AB520587C9F7}"/>
              </a:ext>
            </a:extLst>
          </p:cNvPr>
          <p:cNvSpPr txBox="1">
            <a:spLocks/>
          </p:cNvSpPr>
          <p:nvPr/>
        </p:nvSpPr>
        <p:spPr>
          <a:xfrm>
            <a:off x="4978404" y="4641731"/>
            <a:ext cx="4460090" cy="6840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5 V </a:t>
            </a:r>
          </a:p>
        </p:txBody>
      </p:sp>
    </p:spTree>
    <p:extLst>
      <p:ext uri="{BB962C8B-B14F-4D97-AF65-F5344CB8AC3E}">
        <p14:creationId xmlns:p14="http://schemas.microsoft.com/office/powerpoint/2010/main" val="239332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87" grpId="0"/>
      <p:bldP spid="88" grpId="0"/>
      <p:bldP spid="9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EF03F-FD61-4D92-8302-045D542AB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A4A73-18E3-44B0-BB08-ADF1CC158B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8741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6:  Find the current through the diode and through the 8 Ohm resistors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838200" y="1794147"/>
            <a:ext cx="10457964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3BB15F2-3A60-4FB3-BD54-937811880A45}"/>
              </a:ext>
            </a:extLst>
          </p:cNvPr>
          <p:cNvGrpSpPr/>
          <p:nvPr/>
        </p:nvGrpSpPr>
        <p:grpSpPr>
          <a:xfrm>
            <a:off x="101600" y="2779266"/>
            <a:ext cx="6916647" cy="3343483"/>
            <a:chOff x="943018" y="2344811"/>
            <a:chExt cx="6916647" cy="334348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899385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4345519"/>
              <a:ext cx="0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912248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>
              <a:off x="3069003" y="2744655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>
              <a:off x="3866862" y="2890947"/>
              <a:ext cx="2965380" cy="60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4169254" y="5090885"/>
              <a:ext cx="26629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943018" y="3828403"/>
              <a:ext cx="1254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= 16 V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2587350" y="2344811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8 </a:t>
              </a:r>
              <a:r>
                <a:rPr lang="el-GR" dirty="0"/>
                <a:t>Ω</a:t>
              </a:r>
              <a:endParaRPr lang="en-US" dirty="0"/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F2100E1-E124-443A-ADE1-9A6B8FF06DD7}"/>
                </a:ext>
              </a:extLst>
            </p:cNvPr>
            <p:cNvCxnSpPr>
              <a:cxnSpLocks/>
            </p:cNvCxnSpPr>
            <p:nvPr/>
          </p:nvCxnSpPr>
          <p:spPr>
            <a:xfrm>
              <a:off x="6826981" y="2898047"/>
              <a:ext cx="0" cy="914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C789F216-930E-4C8E-96E6-F6841BE95B20}"/>
                </a:ext>
              </a:extLst>
            </p:cNvPr>
            <p:cNvCxnSpPr>
              <a:cxnSpLocks/>
            </p:cNvCxnSpPr>
            <p:nvPr/>
          </p:nvCxnSpPr>
          <p:spPr>
            <a:xfrm>
              <a:off x="6832242" y="4203585"/>
              <a:ext cx="0" cy="9032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6651919" y="3795207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B410226-79E4-43DE-97E7-5099F9C67FBE}"/>
                </a:ext>
              </a:extLst>
            </p:cNvPr>
            <p:cNvSpPr txBox="1"/>
            <p:nvPr/>
          </p:nvSpPr>
          <p:spPr>
            <a:xfrm>
              <a:off x="7210295" y="3814606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D</a:t>
              </a: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4781864" y="3812120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5156180" y="2869131"/>
              <a:ext cx="0" cy="7134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5211451" y="4359365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1EF2EBC3-8B78-4073-BCAB-43F9A9DCB898}"/>
                </a:ext>
              </a:extLst>
            </p:cNvPr>
            <p:cNvSpPr txBox="1"/>
            <p:nvPr/>
          </p:nvSpPr>
          <p:spPr>
            <a:xfrm>
              <a:off x="4212045" y="3795207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4 </a:t>
              </a:r>
              <a:r>
                <a:rPr lang="el-GR" dirty="0"/>
                <a:t>Ω</a:t>
              </a:r>
              <a:endParaRPr lang="en-US" dirty="0"/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3BD6F3FD-C9A2-4C9A-9FF2-F7B74491D682}"/>
                </a:ext>
              </a:extLst>
            </p:cNvPr>
            <p:cNvGrpSpPr/>
            <p:nvPr/>
          </p:nvGrpSpPr>
          <p:grpSpPr>
            <a:xfrm>
              <a:off x="3371395" y="4957957"/>
              <a:ext cx="797859" cy="297701"/>
              <a:chOff x="3069003" y="2744655"/>
              <a:chExt cx="797859" cy="297701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087F33C0-BBCD-4981-88CA-AC0C8D1909C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C65F1DA2-66C0-4BBD-9C02-A39220CBE6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90D968BD-6F7E-4615-9373-6BAB0A6C58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9434EF9D-C86F-4BC3-97F2-DBAA1C5C6A13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F40C67A6-A421-43C7-98B0-0969DCD6B8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A1FB67C2-21A7-43C4-87D0-B0A7CEBD05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5668D438-0487-4C4F-8CEE-90369DBC5788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55184E03-E95B-4095-8689-291B85F00E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4C146B5A-AC87-4777-A08A-00CE7BBA619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1C75603C-E44F-4A67-A39A-8B4820CCD51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EBA0FB4-5417-4205-A7CD-603B8DAF20A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5123337"/>
              <a:ext cx="8686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B8B06FE4-6225-44AE-AE63-F872F5DCF3EC}"/>
                </a:ext>
              </a:extLst>
            </p:cNvPr>
            <p:cNvSpPr txBox="1"/>
            <p:nvPr/>
          </p:nvSpPr>
          <p:spPr>
            <a:xfrm>
              <a:off x="2864227" y="5318333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8 </a:t>
              </a:r>
              <a:r>
                <a:rPr lang="el-GR" dirty="0"/>
                <a:t>Ω</a:t>
              </a:r>
              <a:endParaRPr lang="en-US" dirty="0"/>
            </a:p>
          </p:txBody>
        </p:sp>
      </p:grpSp>
      <p:sp>
        <p:nvSpPr>
          <p:cNvPr id="81" name="Rectangle 80">
            <a:extLst>
              <a:ext uri="{FF2B5EF4-FFF2-40B4-BE49-F238E27FC236}">
                <a16:creationId xmlns:a16="http://schemas.microsoft.com/office/drawing/2014/main" id="{A22D1AD9-27A2-4F90-80E1-1186FB4E35B8}"/>
              </a:ext>
            </a:extLst>
          </p:cNvPr>
          <p:cNvSpPr/>
          <p:nvPr/>
        </p:nvSpPr>
        <p:spPr>
          <a:xfrm>
            <a:off x="5552490" y="3149227"/>
            <a:ext cx="759385" cy="2594946"/>
          </a:xfrm>
          <a:prstGeom prst="rect">
            <a:avLst/>
          </a:prstGeom>
          <a:solidFill>
            <a:schemeClr val="bg1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970CBB8E-3417-4317-89DB-DE1C59C0FF70}"/>
              </a:ext>
            </a:extLst>
          </p:cNvPr>
          <p:cNvSpPr txBox="1">
            <a:spLocks/>
          </p:cNvSpPr>
          <p:nvPr/>
        </p:nvSpPr>
        <p:spPr>
          <a:xfrm>
            <a:off x="7194771" y="3250971"/>
            <a:ext cx="4341357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V</a:t>
            </a:r>
            <a:r>
              <a:rPr lang="en-US" sz="2400" baseline="-25000" dirty="0"/>
              <a:t>4</a:t>
            </a:r>
            <a:r>
              <a:rPr lang="el-GR" sz="2400" baseline="-25000" dirty="0"/>
              <a:t>Ω</a:t>
            </a:r>
            <a:r>
              <a:rPr lang="en-US" sz="2400" dirty="0"/>
              <a:t> = (16 V)*(4</a:t>
            </a:r>
            <a:r>
              <a:rPr lang="el-GR" sz="2400" dirty="0"/>
              <a:t>Ω</a:t>
            </a:r>
            <a:r>
              <a:rPr lang="en-US" sz="2400" dirty="0"/>
              <a:t> )/ (20 </a:t>
            </a:r>
            <a:r>
              <a:rPr lang="el-GR" sz="2400" dirty="0"/>
              <a:t>Ω</a:t>
            </a:r>
            <a:r>
              <a:rPr lang="en-US" sz="2400" dirty="0"/>
              <a:t> ) = 3.2 V</a:t>
            </a: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52639ECD-FDEB-4244-95A7-2824D4DD539A}"/>
              </a:ext>
            </a:extLst>
          </p:cNvPr>
          <p:cNvGrpSpPr/>
          <p:nvPr/>
        </p:nvGrpSpPr>
        <p:grpSpPr>
          <a:xfrm>
            <a:off x="5582768" y="4068855"/>
            <a:ext cx="731520" cy="731520"/>
            <a:chOff x="2166897" y="3614000"/>
            <a:chExt cx="731520" cy="731520"/>
          </a:xfrm>
          <a:solidFill>
            <a:schemeClr val="bg1"/>
          </a:solidFill>
        </p:grpSpPr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35DE5326-9AFA-4775-BD15-ABA7C23E564B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47665783-100B-4BBF-B010-D281D0C66F2A}"/>
                </a:ext>
              </a:extLst>
            </p:cNvPr>
            <p:cNvSpPr txBox="1"/>
            <p:nvPr/>
          </p:nvSpPr>
          <p:spPr>
            <a:xfrm>
              <a:off x="2466483" y="3680870"/>
              <a:ext cx="271055" cy="276999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D12D1C0-F267-47D3-AD1D-AEE05C17E9CB}"/>
                </a:ext>
              </a:extLst>
            </p:cNvPr>
            <p:cNvSpPr txBox="1"/>
            <p:nvPr/>
          </p:nvSpPr>
          <p:spPr>
            <a:xfrm>
              <a:off x="2483418" y="3908806"/>
              <a:ext cx="267216" cy="369332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</p:grp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36A5F2CA-552E-4685-9135-01C15EA083A9}"/>
              </a:ext>
            </a:extLst>
          </p:cNvPr>
          <p:cNvSpPr txBox="1">
            <a:spLocks/>
          </p:cNvSpPr>
          <p:nvPr/>
        </p:nvSpPr>
        <p:spPr>
          <a:xfrm>
            <a:off x="7665513" y="3968364"/>
            <a:ext cx="4368450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diode is forward biased.</a:t>
            </a:r>
          </a:p>
        </p:txBody>
      </p:sp>
      <p:sp>
        <p:nvSpPr>
          <p:cNvPr id="82" name="Content Placeholder 2">
            <a:extLst>
              <a:ext uri="{FF2B5EF4-FFF2-40B4-BE49-F238E27FC236}">
                <a16:creationId xmlns:a16="http://schemas.microsoft.com/office/drawing/2014/main" id="{7D92199A-71FF-4E7A-90E0-F71CAAC9F439}"/>
              </a:ext>
            </a:extLst>
          </p:cNvPr>
          <p:cNvSpPr txBox="1">
            <a:spLocks/>
          </p:cNvSpPr>
          <p:nvPr/>
        </p:nvSpPr>
        <p:spPr>
          <a:xfrm>
            <a:off x="407691" y="1876429"/>
            <a:ext cx="5745718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Look at the circuit without the diode.</a:t>
            </a:r>
          </a:p>
        </p:txBody>
      </p:sp>
      <p:sp>
        <p:nvSpPr>
          <p:cNvPr id="83" name="Content Placeholder 2">
            <a:extLst>
              <a:ext uri="{FF2B5EF4-FFF2-40B4-BE49-F238E27FC236}">
                <a16:creationId xmlns:a16="http://schemas.microsoft.com/office/drawing/2014/main" id="{A1642B24-226B-42EA-91F5-47CC65C32A83}"/>
              </a:ext>
            </a:extLst>
          </p:cNvPr>
          <p:cNvSpPr txBox="1">
            <a:spLocks/>
          </p:cNvSpPr>
          <p:nvPr/>
        </p:nvSpPr>
        <p:spPr>
          <a:xfrm>
            <a:off x="6219905" y="2209195"/>
            <a:ext cx="6345364" cy="917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Use the voltage divider rule to find the voltage drop across the 4 ohm resistor.</a:t>
            </a:r>
          </a:p>
        </p:txBody>
      </p: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D45C3319-4389-4BF2-9A6B-30F1F5061428}"/>
              </a:ext>
            </a:extLst>
          </p:cNvPr>
          <p:cNvSpPr txBox="1">
            <a:spLocks/>
          </p:cNvSpPr>
          <p:nvPr/>
        </p:nvSpPr>
        <p:spPr>
          <a:xfrm>
            <a:off x="6278024" y="4620654"/>
            <a:ext cx="1439963" cy="369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V</a:t>
            </a:r>
            <a:r>
              <a:rPr lang="en-US" sz="2000" baseline="-25000" dirty="0"/>
              <a:t>on</a:t>
            </a:r>
            <a:r>
              <a:rPr lang="en-US" sz="2000" dirty="0"/>
              <a:t> = (0.7 V)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005DF38-8A94-4334-AE36-D1F462BCBA9C}"/>
              </a:ext>
            </a:extLst>
          </p:cNvPr>
          <p:cNvGrpSpPr/>
          <p:nvPr/>
        </p:nvGrpSpPr>
        <p:grpSpPr>
          <a:xfrm>
            <a:off x="6506875" y="2070100"/>
            <a:ext cx="5189825" cy="1803049"/>
            <a:chOff x="6506875" y="2070100"/>
            <a:chExt cx="5189825" cy="1803049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A804DA0-160D-45E4-B275-85372307F108}"/>
                </a:ext>
              </a:extLst>
            </p:cNvPr>
            <p:cNvCxnSpPr/>
            <p:nvPr/>
          </p:nvCxnSpPr>
          <p:spPr>
            <a:xfrm flipV="1">
              <a:off x="6604000" y="2070100"/>
              <a:ext cx="5092700" cy="1737946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8B7278A6-9199-4D23-B343-55FFBF40D869}"/>
                </a:ext>
              </a:extLst>
            </p:cNvPr>
            <p:cNvCxnSpPr>
              <a:cxnSpLocks/>
            </p:cNvCxnSpPr>
            <p:nvPr/>
          </p:nvCxnSpPr>
          <p:spPr>
            <a:xfrm>
              <a:off x="6506875" y="2135203"/>
              <a:ext cx="5092700" cy="1737946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4F69719F-D9B9-4284-A420-1C69A90FE59E}"/>
              </a:ext>
            </a:extLst>
          </p:cNvPr>
          <p:cNvCxnSpPr/>
          <p:nvPr/>
        </p:nvCxnSpPr>
        <p:spPr>
          <a:xfrm>
            <a:off x="6413154" y="4136539"/>
            <a:ext cx="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969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 animBg="1"/>
      <p:bldP spid="81" grpId="1" animBg="1"/>
      <p:bldP spid="70" grpId="0"/>
      <p:bldP spid="80" grpId="0"/>
      <p:bldP spid="82" grpId="0"/>
      <p:bldP spid="83" grpId="0"/>
      <p:bldP spid="8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6:  Find the current through the diode and through the 8 Ohm resistors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838200" y="1794147"/>
            <a:ext cx="10457964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3BB15F2-3A60-4FB3-BD54-937811880A45}"/>
              </a:ext>
            </a:extLst>
          </p:cNvPr>
          <p:cNvGrpSpPr/>
          <p:nvPr/>
        </p:nvGrpSpPr>
        <p:grpSpPr>
          <a:xfrm>
            <a:off x="101600" y="2779266"/>
            <a:ext cx="6916647" cy="3343483"/>
            <a:chOff x="943018" y="2344811"/>
            <a:chExt cx="6916647" cy="334348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899385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4345519"/>
              <a:ext cx="0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912248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>
              <a:off x="3069003" y="2744655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>
              <a:off x="3866862" y="2890947"/>
              <a:ext cx="2965380" cy="60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4169254" y="5090885"/>
              <a:ext cx="26629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943018" y="3828403"/>
              <a:ext cx="1254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= 16 V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2587350" y="2344811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8 </a:t>
              </a:r>
              <a:r>
                <a:rPr lang="el-GR" dirty="0"/>
                <a:t>Ω</a:t>
              </a:r>
              <a:endParaRPr lang="en-US" dirty="0"/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F2100E1-E124-443A-ADE1-9A6B8FF06DD7}"/>
                </a:ext>
              </a:extLst>
            </p:cNvPr>
            <p:cNvCxnSpPr>
              <a:cxnSpLocks/>
            </p:cNvCxnSpPr>
            <p:nvPr/>
          </p:nvCxnSpPr>
          <p:spPr>
            <a:xfrm>
              <a:off x="6826981" y="2898047"/>
              <a:ext cx="0" cy="914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C789F216-930E-4C8E-96E6-F6841BE95B20}"/>
                </a:ext>
              </a:extLst>
            </p:cNvPr>
            <p:cNvCxnSpPr>
              <a:cxnSpLocks/>
            </p:cNvCxnSpPr>
            <p:nvPr/>
          </p:nvCxnSpPr>
          <p:spPr>
            <a:xfrm>
              <a:off x="6832242" y="4203585"/>
              <a:ext cx="0" cy="9032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6651919" y="3795207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B410226-79E4-43DE-97E7-5099F9C67FBE}"/>
                </a:ext>
              </a:extLst>
            </p:cNvPr>
            <p:cNvSpPr txBox="1"/>
            <p:nvPr/>
          </p:nvSpPr>
          <p:spPr>
            <a:xfrm>
              <a:off x="7210295" y="3814606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D</a:t>
              </a: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4781864" y="3812120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5156180" y="2869131"/>
              <a:ext cx="0" cy="7134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5211451" y="4359365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1EF2EBC3-8B78-4073-BCAB-43F9A9DCB898}"/>
                </a:ext>
              </a:extLst>
            </p:cNvPr>
            <p:cNvSpPr txBox="1"/>
            <p:nvPr/>
          </p:nvSpPr>
          <p:spPr>
            <a:xfrm>
              <a:off x="4212045" y="3795207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4 </a:t>
              </a:r>
              <a:r>
                <a:rPr lang="el-GR" dirty="0"/>
                <a:t>Ω</a:t>
              </a:r>
              <a:endParaRPr lang="en-US" dirty="0"/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3BD6F3FD-C9A2-4C9A-9FF2-F7B74491D682}"/>
                </a:ext>
              </a:extLst>
            </p:cNvPr>
            <p:cNvGrpSpPr/>
            <p:nvPr/>
          </p:nvGrpSpPr>
          <p:grpSpPr>
            <a:xfrm>
              <a:off x="3371395" y="4957957"/>
              <a:ext cx="797859" cy="297701"/>
              <a:chOff x="3069003" y="2744655"/>
              <a:chExt cx="797859" cy="297701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087F33C0-BBCD-4981-88CA-AC0C8D1909C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C65F1DA2-66C0-4BBD-9C02-A39220CBE6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90D968BD-6F7E-4615-9373-6BAB0A6C58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9434EF9D-C86F-4BC3-97F2-DBAA1C5C6A13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F40C67A6-A421-43C7-98B0-0969DCD6B8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A1FB67C2-21A7-43C4-87D0-B0A7CEBD05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5668D438-0487-4C4F-8CEE-90369DBC5788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55184E03-E95B-4095-8689-291B85F00E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4C146B5A-AC87-4777-A08A-00CE7BBA619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1C75603C-E44F-4A67-A39A-8B4820CCD51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EBA0FB4-5417-4205-A7CD-603B8DAF20A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5123337"/>
              <a:ext cx="8686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B8B06FE4-6225-44AE-AE63-F872F5DCF3EC}"/>
                </a:ext>
              </a:extLst>
            </p:cNvPr>
            <p:cNvSpPr txBox="1"/>
            <p:nvPr/>
          </p:nvSpPr>
          <p:spPr>
            <a:xfrm>
              <a:off x="2864227" y="5318333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8 </a:t>
              </a:r>
              <a:r>
                <a:rPr lang="el-GR" dirty="0"/>
                <a:t>Ω</a:t>
              </a:r>
              <a:endParaRPr lang="en-US" dirty="0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52639ECD-FDEB-4244-95A7-2824D4DD539A}"/>
              </a:ext>
            </a:extLst>
          </p:cNvPr>
          <p:cNvGrpSpPr/>
          <p:nvPr/>
        </p:nvGrpSpPr>
        <p:grpSpPr>
          <a:xfrm>
            <a:off x="5582768" y="4068855"/>
            <a:ext cx="731520" cy="731520"/>
            <a:chOff x="2166897" y="3614000"/>
            <a:chExt cx="731520" cy="731520"/>
          </a:xfrm>
          <a:solidFill>
            <a:schemeClr val="bg1"/>
          </a:solidFill>
        </p:grpSpPr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35DE5326-9AFA-4775-BD15-ABA7C23E564B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47665783-100B-4BBF-B010-D281D0C66F2A}"/>
                </a:ext>
              </a:extLst>
            </p:cNvPr>
            <p:cNvSpPr txBox="1"/>
            <p:nvPr/>
          </p:nvSpPr>
          <p:spPr>
            <a:xfrm>
              <a:off x="2466483" y="3680870"/>
              <a:ext cx="271055" cy="276999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D12D1C0-F267-47D3-AD1D-AEE05C17E9CB}"/>
                </a:ext>
              </a:extLst>
            </p:cNvPr>
            <p:cNvSpPr txBox="1"/>
            <p:nvPr/>
          </p:nvSpPr>
          <p:spPr>
            <a:xfrm>
              <a:off x="2483418" y="3908806"/>
              <a:ext cx="267216" cy="369332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</p:grp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36A5F2CA-552E-4685-9135-01C15EA083A9}"/>
              </a:ext>
            </a:extLst>
          </p:cNvPr>
          <p:cNvSpPr txBox="1">
            <a:spLocks/>
          </p:cNvSpPr>
          <p:nvPr/>
        </p:nvSpPr>
        <p:spPr>
          <a:xfrm>
            <a:off x="747239" y="1872560"/>
            <a:ext cx="4368450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diode is forward biased.</a:t>
            </a:r>
          </a:p>
        </p:txBody>
      </p: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D45C3319-4389-4BF2-9A6B-30F1F5061428}"/>
              </a:ext>
            </a:extLst>
          </p:cNvPr>
          <p:cNvSpPr txBox="1">
            <a:spLocks/>
          </p:cNvSpPr>
          <p:nvPr/>
        </p:nvSpPr>
        <p:spPr>
          <a:xfrm>
            <a:off x="6278024" y="4620654"/>
            <a:ext cx="1439963" cy="369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V</a:t>
            </a:r>
            <a:r>
              <a:rPr lang="en-US" sz="2000" baseline="-25000" dirty="0"/>
              <a:t>on</a:t>
            </a:r>
            <a:r>
              <a:rPr lang="en-US" sz="2000" dirty="0"/>
              <a:t> = (0.7 V)</a:t>
            </a:r>
          </a:p>
        </p:txBody>
      </p: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id="{9057C4E8-245B-4C09-A80C-3989A5C18813}"/>
              </a:ext>
            </a:extLst>
          </p:cNvPr>
          <p:cNvSpPr txBox="1">
            <a:spLocks/>
          </p:cNvSpPr>
          <p:nvPr/>
        </p:nvSpPr>
        <p:spPr>
          <a:xfrm>
            <a:off x="5760345" y="1898492"/>
            <a:ext cx="6395071" cy="8399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We have the equivalent circuit (according to the semi-ideal diode model)</a:t>
            </a:r>
          </a:p>
        </p:txBody>
      </p: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6F2C1D6F-F239-44B6-BA76-870A467C29FB}"/>
              </a:ext>
            </a:extLst>
          </p:cNvPr>
          <p:cNvSpPr txBox="1">
            <a:spLocks/>
          </p:cNvSpPr>
          <p:nvPr/>
        </p:nvSpPr>
        <p:spPr>
          <a:xfrm>
            <a:off x="7052145" y="3009030"/>
            <a:ext cx="5170053" cy="8399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We can use any method that we want to solve it</a:t>
            </a:r>
          </a:p>
        </p:txBody>
      </p: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AC5E3F58-4298-4D4B-B318-90A57D20890A}"/>
              </a:ext>
            </a:extLst>
          </p:cNvPr>
          <p:cNvSpPr txBox="1">
            <a:spLocks/>
          </p:cNvSpPr>
          <p:nvPr/>
        </p:nvSpPr>
        <p:spPr>
          <a:xfrm>
            <a:off x="8466874" y="3973185"/>
            <a:ext cx="3413055" cy="639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Mesh analysis</a:t>
            </a:r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A31FFE10-5AFA-4DC5-850F-E6CC3F511DA9}"/>
              </a:ext>
            </a:extLst>
          </p:cNvPr>
          <p:cNvSpPr txBox="1">
            <a:spLocks/>
          </p:cNvSpPr>
          <p:nvPr/>
        </p:nvSpPr>
        <p:spPr>
          <a:xfrm>
            <a:off x="8466873" y="4676006"/>
            <a:ext cx="3413055" cy="639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Superposition</a:t>
            </a:r>
          </a:p>
        </p:txBody>
      </p: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6DC260A2-0B68-4B1A-B9CF-2BD929EB48DC}"/>
              </a:ext>
            </a:extLst>
          </p:cNvPr>
          <p:cNvSpPr txBox="1">
            <a:spLocks/>
          </p:cNvSpPr>
          <p:nvPr/>
        </p:nvSpPr>
        <p:spPr>
          <a:xfrm>
            <a:off x="8480995" y="5484514"/>
            <a:ext cx="3413055" cy="903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Any combination of methods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FF4D1E1F-B2E1-4901-B94D-9C6B0206CBBE}"/>
              </a:ext>
            </a:extLst>
          </p:cNvPr>
          <p:cNvCxnSpPr/>
          <p:nvPr/>
        </p:nvCxnSpPr>
        <p:spPr>
          <a:xfrm>
            <a:off x="6413154" y="4136539"/>
            <a:ext cx="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0661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7" grpId="0"/>
      <p:bldP spid="88" grpId="0"/>
      <p:bldP spid="88" grpId="1"/>
      <p:bldP spid="89" grpId="0"/>
      <p:bldP spid="9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6:  Find the current through the diode and through the 8 Ohm resistors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838200" y="1794147"/>
            <a:ext cx="10457964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3BB15F2-3A60-4FB3-BD54-937811880A45}"/>
              </a:ext>
            </a:extLst>
          </p:cNvPr>
          <p:cNvGrpSpPr/>
          <p:nvPr/>
        </p:nvGrpSpPr>
        <p:grpSpPr>
          <a:xfrm>
            <a:off x="101600" y="2779266"/>
            <a:ext cx="6916647" cy="3343483"/>
            <a:chOff x="943018" y="2344811"/>
            <a:chExt cx="6916647" cy="334348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899385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4345519"/>
              <a:ext cx="0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912248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>
              <a:off x="3069003" y="2744655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>
              <a:off x="3866862" y="2890947"/>
              <a:ext cx="2965380" cy="60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4169254" y="5090885"/>
              <a:ext cx="26629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943018" y="3828403"/>
              <a:ext cx="1254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= 16 V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2587350" y="2344811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8 </a:t>
              </a:r>
              <a:r>
                <a:rPr lang="el-GR" dirty="0"/>
                <a:t>Ω</a:t>
              </a:r>
              <a:endParaRPr lang="en-US" dirty="0"/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F2100E1-E124-443A-ADE1-9A6B8FF06DD7}"/>
                </a:ext>
              </a:extLst>
            </p:cNvPr>
            <p:cNvCxnSpPr>
              <a:cxnSpLocks/>
            </p:cNvCxnSpPr>
            <p:nvPr/>
          </p:nvCxnSpPr>
          <p:spPr>
            <a:xfrm>
              <a:off x="6826981" y="2898047"/>
              <a:ext cx="0" cy="914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C789F216-930E-4C8E-96E6-F6841BE95B20}"/>
                </a:ext>
              </a:extLst>
            </p:cNvPr>
            <p:cNvCxnSpPr>
              <a:cxnSpLocks/>
            </p:cNvCxnSpPr>
            <p:nvPr/>
          </p:nvCxnSpPr>
          <p:spPr>
            <a:xfrm>
              <a:off x="6832242" y="4203585"/>
              <a:ext cx="0" cy="9032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6651919" y="3795207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B410226-79E4-43DE-97E7-5099F9C67FBE}"/>
                </a:ext>
              </a:extLst>
            </p:cNvPr>
            <p:cNvSpPr txBox="1"/>
            <p:nvPr/>
          </p:nvSpPr>
          <p:spPr>
            <a:xfrm>
              <a:off x="7210295" y="3814606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D</a:t>
              </a: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4781864" y="3812120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5156180" y="2869131"/>
              <a:ext cx="0" cy="7134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5211451" y="4359365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1EF2EBC3-8B78-4073-BCAB-43F9A9DCB898}"/>
                </a:ext>
              </a:extLst>
            </p:cNvPr>
            <p:cNvSpPr txBox="1"/>
            <p:nvPr/>
          </p:nvSpPr>
          <p:spPr>
            <a:xfrm>
              <a:off x="4212045" y="3795207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4 </a:t>
              </a:r>
              <a:r>
                <a:rPr lang="el-GR" dirty="0"/>
                <a:t>Ω</a:t>
              </a:r>
              <a:endParaRPr lang="en-US" dirty="0"/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3BD6F3FD-C9A2-4C9A-9FF2-F7B74491D682}"/>
                </a:ext>
              </a:extLst>
            </p:cNvPr>
            <p:cNvGrpSpPr/>
            <p:nvPr/>
          </p:nvGrpSpPr>
          <p:grpSpPr>
            <a:xfrm>
              <a:off x="3371395" y="4957957"/>
              <a:ext cx="797859" cy="297701"/>
              <a:chOff x="3069003" y="2744655"/>
              <a:chExt cx="797859" cy="297701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087F33C0-BBCD-4981-88CA-AC0C8D1909C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C65F1DA2-66C0-4BBD-9C02-A39220CBE6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90D968BD-6F7E-4615-9373-6BAB0A6C58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9434EF9D-C86F-4BC3-97F2-DBAA1C5C6A13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F40C67A6-A421-43C7-98B0-0969DCD6B8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A1FB67C2-21A7-43C4-87D0-B0A7CEBD05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5668D438-0487-4C4F-8CEE-90369DBC5788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55184E03-E95B-4095-8689-291B85F00E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4C146B5A-AC87-4777-A08A-00CE7BBA619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1C75603C-E44F-4A67-A39A-8B4820CCD51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EBA0FB4-5417-4205-A7CD-603B8DAF20A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5123337"/>
              <a:ext cx="8686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B8B06FE4-6225-44AE-AE63-F872F5DCF3EC}"/>
                </a:ext>
              </a:extLst>
            </p:cNvPr>
            <p:cNvSpPr txBox="1"/>
            <p:nvPr/>
          </p:nvSpPr>
          <p:spPr>
            <a:xfrm>
              <a:off x="2864227" y="5318333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8 </a:t>
              </a:r>
              <a:r>
                <a:rPr lang="el-GR" dirty="0"/>
                <a:t>Ω</a:t>
              </a:r>
              <a:endParaRPr lang="en-US" dirty="0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52639ECD-FDEB-4244-95A7-2824D4DD539A}"/>
              </a:ext>
            </a:extLst>
          </p:cNvPr>
          <p:cNvGrpSpPr/>
          <p:nvPr/>
        </p:nvGrpSpPr>
        <p:grpSpPr>
          <a:xfrm>
            <a:off x="5582768" y="4068855"/>
            <a:ext cx="731520" cy="731520"/>
            <a:chOff x="2166897" y="3614000"/>
            <a:chExt cx="731520" cy="731520"/>
          </a:xfrm>
          <a:solidFill>
            <a:schemeClr val="bg1"/>
          </a:solidFill>
        </p:grpSpPr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35DE5326-9AFA-4775-BD15-ABA7C23E564B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47665783-100B-4BBF-B010-D281D0C66F2A}"/>
                </a:ext>
              </a:extLst>
            </p:cNvPr>
            <p:cNvSpPr txBox="1"/>
            <p:nvPr/>
          </p:nvSpPr>
          <p:spPr>
            <a:xfrm>
              <a:off x="2466483" y="3680870"/>
              <a:ext cx="271055" cy="276999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D12D1C0-F267-47D3-AD1D-AEE05C17E9CB}"/>
                </a:ext>
              </a:extLst>
            </p:cNvPr>
            <p:cNvSpPr txBox="1"/>
            <p:nvPr/>
          </p:nvSpPr>
          <p:spPr>
            <a:xfrm>
              <a:off x="2483418" y="3908806"/>
              <a:ext cx="267216" cy="369332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</p:grp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D45C3319-4389-4BF2-9A6B-30F1F5061428}"/>
              </a:ext>
            </a:extLst>
          </p:cNvPr>
          <p:cNvSpPr txBox="1">
            <a:spLocks/>
          </p:cNvSpPr>
          <p:nvPr/>
        </p:nvSpPr>
        <p:spPr>
          <a:xfrm>
            <a:off x="6278024" y="4620654"/>
            <a:ext cx="1439963" cy="369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V</a:t>
            </a:r>
            <a:r>
              <a:rPr lang="en-US" sz="2000" baseline="-25000" dirty="0"/>
              <a:t>on</a:t>
            </a:r>
            <a:r>
              <a:rPr lang="en-US" sz="2000" dirty="0"/>
              <a:t> = (0.7 V)</a:t>
            </a:r>
          </a:p>
        </p:txBody>
      </p: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AC5E3F58-4298-4D4B-B318-90A57D20890A}"/>
              </a:ext>
            </a:extLst>
          </p:cNvPr>
          <p:cNvSpPr txBox="1">
            <a:spLocks/>
          </p:cNvSpPr>
          <p:nvPr/>
        </p:nvSpPr>
        <p:spPr>
          <a:xfrm>
            <a:off x="497881" y="1903755"/>
            <a:ext cx="3413055" cy="639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Mesh analysis</a:t>
            </a:r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A31FFE10-5AFA-4DC5-850F-E6CC3F511DA9}"/>
              </a:ext>
            </a:extLst>
          </p:cNvPr>
          <p:cNvSpPr txBox="1">
            <a:spLocks/>
          </p:cNvSpPr>
          <p:nvPr/>
        </p:nvSpPr>
        <p:spPr>
          <a:xfrm>
            <a:off x="4446881" y="1909081"/>
            <a:ext cx="7338716" cy="639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We can write the mesh equations by inspection</a:t>
            </a:r>
          </a:p>
        </p:txBody>
      </p: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6DC260A2-0B68-4B1A-B9CF-2BD929EB48DC}"/>
              </a:ext>
            </a:extLst>
          </p:cNvPr>
          <p:cNvSpPr txBox="1">
            <a:spLocks/>
          </p:cNvSpPr>
          <p:nvPr/>
        </p:nvSpPr>
        <p:spPr>
          <a:xfrm>
            <a:off x="7122059" y="3855956"/>
            <a:ext cx="4837455" cy="547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Solve the set of mesh equations</a:t>
            </a:r>
          </a:p>
        </p:txBody>
      </p: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8B44365A-C28E-49BC-BD03-24849419748F}"/>
              </a:ext>
            </a:extLst>
          </p:cNvPr>
          <p:cNvSpPr/>
          <p:nvPr/>
        </p:nvSpPr>
        <p:spPr>
          <a:xfrm>
            <a:off x="2109010" y="3620370"/>
            <a:ext cx="1877253" cy="1639996"/>
          </a:xfrm>
          <a:custGeom>
            <a:avLst/>
            <a:gdLst>
              <a:gd name="connsiteX0" fmla="*/ 1397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77253" h="1639996">
                <a:moveTo>
                  <a:pt x="25400" y="531833"/>
                </a:moveTo>
                <a:cubicBezTo>
                  <a:pt x="44169" y="397664"/>
                  <a:pt x="57150" y="273600"/>
                  <a:pt x="152400" y="188933"/>
                </a:cubicBezTo>
                <a:cubicBezTo>
                  <a:pt x="247650" y="104266"/>
                  <a:pt x="378883" y="49233"/>
                  <a:pt x="596900" y="23833"/>
                </a:cubicBezTo>
                <a:cubicBezTo>
                  <a:pt x="814917" y="-1567"/>
                  <a:pt x="1259417" y="-18500"/>
                  <a:pt x="1460500" y="36533"/>
                </a:cubicBezTo>
                <a:cubicBezTo>
                  <a:pt x="1661583" y="91566"/>
                  <a:pt x="1737783" y="165650"/>
                  <a:pt x="1803400" y="354033"/>
                </a:cubicBezTo>
                <a:cubicBezTo>
                  <a:pt x="1869017" y="542416"/>
                  <a:pt x="1902883" y="967866"/>
                  <a:pt x="1854200" y="1166833"/>
                </a:cubicBezTo>
                <a:cubicBezTo>
                  <a:pt x="1805517" y="1365800"/>
                  <a:pt x="1710267" y="1469516"/>
                  <a:pt x="1511300" y="1547833"/>
                </a:cubicBezTo>
                <a:cubicBezTo>
                  <a:pt x="1312333" y="1626150"/>
                  <a:pt x="882650" y="1649433"/>
                  <a:pt x="660400" y="1636733"/>
                </a:cubicBezTo>
                <a:cubicBezTo>
                  <a:pt x="438150" y="1624033"/>
                  <a:pt x="287867" y="1539366"/>
                  <a:pt x="177800" y="1471633"/>
                </a:cubicBezTo>
                <a:cubicBezTo>
                  <a:pt x="67733" y="1403900"/>
                  <a:pt x="33866" y="1317116"/>
                  <a:pt x="0" y="1230333"/>
                </a:cubicBezTo>
              </a:path>
            </a:pathLst>
          </a:custGeom>
          <a:noFill/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D2A33E39-A619-4CA3-AA9A-A9FD14816A15}"/>
              </a:ext>
            </a:extLst>
          </p:cNvPr>
          <p:cNvSpPr/>
          <p:nvPr/>
        </p:nvSpPr>
        <p:spPr>
          <a:xfrm>
            <a:off x="4584337" y="3631772"/>
            <a:ext cx="1355458" cy="1639996"/>
          </a:xfrm>
          <a:custGeom>
            <a:avLst/>
            <a:gdLst>
              <a:gd name="connsiteX0" fmla="*/ 1397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77253" h="1639996">
                <a:moveTo>
                  <a:pt x="25400" y="531833"/>
                </a:moveTo>
                <a:cubicBezTo>
                  <a:pt x="44169" y="397664"/>
                  <a:pt x="57150" y="273600"/>
                  <a:pt x="152400" y="188933"/>
                </a:cubicBezTo>
                <a:cubicBezTo>
                  <a:pt x="247650" y="104266"/>
                  <a:pt x="378883" y="49233"/>
                  <a:pt x="596900" y="23833"/>
                </a:cubicBezTo>
                <a:cubicBezTo>
                  <a:pt x="814917" y="-1567"/>
                  <a:pt x="1259417" y="-18500"/>
                  <a:pt x="1460500" y="36533"/>
                </a:cubicBezTo>
                <a:cubicBezTo>
                  <a:pt x="1661583" y="91566"/>
                  <a:pt x="1737783" y="165650"/>
                  <a:pt x="1803400" y="354033"/>
                </a:cubicBezTo>
                <a:cubicBezTo>
                  <a:pt x="1869017" y="542416"/>
                  <a:pt x="1902883" y="967866"/>
                  <a:pt x="1854200" y="1166833"/>
                </a:cubicBezTo>
                <a:cubicBezTo>
                  <a:pt x="1805517" y="1365800"/>
                  <a:pt x="1710267" y="1469516"/>
                  <a:pt x="1511300" y="1547833"/>
                </a:cubicBezTo>
                <a:cubicBezTo>
                  <a:pt x="1312333" y="1626150"/>
                  <a:pt x="882650" y="1649433"/>
                  <a:pt x="660400" y="1636733"/>
                </a:cubicBezTo>
                <a:cubicBezTo>
                  <a:pt x="438150" y="1624033"/>
                  <a:pt x="287867" y="1539366"/>
                  <a:pt x="177800" y="1471633"/>
                </a:cubicBezTo>
                <a:cubicBezTo>
                  <a:pt x="67733" y="1403900"/>
                  <a:pt x="33866" y="1317116"/>
                  <a:pt x="0" y="1230333"/>
                </a:cubicBezTo>
              </a:path>
            </a:pathLst>
          </a:custGeom>
          <a:noFill/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CB48A96-3149-468E-81CC-7764E1ED595E}"/>
              </a:ext>
            </a:extLst>
          </p:cNvPr>
          <p:cNvSpPr txBox="1"/>
          <p:nvPr/>
        </p:nvSpPr>
        <p:spPr>
          <a:xfrm>
            <a:off x="3322050" y="3627165"/>
            <a:ext cx="360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DE9C42EE-B095-4454-B6AD-5973817EADDE}"/>
              </a:ext>
            </a:extLst>
          </p:cNvPr>
          <p:cNvSpPr txBox="1"/>
          <p:nvPr/>
        </p:nvSpPr>
        <p:spPr>
          <a:xfrm>
            <a:off x="5187457" y="3665309"/>
            <a:ext cx="360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A74FA6F-2D00-4989-BE4F-9AA837FF0BF5}"/>
              </a:ext>
            </a:extLst>
          </p:cNvPr>
          <p:cNvCxnSpPr/>
          <p:nvPr/>
        </p:nvCxnSpPr>
        <p:spPr>
          <a:xfrm>
            <a:off x="6413154" y="4136539"/>
            <a:ext cx="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128A0D4-2A74-40DE-933D-B4C19E25013B}"/>
                  </a:ext>
                </a:extLst>
              </p:cNvPr>
              <p:cNvSpPr txBox="1"/>
              <p:nvPr/>
            </p:nvSpPr>
            <p:spPr>
              <a:xfrm>
                <a:off x="7153351" y="2607909"/>
                <a:ext cx="4687502" cy="7922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0 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Ω</m:t>
                                </m:r>
                              </m:e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−4 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Ω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−4 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Ω</m:t>
                                </m:r>
                              </m:e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4 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Ω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16 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−0.7 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128A0D4-2A74-40DE-933D-B4C19E2501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3351" y="2607909"/>
                <a:ext cx="4687502" cy="79220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CE8C52C4-4ECF-418D-A33C-BBC95BCC0AF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89689" y="2525490"/>
                <a:ext cx="847791" cy="50755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6" name="Content Placeholder 2">
                <a:extLst>
                  <a:ext uri="{FF2B5EF4-FFF2-40B4-BE49-F238E27FC236}">
                    <a16:creationId xmlns:a16="http://schemas.microsoft.com/office/drawing/2014/main" id="{CE8C52C4-4ECF-418D-A33C-BBC95BCC0A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9689" y="2525490"/>
                <a:ext cx="847791" cy="50755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Content Placeholder 2">
                <a:extLst>
                  <a:ext uri="{FF2B5EF4-FFF2-40B4-BE49-F238E27FC236}">
                    <a16:creationId xmlns:a16="http://schemas.microsoft.com/office/drawing/2014/main" id="{356E9FB6-2A6D-4977-9E3F-B7793123DC9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55337" y="3033428"/>
                <a:ext cx="847791" cy="50755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1" name="Content Placeholder 2">
                <a:extLst>
                  <a:ext uri="{FF2B5EF4-FFF2-40B4-BE49-F238E27FC236}">
                    <a16:creationId xmlns:a16="http://schemas.microsoft.com/office/drawing/2014/main" id="{356E9FB6-2A6D-4977-9E3F-B7793123DC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5337" y="3033428"/>
                <a:ext cx="847791" cy="50755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Content Placeholder 2">
                <a:extLst>
                  <a:ext uri="{FF2B5EF4-FFF2-40B4-BE49-F238E27FC236}">
                    <a16:creationId xmlns:a16="http://schemas.microsoft.com/office/drawing/2014/main" id="{0FD8F7BA-8BCE-4B2D-BBF9-5C50AEDA315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27741" y="2525490"/>
                <a:ext cx="847791" cy="50755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2" name="Content Placeholder 2">
                <a:extLst>
                  <a:ext uri="{FF2B5EF4-FFF2-40B4-BE49-F238E27FC236}">
                    <a16:creationId xmlns:a16="http://schemas.microsoft.com/office/drawing/2014/main" id="{0FD8F7BA-8BCE-4B2D-BBF9-5C50AEDA31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7741" y="2525490"/>
                <a:ext cx="847791" cy="50755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Content Placeholder 2">
                <a:extLst>
                  <a:ext uri="{FF2B5EF4-FFF2-40B4-BE49-F238E27FC236}">
                    <a16:creationId xmlns:a16="http://schemas.microsoft.com/office/drawing/2014/main" id="{01DCE685-F025-4285-A437-4AD82C2D510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85386" y="3004011"/>
                <a:ext cx="847791" cy="50755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3" name="Content Placeholder 2">
                <a:extLst>
                  <a:ext uri="{FF2B5EF4-FFF2-40B4-BE49-F238E27FC236}">
                    <a16:creationId xmlns:a16="http://schemas.microsoft.com/office/drawing/2014/main" id="{01DCE685-F025-4285-A437-4AD82C2D51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5386" y="3004011"/>
                <a:ext cx="847791" cy="50755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Content Placeholder 2">
                <a:extLst>
                  <a:ext uri="{FF2B5EF4-FFF2-40B4-BE49-F238E27FC236}">
                    <a16:creationId xmlns:a16="http://schemas.microsoft.com/office/drawing/2014/main" id="{E6BF78FF-C513-4DA9-960B-42BC0A99D2E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702950" y="2581020"/>
                <a:ext cx="847791" cy="50755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4" name="Content Placeholder 2">
                <a:extLst>
                  <a:ext uri="{FF2B5EF4-FFF2-40B4-BE49-F238E27FC236}">
                    <a16:creationId xmlns:a16="http://schemas.microsoft.com/office/drawing/2014/main" id="{E6BF78FF-C513-4DA9-960B-42BC0A99D2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02950" y="2581020"/>
                <a:ext cx="847791" cy="50755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Content Placeholder 2">
                <a:extLst>
                  <a:ext uri="{FF2B5EF4-FFF2-40B4-BE49-F238E27FC236}">
                    <a16:creationId xmlns:a16="http://schemas.microsoft.com/office/drawing/2014/main" id="{B0454F13-573C-48CB-9FC5-0FD25BE3C95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577886" y="3033041"/>
                <a:ext cx="1054134" cy="50755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5" name="Content Placeholder 2">
                <a:extLst>
                  <a:ext uri="{FF2B5EF4-FFF2-40B4-BE49-F238E27FC236}">
                    <a16:creationId xmlns:a16="http://schemas.microsoft.com/office/drawing/2014/main" id="{B0454F13-573C-48CB-9FC5-0FD25BE3C9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77886" y="3033041"/>
                <a:ext cx="1054134" cy="50755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729C74EE-E6D4-4C41-BEED-BF5AF4E33696}"/>
                  </a:ext>
                </a:extLst>
              </p:cNvPr>
              <p:cNvSpPr txBox="1"/>
              <p:nvPr/>
            </p:nvSpPr>
            <p:spPr>
              <a:xfrm>
                <a:off x="8220021" y="4707915"/>
                <a:ext cx="2554161" cy="7922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0.956 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0.781 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729C74EE-E6D4-4C41-BEED-BF5AF4E336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0021" y="4707915"/>
                <a:ext cx="2554161" cy="79220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Content Placeholder 2">
                <a:extLst>
                  <a:ext uri="{FF2B5EF4-FFF2-40B4-BE49-F238E27FC236}">
                    <a16:creationId xmlns:a16="http://schemas.microsoft.com/office/drawing/2014/main" id="{C0B54A4C-DAFB-4C4E-A581-C120DD89B46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92487" y="5982111"/>
                <a:ext cx="2861991" cy="51917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I</a:t>
                </a:r>
                <a:r>
                  <a:rPr lang="en-US" baseline="-25000" dirty="0"/>
                  <a:t>R8</a:t>
                </a:r>
                <a:r>
                  <a:rPr lang="en-US" dirty="0"/>
                  <a:t> = I</a:t>
                </a:r>
                <a:r>
                  <a:rPr lang="en-US" baseline="-25000" dirty="0"/>
                  <a:t>1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0.956 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97" name="Content Placeholder 2">
                <a:extLst>
                  <a:ext uri="{FF2B5EF4-FFF2-40B4-BE49-F238E27FC236}">
                    <a16:creationId xmlns:a16="http://schemas.microsoft.com/office/drawing/2014/main" id="{C0B54A4C-DAFB-4C4E-A581-C120DD89B4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2487" y="5982111"/>
                <a:ext cx="2861991" cy="519170"/>
              </a:xfrm>
              <a:prstGeom prst="rect">
                <a:avLst/>
              </a:prstGeom>
              <a:blipFill>
                <a:blip r:embed="rId10"/>
                <a:stretch>
                  <a:fillRect l="-4478" t="-18824" b="-2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Content Placeholder 2">
                <a:extLst>
                  <a:ext uri="{FF2B5EF4-FFF2-40B4-BE49-F238E27FC236}">
                    <a16:creationId xmlns:a16="http://schemas.microsoft.com/office/drawing/2014/main" id="{99AF277A-74B9-4D1A-AE37-C68EFAB499E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116239" y="5973705"/>
                <a:ext cx="2861991" cy="51917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I</a:t>
                </a:r>
                <a:r>
                  <a:rPr lang="en-US" baseline="-25000" dirty="0"/>
                  <a:t>D</a:t>
                </a:r>
                <a:r>
                  <a:rPr lang="en-US" dirty="0"/>
                  <a:t> = I</a:t>
                </a:r>
                <a:r>
                  <a:rPr lang="en-US" baseline="-25000" dirty="0"/>
                  <a:t>2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0.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781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98" name="Content Placeholder 2">
                <a:extLst>
                  <a:ext uri="{FF2B5EF4-FFF2-40B4-BE49-F238E27FC236}">
                    <a16:creationId xmlns:a16="http://schemas.microsoft.com/office/drawing/2014/main" id="{99AF277A-74B9-4D1A-AE37-C68EFAB499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6239" y="5973705"/>
                <a:ext cx="2861991" cy="519170"/>
              </a:xfrm>
              <a:prstGeom prst="rect">
                <a:avLst/>
              </a:prstGeom>
              <a:blipFill>
                <a:blip r:embed="rId11"/>
                <a:stretch>
                  <a:fillRect l="-4255" t="-20000" b="-2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2264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89" grpId="0"/>
      <p:bldP spid="90" grpId="0"/>
      <p:bldP spid="70" grpId="0" animBg="1"/>
      <p:bldP spid="81" grpId="0" animBg="1"/>
      <p:bldP spid="82" grpId="0"/>
      <p:bldP spid="83" grpId="0"/>
      <p:bldP spid="13" grpId="0"/>
      <p:bldP spid="86" grpId="0" animBg="1"/>
      <p:bldP spid="86" grpId="1" animBg="1"/>
      <p:bldP spid="91" grpId="0" animBg="1"/>
      <p:bldP spid="91" grpId="1" animBg="1"/>
      <p:bldP spid="92" grpId="0" animBg="1"/>
      <p:bldP spid="92" grpId="1" animBg="1"/>
      <p:bldP spid="93" grpId="0" animBg="1"/>
      <p:bldP spid="93" grpId="1" animBg="1"/>
      <p:bldP spid="94" grpId="0" animBg="1"/>
      <p:bldP spid="94" grpId="1" animBg="1"/>
      <p:bldP spid="95" grpId="0" animBg="1"/>
      <p:bldP spid="95" grpId="1" animBg="1"/>
      <p:bldP spid="96" grpId="0"/>
      <p:bldP spid="97" grpId="0"/>
      <p:bldP spid="9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6:  Find the current through the diode and through the 8 Ohm resistors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838200" y="1794147"/>
            <a:ext cx="10457964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3BB15F2-3A60-4FB3-BD54-937811880A45}"/>
              </a:ext>
            </a:extLst>
          </p:cNvPr>
          <p:cNvGrpSpPr/>
          <p:nvPr/>
        </p:nvGrpSpPr>
        <p:grpSpPr>
          <a:xfrm>
            <a:off x="101600" y="2779266"/>
            <a:ext cx="6916647" cy="3343483"/>
            <a:chOff x="943018" y="2344811"/>
            <a:chExt cx="6916647" cy="334348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899385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4345519"/>
              <a:ext cx="0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912248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>
              <a:off x="3069003" y="2744655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>
              <a:off x="3866862" y="2890947"/>
              <a:ext cx="2965380" cy="60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4169254" y="5090885"/>
              <a:ext cx="26629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943018" y="3828403"/>
              <a:ext cx="1254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= 16 V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2587350" y="2344811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8 </a:t>
              </a:r>
              <a:r>
                <a:rPr lang="el-GR" dirty="0"/>
                <a:t>Ω</a:t>
              </a:r>
              <a:endParaRPr lang="en-US" dirty="0"/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F2100E1-E124-443A-ADE1-9A6B8FF06DD7}"/>
                </a:ext>
              </a:extLst>
            </p:cNvPr>
            <p:cNvCxnSpPr>
              <a:cxnSpLocks/>
            </p:cNvCxnSpPr>
            <p:nvPr/>
          </p:nvCxnSpPr>
          <p:spPr>
            <a:xfrm>
              <a:off x="6826981" y="2898047"/>
              <a:ext cx="0" cy="914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C789F216-930E-4C8E-96E6-F6841BE95B20}"/>
                </a:ext>
              </a:extLst>
            </p:cNvPr>
            <p:cNvCxnSpPr>
              <a:cxnSpLocks/>
            </p:cNvCxnSpPr>
            <p:nvPr/>
          </p:nvCxnSpPr>
          <p:spPr>
            <a:xfrm>
              <a:off x="6832242" y="4203585"/>
              <a:ext cx="0" cy="9032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6651919" y="3795207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B410226-79E4-43DE-97E7-5099F9C67FBE}"/>
                </a:ext>
              </a:extLst>
            </p:cNvPr>
            <p:cNvSpPr txBox="1"/>
            <p:nvPr/>
          </p:nvSpPr>
          <p:spPr>
            <a:xfrm>
              <a:off x="7210295" y="3814606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D</a:t>
              </a: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4781864" y="3812120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5156180" y="2869131"/>
              <a:ext cx="0" cy="7134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5211451" y="4359365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1EF2EBC3-8B78-4073-BCAB-43F9A9DCB898}"/>
                </a:ext>
              </a:extLst>
            </p:cNvPr>
            <p:cNvSpPr txBox="1"/>
            <p:nvPr/>
          </p:nvSpPr>
          <p:spPr>
            <a:xfrm>
              <a:off x="4212045" y="3795207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4 </a:t>
              </a:r>
              <a:r>
                <a:rPr lang="el-GR" dirty="0"/>
                <a:t>Ω</a:t>
              </a:r>
              <a:endParaRPr lang="en-US" dirty="0"/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3BD6F3FD-C9A2-4C9A-9FF2-F7B74491D682}"/>
                </a:ext>
              </a:extLst>
            </p:cNvPr>
            <p:cNvGrpSpPr/>
            <p:nvPr/>
          </p:nvGrpSpPr>
          <p:grpSpPr>
            <a:xfrm>
              <a:off x="3371395" y="4957957"/>
              <a:ext cx="797859" cy="297701"/>
              <a:chOff x="3069003" y="2744655"/>
              <a:chExt cx="797859" cy="297701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087F33C0-BBCD-4981-88CA-AC0C8D1909C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C65F1DA2-66C0-4BBD-9C02-A39220CBE6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90D968BD-6F7E-4615-9373-6BAB0A6C58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9434EF9D-C86F-4BC3-97F2-DBAA1C5C6A13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F40C67A6-A421-43C7-98B0-0969DCD6B8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A1FB67C2-21A7-43C4-87D0-B0A7CEBD05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5668D438-0487-4C4F-8CEE-90369DBC5788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55184E03-E95B-4095-8689-291B85F00E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4C146B5A-AC87-4777-A08A-00CE7BBA619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1C75603C-E44F-4A67-A39A-8B4820CCD51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EBA0FB4-5417-4205-A7CD-603B8DAF20A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5123337"/>
              <a:ext cx="8686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B8B06FE4-6225-44AE-AE63-F872F5DCF3EC}"/>
                </a:ext>
              </a:extLst>
            </p:cNvPr>
            <p:cNvSpPr txBox="1"/>
            <p:nvPr/>
          </p:nvSpPr>
          <p:spPr>
            <a:xfrm>
              <a:off x="2864227" y="5318333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8 </a:t>
              </a:r>
              <a:r>
                <a:rPr lang="el-GR" dirty="0"/>
                <a:t>Ω</a:t>
              </a:r>
              <a:endParaRPr lang="en-US" dirty="0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52639ECD-FDEB-4244-95A7-2824D4DD539A}"/>
              </a:ext>
            </a:extLst>
          </p:cNvPr>
          <p:cNvGrpSpPr/>
          <p:nvPr/>
        </p:nvGrpSpPr>
        <p:grpSpPr>
          <a:xfrm>
            <a:off x="5582768" y="4068855"/>
            <a:ext cx="731520" cy="731520"/>
            <a:chOff x="2166897" y="3614000"/>
            <a:chExt cx="731520" cy="731520"/>
          </a:xfrm>
          <a:solidFill>
            <a:schemeClr val="bg1"/>
          </a:solidFill>
        </p:grpSpPr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35DE5326-9AFA-4775-BD15-ABA7C23E564B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47665783-100B-4BBF-B010-D281D0C66F2A}"/>
                </a:ext>
              </a:extLst>
            </p:cNvPr>
            <p:cNvSpPr txBox="1"/>
            <p:nvPr/>
          </p:nvSpPr>
          <p:spPr>
            <a:xfrm>
              <a:off x="2466483" y="3680870"/>
              <a:ext cx="271055" cy="276999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D12D1C0-F267-47D3-AD1D-AEE05C17E9CB}"/>
                </a:ext>
              </a:extLst>
            </p:cNvPr>
            <p:cNvSpPr txBox="1"/>
            <p:nvPr/>
          </p:nvSpPr>
          <p:spPr>
            <a:xfrm>
              <a:off x="2483418" y="3908806"/>
              <a:ext cx="267216" cy="369332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</p:grp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D45C3319-4389-4BF2-9A6B-30F1F5061428}"/>
              </a:ext>
            </a:extLst>
          </p:cNvPr>
          <p:cNvSpPr txBox="1">
            <a:spLocks/>
          </p:cNvSpPr>
          <p:nvPr/>
        </p:nvSpPr>
        <p:spPr>
          <a:xfrm>
            <a:off x="6278024" y="4620654"/>
            <a:ext cx="1439963" cy="369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V</a:t>
            </a:r>
            <a:r>
              <a:rPr lang="en-US" sz="2000" baseline="-25000" dirty="0"/>
              <a:t>on</a:t>
            </a:r>
            <a:r>
              <a:rPr lang="en-US" sz="2000" dirty="0"/>
              <a:t> = (0.7 V)</a:t>
            </a:r>
          </a:p>
        </p:txBody>
      </p: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AC5E3F58-4298-4D4B-B318-90A57D20890A}"/>
              </a:ext>
            </a:extLst>
          </p:cNvPr>
          <p:cNvSpPr txBox="1">
            <a:spLocks/>
          </p:cNvSpPr>
          <p:nvPr/>
        </p:nvSpPr>
        <p:spPr>
          <a:xfrm>
            <a:off x="497881" y="1903755"/>
            <a:ext cx="3413055" cy="639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Superposition</a:t>
            </a:r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A31FFE10-5AFA-4DC5-850F-E6CC3F511DA9}"/>
              </a:ext>
            </a:extLst>
          </p:cNvPr>
          <p:cNvSpPr txBox="1">
            <a:spLocks/>
          </p:cNvSpPr>
          <p:nvPr/>
        </p:nvSpPr>
        <p:spPr>
          <a:xfrm>
            <a:off x="3910936" y="1909080"/>
            <a:ext cx="7874661" cy="6254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First look at the currents due to the 16 volt source</a:t>
            </a:r>
          </a:p>
        </p:txBody>
      </p: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6DC260A2-0B68-4B1A-B9CF-2BD929EB48DC}"/>
              </a:ext>
            </a:extLst>
          </p:cNvPr>
          <p:cNvSpPr txBox="1">
            <a:spLocks/>
          </p:cNvSpPr>
          <p:nvPr/>
        </p:nvSpPr>
        <p:spPr>
          <a:xfrm>
            <a:off x="6368877" y="4998147"/>
            <a:ext cx="5846721" cy="903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Calculate current through the resistors and diode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CB48A96-3149-468E-81CC-7764E1ED595E}"/>
              </a:ext>
            </a:extLst>
          </p:cNvPr>
          <p:cNvSpPr txBox="1"/>
          <p:nvPr/>
        </p:nvSpPr>
        <p:spPr>
          <a:xfrm>
            <a:off x="2676871" y="3582014"/>
            <a:ext cx="360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A74FA6F-2D00-4989-BE4F-9AA837FF0BF5}"/>
              </a:ext>
            </a:extLst>
          </p:cNvPr>
          <p:cNvCxnSpPr/>
          <p:nvPr/>
        </p:nvCxnSpPr>
        <p:spPr>
          <a:xfrm>
            <a:off x="6413154" y="4136539"/>
            <a:ext cx="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A2B9AF7C-C8A8-43F9-B617-F0B3A95C76EE}"/>
              </a:ext>
            </a:extLst>
          </p:cNvPr>
          <p:cNvSpPr txBox="1">
            <a:spLocks/>
          </p:cNvSpPr>
          <p:nvPr/>
        </p:nvSpPr>
        <p:spPr>
          <a:xfrm>
            <a:off x="3910936" y="2494822"/>
            <a:ext cx="7874661" cy="6254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Short out the 0.7 volt source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3C5CA625-8D62-463A-AD11-A59F2B8E36C9}"/>
              </a:ext>
            </a:extLst>
          </p:cNvPr>
          <p:cNvSpPr/>
          <p:nvPr/>
        </p:nvSpPr>
        <p:spPr>
          <a:xfrm>
            <a:off x="5583941" y="3369419"/>
            <a:ext cx="750467" cy="21150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0A75F15-AF5A-41EE-9700-274B3A13F914}"/>
              </a:ext>
            </a:extLst>
          </p:cNvPr>
          <p:cNvCxnSpPr/>
          <p:nvPr/>
        </p:nvCxnSpPr>
        <p:spPr>
          <a:xfrm flipV="1">
            <a:off x="5985563" y="3325401"/>
            <a:ext cx="0" cy="2194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Content Placeholder 2">
            <a:extLst>
              <a:ext uri="{FF2B5EF4-FFF2-40B4-BE49-F238E27FC236}">
                <a16:creationId xmlns:a16="http://schemas.microsoft.com/office/drawing/2014/main" id="{FCECEDB1-E7B5-4FE8-B02D-BC8165D763A6}"/>
              </a:ext>
            </a:extLst>
          </p:cNvPr>
          <p:cNvSpPr txBox="1">
            <a:spLocks/>
          </p:cNvSpPr>
          <p:nvPr/>
        </p:nvSpPr>
        <p:spPr>
          <a:xfrm>
            <a:off x="6368877" y="3186146"/>
            <a:ext cx="5697198" cy="47109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No current will flow through the 4 </a:t>
            </a:r>
            <a:r>
              <a:rPr lang="el-GR" dirty="0"/>
              <a:t>Ω</a:t>
            </a:r>
            <a:r>
              <a:rPr lang="en-US" dirty="0"/>
              <a:t> resistor 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6F445F88-90E4-4432-872E-E916B78F9ACD}"/>
              </a:ext>
            </a:extLst>
          </p:cNvPr>
          <p:cNvSpPr/>
          <p:nvPr/>
        </p:nvSpPr>
        <p:spPr>
          <a:xfrm>
            <a:off x="3932968" y="3382247"/>
            <a:ext cx="750467" cy="21150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8B44365A-C28E-49BC-BD03-24849419748F}"/>
              </a:ext>
            </a:extLst>
          </p:cNvPr>
          <p:cNvSpPr/>
          <p:nvPr/>
        </p:nvSpPr>
        <p:spPr>
          <a:xfrm>
            <a:off x="1967094" y="3577257"/>
            <a:ext cx="3702043" cy="1639996"/>
          </a:xfrm>
          <a:custGeom>
            <a:avLst/>
            <a:gdLst>
              <a:gd name="connsiteX0" fmla="*/ 1397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77253" h="1639996">
                <a:moveTo>
                  <a:pt x="25400" y="531833"/>
                </a:moveTo>
                <a:cubicBezTo>
                  <a:pt x="44169" y="397664"/>
                  <a:pt x="57150" y="273600"/>
                  <a:pt x="152400" y="188933"/>
                </a:cubicBezTo>
                <a:cubicBezTo>
                  <a:pt x="247650" y="104266"/>
                  <a:pt x="378883" y="49233"/>
                  <a:pt x="596900" y="23833"/>
                </a:cubicBezTo>
                <a:cubicBezTo>
                  <a:pt x="814917" y="-1567"/>
                  <a:pt x="1259417" y="-18500"/>
                  <a:pt x="1460500" y="36533"/>
                </a:cubicBezTo>
                <a:cubicBezTo>
                  <a:pt x="1661583" y="91566"/>
                  <a:pt x="1737783" y="165650"/>
                  <a:pt x="1803400" y="354033"/>
                </a:cubicBezTo>
                <a:cubicBezTo>
                  <a:pt x="1869017" y="542416"/>
                  <a:pt x="1902883" y="967866"/>
                  <a:pt x="1854200" y="1166833"/>
                </a:cubicBezTo>
                <a:cubicBezTo>
                  <a:pt x="1805517" y="1365800"/>
                  <a:pt x="1710267" y="1469516"/>
                  <a:pt x="1511300" y="1547833"/>
                </a:cubicBezTo>
                <a:cubicBezTo>
                  <a:pt x="1312333" y="1626150"/>
                  <a:pt x="882650" y="1649433"/>
                  <a:pt x="660400" y="1636733"/>
                </a:cubicBezTo>
                <a:cubicBezTo>
                  <a:pt x="438150" y="1624033"/>
                  <a:pt x="287867" y="1539366"/>
                  <a:pt x="177800" y="1471633"/>
                </a:cubicBezTo>
                <a:cubicBezTo>
                  <a:pt x="67733" y="1403900"/>
                  <a:pt x="33866" y="1317116"/>
                  <a:pt x="0" y="1230333"/>
                </a:cubicBezTo>
              </a:path>
            </a:pathLst>
          </a:custGeom>
          <a:noFill/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Content Placeholder 2">
            <a:extLst>
              <a:ext uri="{FF2B5EF4-FFF2-40B4-BE49-F238E27FC236}">
                <a16:creationId xmlns:a16="http://schemas.microsoft.com/office/drawing/2014/main" id="{AC9D803F-DDB7-43BE-A752-A00FA73649E2}"/>
              </a:ext>
            </a:extLst>
          </p:cNvPr>
          <p:cNvSpPr txBox="1">
            <a:spLocks/>
          </p:cNvSpPr>
          <p:nvPr/>
        </p:nvSpPr>
        <p:spPr>
          <a:xfrm>
            <a:off x="5899289" y="6068043"/>
            <a:ext cx="4295880" cy="5135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1</a:t>
            </a:r>
            <a:r>
              <a:rPr lang="en-US" dirty="0"/>
              <a:t> = 16 V / (16 </a:t>
            </a:r>
            <a:r>
              <a:rPr lang="el-GR" dirty="0"/>
              <a:t>Ω</a:t>
            </a:r>
            <a:r>
              <a:rPr lang="en-US" dirty="0"/>
              <a:t>) = 1 A </a:t>
            </a:r>
          </a:p>
        </p:txBody>
      </p:sp>
    </p:spTree>
    <p:extLst>
      <p:ext uri="{BB962C8B-B14F-4D97-AF65-F5344CB8AC3E}">
        <p14:creationId xmlns:p14="http://schemas.microsoft.com/office/powerpoint/2010/main" val="263744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  <p:bldP spid="90" grpId="0"/>
      <p:bldP spid="82" grpId="0"/>
      <p:bldP spid="80" grpId="0"/>
      <p:bldP spid="84" grpId="0" animBg="1"/>
      <p:bldP spid="96" grpId="0"/>
      <p:bldP spid="97" grpId="0" animBg="1"/>
      <p:bldP spid="70" grpId="0" animBg="1"/>
      <p:bldP spid="9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6:  Find the current through the diode and through the 8 Ohm resistors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838200" y="1794147"/>
            <a:ext cx="10457964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3BB15F2-3A60-4FB3-BD54-937811880A45}"/>
              </a:ext>
            </a:extLst>
          </p:cNvPr>
          <p:cNvGrpSpPr/>
          <p:nvPr/>
        </p:nvGrpSpPr>
        <p:grpSpPr>
          <a:xfrm>
            <a:off x="101600" y="2779266"/>
            <a:ext cx="6916647" cy="3190345"/>
            <a:chOff x="943018" y="2344811"/>
            <a:chExt cx="6916647" cy="3190345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899385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4345519"/>
              <a:ext cx="0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912248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>
              <a:off x="3069003" y="2744655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>
              <a:off x="3866862" y="2890947"/>
              <a:ext cx="2965380" cy="60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4169254" y="5090885"/>
              <a:ext cx="26629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943018" y="3828403"/>
              <a:ext cx="1254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= 16 V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2587350" y="2344811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8 </a:t>
              </a:r>
              <a:r>
                <a:rPr lang="el-GR" dirty="0"/>
                <a:t>Ω</a:t>
              </a:r>
              <a:endParaRPr lang="en-US" dirty="0"/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F2100E1-E124-443A-ADE1-9A6B8FF06DD7}"/>
                </a:ext>
              </a:extLst>
            </p:cNvPr>
            <p:cNvCxnSpPr>
              <a:cxnSpLocks/>
            </p:cNvCxnSpPr>
            <p:nvPr/>
          </p:nvCxnSpPr>
          <p:spPr>
            <a:xfrm>
              <a:off x="6826981" y="2898047"/>
              <a:ext cx="0" cy="914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C789F216-930E-4C8E-96E6-F6841BE95B20}"/>
                </a:ext>
              </a:extLst>
            </p:cNvPr>
            <p:cNvCxnSpPr>
              <a:cxnSpLocks/>
            </p:cNvCxnSpPr>
            <p:nvPr/>
          </p:nvCxnSpPr>
          <p:spPr>
            <a:xfrm>
              <a:off x="6832242" y="4203585"/>
              <a:ext cx="0" cy="9032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6651919" y="3795207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B410226-79E4-43DE-97E7-5099F9C67FBE}"/>
                </a:ext>
              </a:extLst>
            </p:cNvPr>
            <p:cNvSpPr txBox="1"/>
            <p:nvPr/>
          </p:nvSpPr>
          <p:spPr>
            <a:xfrm>
              <a:off x="7210295" y="3814606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D</a:t>
              </a: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4781864" y="3812120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5156180" y="2869131"/>
              <a:ext cx="0" cy="7134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5211451" y="4359365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1EF2EBC3-8B78-4073-BCAB-43F9A9DCB898}"/>
                </a:ext>
              </a:extLst>
            </p:cNvPr>
            <p:cNvSpPr txBox="1"/>
            <p:nvPr/>
          </p:nvSpPr>
          <p:spPr>
            <a:xfrm>
              <a:off x="4212045" y="3795207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4 </a:t>
              </a:r>
              <a:r>
                <a:rPr lang="el-GR" dirty="0"/>
                <a:t>Ω</a:t>
              </a:r>
              <a:endParaRPr lang="en-US" dirty="0"/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3BD6F3FD-C9A2-4C9A-9FF2-F7B74491D682}"/>
                </a:ext>
              </a:extLst>
            </p:cNvPr>
            <p:cNvGrpSpPr/>
            <p:nvPr/>
          </p:nvGrpSpPr>
          <p:grpSpPr>
            <a:xfrm>
              <a:off x="3371395" y="4957957"/>
              <a:ext cx="797859" cy="297701"/>
              <a:chOff x="3069003" y="2744655"/>
              <a:chExt cx="797859" cy="297701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087F33C0-BBCD-4981-88CA-AC0C8D1909C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C65F1DA2-66C0-4BBD-9C02-A39220CBE6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90D968BD-6F7E-4615-9373-6BAB0A6C58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9434EF9D-C86F-4BC3-97F2-DBAA1C5C6A13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F40C67A6-A421-43C7-98B0-0969DCD6B8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A1FB67C2-21A7-43C4-87D0-B0A7CEBD05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5668D438-0487-4C4F-8CEE-90369DBC5788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55184E03-E95B-4095-8689-291B85F00E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4C146B5A-AC87-4777-A08A-00CE7BBA619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1C75603C-E44F-4A67-A39A-8B4820CCD51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EBA0FB4-5417-4205-A7CD-603B8DAF20A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5123337"/>
              <a:ext cx="8686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B8B06FE4-6225-44AE-AE63-F872F5DCF3EC}"/>
                </a:ext>
              </a:extLst>
            </p:cNvPr>
            <p:cNvSpPr txBox="1"/>
            <p:nvPr/>
          </p:nvSpPr>
          <p:spPr>
            <a:xfrm>
              <a:off x="2799635" y="5165195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8 </a:t>
              </a:r>
              <a:r>
                <a:rPr lang="el-GR" dirty="0"/>
                <a:t>Ω</a:t>
              </a:r>
              <a:endParaRPr lang="en-US" dirty="0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52639ECD-FDEB-4244-95A7-2824D4DD539A}"/>
              </a:ext>
            </a:extLst>
          </p:cNvPr>
          <p:cNvGrpSpPr/>
          <p:nvPr/>
        </p:nvGrpSpPr>
        <p:grpSpPr>
          <a:xfrm>
            <a:off x="5582768" y="4068855"/>
            <a:ext cx="731520" cy="731520"/>
            <a:chOff x="2166897" y="3614000"/>
            <a:chExt cx="731520" cy="731520"/>
          </a:xfrm>
          <a:solidFill>
            <a:schemeClr val="bg1"/>
          </a:solidFill>
        </p:grpSpPr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35DE5326-9AFA-4775-BD15-ABA7C23E564B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47665783-100B-4BBF-B010-D281D0C66F2A}"/>
                </a:ext>
              </a:extLst>
            </p:cNvPr>
            <p:cNvSpPr txBox="1"/>
            <p:nvPr/>
          </p:nvSpPr>
          <p:spPr>
            <a:xfrm>
              <a:off x="2466483" y="3680870"/>
              <a:ext cx="271055" cy="276999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D12D1C0-F267-47D3-AD1D-AEE05C17E9CB}"/>
                </a:ext>
              </a:extLst>
            </p:cNvPr>
            <p:cNvSpPr txBox="1"/>
            <p:nvPr/>
          </p:nvSpPr>
          <p:spPr>
            <a:xfrm>
              <a:off x="2483418" y="3908806"/>
              <a:ext cx="267216" cy="369332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</p:grp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D45C3319-4389-4BF2-9A6B-30F1F5061428}"/>
              </a:ext>
            </a:extLst>
          </p:cNvPr>
          <p:cNvSpPr txBox="1">
            <a:spLocks/>
          </p:cNvSpPr>
          <p:nvPr/>
        </p:nvSpPr>
        <p:spPr>
          <a:xfrm>
            <a:off x="6278024" y="4620654"/>
            <a:ext cx="1439963" cy="369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V</a:t>
            </a:r>
            <a:r>
              <a:rPr lang="en-US" sz="2000" baseline="-25000" dirty="0"/>
              <a:t>on</a:t>
            </a:r>
            <a:r>
              <a:rPr lang="en-US" sz="2000" dirty="0"/>
              <a:t> = (0.7 V)</a:t>
            </a:r>
          </a:p>
        </p:txBody>
      </p: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AC5E3F58-4298-4D4B-B318-90A57D20890A}"/>
              </a:ext>
            </a:extLst>
          </p:cNvPr>
          <p:cNvSpPr txBox="1">
            <a:spLocks/>
          </p:cNvSpPr>
          <p:nvPr/>
        </p:nvSpPr>
        <p:spPr>
          <a:xfrm>
            <a:off x="260566" y="1890351"/>
            <a:ext cx="3413055" cy="639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Superposition cont.</a:t>
            </a:r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A31FFE10-5AFA-4DC5-850F-E6CC3F511DA9}"/>
              </a:ext>
            </a:extLst>
          </p:cNvPr>
          <p:cNvSpPr txBox="1">
            <a:spLocks/>
          </p:cNvSpPr>
          <p:nvPr/>
        </p:nvSpPr>
        <p:spPr>
          <a:xfrm>
            <a:off x="3910936" y="1909080"/>
            <a:ext cx="7874661" cy="6254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Now look at the currents due to the 0.7 volt source</a:t>
            </a:r>
          </a:p>
        </p:txBody>
      </p: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6DC260A2-0B68-4B1A-B9CF-2BD929EB48DC}"/>
              </a:ext>
            </a:extLst>
          </p:cNvPr>
          <p:cNvSpPr txBox="1">
            <a:spLocks/>
          </p:cNvSpPr>
          <p:nvPr/>
        </p:nvSpPr>
        <p:spPr>
          <a:xfrm>
            <a:off x="6266430" y="3058482"/>
            <a:ext cx="5846721" cy="903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Calculate the current through the 4 ohm resistor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CB48A96-3149-468E-81CC-7764E1ED595E}"/>
              </a:ext>
            </a:extLst>
          </p:cNvPr>
          <p:cNvSpPr txBox="1"/>
          <p:nvPr/>
        </p:nvSpPr>
        <p:spPr>
          <a:xfrm>
            <a:off x="4981366" y="3669886"/>
            <a:ext cx="4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R4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A74FA6F-2D00-4989-BE4F-9AA837FF0BF5}"/>
              </a:ext>
            </a:extLst>
          </p:cNvPr>
          <p:cNvCxnSpPr/>
          <p:nvPr/>
        </p:nvCxnSpPr>
        <p:spPr>
          <a:xfrm>
            <a:off x="6413154" y="4136539"/>
            <a:ext cx="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A2B9AF7C-C8A8-43F9-B617-F0B3A95C76EE}"/>
              </a:ext>
            </a:extLst>
          </p:cNvPr>
          <p:cNvSpPr txBox="1">
            <a:spLocks/>
          </p:cNvSpPr>
          <p:nvPr/>
        </p:nvSpPr>
        <p:spPr>
          <a:xfrm>
            <a:off x="3910936" y="2494822"/>
            <a:ext cx="7874661" cy="6254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Short out the 16 volt source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3C5CA625-8D62-463A-AD11-A59F2B8E36C9}"/>
              </a:ext>
            </a:extLst>
          </p:cNvPr>
          <p:cNvSpPr/>
          <p:nvPr/>
        </p:nvSpPr>
        <p:spPr>
          <a:xfrm>
            <a:off x="1329111" y="3365133"/>
            <a:ext cx="750467" cy="21150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0A75F15-AF5A-41EE-9700-274B3A13F914}"/>
              </a:ext>
            </a:extLst>
          </p:cNvPr>
          <p:cNvCxnSpPr/>
          <p:nvPr/>
        </p:nvCxnSpPr>
        <p:spPr>
          <a:xfrm flipV="1">
            <a:off x="1678944" y="3371208"/>
            <a:ext cx="0" cy="2194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8B44365A-C28E-49BC-BD03-24849419748F}"/>
              </a:ext>
            </a:extLst>
          </p:cNvPr>
          <p:cNvSpPr/>
          <p:nvPr/>
        </p:nvSpPr>
        <p:spPr>
          <a:xfrm>
            <a:off x="4563248" y="3580900"/>
            <a:ext cx="1029860" cy="1639996"/>
          </a:xfrm>
          <a:custGeom>
            <a:avLst/>
            <a:gdLst>
              <a:gd name="connsiteX0" fmla="*/ 1397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0 w 1898682"/>
              <a:gd name="connsiteY0" fmla="*/ 874733 h 1639996"/>
              <a:gd name="connsiteX1" fmla="*/ 173829 w 1898682"/>
              <a:gd name="connsiteY1" fmla="*/ 188933 h 1639996"/>
              <a:gd name="connsiteX2" fmla="*/ 618329 w 1898682"/>
              <a:gd name="connsiteY2" fmla="*/ 23833 h 1639996"/>
              <a:gd name="connsiteX3" fmla="*/ 1481929 w 1898682"/>
              <a:gd name="connsiteY3" fmla="*/ 36533 h 1639996"/>
              <a:gd name="connsiteX4" fmla="*/ 1824829 w 1898682"/>
              <a:gd name="connsiteY4" fmla="*/ 354033 h 1639996"/>
              <a:gd name="connsiteX5" fmla="*/ 1875629 w 1898682"/>
              <a:gd name="connsiteY5" fmla="*/ 1166833 h 1639996"/>
              <a:gd name="connsiteX6" fmla="*/ 1532729 w 1898682"/>
              <a:gd name="connsiteY6" fmla="*/ 1547833 h 1639996"/>
              <a:gd name="connsiteX7" fmla="*/ 681829 w 1898682"/>
              <a:gd name="connsiteY7" fmla="*/ 1636733 h 1639996"/>
              <a:gd name="connsiteX8" fmla="*/ 199229 w 1898682"/>
              <a:gd name="connsiteY8" fmla="*/ 1471633 h 1639996"/>
              <a:gd name="connsiteX9" fmla="*/ 21429 w 1898682"/>
              <a:gd name="connsiteY9" fmla="*/ 1230333 h 1639996"/>
              <a:gd name="connsiteX0" fmla="*/ 0 w 1898682"/>
              <a:gd name="connsiteY0" fmla="*/ 874733 h 1639996"/>
              <a:gd name="connsiteX1" fmla="*/ 173829 w 1898682"/>
              <a:gd name="connsiteY1" fmla="*/ 188933 h 1639996"/>
              <a:gd name="connsiteX2" fmla="*/ 618329 w 1898682"/>
              <a:gd name="connsiteY2" fmla="*/ 23833 h 1639996"/>
              <a:gd name="connsiteX3" fmla="*/ 1481929 w 1898682"/>
              <a:gd name="connsiteY3" fmla="*/ 36533 h 1639996"/>
              <a:gd name="connsiteX4" fmla="*/ 1824829 w 1898682"/>
              <a:gd name="connsiteY4" fmla="*/ 354033 h 1639996"/>
              <a:gd name="connsiteX5" fmla="*/ 1875629 w 1898682"/>
              <a:gd name="connsiteY5" fmla="*/ 1166833 h 1639996"/>
              <a:gd name="connsiteX6" fmla="*/ 1532729 w 1898682"/>
              <a:gd name="connsiteY6" fmla="*/ 1547833 h 1639996"/>
              <a:gd name="connsiteX7" fmla="*/ 681829 w 1898682"/>
              <a:gd name="connsiteY7" fmla="*/ 1636733 h 1639996"/>
              <a:gd name="connsiteX8" fmla="*/ 199229 w 1898682"/>
              <a:gd name="connsiteY8" fmla="*/ 1471633 h 1639996"/>
              <a:gd name="connsiteX9" fmla="*/ 68257 w 1898682"/>
              <a:gd name="connsiteY9" fmla="*/ 1116033 h 1639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98682" h="1639996">
                <a:moveTo>
                  <a:pt x="0" y="874733"/>
                </a:moveTo>
                <a:cubicBezTo>
                  <a:pt x="18769" y="740564"/>
                  <a:pt x="70774" y="330750"/>
                  <a:pt x="173829" y="188933"/>
                </a:cubicBezTo>
                <a:cubicBezTo>
                  <a:pt x="276884" y="47116"/>
                  <a:pt x="400312" y="49233"/>
                  <a:pt x="618329" y="23833"/>
                </a:cubicBezTo>
                <a:cubicBezTo>
                  <a:pt x="836346" y="-1567"/>
                  <a:pt x="1280846" y="-18500"/>
                  <a:pt x="1481929" y="36533"/>
                </a:cubicBezTo>
                <a:cubicBezTo>
                  <a:pt x="1683012" y="91566"/>
                  <a:pt x="1759212" y="165650"/>
                  <a:pt x="1824829" y="354033"/>
                </a:cubicBezTo>
                <a:cubicBezTo>
                  <a:pt x="1890446" y="542416"/>
                  <a:pt x="1924312" y="967866"/>
                  <a:pt x="1875629" y="1166833"/>
                </a:cubicBezTo>
                <a:cubicBezTo>
                  <a:pt x="1826946" y="1365800"/>
                  <a:pt x="1731696" y="1469516"/>
                  <a:pt x="1532729" y="1547833"/>
                </a:cubicBezTo>
                <a:cubicBezTo>
                  <a:pt x="1333762" y="1626150"/>
                  <a:pt x="904079" y="1649433"/>
                  <a:pt x="681829" y="1636733"/>
                </a:cubicBezTo>
                <a:cubicBezTo>
                  <a:pt x="459579" y="1624033"/>
                  <a:pt x="301491" y="1558416"/>
                  <a:pt x="199229" y="1471633"/>
                </a:cubicBezTo>
                <a:cubicBezTo>
                  <a:pt x="96967" y="1384850"/>
                  <a:pt x="102123" y="1202816"/>
                  <a:pt x="68257" y="1116033"/>
                </a:cubicBezTo>
              </a:path>
            </a:pathLst>
          </a:custGeom>
          <a:noFill/>
          <a:ln>
            <a:headEnd type="stealth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Content Placeholder 2">
            <a:extLst>
              <a:ext uri="{FF2B5EF4-FFF2-40B4-BE49-F238E27FC236}">
                <a16:creationId xmlns:a16="http://schemas.microsoft.com/office/drawing/2014/main" id="{AC9D803F-DDB7-43BE-A752-A00FA73649E2}"/>
              </a:ext>
            </a:extLst>
          </p:cNvPr>
          <p:cNvSpPr txBox="1">
            <a:spLocks/>
          </p:cNvSpPr>
          <p:nvPr/>
        </p:nvSpPr>
        <p:spPr>
          <a:xfrm>
            <a:off x="7377145" y="3855825"/>
            <a:ext cx="4359644" cy="5135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R4</a:t>
            </a:r>
            <a:r>
              <a:rPr lang="en-US" dirty="0"/>
              <a:t> = (0.7 V) / (4 </a:t>
            </a:r>
            <a:r>
              <a:rPr lang="el-GR" dirty="0"/>
              <a:t>Ω</a:t>
            </a:r>
            <a:r>
              <a:rPr lang="en-US" dirty="0"/>
              <a:t>) = 0.175 A </a:t>
            </a:r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7B3EB2E6-BC1D-4FD6-8E65-6CD278729D6D}"/>
              </a:ext>
            </a:extLst>
          </p:cNvPr>
          <p:cNvSpPr/>
          <p:nvPr/>
        </p:nvSpPr>
        <p:spPr>
          <a:xfrm>
            <a:off x="1857453" y="3449710"/>
            <a:ext cx="3978399" cy="1974851"/>
          </a:xfrm>
          <a:custGeom>
            <a:avLst/>
            <a:gdLst>
              <a:gd name="connsiteX0" fmla="*/ 1397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99096"/>
              <a:gd name="connsiteY0" fmla="*/ 527105 h 1635268"/>
              <a:gd name="connsiteX1" fmla="*/ 152400 w 1899096"/>
              <a:gd name="connsiteY1" fmla="*/ 184205 h 1635268"/>
              <a:gd name="connsiteX2" fmla="*/ 596900 w 1899096"/>
              <a:gd name="connsiteY2" fmla="*/ 19105 h 1635268"/>
              <a:gd name="connsiteX3" fmla="*/ 1460500 w 1899096"/>
              <a:gd name="connsiteY3" fmla="*/ 31805 h 1635268"/>
              <a:gd name="connsiteX4" fmla="*/ 1852142 w 1899096"/>
              <a:gd name="connsiteY4" fmla="*/ 272324 h 1635268"/>
              <a:gd name="connsiteX5" fmla="*/ 1854200 w 1899096"/>
              <a:gd name="connsiteY5" fmla="*/ 1162105 h 1635268"/>
              <a:gd name="connsiteX6" fmla="*/ 1511300 w 1899096"/>
              <a:gd name="connsiteY6" fmla="*/ 1543105 h 1635268"/>
              <a:gd name="connsiteX7" fmla="*/ 660400 w 1899096"/>
              <a:gd name="connsiteY7" fmla="*/ 1632005 h 1635268"/>
              <a:gd name="connsiteX8" fmla="*/ 177800 w 1899096"/>
              <a:gd name="connsiteY8" fmla="*/ 1466905 h 1635268"/>
              <a:gd name="connsiteX9" fmla="*/ 0 w 1899096"/>
              <a:gd name="connsiteY9" fmla="*/ 1225605 h 1635268"/>
              <a:gd name="connsiteX0" fmla="*/ 25400 w 1899485"/>
              <a:gd name="connsiteY0" fmla="*/ 566439 h 1674602"/>
              <a:gd name="connsiteX1" fmla="*/ 152400 w 1899485"/>
              <a:gd name="connsiteY1" fmla="*/ 223539 h 1674602"/>
              <a:gd name="connsiteX2" fmla="*/ 596900 w 1899485"/>
              <a:gd name="connsiteY2" fmla="*/ 58439 h 1674602"/>
              <a:gd name="connsiteX3" fmla="*/ 1454407 w 1899485"/>
              <a:gd name="connsiteY3" fmla="*/ 16152 h 1674602"/>
              <a:gd name="connsiteX4" fmla="*/ 1852142 w 1899485"/>
              <a:gd name="connsiteY4" fmla="*/ 311658 h 1674602"/>
              <a:gd name="connsiteX5" fmla="*/ 1854200 w 1899485"/>
              <a:gd name="connsiteY5" fmla="*/ 1201439 h 1674602"/>
              <a:gd name="connsiteX6" fmla="*/ 1511300 w 1899485"/>
              <a:gd name="connsiteY6" fmla="*/ 1582439 h 1674602"/>
              <a:gd name="connsiteX7" fmla="*/ 660400 w 1899485"/>
              <a:gd name="connsiteY7" fmla="*/ 1671339 h 1674602"/>
              <a:gd name="connsiteX8" fmla="*/ 177800 w 1899485"/>
              <a:gd name="connsiteY8" fmla="*/ 1506239 h 1674602"/>
              <a:gd name="connsiteX9" fmla="*/ 0 w 1899485"/>
              <a:gd name="connsiteY9" fmla="*/ 1264939 h 1674602"/>
              <a:gd name="connsiteX0" fmla="*/ 25400 w 1893205"/>
              <a:gd name="connsiteY0" fmla="*/ 566439 h 1673028"/>
              <a:gd name="connsiteX1" fmla="*/ 152400 w 1893205"/>
              <a:gd name="connsiteY1" fmla="*/ 223539 h 1673028"/>
              <a:gd name="connsiteX2" fmla="*/ 596900 w 1893205"/>
              <a:gd name="connsiteY2" fmla="*/ 58439 h 1673028"/>
              <a:gd name="connsiteX3" fmla="*/ 1454407 w 1893205"/>
              <a:gd name="connsiteY3" fmla="*/ 16152 h 1673028"/>
              <a:gd name="connsiteX4" fmla="*/ 1852142 w 1893205"/>
              <a:gd name="connsiteY4" fmla="*/ 311658 h 1673028"/>
              <a:gd name="connsiteX5" fmla="*/ 1842014 w 1893205"/>
              <a:gd name="connsiteY5" fmla="*/ 1432383 h 1673028"/>
              <a:gd name="connsiteX6" fmla="*/ 1511300 w 1893205"/>
              <a:gd name="connsiteY6" fmla="*/ 1582439 h 1673028"/>
              <a:gd name="connsiteX7" fmla="*/ 660400 w 1893205"/>
              <a:gd name="connsiteY7" fmla="*/ 1671339 h 1673028"/>
              <a:gd name="connsiteX8" fmla="*/ 177800 w 1893205"/>
              <a:gd name="connsiteY8" fmla="*/ 1506239 h 1673028"/>
              <a:gd name="connsiteX9" fmla="*/ 0 w 1893205"/>
              <a:gd name="connsiteY9" fmla="*/ 1264939 h 1673028"/>
              <a:gd name="connsiteX0" fmla="*/ 25400 w 1893876"/>
              <a:gd name="connsiteY0" fmla="*/ 566439 h 1696229"/>
              <a:gd name="connsiteX1" fmla="*/ 152400 w 1893876"/>
              <a:gd name="connsiteY1" fmla="*/ 223539 h 1696229"/>
              <a:gd name="connsiteX2" fmla="*/ 596900 w 1893876"/>
              <a:gd name="connsiteY2" fmla="*/ 58439 h 1696229"/>
              <a:gd name="connsiteX3" fmla="*/ 1454407 w 1893876"/>
              <a:gd name="connsiteY3" fmla="*/ 16152 h 1696229"/>
              <a:gd name="connsiteX4" fmla="*/ 1852142 w 1893876"/>
              <a:gd name="connsiteY4" fmla="*/ 311658 h 1696229"/>
              <a:gd name="connsiteX5" fmla="*/ 1842014 w 1893876"/>
              <a:gd name="connsiteY5" fmla="*/ 1432383 h 1696229"/>
              <a:gd name="connsiteX6" fmla="*/ 1499115 w 1893876"/>
              <a:gd name="connsiteY6" fmla="*/ 1670417 h 1696229"/>
              <a:gd name="connsiteX7" fmla="*/ 660400 w 1893876"/>
              <a:gd name="connsiteY7" fmla="*/ 1671339 h 1696229"/>
              <a:gd name="connsiteX8" fmla="*/ 177800 w 1893876"/>
              <a:gd name="connsiteY8" fmla="*/ 1506239 h 1696229"/>
              <a:gd name="connsiteX9" fmla="*/ 0 w 1893876"/>
              <a:gd name="connsiteY9" fmla="*/ 1264939 h 1696229"/>
              <a:gd name="connsiteX0" fmla="*/ 25400 w 1893876"/>
              <a:gd name="connsiteY0" fmla="*/ 566439 h 1710081"/>
              <a:gd name="connsiteX1" fmla="*/ 152400 w 1893876"/>
              <a:gd name="connsiteY1" fmla="*/ 223539 h 1710081"/>
              <a:gd name="connsiteX2" fmla="*/ 596900 w 1893876"/>
              <a:gd name="connsiteY2" fmla="*/ 58439 h 1710081"/>
              <a:gd name="connsiteX3" fmla="*/ 1454407 w 1893876"/>
              <a:gd name="connsiteY3" fmla="*/ 16152 h 1710081"/>
              <a:gd name="connsiteX4" fmla="*/ 1852142 w 1893876"/>
              <a:gd name="connsiteY4" fmla="*/ 311658 h 1710081"/>
              <a:gd name="connsiteX5" fmla="*/ 1842014 w 1893876"/>
              <a:gd name="connsiteY5" fmla="*/ 1432383 h 1710081"/>
              <a:gd name="connsiteX6" fmla="*/ 1499115 w 1893876"/>
              <a:gd name="connsiteY6" fmla="*/ 1670417 h 1710081"/>
              <a:gd name="connsiteX7" fmla="*/ 660400 w 1893876"/>
              <a:gd name="connsiteY7" fmla="*/ 1671339 h 1710081"/>
              <a:gd name="connsiteX8" fmla="*/ 177800 w 1893876"/>
              <a:gd name="connsiteY8" fmla="*/ 1506239 h 1710081"/>
              <a:gd name="connsiteX9" fmla="*/ 0 w 1893876"/>
              <a:gd name="connsiteY9" fmla="*/ 1264939 h 1710081"/>
              <a:gd name="connsiteX0" fmla="*/ 25400 w 1902508"/>
              <a:gd name="connsiteY0" fmla="*/ 566439 h 1710081"/>
              <a:gd name="connsiteX1" fmla="*/ 152400 w 1902508"/>
              <a:gd name="connsiteY1" fmla="*/ 223539 h 1710081"/>
              <a:gd name="connsiteX2" fmla="*/ 596900 w 1902508"/>
              <a:gd name="connsiteY2" fmla="*/ 58439 h 1710081"/>
              <a:gd name="connsiteX3" fmla="*/ 1454407 w 1902508"/>
              <a:gd name="connsiteY3" fmla="*/ 16152 h 1710081"/>
              <a:gd name="connsiteX4" fmla="*/ 1852142 w 1902508"/>
              <a:gd name="connsiteY4" fmla="*/ 311658 h 1710081"/>
              <a:gd name="connsiteX5" fmla="*/ 1842014 w 1902508"/>
              <a:gd name="connsiteY5" fmla="*/ 1432383 h 1710081"/>
              <a:gd name="connsiteX6" fmla="*/ 1499115 w 1902508"/>
              <a:gd name="connsiteY6" fmla="*/ 1670417 h 1710081"/>
              <a:gd name="connsiteX7" fmla="*/ 660400 w 1902508"/>
              <a:gd name="connsiteY7" fmla="*/ 1671339 h 1710081"/>
              <a:gd name="connsiteX8" fmla="*/ 177800 w 1902508"/>
              <a:gd name="connsiteY8" fmla="*/ 1506239 h 1710081"/>
              <a:gd name="connsiteX9" fmla="*/ 0 w 1902508"/>
              <a:gd name="connsiteY9" fmla="*/ 1264939 h 1710081"/>
              <a:gd name="connsiteX0" fmla="*/ 7122 w 1902508"/>
              <a:gd name="connsiteY0" fmla="*/ 841371 h 1710081"/>
              <a:gd name="connsiteX1" fmla="*/ 152400 w 1902508"/>
              <a:gd name="connsiteY1" fmla="*/ 223539 h 1710081"/>
              <a:gd name="connsiteX2" fmla="*/ 596900 w 1902508"/>
              <a:gd name="connsiteY2" fmla="*/ 58439 h 1710081"/>
              <a:gd name="connsiteX3" fmla="*/ 1454407 w 1902508"/>
              <a:gd name="connsiteY3" fmla="*/ 16152 h 1710081"/>
              <a:gd name="connsiteX4" fmla="*/ 1852142 w 1902508"/>
              <a:gd name="connsiteY4" fmla="*/ 311658 h 1710081"/>
              <a:gd name="connsiteX5" fmla="*/ 1842014 w 1902508"/>
              <a:gd name="connsiteY5" fmla="*/ 1432383 h 1710081"/>
              <a:gd name="connsiteX6" fmla="*/ 1499115 w 1902508"/>
              <a:gd name="connsiteY6" fmla="*/ 1670417 h 1710081"/>
              <a:gd name="connsiteX7" fmla="*/ 660400 w 1902508"/>
              <a:gd name="connsiteY7" fmla="*/ 1671339 h 1710081"/>
              <a:gd name="connsiteX8" fmla="*/ 177800 w 1902508"/>
              <a:gd name="connsiteY8" fmla="*/ 1506239 h 1710081"/>
              <a:gd name="connsiteX9" fmla="*/ 0 w 1902508"/>
              <a:gd name="connsiteY9" fmla="*/ 1264939 h 1710081"/>
              <a:gd name="connsiteX0" fmla="*/ 13215 w 1908601"/>
              <a:gd name="connsiteY0" fmla="*/ 841371 h 1710081"/>
              <a:gd name="connsiteX1" fmla="*/ 158493 w 1908601"/>
              <a:gd name="connsiteY1" fmla="*/ 223539 h 1710081"/>
              <a:gd name="connsiteX2" fmla="*/ 602993 w 1908601"/>
              <a:gd name="connsiteY2" fmla="*/ 58439 h 1710081"/>
              <a:gd name="connsiteX3" fmla="*/ 1460500 w 1908601"/>
              <a:gd name="connsiteY3" fmla="*/ 16152 h 1710081"/>
              <a:gd name="connsiteX4" fmla="*/ 1858235 w 1908601"/>
              <a:gd name="connsiteY4" fmla="*/ 311658 h 1710081"/>
              <a:gd name="connsiteX5" fmla="*/ 1848107 w 1908601"/>
              <a:gd name="connsiteY5" fmla="*/ 1432383 h 1710081"/>
              <a:gd name="connsiteX6" fmla="*/ 1505208 w 1908601"/>
              <a:gd name="connsiteY6" fmla="*/ 1670417 h 1710081"/>
              <a:gd name="connsiteX7" fmla="*/ 666493 w 1908601"/>
              <a:gd name="connsiteY7" fmla="*/ 1671339 h 1710081"/>
              <a:gd name="connsiteX8" fmla="*/ 183893 w 1908601"/>
              <a:gd name="connsiteY8" fmla="*/ 1506239 h 1710081"/>
              <a:gd name="connsiteX9" fmla="*/ 0 w 1908601"/>
              <a:gd name="connsiteY9" fmla="*/ 1110977 h 1710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08601" h="1710081">
                <a:moveTo>
                  <a:pt x="13215" y="841371"/>
                </a:moveTo>
                <a:cubicBezTo>
                  <a:pt x="31984" y="707202"/>
                  <a:pt x="60197" y="354028"/>
                  <a:pt x="158493" y="223539"/>
                </a:cubicBezTo>
                <a:cubicBezTo>
                  <a:pt x="256789" y="93050"/>
                  <a:pt x="385992" y="93003"/>
                  <a:pt x="602993" y="58439"/>
                </a:cubicBezTo>
                <a:cubicBezTo>
                  <a:pt x="819994" y="23875"/>
                  <a:pt x="1251293" y="-26051"/>
                  <a:pt x="1460500" y="16152"/>
                </a:cubicBezTo>
                <a:cubicBezTo>
                  <a:pt x="1669707" y="58355"/>
                  <a:pt x="1793634" y="75620"/>
                  <a:pt x="1858235" y="311658"/>
                </a:cubicBezTo>
                <a:cubicBezTo>
                  <a:pt x="1922836" y="547696"/>
                  <a:pt x="1931316" y="1227917"/>
                  <a:pt x="1848107" y="1432383"/>
                </a:cubicBezTo>
                <a:cubicBezTo>
                  <a:pt x="1764898" y="1636849"/>
                  <a:pt x="1720422" y="1597599"/>
                  <a:pt x="1505208" y="1670417"/>
                </a:cubicBezTo>
                <a:cubicBezTo>
                  <a:pt x="1289994" y="1743235"/>
                  <a:pt x="886712" y="1698702"/>
                  <a:pt x="666493" y="1671339"/>
                </a:cubicBezTo>
                <a:cubicBezTo>
                  <a:pt x="446274" y="1643976"/>
                  <a:pt x="294975" y="1599633"/>
                  <a:pt x="183893" y="1506239"/>
                </a:cubicBezTo>
                <a:cubicBezTo>
                  <a:pt x="72811" y="1412845"/>
                  <a:pt x="33866" y="1197760"/>
                  <a:pt x="0" y="1110977"/>
                </a:cubicBezTo>
              </a:path>
            </a:pathLst>
          </a:custGeom>
          <a:noFill/>
          <a:ln>
            <a:solidFill>
              <a:srgbClr val="7030A0"/>
            </a:solidFill>
            <a:headEnd type="stealth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Content Placeholder 2">
            <a:extLst>
              <a:ext uri="{FF2B5EF4-FFF2-40B4-BE49-F238E27FC236}">
                <a16:creationId xmlns:a16="http://schemas.microsoft.com/office/drawing/2014/main" id="{92428E49-B65D-4258-B565-893EB7BE009F}"/>
              </a:ext>
            </a:extLst>
          </p:cNvPr>
          <p:cNvSpPr txBox="1">
            <a:spLocks/>
          </p:cNvSpPr>
          <p:nvPr/>
        </p:nvSpPr>
        <p:spPr>
          <a:xfrm>
            <a:off x="6444579" y="5040214"/>
            <a:ext cx="5846721" cy="903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Calculate the current through the outer loop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9BEF87E3-638B-40D0-A776-76ECAF7FA4B2}"/>
              </a:ext>
            </a:extLst>
          </p:cNvPr>
          <p:cNvSpPr txBox="1"/>
          <p:nvPr/>
        </p:nvSpPr>
        <p:spPr>
          <a:xfrm>
            <a:off x="2122815" y="3756268"/>
            <a:ext cx="4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3</a:t>
            </a:r>
          </a:p>
        </p:txBody>
      </p:sp>
      <p:sp>
        <p:nvSpPr>
          <p:cNvPr id="91" name="Content Placeholder 2">
            <a:extLst>
              <a:ext uri="{FF2B5EF4-FFF2-40B4-BE49-F238E27FC236}">
                <a16:creationId xmlns:a16="http://schemas.microsoft.com/office/drawing/2014/main" id="{C7C54381-53DA-4C1D-8E8D-CE40D06FE266}"/>
              </a:ext>
            </a:extLst>
          </p:cNvPr>
          <p:cNvSpPr txBox="1">
            <a:spLocks/>
          </p:cNvSpPr>
          <p:nvPr/>
        </p:nvSpPr>
        <p:spPr>
          <a:xfrm>
            <a:off x="6368877" y="6031441"/>
            <a:ext cx="4359644" cy="5135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3</a:t>
            </a:r>
            <a:r>
              <a:rPr lang="en-US" dirty="0"/>
              <a:t> = (0.7 V) / (16 </a:t>
            </a:r>
            <a:r>
              <a:rPr lang="el-GR" dirty="0"/>
              <a:t>Ω</a:t>
            </a:r>
            <a:r>
              <a:rPr lang="en-US" dirty="0"/>
              <a:t>) = 0.044 A </a:t>
            </a:r>
          </a:p>
        </p:txBody>
      </p: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B907B4A3-51A1-4A09-AA5F-F2E08D1C9EFA}"/>
              </a:ext>
            </a:extLst>
          </p:cNvPr>
          <p:cNvSpPr txBox="1">
            <a:spLocks/>
          </p:cNvSpPr>
          <p:nvPr/>
        </p:nvSpPr>
        <p:spPr>
          <a:xfrm>
            <a:off x="306688" y="5919659"/>
            <a:ext cx="5846721" cy="903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Note these loops are defined in a counterclockwise direction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7DDCACD-EC8D-42C2-A40E-6295EB9F79FF}"/>
              </a:ext>
            </a:extLst>
          </p:cNvPr>
          <p:cNvCxnSpPr/>
          <p:nvPr/>
        </p:nvCxnSpPr>
        <p:spPr>
          <a:xfrm flipH="1" flipV="1">
            <a:off x="3673621" y="5451479"/>
            <a:ext cx="173031" cy="52885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7C2A5635-1822-4681-A2E3-FF05E5631B8E}"/>
              </a:ext>
            </a:extLst>
          </p:cNvPr>
          <p:cNvCxnSpPr>
            <a:cxnSpLocks/>
          </p:cNvCxnSpPr>
          <p:nvPr/>
        </p:nvCxnSpPr>
        <p:spPr>
          <a:xfrm flipV="1">
            <a:off x="4469021" y="5168595"/>
            <a:ext cx="219875" cy="77484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997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  <p:bldP spid="90" grpId="0"/>
      <p:bldP spid="82" grpId="0"/>
      <p:bldP spid="80" grpId="0"/>
      <p:bldP spid="84" grpId="0" animBg="1"/>
      <p:bldP spid="70" grpId="0" animBg="1"/>
      <p:bldP spid="98" grpId="0"/>
      <p:bldP spid="81" grpId="0" animBg="1"/>
      <p:bldP spid="83" grpId="0"/>
      <p:bldP spid="86" grpId="0"/>
      <p:bldP spid="91" grpId="0"/>
      <p:bldP spid="9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6:  Find the current through the diode and through the 8 Ohm resistors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838200" y="1794147"/>
            <a:ext cx="10457964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3BB15F2-3A60-4FB3-BD54-937811880A45}"/>
              </a:ext>
            </a:extLst>
          </p:cNvPr>
          <p:cNvGrpSpPr/>
          <p:nvPr/>
        </p:nvGrpSpPr>
        <p:grpSpPr>
          <a:xfrm>
            <a:off x="101600" y="2779266"/>
            <a:ext cx="6916647" cy="3343483"/>
            <a:chOff x="943018" y="2344811"/>
            <a:chExt cx="6916647" cy="334348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899385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4345519"/>
              <a:ext cx="0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912248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>
              <a:off x="3069003" y="2744655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>
              <a:off x="3866862" y="2890947"/>
              <a:ext cx="2965380" cy="60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4169254" y="5090885"/>
              <a:ext cx="26629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943018" y="3828403"/>
              <a:ext cx="1254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= 16 V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2587350" y="2344811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8 </a:t>
              </a:r>
              <a:r>
                <a:rPr lang="el-GR" dirty="0"/>
                <a:t>Ω</a:t>
              </a:r>
              <a:endParaRPr lang="en-US" dirty="0"/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F2100E1-E124-443A-ADE1-9A6B8FF06DD7}"/>
                </a:ext>
              </a:extLst>
            </p:cNvPr>
            <p:cNvCxnSpPr>
              <a:cxnSpLocks/>
            </p:cNvCxnSpPr>
            <p:nvPr/>
          </p:nvCxnSpPr>
          <p:spPr>
            <a:xfrm>
              <a:off x="6826981" y="2898047"/>
              <a:ext cx="0" cy="914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C789F216-930E-4C8E-96E6-F6841BE95B20}"/>
                </a:ext>
              </a:extLst>
            </p:cNvPr>
            <p:cNvCxnSpPr>
              <a:cxnSpLocks/>
            </p:cNvCxnSpPr>
            <p:nvPr/>
          </p:nvCxnSpPr>
          <p:spPr>
            <a:xfrm>
              <a:off x="6832242" y="4203585"/>
              <a:ext cx="0" cy="9032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6651919" y="3795207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B410226-79E4-43DE-97E7-5099F9C67FBE}"/>
                </a:ext>
              </a:extLst>
            </p:cNvPr>
            <p:cNvSpPr txBox="1"/>
            <p:nvPr/>
          </p:nvSpPr>
          <p:spPr>
            <a:xfrm>
              <a:off x="7210295" y="3814606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D</a:t>
              </a: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4781864" y="3812120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5156180" y="2869131"/>
              <a:ext cx="0" cy="7134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5211451" y="4359365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1EF2EBC3-8B78-4073-BCAB-43F9A9DCB898}"/>
                </a:ext>
              </a:extLst>
            </p:cNvPr>
            <p:cNvSpPr txBox="1"/>
            <p:nvPr/>
          </p:nvSpPr>
          <p:spPr>
            <a:xfrm>
              <a:off x="4212045" y="3795207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4 </a:t>
              </a:r>
              <a:r>
                <a:rPr lang="el-GR" dirty="0"/>
                <a:t>Ω</a:t>
              </a:r>
              <a:endParaRPr lang="en-US" dirty="0"/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3BD6F3FD-C9A2-4C9A-9FF2-F7B74491D682}"/>
                </a:ext>
              </a:extLst>
            </p:cNvPr>
            <p:cNvGrpSpPr/>
            <p:nvPr/>
          </p:nvGrpSpPr>
          <p:grpSpPr>
            <a:xfrm>
              <a:off x="3371395" y="4957957"/>
              <a:ext cx="797859" cy="297701"/>
              <a:chOff x="3069003" y="2744655"/>
              <a:chExt cx="797859" cy="297701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087F33C0-BBCD-4981-88CA-AC0C8D1909C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C65F1DA2-66C0-4BBD-9C02-A39220CBE6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90D968BD-6F7E-4615-9373-6BAB0A6C58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9434EF9D-C86F-4BC3-97F2-DBAA1C5C6A13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F40C67A6-A421-43C7-98B0-0969DCD6B8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A1FB67C2-21A7-43C4-87D0-B0A7CEBD05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5668D438-0487-4C4F-8CEE-90369DBC5788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55184E03-E95B-4095-8689-291B85F00E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4C146B5A-AC87-4777-A08A-00CE7BBA619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1C75603C-E44F-4A67-A39A-8B4820CCD51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EBA0FB4-5417-4205-A7CD-603B8DAF20A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5123337"/>
              <a:ext cx="8686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B8B06FE4-6225-44AE-AE63-F872F5DCF3EC}"/>
                </a:ext>
              </a:extLst>
            </p:cNvPr>
            <p:cNvSpPr txBox="1"/>
            <p:nvPr/>
          </p:nvSpPr>
          <p:spPr>
            <a:xfrm>
              <a:off x="2864227" y="5318333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8 </a:t>
              </a:r>
              <a:r>
                <a:rPr lang="el-GR" dirty="0"/>
                <a:t>Ω</a:t>
              </a:r>
              <a:endParaRPr lang="en-US" dirty="0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52639ECD-FDEB-4244-95A7-2824D4DD539A}"/>
              </a:ext>
            </a:extLst>
          </p:cNvPr>
          <p:cNvGrpSpPr/>
          <p:nvPr/>
        </p:nvGrpSpPr>
        <p:grpSpPr>
          <a:xfrm>
            <a:off x="5582768" y="4068855"/>
            <a:ext cx="731520" cy="731520"/>
            <a:chOff x="2166897" y="3614000"/>
            <a:chExt cx="731520" cy="731520"/>
          </a:xfrm>
          <a:solidFill>
            <a:schemeClr val="bg1"/>
          </a:solidFill>
        </p:grpSpPr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35DE5326-9AFA-4775-BD15-ABA7C23E564B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47665783-100B-4BBF-B010-D281D0C66F2A}"/>
                </a:ext>
              </a:extLst>
            </p:cNvPr>
            <p:cNvSpPr txBox="1"/>
            <p:nvPr/>
          </p:nvSpPr>
          <p:spPr>
            <a:xfrm>
              <a:off x="2466483" y="3680870"/>
              <a:ext cx="271055" cy="276999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D12D1C0-F267-47D3-AD1D-AEE05C17E9CB}"/>
                </a:ext>
              </a:extLst>
            </p:cNvPr>
            <p:cNvSpPr txBox="1"/>
            <p:nvPr/>
          </p:nvSpPr>
          <p:spPr>
            <a:xfrm>
              <a:off x="2483418" y="3908806"/>
              <a:ext cx="267216" cy="369332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</p:grp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D45C3319-4389-4BF2-9A6B-30F1F5061428}"/>
              </a:ext>
            </a:extLst>
          </p:cNvPr>
          <p:cNvSpPr txBox="1">
            <a:spLocks/>
          </p:cNvSpPr>
          <p:nvPr/>
        </p:nvSpPr>
        <p:spPr>
          <a:xfrm>
            <a:off x="6278024" y="4620654"/>
            <a:ext cx="1439963" cy="369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V</a:t>
            </a:r>
            <a:r>
              <a:rPr lang="en-US" sz="2000" baseline="-25000" dirty="0"/>
              <a:t>on</a:t>
            </a:r>
            <a:r>
              <a:rPr lang="en-US" sz="2000" dirty="0"/>
              <a:t> = (0.7 V)</a:t>
            </a:r>
          </a:p>
        </p:txBody>
      </p: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AC5E3F58-4298-4D4B-B318-90A57D20890A}"/>
              </a:ext>
            </a:extLst>
          </p:cNvPr>
          <p:cNvSpPr txBox="1">
            <a:spLocks/>
          </p:cNvSpPr>
          <p:nvPr/>
        </p:nvSpPr>
        <p:spPr>
          <a:xfrm>
            <a:off x="260566" y="1890351"/>
            <a:ext cx="3413055" cy="639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Superposition cont.</a:t>
            </a:r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A31FFE10-5AFA-4DC5-850F-E6CC3F511DA9}"/>
              </a:ext>
            </a:extLst>
          </p:cNvPr>
          <p:cNvSpPr txBox="1">
            <a:spLocks/>
          </p:cNvSpPr>
          <p:nvPr/>
        </p:nvSpPr>
        <p:spPr>
          <a:xfrm>
            <a:off x="3910936" y="1909080"/>
            <a:ext cx="7874661" cy="6254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Add the currents together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CB48A96-3149-468E-81CC-7764E1ED595E}"/>
              </a:ext>
            </a:extLst>
          </p:cNvPr>
          <p:cNvSpPr txBox="1"/>
          <p:nvPr/>
        </p:nvSpPr>
        <p:spPr>
          <a:xfrm>
            <a:off x="4981366" y="3669886"/>
            <a:ext cx="4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I</a:t>
            </a:r>
            <a:r>
              <a:rPr lang="en-US" baseline="-25000" dirty="0">
                <a:solidFill>
                  <a:srgbClr val="0070C0"/>
                </a:solidFill>
              </a:rPr>
              <a:t>R4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A74FA6F-2D00-4989-BE4F-9AA837FF0BF5}"/>
              </a:ext>
            </a:extLst>
          </p:cNvPr>
          <p:cNvCxnSpPr/>
          <p:nvPr/>
        </p:nvCxnSpPr>
        <p:spPr>
          <a:xfrm>
            <a:off x="6413154" y="4136539"/>
            <a:ext cx="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8B44365A-C28E-49BC-BD03-24849419748F}"/>
              </a:ext>
            </a:extLst>
          </p:cNvPr>
          <p:cNvSpPr/>
          <p:nvPr/>
        </p:nvSpPr>
        <p:spPr>
          <a:xfrm>
            <a:off x="4563248" y="3600428"/>
            <a:ext cx="1031897" cy="1620468"/>
          </a:xfrm>
          <a:custGeom>
            <a:avLst/>
            <a:gdLst>
              <a:gd name="connsiteX0" fmla="*/ 1397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0 w 1898682"/>
              <a:gd name="connsiteY0" fmla="*/ 874733 h 1639996"/>
              <a:gd name="connsiteX1" fmla="*/ 173829 w 1898682"/>
              <a:gd name="connsiteY1" fmla="*/ 188933 h 1639996"/>
              <a:gd name="connsiteX2" fmla="*/ 618329 w 1898682"/>
              <a:gd name="connsiteY2" fmla="*/ 23833 h 1639996"/>
              <a:gd name="connsiteX3" fmla="*/ 1481929 w 1898682"/>
              <a:gd name="connsiteY3" fmla="*/ 36533 h 1639996"/>
              <a:gd name="connsiteX4" fmla="*/ 1824829 w 1898682"/>
              <a:gd name="connsiteY4" fmla="*/ 354033 h 1639996"/>
              <a:gd name="connsiteX5" fmla="*/ 1875629 w 1898682"/>
              <a:gd name="connsiteY5" fmla="*/ 1166833 h 1639996"/>
              <a:gd name="connsiteX6" fmla="*/ 1532729 w 1898682"/>
              <a:gd name="connsiteY6" fmla="*/ 1547833 h 1639996"/>
              <a:gd name="connsiteX7" fmla="*/ 681829 w 1898682"/>
              <a:gd name="connsiteY7" fmla="*/ 1636733 h 1639996"/>
              <a:gd name="connsiteX8" fmla="*/ 199229 w 1898682"/>
              <a:gd name="connsiteY8" fmla="*/ 1471633 h 1639996"/>
              <a:gd name="connsiteX9" fmla="*/ 21429 w 1898682"/>
              <a:gd name="connsiteY9" fmla="*/ 1230333 h 1639996"/>
              <a:gd name="connsiteX0" fmla="*/ 0 w 1898682"/>
              <a:gd name="connsiteY0" fmla="*/ 874733 h 1639996"/>
              <a:gd name="connsiteX1" fmla="*/ 173829 w 1898682"/>
              <a:gd name="connsiteY1" fmla="*/ 188933 h 1639996"/>
              <a:gd name="connsiteX2" fmla="*/ 618329 w 1898682"/>
              <a:gd name="connsiteY2" fmla="*/ 23833 h 1639996"/>
              <a:gd name="connsiteX3" fmla="*/ 1481929 w 1898682"/>
              <a:gd name="connsiteY3" fmla="*/ 36533 h 1639996"/>
              <a:gd name="connsiteX4" fmla="*/ 1824829 w 1898682"/>
              <a:gd name="connsiteY4" fmla="*/ 354033 h 1639996"/>
              <a:gd name="connsiteX5" fmla="*/ 1875629 w 1898682"/>
              <a:gd name="connsiteY5" fmla="*/ 1166833 h 1639996"/>
              <a:gd name="connsiteX6" fmla="*/ 1532729 w 1898682"/>
              <a:gd name="connsiteY6" fmla="*/ 1547833 h 1639996"/>
              <a:gd name="connsiteX7" fmla="*/ 681829 w 1898682"/>
              <a:gd name="connsiteY7" fmla="*/ 1636733 h 1639996"/>
              <a:gd name="connsiteX8" fmla="*/ 199229 w 1898682"/>
              <a:gd name="connsiteY8" fmla="*/ 1471633 h 1639996"/>
              <a:gd name="connsiteX9" fmla="*/ 68257 w 1898682"/>
              <a:gd name="connsiteY9" fmla="*/ 1116033 h 1639996"/>
              <a:gd name="connsiteX0" fmla="*/ 0 w 1902437"/>
              <a:gd name="connsiteY0" fmla="*/ 855205 h 1620468"/>
              <a:gd name="connsiteX1" fmla="*/ 173829 w 1902437"/>
              <a:gd name="connsiteY1" fmla="*/ 169405 h 1620468"/>
              <a:gd name="connsiteX2" fmla="*/ 618329 w 1902437"/>
              <a:gd name="connsiteY2" fmla="*/ 4305 h 1620468"/>
              <a:gd name="connsiteX3" fmla="*/ 1386831 w 1902437"/>
              <a:gd name="connsiteY3" fmla="*/ 73276 h 1620468"/>
              <a:gd name="connsiteX4" fmla="*/ 1824829 w 1902437"/>
              <a:gd name="connsiteY4" fmla="*/ 334505 h 1620468"/>
              <a:gd name="connsiteX5" fmla="*/ 1875629 w 1902437"/>
              <a:gd name="connsiteY5" fmla="*/ 1147305 h 1620468"/>
              <a:gd name="connsiteX6" fmla="*/ 1532729 w 1902437"/>
              <a:gd name="connsiteY6" fmla="*/ 1528305 h 1620468"/>
              <a:gd name="connsiteX7" fmla="*/ 681829 w 1902437"/>
              <a:gd name="connsiteY7" fmla="*/ 1617205 h 1620468"/>
              <a:gd name="connsiteX8" fmla="*/ 199229 w 1902437"/>
              <a:gd name="connsiteY8" fmla="*/ 1452105 h 1620468"/>
              <a:gd name="connsiteX9" fmla="*/ 68257 w 1902437"/>
              <a:gd name="connsiteY9" fmla="*/ 1096505 h 1620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02437" h="1620468">
                <a:moveTo>
                  <a:pt x="0" y="855205"/>
                </a:moveTo>
                <a:cubicBezTo>
                  <a:pt x="18769" y="721036"/>
                  <a:pt x="70774" y="311222"/>
                  <a:pt x="173829" y="169405"/>
                </a:cubicBezTo>
                <a:cubicBezTo>
                  <a:pt x="276884" y="27588"/>
                  <a:pt x="416162" y="20326"/>
                  <a:pt x="618329" y="4305"/>
                </a:cubicBezTo>
                <a:cubicBezTo>
                  <a:pt x="820496" y="-11716"/>
                  <a:pt x="1185748" y="18243"/>
                  <a:pt x="1386831" y="73276"/>
                </a:cubicBezTo>
                <a:cubicBezTo>
                  <a:pt x="1587914" y="128309"/>
                  <a:pt x="1743363" y="155500"/>
                  <a:pt x="1824829" y="334505"/>
                </a:cubicBezTo>
                <a:cubicBezTo>
                  <a:pt x="1906295" y="513510"/>
                  <a:pt x="1924312" y="948338"/>
                  <a:pt x="1875629" y="1147305"/>
                </a:cubicBezTo>
                <a:cubicBezTo>
                  <a:pt x="1826946" y="1346272"/>
                  <a:pt x="1731696" y="1449988"/>
                  <a:pt x="1532729" y="1528305"/>
                </a:cubicBezTo>
                <a:cubicBezTo>
                  <a:pt x="1333762" y="1606622"/>
                  <a:pt x="904079" y="1629905"/>
                  <a:pt x="681829" y="1617205"/>
                </a:cubicBezTo>
                <a:cubicBezTo>
                  <a:pt x="459579" y="1604505"/>
                  <a:pt x="301491" y="1538888"/>
                  <a:pt x="199229" y="1452105"/>
                </a:cubicBezTo>
                <a:cubicBezTo>
                  <a:pt x="96967" y="1365322"/>
                  <a:pt x="102123" y="1183288"/>
                  <a:pt x="68257" y="1096505"/>
                </a:cubicBezTo>
              </a:path>
            </a:pathLst>
          </a:custGeom>
          <a:noFill/>
          <a:ln>
            <a:headEnd type="stealth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Content Placeholder 2">
            <a:extLst>
              <a:ext uri="{FF2B5EF4-FFF2-40B4-BE49-F238E27FC236}">
                <a16:creationId xmlns:a16="http://schemas.microsoft.com/office/drawing/2014/main" id="{AC9D803F-DDB7-43BE-A752-A00FA73649E2}"/>
              </a:ext>
            </a:extLst>
          </p:cNvPr>
          <p:cNvSpPr txBox="1">
            <a:spLocks/>
          </p:cNvSpPr>
          <p:nvPr/>
        </p:nvSpPr>
        <p:spPr>
          <a:xfrm>
            <a:off x="6642823" y="3254027"/>
            <a:ext cx="5193633" cy="6537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R8</a:t>
            </a:r>
            <a:r>
              <a:rPr lang="en-US" dirty="0"/>
              <a:t> = I</a:t>
            </a:r>
            <a:r>
              <a:rPr lang="en-US" baseline="-25000" dirty="0"/>
              <a:t>1 </a:t>
            </a:r>
            <a:r>
              <a:rPr lang="en-US" dirty="0"/>
              <a:t>- I</a:t>
            </a:r>
            <a:r>
              <a:rPr lang="en-US" baseline="-25000" dirty="0"/>
              <a:t>3</a:t>
            </a:r>
            <a:r>
              <a:rPr lang="en-US" dirty="0"/>
              <a:t> = 1 A - 0.044 A = 0.956 A </a:t>
            </a:r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7B3EB2E6-BC1D-4FD6-8E65-6CD278729D6D}"/>
              </a:ext>
            </a:extLst>
          </p:cNvPr>
          <p:cNvSpPr/>
          <p:nvPr/>
        </p:nvSpPr>
        <p:spPr>
          <a:xfrm>
            <a:off x="1857453" y="3449710"/>
            <a:ext cx="3978399" cy="1974851"/>
          </a:xfrm>
          <a:custGeom>
            <a:avLst/>
            <a:gdLst>
              <a:gd name="connsiteX0" fmla="*/ 1397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99096"/>
              <a:gd name="connsiteY0" fmla="*/ 527105 h 1635268"/>
              <a:gd name="connsiteX1" fmla="*/ 152400 w 1899096"/>
              <a:gd name="connsiteY1" fmla="*/ 184205 h 1635268"/>
              <a:gd name="connsiteX2" fmla="*/ 596900 w 1899096"/>
              <a:gd name="connsiteY2" fmla="*/ 19105 h 1635268"/>
              <a:gd name="connsiteX3" fmla="*/ 1460500 w 1899096"/>
              <a:gd name="connsiteY3" fmla="*/ 31805 h 1635268"/>
              <a:gd name="connsiteX4" fmla="*/ 1852142 w 1899096"/>
              <a:gd name="connsiteY4" fmla="*/ 272324 h 1635268"/>
              <a:gd name="connsiteX5" fmla="*/ 1854200 w 1899096"/>
              <a:gd name="connsiteY5" fmla="*/ 1162105 h 1635268"/>
              <a:gd name="connsiteX6" fmla="*/ 1511300 w 1899096"/>
              <a:gd name="connsiteY6" fmla="*/ 1543105 h 1635268"/>
              <a:gd name="connsiteX7" fmla="*/ 660400 w 1899096"/>
              <a:gd name="connsiteY7" fmla="*/ 1632005 h 1635268"/>
              <a:gd name="connsiteX8" fmla="*/ 177800 w 1899096"/>
              <a:gd name="connsiteY8" fmla="*/ 1466905 h 1635268"/>
              <a:gd name="connsiteX9" fmla="*/ 0 w 1899096"/>
              <a:gd name="connsiteY9" fmla="*/ 1225605 h 1635268"/>
              <a:gd name="connsiteX0" fmla="*/ 25400 w 1899485"/>
              <a:gd name="connsiteY0" fmla="*/ 566439 h 1674602"/>
              <a:gd name="connsiteX1" fmla="*/ 152400 w 1899485"/>
              <a:gd name="connsiteY1" fmla="*/ 223539 h 1674602"/>
              <a:gd name="connsiteX2" fmla="*/ 596900 w 1899485"/>
              <a:gd name="connsiteY2" fmla="*/ 58439 h 1674602"/>
              <a:gd name="connsiteX3" fmla="*/ 1454407 w 1899485"/>
              <a:gd name="connsiteY3" fmla="*/ 16152 h 1674602"/>
              <a:gd name="connsiteX4" fmla="*/ 1852142 w 1899485"/>
              <a:gd name="connsiteY4" fmla="*/ 311658 h 1674602"/>
              <a:gd name="connsiteX5" fmla="*/ 1854200 w 1899485"/>
              <a:gd name="connsiteY5" fmla="*/ 1201439 h 1674602"/>
              <a:gd name="connsiteX6" fmla="*/ 1511300 w 1899485"/>
              <a:gd name="connsiteY6" fmla="*/ 1582439 h 1674602"/>
              <a:gd name="connsiteX7" fmla="*/ 660400 w 1899485"/>
              <a:gd name="connsiteY7" fmla="*/ 1671339 h 1674602"/>
              <a:gd name="connsiteX8" fmla="*/ 177800 w 1899485"/>
              <a:gd name="connsiteY8" fmla="*/ 1506239 h 1674602"/>
              <a:gd name="connsiteX9" fmla="*/ 0 w 1899485"/>
              <a:gd name="connsiteY9" fmla="*/ 1264939 h 1674602"/>
              <a:gd name="connsiteX0" fmla="*/ 25400 w 1893205"/>
              <a:gd name="connsiteY0" fmla="*/ 566439 h 1673028"/>
              <a:gd name="connsiteX1" fmla="*/ 152400 w 1893205"/>
              <a:gd name="connsiteY1" fmla="*/ 223539 h 1673028"/>
              <a:gd name="connsiteX2" fmla="*/ 596900 w 1893205"/>
              <a:gd name="connsiteY2" fmla="*/ 58439 h 1673028"/>
              <a:gd name="connsiteX3" fmla="*/ 1454407 w 1893205"/>
              <a:gd name="connsiteY3" fmla="*/ 16152 h 1673028"/>
              <a:gd name="connsiteX4" fmla="*/ 1852142 w 1893205"/>
              <a:gd name="connsiteY4" fmla="*/ 311658 h 1673028"/>
              <a:gd name="connsiteX5" fmla="*/ 1842014 w 1893205"/>
              <a:gd name="connsiteY5" fmla="*/ 1432383 h 1673028"/>
              <a:gd name="connsiteX6" fmla="*/ 1511300 w 1893205"/>
              <a:gd name="connsiteY6" fmla="*/ 1582439 h 1673028"/>
              <a:gd name="connsiteX7" fmla="*/ 660400 w 1893205"/>
              <a:gd name="connsiteY7" fmla="*/ 1671339 h 1673028"/>
              <a:gd name="connsiteX8" fmla="*/ 177800 w 1893205"/>
              <a:gd name="connsiteY8" fmla="*/ 1506239 h 1673028"/>
              <a:gd name="connsiteX9" fmla="*/ 0 w 1893205"/>
              <a:gd name="connsiteY9" fmla="*/ 1264939 h 1673028"/>
              <a:gd name="connsiteX0" fmla="*/ 25400 w 1893876"/>
              <a:gd name="connsiteY0" fmla="*/ 566439 h 1696229"/>
              <a:gd name="connsiteX1" fmla="*/ 152400 w 1893876"/>
              <a:gd name="connsiteY1" fmla="*/ 223539 h 1696229"/>
              <a:gd name="connsiteX2" fmla="*/ 596900 w 1893876"/>
              <a:gd name="connsiteY2" fmla="*/ 58439 h 1696229"/>
              <a:gd name="connsiteX3" fmla="*/ 1454407 w 1893876"/>
              <a:gd name="connsiteY3" fmla="*/ 16152 h 1696229"/>
              <a:gd name="connsiteX4" fmla="*/ 1852142 w 1893876"/>
              <a:gd name="connsiteY4" fmla="*/ 311658 h 1696229"/>
              <a:gd name="connsiteX5" fmla="*/ 1842014 w 1893876"/>
              <a:gd name="connsiteY5" fmla="*/ 1432383 h 1696229"/>
              <a:gd name="connsiteX6" fmla="*/ 1499115 w 1893876"/>
              <a:gd name="connsiteY6" fmla="*/ 1670417 h 1696229"/>
              <a:gd name="connsiteX7" fmla="*/ 660400 w 1893876"/>
              <a:gd name="connsiteY7" fmla="*/ 1671339 h 1696229"/>
              <a:gd name="connsiteX8" fmla="*/ 177800 w 1893876"/>
              <a:gd name="connsiteY8" fmla="*/ 1506239 h 1696229"/>
              <a:gd name="connsiteX9" fmla="*/ 0 w 1893876"/>
              <a:gd name="connsiteY9" fmla="*/ 1264939 h 1696229"/>
              <a:gd name="connsiteX0" fmla="*/ 25400 w 1893876"/>
              <a:gd name="connsiteY0" fmla="*/ 566439 h 1710081"/>
              <a:gd name="connsiteX1" fmla="*/ 152400 w 1893876"/>
              <a:gd name="connsiteY1" fmla="*/ 223539 h 1710081"/>
              <a:gd name="connsiteX2" fmla="*/ 596900 w 1893876"/>
              <a:gd name="connsiteY2" fmla="*/ 58439 h 1710081"/>
              <a:gd name="connsiteX3" fmla="*/ 1454407 w 1893876"/>
              <a:gd name="connsiteY3" fmla="*/ 16152 h 1710081"/>
              <a:gd name="connsiteX4" fmla="*/ 1852142 w 1893876"/>
              <a:gd name="connsiteY4" fmla="*/ 311658 h 1710081"/>
              <a:gd name="connsiteX5" fmla="*/ 1842014 w 1893876"/>
              <a:gd name="connsiteY5" fmla="*/ 1432383 h 1710081"/>
              <a:gd name="connsiteX6" fmla="*/ 1499115 w 1893876"/>
              <a:gd name="connsiteY6" fmla="*/ 1670417 h 1710081"/>
              <a:gd name="connsiteX7" fmla="*/ 660400 w 1893876"/>
              <a:gd name="connsiteY7" fmla="*/ 1671339 h 1710081"/>
              <a:gd name="connsiteX8" fmla="*/ 177800 w 1893876"/>
              <a:gd name="connsiteY8" fmla="*/ 1506239 h 1710081"/>
              <a:gd name="connsiteX9" fmla="*/ 0 w 1893876"/>
              <a:gd name="connsiteY9" fmla="*/ 1264939 h 1710081"/>
              <a:gd name="connsiteX0" fmla="*/ 25400 w 1902508"/>
              <a:gd name="connsiteY0" fmla="*/ 566439 h 1710081"/>
              <a:gd name="connsiteX1" fmla="*/ 152400 w 1902508"/>
              <a:gd name="connsiteY1" fmla="*/ 223539 h 1710081"/>
              <a:gd name="connsiteX2" fmla="*/ 596900 w 1902508"/>
              <a:gd name="connsiteY2" fmla="*/ 58439 h 1710081"/>
              <a:gd name="connsiteX3" fmla="*/ 1454407 w 1902508"/>
              <a:gd name="connsiteY3" fmla="*/ 16152 h 1710081"/>
              <a:gd name="connsiteX4" fmla="*/ 1852142 w 1902508"/>
              <a:gd name="connsiteY4" fmla="*/ 311658 h 1710081"/>
              <a:gd name="connsiteX5" fmla="*/ 1842014 w 1902508"/>
              <a:gd name="connsiteY5" fmla="*/ 1432383 h 1710081"/>
              <a:gd name="connsiteX6" fmla="*/ 1499115 w 1902508"/>
              <a:gd name="connsiteY6" fmla="*/ 1670417 h 1710081"/>
              <a:gd name="connsiteX7" fmla="*/ 660400 w 1902508"/>
              <a:gd name="connsiteY7" fmla="*/ 1671339 h 1710081"/>
              <a:gd name="connsiteX8" fmla="*/ 177800 w 1902508"/>
              <a:gd name="connsiteY8" fmla="*/ 1506239 h 1710081"/>
              <a:gd name="connsiteX9" fmla="*/ 0 w 1902508"/>
              <a:gd name="connsiteY9" fmla="*/ 1264939 h 1710081"/>
              <a:gd name="connsiteX0" fmla="*/ 7122 w 1902508"/>
              <a:gd name="connsiteY0" fmla="*/ 841371 h 1710081"/>
              <a:gd name="connsiteX1" fmla="*/ 152400 w 1902508"/>
              <a:gd name="connsiteY1" fmla="*/ 223539 h 1710081"/>
              <a:gd name="connsiteX2" fmla="*/ 596900 w 1902508"/>
              <a:gd name="connsiteY2" fmla="*/ 58439 h 1710081"/>
              <a:gd name="connsiteX3" fmla="*/ 1454407 w 1902508"/>
              <a:gd name="connsiteY3" fmla="*/ 16152 h 1710081"/>
              <a:gd name="connsiteX4" fmla="*/ 1852142 w 1902508"/>
              <a:gd name="connsiteY4" fmla="*/ 311658 h 1710081"/>
              <a:gd name="connsiteX5" fmla="*/ 1842014 w 1902508"/>
              <a:gd name="connsiteY5" fmla="*/ 1432383 h 1710081"/>
              <a:gd name="connsiteX6" fmla="*/ 1499115 w 1902508"/>
              <a:gd name="connsiteY6" fmla="*/ 1670417 h 1710081"/>
              <a:gd name="connsiteX7" fmla="*/ 660400 w 1902508"/>
              <a:gd name="connsiteY7" fmla="*/ 1671339 h 1710081"/>
              <a:gd name="connsiteX8" fmla="*/ 177800 w 1902508"/>
              <a:gd name="connsiteY8" fmla="*/ 1506239 h 1710081"/>
              <a:gd name="connsiteX9" fmla="*/ 0 w 1902508"/>
              <a:gd name="connsiteY9" fmla="*/ 1264939 h 1710081"/>
              <a:gd name="connsiteX0" fmla="*/ 13215 w 1908601"/>
              <a:gd name="connsiteY0" fmla="*/ 841371 h 1710081"/>
              <a:gd name="connsiteX1" fmla="*/ 158493 w 1908601"/>
              <a:gd name="connsiteY1" fmla="*/ 223539 h 1710081"/>
              <a:gd name="connsiteX2" fmla="*/ 602993 w 1908601"/>
              <a:gd name="connsiteY2" fmla="*/ 58439 h 1710081"/>
              <a:gd name="connsiteX3" fmla="*/ 1460500 w 1908601"/>
              <a:gd name="connsiteY3" fmla="*/ 16152 h 1710081"/>
              <a:gd name="connsiteX4" fmla="*/ 1858235 w 1908601"/>
              <a:gd name="connsiteY4" fmla="*/ 311658 h 1710081"/>
              <a:gd name="connsiteX5" fmla="*/ 1848107 w 1908601"/>
              <a:gd name="connsiteY5" fmla="*/ 1432383 h 1710081"/>
              <a:gd name="connsiteX6" fmla="*/ 1505208 w 1908601"/>
              <a:gd name="connsiteY6" fmla="*/ 1670417 h 1710081"/>
              <a:gd name="connsiteX7" fmla="*/ 666493 w 1908601"/>
              <a:gd name="connsiteY7" fmla="*/ 1671339 h 1710081"/>
              <a:gd name="connsiteX8" fmla="*/ 183893 w 1908601"/>
              <a:gd name="connsiteY8" fmla="*/ 1506239 h 1710081"/>
              <a:gd name="connsiteX9" fmla="*/ 0 w 1908601"/>
              <a:gd name="connsiteY9" fmla="*/ 1110977 h 1710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08601" h="1710081">
                <a:moveTo>
                  <a:pt x="13215" y="841371"/>
                </a:moveTo>
                <a:cubicBezTo>
                  <a:pt x="31984" y="707202"/>
                  <a:pt x="60197" y="354028"/>
                  <a:pt x="158493" y="223539"/>
                </a:cubicBezTo>
                <a:cubicBezTo>
                  <a:pt x="256789" y="93050"/>
                  <a:pt x="385992" y="93003"/>
                  <a:pt x="602993" y="58439"/>
                </a:cubicBezTo>
                <a:cubicBezTo>
                  <a:pt x="819994" y="23875"/>
                  <a:pt x="1251293" y="-26051"/>
                  <a:pt x="1460500" y="16152"/>
                </a:cubicBezTo>
                <a:cubicBezTo>
                  <a:pt x="1669707" y="58355"/>
                  <a:pt x="1793634" y="75620"/>
                  <a:pt x="1858235" y="311658"/>
                </a:cubicBezTo>
                <a:cubicBezTo>
                  <a:pt x="1922836" y="547696"/>
                  <a:pt x="1931316" y="1227917"/>
                  <a:pt x="1848107" y="1432383"/>
                </a:cubicBezTo>
                <a:cubicBezTo>
                  <a:pt x="1764898" y="1636849"/>
                  <a:pt x="1720422" y="1597599"/>
                  <a:pt x="1505208" y="1670417"/>
                </a:cubicBezTo>
                <a:cubicBezTo>
                  <a:pt x="1289994" y="1743235"/>
                  <a:pt x="886712" y="1698702"/>
                  <a:pt x="666493" y="1671339"/>
                </a:cubicBezTo>
                <a:cubicBezTo>
                  <a:pt x="446274" y="1643976"/>
                  <a:pt x="294975" y="1599633"/>
                  <a:pt x="183893" y="1506239"/>
                </a:cubicBezTo>
                <a:cubicBezTo>
                  <a:pt x="72811" y="1412845"/>
                  <a:pt x="33866" y="1197760"/>
                  <a:pt x="0" y="1110977"/>
                </a:cubicBezTo>
              </a:path>
            </a:pathLst>
          </a:custGeom>
          <a:noFill/>
          <a:ln>
            <a:solidFill>
              <a:srgbClr val="7030A0"/>
            </a:solidFill>
            <a:headEnd type="stealth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9BEF87E3-638B-40D0-A776-76ECAF7FA4B2}"/>
              </a:ext>
            </a:extLst>
          </p:cNvPr>
          <p:cNvSpPr txBox="1"/>
          <p:nvPr/>
        </p:nvSpPr>
        <p:spPr>
          <a:xfrm>
            <a:off x="1874147" y="3347720"/>
            <a:ext cx="4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I</a:t>
            </a:r>
            <a:r>
              <a:rPr lang="en-US" baseline="-25000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91" name="Content Placeholder 2">
            <a:extLst>
              <a:ext uri="{FF2B5EF4-FFF2-40B4-BE49-F238E27FC236}">
                <a16:creationId xmlns:a16="http://schemas.microsoft.com/office/drawing/2014/main" id="{C7C54381-53DA-4C1D-8E8D-CE40D06FE266}"/>
              </a:ext>
            </a:extLst>
          </p:cNvPr>
          <p:cNvSpPr txBox="1">
            <a:spLocks/>
          </p:cNvSpPr>
          <p:nvPr/>
        </p:nvSpPr>
        <p:spPr>
          <a:xfrm>
            <a:off x="6693561" y="3898692"/>
            <a:ext cx="5295235" cy="51358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D</a:t>
            </a:r>
            <a:r>
              <a:rPr lang="en-US" dirty="0"/>
              <a:t> = I</a:t>
            </a:r>
            <a:r>
              <a:rPr lang="en-US" baseline="-25000" dirty="0"/>
              <a:t>1 </a:t>
            </a:r>
            <a:r>
              <a:rPr lang="en-US" dirty="0"/>
              <a:t>- I</a:t>
            </a:r>
            <a:r>
              <a:rPr lang="en-US" baseline="-25000" dirty="0"/>
              <a:t>3</a:t>
            </a:r>
            <a:r>
              <a:rPr lang="en-US" dirty="0"/>
              <a:t> -  I</a:t>
            </a:r>
            <a:r>
              <a:rPr lang="en-US" baseline="-25000" dirty="0"/>
              <a:t>R4 </a:t>
            </a:r>
            <a:r>
              <a:rPr lang="en-US" dirty="0"/>
              <a:t>= 1 A - 0.044 A - 0.175 A </a:t>
            </a:r>
          </a:p>
        </p:txBody>
      </p: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6D918C0F-9792-4269-ACFA-06E801CE1637}"/>
              </a:ext>
            </a:extLst>
          </p:cNvPr>
          <p:cNvSpPr txBox="1">
            <a:spLocks/>
          </p:cNvSpPr>
          <p:nvPr/>
        </p:nvSpPr>
        <p:spPr>
          <a:xfrm>
            <a:off x="2668032" y="2478499"/>
            <a:ext cx="526735" cy="5135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I</a:t>
            </a:r>
            <a:r>
              <a:rPr lang="en-US" baseline="-25000" dirty="0">
                <a:solidFill>
                  <a:srgbClr val="0070C0"/>
                </a:solidFill>
              </a:rPr>
              <a:t>R8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72A8662A-B073-494A-9B6B-E8DB5F732491}"/>
              </a:ext>
            </a:extLst>
          </p:cNvPr>
          <p:cNvCxnSpPr>
            <a:cxnSpLocks/>
          </p:cNvCxnSpPr>
          <p:nvPr/>
        </p:nvCxnSpPr>
        <p:spPr>
          <a:xfrm>
            <a:off x="2694552" y="2971800"/>
            <a:ext cx="50034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Content Placeholder 2">
            <a:extLst>
              <a:ext uri="{FF2B5EF4-FFF2-40B4-BE49-F238E27FC236}">
                <a16:creationId xmlns:a16="http://schemas.microsoft.com/office/drawing/2014/main" id="{E44760AC-C8FC-436D-B2CE-BA996F16BF16}"/>
              </a:ext>
            </a:extLst>
          </p:cNvPr>
          <p:cNvSpPr txBox="1">
            <a:spLocks/>
          </p:cNvSpPr>
          <p:nvPr/>
        </p:nvSpPr>
        <p:spPr>
          <a:xfrm>
            <a:off x="8935633" y="4375398"/>
            <a:ext cx="2680638" cy="5135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D</a:t>
            </a:r>
            <a:r>
              <a:rPr lang="en-US" dirty="0"/>
              <a:t> = 0.781 A 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F1BA84F3-A624-4F4C-A192-FCE9F64C4521}"/>
              </a:ext>
            </a:extLst>
          </p:cNvPr>
          <p:cNvSpPr txBox="1"/>
          <p:nvPr/>
        </p:nvSpPr>
        <p:spPr>
          <a:xfrm>
            <a:off x="2676871" y="3582014"/>
            <a:ext cx="360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08CB5810-C727-4A61-8BDE-1B45E73925D5}"/>
              </a:ext>
            </a:extLst>
          </p:cNvPr>
          <p:cNvSpPr/>
          <p:nvPr/>
        </p:nvSpPr>
        <p:spPr>
          <a:xfrm>
            <a:off x="1967094" y="3525421"/>
            <a:ext cx="3753473" cy="1824934"/>
          </a:xfrm>
          <a:custGeom>
            <a:avLst/>
            <a:gdLst>
              <a:gd name="connsiteX0" fmla="*/ 1397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6913"/>
              <a:gd name="connsiteY0" fmla="*/ 589148 h 1697311"/>
              <a:gd name="connsiteX1" fmla="*/ 152400 w 1876913"/>
              <a:gd name="connsiteY1" fmla="*/ 246248 h 1697311"/>
              <a:gd name="connsiteX2" fmla="*/ 596900 w 1876913"/>
              <a:gd name="connsiteY2" fmla="*/ 81148 h 1697311"/>
              <a:gd name="connsiteX3" fmla="*/ 1470011 w 1876913"/>
              <a:gd name="connsiteY3" fmla="*/ 18820 h 1697311"/>
              <a:gd name="connsiteX4" fmla="*/ 1803400 w 1876913"/>
              <a:gd name="connsiteY4" fmla="*/ 411348 h 1697311"/>
              <a:gd name="connsiteX5" fmla="*/ 1854200 w 1876913"/>
              <a:gd name="connsiteY5" fmla="*/ 1224148 h 1697311"/>
              <a:gd name="connsiteX6" fmla="*/ 1511300 w 1876913"/>
              <a:gd name="connsiteY6" fmla="*/ 1605148 h 1697311"/>
              <a:gd name="connsiteX7" fmla="*/ 660400 w 1876913"/>
              <a:gd name="connsiteY7" fmla="*/ 1694048 h 1697311"/>
              <a:gd name="connsiteX8" fmla="*/ 177800 w 1876913"/>
              <a:gd name="connsiteY8" fmla="*/ 1528948 h 1697311"/>
              <a:gd name="connsiteX9" fmla="*/ 0 w 1876913"/>
              <a:gd name="connsiteY9" fmla="*/ 1287648 h 1697311"/>
              <a:gd name="connsiteX0" fmla="*/ 25400 w 1896491"/>
              <a:gd name="connsiteY0" fmla="*/ 583669 h 1691832"/>
              <a:gd name="connsiteX1" fmla="*/ 152400 w 1896491"/>
              <a:gd name="connsiteY1" fmla="*/ 240769 h 1691832"/>
              <a:gd name="connsiteX2" fmla="*/ 596900 w 1896491"/>
              <a:gd name="connsiteY2" fmla="*/ 75669 h 1691832"/>
              <a:gd name="connsiteX3" fmla="*/ 1470011 w 1896491"/>
              <a:gd name="connsiteY3" fmla="*/ 13341 h 1691832"/>
              <a:gd name="connsiteX4" fmla="*/ 1848580 w 1896491"/>
              <a:gd name="connsiteY4" fmla="*/ 326152 h 1691832"/>
              <a:gd name="connsiteX5" fmla="*/ 1854200 w 1896491"/>
              <a:gd name="connsiteY5" fmla="*/ 1218669 h 1691832"/>
              <a:gd name="connsiteX6" fmla="*/ 1511300 w 1896491"/>
              <a:gd name="connsiteY6" fmla="*/ 1599669 h 1691832"/>
              <a:gd name="connsiteX7" fmla="*/ 660400 w 1896491"/>
              <a:gd name="connsiteY7" fmla="*/ 1688569 h 1691832"/>
              <a:gd name="connsiteX8" fmla="*/ 177800 w 1896491"/>
              <a:gd name="connsiteY8" fmla="*/ 1523469 h 1691832"/>
              <a:gd name="connsiteX9" fmla="*/ 0 w 1896491"/>
              <a:gd name="connsiteY9" fmla="*/ 1282169 h 1691832"/>
              <a:gd name="connsiteX0" fmla="*/ 25400 w 1903656"/>
              <a:gd name="connsiteY0" fmla="*/ 583669 h 1690620"/>
              <a:gd name="connsiteX1" fmla="*/ 152400 w 1903656"/>
              <a:gd name="connsiteY1" fmla="*/ 240769 h 1690620"/>
              <a:gd name="connsiteX2" fmla="*/ 596900 w 1903656"/>
              <a:gd name="connsiteY2" fmla="*/ 75669 h 1690620"/>
              <a:gd name="connsiteX3" fmla="*/ 1470011 w 1903656"/>
              <a:gd name="connsiteY3" fmla="*/ 13341 h 1690620"/>
              <a:gd name="connsiteX4" fmla="*/ 1848580 w 1903656"/>
              <a:gd name="connsiteY4" fmla="*/ 326152 h 1690620"/>
              <a:gd name="connsiteX5" fmla="*/ 1866089 w 1903656"/>
              <a:gd name="connsiteY5" fmla="*/ 1368724 h 1690620"/>
              <a:gd name="connsiteX6" fmla="*/ 1511300 w 1903656"/>
              <a:gd name="connsiteY6" fmla="*/ 1599669 h 1690620"/>
              <a:gd name="connsiteX7" fmla="*/ 660400 w 1903656"/>
              <a:gd name="connsiteY7" fmla="*/ 1688569 h 1690620"/>
              <a:gd name="connsiteX8" fmla="*/ 177800 w 1903656"/>
              <a:gd name="connsiteY8" fmla="*/ 1523469 h 1690620"/>
              <a:gd name="connsiteX9" fmla="*/ 0 w 1903656"/>
              <a:gd name="connsiteY9" fmla="*/ 1282169 h 1690620"/>
              <a:gd name="connsiteX0" fmla="*/ 25400 w 1903332"/>
              <a:gd name="connsiteY0" fmla="*/ 583669 h 1806020"/>
              <a:gd name="connsiteX1" fmla="*/ 152400 w 1903332"/>
              <a:gd name="connsiteY1" fmla="*/ 240769 h 1806020"/>
              <a:gd name="connsiteX2" fmla="*/ 596900 w 1903332"/>
              <a:gd name="connsiteY2" fmla="*/ 75669 h 1806020"/>
              <a:gd name="connsiteX3" fmla="*/ 1470011 w 1903332"/>
              <a:gd name="connsiteY3" fmla="*/ 13341 h 1806020"/>
              <a:gd name="connsiteX4" fmla="*/ 1848580 w 1903332"/>
              <a:gd name="connsiteY4" fmla="*/ 326152 h 1806020"/>
              <a:gd name="connsiteX5" fmla="*/ 1866089 w 1903332"/>
              <a:gd name="connsiteY5" fmla="*/ 1368724 h 1806020"/>
              <a:gd name="connsiteX6" fmla="*/ 1516056 w 1903332"/>
              <a:gd name="connsiteY6" fmla="*/ 1791928 h 1806020"/>
              <a:gd name="connsiteX7" fmla="*/ 660400 w 1903332"/>
              <a:gd name="connsiteY7" fmla="*/ 1688569 h 1806020"/>
              <a:gd name="connsiteX8" fmla="*/ 177800 w 1903332"/>
              <a:gd name="connsiteY8" fmla="*/ 1523469 h 1806020"/>
              <a:gd name="connsiteX9" fmla="*/ 0 w 1903332"/>
              <a:gd name="connsiteY9" fmla="*/ 1282169 h 1806020"/>
              <a:gd name="connsiteX0" fmla="*/ 25400 w 1903332"/>
              <a:gd name="connsiteY0" fmla="*/ 583669 h 1827339"/>
              <a:gd name="connsiteX1" fmla="*/ 152400 w 1903332"/>
              <a:gd name="connsiteY1" fmla="*/ 240769 h 1827339"/>
              <a:gd name="connsiteX2" fmla="*/ 596900 w 1903332"/>
              <a:gd name="connsiteY2" fmla="*/ 75669 h 1827339"/>
              <a:gd name="connsiteX3" fmla="*/ 1470011 w 1903332"/>
              <a:gd name="connsiteY3" fmla="*/ 13341 h 1827339"/>
              <a:gd name="connsiteX4" fmla="*/ 1848580 w 1903332"/>
              <a:gd name="connsiteY4" fmla="*/ 326152 h 1827339"/>
              <a:gd name="connsiteX5" fmla="*/ 1866089 w 1903332"/>
              <a:gd name="connsiteY5" fmla="*/ 1368724 h 1827339"/>
              <a:gd name="connsiteX6" fmla="*/ 1516056 w 1903332"/>
              <a:gd name="connsiteY6" fmla="*/ 1791928 h 1827339"/>
              <a:gd name="connsiteX7" fmla="*/ 655644 w 1903332"/>
              <a:gd name="connsiteY7" fmla="*/ 1772975 h 1827339"/>
              <a:gd name="connsiteX8" fmla="*/ 177800 w 1903332"/>
              <a:gd name="connsiteY8" fmla="*/ 1523469 h 1827339"/>
              <a:gd name="connsiteX9" fmla="*/ 0 w 1903332"/>
              <a:gd name="connsiteY9" fmla="*/ 1282169 h 1827339"/>
              <a:gd name="connsiteX0" fmla="*/ 25400 w 1903332"/>
              <a:gd name="connsiteY0" fmla="*/ 583669 h 1824934"/>
              <a:gd name="connsiteX1" fmla="*/ 152400 w 1903332"/>
              <a:gd name="connsiteY1" fmla="*/ 240769 h 1824934"/>
              <a:gd name="connsiteX2" fmla="*/ 596900 w 1903332"/>
              <a:gd name="connsiteY2" fmla="*/ 75669 h 1824934"/>
              <a:gd name="connsiteX3" fmla="*/ 1470011 w 1903332"/>
              <a:gd name="connsiteY3" fmla="*/ 13341 h 1824934"/>
              <a:gd name="connsiteX4" fmla="*/ 1848580 w 1903332"/>
              <a:gd name="connsiteY4" fmla="*/ 326152 h 1824934"/>
              <a:gd name="connsiteX5" fmla="*/ 1866089 w 1903332"/>
              <a:gd name="connsiteY5" fmla="*/ 1368724 h 1824934"/>
              <a:gd name="connsiteX6" fmla="*/ 1516056 w 1903332"/>
              <a:gd name="connsiteY6" fmla="*/ 1791928 h 1824934"/>
              <a:gd name="connsiteX7" fmla="*/ 655644 w 1903332"/>
              <a:gd name="connsiteY7" fmla="*/ 1772975 h 1824934"/>
              <a:gd name="connsiteX8" fmla="*/ 163533 w 1903332"/>
              <a:gd name="connsiteY8" fmla="*/ 1579740 h 1824934"/>
              <a:gd name="connsiteX9" fmla="*/ 0 w 1903332"/>
              <a:gd name="connsiteY9" fmla="*/ 1282169 h 1824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03332" h="1824934">
                <a:moveTo>
                  <a:pt x="25400" y="583669"/>
                </a:moveTo>
                <a:cubicBezTo>
                  <a:pt x="44169" y="449500"/>
                  <a:pt x="57150" y="325436"/>
                  <a:pt x="152400" y="240769"/>
                </a:cubicBezTo>
                <a:cubicBezTo>
                  <a:pt x="247650" y="156102"/>
                  <a:pt x="377298" y="113574"/>
                  <a:pt x="596900" y="75669"/>
                </a:cubicBezTo>
                <a:cubicBezTo>
                  <a:pt x="816502" y="37764"/>
                  <a:pt x="1261398" y="-28406"/>
                  <a:pt x="1470011" y="13341"/>
                </a:cubicBezTo>
                <a:cubicBezTo>
                  <a:pt x="1678624" y="55088"/>
                  <a:pt x="1782567" y="100255"/>
                  <a:pt x="1848580" y="326152"/>
                </a:cubicBezTo>
                <a:cubicBezTo>
                  <a:pt x="1914593" y="552049"/>
                  <a:pt x="1921510" y="1124428"/>
                  <a:pt x="1866089" y="1368724"/>
                </a:cubicBezTo>
                <a:cubicBezTo>
                  <a:pt x="1810668" y="1613020"/>
                  <a:pt x="1717797" y="1724553"/>
                  <a:pt x="1516056" y="1791928"/>
                </a:cubicBezTo>
                <a:cubicBezTo>
                  <a:pt x="1314315" y="1859303"/>
                  <a:pt x="881065" y="1808340"/>
                  <a:pt x="655644" y="1772975"/>
                </a:cubicBezTo>
                <a:cubicBezTo>
                  <a:pt x="430224" y="1737610"/>
                  <a:pt x="273600" y="1647473"/>
                  <a:pt x="163533" y="1579740"/>
                </a:cubicBezTo>
                <a:cubicBezTo>
                  <a:pt x="53466" y="1512007"/>
                  <a:pt x="33866" y="1368952"/>
                  <a:pt x="0" y="1282169"/>
                </a:cubicBezTo>
              </a:path>
            </a:pathLst>
          </a:custGeom>
          <a:noFill/>
          <a:ln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168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  <p:bldP spid="82" grpId="0"/>
      <p:bldP spid="70" grpId="0" animBg="1"/>
      <p:bldP spid="98" grpId="0"/>
      <p:bldP spid="81" grpId="0" animBg="1"/>
      <p:bldP spid="86" grpId="0"/>
      <p:bldP spid="91" grpId="0"/>
      <p:bldP spid="92" grpId="0"/>
      <p:bldP spid="94" grpId="0"/>
      <p:bldP spid="80" grpId="0"/>
      <p:bldP spid="8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651000"/>
            <a:ext cx="9144000" cy="504190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Diodes</a:t>
            </a:r>
          </a:p>
          <a:p>
            <a:pPr marL="914400" algn="l"/>
            <a:r>
              <a:rPr lang="en-US" dirty="0"/>
              <a:t>Semiconductor basics</a:t>
            </a:r>
          </a:p>
          <a:p>
            <a:pPr marL="914400" algn="l"/>
            <a:r>
              <a:rPr lang="en-US" dirty="0"/>
              <a:t>Diode electrical characteristics</a:t>
            </a:r>
          </a:p>
          <a:p>
            <a:pPr marL="914400" algn="l"/>
            <a:r>
              <a:rPr lang="en-US" dirty="0"/>
              <a:t>Solving diode circuits</a:t>
            </a:r>
          </a:p>
          <a:p>
            <a:pPr marL="1828800" algn="l"/>
            <a:r>
              <a:rPr lang="en-US" dirty="0"/>
              <a:t>Diode Models</a:t>
            </a:r>
          </a:p>
          <a:p>
            <a:pPr marL="1828800" algn="l"/>
            <a:r>
              <a:rPr lang="en-US" dirty="0"/>
              <a:t>Solving simple circuits using diode models</a:t>
            </a:r>
          </a:p>
          <a:p>
            <a:pPr marL="1828800" algn="l"/>
            <a:r>
              <a:rPr lang="en-US" dirty="0"/>
              <a:t>Solving more complex circuits</a:t>
            </a:r>
          </a:p>
          <a:p>
            <a:pPr marL="2743200" algn="l"/>
            <a:r>
              <a:rPr lang="en-US" dirty="0">
                <a:solidFill>
                  <a:srgbClr val="FF0000"/>
                </a:solidFill>
              </a:rPr>
              <a:t>Solutions to practice problems</a:t>
            </a:r>
          </a:p>
          <a:p>
            <a:pPr marL="914400" algn="l"/>
            <a:r>
              <a:rPr lang="en-US" dirty="0"/>
              <a:t>Standard diode application circuits</a:t>
            </a:r>
          </a:p>
          <a:p>
            <a:pPr algn="l"/>
            <a:r>
              <a:rPr lang="en-US" dirty="0"/>
              <a:t>BJTs</a:t>
            </a:r>
          </a:p>
          <a:p>
            <a:pPr algn="l"/>
            <a:r>
              <a:rPr lang="en-US" dirty="0"/>
              <a:t>Op Amps</a:t>
            </a:r>
          </a:p>
          <a:p>
            <a:pPr marL="914400" algn="l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EA7842D-39D9-4543-B6EC-623C1ECAAC01}"/>
              </a:ext>
            </a:extLst>
          </p:cNvPr>
          <p:cNvSpPr/>
          <p:nvPr/>
        </p:nvSpPr>
        <p:spPr>
          <a:xfrm>
            <a:off x="1661963" y="4940299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FFCFB07-C4CF-49BD-A5CE-DB4F50B1CBA4}"/>
              </a:ext>
            </a:extLst>
          </p:cNvPr>
          <p:cNvSpPr txBox="1">
            <a:spLocks/>
          </p:cNvSpPr>
          <p:nvPr/>
        </p:nvSpPr>
        <p:spPr>
          <a:xfrm>
            <a:off x="521881" y="4795112"/>
            <a:ext cx="1339632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7566285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70712-7C9F-4DB8-AD23-9AF4A87FA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95367-32B4-4206-8A7B-F5B0B6E01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8784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7:  Find the current through the diode and through the 8 Ohm resistors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6EF8E2F-CF27-4D67-AA23-F83CB388DDB2}"/>
              </a:ext>
            </a:extLst>
          </p:cNvPr>
          <p:cNvGrpSpPr/>
          <p:nvPr/>
        </p:nvGrpSpPr>
        <p:grpSpPr>
          <a:xfrm>
            <a:off x="193997" y="2363922"/>
            <a:ext cx="6878126" cy="3394993"/>
            <a:chOff x="320997" y="2351222"/>
            <a:chExt cx="6878126" cy="339499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1430655" y="3620411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</p:cNvCxnSpPr>
            <p:nvPr/>
          </p:nvCxnSpPr>
          <p:spPr>
            <a:xfrm>
              <a:off x="1784121" y="2905796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1784121" y="4351930"/>
              <a:ext cx="0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1784121" y="2918659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>
              <a:off x="2332761" y="2751066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>
              <a:off x="3130620" y="2897358"/>
              <a:ext cx="2965380" cy="60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3433012" y="5097296"/>
              <a:ext cx="15544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1656772" y="3649715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1660159" y="3853285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320997" y="3821017"/>
              <a:ext cx="1254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= 16 V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1851108" y="2351222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8 </a:t>
              </a:r>
              <a:r>
                <a:rPr lang="el-GR" dirty="0"/>
                <a:t>Ω</a:t>
              </a:r>
              <a:endParaRPr lang="en-US" dirty="0"/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F2100E1-E124-443A-ADE1-9A6B8FF06DD7}"/>
                </a:ext>
              </a:extLst>
            </p:cNvPr>
            <p:cNvCxnSpPr>
              <a:cxnSpLocks/>
            </p:cNvCxnSpPr>
            <p:nvPr/>
          </p:nvCxnSpPr>
          <p:spPr>
            <a:xfrm>
              <a:off x="6090739" y="2904458"/>
              <a:ext cx="0" cy="914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C789F216-930E-4C8E-96E6-F6841BE95B20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4209996"/>
              <a:ext cx="0" cy="9032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5915677" y="3801618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B410226-79E4-43DE-97E7-5099F9C67FBE}"/>
                </a:ext>
              </a:extLst>
            </p:cNvPr>
            <p:cNvSpPr txBox="1"/>
            <p:nvPr/>
          </p:nvSpPr>
          <p:spPr>
            <a:xfrm>
              <a:off x="6549753" y="3781261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D</a:t>
              </a: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4045622" y="3818531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4419938" y="2875542"/>
              <a:ext cx="0" cy="7134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4450767" y="4366311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1EF2EBC3-8B78-4073-BCAB-43F9A9DCB898}"/>
                </a:ext>
              </a:extLst>
            </p:cNvPr>
            <p:cNvSpPr txBox="1"/>
            <p:nvPr/>
          </p:nvSpPr>
          <p:spPr>
            <a:xfrm>
              <a:off x="3475803" y="3801618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16 </a:t>
              </a:r>
              <a:r>
                <a:rPr lang="el-GR" dirty="0"/>
                <a:t>Ω</a:t>
              </a:r>
              <a:endParaRPr lang="en-US" dirty="0"/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3BD6F3FD-C9A2-4C9A-9FF2-F7B74491D682}"/>
                </a:ext>
              </a:extLst>
            </p:cNvPr>
            <p:cNvGrpSpPr/>
            <p:nvPr/>
          </p:nvGrpSpPr>
          <p:grpSpPr>
            <a:xfrm>
              <a:off x="2635153" y="4964368"/>
              <a:ext cx="797859" cy="297701"/>
              <a:chOff x="3069003" y="2744655"/>
              <a:chExt cx="797859" cy="297701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087F33C0-BBCD-4981-88CA-AC0C8D1909C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C65F1DA2-66C0-4BBD-9C02-A39220CBE6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90D968BD-6F7E-4615-9373-6BAB0A6C58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9434EF9D-C86F-4BC3-97F2-DBAA1C5C6A13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F40C67A6-A421-43C7-98B0-0969DCD6B8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A1FB67C2-21A7-43C4-87D0-B0A7CEBD05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5668D438-0487-4C4F-8CEE-90369DBC5788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55184E03-E95B-4095-8689-291B85F00E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4C146B5A-AC87-4777-A08A-00CE7BBA619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1C75603C-E44F-4A67-A39A-8B4820CCD51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EBA0FB4-5417-4205-A7CD-603B8DAF20AE}"/>
                </a:ext>
              </a:extLst>
            </p:cNvPr>
            <p:cNvCxnSpPr>
              <a:cxnSpLocks/>
            </p:cNvCxnSpPr>
            <p:nvPr/>
          </p:nvCxnSpPr>
          <p:spPr>
            <a:xfrm>
              <a:off x="1784121" y="5129748"/>
              <a:ext cx="8686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B8B06FE4-6225-44AE-AE63-F872F5DCF3EC}"/>
                </a:ext>
              </a:extLst>
            </p:cNvPr>
            <p:cNvSpPr txBox="1"/>
            <p:nvPr/>
          </p:nvSpPr>
          <p:spPr>
            <a:xfrm>
              <a:off x="2127985" y="5324744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8 </a:t>
              </a:r>
              <a:r>
                <a:rPr lang="el-GR" dirty="0"/>
                <a:t>Ω</a:t>
              </a:r>
              <a:endParaRPr lang="en-US" dirty="0"/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0FDD20CF-B427-4931-B0BE-CD1DE9FA1C1D}"/>
                </a:ext>
              </a:extLst>
            </p:cNvPr>
            <p:cNvGrpSpPr/>
            <p:nvPr/>
          </p:nvGrpSpPr>
          <p:grpSpPr>
            <a:xfrm>
              <a:off x="4971569" y="4948445"/>
              <a:ext cx="797859" cy="297701"/>
              <a:chOff x="3069003" y="2744655"/>
              <a:chExt cx="797859" cy="297701"/>
            </a:xfrm>
          </p:grpSpPr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CB60D7DA-7260-4837-B012-24A8EDAD528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917030A9-8696-4F62-8937-E046361887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7EF8FA10-5192-4FA7-84BC-8ED136E9594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90907AF8-5B10-4D0B-9B30-A0AAA18F9531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E3CA7A4C-9EF1-4BA8-B53F-143133BA70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1430AAC-D0B3-479F-A87F-715CBFEB1F8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729CFB00-7912-4AAB-A4B5-CDC48647F500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28BE94E-3803-4197-8978-9EF11AC5392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2E814F46-2DC4-40E6-83C4-03A34F5EEAF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9" name="Straight Connector 78">
                <a:extLst>
                  <a:ext uri="{FF2B5EF4-FFF2-40B4-BE49-F238E27FC236}">
                    <a16:creationId xmlns:a16="http://schemas.microsoft.com/office/drawing/2014/main" id="{137A7010-26C1-4D26-A122-A845AC0900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8D4A8D1A-2E13-4C9C-80CC-A700CC25B64C}"/>
                </a:ext>
              </a:extLst>
            </p:cNvPr>
            <p:cNvCxnSpPr>
              <a:cxnSpLocks/>
            </p:cNvCxnSpPr>
            <p:nvPr/>
          </p:nvCxnSpPr>
          <p:spPr>
            <a:xfrm>
              <a:off x="5769428" y="5101837"/>
              <a:ext cx="33832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0AFE833C-17A5-40B8-A84F-0FEA0C60AAC6}"/>
                </a:ext>
              </a:extLst>
            </p:cNvPr>
            <p:cNvSpPr txBox="1"/>
            <p:nvPr/>
          </p:nvSpPr>
          <p:spPr>
            <a:xfrm>
              <a:off x="4987492" y="5376254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/>
                <a:t>= 2 </a:t>
              </a:r>
              <a:r>
                <a:rPr lang="el-GR" dirty="0"/>
                <a:t>Ω</a:t>
              </a:r>
              <a:endParaRPr lang="en-US" dirty="0"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9DCACA9D-15E8-457F-B73A-6DD5A6D38FE8}"/>
              </a:ext>
            </a:extLst>
          </p:cNvPr>
          <p:cNvSpPr/>
          <p:nvPr/>
        </p:nvSpPr>
        <p:spPr>
          <a:xfrm>
            <a:off x="5609427" y="3601645"/>
            <a:ext cx="731059" cy="7075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07EE09CF-0B28-4584-A12B-58A331ECCE81}"/>
              </a:ext>
            </a:extLst>
          </p:cNvPr>
          <p:cNvSpPr txBox="1">
            <a:spLocks/>
          </p:cNvSpPr>
          <p:nvPr/>
        </p:nvSpPr>
        <p:spPr>
          <a:xfrm>
            <a:off x="838200" y="1794147"/>
            <a:ext cx="10457964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1972D5A0-44BC-45A0-A9AD-390A5B6916D8}"/>
              </a:ext>
            </a:extLst>
          </p:cNvPr>
          <p:cNvGrpSpPr/>
          <p:nvPr/>
        </p:nvGrpSpPr>
        <p:grpSpPr>
          <a:xfrm>
            <a:off x="5600866" y="3596130"/>
            <a:ext cx="731520" cy="731520"/>
            <a:chOff x="2166897" y="3614000"/>
            <a:chExt cx="731520" cy="731520"/>
          </a:xfrm>
          <a:solidFill>
            <a:schemeClr val="bg1"/>
          </a:solidFill>
        </p:grpSpPr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002FBDD4-6947-4294-8857-7D22E398C4FD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FD913631-AD67-4359-AD7A-80A1E34A6BB1}"/>
                </a:ext>
              </a:extLst>
            </p:cNvPr>
            <p:cNvSpPr txBox="1"/>
            <p:nvPr/>
          </p:nvSpPr>
          <p:spPr>
            <a:xfrm>
              <a:off x="2466483" y="3680870"/>
              <a:ext cx="271055" cy="276999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0DABF7FF-7EA1-497A-837D-686484F2E97D}"/>
                </a:ext>
              </a:extLst>
            </p:cNvPr>
            <p:cNvSpPr txBox="1"/>
            <p:nvPr/>
          </p:nvSpPr>
          <p:spPr>
            <a:xfrm>
              <a:off x="2483418" y="3908806"/>
              <a:ext cx="267216" cy="369332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</p:grp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8C27361D-072A-4A66-99FC-0ACA102989EB}"/>
              </a:ext>
            </a:extLst>
          </p:cNvPr>
          <p:cNvSpPr txBox="1">
            <a:spLocks/>
          </p:cNvSpPr>
          <p:nvPr/>
        </p:nvSpPr>
        <p:spPr>
          <a:xfrm>
            <a:off x="6075558" y="4441277"/>
            <a:ext cx="1439963" cy="369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V</a:t>
            </a:r>
            <a:r>
              <a:rPr lang="en-US" sz="2000" baseline="-25000" dirty="0"/>
              <a:t>on</a:t>
            </a:r>
            <a:r>
              <a:rPr lang="en-US" sz="2000" dirty="0"/>
              <a:t> = (0.7 V)</a:t>
            </a:r>
          </a:p>
        </p:txBody>
      </p:sp>
      <p:sp>
        <p:nvSpPr>
          <p:cNvPr id="94" name="Content Placeholder 2">
            <a:extLst>
              <a:ext uri="{FF2B5EF4-FFF2-40B4-BE49-F238E27FC236}">
                <a16:creationId xmlns:a16="http://schemas.microsoft.com/office/drawing/2014/main" id="{607A068D-F6DF-40FA-BA60-6EAE83E339CD}"/>
              </a:ext>
            </a:extLst>
          </p:cNvPr>
          <p:cNvSpPr txBox="1">
            <a:spLocks/>
          </p:cNvSpPr>
          <p:nvPr/>
        </p:nvSpPr>
        <p:spPr>
          <a:xfrm>
            <a:off x="447872" y="2031022"/>
            <a:ext cx="3413055" cy="639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Mesh analysis</a:t>
            </a:r>
          </a:p>
        </p:txBody>
      </p:sp>
      <p:sp>
        <p:nvSpPr>
          <p:cNvPr id="95" name="Content Placeholder 2">
            <a:extLst>
              <a:ext uri="{FF2B5EF4-FFF2-40B4-BE49-F238E27FC236}">
                <a16:creationId xmlns:a16="http://schemas.microsoft.com/office/drawing/2014/main" id="{47BE079D-2942-4777-9A8D-970E3F3C2A8F}"/>
              </a:ext>
            </a:extLst>
          </p:cNvPr>
          <p:cNvSpPr txBox="1">
            <a:spLocks/>
          </p:cNvSpPr>
          <p:nvPr/>
        </p:nvSpPr>
        <p:spPr>
          <a:xfrm>
            <a:off x="4982624" y="1769749"/>
            <a:ext cx="7338716" cy="639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We can write the mesh equations by inspection</a:t>
            </a:r>
          </a:p>
        </p:txBody>
      </p:sp>
      <p:sp>
        <p:nvSpPr>
          <p:cNvPr id="96" name="Content Placeholder 2">
            <a:extLst>
              <a:ext uri="{FF2B5EF4-FFF2-40B4-BE49-F238E27FC236}">
                <a16:creationId xmlns:a16="http://schemas.microsoft.com/office/drawing/2014/main" id="{F158F897-12F3-47A7-8ADC-1874064FC853}"/>
              </a:ext>
            </a:extLst>
          </p:cNvPr>
          <p:cNvSpPr txBox="1">
            <a:spLocks/>
          </p:cNvSpPr>
          <p:nvPr/>
        </p:nvSpPr>
        <p:spPr>
          <a:xfrm>
            <a:off x="7122059" y="3855956"/>
            <a:ext cx="4837455" cy="547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Solve the set of mesh equations</a:t>
            </a:r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id="{3E3BAC22-8A45-4FE5-BADE-B7E35A917746}"/>
              </a:ext>
            </a:extLst>
          </p:cNvPr>
          <p:cNvSpPr/>
          <p:nvPr/>
        </p:nvSpPr>
        <p:spPr>
          <a:xfrm>
            <a:off x="2148561" y="3190561"/>
            <a:ext cx="1877253" cy="1639996"/>
          </a:xfrm>
          <a:custGeom>
            <a:avLst/>
            <a:gdLst>
              <a:gd name="connsiteX0" fmla="*/ 1397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77253" h="1639996">
                <a:moveTo>
                  <a:pt x="25400" y="531833"/>
                </a:moveTo>
                <a:cubicBezTo>
                  <a:pt x="44169" y="397664"/>
                  <a:pt x="57150" y="273600"/>
                  <a:pt x="152400" y="188933"/>
                </a:cubicBezTo>
                <a:cubicBezTo>
                  <a:pt x="247650" y="104266"/>
                  <a:pt x="378883" y="49233"/>
                  <a:pt x="596900" y="23833"/>
                </a:cubicBezTo>
                <a:cubicBezTo>
                  <a:pt x="814917" y="-1567"/>
                  <a:pt x="1259417" y="-18500"/>
                  <a:pt x="1460500" y="36533"/>
                </a:cubicBezTo>
                <a:cubicBezTo>
                  <a:pt x="1661583" y="91566"/>
                  <a:pt x="1737783" y="165650"/>
                  <a:pt x="1803400" y="354033"/>
                </a:cubicBezTo>
                <a:cubicBezTo>
                  <a:pt x="1869017" y="542416"/>
                  <a:pt x="1902883" y="967866"/>
                  <a:pt x="1854200" y="1166833"/>
                </a:cubicBezTo>
                <a:cubicBezTo>
                  <a:pt x="1805517" y="1365800"/>
                  <a:pt x="1710267" y="1469516"/>
                  <a:pt x="1511300" y="1547833"/>
                </a:cubicBezTo>
                <a:cubicBezTo>
                  <a:pt x="1312333" y="1626150"/>
                  <a:pt x="882650" y="1649433"/>
                  <a:pt x="660400" y="1636733"/>
                </a:cubicBezTo>
                <a:cubicBezTo>
                  <a:pt x="438150" y="1624033"/>
                  <a:pt x="287867" y="1539366"/>
                  <a:pt x="177800" y="1471633"/>
                </a:cubicBezTo>
                <a:cubicBezTo>
                  <a:pt x="67733" y="1403900"/>
                  <a:pt x="33866" y="1317116"/>
                  <a:pt x="0" y="1230333"/>
                </a:cubicBezTo>
              </a:path>
            </a:pathLst>
          </a:custGeom>
          <a:noFill/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reeform: Shape 97">
            <a:extLst>
              <a:ext uri="{FF2B5EF4-FFF2-40B4-BE49-F238E27FC236}">
                <a16:creationId xmlns:a16="http://schemas.microsoft.com/office/drawing/2014/main" id="{1E31A96C-28BD-4A7A-973B-516D57CA3184}"/>
              </a:ext>
            </a:extLst>
          </p:cNvPr>
          <p:cNvSpPr/>
          <p:nvPr/>
        </p:nvSpPr>
        <p:spPr>
          <a:xfrm>
            <a:off x="4533395" y="3138742"/>
            <a:ext cx="1355458" cy="1639996"/>
          </a:xfrm>
          <a:custGeom>
            <a:avLst/>
            <a:gdLst>
              <a:gd name="connsiteX0" fmla="*/ 1397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77253" h="1639996">
                <a:moveTo>
                  <a:pt x="25400" y="531833"/>
                </a:moveTo>
                <a:cubicBezTo>
                  <a:pt x="44169" y="397664"/>
                  <a:pt x="57150" y="273600"/>
                  <a:pt x="152400" y="188933"/>
                </a:cubicBezTo>
                <a:cubicBezTo>
                  <a:pt x="247650" y="104266"/>
                  <a:pt x="378883" y="49233"/>
                  <a:pt x="596900" y="23833"/>
                </a:cubicBezTo>
                <a:cubicBezTo>
                  <a:pt x="814917" y="-1567"/>
                  <a:pt x="1259417" y="-18500"/>
                  <a:pt x="1460500" y="36533"/>
                </a:cubicBezTo>
                <a:cubicBezTo>
                  <a:pt x="1661583" y="91566"/>
                  <a:pt x="1737783" y="165650"/>
                  <a:pt x="1803400" y="354033"/>
                </a:cubicBezTo>
                <a:cubicBezTo>
                  <a:pt x="1869017" y="542416"/>
                  <a:pt x="1902883" y="967866"/>
                  <a:pt x="1854200" y="1166833"/>
                </a:cubicBezTo>
                <a:cubicBezTo>
                  <a:pt x="1805517" y="1365800"/>
                  <a:pt x="1710267" y="1469516"/>
                  <a:pt x="1511300" y="1547833"/>
                </a:cubicBezTo>
                <a:cubicBezTo>
                  <a:pt x="1312333" y="1626150"/>
                  <a:pt x="882650" y="1649433"/>
                  <a:pt x="660400" y="1636733"/>
                </a:cubicBezTo>
                <a:cubicBezTo>
                  <a:pt x="438150" y="1624033"/>
                  <a:pt x="287867" y="1539366"/>
                  <a:pt x="177800" y="1471633"/>
                </a:cubicBezTo>
                <a:cubicBezTo>
                  <a:pt x="67733" y="1403900"/>
                  <a:pt x="33866" y="1317116"/>
                  <a:pt x="0" y="1230333"/>
                </a:cubicBezTo>
              </a:path>
            </a:pathLst>
          </a:custGeom>
          <a:noFill/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D9256F94-3656-4149-B39F-8ED1F6C9596C}"/>
              </a:ext>
            </a:extLst>
          </p:cNvPr>
          <p:cNvSpPr txBox="1"/>
          <p:nvPr/>
        </p:nvSpPr>
        <p:spPr>
          <a:xfrm>
            <a:off x="3197855" y="3207433"/>
            <a:ext cx="360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6F7429A0-3721-419C-9517-407D157D653E}"/>
              </a:ext>
            </a:extLst>
          </p:cNvPr>
          <p:cNvSpPr txBox="1"/>
          <p:nvPr/>
        </p:nvSpPr>
        <p:spPr>
          <a:xfrm>
            <a:off x="5187457" y="3665309"/>
            <a:ext cx="360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</a:p>
        </p:txBody>
      </p: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7E1D466B-3973-4321-937F-D6AA2AD2A4D4}"/>
              </a:ext>
            </a:extLst>
          </p:cNvPr>
          <p:cNvCxnSpPr/>
          <p:nvPr/>
        </p:nvCxnSpPr>
        <p:spPr>
          <a:xfrm>
            <a:off x="6422753" y="3719208"/>
            <a:ext cx="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B189C73E-EA43-49BF-80A4-C45F558C44E7}"/>
                  </a:ext>
                </a:extLst>
              </p:cNvPr>
              <p:cNvSpPr txBox="1"/>
              <p:nvPr/>
            </p:nvSpPr>
            <p:spPr>
              <a:xfrm>
                <a:off x="7153351" y="2607909"/>
                <a:ext cx="5094921" cy="7922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32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Ω</m:t>
                                </m:r>
                              </m:e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Ω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Ω</m:t>
                                </m:r>
                              </m:e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18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Ω</m:t>
                                </m:r>
                              </m:e>
                            </m:mr>
                          </m:m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16 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−0.7 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B189C73E-EA43-49BF-80A4-C45F558C44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3351" y="2607909"/>
                <a:ext cx="5094921" cy="79220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Content Placeholder 2">
                <a:extLst>
                  <a:ext uri="{FF2B5EF4-FFF2-40B4-BE49-F238E27FC236}">
                    <a16:creationId xmlns:a16="http://schemas.microsoft.com/office/drawing/2014/main" id="{C525377F-0B11-4426-9AF5-24B64C75B95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51531" y="2477219"/>
                <a:ext cx="847791" cy="50755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3" name="Content Placeholder 2">
                <a:extLst>
                  <a:ext uri="{FF2B5EF4-FFF2-40B4-BE49-F238E27FC236}">
                    <a16:creationId xmlns:a16="http://schemas.microsoft.com/office/drawing/2014/main" id="{C525377F-0B11-4426-9AF5-24B64C75B9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1531" y="2477219"/>
                <a:ext cx="847791" cy="50755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Content Placeholder 2">
                <a:extLst>
                  <a:ext uri="{FF2B5EF4-FFF2-40B4-BE49-F238E27FC236}">
                    <a16:creationId xmlns:a16="http://schemas.microsoft.com/office/drawing/2014/main" id="{28EFBECF-6905-4DF7-A929-CD47B386F1C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38965" y="3015043"/>
                <a:ext cx="1250450" cy="50575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4" name="Content Placeholder 2">
                <a:extLst>
                  <a:ext uri="{FF2B5EF4-FFF2-40B4-BE49-F238E27FC236}">
                    <a16:creationId xmlns:a16="http://schemas.microsoft.com/office/drawing/2014/main" id="{28EFBECF-6905-4DF7-A929-CD47B386F1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8965" y="3015043"/>
                <a:ext cx="1250450" cy="5057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Content Placeholder 2">
                <a:extLst>
                  <a:ext uri="{FF2B5EF4-FFF2-40B4-BE49-F238E27FC236}">
                    <a16:creationId xmlns:a16="http://schemas.microsoft.com/office/drawing/2014/main" id="{A67B2C97-FB99-4B32-9D89-7E676EF1246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22408" y="2557481"/>
                <a:ext cx="1128298" cy="50398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5" name="Content Placeholder 2">
                <a:extLst>
                  <a:ext uri="{FF2B5EF4-FFF2-40B4-BE49-F238E27FC236}">
                    <a16:creationId xmlns:a16="http://schemas.microsoft.com/office/drawing/2014/main" id="{A67B2C97-FB99-4B32-9D89-7E676EF124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2408" y="2557481"/>
                <a:ext cx="1128298" cy="5039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Content Placeholder 2">
                <a:extLst>
                  <a:ext uri="{FF2B5EF4-FFF2-40B4-BE49-F238E27FC236}">
                    <a16:creationId xmlns:a16="http://schemas.microsoft.com/office/drawing/2014/main" id="{1459C210-8813-4BCF-B6C0-6655FAC6990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72230" y="3002044"/>
                <a:ext cx="1028026" cy="50755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6" name="Content Placeholder 2">
                <a:extLst>
                  <a:ext uri="{FF2B5EF4-FFF2-40B4-BE49-F238E27FC236}">
                    <a16:creationId xmlns:a16="http://schemas.microsoft.com/office/drawing/2014/main" id="{1459C210-8813-4BCF-B6C0-6655FAC699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2230" y="3002044"/>
                <a:ext cx="1028026" cy="50755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Content Placeholder 2">
                <a:extLst>
                  <a:ext uri="{FF2B5EF4-FFF2-40B4-BE49-F238E27FC236}">
                    <a16:creationId xmlns:a16="http://schemas.microsoft.com/office/drawing/2014/main" id="{12D43AEB-FBE9-4BFD-BFC1-C8DCA7C3408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38129" y="2536674"/>
                <a:ext cx="847791" cy="50755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7" name="Content Placeholder 2">
                <a:extLst>
                  <a:ext uri="{FF2B5EF4-FFF2-40B4-BE49-F238E27FC236}">
                    <a16:creationId xmlns:a16="http://schemas.microsoft.com/office/drawing/2014/main" id="{12D43AEB-FBE9-4BFD-BFC1-C8DCA7C340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38129" y="2536674"/>
                <a:ext cx="847791" cy="50755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Content Placeholder 2">
                <a:extLst>
                  <a:ext uri="{FF2B5EF4-FFF2-40B4-BE49-F238E27FC236}">
                    <a16:creationId xmlns:a16="http://schemas.microsoft.com/office/drawing/2014/main" id="{EA9FA77A-FC1F-4CDC-BE10-D31A5CAEA2A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034957" y="2984770"/>
                <a:ext cx="1054134" cy="507551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8" name="Content Placeholder 2">
                <a:extLst>
                  <a:ext uri="{FF2B5EF4-FFF2-40B4-BE49-F238E27FC236}">
                    <a16:creationId xmlns:a16="http://schemas.microsoft.com/office/drawing/2014/main" id="{EA9FA77A-FC1F-4CDC-BE10-D31A5CAEA2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34957" y="2984770"/>
                <a:ext cx="1054134" cy="50755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C850EC09-FBD5-49B1-9CC0-31B9DCE56CEF}"/>
                  </a:ext>
                </a:extLst>
              </p:cNvPr>
              <p:cNvSpPr txBox="1"/>
              <p:nvPr/>
            </p:nvSpPr>
            <p:spPr>
              <a:xfrm>
                <a:off x="8263705" y="4624977"/>
                <a:ext cx="2554161" cy="7922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0.865 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0.730 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C850EC09-FBD5-49B1-9CC0-31B9DCE56C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63705" y="4624977"/>
                <a:ext cx="2554161" cy="79220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67540CDC-7811-4781-B586-9D0D7EB480AF}"/>
              </a:ext>
            </a:extLst>
          </p:cNvPr>
          <p:cNvSpPr txBox="1">
            <a:spLocks/>
          </p:cNvSpPr>
          <p:nvPr/>
        </p:nvSpPr>
        <p:spPr>
          <a:xfrm>
            <a:off x="348767" y="1565040"/>
            <a:ext cx="4454598" cy="639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diode is forward biased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Content Placeholder 2">
                <a:extLst>
                  <a:ext uri="{FF2B5EF4-FFF2-40B4-BE49-F238E27FC236}">
                    <a16:creationId xmlns:a16="http://schemas.microsoft.com/office/drawing/2014/main" id="{B94B72A5-64FE-4256-B781-B060B744ED2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92487" y="5982111"/>
                <a:ext cx="2861991" cy="51917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I</a:t>
                </a:r>
                <a:r>
                  <a:rPr lang="en-US" baseline="-25000" dirty="0"/>
                  <a:t>R8</a:t>
                </a:r>
                <a:r>
                  <a:rPr lang="en-US" dirty="0"/>
                  <a:t> = I</a:t>
                </a:r>
                <a:r>
                  <a:rPr lang="en-US" baseline="-25000" dirty="0"/>
                  <a:t>1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0.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865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1" name="Content Placeholder 2">
                <a:extLst>
                  <a:ext uri="{FF2B5EF4-FFF2-40B4-BE49-F238E27FC236}">
                    <a16:creationId xmlns:a16="http://schemas.microsoft.com/office/drawing/2014/main" id="{B94B72A5-64FE-4256-B781-B060B744ED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2487" y="5982111"/>
                <a:ext cx="2861991" cy="519170"/>
              </a:xfrm>
              <a:prstGeom prst="rect">
                <a:avLst/>
              </a:prstGeom>
              <a:blipFill>
                <a:blip r:embed="rId10"/>
                <a:stretch>
                  <a:fillRect l="-4478" t="-18824" b="-2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Content Placeholder 2">
                <a:extLst>
                  <a:ext uri="{FF2B5EF4-FFF2-40B4-BE49-F238E27FC236}">
                    <a16:creationId xmlns:a16="http://schemas.microsoft.com/office/drawing/2014/main" id="{CAB112CA-0FFE-4CAB-A1FA-BACC371D247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116239" y="5973705"/>
                <a:ext cx="2861991" cy="51917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I</a:t>
                </a:r>
                <a:r>
                  <a:rPr lang="en-US" baseline="-25000" dirty="0"/>
                  <a:t>D</a:t>
                </a:r>
                <a:r>
                  <a:rPr lang="en-US" dirty="0"/>
                  <a:t> = I</a:t>
                </a:r>
                <a:r>
                  <a:rPr lang="en-US" baseline="-25000" dirty="0"/>
                  <a:t>2</a:t>
                </a:r>
                <a:r>
                  <a:rPr lang="en-US" dirty="0"/>
                  <a:t> =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0.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730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2" name="Content Placeholder 2">
                <a:extLst>
                  <a:ext uri="{FF2B5EF4-FFF2-40B4-BE49-F238E27FC236}">
                    <a16:creationId xmlns:a16="http://schemas.microsoft.com/office/drawing/2014/main" id="{CAB112CA-0FFE-4CAB-A1FA-BACC371D24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6239" y="5973705"/>
                <a:ext cx="2861991" cy="519170"/>
              </a:xfrm>
              <a:prstGeom prst="rect">
                <a:avLst/>
              </a:prstGeom>
              <a:blipFill>
                <a:blip r:embed="rId11"/>
                <a:stretch>
                  <a:fillRect l="-4255" t="-20000" b="-2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0003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4" grpId="0"/>
      <p:bldP spid="95" grpId="0"/>
      <p:bldP spid="96" grpId="0"/>
      <p:bldP spid="97" grpId="0" animBg="1"/>
      <p:bldP spid="98" grpId="0" animBg="1"/>
      <p:bldP spid="99" grpId="0"/>
      <p:bldP spid="100" grpId="0"/>
      <p:bldP spid="102" grpId="0"/>
      <p:bldP spid="103" grpId="0" animBg="1"/>
      <p:bldP spid="103" grpId="1" animBg="1"/>
      <p:bldP spid="104" grpId="0" animBg="1"/>
      <p:bldP spid="104" grpId="1" animBg="1"/>
      <p:bldP spid="105" grpId="0" animBg="1"/>
      <p:bldP spid="105" grpId="1" animBg="1"/>
      <p:bldP spid="106" grpId="0" animBg="1"/>
      <p:bldP spid="106" grpId="1" animBg="1"/>
      <p:bldP spid="107" grpId="0" animBg="1"/>
      <p:bldP spid="107" grpId="1" animBg="1"/>
      <p:bldP spid="108" grpId="0" animBg="1"/>
      <p:bldP spid="108" grpId="1" animBg="1"/>
      <p:bldP spid="109" grpId="0"/>
      <p:bldP spid="110" grpId="0"/>
      <p:bldP spid="111" grpId="0"/>
      <p:bldP spid="1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47555-F359-4FCD-817C-A64A23963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Practice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B77A3-7FFD-425C-8B92-9C929C0A8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71799"/>
            <a:ext cx="10515600" cy="3205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Use the semi-ideal model of the diode to solve the following problems</a:t>
            </a:r>
          </a:p>
        </p:txBody>
      </p:sp>
    </p:spTree>
    <p:extLst>
      <p:ext uri="{BB962C8B-B14F-4D97-AF65-F5344CB8AC3E}">
        <p14:creationId xmlns:p14="http://schemas.microsoft.com/office/powerpoint/2010/main" val="1797507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1:  Find the current through the diode and through the 8 Ohm resistor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11B56375-54D0-49DC-A15F-CA95C67B72CB}"/>
              </a:ext>
            </a:extLst>
          </p:cNvPr>
          <p:cNvSpPr txBox="1">
            <a:spLocks/>
          </p:cNvSpPr>
          <p:nvPr/>
        </p:nvSpPr>
        <p:spPr>
          <a:xfrm>
            <a:off x="838200" y="1794147"/>
            <a:ext cx="10457964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4BE5039-26C8-453F-B636-8E8630BD7203}"/>
              </a:ext>
            </a:extLst>
          </p:cNvPr>
          <p:cNvSpPr/>
          <p:nvPr/>
        </p:nvSpPr>
        <p:spPr>
          <a:xfrm>
            <a:off x="2166897" y="3614000"/>
            <a:ext cx="731520" cy="7315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2520363" y="2899385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2520363" y="4345520"/>
            <a:ext cx="0" cy="7146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2520363" y="29122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3069003" y="27446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3866862" y="2890947"/>
            <a:ext cx="2965380" cy="6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5F1E94D-CDCF-4839-B39B-7C39AEC44C75}"/>
              </a:ext>
            </a:extLst>
          </p:cNvPr>
          <p:cNvCxnSpPr>
            <a:cxnSpLocks/>
          </p:cNvCxnSpPr>
          <p:nvPr/>
        </p:nvCxnSpPr>
        <p:spPr>
          <a:xfrm>
            <a:off x="2517786" y="5065897"/>
            <a:ext cx="4314456" cy="40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BDCBFEB-F38B-448E-A879-4A440C0131A3}"/>
              </a:ext>
            </a:extLst>
          </p:cNvPr>
          <p:cNvSpPr txBox="1"/>
          <p:nvPr/>
        </p:nvSpPr>
        <p:spPr>
          <a:xfrm>
            <a:off x="2393014" y="3643304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7D5359D-F846-4CCC-97AA-19251F3FF170}"/>
              </a:ext>
            </a:extLst>
          </p:cNvPr>
          <p:cNvSpPr txBox="1"/>
          <p:nvPr/>
        </p:nvSpPr>
        <p:spPr>
          <a:xfrm>
            <a:off x="2396401" y="3846874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14A581A-D155-4F10-A32A-4D21C4791783}"/>
              </a:ext>
            </a:extLst>
          </p:cNvPr>
          <p:cNvSpPr txBox="1"/>
          <p:nvPr/>
        </p:nvSpPr>
        <p:spPr>
          <a:xfrm>
            <a:off x="1223649" y="3828403"/>
            <a:ext cx="974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  <a:r>
              <a:rPr lang="en-US" dirty="0"/>
              <a:t> = 3 V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2587350" y="2344811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8 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F2100E1-E124-443A-ADE1-9A6B8FF06DD7}"/>
              </a:ext>
            </a:extLst>
          </p:cNvPr>
          <p:cNvCxnSpPr>
            <a:cxnSpLocks/>
          </p:cNvCxnSpPr>
          <p:nvPr/>
        </p:nvCxnSpPr>
        <p:spPr>
          <a:xfrm>
            <a:off x="6826981" y="2898047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789F216-930E-4C8E-96E6-F6841BE95B20}"/>
              </a:ext>
            </a:extLst>
          </p:cNvPr>
          <p:cNvCxnSpPr>
            <a:cxnSpLocks/>
          </p:cNvCxnSpPr>
          <p:nvPr/>
        </p:nvCxnSpPr>
        <p:spPr>
          <a:xfrm>
            <a:off x="6832242" y="4203585"/>
            <a:ext cx="0" cy="903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75E1AB7-BF82-46E1-BDD9-DCE19171F38A}"/>
              </a:ext>
            </a:extLst>
          </p:cNvPr>
          <p:cNvGrpSpPr/>
          <p:nvPr/>
        </p:nvGrpSpPr>
        <p:grpSpPr>
          <a:xfrm>
            <a:off x="6651919" y="3795207"/>
            <a:ext cx="365760" cy="413645"/>
            <a:chOff x="6431228" y="3717404"/>
            <a:chExt cx="365760" cy="413645"/>
          </a:xfrm>
        </p:grpSpPr>
        <p:sp>
          <p:nvSpPr>
            <p:cNvPr id="66" name="Isosceles Triangle 65">
              <a:extLst>
                <a:ext uri="{FF2B5EF4-FFF2-40B4-BE49-F238E27FC236}">
                  <a16:creationId xmlns:a16="http://schemas.microsoft.com/office/drawing/2014/main" id="{C99619E8-9FB2-45E2-A6E4-A838CCF0B8BA}"/>
                </a:ext>
              </a:extLst>
            </p:cNvPr>
            <p:cNvSpPr/>
            <p:nvPr/>
          </p:nvSpPr>
          <p:spPr>
            <a:xfrm>
              <a:off x="6435645" y="3735836"/>
              <a:ext cx="341291" cy="395213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5D5C0CC-A290-4761-96ED-459561D7F4B7}"/>
                </a:ext>
              </a:extLst>
            </p:cNvPr>
            <p:cNvCxnSpPr/>
            <p:nvPr/>
          </p:nvCxnSpPr>
          <p:spPr>
            <a:xfrm flipH="1">
              <a:off x="6431228" y="3717404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7162998" y="3827970"/>
            <a:ext cx="6493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D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2DA2347-9A21-4716-917E-FA9685A3AD06}"/>
              </a:ext>
            </a:extLst>
          </p:cNvPr>
          <p:cNvGrpSpPr/>
          <p:nvPr/>
        </p:nvGrpSpPr>
        <p:grpSpPr>
          <a:xfrm rot="5400000">
            <a:off x="4781864" y="3812120"/>
            <a:ext cx="797859" cy="297701"/>
            <a:chOff x="3069003" y="2744655"/>
            <a:chExt cx="797859" cy="297701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BE3A2B11-1D70-4BF5-9260-554ED1A9574E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52744C24-3E03-49EB-A605-5B73686B3D5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E7AD710A-3D89-4602-9065-2B434599083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CB8AF05-E1A6-456C-80A1-19F27123CBC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5EA536B7-F3E1-425E-B3E7-3E63B293181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EE21518C-C195-4DE7-847A-E4081C142E2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8E5A5DBB-92E4-4D3C-823E-783089726012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11F22DF7-9C7F-4B5F-8D3C-41FBE2EA30E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F7ABC6A2-F289-465B-A51A-0D88FCAEB96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2442A8E-8D0D-4129-BFC9-8A7D9E83C7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160D2F8-700E-418C-A367-2AA8B5E7B503}"/>
              </a:ext>
            </a:extLst>
          </p:cNvPr>
          <p:cNvCxnSpPr/>
          <p:nvPr/>
        </p:nvCxnSpPr>
        <p:spPr>
          <a:xfrm flipV="1">
            <a:off x="5156180" y="2869131"/>
            <a:ext cx="0" cy="7134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3284681-150F-4D91-A4CF-C76346DBAE34}"/>
              </a:ext>
            </a:extLst>
          </p:cNvPr>
          <p:cNvCxnSpPr/>
          <p:nvPr/>
        </p:nvCxnSpPr>
        <p:spPr>
          <a:xfrm flipV="1">
            <a:off x="5186191" y="4359365"/>
            <a:ext cx="0" cy="731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1EF2EBC3-8B78-4073-BCAB-43F9A9DCB898}"/>
              </a:ext>
            </a:extLst>
          </p:cNvPr>
          <p:cNvSpPr txBox="1"/>
          <p:nvPr/>
        </p:nvSpPr>
        <p:spPr>
          <a:xfrm>
            <a:off x="4212045" y="3795207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4 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D1641B70-09DD-4441-B609-7FD8E7F9837C}"/>
              </a:ext>
            </a:extLst>
          </p:cNvPr>
          <p:cNvSpPr txBox="1">
            <a:spLocks/>
          </p:cNvSpPr>
          <p:nvPr/>
        </p:nvSpPr>
        <p:spPr>
          <a:xfrm>
            <a:off x="7680234" y="2019465"/>
            <a:ext cx="4368450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diode is reverse biased.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CBD3A5-BD02-4462-A3FA-22662F5F4BC5}"/>
              </a:ext>
            </a:extLst>
          </p:cNvPr>
          <p:cNvSpPr/>
          <p:nvPr/>
        </p:nvSpPr>
        <p:spPr>
          <a:xfrm>
            <a:off x="6490965" y="2751755"/>
            <a:ext cx="684866" cy="2594946"/>
          </a:xfrm>
          <a:prstGeom prst="rect">
            <a:avLst/>
          </a:prstGeom>
          <a:solidFill>
            <a:schemeClr val="bg1">
              <a:lumMod val="95000"/>
              <a:alpha val="6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D0D833C8-1384-4A01-AC08-65CE7008701F}"/>
              </a:ext>
            </a:extLst>
          </p:cNvPr>
          <p:cNvSpPr/>
          <p:nvPr/>
        </p:nvSpPr>
        <p:spPr>
          <a:xfrm>
            <a:off x="2870200" y="3189267"/>
            <a:ext cx="1877253" cy="1639996"/>
          </a:xfrm>
          <a:custGeom>
            <a:avLst/>
            <a:gdLst>
              <a:gd name="connsiteX0" fmla="*/ 1397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  <a:gd name="connsiteX0" fmla="*/ 25400 w 1877253"/>
              <a:gd name="connsiteY0" fmla="*/ 531833 h 1639996"/>
              <a:gd name="connsiteX1" fmla="*/ 152400 w 1877253"/>
              <a:gd name="connsiteY1" fmla="*/ 188933 h 1639996"/>
              <a:gd name="connsiteX2" fmla="*/ 596900 w 1877253"/>
              <a:gd name="connsiteY2" fmla="*/ 23833 h 1639996"/>
              <a:gd name="connsiteX3" fmla="*/ 1460500 w 1877253"/>
              <a:gd name="connsiteY3" fmla="*/ 36533 h 1639996"/>
              <a:gd name="connsiteX4" fmla="*/ 1803400 w 1877253"/>
              <a:gd name="connsiteY4" fmla="*/ 354033 h 1639996"/>
              <a:gd name="connsiteX5" fmla="*/ 1854200 w 1877253"/>
              <a:gd name="connsiteY5" fmla="*/ 1166833 h 1639996"/>
              <a:gd name="connsiteX6" fmla="*/ 1511300 w 1877253"/>
              <a:gd name="connsiteY6" fmla="*/ 1547833 h 1639996"/>
              <a:gd name="connsiteX7" fmla="*/ 660400 w 1877253"/>
              <a:gd name="connsiteY7" fmla="*/ 1636733 h 1639996"/>
              <a:gd name="connsiteX8" fmla="*/ 177800 w 1877253"/>
              <a:gd name="connsiteY8" fmla="*/ 1471633 h 1639996"/>
              <a:gd name="connsiteX9" fmla="*/ 0 w 1877253"/>
              <a:gd name="connsiteY9" fmla="*/ 1230333 h 1639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77253" h="1639996">
                <a:moveTo>
                  <a:pt x="25400" y="531833"/>
                </a:moveTo>
                <a:cubicBezTo>
                  <a:pt x="44169" y="397664"/>
                  <a:pt x="57150" y="273600"/>
                  <a:pt x="152400" y="188933"/>
                </a:cubicBezTo>
                <a:cubicBezTo>
                  <a:pt x="247650" y="104266"/>
                  <a:pt x="378883" y="49233"/>
                  <a:pt x="596900" y="23833"/>
                </a:cubicBezTo>
                <a:cubicBezTo>
                  <a:pt x="814917" y="-1567"/>
                  <a:pt x="1259417" y="-18500"/>
                  <a:pt x="1460500" y="36533"/>
                </a:cubicBezTo>
                <a:cubicBezTo>
                  <a:pt x="1661583" y="91566"/>
                  <a:pt x="1737783" y="165650"/>
                  <a:pt x="1803400" y="354033"/>
                </a:cubicBezTo>
                <a:cubicBezTo>
                  <a:pt x="1869017" y="542416"/>
                  <a:pt x="1902883" y="967866"/>
                  <a:pt x="1854200" y="1166833"/>
                </a:cubicBezTo>
                <a:cubicBezTo>
                  <a:pt x="1805517" y="1365800"/>
                  <a:pt x="1710267" y="1469516"/>
                  <a:pt x="1511300" y="1547833"/>
                </a:cubicBezTo>
                <a:cubicBezTo>
                  <a:pt x="1312333" y="1626150"/>
                  <a:pt x="882650" y="1649433"/>
                  <a:pt x="660400" y="1636733"/>
                </a:cubicBezTo>
                <a:cubicBezTo>
                  <a:pt x="438150" y="1624033"/>
                  <a:pt x="287867" y="1539366"/>
                  <a:pt x="177800" y="1471633"/>
                </a:cubicBezTo>
                <a:cubicBezTo>
                  <a:pt x="67733" y="1403900"/>
                  <a:pt x="33866" y="1317116"/>
                  <a:pt x="0" y="1230333"/>
                </a:cubicBezTo>
              </a:path>
            </a:pathLst>
          </a:custGeom>
          <a:noFill/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2F7CF5F-DC30-415A-8679-4280686A4CC9}"/>
              </a:ext>
            </a:extLst>
          </p:cNvPr>
          <p:cNvSpPr txBox="1"/>
          <p:nvPr/>
        </p:nvSpPr>
        <p:spPr>
          <a:xfrm>
            <a:off x="5337429" y="4128532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BC14A3A-021C-42D3-A665-F1DA235F2C5A}"/>
              </a:ext>
            </a:extLst>
          </p:cNvPr>
          <p:cNvSpPr txBox="1"/>
          <p:nvPr/>
        </p:nvSpPr>
        <p:spPr>
          <a:xfrm>
            <a:off x="5312776" y="3383316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55" name="Content Placeholder 2">
            <a:extLst>
              <a:ext uri="{FF2B5EF4-FFF2-40B4-BE49-F238E27FC236}">
                <a16:creationId xmlns:a16="http://schemas.microsoft.com/office/drawing/2014/main" id="{7A44D081-A98B-42D2-8831-16B6CBD23946}"/>
              </a:ext>
            </a:extLst>
          </p:cNvPr>
          <p:cNvSpPr txBox="1">
            <a:spLocks/>
          </p:cNvSpPr>
          <p:nvPr/>
        </p:nvSpPr>
        <p:spPr>
          <a:xfrm>
            <a:off x="7680234" y="3058380"/>
            <a:ext cx="4368450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D</a:t>
            </a:r>
            <a:r>
              <a:rPr lang="en-US" dirty="0"/>
              <a:t> = 0 A</a:t>
            </a:r>
          </a:p>
        </p:txBody>
      </p: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87AFAD0A-1EDA-439B-BE7D-23228A651000}"/>
              </a:ext>
            </a:extLst>
          </p:cNvPr>
          <p:cNvSpPr txBox="1">
            <a:spLocks/>
          </p:cNvSpPr>
          <p:nvPr/>
        </p:nvSpPr>
        <p:spPr>
          <a:xfrm>
            <a:off x="7709137" y="3979759"/>
            <a:ext cx="4368450" cy="1080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R8</a:t>
            </a:r>
            <a:r>
              <a:rPr lang="en-US" dirty="0"/>
              <a:t> = (3 V) / (8 </a:t>
            </a:r>
            <a:r>
              <a:rPr lang="el-GR" dirty="0"/>
              <a:t>Ω</a:t>
            </a:r>
            <a:r>
              <a:rPr lang="en-US" dirty="0"/>
              <a:t> +  4 </a:t>
            </a:r>
            <a:r>
              <a:rPr lang="el-GR" dirty="0"/>
              <a:t>Ω</a:t>
            </a:r>
            <a:r>
              <a:rPr lang="en-US" dirty="0"/>
              <a:t> ) </a:t>
            </a:r>
          </a:p>
          <a:p>
            <a:pPr marL="457200" indent="0">
              <a:buNone/>
            </a:pPr>
            <a:r>
              <a:rPr lang="en-US" dirty="0"/>
              <a:t>=  0.25A</a:t>
            </a:r>
          </a:p>
        </p:txBody>
      </p:sp>
    </p:spTree>
    <p:extLst>
      <p:ext uri="{BB962C8B-B14F-4D97-AF65-F5344CB8AC3E}">
        <p14:creationId xmlns:p14="http://schemas.microsoft.com/office/powerpoint/2010/main" val="3243903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3" grpId="0" animBg="1"/>
      <p:bldP spid="5" grpId="0" animBg="1"/>
      <p:bldP spid="53" grpId="0"/>
      <p:bldP spid="54" grpId="0"/>
      <p:bldP spid="55" grpId="0"/>
      <p:bldP spid="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EF03F-FD61-4D92-8302-045D542AB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A4A73-18E3-44B0-BB08-ADF1CC158B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304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2:  Find the current through the diode and the output voltage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4DB786B-0388-42F0-A07A-723FCB34C3B4}"/>
              </a:ext>
            </a:extLst>
          </p:cNvPr>
          <p:cNvGrpSpPr/>
          <p:nvPr/>
        </p:nvGrpSpPr>
        <p:grpSpPr>
          <a:xfrm>
            <a:off x="1894230" y="1945489"/>
            <a:ext cx="2709269" cy="4391765"/>
            <a:chOff x="1894230" y="1945489"/>
            <a:chExt cx="2709269" cy="4391765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027BE59F-899F-4E63-B8A3-236636A29AFB}"/>
                </a:ext>
              </a:extLst>
            </p:cNvPr>
            <p:cNvGrpSpPr/>
            <p:nvPr/>
          </p:nvGrpSpPr>
          <p:grpSpPr>
            <a:xfrm>
              <a:off x="1894230" y="1945489"/>
              <a:ext cx="2709269" cy="4055422"/>
              <a:chOff x="4360983" y="1839163"/>
              <a:chExt cx="2709269" cy="4055422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33E43B84-A904-47DB-9E63-2F5DF3902B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18188" y="4442758"/>
                <a:ext cx="5486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C14A581A-D155-4F10-A32A-4D21C4791783}"/>
                  </a:ext>
                </a:extLst>
              </p:cNvPr>
              <p:cNvSpPr txBox="1"/>
              <p:nvPr/>
            </p:nvSpPr>
            <p:spPr>
              <a:xfrm>
                <a:off x="6096000" y="4171986"/>
                <a:ext cx="9742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72F8E03B-BECC-409F-B303-EA09FA75CF12}"/>
                  </a:ext>
                </a:extLst>
              </p:cNvPr>
              <p:cNvSpPr txBox="1"/>
              <p:nvPr/>
            </p:nvSpPr>
            <p:spPr>
              <a:xfrm>
                <a:off x="4805734" y="1839163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5 V</a:t>
                </a:r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75E1AB7-BF82-46E1-BDD9-DCE19171F38A}"/>
                  </a:ext>
                </a:extLst>
              </p:cNvPr>
              <p:cNvGrpSpPr/>
              <p:nvPr/>
            </p:nvGrpSpPr>
            <p:grpSpPr>
              <a:xfrm flipV="1">
                <a:off x="5033208" y="3758341"/>
                <a:ext cx="365760" cy="413645"/>
                <a:chOff x="6431228" y="3717404"/>
                <a:chExt cx="365760" cy="413645"/>
              </a:xfrm>
            </p:grpSpPr>
            <p:sp>
              <p:nvSpPr>
                <p:cNvPr id="66" name="Isosceles Triangle 65">
                  <a:extLst>
                    <a:ext uri="{FF2B5EF4-FFF2-40B4-BE49-F238E27FC236}">
                      <a16:creationId xmlns:a16="http://schemas.microsoft.com/office/drawing/2014/main" id="{C99619E8-9FB2-45E2-A6E4-A838CCF0B8BA}"/>
                    </a:ext>
                  </a:extLst>
                </p:cNvPr>
                <p:cNvSpPr/>
                <p:nvPr/>
              </p:nvSpPr>
              <p:spPr>
                <a:xfrm>
                  <a:off x="6435645" y="3735836"/>
                  <a:ext cx="341291" cy="395213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15D5C0CC-A290-4761-96ED-459561D7F4B7}"/>
                    </a:ext>
                  </a:extLst>
                </p:cNvPr>
                <p:cNvCxnSpPr/>
                <p:nvPr/>
              </p:nvCxnSpPr>
              <p:spPr>
                <a:xfrm flipH="1">
                  <a:off x="6431228" y="371740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B410226-79E4-43DE-97E7-5099F9C67FBE}"/>
                  </a:ext>
                </a:extLst>
              </p:cNvPr>
              <p:cNvSpPr txBox="1"/>
              <p:nvPr/>
            </p:nvSpPr>
            <p:spPr>
              <a:xfrm>
                <a:off x="4360983" y="3750903"/>
                <a:ext cx="64937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I</a:t>
                </a:r>
                <a:r>
                  <a:rPr lang="en-US" baseline="-25000" dirty="0"/>
                  <a:t>D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349844EB-6FC7-4A03-B9CB-EACBB58792A4}"/>
                  </a:ext>
                </a:extLst>
              </p:cNvPr>
              <p:cNvGrpSpPr/>
              <p:nvPr/>
            </p:nvGrpSpPr>
            <p:grpSpPr>
              <a:xfrm>
                <a:off x="5050325" y="2344811"/>
                <a:ext cx="297701" cy="1438395"/>
                <a:chOff x="5090300" y="2694719"/>
                <a:chExt cx="297701" cy="1438395"/>
              </a:xfrm>
            </p:grpSpPr>
            <p:grpSp>
              <p:nvGrpSpPr>
                <p:cNvPr id="3" name="Group 2">
                  <a:extLst>
                    <a:ext uri="{FF2B5EF4-FFF2-40B4-BE49-F238E27FC236}">
                      <a16:creationId xmlns:a16="http://schemas.microsoft.com/office/drawing/2014/main" id="{6E7F8E5A-EC18-43AC-B49F-925A8EA615D3}"/>
                    </a:ext>
                  </a:extLst>
                </p:cNvPr>
                <p:cNvGrpSpPr/>
                <p:nvPr/>
              </p:nvGrpSpPr>
              <p:grpSpPr>
                <a:xfrm>
                  <a:off x="5090300" y="2694719"/>
                  <a:ext cx="297701" cy="1117728"/>
                  <a:chOff x="5090300" y="2694719"/>
                  <a:chExt cx="297701" cy="1117728"/>
                </a:xfrm>
              </p:grpSpPr>
              <p:grpSp>
                <p:nvGrpSpPr>
                  <p:cNvPr id="37" name="Group 36">
                    <a:extLst>
                      <a:ext uri="{FF2B5EF4-FFF2-40B4-BE49-F238E27FC236}">
                        <a16:creationId xmlns:a16="http://schemas.microsoft.com/office/drawing/2014/main" id="{22DA2347-9A21-4716-917E-FA9685A3AD06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38" name="Group 37">
                      <a:extLst>
                        <a:ext uri="{FF2B5EF4-FFF2-40B4-BE49-F238E27FC236}">
                          <a16:creationId xmlns:a16="http://schemas.microsoft.com/office/drawing/2014/main" id="{BE3A2B11-1D70-4BF5-9260-554ED1A9574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48" name="Straight Connector 47">
                        <a:extLst>
                          <a:ext uri="{FF2B5EF4-FFF2-40B4-BE49-F238E27FC236}">
                            <a16:creationId xmlns:a16="http://schemas.microsoft.com/office/drawing/2014/main" id="{52744C24-3E03-49EB-A605-5B73686B3D5B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9" name="Straight Connector 48">
                        <a:extLst>
                          <a:ext uri="{FF2B5EF4-FFF2-40B4-BE49-F238E27FC236}">
                            <a16:creationId xmlns:a16="http://schemas.microsoft.com/office/drawing/2014/main" id="{E7AD710A-3D89-4602-9065-2B434599083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39" name="Group 38">
                      <a:extLst>
                        <a:ext uri="{FF2B5EF4-FFF2-40B4-BE49-F238E27FC236}">
                          <a16:creationId xmlns:a16="http://schemas.microsoft.com/office/drawing/2014/main" id="{6CB8AF05-E1A6-456C-80A1-19F27123CBC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5" name="Straight Connector 44">
                        <a:extLst>
                          <a:ext uri="{FF2B5EF4-FFF2-40B4-BE49-F238E27FC236}">
                            <a16:creationId xmlns:a16="http://schemas.microsoft.com/office/drawing/2014/main" id="{5EA536B7-F3E1-425E-B3E7-3E63B293181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6" name="Straight Connector 45">
                        <a:extLst>
                          <a:ext uri="{FF2B5EF4-FFF2-40B4-BE49-F238E27FC236}">
                            <a16:creationId xmlns:a16="http://schemas.microsoft.com/office/drawing/2014/main" id="{EE21518C-C195-4DE7-847A-E4081C142E2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40" name="Group 39">
                      <a:extLst>
                        <a:ext uri="{FF2B5EF4-FFF2-40B4-BE49-F238E27FC236}">
                          <a16:creationId xmlns:a16="http://schemas.microsoft.com/office/drawing/2014/main" id="{8E5A5DBB-92E4-4D3C-823E-78308972601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42" name="Straight Connector 41">
                        <a:extLst>
                          <a:ext uri="{FF2B5EF4-FFF2-40B4-BE49-F238E27FC236}">
                            <a16:creationId xmlns:a16="http://schemas.microsoft.com/office/drawing/2014/main" id="{11F22DF7-9C7F-4B5F-8D3C-41FBE2EA30EA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3" name="Straight Connector 42">
                        <a:extLst>
                          <a:ext uri="{FF2B5EF4-FFF2-40B4-BE49-F238E27FC236}">
                            <a16:creationId xmlns:a16="http://schemas.microsoft.com/office/drawing/2014/main" id="{F7ABC6A2-F289-465B-A51A-0D88FCAEB96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41" name="Straight Connector 40">
                      <a:extLst>
                        <a:ext uri="{FF2B5EF4-FFF2-40B4-BE49-F238E27FC236}">
                          <a16:creationId xmlns:a16="http://schemas.microsoft.com/office/drawing/2014/main" id="{12442A8E-8D0D-4129-BFC9-8A7D9E83C75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160D2F8-700E-418C-A367-2AA8B5E7B50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694719"/>
                    <a:ext cx="109" cy="340363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D3284681-150F-4D91-A4CF-C76346DBAE3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EF2EBC3-8B78-4073-BCAB-43F9A9DCB898}"/>
                  </a:ext>
                </a:extLst>
              </p:cNvPr>
              <p:cNvSpPr txBox="1"/>
              <p:nvPr/>
            </p:nvSpPr>
            <p:spPr>
              <a:xfrm>
                <a:off x="5397712" y="2851798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20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B00326D7-AFF5-4B3E-A6B5-80F9D9027255}"/>
                  </a:ext>
                </a:extLst>
              </p:cNvPr>
              <p:cNvGrpSpPr/>
              <p:nvPr/>
            </p:nvGrpSpPr>
            <p:grpSpPr>
              <a:xfrm>
                <a:off x="5095913" y="4171986"/>
                <a:ext cx="297701" cy="1654019"/>
                <a:chOff x="5090300" y="2479095"/>
                <a:chExt cx="297701" cy="1654019"/>
              </a:xfrm>
            </p:grpSpPr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id="{4C0B59C5-2EE7-4DC2-A002-EDE2A605DD1A}"/>
                    </a:ext>
                  </a:extLst>
                </p:cNvPr>
                <p:cNvGrpSpPr/>
                <p:nvPr/>
              </p:nvGrpSpPr>
              <p:grpSpPr>
                <a:xfrm>
                  <a:off x="5090300" y="2479095"/>
                  <a:ext cx="297701" cy="1333352"/>
                  <a:chOff x="5090300" y="2479095"/>
                  <a:chExt cx="297701" cy="1333352"/>
                </a:xfrm>
              </p:grpSpPr>
              <p:grpSp>
                <p:nvGrpSpPr>
                  <p:cNvPr id="55" name="Group 54">
                    <a:extLst>
                      <a:ext uri="{FF2B5EF4-FFF2-40B4-BE49-F238E27FC236}">
                        <a16:creationId xmlns:a16="http://schemas.microsoft.com/office/drawing/2014/main" id="{CCC5B3D2-3464-4EBB-9A96-D5F99EC5EFFD}"/>
                      </a:ext>
                    </a:extLst>
                  </p:cNvPr>
                  <p:cNvGrpSpPr/>
                  <p:nvPr/>
                </p:nvGrpSpPr>
                <p:grpSpPr>
                  <a:xfrm rot="5400000">
                    <a:off x="4840221" y="3264667"/>
                    <a:ext cx="797859" cy="297701"/>
                    <a:chOff x="3069003" y="2744655"/>
                    <a:chExt cx="797859" cy="297701"/>
                  </a:xfrm>
                </p:grpSpPr>
                <p:grpSp>
                  <p:nvGrpSpPr>
                    <p:cNvPr id="57" name="Group 56">
                      <a:extLst>
                        <a:ext uri="{FF2B5EF4-FFF2-40B4-BE49-F238E27FC236}">
                          <a16:creationId xmlns:a16="http://schemas.microsoft.com/office/drawing/2014/main" id="{89775449-CC7C-4D03-BA87-726106A6660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069003" y="2744655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70" name="Straight Connector 69">
                        <a:extLst>
                          <a:ext uri="{FF2B5EF4-FFF2-40B4-BE49-F238E27FC236}">
                            <a16:creationId xmlns:a16="http://schemas.microsoft.com/office/drawing/2014/main" id="{989A656F-F725-40F8-B7F1-64FDDFB3CDF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5" name="Straight Connector 74">
                        <a:extLst>
                          <a:ext uri="{FF2B5EF4-FFF2-40B4-BE49-F238E27FC236}">
                            <a16:creationId xmlns:a16="http://schemas.microsoft.com/office/drawing/2014/main" id="{55C5225C-4028-463D-BB8C-12A15E0F13C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58" name="Group 57">
                      <a:extLst>
                        <a:ext uri="{FF2B5EF4-FFF2-40B4-BE49-F238E27FC236}">
                          <a16:creationId xmlns:a16="http://schemas.microsoft.com/office/drawing/2014/main" id="{D14BC864-4FB2-4797-B7D4-59EB66AB3191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272884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67" name="Straight Connector 66">
                        <a:extLst>
                          <a:ext uri="{FF2B5EF4-FFF2-40B4-BE49-F238E27FC236}">
                            <a16:creationId xmlns:a16="http://schemas.microsoft.com/office/drawing/2014/main" id="{921883F0-C3DB-4CE8-9201-7B043F1C567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8" name="Straight Connector 67">
                        <a:extLst>
                          <a:ext uri="{FF2B5EF4-FFF2-40B4-BE49-F238E27FC236}">
                            <a16:creationId xmlns:a16="http://schemas.microsoft.com/office/drawing/2014/main" id="{A77ECD64-8CD5-40B3-BDF4-DD847E71984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60" name="Group 59">
                      <a:extLst>
                        <a:ext uri="{FF2B5EF4-FFF2-40B4-BE49-F238E27FC236}">
                          <a16:creationId xmlns:a16="http://schemas.microsoft.com/office/drawing/2014/main" id="{E6A00984-0B4A-42F2-BC6C-E3E8D11C90C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536316" y="2751754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64" name="Straight Connector 63">
                        <a:extLst>
                          <a:ext uri="{FF2B5EF4-FFF2-40B4-BE49-F238E27FC236}">
                            <a16:creationId xmlns:a16="http://schemas.microsoft.com/office/drawing/2014/main" id="{556CACE7-8237-417E-8298-DBF36F1E4D3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65" name="Straight Connector 64">
                        <a:extLst>
                          <a:ext uri="{FF2B5EF4-FFF2-40B4-BE49-F238E27FC236}">
                            <a16:creationId xmlns:a16="http://schemas.microsoft.com/office/drawing/2014/main" id="{61BE835B-E9BF-446E-B9FB-148C39A4983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61" name="Straight Connector 60">
                      <a:extLst>
                        <a:ext uri="{FF2B5EF4-FFF2-40B4-BE49-F238E27FC236}">
                          <a16:creationId xmlns:a16="http://schemas.microsoft.com/office/drawing/2014/main" id="{1BB12643-FDA1-434C-97C4-062DC1C25A2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799619" y="2890947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56" name="Straight Connector 55">
                    <a:extLst>
                      <a:ext uri="{FF2B5EF4-FFF2-40B4-BE49-F238E27FC236}">
                        <a16:creationId xmlns:a16="http://schemas.microsoft.com/office/drawing/2014/main" id="{2F3BA80F-1747-4B0F-9C1F-A7BBEC87735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5214537" y="2479095"/>
                    <a:ext cx="0" cy="55598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79988654-EAA2-4287-B7D1-FC707EE8F6E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34609" y="3812447"/>
                  <a:ext cx="0" cy="32066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1885DA91-BE61-477C-A335-BAADA2D8D78E}"/>
                  </a:ext>
                </a:extLst>
              </p:cNvPr>
              <p:cNvSpPr txBox="1"/>
              <p:nvPr/>
            </p:nvSpPr>
            <p:spPr>
              <a:xfrm>
                <a:off x="5485888" y="4817950"/>
                <a:ext cx="1080618" cy="369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20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D728791E-99AA-40A7-B734-BDF77A23506C}"/>
                  </a:ext>
                </a:extLst>
              </p:cNvPr>
              <p:cNvSpPr/>
              <p:nvPr/>
            </p:nvSpPr>
            <p:spPr>
              <a:xfrm>
                <a:off x="5124189" y="2247554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42FDCBB6-792F-46D7-8C0A-1B3B837BFBFF}"/>
                  </a:ext>
                </a:extLst>
              </p:cNvPr>
              <p:cNvSpPr/>
              <p:nvPr/>
            </p:nvSpPr>
            <p:spPr>
              <a:xfrm>
                <a:off x="5177102" y="5757425"/>
                <a:ext cx="137160" cy="13716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9D932462-C6F7-46A0-A616-7904FE278382}"/>
                  </a:ext>
                </a:extLst>
              </p:cNvPr>
              <p:cNvCxnSpPr/>
              <p:nvPr/>
            </p:nvCxnSpPr>
            <p:spPr>
              <a:xfrm>
                <a:off x="4707701" y="3758341"/>
                <a:ext cx="0" cy="36586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3241AFB1-6E00-4198-BA1A-3AF6B6D8717A}"/>
                </a:ext>
              </a:extLst>
            </p:cNvPr>
            <p:cNvSpPr txBox="1"/>
            <p:nvPr/>
          </p:nvSpPr>
          <p:spPr>
            <a:xfrm>
              <a:off x="2404600" y="5967293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-5 V</a:t>
              </a:r>
            </a:p>
          </p:txBody>
        </p:sp>
      </p:grpSp>
      <p:sp>
        <p:nvSpPr>
          <p:cNvPr id="79" name="Content Placeholder 2">
            <a:extLst>
              <a:ext uri="{FF2B5EF4-FFF2-40B4-BE49-F238E27FC236}">
                <a16:creationId xmlns:a16="http://schemas.microsoft.com/office/drawing/2014/main" id="{520136CE-B4F8-487C-9ED7-0AFE0DC0488C}"/>
              </a:ext>
            </a:extLst>
          </p:cNvPr>
          <p:cNvSpPr txBox="1">
            <a:spLocks/>
          </p:cNvSpPr>
          <p:nvPr/>
        </p:nvSpPr>
        <p:spPr>
          <a:xfrm>
            <a:off x="5484569" y="1797643"/>
            <a:ext cx="4368450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diode is forward biased.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31BB5A9-A5FA-422C-8375-4E2C0CBA91B4}"/>
              </a:ext>
            </a:extLst>
          </p:cNvPr>
          <p:cNvGrpSpPr/>
          <p:nvPr/>
        </p:nvGrpSpPr>
        <p:grpSpPr>
          <a:xfrm>
            <a:off x="123342" y="2576540"/>
            <a:ext cx="2635098" cy="3253219"/>
            <a:chOff x="123342" y="2576540"/>
            <a:chExt cx="2635098" cy="3253219"/>
          </a:xfrm>
        </p:grpSpPr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B3593009-B705-473C-BE5B-B57552C34D12}"/>
                </a:ext>
              </a:extLst>
            </p:cNvPr>
            <p:cNvGrpSpPr/>
            <p:nvPr/>
          </p:nvGrpSpPr>
          <p:grpSpPr>
            <a:xfrm>
              <a:off x="838200" y="2791500"/>
              <a:ext cx="731520" cy="731520"/>
              <a:chOff x="2166897" y="3614000"/>
              <a:chExt cx="731520" cy="731520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DB8077AB-7538-4620-95CF-70AC7F51A6B7}"/>
                  </a:ext>
                </a:extLst>
              </p:cNvPr>
              <p:cNvSpPr/>
              <p:nvPr/>
            </p:nvSpPr>
            <p:spPr>
              <a:xfrm>
                <a:off x="2166897" y="3614000"/>
                <a:ext cx="731520" cy="73152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19A9CF9C-D6FD-4A99-AE1B-1FD68AF49BD5}"/>
                  </a:ext>
                </a:extLst>
              </p:cNvPr>
              <p:cNvSpPr txBox="1"/>
              <p:nvPr/>
            </p:nvSpPr>
            <p:spPr>
              <a:xfrm>
                <a:off x="2393014" y="3643304"/>
                <a:ext cx="3331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+</a:t>
                </a: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F332819E-776E-4E1D-A488-333B2731E00B}"/>
                  </a:ext>
                </a:extLst>
              </p:cNvPr>
              <p:cNvSpPr txBox="1"/>
              <p:nvPr/>
            </p:nvSpPr>
            <p:spPr>
              <a:xfrm>
                <a:off x="2396401" y="3846874"/>
                <a:ext cx="3331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-</a:t>
                </a:r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CC824377-3701-4B08-BD47-F3A0D95115AD}"/>
                </a:ext>
              </a:extLst>
            </p:cNvPr>
            <p:cNvGrpSpPr/>
            <p:nvPr/>
          </p:nvGrpSpPr>
          <p:grpSpPr>
            <a:xfrm>
              <a:off x="838200" y="4915359"/>
              <a:ext cx="731520" cy="731520"/>
              <a:chOff x="2166897" y="3614000"/>
              <a:chExt cx="731520" cy="731520"/>
            </a:xfrm>
          </p:grpSpPr>
          <p:sp>
            <p:nvSpPr>
              <p:cNvPr id="95" name="Oval 94">
                <a:extLst>
                  <a:ext uri="{FF2B5EF4-FFF2-40B4-BE49-F238E27FC236}">
                    <a16:creationId xmlns:a16="http://schemas.microsoft.com/office/drawing/2014/main" id="{621DB4F5-1DF1-41D4-93EA-B9FFA6A8A482}"/>
                  </a:ext>
                </a:extLst>
              </p:cNvPr>
              <p:cNvSpPr/>
              <p:nvPr/>
            </p:nvSpPr>
            <p:spPr>
              <a:xfrm>
                <a:off x="2166897" y="3614000"/>
                <a:ext cx="731520" cy="73152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DBAE1823-F0F4-4D9C-9E01-EF0A9BBDF8E8}"/>
                  </a:ext>
                </a:extLst>
              </p:cNvPr>
              <p:cNvSpPr txBox="1"/>
              <p:nvPr/>
            </p:nvSpPr>
            <p:spPr>
              <a:xfrm>
                <a:off x="2393014" y="3643304"/>
                <a:ext cx="3331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+</a:t>
                </a:r>
              </a:p>
            </p:txBody>
          </p: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361C19C5-E74A-40B6-8E80-9E2D691615A2}"/>
                  </a:ext>
                </a:extLst>
              </p:cNvPr>
              <p:cNvSpPr txBox="1"/>
              <p:nvPr/>
            </p:nvSpPr>
            <p:spPr>
              <a:xfrm>
                <a:off x="2396401" y="3846874"/>
                <a:ext cx="3331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-</a:t>
                </a:r>
              </a:p>
            </p:txBody>
          </p:sp>
        </p:grp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B42E6DB6-92D5-4F65-B6FD-4D53E13FAF65}"/>
                </a:ext>
              </a:extLst>
            </p:cNvPr>
            <p:cNvSpPr txBox="1"/>
            <p:nvPr/>
          </p:nvSpPr>
          <p:spPr>
            <a:xfrm>
              <a:off x="123342" y="2934560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5 V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37BA879-7061-4740-9BA3-415F61016D54}"/>
                </a:ext>
              </a:extLst>
            </p:cNvPr>
            <p:cNvSpPr txBox="1"/>
            <p:nvPr/>
          </p:nvSpPr>
          <p:spPr>
            <a:xfrm>
              <a:off x="150275" y="5091985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5 V</a:t>
              </a:r>
            </a:p>
          </p:txBody>
        </p: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293C1649-9B6A-43D6-BB9D-72DA6079927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11109" y="3506285"/>
              <a:ext cx="0" cy="1417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A7F6AC2A-9C51-4855-8801-D8CC67D2FF3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12162" y="5646879"/>
              <a:ext cx="0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066815A0-3E56-4474-83C7-CD7CFA26A077}"/>
                </a:ext>
              </a:extLst>
            </p:cNvPr>
            <p:cNvCxnSpPr>
              <a:cxnSpLocks/>
            </p:cNvCxnSpPr>
            <p:nvPr/>
          </p:nvCxnSpPr>
          <p:spPr>
            <a:xfrm>
              <a:off x="1203960" y="5822083"/>
              <a:ext cx="15544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FB00BDC0-919F-441D-914E-DD0E1DEA363E}"/>
                </a:ext>
              </a:extLst>
            </p:cNvPr>
            <p:cNvCxnSpPr>
              <a:cxnSpLocks/>
            </p:cNvCxnSpPr>
            <p:nvPr/>
          </p:nvCxnSpPr>
          <p:spPr>
            <a:xfrm>
              <a:off x="1171536" y="2576540"/>
              <a:ext cx="15544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5711AD57-277A-4A67-9642-8345EBD4A6D9}"/>
                </a:ext>
              </a:extLst>
            </p:cNvPr>
            <p:cNvCxnSpPr>
              <a:cxnSpLocks/>
            </p:cNvCxnSpPr>
            <p:nvPr/>
          </p:nvCxnSpPr>
          <p:spPr>
            <a:xfrm>
              <a:off x="453653" y="4214945"/>
              <a:ext cx="7315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330F3BDC-9E66-4844-B8F5-CF9D3DBAA78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93955" y="2576540"/>
              <a:ext cx="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842A28A0-6344-4237-8BB2-876E4CC2AE4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7334" y="4214945"/>
              <a:ext cx="0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Isosceles Triangle 125">
              <a:extLst>
                <a:ext uri="{FF2B5EF4-FFF2-40B4-BE49-F238E27FC236}">
                  <a16:creationId xmlns:a16="http://schemas.microsoft.com/office/drawing/2014/main" id="{18B3E03B-16DD-4249-B165-DCFFC5ECD099}"/>
                </a:ext>
              </a:extLst>
            </p:cNvPr>
            <p:cNvSpPr/>
            <p:nvPr/>
          </p:nvSpPr>
          <p:spPr>
            <a:xfrm flipV="1">
              <a:off x="413070" y="4394398"/>
              <a:ext cx="91440" cy="109728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508752BE-C51B-418F-9AAC-EE7CD9A5BF3D}"/>
              </a:ext>
            </a:extLst>
          </p:cNvPr>
          <p:cNvGrpSpPr/>
          <p:nvPr/>
        </p:nvGrpSpPr>
        <p:grpSpPr>
          <a:xfrm>
            <a:off x="2360256" y="3672355"/>
            <a:ext cx="731520" cy="731520"/>
            <a:chOff x="2166897" y="3614000"/>
            <a:chExt cx="731520" cy="731520"/>
          </a:xfrm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EBEA080B-2003-4F67-B66E-1E06C0AA9776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053CADB7-8D2A-45CA-8E0F-C2A3990A8FB6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DEAEC56C-0EED-4D77-8CAC-A32271C420AF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</p:grpSp>
      <p:sp>
        <p:nvSpPr>
          <p:cNvPr id="131" name="Content Placeholder 2">
            <a:extLst>
              <a:ext uri="{FF2B5EF4-FFF2-40B4-BE49-F238E27FC236}">
                <a16:creationId xmlns:a16="http://schemas.microsoft.com/office/drawing/2014/main" id="{4BB7B547-9957-4CFB-8833-0186F728F925}"/>
              </a:ext>
            </a:extLst>
          </p:cNvPr>
          <p:cNvSpPr txBox="1">
            <a:spLocks/>
          </p:cNvSpPr>
          <p:nvPr/>
        </p:nvSpPr>
        <p:spPr>
          <a:xfrm>
            <a:off x="3107277" y="3769061"/>
            <a:ext cx="1692481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V</a:t>
            </a:r>
            <a:r>
              <a:rPr lang="en-US" sz="2400" baseline="-25000" dirty="0"/>
              <a:t>on</a:t>
            </a:r>
            <a:r>
              <a:rPr lang="en-US" sz="2400" dirty="0"/>
              <a:t> = (0.7 V)</a:t>
            </a:r>
          </a:p>
        </p:txBody>
      </p:sp>
      <p:sp>
        <p:nvSpPr>
          <p:cNvPr id="132" name="Content Placeholder 2">
            <a:extLst>
              <a:ext uri="{FF2B5EF4-FFF2-40B4-BE49-F238E27FC236}">
                <a16:creationId xmlns:a16="http://schemas.microsoft.com/office/drawing/2014/main" id="{2E956C74-0DFF-4A63-B42C-084970ED30E6}"/>
              </a:ext>
            </a:extLst>
          </p:cNvPr>
          <p:cNvSpPr txBox="1">
            <a:spLocks/>
          </p:cNvSpPr>
          <p:nvPr/>
        </p:nvSpPr>
        <p:spPr>
          <a:xfrm>
            <a:off x="5484568" y="2406953"/>
            <a:ext cx="6237201" cy="627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Replace the diode with a voltage source.</a:t>
            </a:r>
          </a:p>
        </p:txBody>
      </p:sp>
      <p:sp>
        <p:nvSpPr>
          <p:cNvPr id="133" name="Content Placeholder 2">
            <a:extLst>
              <a:ext uri="{FF2B5EF4-FFF2-40B4-BE49-F238E27FC236}">
                <a16:creationId xmlns:a16="http://schemas.microsoft.com/office/drawing/2014/main" id="{9919E1D0-F26A-439A-919A-BBE8F7853733}"/>
              </a:ext>
            </a:extLst>
          </p:cNvPr>
          <p:cNvSpPr txBox="1">
            <a:spLocks/>
          </p:cNvSpPr>
          <p:nvPr/>
        </p:nvSpPr>
        <p:spPr>
          <a:xfrm>
            <a:off x="5484568" y="3157260"/>
            <a:ext cx="6237201" cy="627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Use KVL around the loop</a:t>
            </a:r>
          </a:p>
        </p:txBody>
      </p: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64635C50-D520-440A-9FE8-07BA56B6C121}"/>
              </a:ext>
            </a:extLst>
          </p:cNvPr>
          <p:cNvSpPr txBox="1">
            <a:spLocks/>
          </p:cNvSpPr>
          <p:nvPr/>
        </p:nvSpPr>
        <p:spPr>
          <a:xfrm>
            <a:off x="5140976" y="3854211"/>
            <a:ext cx="7051024" cy="627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0 = (5 V) -  I</a:t>
            </a:r>
            <a:r>
              <a:rPr lang="en-US" baseline="-25000" dirty="0"/>
              <a:t>D</a:t>
            </a:r>
            <a:r>
              <a:rPr lang="en-US" dirty="0"/>
              <a:t> (20 k</a:t>
            </a:r>
            <a:r>
              <a:rPr lang="el-GR" dirty="0"/>
              <a:t>Ω</a:t>
            </a:r>
            <a:r>
              <a:rPr lang="en-US" dirty="0"/>
              <a:t>)  - 0.7 V -  I</a:t>
            </a:r>
            <a:r>
              <a:rPr lang="en-US" baseline="-25000" dirty="0"/>
              <a:t>D</a:t>
            </a:r>
            <a:r>
              <a:rPr lang="en-US" dirty="0"/>
              <a:t> (20 k</a:t>
            </a:r>
            <a:r>
              <a:rPr lang="el-GR" dirty="0"/>
              <a:t>Ω</a:t>
            </a:r>
            <a:r>
              <a:rPr lang="en-US" dirty="0"/>
              <a:t>) + (5 V) </a:t>
            </a: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80B024DB-9A51-4CEE-B971-490131A8FA10}"/>
              </a:ext>
            </a:extLst>
          </p:cNvPr>
          <p:cNvSpPr txBox="1">
            <a:spLocks/>
          </p:cNvSpPr>
          <p:nvPr/>
        </p:nvSpPr>
        <p:spPr>
          <a:xfrm>
            <a:off x="5140970" y="4584489"/>
            <a:ext cx="3190944" cy="627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9.3 V = I</a:t>
            </a:r>
            <a:r>
              <a:rPr lang="en-US" baseline="-25000" dirty="0"/>
              <a:t>D</a:t>
            </a:r>
            <a:r>
              <a:rPr lang="en-US" dirty="0"/>
              <a:t> (40 k</a:t>
            </a:r>
            <a:r>
              <a:rPr lang="el-GR" dirty="0"/>
              <a:t>Ω</a:t>
            </a:r>
            <a:r>
              <a:rPr lang="en-US" dirty="0"/>
              <a:t>) </a:t>
            </a:r>
          </a:p>
        </p:txBody>
      </p:sp>
      <p:sp>
        <p:nvSpPr>
          <p:cNvPr id="136" name="Content Placeholder 2">
            <a:extLst>
              <a:ext uri="{FF2B5EF4-FFF2-40B4-BE49-F238E27FC236}">
                <a16:creationId xmlns:a16="http://schemas.microsoft.com/office/drawing/2014/main" id="{33A62627-2548-4BD3-8E01-55360E1F2127}"/>
              </a:ext>
            </a:extLst>
          </p:cNvPr>
          <p:cNvSpPr txBox="1">
            <a:spLocks/>
          </p:cNvSpPr>
          <p:nvPr/>
        </p:nvSpPr>
        <p:spPr>
          <a:xfrm>
            <a:off x="5153669" y="5308456"/>
            <a:ext cx="3825223" cy="44638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D</a:t>
            </a:r>
            <a:r>
              <a:rPr lang="en-US" dirty="0"/>
              <a:t> = 9.3 V / (40 k</a:t>
            </a:r>
            <a:r>
              <a:rPr lang="el-GR" dirty="0"/>
              <a:t>Ω</a:t>
            </a:r>
            <a:r>
              <a:rPr lang="en-US" dirty="0"/>
              <a:t>) = 0.23 mA </a:t>
            </a: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C07D4FCF-5BDD-4D66-B2BE-1882CADF8FAC}"/>
              </a:ext>
            </a:extLst>
          </p:cNvPr>
          <p:cNvSpPr txBox="1">
            <a:spLocks/>
          </p:cNvSpPr>
          <p:nvPr/>
        </p:nvSpPr>
        <p:spPr>
          <a:xfrm>
            <a:off x="4011577" y="6043273"/>
            <a:ext cx="7710192" cy="557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- 5 V + [9.3 V / (40 k</a:t>
            </a:r>
            <a:r>
              <a:rPr lang="el-GR" dirty="0"/>
              <a:t>Ω</a:t>
            </a:r>
            <a:r>
              <a:rPr lang="en-US" dirty="0"/>
              <a:t>)] * (20 k</a:t>
            </a:r>
            <a:r>
              <a:rPr lang="el-GR" dirty="0"/>
              <a:t>Ω</a:t>
            </a:r>
            <a:r>
              <a:rPr lang="en-US" dirty="0"/>
              <a:t>) = - 0.35 V </a:t>
            </a:r>
          </a:p>
        </p:txBody>
      </p:sp>
    </p:spTree>
    <p:extLst>
      <p:ext uri="{BB962C8B-B14F-4D97-AF65-F5344CB8AC3E}">
        <p14:creationId xmlns:p14="http://schemas.microsoft.com/office/powerpoint/2010/main" val="240641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131" grpId="0"/>
      <p:bldP spid="132" grpId="0"/>
      <p:bldP spid="133" grpId="0"/>
      <p:bldP spid="134" grpId="0"/>
      <p:bldP spid="135" grpId="0"/>
      <p:bldP spid="136" grpId="0"/>
      <p:bldP spid="1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EF03F-FD61-4D92-8302-045D542AB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A4A73-18E3-44B0-BB08-ADF1CC158B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58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3:  Find the current through the diode and the output voltage</a:t>
            </a:r>
          </a:p>
        </p:txBody>
      </p:sp>
      <p:sp>
        <p:nvSpPr>
          <p:cNvPr id="79" name="Content Placeholder 2">
            <a:extLst>
              <a:ext uri="{FF2B5EF4-FFF2-40B4-BE49-F238E27FC236}">
                <a16:creationId xmlns:a16="http://schemas.microsoft.com/office/drawing/2014/main" id="{520136CE-B4F8-487C-9ED7-0AFE0DC0488C}"/>
              </a:ext>
            </a:extLst>
          </p:cNvPr>
          <p:cNvSpPr txBox="1">
            <a:spLocks/>
          </p:cNvSpPr>
          <p:nvPr/>
        </p:nvSpPr>
        <p:spPr>
          <a:xfrm>
            <a:off x="5484569" y="1797643"/>
            <a:ext cx="4368450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diode is forward biased.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31BB5A9-A5FA-422C-8375-4E2C0CBA91B4}"/>
              </a:ext>
            </a:extLst>
          </p:cNvPr>
          <p:cNvGrpSpPr/>
          <p:nvPr/>
        </p:nvGrpSpPr>
        <p:grpSpPr>
          <a:xfrm>
            <a:off x="123342" y="2576540"/>
            <a:ext cx="2635098" cy="3253219"/>
            <a:chOff x="123342" y="2576540"/>
            <a:chExt cx="2635098" cy="3253219"/>
          </a:xfrm>
        </p:grpSpPr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B3593009-B705-473C-BE5B-B57552C34D12}"/>
                </a:ext>
              </a:extLst>
            </p:cNvPr>
            <p:cNvGrpSpPr/>
            <p:nvPr/>
          </p:nvGrpSpPr>
          <p:grpSpPr>
            <a:xfrm>
              <a:off x="838200" y="2791500"/>
              <a:ext cx="731520" cy="731520"/>
              <a:chOff x="2166897" y="3614000"/>
              <a:chExt cx="731520" cy="731520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DB8077AB-7538-4620-95CF-70AC7F51A6B7}"/>
                  </a:ext>
                </a:extLst>
              </p:cNvPr>
              <p:cNvSpPr/>
              <p:nvPr/>
            </p:nvSpPr>
            <p:spPr>
              <a:xfrm>
                <a:off x="2166897" y="3614000"/>
                <a:ext cx="731520" cy="73152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19A9CF9C-D6FD-4A99-AE1B-1FD68AF49BD5}"/>
                  </a:ext>
                </a:extLst>
              </p:cNvPr>
              <p:cNvSpPr txBox="1"/>
              <p:nvPr/>
            </p:nvSpPr>
            <p:spPr>
              <a:xfrm>
                <a:off x="2393014" y="3643304"/>
                <a:ext cx="3331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+</a:t>
                </a: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F332819E-776E-4E1D-A488-333B2731E00B}"/>
                  </a:ext>
                </a:extLst>
              </p:cNvPr>
              <p:cNvSpPr txBox="1"/>
              <p:nvPr/>
            </p:nvSpPr>
            <p:spPr>
              <a:xfrm>
                <a:off x="2396401" y="3846874"/>
                <a:ext cx="3331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-</a:t>
                </a:r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CC824377-3701-4B08-BD47-F3A0D95115AD}"/>
                </a:ext>
              </a:extLst>
            </p:cNvPr>
            <p:cNvGrpSpPr/>
            <p:nvPr/>
          </p:nvGrpSpPr>
          <p:grpSpPr>
            <a:xfrm>
              <a:off x="838200" y="4915359"/>
              <a:ext cx="731520" cy="731520"/>
              <a:chOff x="2166897" y="3614000"/>
              <a:chExt cx="731520" cy="731520"/>
            </a:xfrm>
          </p:grpSpPr>
          <p:sp>
            <p:nvSpPr>
              <p:cNvPr id="95" name="Oval 94">
                <a:extLst>
                  <a:ext uri="{FF2B5EF4-FFF2-40B4-BE49-F238E27FC236}">
                    <a16:creationId xmlns:a16="http://schemas.microsoft.com/office/drawing/2014/main" id="{621DB4F5-1DF1-41D4-93EA-B9FFA6A8A482}"/>
                  </a:ext>
                </a:extLst>
              </p:cNvPr>
              <p:cNvSpPr/>
              <p:nvPr/>
            </p:nvSpPr>
            <p:spPr>
              <a:xfrm>
                <a:off x="2166897" y="3614000"/>
                <a:ext cx="731520" cy="73152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DBAE1823-F0F4-4D9C-9E01-EF0A9BBDF8E8}"/>
                  </a:ext>
                </a:extLst>
              </p:cNvPr>
              <p:cNvSpPr txBox="1"/>
              <p:nvPr/>
            </p:nvSpPr>
            <p:spPr>
              <a:xfrm>
                <a:off x="2393014" y="3643304"/>
                <a:ext cx="3331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+</a:t>
                </a:r>
              </a:p>
            </p:txBody>
          </p: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361C19C5-E74A-40B6-8E80-9E2D691615A2}"/>
                  </a:ext>
                </a:extLst>
              </p:cNvPr>
              <p:cNvSpPr txBox="1"/>
              <p:nvPr/>
            </p:nvSpPr>
            <p:spPr>
              <a:xfrm>
                <a:off x="2396401" y="3846874"/>
                <a:ext cx="33315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-</a:t>
                </a:r>
              </a:p>
            </p:txBody>
          </p:sp>
        </p:grp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B42E6DB6-92D5-4F65-B6FD-4D53E13FAF65}"/>
                </a:ext>
              </a:extLst>
            </p:cNvPr>
            <p:cNvSpPr txBox="1"/>
            <p:nvPr/>
          </p:nvSpPr>
          <p:spPr>
            <a:xfrm>
              <a:off x="123342" y="2934560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5 V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37BA879-7061-4740-9BA3-415F61016D54}"/>
                </a:ext>
              </a:extLst>
            </p:cNvPr>
            <p:cNvSpPr txBox="1"/>
            <p:nvPr/>
          </p:nvSpPr>
          <p:spPr>
            <a:xfrm>
              <a:off x="150275" y="5091985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3 V</a:t>
              </a:r>
            </a:p>
          </p:txBody>
        </p: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293C1649-9B6A-43D6-BB9D-72DA6079927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11109" y="3506285"/>
              <a:ext cx="0" cy="1417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A7F6AC2A-9C51-4855-8801-D8CC67D2FF3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12162" y="5646879"/>
              <a:ext cx="0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>
              <a:extLst>
                <a:ext uri="{FF2B5EF4-FFF2-40B4-BE49-F238E27FC236}">
                  <a16:creationId xmlns:a16="http://schemas.microsoft.com/office/drawing/2014/main" id="{066815A0-3E56-4474-83C7-CD7CFA26A077}"/>
                </a:ext>
              </a:extLst>
            </p:cNvPr>
            <p:cNvCxnSpPr>
              <a:cxnSpLocks/>
            </p:cNvCxnSpPr>
            <p:nvPr/>
          </p:nvCxnSpPr>
          <p:spPr>
            <a:xfrm>
              <a:off x="1203960" y="5822083"/>
              <a:ext cx="15544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FB00BDC0-919F-441D-914E-DD0E1DEA363E}"/>
                </a:ext>
              </a:extLst>
            </p:cNvPr>
            <p:cNvCxnSpPr>
              <a:cxnSpLocks/>
            </p:cNvCxnSpPr>
            <p:nvPr/>
          </p:nvCxnSpPr>
          <p:spPr>
            <a:xfrm>
              <a:off x="1171536" y="2576540"/>
              <a:ext cx="155448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5711AD57-277A-4A67-9642-8345EBD4A6D9}"/>
                </a:ext>
              </a:extLst>
            </p:cNvPr>
            <p:cNvCxnSpPr>
              <a:cxnSpLocks/>
            </p:cNvCxnSpPr>
            <p:nvPr/>
          </p:nvCxnSpPr>
          <p:spPr>
            <a:xfrm>
              <a:off x="453653" y="4214945"/>
              <a:ext cx="7315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330F3BDC-9E66-4844-B8F5-CF9D3DBAA78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93955" y="2576540"/>
              <a:ext cx="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842A28A0-6344-4237-8BB2-876E4CC2AE4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7334" y="4214945"/>
              <a:ext cx="0" cy="1828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Isosceles Triangle 125">
              <a:extLst>
                <a:ext uri="{FF2B5EF4-FFF2-40B4-BE49-F238E27FC236}">
                  <a16:creationId xmlns:a16="http://schemas.microsoft.com/office/drawing/2014/main" id="{18B3E03B-16DD-4249-B165-DCFFC5ECD099}"/>
                </a:ext>
              </a:extLst>
            </p:cNvPr>
            <p:cNvSpPr/>
            <p:nvPr/>
          </p:nvSpPr>
          <p:spPr>
            <a:xfrm flipV="1">
              <a:off x="413070" y="4394398"/>
              <a:ext cx="91440" cy="109728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1" name="Content Placeholder 2">
            <a:extLst>
              <a:ext uri="{FF2B5EF4-FFF2-40B4-BE49-F238E27FC236}">
                <a16:creationId xmlns:a16="http://schemas.microsoft.com/office/drawing/2014/main" id="{4BB7B547-9957-4CFB-8833-0186F728F925}"/>
              </a:ext>
            </a:extLst>
          </p:cNvPr>
          <p:cNvSpPr txBox="1">
            <a:spLocks/>
          </p:cNvSpPr>
          <p:nvPr/>
        </p:nvSpPr>
        <p:spPr>
          <a:xfrm>
            <a:off x="3075635" y="3909300"/>
            <a:ext cx="1692481" cy="55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V</a:t>
            </a:r>
            <a:r>
              <a:rPr lang="en-US" sz="2400" baseline="-25000" dirty="0"/>
              <a:t>on</a:t>
            </a:r>
            <a:r>
              <a:rPr lang="en-US" sz="2400" dirty="0"/>
              <a:t> = (0.7 V)</a:t>
            </a:r>
          </a:p>
        </p:txBody>
      </p:sp>
      <p:sp>
        <p:nvSpPr>
          <p:cNvPr id="132" name="Content Placeholder 2">
            <a:extLst>
              <a:ext uri="{FF2B5EF4-FFF2-40B4-BE49-F238E27FC236}">
                <a16:creationId xmlns:a16="http://schemas.microsoft.com/office/drawing/2014/main" id="{2E956C74-0DFF-4A63-B42C-084970ED30E6}"/>
              </a:ext>
            </a:extLst>
          </p:cNvPr>
          <p:cNvSpPr txBox="1">
            <a:spLocks/>
          </p:cNvSpPr>
          <p:nvPr/>
        </p:nvSpPr>
        <p:spPr>
          <a:xfrm>
            <a:off x="5484568" y="2406953"/>
            <a:ext cx="6237201" cy="627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Replace the diode with a voltage source.</a:t>
            </a:r>
          </a:p>
        </p:txBody>
      </p:sp>
      <p:sp>
        <p:nvSpPr>
          <p:cNvPr id="133" name="Content Placeholder 2">
            <a:extLst>
              <a:ext uri="{FF2B5EF4-FFF2-40B4-BE49-F238E27FC236}">
                <a16:creationId xmlns:a16="http://schemas.microsoft.com/office/drawing/2014/main" id="{9919E1D0-F26A-439A-919A-BBE8F7853733}"/>
              </a:ext>
            </a:extLst>
          </p:cNvPr>
          <p:cNvSpPr txBox="1">
            <a:spLocks/>
          </p:cNvSpPr>
          <p:nvPr/>
        </p:nvSpPr>
        <p:spPr>
          <a:xfrm>
            <a:off x="5484568" y="3157260"/>
            <a:ext cx="6237201" cy="627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Use KVL around the loop</a:t>
            </a:r>
          </a:p>
        </p:txBody>
      </p: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64635C50-D520-440A-9FE8-07BA56B6C121}"/>
              </a:ext>
            </a:extLst>
          </p:cNvPr>
          <p:cNvSpPr txBox="1">
            <a:spLocks/>
          </p:cNvSpPr>
          <p:nvPr/>
        </p:nvSpPr>
        <p:spPr>
          <a:xfrm>
            <a:off x="5140976" y="3854211"/>
            <a:ext cx="7051024" cy="627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0 = (5 V) -  I</a:t>
            </a:r>
            <a:r>
              <a:rPr lang="en-US" baseline="-25000" dirty="0"/>
              <a:t>D</a:t>
            </a:r>
            <a:r>
              <a:rPr lang="en-US" dirty="0"/>
              <a:t> (20 k</a:t>
            </a:r>
            <a:r>
              <a:rPr lang="el-GR" dirty="0"/>
              <a:t>Ω</a:t>
            </a:r>
            <a:r>
              <a:rPr lang="en-US" dirty="0"/>
              <a:t>)  - 0.7 V + (3 V) </a:t>
            </a: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80B024DB-9A51-4CEE-B971-490131A8FA10}"/>
              </a:ext>
            </a:extLst>
          </p:cNvPr>
          <p:cNvSpPr txBox="1">
            <a:spLocks/>
          </p:cNvSpPr>
          <p:nvPr/>
        </p:nvSpPr>
        <p:spPr>
          <a:xfrm>
            <a:off x="5140970" y="4584489"/>
            <a:ext cx="3190944" cy="627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7.3 V = I</a:t>
            </a:r>
            <a:r>
              <a:rPr lang="en-US" baseline="-25000" dirty="0"/>
              <a:t>D</a:t>
            </a:r>
            <a:r>
              <a:rPr lang="en-US" dirty="0"/>
              <a:t> (20 k</a:t>
            </a:r>
            <a:r>
              <a:rPr lang="el-GR" dirty="0"/>
              <a:t>Ω</a:t>
            </a:r>
            <a:r>
              <a:rPr lang="en-US" dirty="0"/>
              <a:t>) </a:t>
            </a:r>
          </a:p>
        </p:txBody>
      </p:sp>
      <p:sp>
        <p:nvSpPr>
          <p:cNvPr id="136" name="Content Placeholder 2">
            <a:extLst>
              <a:ext uri="{FF2B5EF4-FFF2-40B4-BE49-F238E27FC236}">
                <a16:creationId xmlns:a16="http://schemas.microsoft.com/office/drawing/2014/main" id="{33A62627-2548-4BD3-8E01-55360E1F2127}"/>
              </a:ext>
            </a:extLst>
          </p:cNvPr>
          <p:cNvSpPr txBox="1">
            <a:spLocks/>
          </p:cNvSpPr>
          <p:nvPr/>
        </p:nvSpPr>
        <p:spPr>
          <a:xfrm>
            <a:off x="5153669" y="5308455"/>
            <a:ext cx="4485630" cy="51358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</a:t>
            </a:r>
            <a:r>
              <a:rPr lang="en-US" baseline="-25000" dirty="0"/>
              <a:t>D</a:t>
            </a:r>
            <a:r>
              <a:rPr lang="en-US" dirty="0"/>
              <a:t> = 7.3 V / (20 k</a:t>
            </a:r>
            <a:r>
              <a:rPr lang="el-GR" dirty="0"/>
              <a:t>Ω</a:t>
            </a:r>
            <a:r>
              <a:rPr lang="en-US" dirty="0"/>
              <a:t>) = 0.365 mA </a:t>
            </a: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C07D4FCF-5BDD-4D66-B2BE-1882CADF8FAC}"/>
              </a:ext>
            </a:extLst>
          </p:cNvPr>
          <p:cNvSpPr txBox="1">
            <a:spLocks/>
          </p:cNvSpPr>
          <p:nvPr/>
        </p:nvSpPr>
        <p:spPr>
          <a:xfrm>
            <a:off x="4011577" y="6043273"/>
            <a:ext cx="7710192" cy="557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- 3 V + 0.7 = -2.3 V 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F1336FF9-0FFB-4B3C-A514-BB09AF3533A4}"/>
              </a:ext>
            </a:extLst>
          </p:cNvPr>
          <p:cNvGrpSpPr/>
          <p:nvPr/>
        </p:nvGrpSpPr>
        <p:grpSpPr>
          <a:xfrm>
            <a:off x="1883775" y="1944918"/>
            <a:ext cx="2430299" cy="4445795"/>
            <a:chOff x="5744778" y="1945489"/>
            <a:chExt cx="2430299" cy="4445795"/>
          </a:xfrm>
        </p:grpSpPr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DD266B54-5336-4B1D-B81E-79A7AA2779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04448" y="4235638"/>
              <a:ext cx="0" cy="17373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2692E9D8-E4EF-4B4D-8453-28D83F31BE52}"/>
                </a:ext>
              </a:extLst>
            </p:cNvPr>
            <p:cNvCxnSpPr>
              <a:cxnSpLocks/>
            </p:cNvCxnSpPr>
            <p:nvPr/>
          </p:nvCxnSpPr>
          <p:spPr>
            <a:xfrm>
              <a:off x="6585529" y="3729529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8FDFA10A-528B-4F9A-A737-B1164F84B656}"/>
                </a:ext>
              </a:extLst>
            </p:cNvPr>
            <p:cNvSpPr txBox="1"/>
            <p:nvPr/>
          </p:nvSpPr>
          <p:spPr>
            <a:xfrm>
              <a:off x="7200825" y="3535818"/>
              <a:ext cx="9742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11763924-CBEF-40AC-A5C3-8B51B242707E}"/>
                </a:ext>
              </a:extLst>
            </p:cNvPr>
            <p:cNvSpPr txBox="1"/>
            <p:nvPr/>
          </p:nvSpPr>
          <p:spPr>
            <a:xfrm>
              <a:off x="6189529" y="1945489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5 V</a:t>
              </a:r>
            </a:p>
          </p:txBody>
        </p: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40BAC99D-B19A-4EE9-85D7-25B10CDEB9B6}"/>
                </a:ext>
              </a:extLst>
            </p:cNvPr>
            <p:cNvGrpSpPr/>
            <p:nvPr/>
          </p:nvGrpSpPr>
          <p:grpSpPr>
            <a:xfrm flipV="1">
              <a:off x="6417003" y="3864667"/>
              <a:ext cx="365760" cy="413645"/>
              <a:chOff x="6431228" y="3717404"/>
              <a:chExt cx="365760" cy="413645"/>
            </a:xfrm>
          </p:grpSpPr>
          <p:sp>
            <p:nvSpPr>
              <p:cNvPr id="124" name="Isosceles Triangle 123">
                <a:extLst>
                  <a:ext uri="{FF2B5EF4-FFF2-40B4-BE49-F238E27FC236}">
                    <a16:creationId xmlns:a16="http://schemas.microsoft.com/office/drawing/2014/main" id="{8D63BD19-9D77-4C04-981E-E7F108957F44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860D7038-FE90-4C4B-A314-350C66E073CE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38383DA-EB65-4326-B71D-ED951906B8F2}"/>
                </a:ext>
              </a:extLst>
            </p:cNvPr>
            <p:cNvSpPr txBox="1"/>
            <p:nvPr/>
          </p:nvSpPr>
          <p:spPr>
            <a:xfrm>
              <a:off x="5744778" y="3857229"/>
              <a:ext cx="6493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D</a:t>
              </a:r>
            </a:p>
          </p:txBody>
        </p: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F0EBC038-F61D-4060-8BDF-DB7C7F3A07E8}"/>
                </a:ext>
              </a:extLst>
            </p:cNvPr>
            <p:cNvGrpSpPr/>
            <p:nvPr/>
          </p:nvGrpSpPr>
          <p:grpSpPr>
            <a:xfrm>
              <a:off x="6434120" y="2451137"/>
              <a:ext cx="297701" cy="1438395"/>
              <a:chOff x="5090300" y="2694719"/>
              <a:chExt cx="297701" cy="1438395"/>
            </a:xfrm>
          </p:grpSpPr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D26ED3DD-DE00-402A-A06E-7B94253BB757}"/>
                  </a:ext>
                </a:extLst>
              </p:cNvPr>
              <p:cNvGrpSpPr/>
              <p:nvPr/>
            </p:nvGrpSpPr>
            <p:grpSpPr>
              <a:xfrm>
                <a:off x="5090300" y="2694719"/>
                <a:ext cx="297701" cy="1117728"/>
                <a:chOff x="5090300" y="2694719"/>
                <a:chExt cx="297701" cy="1117728"/>
              </a:xfrm>
            </p:grpSpPr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6533534E-C9B6-49C5-A2E5-5B23F2A56D9C}"/>
                    </a:ext>
                  </a:extLst>
                </p:cNvPr>
                <p:cNvGrpSpPr/>
                <p:nvPr/>
              </p:nvGrpSpPr>
              <p:grpSpPr>
                <a:xfrm rot="5400000">
                  <a:off x="4840221" y="3264667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13" name="Group 112">
                    <a:extLst>
                      <a:ext uri="{FF2B5EF4-FFF2-40B4-BE49-F238E27FC236}">
                        <a16:creationId xmlns:a16="http://schemas.microsoft.com/office/drawing/2014/main" id="{3297623E-A507-455C-BACA-742331646AEE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21" name="Straight Connector 120">
                      <a:extLst>
                        <a:ext uri="{FF2B5EF4-FFF2-40B4-BE49-F238E27FC236}">
                          <a16:creationId xmlns:a16="http://schemas.microsoft.com/office/drawing/2014/main" id="{5D98D6A9-7EE6-4ECA-88DF-87BE7254D52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2" name="Straight Connector 121">
                      <a:extLst>
                        <a:ext uri="{FF2B5EF4-FFF2-40B4-BE49-F238E27FC236}">
                          <a16:creationId xmlns:a16="http://schemas.microsoft.com/office/drawing/2014/main" id="{F137DE01-CB4D-4048-85A3-B6F48F2637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4" name="Group 113">
                    <a:extLst>
                      <a:ext uri="{FF2B5EF4-FFF2-40B4-BE49-F238E27FC236}">
                        <a16:creationId xmlns:a16="http://schemas.microsoft.com/office/drawing/2014/main" id="{92AE1638-375E-4861-AD24-7D9E7B3D5806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19" name="Straight Connector 118">
                      <a:extLst>
                        <a:ext uri="{FF2B5EF4-FFF2-40B4-BE49-F238E27FC236}">
                          <a16:creationId xmlns:a16="http://schemas.microsoft.com/office/drawing/2014/main" id="{273B40FB-3E9B-4762-8D56-35A8BD19C39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0" name="Straight Connector 119">
                      <a:extLst>
                        <a:ext uri="{FF2B5EF4-FFF2-40B4-BE49-F238E27FC236}">
                          <a16:creationId xmlns:a16="http://schemas.microsoft.com/office/drawing/2014/main" id="{B70A9192-DADD-4A17-8E2B-01E4675B3C4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15" name="Group 114">
                    <a:extLst>
                      <a:ext uri="{FF2B5EF4-FFF2-40B4-BE49-F238E27FC236}">
                        <a16:creationId xmlns:a16="http://schemas.microsoft.com/office/drawing/2014/main" id="{C68041CB-B570-44CC-8E9E-4E0048F6605D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17" name="Straight Connector 116">
                      <a:extLst>
                        <a:ext uri="{FF2B5EF4-FFF2-40B4-BE49-F238E27FC236}">
                          <a16:creationId xmlns:a16="http://schemas.microsoft.com/office/drawing/2014/main" id="{89CB8254-63FB-45C8-BD20-ABADED42B51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8" name="Straight Connector 117">
                      <a:extLst>
                        <a:ext uri="{FF2B5EF4-FFF2-40B4-BE49-F238E27FC236}">
                          <a16:creationId xmlns:a16="http://schemas.microsoft.com/office/drawing/2014/main" id="{4BB1B231-B9A7-45FD-B4C3-CC0F81EE0A1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6" name="Straight Connector 115">
                    <a:extLst>
                      <a:ext uri="{FF2B5EF4-FFF2-40B4-BE49-F238E27FC236}">
                        <a16:creationId xmlns:a16="http://schemas.microsoft.com/office/drawing/2014/main" id="{BECF6473-4CE3-4541-ABC6-43CBD0BCD2A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560A70F2-2C74-472F-BA23-B65618B4B78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5214537" y="2694719"/>
                  <a:ext cx="109" cy="34036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85E171CB-0A6A-46F0-98A2-0856CD1EDA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34609" y="3812447"/>
                <a:ext cx="0" cy="32066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6842BD0F-AB6C-494C-8F6D-BD2704D36CBC}"/>
                </a:ext>
              </a:extLst>
            </p:cNvPr>
            <p:cNvSpPr txBox="1"/>
            <p:nvPr/>
          </p:nvSpPr>
          <p:spPr>
            <a:xfrm>
              <a:off x="6781507" y="2958124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20 k</a:t>
              </a:r>
              <a:r>
                <a:rPr lang="el-GR" dirty="0"/>
                <a:t>Ω</a:t>
              </a:r>
              <a:endParaRPr lang="en-US" dirty="0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889A440F-DC9E-48E8-BBAE-C3D9D98BB0F6}"/>
                </a:ext>
              </a:extLst>
            </p:cNvPr>
            <p:cNvSpPr/>
            <p:nvPr/>
          </p:nvSpPr>
          <p:spPr>
            <a:xfrm>
              <a:off x="6507984" y="2353880"/>
              <a:ext cx="137160" cy="13716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89076E23-C9ED-401D-AA3F-3179E37C9475}"/>
                </a:ext>
              </a:extLst>
            </p:cNvPr>
            <p:cNvSpPr/>
            <p:nvPr/>
          </p:nvSpPr>
          <p:spPr>
            <a:xfrm>
              <a:off x="6558357" y="5854270"/>
              <a:ext cx="137160" cy="13716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7" name="Straight Arrow Connector 106">
              <a:extLst>
                <a:ext uri="{FF2B5EF4-FFF2-40B4-BE49-F238E27FC236}">
                  <a16:creationId xmlns:a16="http://schemas.microsoft.com/office/drawing/2014/main" id="{6EC571EF-991F-4FB3-8408-6878007C8F17}"/>
                </a:ext>
              </a:extLst>
            </p:cNvPr>
            <p:cNvCxnSpPr/>
            <p:nvPr/>
          </p:nvCxnSpPr>
          <p:spPr>
            <a:xfrm>
              <a:off x="6091496" y="3864667"/>
              <a:ext cx="0" cy="3658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97090EB0-B09B-453A-82B9-7664A8A02D7B}"/>
                </a:ext>
              </a:extLst>
            </p:cNvPr>
            <p:cNvSpPr txBox="1"/>
            <p:nvPr/>
          </p:nvSpPr>
          <p:spPr>
            <a:xfrm>
              <a:off x="6288947" y="6021323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-3 V</a:t>
              </a:r>
            </a:p>
          </p:txBody>
        </p: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508752BE-C51B-418F-9AAC-EE7CD9A5BF3D}"/>
              </a:ext>
            </a:extLst>
          </p:cNvPr>
          <p:cNvGrpSpPr/>
          <p:nvPr/>
        </p:nvGrpSpPr>
        <p:grpSpPr>
          <a:xfrm>
            <a:off x="2358766" y="3780173"/>
            <a:ext cx="731520" cy="731520"/>
            <a:chOff x="2166897" y="3614000"/>
            <a:chExt cx="731520" cy="731520"/>
          </a:xfrm>
          <a:solidFill>
            <a:schemeClr val="bg1"/>
          </a:solidFill>
        </p:grpSpPr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EBEA080B-2003-4F67-B66E-1E06C0AA9776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053CADB7-8D2A-45CA-8E0F-C2A3990A8FB6}"/>
                </a:ext>
              </a:extLst>
            </p:cNvPr>
            <p:cNvSpPr txBox="1"/>
            <p:nvPr/>
          </p:nvSpPr>
          <p:spPr>
            <a:xfrm>
              <a:off x="2466483" y="3680870"/>
              <a:ext cx="271055" cy="276999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DEAEC56C-0EED-4D77-8CAC-A32271C420AF}"/>
                </a:ext>
              </a:extLst>
            </p:cNvPr>
            <p:cNvSpPr txBox="1"/>
            <p:nvPr/>
          </p:nvSpPr>
          <p:spPr>
            <a:xfrm>
              <a:off x="2483418" y="3908806"/>
              <a:ext cx="267216" cy="369332"/>
            </a:xfrm>
            <a:prstGeom prst="rect">
              <a:avLst/>
            </a:prstGeom>
            <a:grp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657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131" grpId="0"/>
      <p:bldP spid="132" grpId="0"/>
      <p:bldP spid="133" grpId="0"/>
      <p:bldP spid="134" grpId="0"/>
      <p:bldP spid="135" grpId="0"/>
      <p:bldP spid="136" grpId="0"/>
      <p:bldP spid="1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EF03F-FD61-4D92-8302-045D542AB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A4A73-18E3-44B0-BB08-ADF1CC158B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55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19820</TotalTime>
  <Words>1163</Words>
  <Application>Microsoft Office PowerPoint</Application>
  <PresentationFormat>Widescreen</PresentationFormat>
  <Paragraphs>250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Analog Electronics Technology</vt:lpstr>
      <vt:lpstr>Practice Problems</vt:lpstr>
      <vt:lpstr>Practice Problem 1:  Find the current through the diode and through the 8 Ohm resistor</vt:lpstr>
      <vt:lpstr>PowerPoint Presentation</vt:lpstr>
      <vt:lpstr>Practice Problem 2:  Find the current through the diode and the output voltage</vt:lpstr>
      <vt:lpstr>PowerPoint Presentation</vt:lpstr>
      <vt:lpstr>Practice Problem 3:  Find the current through the diode and the output voltage</vt:lpstr>
      <vt:lpstr>PowerPoint Presentation</vt:lpstr>
      <vt:lpstr>Practice Problem 4:  Find the current through the diode and the output voltage</vt:lpstr>
      <vt:lpstr>PowerPoint Presentation</vt:lpstr>
      <vt:lpstr>Practice Problem 5:  Find the current through the diode and the output voltage</vt:lpstr>
      <vt:lpstr>PowerPoint Presentation</vt:lpstr>
      <vt:lpstr>Practice Problem 6:  Find the current through the diode and through the 8 Ohm resistors</vt:lpstr>
      <vt:lpstr>Practice Problem 6:  Find the current through the diode and through the 8 Ohm resistors</vt:lpstr>
      <vt:lpstr>Practice Problem 6:  Find the current through the diode and through the 8 Ohm resistors</vt:lpstr>
      <vt:lpstr>Practice Problem 6:  Find the current through the diode and through the 8 Ohm resistors</vt:lpstr>
      <vt:lpstr>Practice Problem 6:  Find the current through the diode and through the 8 Ohm resistors</vt:lpstr>
      <vt:lpstr>Practice Problem 6:  Find the current through the diode and through the 8 Ohm resistors</vt:lpstr>
      <vt:lpstr>PowerPoint Presentation</vt:lpstr>
      <vt:lpstr>Practice Problem 7:  Find the current through the diode and through the 8 Ohm resistors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330</cp:revision>
  <dcterms:created xsi:type="dcterms:W3CDTF">2018-11-17T00:51:02Z</dcterms:created>
  <dcterms:modified xsi:type="dcterms:W3CDTF">2020-10-01T16:39:34Z</dcterms:modified>
</cp:coreProperties>
</file>