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3" r:id="rId3"/>
    <p:sldId id="439" r:id="rId4"/>
    <p:sldId id="427" r:id="rId5"/>
    <p:sldId id="431" r:id="rId6"/>
    <p:sldId id="339" r:id="rId7"/>
    <p:sldId id="328" r:id="rId8"/>
    <p:sldId id="349" r:id="rId9"/>
    <p:sldId id="344" r:id="rId10"/>
    <p:sldId id="350" r:id="rId11"/>
    <p:sldId id="333" r:id="rId12"/>
    <p:sldId id="351" r:id="rId13"/>
    <p:sldId id="352" r:id="rId14"/>
    <p:sldId id="353" r:id="rId15"/>
    <p:sldId id="434" r:id="rId16"/>
    <p:sldId id="435" r:id="rId17"/>
    <p:sldId id="444" r:id="rId18"/>
    <p:sldId id="445" r:id="rId19"/>
    <p:sldId id="432" r:id="rId20"/>
    <p:sldId id="366" r:id="rId21"/>
    <p:sldId id="453" r:id="rId22"/>
    <p:sldId id="386" r:id="rId23"/>
    <p:sldId id="426" r:id="rId24"/>
    <p:sldId id="454" r:id="rId25"/>
    <p:sldId id="456" r:id="rId26"/>
    <p:sldId id="419" r:id="rId27"/>
    <p:sldId id="457" r:id="rId28"/>
    <p:sldId id="468" r:id="rId29"/>
    <p:sldId id="396" r:id="rId30"/>
    <p:sldId id="463" r:id="rId31"/>
    <p:sldId id="465" r:id="rId32"/>
    <p:sldId id="467" r:id="rId33"/>
    <p:sldId id="452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317" autoAdjust="0"/>
    <p:restoredTop sz="94660"/>
  </p:normalViewPr>
  <p:slideViewPr>
    <p:cSldViewPr snapToGrid="0">
      <p:cViewPr varScale="1">
        <p:scale>
          <a:sx n="51" d="100"/>
          <a:sy n="51" d="100"/>
        </p:scale>
        <p:origin x="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Small Signal Changes</a:t>
            </a:r>
          </a:p>
        </c:rich>
      </c:tx>
      <c:layout>
        <c:manualLayout>
          <c:xMode val="edge"/>
          <c:yMode val="edge"/>
          <c:x val="0.42672057831550791"/>
          <c:y val="3.06488013382505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Sheet1!$C$6:$C$76</c:f>
              <c:numCache>
                <c:formatCode>General</c:formatCode>
                <c:ptCount val="71"/>
                <c:pt idx="0">
                  <c:v>5</c:v>
                </c:pt>
                <c:pt idx="1">
                  <c:v>5.0309016994374947</c:v>
                </c:pt>
                <c:pt idx="2">
                  <c:v>5.058778525229247</c:v>
                </c:pt>
                <c:pt idx="3">
                  <c:v>5.0809016994374945</c:v>
                </c:pt>
                <c:pt idx="4">
                  <c:v>5.095105651629515</c:v>
                </c:pt>
                <c:pt idx="5">
                  <c:v>5.0999999999999996</c:v>
                </c:pt>
                <c:pt idx="6">
                  <c:v>5.095105651629515</c:v>
                </c:pt>
                <c:pt idx="7">
                  <c:v>5.0809016994374945</c:v>
                </c:pt>
                <c:pt idx="8">
                  <c:v>5.058778525229247</c:v>
                </c:pt>
                <c:pt idx="9">
                  <c:v>5.0309016994374947</c:v>
                </c:pt>
                <c:pt idx="10">
                  <c:v>5</c:v>
                </c:pt>
                <c:pt idx="11">
                  <c:v>4.9690983005625053</c:v>
                </c:pt>
                <c:pt idx="12">
                  <c:v>4.941221474770753</c:v>
                </c:pt>
                <c:pt idx="13">
                  <c:v>4.9190983005625055</c:v>
                </c:pt>
                <c:pt idx="14">
                  <c:v>4.904894348370485</c:v>
                </c:pt>
                <c:pt idx="15">
                  <c:v>4.9000000000000004</c:v>
                </c:pt>
                <c:pt idx="16">
                  <c:v>4.904894348370485</c:v>
                </c:pt>
                <c:pt idx="17">
                  <c:v>4.9190983005625055</c:v>
                </c:pt>
                <c:pt idx="18">
                  <c:v>4.941221474770753</c:v>
                </c:pt>
                <c:pt idx="19">
                  <c:v>4.9690983005625053</c:v>
                </c:pt>
                <c:pt idx="20">
                  <c:v>5</c:v>
                </c:pt>
                <c:pt idx="21">
                  <c:v>5.0309016994374947</c:v>
                </c:pt>
                <c:pt idx="22">
                  <c:v>5.0587785252292479</c:v>
                </c:pt>
                <c:pt idx="23">
                  <c:v>5.0809016994374945</c:v>
                </c:pt>
                <c:pt idx="24">
                  <c:v>5.095105651629515</c:v>
                </c:pt>
                <c:pt idx="25">
                  <c:v>5.0999999999999996</c:v>
                </c:pt>
                <c:pt idx="26">
                  <c:v>5.095105651629515</c:v>
                </c:pt>
                <c:pt idx="27">
                  <c:v>5.0809016994374945</c:v>
                </c:pt>
                <c:pt idx="28">
                  <c:v>5.058778525229247</c:v>
                </c:pt>
                <c:pt idx="29">
                  <c:v>5.0309016994374947</c:v>
                </c:pt>
                <c:pt idx="30">
                  <c:v>5</c:v>
                </c:pt>
                <c:pt idx="31">
                  <c:v>4.9690983005625045</c:v>
                </c:pt>
                <c:pt idx="32">
                  <c:v>4.9412214747707521</c:v>
                </c:pt>
                <c:pt idx="33">
                  <c:v>4.9190983005625046</c:v>
                </c:pt>
                <c:pt idx="34">
                  <c:v>4.9048943483704841</c:v>
                </c:pt>
                <c:pt idx="35">
                  <c:v>4.9000000000000004</c:v>
                </c:pt>
                <c:pt idx="36">
                  <c:v>4.904894348370485</c:v>
                </c:pt>
                <c:pt idx="37">
                  <c:v>4.9190983005625055</c:v>
                </c:pt>
                <c:pt idx="38">
                  <c:v>4.941221474770753</c:v>
                </c:pt>
                <c:pt idx="39">
                  <c:v>4.9690983005625062</c:v>
                </c:pt>
                <c:pt idx="40">
                  <c:v>5.0000000000000009</c:v>
                </c:pt>
                <c:pt idx="41">
                  <c:v>5.0309016994374955</c:v>
                </c:pt>
                <c:pt idx="42">
                  <c:v>5.0587785252292479</c:v>
                </c:pt>
                <c:pt idx="43">
                  <c:v>5.0809016994374945</c:v>
                </c:pt>
                <c:pt idx="44">
                  <c:v>5.095105651629515</c:v>
                </c:pt>
                <c:pt idx="45">
                  <c:v>5.0999999999999996</c:v>
                </c:pt>
                <c:pt idx="46">
                  <c:v>5.095105651629515</c:v>
                </c:pt>
                <c:pt idx="47">
                  <c:v>5.0809016994374945</c:v>
                </c:pt>
                <c:pt idx="48">
                  <c:v>5.0587785252292479</c:v>
                </c:pt>
                <c:pt idx="49">
                  <c:v>5.0309016994374955</c:v>
                </c:pt>
                <c:pt idx="50">
                  <c:v>5.0000000000000009</c:v>
                </c:pt>
                <c:pt idx="51">
                  <c:v>4.9690983005625062</c:v>
                </c:pt>
                <c:pt idx="52">
                  <c:v>4.941221474770753</c:v>
                </c:pt>
                <c:pt idx="53">
                  <c:v>4.9190983005625055</c:v>
                </c:pt>
                <c:pt idx="54">
                  <c:v>4.904894348370485</c:v>
                </c:pt>
                <c:pt idx="55">
                  <c:v>4.9000000000000004</c:v>
                </c:pt>
                <c:pt idx="56">
                  <c:v>4.9048943483704841</c:v>
                </c:pt>
                <c:pt idx="57">
                  <c:v>4.9190983005625046</c:v>
                </c:pt>
                <c:pt idx="58">
                  <c:v>4.9412214747707512</c:v>
                </c:pt>
                <c:pt idx="59">
                  <c:v>4.9690983005625036</c:v>
                </c:pt>
                <c:pt idx="60">
                  <c:v>4.9999999999999982</c:v>
                </c:pt>
                <c:pt idx="61">
                  <c:v>5.0309016994374929</c:v>
                </c:pt>
                <c:pt idx="62">
                  <c:v>5.0587785252292461</c:v>
                </c:pt>
                <c:pt idx="63">
                  <c:v>5.0809016994374936</c:v>
                </c:pt>
                <c:pt idx="64">
                  <c:v>5.095105651629515</c:v>
                </c:pt>
                <c:pt idx="65">
                  <c:v>5.0999999999999996</c:v>
                </c:pt>
                <c:pt idx="66">
                  <c:v>5.0951056516295159</c:v>
                </c:pt>
                <c:pt idx="67">
                  <c:v>5.0809016994374963</c:v>
                </c:pt>
                <c:pt idx="68">
                  <c:v>5.0587785252292496</c:v>
                </c:pt>
                <c:pt idx="69">
                  <c:v>5.0309016994374973</c:v>
                </c:pt>
                <c:pt idx="70">
                  <c:v>5.0000000000000027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24C-41AE-A044-0CEDCB94C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Large Signal Changes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Sheet1!$B$6:$B$76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</c:numCache>
            </c:numRef>
          </c:xVal>
          <c:yVal>
            <c:numRef>
              <c:f>Sheet1!$D$6:$D$76</c:f>
              <c:numCache>
                <c:formatCode>General</c:formatCode>
                <c:ptCount val="71"/>
                <c:pt idx="0">
                  <c:v>0</c:v>
                </c:pt>
                <c:pt idx="1">
                  <c:v>1.545084971874737</c:v>
                </c:pt>
                <c:pt idx="2">
                  <c:v>2.9389262614623659</c:v>
                </c:pt>
                <c:pt idx="3">
                  <c:v>4.0450849718747373</c:v>
                </c:pt>
                <c:pt idx="4">
                  <c:v>4.7552825814757673</c:v>
                </c:pt>
                <c:pt idx="5">
                  <c:v>5</c:v>
                </c:pt>
                <c:pt idx="6">
                  <c:v>4.7552825814757682</c:v>
                </c:pt>
                <c:pt idx="7">
                  <c:v>4.0450849718747373</c:v>
                </c:pt>
                <c:pt idx="8">
                  <c:v>2.9389262614623664</c:v>
                </c:pt>
                <c:pt idx="9">
                  <c:v>1.5450849718747397</c:v>
                </c:pt>
                <c:pt idx="10">
                  <c:v>2.8330202767046231E-15</c:v>
                </c:pt>
                <c:pt idx="11">
                  <c:v>-1.5450849718747346</c:v>
                </c:pt>
                <c:pt idx="12">
                  <c:v>-2.938926261462365</c:v>
                </c:pt>
                <c:pt idx="13">
                  <c:v>-4.0450849718747364</c:v>
                </c:pt>
                <c:pt idx="14">
                  <c:v>-4.7552825814757673</c:v>
                </c:pt>
                <c:pt idx="15">
                  <c:v>-5</c:v>
                </c:pt>
                <c:pt idx="16">
                  <c:v>-4.7552825814757664</c:v>
                </c:pt>
                <c:pt idx="17">
                  <c:v>-4.0450849718747346</c:v>
                </c:pt>
                <c:pt idx="18">
                  <c:v>-2.9389262614623597</c:v>
                </c:pt>
                <c:pt idx="19">
                  <c:v>-1.5450849718747297</c:v>
                </c:pt>
                <c:pt idx="20">
                  <c:v>7.6566357420926323E-15</c:v>
                </c:pt>
                <c:pt idx="21">
                  <c:v>1.5450849718747444</c:v>
                </c:pt>
                <c:pt idx="22">
                  <c:v>2.9389262614623717</c:v>
                </c:pt>
                <c:pt idx="23">
                  <c:v>4.0450849718747435</c:v>
                </c:pt>
                <c:pt idx="24">
                  <c:v>4.7552825814757718</c:v>
                </c:pt>
                <c:pt idx="25">
                  <c:v>5</c:v>
                </c:pt>
                <c:pt idx="26">
                  <c:v>4.7552825814757629</c:v>
                </c:pt>
                <c:pt idx="27">
                  <c:v>4.0450849718747275</c:v>
                </c:pt>
                <c:pt idx="28">
                  <c:v>2.938926261462353</c:v>
                </c:pt>
                <c:pt idx="29">
                  <c:v>1.5450849718747219</c:v>
                </c:pt>
                <c:pt idx="30">
                  <c:v>-1.5925845711639575E-14</c:v>
                </c:pt>
                <c:pt idx="31">
                  <c:v>-1.5450849718747606</c:v>
                </c:pt>
                <c:pt idx="32">
                  <c:v>-2.9389262614623854</c:v>
                </c:pt>
                <c:pt idx="33">
                  <c:v>-4.0450849718747515</c:v>
                </c:pt>
                <c:pt idx="34">
                  <c:v>-4.7552825814757753</c:v>
                </c:pt>
                <c:pt idx="35">
                  <c:v>-5</c:v>
                </c:pt>
                <c:pt idx="36">
                  <c:v>-4.7552825814757602</c:v>
                </c:pt>
                <c:pt idx="37">
                  <c:v>-4.045084971874723</c:v>
                </c:pt>
                <c:pt idx="38">
                  <c:v>-2.9389262614623393</c:v>
                </c:pt>
                <c:pt idx="39">
                  <c:v>-1.5450849718747057</c:v>
                </c:pt>
                <c:pt idx="40">
                  <c:v>2.4195055681186517E-14</c:v>
                </c:pt>
                <c:pt idx="41">
                  <c:v>1.5450849718747599</c:v>
                </c:pt>
                <c:pt idx="42">
                  <c:v>2.9389262614623779</c:v>
                </c:pt>
                <c:pt idx="43">
                  <c:v>4.0450849718747408</c:v>
                </c:pt>
                <c:pt idx="44">
                  <c:v>4.75528258147577</c:v>
                </c:pt>
                <c:pt idx="45">
                  <c:v>5</c:v>
                </c:pt>
                <c:pt idx="46">
                  <c:v>4.7552825814757718</c:v>
                </c:pt>
                <c:pt idx="47">
                  <c:v>4.0450849718747435</c:v>
                </c:pt>
                <c:pt idx="48">
                  <c:v>2.9389262614623823</c:v>
                </c:pt>
                <c:pt idx="49">
                  <c:v>1.5450849718747652</c:v>
                </c:pt>
                <c:pt idx="50">
                  <c:v>2.9708223728275307E-14</c:v>
                </c:pt>
                <c:pt idx="51">
                  <c:v>-1.5450849718747088</c:v>
                </c:pt>
                <c:pt idx="52">
                  <c:v>-2.9389262614623348</c:v>
                </c:pt>
                <c:pt idx="53">
                  <c:v>-4.0450849718747088</c:v>
                </c:pt>
                <c:pt idx="54">
                  <c:v>-4.7552825814757504</c:v>
                </c:pt>
                <c:pt idx="55">
                  <c:v>-5</c:v>
                </c:pt>
                <c:pt idx="56">
                  <c:v>-4.7552825814757851</c:v>
                </c:pt>
                <c:pt idx="57">
                  <c:v>-4.0450849718747754</c:v>
                </c:pt>
                <c:pt idx="58">
                  <c:v>-2.9389262614624263</c:v>
                </c:pt>
                <c:pt idx="59">
                  <c:v>-1.5450849718748167</c:v>
                </c:pt>
                <c:pt idx="60">
                  <c:v>-9.2493287334738383E-14</c:v>
                </c:pt>
                <c:pt idx="61">
                  <c:v>1.5450849718746407</c:v>
                </c:pt>
                <c:pt idx="62">
                  <c:v>2.9389262614622909</c:v>
                </c:pt>
                <c:pt idx="63">
                  <c:v>4.0450849718746777</c:v>
                </c:pt>
                <c:pt idx="64">
                  <c:v>4.7552825814757336</c:v>
                </c:pt>
                <c:pt idx="65">
                  <c:v>5</c:v>
                </c:pt>
                <c:pt idx="66">
                  <c:v>4.7552825814758073</c:v>
                </c:pt>
                <c:pt idx="67">
                  <c:v>4.0450849718748074</c:v>
                </c:pt>
                <c:pt idx="68">
                  <c:v>2.9389262614624694</c:v>
                </c:pt>
                <c:pt idx="69">
                  <c:v>1.545084971874868</c:v>
                </c:pt>
                <c:pt idx="70">
                  <c:v>1.4639656674420021E-13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9E7-4910-9546-8E289A8D14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Solving diode circuits with varying inputs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348D3D-A536-4A8A-8475-5A6DDD26A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313" y="915781"/>
            <a:ext cx="8368114" cy="5026438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0D08E2D0-79D4-41D2-BCEA-86E3D97578EE}"/>
              </a:ext>
            </a:extLst>
          </p:cNvPr>
          <p:cNvSpPr/>
          <p:nvPr/>
        </p:nvSpPr>
        <p:spPr>
          <a:xfrm>
            <a:off x="8782291" y="4155214"/>
            <a:ext cx="63795" cy="64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35CACA-D1E4-430B-BCC3-6A19CF4EBA8A}"/>
              </a:ext>
            </a:extLst>
          </p:cNvPr>
          <p:cNvCxnSpPr>
            <a:cxnSpLocks/>
          </p:cNvCxnSpPr>
          <p:nvPr/>
        </p:nvCxnSpPr>
        <p:spPr>
          <a:xfrm>
            <a:off x="2754698" y="4201883"/>
            <a:ext cx="60350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051B64-12EF-4A85-9E9F-EC371C2796FF}"/>
              </a:ext>
            </a:extLst>
          </p:cNvPr>
          <p:cNvCxnSpPr>
            <a:cxnSpLocks/>
          </p:cNvCxnSpPr>
          <p:nvPr/>
        </p:nvCxnSpPr>
        <p:spPr>
          <a:xfrm flipV="1">
            <a:off x="8817916" y="4175593"/>
            <a:ext cx="0" cy="7315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64FDD38-69C1-42D0-8B88-DF16E3CDF9BE}"/>
              </a:ext>
            </a:extLst>
          </p:cNvPr>
          <p:cNvSpPr txBox="1">
            <a:spLocks/>
          </p:cNvSpPr>
          <p:nvPr/>
        </p:nvSpPr>
        <p:spPr>
          <a:xfrm>
            <a:off x="8892946" y="4045301"/>
            <a:ext cx="1851830" cy="3245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quiescent point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49E1C44-6E69-44C8-A1AF-6CB4AA0EC4BF}"/>
              </a:ext>
            </a:extLst>
          </p:cNvPr>
          <p:cNvSpPr txBox="1">
            <a:spLocks/>
          </p:cNvSpPr>
          <p:nvPr/>
        </p:nvSpPr>
        <p:spPr>
          <a:xfrm>
            <a:off x="9510973" y="5556138"/>
            <a:ext cx="2467606" cy="781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V</a:t>
            </a:r>
            <a:r>
              <a:rPr lang="en-US" sz="2400" b="1" baseline="-25000" dirty="0">
                <a:solidFill>
                  <a:srgbClr val="FF0000"/>
                </a:solidFill>
              </a:rPr>
              <a:t>AC</a:t>
            </a:r>
            <a:r>
              <a:rPr lang="en-US" sz="2400" b="1" dirty="0">
                <a:solidFill>
                  <a:srgbClr val="FF0000"/>
                </a:solidFill>
              </a:rPr>
              <a:t> must be small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D34753D-E8A8-4AA0-B0EC-1F8C7117DBFD}"/>
              </a:ext>
            </a:extLst>
          </p:cNvPr>
          <p:cNvCxnSpPr>
            <a:cxnSpLocks/>
          </p:cNvCxnSpPr>
          <p:nvPr/>
        </p:nvCxnSpPr>
        <p:spPr>
          <a:xfrm flipH="1">
            <a:off x="8598052" y="3157780"/>
            <a:ext cx="530448" cy="176069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23B613C-88C4-4DCC-A36F-092DC2E0B499}"/>
              </a:ext>
            </a:extLst>
          </p:cNvPr>
          <p:cNvCxnSpPr>
            <a:cxnSpLocks/>
          </p:cNvCxnSpPr>
          <p:nvPr/>
        </p:nvCxnSpPr>
        <p:spPr>
          <a:xfrm flipV="1">
            <a:off x="8877480" y="3953909"/>
            <a:ext cx="0" cy="9601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22D4297-9F08-40FC-B889-5D7D2BEA713F}"/>
              </a:ext>
            </a:extLst>
          </p:cNvPr>
          <p:cNvCxnSpPr>
            <a:cxnSpLocks/>
          </p:cNvCxnSpPr>
          <p:nvPr/>
        </p:nvCxnSpPr>
        <p:spPr>
          <a:xfrm>
            <a:off x="2750730" y="4023353"/>
            <a:ext cx="61264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08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2" y="365125"/>
            <a:ext cx="10865366" cy="1577272"/>
          </a:xfrm>
        </p:spPr>
        <p:txBody>
          <a:bodyPr>
            <a:normAutofit/>
          </a:bodyPr>
          <a:lstStyle/>
          <a:p>
            <a:r>
              <a:rPr lang="en-US" dirty="0"/>
              <a:t>Example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500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809278" y="2882514"/>
            <a:ext cx="0" cy="68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14728" y="3956341"/>
            <a:ext cx="12234" cy="1150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44082" y="3561128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161538" y="4308984"/>
            <a:ext cx="1172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10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80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043486" y="3544436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0FA25A7-8E58-4F8F-A594-F0C5A88DB55D}"/>
              </a:ext>
            </a:extLst>
          </p:cNvPr>
          <p:cNvSpPr txBox="1"/>
          <p:nvPr/>
        </p:nvSpPr>
        <p:spPr>
          <a:xfrm>
            <a:off x="7662181" y="3531089"/>
            <a:ext cx="153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V</a:t>
            </a:r>
            <a:r>
              <a:rPr lang="en-US" baseline="-25000" dirty="0"/>
              <a:t>Q  </a:t>
            </a:r>
            <a:r>
              <a:rPr lang="en-US" dirty="0"/>
              <a:t>+ </a:t>
            </a:r>
            <a:r>
              <a:rPr lang="en-US" dirty="0" err="1"/>
              <a:t>v</a:t>
            </a:r>
            <a:r>
              <a:rPr lang="en-US" baseline="-25000" dirty="0" err="1"/>
              <a:t>ac</a:t>
            </a:r>
            <a:r>
              <a:rPr lang="en-US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7115210" y="444748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D0662D-B5CC-474A-A46A-A1F8B5B8A6FC}"/>
              </a:ext>
            </a:extLst>
          </p:cNvPr>
          <p:cNvSpPr txBox="1"/>
          <p:nvPr/>
        </p:nvSpPr>
        <p:spPr>
          <a:xfrm>
            <a:off x="9200691" y="4601593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ac component of output voltage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1120C19-60F2-46A2-80DB-7D62B90BFFBB}"/>
              </a:ext>
            </a:extLst>
          </p:cNvPr>
          <p:cNvCxnSpPr>
            <a:cxnSpLocks/>
          </p:cNvCxnSpPr>
          <p:nvPr/>
        </p:nvCxnSpPr>
        <p:spPr>
          <a:xfrm flipH="1" flipV="1">
            <a:off x="9117015" y="3954561"/>
            <a:ext cx="862648" cy="577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9117015" y="2171286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DC component of output voltage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027EA6D-8DA1-479F-81D8-90F40D5C5336}"/>
              </a:ext>
            </a:extLst>
          </p:cNvPr>
          <p:cNvCxnSpPr>
            <a:cxnSpLocks/>
          </p:cNvCxnSpPr>
          <p:nvPr/>
        </p:nvCxnSpPr>
        <p:spPr>
          <a:xfrm flipH="1">
            <a:off x="8454774" y="2949192"/>
            <a:ext cx="925674" cy="542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7017779" y="291925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78503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1837"/>
            <a:ext cx="10933136" cy="1595700"/>
          </a:xfrm>
        </p:spPr>
        <p:txBody>
          <a:bodyPr/>
          <a:lstStyle/>
          <a:p>
            <a:r>
              <a:rPr lang="en-US" dirty="0"/>
              <a:t>Example 1: Find the ac voltage output if the input voltage V</a:t>
            </a:r>
            <a:r>
              <a:rPr lang="en-US" baseline="-25000" dirty="0"/>
              <a:t>AC</a:t>
            </a:r>
            <a:r>
              <a:rPr lang="en-US" dirty="0"/>
              <a:t> is 500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761136"/>
            <a:ext cx="0" cy="298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809278" y="2882514"/>
            <a:ext cx="0" cy="68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12285" y="3913767"/>
            <a:ext cx="0" cy="1188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41639" y="3518555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82633" y="4475238"/>
            <a:ext cx="1219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10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4435586" y="2327805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80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04EBEB-1118-410F-B8F7-BCB5BBAF43EF}"/>
              </a:ext>
            </a:extLst>
          </p:cNvPr>
          <p:cNvSpPr/>
          <p:nvPr/>
        </p:nvSpPr>
        <p:spPr>
          <a:xfrm>
            <a:off x="2945105" y="3149588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081611-C8ED-4565-BDBA-23148483BEB3}"/>
              </a:ext>
            </a:extLst>
          </p:cNvPr>
          <p:cNvSpPr txBox="1"/>
          <p:nvPr/>
        </p:nvSpPr>
        <p:spPr>
          <a:xfrm>
            <a:off x="4012292" y="312461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043486" y="3544436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61240" y="4563812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568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26BFCA-5759-4D75-8EC1-785D2CC58BBF}"/>
              </a:ext>
            </a:extLst>
          </p:cNvPr>
          <p:cNvSpPr txBox="1"/>
          <p:nvPr/>
        </p:nvSpPr>
        <p:spPr>
          <a:xfrm>
            <a:off x="8217325" y="2166899"/>
            <a:ext cx="3719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 do the DC analysis with V</a:t>
            </a:r>
            <a:r>
              <a:rPr lang="en-US" baseline="-25000" dirty="0"/>
              <a:t>AC</a:t>
            </a:r>
            <a:r>
              <a:rPr lang="en-US" dirty="0"/>
              <a:t> =  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6475AA5-093A-499E-A766-6660BA2411A7}"/>
              </a:ext>
            </a:extLst>
          </p:cNvPr>
          <p:cNvSpPr txBox="1"/>
          <p:nvPr/>
        </p:nvSpPr>
        <p:spPr>
          <a:xfrm>
            <a:off x="8263592" y="2818324"/>
            <a:ext cx="33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diode is forward biased, so V</a:t>
            </a:r>
            <a:r>
              <a:rPr lang="en-US" baseline="-25000" dirty="0"/>
              <a:t>D</a:t>
            </a:r>
            <a:r>
              <a:rPr lang="en-US" dirty="0"/>
              <a:t> ≈  0.7 V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265D37D-3C20-4B21-85D1-632ABEEE0C86}"/>
              </a:ext>
            </a:extLst>
          </p:cNvPr>
          <p:cNvSpPr txBox="1"/>
          <p:nvPr/>
        </p:nvSpPr>
        <p:spPr>
          <a:xfrm>
            <a:off x="8263591" y="4496168"/>
            <a:ext cx="3581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 Kirchhoff’s voltage law and Ohm’s law to solve for the current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B8F6E6C-5FB9-41D1-B627-AF63AA05548A}"/>
              </a:ext>
            </a:extLst>
          </p:cNvPr>
          <p:cNvGrpSpPr/>
          <p:nvPr/>
        </p:nvGrpSpPr>
        <p:grpSpPr>
          <a:xfrm>
            <a:off x="6096000" y="1729929"/>
            <a:ext cx="3305056" cy="2363043"/>
            <a:chOff x="6430784" y="3694570"/>
            <a:chExt cx="3305056" cy="2363043"/>
          </a:xfrm>
        </p:grpSpPr>
        <p:sp>
          <p:nvSpPr>
            <p:cNvPr id="45" name="Content Placeholder 2">
              <a:extLst>
                <a:ext uri="{FF2B5EF4-FFF2-40B4-BE49-F238E27FC236}">
                  <a16:creationId xmlns:a16="http://schemas.microsoft.com/office/drawing/2014/main" id="{8FF74FFA-EE78-4569-A387-5C5B16ED71FE}"/>
                </a:ext>
              </a:extLst>
            </p:cNvPr>
            <p:cNvSpPr txBox="1">
              <a:spLocks/>
            </p:cNvSpPr>
            <p:nvPr/>
          </p:nvSpPr>
          <p:spPr>
            <a:xfrm>
              <a:off x="7712808" y="5441953"/>
              <a:ext cx="2023032" cy="5570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V</a:t>
              </a:r>
              <a:r>
                <a:rPr lang="en-US" baseline="-25000" dirty="0"/>
                <a:t>on</a:t>
              </a:r>
              <a:r>
                <a:rPr lang="en-US" dirty="0"/>
                <a:t> = (0.7 V)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E564E1A-48F8-479F-9323-3BDE80BE54A8}"/>
                </a:ext>
              </a:extLst>
            </p:cNvPr>
            <p:cNvSpPr/>
            <p:nvPr/>
          </p:nvSpPr>
          <p:spPr>
            <a:xfrm>
              <a:off x="6803543" y="531643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8400536-0F26-48EE-B4CC-BC5FEC1B32CF}"/>
                </a:ext>
              </a:extLst>
            </p:cNvPr>
            <p:cNvSpPr txBox="1"/>
            <p:nvPr/>
          </p:nvSpPr>
          <p:spPr>
            <a:xfrm>
              <a:off x="7043486" y="559594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B34F3AB-983C-4FAA-B7C3-CA0BF7D1E76E}"/>
                </a:ext>
              </a:extLst>
            </p:cNvPr>
            <p:cNvSpPr txBox="1"/>
            <p:nvPr/>
          </p:nvSpPr>
          <p:spPr>
            <a:xfrm>
              <a:off x="7013895" y="5381702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353486AF-E64E-4A05-98AD-7E8692FFDE2B}"/>
                </a:ext>
              </a:extLst>
            </p:cNvPr>
            <p:cNvSpPr txBox="1">
              <a:spLocks/>
            </p:cNvSpPr>
            <p:nvPr/>
          </p:nvSpPr>
          <p:spPr>
            <a:xfrm>
              <a:off x="6430784" y="3694570"/>
              <a:ext cx="2783758" cy="86966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FF0000"/>
                  </a:solidFill>
                </a:rPr>
                <a:t>Replace diode with voltage source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17121A7-E989-4901-B5CE-3F5D6870688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54458" y="4500872"/>
              <a:ext cx="51215" cy="64934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467264BE-CE83-4500-A71F-7780D3850DCF}"/>
              </a:ext>
            </a:extLst>
          </p:cNvPr>
          <p:cNvSpPr txBox="1"/>
          <p:nvPr/>
        </p:nvSpPr>
        <p:spPr>
          <a:xfrm>
            <a:off x="8263592" y="5347993"/>
            <a:ext cx="33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 (10.0 V - 0.7 V) / (80 </a:t>
            </a:r>
            <a:r>
              <a:rPr lang="el-GR" dirty="0"/>
              <a:t>Ω</a:t>
            </a:r>
            <a:r>
              <a:rPr lang="en-US" dirty="0"/>
              <a:t>)</a:t>
            </a:r>
          </a:p>
          <a:p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116 mA</a:t>
            </a:r>
          </a:p>
        </p:txBody>
      </p:sp>
    </p:spTree>
    <p:extLst>
      <p:ext uri="{BB962C8B-B14F-4D97-AF65-F5344CB8AC3E}">
        <p14:creationId xmlns:p14="http://schemas.microsoft.com/office/powerpoint/2010/main" val="243092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1" grpId="0"/>
      <p:bldP spid="34" grpId="0"/>
      <p:bldP spid="53" grpId="0"/>
      <p:bldP spid="54" grpId="0"/>
      <p:bldP spid="58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 the ac voltage output if the input voltage V</a:t>
            </a:r>
            <a:r>
              <a:rPr lang="en-US" baseline="-25000" dirty="0"/>
              <a:t>AC</a:t>
            </a:r>
            <a:r>
              <a:rPr lang="en-US" dirty="0"/>
              <a:t> is 500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26BFCA-5759-4D75-8EC1-785D2CC58BBF}"/>
              </a:ext>
            </a:extLst>
          </p:cNvPr>
          <p:cNvSpPr txBox="1"/>
          <p:nvPr/>
        </p:nvSpPr>
        <p:spPr>
          <a:xfrm>
            <a:off x="8026268" y="2189394"/>
            <a:ext cx="332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 the resistance </a:t>
            </a:r>
            <a:r>
              <a:rPr lang="en-US" dirty="0" err="1"/>
              <a:t>r</a:t>
            </a:r>
            <a:r>
              <a:rPr lang="en-US" baseline="-25000" dirty="0" err="1"/>
              <a:t>d</a:t>
            </a: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6475AA5-093A-499E-A766-6660BA2411A7}"/>
                  </a:ext>
                </a:extLst>
              </p:cNvPr>
              <p:cNvSpPr txBox="1"/>
              <p:nvPr/>
            </p:nvSpPr>
            <p:spPr>
              <a:xfrm>
                <a:off x="7907247" y="2875290"/>
                <a:ext cx="3327532" cy="1803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86 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𝑒𝑉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300 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116 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 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= 0.22 </a:t>
                </a:r>
                <a:r>
                  <a:rPr lang="el-GR" dirty="0"/>
                  <a:t>Ω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6475AA5-093A-499E-A766-6660BA2411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7247" y="2875290"/>
                <a:ext cx="3327532" cy="1803442"/>
              </a:xfrm>
              <a:prstGeom prst="rect">
                <a:avLst/>
              </a:prstGeom>
              <a:blipFill>
                <a:blip r:embed="rId2"/>
                <a:stretch>
                  <a:fillRect b="-4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7977071E-7BD3-490A-A53F-BD9247C03FE3}"/>
              </a:ext>
            </a:extLst>
          </p:cNvPr>
          <p:cNvGrpSpPr/>
          <p:nvPr/>
        </p:nvGrpSpPr>
        <p:grpSpPr>
          <a:xfrm>
            <a:off x="556973" y="2096972"/>
            <a:ext cx="5081104" cy="2779003"/>
            <a:chOff x="556973" y="2096972"/>
            <a:chExt cx="5081104" cy="2779003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B2CFF48-BB42-4775-8E85-8CD584415620}"/>
                </a:ext>
              </a:extLst>
            </p:cNvPr>
            <p:cNvGrpSpPr/>
            <p:nvPr/>
          </p:nvGrpSpPr>
          <p:grpSpPr>
            <a:xfrm rot="16200000">
              <a:off x="5090297" y="3584109"/>
              <a:ext cx="797859" cy="297701"/>
              <a:chOff x="3069003" y="2744655"/>
              <a:chExt cx="797859" cy="297701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BF099581-60F5-4B30-9C1B-918C2E11AEB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15086D18-3D5E-4F3D-9C05-F90C75F4E6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94D2B9D4-92B8-4B16-B2D0-4BE210669C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704E3D1A-FC9D-4292-B722-4FD9270E9ADA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8577EAD2-DB18-4E15-A4A5-5B5E7491AC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9AEB58A2-FBDD-4E24-BC85-C768FD1FF8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1A61E7C3-A18C-4F92-B0B4-2EC57CE4C7D1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AE89E6E-FAC9-4597-B64B-866940E1FD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146AF13A-7176-4A91-A145-8590ED4921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54A1B9-1173-47B0-A53F-F27C7DA1DE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8EF1344-AE75-4627-B83D-6093DC9C4A4D}"/>
                </a:ext>
              </a:extLst>
            </p:cNvPr>
            <p:cNvSpPr txBox="1"/>
            <p:nvPr/>
          </p:nvSpPr>
          <p:spPr>
            <a:xfrm>
              <a:off x="4203575" y="3583779"/>
              <a:ext cx="11053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</a:t>
              </a:r>
              <a:r>
                <a:rPr lang="en-US" baseline="-25000" dirty="0" err="1"/>
                <a:t>d</a:t>
              </a:r>
              <a:r>
                <a:rPr lang="en-US" baseline="-25000" dirty="0"/>
                <a:t> </a:t>
              </a:r>
              <a:r>
                <a:rPr lang="en-US" dirty="0"/>
                <a:t>= V</a:t>
              </a:r>
              <a:r>
                <a:rPr lang="en-US" baseline="-25000" dirty="0"/>
                <a:t>T</a:t>
              </a:r>
              <a:r>
                <a:rPr lang="en-US" dirty="0"/>
                <a:t>/I</a:t>
              </a:r>
              <a:r>
                <a:rPr lang="en-US" baseline="-25000" dirty="0"/>
                <a:t>Q</a:t>
              </a: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9E9A906-63F2-49FE-A0F0-8D2429EC573B}"/>
                </a:ext>
              </a:extLst>
            </p:cNvPr>
            <p:cNvGrpSpPr/>
            <p:nvPr/>
          </p:nvGrpSpPr>
          <p:grpSpPr>
            <a:xfrm>
              <a:off x="556973" y="2096972"/>
              <a:ext cx="4953542" cy="2779003"/>
              <a:chOff x="1488882" y="2327805"/>
              <a:chExt cx="5343360" cy="2779003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BB941E37-11FD-4986-AA1C-7D387E915D7B}"/>
                  </a:ext>
                </a:extLst>
              </p:cNvPr>
              <p:cNvSpPr/>
              <p:nvPr/>
            </p:nvSpPr>
            <p:spPr>
              <a:xfrm>
                <a:off x="2153631" y="3259054"/>
                <a:ext cx="731520" cy="73152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37B48ACA-FD8B-4C03-9D5E-22F3817868DF}"/>
                  </a:ext>
                </a:extLst>
              </p:cNvPr>
              <p:cNvCxnSpPr>
                <a:cxnSpLocks/>
                <a:endCxn id="101" idx="0"/>
              </p:cNvCxnSpPr>
              <p:nvPr/>
            </p:nvCxnSpPr>
            <p:spPr>
              <a:xfrm flipH="1">
                <a:off x="2519391" y="2899385"/>
                <a:ext cx="972" cy="3596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B5A05BC4-78A9-4B7A-B403-DD09C2A696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2564" y="2907364"/>
                <a:ext cx="141088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DC63F6E3-1DB3-4948-B665-3F22DA040F3E}"/>
                  </a:ext>
                </a:extLst>
              </p:cNvPr>
              <p:cNvGrpSpPr/>
              <p:nvPr/>
            </p:nvGrpSpPr>
            <p:grpSpPr>
              <a:xfrm>
                <a:off x="3902319" y="274589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AD2F589D-B1D0-4C2C-ABB1-3F42FB0BEC7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4FD5E8D7-829C-41EB-8587-EC641F450C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74E9A466-8DBB-4FEF-A2C5-1FC6F219A1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36F8BDA8-2FA9-4DF5-BD23-828EE744DFC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6AA7B00B-5F68-43C1-A4D3-4BCCFC72B0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252FCBF9-BF9F-49B7-8890-0D30A1976F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ADA98E52-B738-458E-90CC-A822FDB55F21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D55F964-7303-4CF3-8597-D735F0CAAA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802C8596-96C5-45BA-9FC5-B5803380B5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7025F6D-5EF4-4CD0-AD58-BD755CDD0D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BFFC6D9-873A-424C-B2A2-0FACD2A2BD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809278" y="2882514"/>
                <a:ext cx="0" cy="6827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ECC465BA-02E5-4AFB-82F6-B2713BC06F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7786" y="5065897"/>
                <a:ext cx="4314456" cy="409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EE4F41EF-8B18-4D72-A8D4-6E6F0CDE9A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6962" y="4362723"/>
                <a:ext cx="0" cy="74408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25761E6C-3EEA-406E-B8DE-5E3A658053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0178" y="2892189"/>
                <a:ext cx="2109100" cy="71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C627826B-CA5C-47A4-93AB-7FCC3D2D35EB}"/>
                  </a:ext>
                </a:extLst>
              </p:cNvPr>
              <p:cNvSpPr txBox="1"/>
              <p:nvPr/>
            </p:nvSpPr>
            <p:spPr>
              <a:xfrm>
                <a:off x="2381146" y="3221143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9FE3AE1A-2D80-4CB6-8702-6B38A6AAC563}"/>
                  </a:ext>
                </a:extLst>
              </p:cNvPr>
              <p:cNvSpPr txBox="1"/>
              <p:nvPr/>
            </p:nvSpPr>
            <p:spPr>
              <a:xfrm>
                <a:off x="2383131" y="3455941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D510512F-6218-4255-A1AB-876F107778E9}"/>
                  </a:ext>
                </a:extLst>
              </p:cNvPr>
              <p:cNvSpPr txBox="1"/>
              <p:nvPr/>
            </p:nvSpPr>
            <p:spPr>
              <a:xfrm>
                <a:off x="4435586" y="2327805"/>
                <a:ext cx="15830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 </a:t>
                </a:r>
                <a:r>
                  <a:rPr lang="en-US" dirty="0"/>
                  <a:t>= 80 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FBC575-4675-43C7-9BC4-C9F483E9B6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6797" y="3995238"/>
                <a:ext cx="989" cy="10706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B9B9B90F-458F-4D4D-9A7E-B370E8BA5D33}"/>
                  </a:ext>
                </a:extLst>
              </p:cNvPr>
              <p:cNvSpPr txBox="1"/>
              <p:nvPr/>
            </p:nvSpPr>
            <p:spPr>
              <a:xfrm>
                <a:off x="1488882" y="3359770"/>
                <a:ext cx="6590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AC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8715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 the ac voltage output if the input voltage V</a:t>
            </a:r>
            <a:r>
              <a:rPr lang="en-US" baseline="-25000" dirty="0"/>
              <a:t>AC</a:t>
            </a:r>
            <a:r>
              <a:rPr lang="en-US" dirty="0"/>
              <a:t> is 500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26BFCA-5759-4D75-8EC1-785D2CC58BBF}"/>
              </a:ext>
            </a:extLst>
          </p:cNvPr>
          <p:cNvSpPr txBox="1"/>
          <p:nvPr/>
        </p:nvSpPr>
        <p:spPr>
          <a:xfrm>
            <a:off x="6738439" y="1733544"/>
            <a:ext cx="4202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Calculate the ac component of the current</a:t>
            </a: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6475AA5-093A-499E-A766-6660BA2411A7}"/>
                  </a:ext>
                </a:extLst>
              </p:cNvPr>
              <p:cNvSpPr txBox="1"/>
              <p:nvPr/>
            </p:nvSpPr>
            <p:spPr>
              <a:xfrm>
                <a:off x="7352165" y="2111331"/>
                <a:ext cx="3327532" cy="7752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𝐴𝐶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80 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+0.22</m:t>
                        </m:r>
                        <m:r>
                          <m:rPr>
                            <m:nor/>
                          </m:rPr>
                          <a:rPr lang="el-GR" dirty="0"/>
                          <m:t>Ω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.2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dirty="0"/>
                  <a:t> sin(</a:t>
                </a:r>
                <a:r>
                  <a:rPr lang="el-GR" dirty="0"/>
                  <a:t>ω</a:t>
                </a:r>
                <a:r>
                  <a:rPr lang="en-US" dirty="0"/>
                  <a:t> t)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6475AA5-093A-499E-A766-6660BA2411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165" y="2111331"/>
                <a:ext cx="3327532" cy="775212"/>
              </a:xfrm>
              <a:prstGeom prst="rect">
                <a:avLst/>
              </a:prstGeom>
              <a:blipFill>
                <a:blip r:embed="rId2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265D37D-3C20-4B21-85D1-632ABEEE0C86}"/>
                  </a:ext>
                </a:extLst>
              </p:cNvPr>
              <p:cNvSpPr txBox="1"/>
              <p:nvPr/>
            </p:nvSpPr>
            <p:spPr>
              <a:xfrm>
                <a:off x="6715631" y="3056788"/>
                <a:ext cx="4866782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We can use Ohm’s law to calculate the AC voltage across the diode</a:t>
                </a:r>
              </a:p>
              <a:p>
                <a:endParaRPr lang="en-US" dirty="0"/>
              </a:p>
              <a:p>
                <a:r>
                  <a:rPr lang="en-US" dirty="0" err="1"/>
                  <a:t>v</a:t>
                </a:r>
                <a:r>
                  <a:rPr lang="en-US" baseline="-25000" dirty="0" err="1"/>
                  <a:t>diode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6.2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sin(</a:t>
                </a:r>
                <a:r>
                  <a:rPr lang="el-GR" dirty="0"/>
                  <a:t>ω</a:t>
                </a:r>
                <a:r>
                  <a:rPr lang="en-US" dirty="0"/>
                  <a:t> t)  (0.22 </a:t>
                </a:r>
                <a:r>
                  <a:rPr lang="el-GR" dirty="0"/>
                  <a:t>Ω</a:t>
                </a:r>
                <a:r>
                  <a:rPr lang="en-US" dirty="0"/>
                  <a:t>)</a:t>
                </a:r>
              </a:p>
              <a:p>
                <a:r>
                  <a:rPr lang="en-US" dirty="0" err="1"/>
                  <a:t>v</a:t>
                </a:r>
                <a:r>
                  <a:rPr lang="en-US" baseline="-25000" dirty="0" err="1"/>
                  <a:t>diode</a:t>
                </a:r>
                <a:r>
                  <a:rPr lang="en-US" dirty="0"/>
                  <a:t> =  1.4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V sin(</a:t>
                </a:r>
                <a:r>
                  <a:rPr lang="el-GR" dirty="0"/>
                  <a:t>ω</a:t>
                </a:r>
                <a:r>
                  <a:rPr lang="en-US" dirty="0"/>
                  <a:t> t)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265D37D-3C20-4B21-85D1-632ABEEE0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631" y="3056788"/>
                <a:ext cx="4866782" cy="2031325"/>
              </a:xfrm>
              <a:prstGeom prst="rect">
                <a:avLst/>
              </a:prstGeom>
              <a:blipFill>
                <a:blip r:embed="rId3"/>
                <a:stretch>
                  <a:fillRect l="-1128" t="-1497" r="-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9B2CFF48-BB42-4775-8E85-8CD584415620}"/>
              </a:ext>
            </a:extLst>
          </p:cNvPr>
          <p:cNvGrpSpPr/>
          <p:nvPr/>
        </p:nvGrpSpPr>
        <p:grpSpPr>
          <a:xfrm rot="16200000">
            <a:off x="5090297" y="3584109"/>
            <a:ext cx="797859" cy="297701"/>
            <a:chOff x="3069003" y="2744655"/>
            <a:chExt cx="797859" cy="297701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BF099581-60F5-4B30-9C1B-918C2E11AEB3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15086D18-3D5E-4F3D-9C05-F90C75F4E64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94D2B9D4-92B8-4B16-B2D0-4BE210669C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704E3D1A-FC9D-4292-B722-4FD9270E9AD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8577EAD2-DB18-4E15-A4A5-5B5E7491AC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9AEB58A2-FBDD-4E24-BC85-C768FD1FF8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1A61E7C3-A18C-4F92-B0B4-2EC57CE4C7D1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1AE89E6E-FAC9-4597-B64B-866940E1FDC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146AF13A-7176-4A91-A145-8590ED4921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4554A1B9-1173-47B0-A53F-F27C7DA1DE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18EF1344-AE75-4627-B83D-6093DC9C4A4D}"/>
              </a:ext>
            </a:extLst>
          </p:cNvPr>
          <p:cNvSpPr txBox="1"/>
          <p:nvPr/>
        </p:nvSpPr>
        <p:spPr>
          <a:xfrm>
            <a:off x="4203575" y="3583779"/>
            <a:ext cx="1105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d</a:t>
            </a:r>
            <a:r>
              <a:rPr lang="en-US" baseline="-25000" dirty="0"/>
              <a:t> </a:t>
            </a:r>
            <a:r>
              <a:rPr lang="en-US" dirty="0"/>
              <a:t>= V</a:t>
            </a:r>
            <a:r>
              <a:rPr lang="en-US" baseline="-25000" dirty="0"/>
              <a:t>T</a:t>
            </a:r>
            <a:r>
              <a:rPr lang="en-US" dirty="0"/>
              <a:t>/I</a:t>
            </a:r>
            <a:r>
              <a:rPr lang="en-US" baseline="-25000" dirty="0"/>
              <a:t>Q</a:t>
            </a:r>
            <a:r>
              <a:rPr lang="en-US" dirty="0"/>
              <a:t> = 0.22 </a:t>
            </a:r>
            <a:r>
              <a:rPr lang="el-GR" dirty="0"/>
              <a:t>Ω</a:t>
            </a:r>
            <a:endParaRPr lang="en-US" baseline="-25000" dirty="0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9E9A906-63F2-49FE-A0F0-8D2429EC573B}"/>
              </a:ext>
            </a:extLst>
          </p:cNvPr>
          <p:cNvGrpSpPr/>
          <p:nvPr/>
        </p:nvGrpSpPr>
        <p:grpSpPr>
          <a:xfrm>
            <a:off x="556973" y="2096972"/>
            <a:ext cx="4953542" cy="2779003"/>
            <a:chOff x="1488882" y="2327805"/>
            <a:chExt cx="5343360" cy="2779003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BB941E37-11FD-4986-AA1C-7D387E915D7B}"/>
                </a:ext>
              </a:extLst>
            </p:cNvPr>
            <p:cNvSpPr/>
            <p:nvPr/>
          </p:nvSpPr>
          <p:spPr>
            <a:xfrm>
              <a:off x="2153631" y="3259054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37B48ACA-FD8B-4C03-9D5E-22F3817868DF}"/>
                </a:ext>
              </a:extLst>
            </p:cNvPr>
            <p:cNvCxnSpPr>
              <a:cxnSpLocks/>
              <a:endCxn id="101" idx="0"/>
            </p:cNvCxnSpPr>
            <p:nvPr/>
          </p:nvCxnSpPr>
          <p:spPr>
            <a:xfrm flipH="1">
              <a:off x="2519391" y="2899385"/>
              <a:ext cx="972" cy="3596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B5A05BC4-78A9-4B7A-B403-DD09C2A696A8}"/>
                </a:ext>
              </a:extLst>
            </p:cNvPr>
            <p:cNvCxnSpPr>
              <a:cxnSpLocks/>
            </p:cNvCxnSpPr>
            <p:nvPr/>
          </p:nvCxnSpPr>
          <p:spPr>
            <a:xfrm>
              <a:off x="2492564" y="2907364"/>
              <a:ext cx="1410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DC63F6E3-1DB3-4948-B665-3F22DA040F3E}"/>
                </a:ext>
              </a:extLst>
            </p:cNvPr>
            <p:cNvGrpSpPr/>
            <p:nvPr/>
          </p:nvGrpSpPr>
          <p:grpSpPr>
            <a:xfrm>
              <a:off x="3902319" y="2745897"/>
              <a:ext cx="797859" cy="297701"/>
              <a:chOff x="3069003" y="2744655"/>
              <a:chExt cx="797859" cy="297701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AD2F589D-B1D0-4C2C-ABB1-3F42FB0BEC75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4FD5E8D7-829C-41EB-8587-EC641F450C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74E9A466-8DBB-4FEF-A2C5-1FC6F219A1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36F8BDA8-2FA9-4DF5-BD23-828EE744DFC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6AA7B00B-5F68-43C1-A4D3-4BCCFC72B0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252FCBF9-BF9F-49B7-8890-0D30A1976F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ADA98E52-B738-458E-90CC-A822FDB55F21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D55F964-7303-4CF3-8597-D735F0CAAA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802C8596-96C5-45BA-9FC5-B5803380B5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7025F6D-5EF4-4CD0-AD58-BD755CDD0D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ABFFC6D9-873A-424C-B2A2-0FACD2A2BDB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09278" y="2882514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ECC465BA-02E5-4AFB-82F6-B2713BC06FAD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EE4F41EF-8B18-4D72-A8D4-6E6F0CDE9AEB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62" y="4362723"/>
              <a:ext cx="0" cy="7440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25761E6C-3EEA-406E-B8DE-5E3A658053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0178" y="2892189"/>
              <a:ext cx="2109100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627826B-CA5C-47A4-93AB-7FCC3D2D35EB}"/>
                </a:ext>
              </a:extLst>
            </p:cNvPr>
            <p:cNvSpPr txBox="1"/>
            <p:nvPr/>
          </p:nvSpPr>
          <p:spPr>
            <a:xfrm>
              <a:off x="2381146" y="322114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9FE3AE1A-2D80-4CB6-8702-6B38A6AAC563}"/>
                </a:ext>
              </a:extLst>
            </p:cNvPr>
            <p:cNvSpPr txBox="1"/>
            <p:nvPr/>
          </p:nvSpPr>
          <p:spPr>
            <a:xfrm>
              <a:off x="2383131" y="345594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D510512F-6218-4255-A1AB-876F107778E9}"/>
                </a:ext>
              </a:extLst>
            </p:cNvPr>
            <p:cNvSpPr txBox="1"/>
            <p:nvPr/>
          </p:nvSpPr>
          <p:spPr>
            <a:xfrm>
              <a:off x="4435586" y="2327805"/>
              <a:ext cx="1583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80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9FBC575-4675-43C7-9BC4-C9F483E9B66E}"/>
                </a:ext>
              </a:extLst>
            </p:cNvPr>
            <p:cNvCxnSpPr>
              <a:cxnSpLocks/>
            </p:cNvCxnSpPr>
            <p:nvPr/>
          </p:nvCxnSpPr>
          <p:spPr>
            <a:xfrm>
              <a:off x="2516797" y="3995238"/>
              <a:ext cx="989" cy="1070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9B9B90F-458F-4D4D-9A7E-B370E8BA5D33}"/>
                </a:ext>
              </a:extLst>
            </p:cNvPr>
            <p:cNvSpPr txBox="1"/>
            <p:nvPr/>
          </p:nvSpPr>
          <p:spPr>
            <a:xfrm>
              <a:off x="1488882" y="335977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AC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1073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AAF01-416E-4C80-9E7B-03A251F1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8FD76-FB6C-47E7-9913-B88B4BBB1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54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Example 2: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20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809278" y="2882514"/>
            <a:ext cx="0" cy="68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14728" y="3956341"/>
            <a:ext cx="12234" cy="1150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44082" y="3561128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092830" y="4308984"/>
            <a:ext cx="124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5.9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043486" y="3544436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0FA25A7-8E58-4F8F-A594-F0C5A88DB55D}"/>
              </a:ext>
            </a:extLst>
          </p:cNvPr>
          <p:cNvSpPr txBox="1"/>
          <p:nvPr/>
        </p:nvSpPr>
        <p:spPr>
          <a:xfrm>
            <a:off x="7710286" y="3554331"/>
            <a:ext cx="153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V</a:t>
            </a:r>
            <a:r>
              <a:rPr lang="en-US" baseline="-25000" dirty="0"/>
              <a:t>Q  </a:t>
            </a:r>
            <a:r>
              <a:rPr lang="en-US" dirty="0"/>
              <a:t>+ </a:t>
            </a:r>
            <a:r>
              <a:rPr lang="en-US" dirty="0" err="1"/>
              <a:t>v</a:t>
            </a:r>
            <a:r>
              <a:rPr lang="en-US" baseline="-25000" dirty="0" err="1"/>
              <a:t>ac</a:t>
            </a:r>
            <a:r>
              <a:rPr lang="en-US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6949278" y="4787359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D0662D-B5CC-474A-A46A-A1F8B5B8A6FC}"/>
              </a:ext>
            </a:extLst>
          </p:cNvPr>
          <p:cNvSpPr txBox="1"/>
          <p:nvPr/>
        </p:nvSpPr>
        <p:spPr>
          <a:xfrm>
            <a:off x="8819697" y="4531573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ac component of output voltage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1120C19-60F2-46A2-80DB-7D62B90BFFBB}"/>
              </a:ext>
            </a:extLst>
          </p:cNvPr>
          <p:cNvCxnSpPr>
            <a:cxnSpLocks/>
          </p:cNvCxnSpPr>
          <p:nvPr/>
        </p:nvCxnSpPr>
        <p:spPr>
          <a:xfrm flipH="1" flipV="1">
            <a:off x="9118167" y="3953115"/>
            <a:ext cx="999104" cy="468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8940185" y="2052475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DC component of output voltage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027EA6D-8DA1-479F-81D8-90F40D5C5336}"/>
              </a:ext>
            </a:extLst>
          </p:cNvPr>
          <p:cNvCxnSpPr>
            <a:cxnSpLocks/>
          </p:cNvCxnSpPr>
          <p:nvPr/>
        </p:nvCxnSpPr>
        <p:spPr>
          <a:xfrm flipH="1">
            <a:off x="8584050" y="2801563"/>
            <a:ext cx="664746" cy="640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6904882" y="280156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1528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C3F63442-F3A8-45F8-853F-DB33965A8FB3}"/>
              </a:ext>
            </a:extLst>
          </p:cNvPr>
          <p:cNvGrpSpPr/>
          <p:nvPr/>
        </p:nvGrpSpPr>
        <p:grpSpPr>
          <a:xfrm>
            <a:off x="6644082" y="3561128"/>
            <a:ext cx="365760" cy="395213"/>
            <a:chOff x="6661596" y="3791467"/>
            <a:chExt cx="365760" cy="395213"/>
          </a:xfrm>
        </p:grpSpPr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6A400398-FD84-4B53-8400-AB0435ED66A9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C9599D5-B903-4F5F-A21A-FEEECBA8047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371600" indent="-1371600"/>
            <a:r>
              <a:rPr lang="en-US" dirty="0"/>
              <a:t>Example 2: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20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6804239" y="2884247"/>
            <a:ext cx="0" cy="706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</p:cNvCxnSpPr>
          <p:nvPr/>
        </p:nvCxnSpPr>
        <p:spPr>
          <a:xfrm flipH="1">
            <a:off x="6804239" y="3886616"/>
            <a:ext cx="0" cy="1221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092830" y="4308984"/>
            <a:ext cx="124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5.9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A10D536-DEDC-468B-9B2E-59FF55255695}"/>
              </a:ext>
            </a:extLst>
          </p:cNvPr>
          <p:cNvSpPr txBox="1"/>
          <p:nvPr/>
        </p:nvSpPr>
        <p:spPr>
          <a:xfrm>
            <a:off x="8123506" y="3565312"/>
            <a:ext cx="2854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Q</a:t>
            </a:r>
            <a:r>
              <a:rPr lang="en-US" dirty="0"/>
              <a:t> = 5.2 V /2 k</a:t>
            </a:r>
            <a:r>
              <a:rPr lang="el-GR" dirty="0"/>
              <a:t> Ω</a:t>
            </a:r>
            <a:r>
              <a:rPr lang="en-US" dirty="0"/>
              <a:t> = 2.6 mA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C12E34-3F39-4FA6-8D5D-F7F01C6FD189}"/>
              </a:ext>
            </a:extLst>
          </p:cNvPr>
          <p:cNvSpPr txBox="1"/>
          <p:nvPr/>
        </p:nvSpPr>
        <p:spPr>
          <a:xfrm>
            <a:off x="8123506" y="4493650"/>
            <a:ext cx="3757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AC</a:t>
            </a:r>
            <a:r>
              <a:rPr lang="en-US" dirty="0"/>
              <a:t> = V</a:t>
            </a:r>
            <a:r>
              <a:rPr lang="en-US" baseline="-25000" dirty="0"/>
              <a:t>T</a:t>
            </a:r>
            <a:r>
              <a:rPr lang="en-US" dirty="0"/>
              <a:t> / I</a:t>
            </a:r>
            <a:r>
              <a:rPr lang="en-US" baseline="-25000" dirty="0"/>
              <a:t>Q </a:t>
            </a:r>
            <a:r>
              <a:rPr lang="en-US" dirty="0"/>
              <a:t>= 0.026 v /2.6 mA = 10</a:t>
            </a:r>
            <a:r>
              <a:rPr lang="el-GR" dirty="0"/>
              <a:t> Ω</a:t>
            </a:r>
            <a:r>
              <a:rPr lang="en-US" dirty="0"/>
              <a:t>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E7677AE-6ACD-4741-97C1-DB28B4028A5F}"/>
              </a:ext>
            </a:extLst>
          </p:cNvPr>
          <p:cNvSpPr txBox="1"/>
          <p:nvPr/>
        </p:nvSpPr>
        <p:spPr>
          <a:xfrm>
            <a:off x="7680425" y="3155500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dc current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ADBACA7-91A2-4F20-AE0C-4FBA1AD72CED}"/>
              </a:ext>
            </a:extLst>
          </p:cNvPr>
          <p:cNvSpPr txBox="1"/>
          <p:nvPr/>
        </p:nvSpPr>
        <p:spPr>
          <a:xfrm>
            <a:off x="7680424" y="4013882"/>
            <a:ext cx="3627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ac diode resistance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A89A7A6-2E15-499B-802F-0F5327D9F54C}"/>
              </a:ext>
            </a:extLst>
          </p:cNvPr>
          <p:cNvGrpSpPr/>
          <p:nvPr/>
        </p:nvGrpSpPr>
        <p:grpSpPr>
          <a:xfrm>
            <a:off x="4067931" y="3168471"/>
            <a:ext cx="3102068" cy="1075010"/>
            <a:chOff x="4067931" y="3168471"/>
            <a:chExt cx="3102068" cy="107501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1E9E776-21B2-43B0-921F-D2694E480552}"/>
                </a:ext>
              </a:extLst>
            </p:cNvPr>
            <p:cNvGrpSpPr/>
            <p:nvPr/>
          </p:nvGrpSpPr>
          <p:grpSpPr>
            <a:xfrm>
              <a:off x="4067931" y="3168471"/>
              <a:ext cx="2448136" cy="560632"/>
              <a:chOff x="4067931" y="3168471"/>
              <a:chExt cx="2448136" cy="560632"/>
            </a:xfrm>
          </p:grpSpPr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56B45121-E15F-442E-AEC9-CC88D6AF18F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7931" y="3168471"/>
                <a:ext cx="2137930" cy="5606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>
                    <a:solidFill>
                      <a:srgbClr val="FF0000"/>
                    </a:solidFill>
                  </a:rPr>
                  <a:t>Replace diode with voltage source</a:t>
                </a:r>
              </a:p>
            </p:txBody>
          </p: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7B72079A-61B5-4C8A-BAD9-FB24F8F048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55598" y="3413066"/>
                <a:ext cx="560469" cy="3905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5A70D5C-3FAD-4A3D-9826-804C4D2105AA}"/>
                </a:ext>
              </a:extLst>
            </p:cNvPr>
            <p:cNvGrpSpPr/>
            <p:nvPr/>
          </p:nvGrpSpPr>
          <p:grpSpPr>
            <a:xfrm>
              <a:off x="5024004" y="3475367"/>
              <a:ext cx="2145995" cy="768114"/>
              <a:chOff x="5018478" y="3473635"/>
              <a:chExt cx="2145995" cy="768114"/>
            </a:xfrm>
          </p:grpSpPr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F19B4DED-348E-4E6F-A55A-E1E94E383DB0}"/>
                  </a:ext>
                </a:extLst>
              </p:cNvPr>
              <p:cNvSpPr/>
              <p:nvPr/>
            </p:nvSpPr>
            <p:spPr>
              <a:xfrm>
                <a:off x="6432953" y="3473635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Content Placeholder 2">
                <a:extLst>
                  <a:ext uri="{FF2B5EF4-FFF2-40B4-BE49-F238E27FC236}">
                    <a16:creationId xmlns:a16="http://schemas.microsoft.com/office/drawing/2014/main" id="{EC947CF0-2580-4419-AF63-EED2A929B9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18478" y="3684674"/>
                <a:ext cx="1625604" cy="5570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on</a:t>
                </a:r>
                <a:r>
                  <a:rPr lang="en-US" sz="2000" dirty="0"/>
                  <a:t> = (0.7 V)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DB0EEECA-EB77-4BE1-9AF7-1B3891E94259}"/>
                  </a:ext>
                </a:extLst>
              </p:cNvPr>
              <p:cNvSpPr txBox="1"/>
              <p:nvPr/>
            </p:nvSpPr>
            <p:spPr>
              <a:xfrm>
                <a:off x="6653721" y="3695313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F0550040-626C-4AFC-AE5F-4BECA4BC16C5}"/>
                  </a:ext>
                </a:extLst>
              </p:cNvPr>
              <p:cNvSpPr txBox="1"/>
              <p:nvPr/>
            </p:nvSpPr>
            <p:spPr>
              <a:xfrm>
                <a:off x="6631493" y="3515552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</p:grp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AC6E9C9A-0362-4C18-8546-B6A11433CD7D}"/>
              </a:ext>
            </a:extLst>
          </p:cNvPr>
          <p:cNvSpPr txBox="1">
            <a:spLocks/>
          </p:cNvSpPr>
          <p:nvPr/>
        </p:nvSpPr>
        <p:spPr>
          <a:xfrm>
            <a:off x="486758" y="2071667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Short out the AC source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55DB6AB-0E2A-455D-8E4D-DFD8F5867930}"/>
              </a:ext>
            </a:extLst>
          </p:cNvPr>
          <p:cNvCxnSpPr>
            <a:cxnSpLocks/>
          </p:cNvCxnSpPr>
          <p:nvPr/>
        </p:nvCxnSpPr>
        <p:spPr>
          <a:xfrm>
            <a:off x="1059109" y="2599323"/>
            <a:ext cx="713777" cy="4928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033E8AF-48F5-4B77-858D-03FBA395F6F3}"/>
              </a:ext>
            </a:extLst>
          </p:cNvPr>
          <p:cNvGrpSpPr/>
          <p:nvPr/>
        </p:nvGrpSpPr>
        <p:grpSpPr>
          <a:xfrm>
            <a:off x="1415997" y="3091338"/>
            <a:ext cx="1617692" cy="922536"/>
            <a:chOff x="1415997" y="3091338"/>
            <a:chExt cx="1617692" cy="92253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1A2856D-CFFC-47C7-807C-57AB5437BAFB}"/>
                </a:ext>
              </a:extLst>
            </p:cNvPr>
            <p:cNvSpPr/>
            <p:nvPr/>
          </p:nvSpPr>
          <p:spPr>
            <a:xfrm>
              <a:off x="1415997" y="3237361"/>
              <a:ext cx="1617692" cy="776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DCCCFF9-8050-4E3D-A4E5-0E3C5B2A0D7C}"/>
                </a:ext>
              </a:extLst>
            </p:cNvPr>
            <p:cNvCxnSpPr>
              <a:endCxn id="4" idx="4"/>
            </p:cNvCxnSpPr>
            <p:nvPr/>
          </p:nvCxnSpPr>
          <p:spPr>
            <a:xfrm>
              <a:off x="2516797" y="3091338"/>
              <a:ext cx="2594" cy="8992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408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9" grpId="0"/>
      <p:bldP spid="54" grpId="0"/>
      <p:bldP spid="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371600" indent="-1371600"/>
            <a:r>
              <a:rPr lang="en-US" dirty="0"/>
              <a:t>Example 2: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20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6798713" y="2882515"/>
            <a:ext cx="0" cy="591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</p:cNvCxnSpPr>
          <p:nvPr/>
        </p:nvCxnSpPr>
        <p:spPr>
          <a:xfrm>
            <a:off x="6798713" y="4273628"/>
            <a:ext cx="0" cy="833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075830" y="4308984"/>
            <a:ext cx="1258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5.9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0FA25A7-8E58-4F8F-A594-F0C5A88DB55D}"/>
              </a:ext>
            </a:extLst>
          </p:cNvPr>
          <p:cNvSpPr txBox="1"/>
          <p:nvPr/>
        </p:nvSpPr>
        <p:spPr>
          <a:xfrm>
            <a:off x="7297362" y="2379104"/>
            <a:ext cx="153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V</a:t>
            </a:r>
            <a:r>
              <a:rPr lang="en-US" baseline="-25000" dirty="0"/>
              <a:t>Q  </a:t>
            </a:r>
            <a:r>
              <a:rPr lang="en-US" dirty="0"/>
              <a:t>+ </a:t>
            </a:r>
            <a:r>
              <a:rPr lang="en-US" dirty="0" err="1"/>
              <a:t>v</a:t>
            </a:r>
            <a:r>
              <a:rPr lang="en-US" baseline="-25000" dirty="0" err="1"/>
              <a:t>ac</a:t>
            </a:r>
            <a:r>
              <a:rPr lang="en-US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7052343" y="4690218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7004878" y="2759478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A10D536-DEDC-468B-9B2E-59FF55255695}"/>
              </a:ext>
            </a:extLst>
          </p:cNvPr>
          <p:cNvSpPr txBox="1"/>
          <p:nvPr/>
        </p:nvSpPr>
        <p:spPr>
          <a:xfrm>
            <a:off x="8123506" y="3565312"/>
            <a:ext cx="2854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Q</a:t>
            </a:r>
            <a:r>
              <a:rPr lang="en-US" dirty="0"/>
              <a:t> = 5.2 V /2 k</a:t>
            </a:r>
            <a:r>
              <a:rPr lang="el-GR" dirty="0"/>
              <a:t> Ω</a:t>
            </a:r>
            <a:r>
              <a:rPr lang="en-US" dirty="0"/>
              <a:t> = 2.6 mA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C12E34-3F39-4FA6-8D5D-F7F01C6FD189}"/>
              </a:ext>
            </a:extLst>
          </p:cNvPr>
          <p:cNvSpPr txBox="1"/>
          <p:nvPr/>
        </p:nvSpPr>
        <p:spPr>
          <a:xfrm>
            <a:off x="8123506" y="4493650"/>
            <a:ext cx="3757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AC</a:t>
            </a:r>
            <a:r>
              <a:rPr lang="en-US" dirty="0"/>
              <a:t> = V</a:t>
            </a:r>
            <a:r>
              <a:rPr lang="en-US" baseline="-25000" dirty="0"/>
              <a:t>T</a:t>
            </a:r>
            <a:r>
              <a:rPr lang="en-US" dirty="0"/>
              <a:t> / I</a:t>
            </a:r>
            <a:r>
              <a:rPr lang="en-US" baseline="-25000" dirty="0"/>
              <a:t>Q </a:t>
            </a:r>
            <a:r>
              <a:rPr lang="en-US" dirty="0"/>
              <a:t>= 0.026 v /2.6 mA = 10</a:t>
            </a:r>
            <a:r>
              <a:rPr lang="el-GR" dirty="0"/>
              <a:t> Ω</a:t>
            </a:r>
            <a:r>
              <a:rPr lang="en-US" dirty="0"/>
              <a:t>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E7677AE-6ACD-4741-97C1-DB28B4028A5F}"/>
              </a:ext>
            </a:extLst>
          </p:cNvPr>
          <p:cNvSpPr txBox="1"/>
          <p:nvPr/>
        </p:nvSpPr>
        <p:spPr>
          <a:xfrm>
            <a:off x="7680425" y="3155500"/>
            <a:ext cx="2873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dc current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ADBACA7-91A2-4F20-AE0C-4FBA1AD72CED}"/>
              </a:ext>
            </a:extLst>
          </p:cNvPr>
          <p:cNvSpPr txBox="1"/>
          <p:nvPr/>
        </p:nvSpPr>
        <p:spPr>
          <a:xfrm>
            <a:off x="7680424" y="4013882"/>
            <a:ext cx="3627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ac diode resistance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75F3DF-F383-4899-9851-CAF40578150C}"/>
              </a:ext>
            </a:extLst>
          </p:cNvPr>
          <p:cNvSpPr txBox="1"/>
          <p:nvPr/>
        </p:nvSpPr>
        <p:spPr>
          <a:xfrm>
            <a:off x="7680424" y="5017761"/>
            <a:ext cx="3627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ac current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3D93687-8652-4AD8-9716-BD6E40550932}"/>
              </a:ext>
            </a:extLst>
          </p:cNvPr>
          <p:cNvSpPr txBox="1"/>
          <p:nvPr/>
        </p:nvSpPr>
        <p:spPr>
          <a:xfrm>
            <a:off x="8066617" y="5422047"/>
            <a:ext cx="3508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ac</a:t>
            </a:r>
            <a:r>
              <a:rPr lang="en-US" dirty="0"/>
              <a:t> = 20 mV sin(</a:t>
            </a:r>
            <a:r>
              <a:rPr lang="el-GR" dirty="0"/>
              <a:t>ω</a:t>
            </a:r>
            <a:r>
              <a:rPr lang="en-US" dirty="0"/>
              <a:t> t)  /2010 </a:t>
            </a:r>
            <a:r>
              <a:rPr lang="el-GR" dirty="0"/>
              <a:t> Ω</a:t>
            </a:r>
            <a:r>
              <a:rPr lang="en-US" dirty="0"/>
              <a:t> ≈10 </a:t>
            </a:r>
            <a:r>
              <a:rPr lang="el-GR" dirty="0"/>
              <a:t>μ</a:t>
            </a:r>
            <a:r>
              <a:rPr lang="en-US" dirty="0"/>
              <a:t>A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05E26F1-8503-48C4-BA01-026FD41B3E44}"/>
              </a:ext>
            </a:extLst>
          </p:cNvPr>
          <p:cNvSpPr txBox="1"/>
          <p:nvPr/>
        </p:nvSpPr>
        <p:spPr>
          <a:xfrm>
            <a:off x="1894634" y="5558940"/>
            <a:ext cx="3627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ac voltage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BED7DFE-54D5-46E0-A9F4-1FAD47DAD9F5}"/>
              </a:ext>
            </a:extLst>
          </p:cNvPr>
          <p:cNvSpPr txBox="1"/>
          <p:nvPr/>
        </p:nvSpPr>
        <p:spPr>
          <a:xfrm>
            <a:off x="2954926" y="5874799"/>
            <a:ext cx="456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r>
              <a:rPr lang="en-US" dirty="0"/>
              <a:t> = 10 </a:t>
            </a:r>
            <a:r>
              <a:rPr lang="el-GR" dirty="0"/>
              <a:t>μ</a:t>
            </a:r>
            <a:r>
              <a:rPr lang="en-US" dirty="0"/>
              <a:t>A sin(</a:t>
            </a:r>
            <a:r>
              <a:rPr lang="el-GR" dirty="0"/>
              <a:t>ω</a:t>
            </a:r>
            <a:r>
              <a:rPr lang="en-US" dirty="0"/>
              <a:t> t)  * 10</a:t>
            </a:r>
            <a:r>
              <a:rPr lang="el-GR" dirty="0"/>
              <a:t> Ω </a:t>
            </a:r>
            <a:r>
              <a:rPr lang="en-US" dirty="0"/>
              <a:t> ≈100 </a:t>
            </a:r>
            <a:r>
              <a:rPr lang="el-GR" dirty="0"/>
              <a:t>μ</a:t>
            </a:r>
            <a:r>
              <a:rPr lang="en-US" dirty="0"/>
              <a:t>V sin(</a:t>
            </a:r>
            <a:r>
              <a:rPr lang="el-GR" dirty="0"/>
              <a:t>ω</a:t>
            </a:r>
            <a:r>
              <a:rPr lang="en-US" dirty="0"/>
              <a:t> t) 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56B45121-E15F-442E-AEC9-CC88D6AF18F8}"/>
              </a:ext>
            </a:extLst>
          </p:cNvPr>
          <p:cNvSpPr txBox="1">
            <a:spLocks/>
          </p:cNvSpPr>
          <p:nvPr/>
        </p:nvSpPr>
        <p:spPr>
          <a:xfrm>
            <a:off x="4067931" y="3168471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Replace diode with resistor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B72079A-61B5-4C8A-BAD9-FB24F8F04847}"/>
              </a:ext>
            </a:extLst>
          </p:cNvPr>
          <p:cNvCxnSpPr>
            <a:cxnSpLocks/>
          </p:cNvCxnSpPr>
          <p:nvPr/>
        </p:nvCxnSpPr>
        <p:spPr>
          <a:xfrm>
            <a:off x="5955598" y="3413066"/>
            <a:ext cx="507677" cy="2129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FF5AD2F-BC3D-46BB-89E0-90D892079C82}"/>
              </a:ext>
            </a:extLst>
          </p:cNvPr>
          <p:cNvGrpSpPr/>
          <p:nvPr/>
        </p:nvGrpSpPr>
        <p:grpSpPr>
          <a:xfrm rot="16200000">
            <a:off x="6394003" y="3725848"/>
            <a:ext cx="797859" cy="297701"/>
            <a:chOff x="3069003" y="2744655"/>
            <a:chExt cx="797859" cy="297701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5CFDF0D7-2FB6-4AB0-9F42-B3F7DD4E878C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30F39F2D-B0A6-49B9-BD72-DC5061CB40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46BB89E9-0383-4A6D-BCDA-90BC82FA23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D3034F65-24B4-4E3D-9255-4C2CF780007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1D2B73AF-5374-494E-ABF2-95BE5369DF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316497A-BCE0-4C42-99DB-C8CC7808F1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6175417F-BCE9-4151-8BF1-60272EDB5BD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FE428BD7-6FF4-4168-851C-DFD6F20758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6C1E9891-E937-463C-9301-0855FB3A6DE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328C6726-5976-4DBE-953F-4B36B2DCAF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E5E5F428-ED75-46D4-8B71-6F8FDE723399}"/>
              </a:ext>
            </a:extLst>
          </p:cNvPr>
          <p:cNvSpPr txBox="1"/>
          <p:nvPr/>
        </p:nvSpPr>
        <p:spPr>
          <a:xfrm>
            <a:off x="5507281" y="3725518"/>
            <a:ext cx="1189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d</a:t>
            </a:r>
            <a:r>
              <a:rPr lang="en-US" baseline="-25000" dirty="0"/>
              <a:t> </a:t>
            </a:r>
            <a:r>
              <a:rPr lang="en-US" dirty="0"/>
              <a:t>= V</a:t>
            </a:r>
            <a:r>
              <a:rPr lang="en-US" baseline="-25000" dirty="0"/>
              <a:t>T</a:t>
            </a:r>
            <a:r>
              <a:rPr lang="en-US" dirty="0"/>
              <a:t>/I</a:t>
            </a:r>
            <a:r>
              <a:rPr lang="en-US" baseline="-25000" dirty="0"/>
              <a:t>Q</a:t>
            </a:r>
          </a:p>
          <a:p>
            <a:pPr marL="169863"/>
            <a:r>
              <a:rPr lang="en-US" dirty="0"/>
              <a:t>= 10 </a:t>
            </a:r>
            <a:r>
              <a:rPr lang="el-GR" dirty="0"/>
              <a:t>Ω</a:t>
            </a:r>
            <a:r>
              <a:rPr lang="en-US" dirty="0"/>
              <a:t> </a:t>
            </a:r>
            <a:endParaRPr lang="en-US" baseline="-25000" dirty="0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FED011C-6F99-4D95-AE70-0A69778E4C67}"/>
              </a:ext>
            </a:extLst>
          </p:cNvPr>
          <p:cNvGrpSpPr/>
          <p:nvPr/>
        </p:nvGrpSpPr>
        <p:grpSpPr>
          <a:xfrm>
            <a:off x="1182862" y="4066348"/>
            <a:ext cx="1963676" cy="922536"/>
            <a:chOff x="1415997" y="3091338"/>
            <a:chExt cx="1617692" cy="922536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5503EA4-664A-45A9-8EEE-B7D939E101E4}"/>
                </a:ext>
              </a:extLst>
            </p:cNvPr>
            <p:cNvSpPr/>
            <p:nvPr/>
          </p:nvSpPr>
          <p:spPr>
            <a:xfrm>
              <a:off x="1415997" y="3237361"/>
              <a:ext cx="1617692" cy="776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9FDF09F-1A3D-4C03-B093-63E829E0131A}"/>
                </a:ext>
              </a:extLst>
            </p:cNvPr>
            <p:cNvCxnSpPr/>
            <p:nvPr/>
          </p:nvCxnSpPr>
          <p:spPr>
            <a:xfrm>
              <a:off x="2516797" y="3091338"/>
              <a:ext cx="2594" cy="8992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143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70" grpId="0"/>
      <p:bldP spid="75" grpId="0"/>
      <p:bldP spid="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3BCC-9EFA-4861-B937-C9FE4611F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EEE7C0-BA37-478D-B42E-473912CD06B1}"/>
              </a:ext>
            </a:extLst>
          </p:cNvPr>
          <p:cNvSpPr txBox="1">
            <a:spLocks/>
          </p:cNvSpPr>
          <p:nvPr/>
        </p:nvSpPr>
        <p:spPr>
          <a:xfrm>
            <a:off x="1128156" y="2812488"/>
            <a:ext cx="9654639" cy="904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/>
              <a:t>Large signal response of diode circuits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34839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9144000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2743200" algn="l"/>
            <a:r>
              <a:rPr lang="en-US" dirty="0"/>
              <a:t>Circuits with varying inputs</a:t>
            </a:r>
          </a:p>
          <a:p>
            <a:pPr marL="914400" algn="l"/>
            <a:r>
              <a:rPr lang="en-US" dirty="0"/>
              <a:t>Standard diode application circuits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61963" y="4940300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Characteristics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1" y="2722288"/>
              <a:ext cx="365760" cy="395213"/>
              <a:chOff x="6661596" y="3791467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83ECFD0-2B09-433B-9355-AB79E790A0AA}"/>
              </a:ext>
            </a:extLst>
          </p:cNvPr>
          <p:cNvSpPr txBox="1"/>
          <p:nvPr/>
        </p:nvSpPr>
        <p:spPr>
          <a:xfrm>
            <a:off x="2267369" y="1543002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Calculate the output voltage if the diode is forward biased</a:t>
            </a:r>
            <a:endParaRPr lang="en-US" sz="20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2B37D1-5AF6-4216-A79A-C44075C000D2}"/>
              </a:ext>
            </a:extLst>
          </p:cNvPr>
          <p:cNvSpPr txBox="1"/>
          <p:nvPr/>
        </p:nvSpPr>
        <p:spPr>
          <a:xfrm>
            <a:off x="2267368" y="2080648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what input voltages is the diode forward biased?</a:t>
            </a:r>
            <a:endParaRPr lang="en-US" sz="2000" baseline="-25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EE15BC-065F-4300-8032-F133CEA88000}"/>
              </a:ext>
            </a:extLst>
          </p:cNvPr>
          <p:cNvSpPr txBox="1"/>
          <p:nvPr/>
        </p:nvSpPr>
        <p:spPr>
          <a:xfrm>
            <a:off x="8074997" y="2993793"/>
            <a:ext cx="3645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Calculate the output voltage if the diode is not forward biased</a:t>
            </a:r>
            <a:endParaRPr lang="en-US" sz="2000" baseline="-250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E24367C-F842-45AD-AA8C-7B60B0B9092A}"/>
              </a:ext>
            </a:extLst>
          </p:cNvPr>
          <p:cNvCxnSpPr/>
          <p:nvPr/>
        </p:nvCxnSpPr>
        <p:spPr>
          <a:xfrm flipV="1">
            <a:off x="8857343" y="2048992"/>
            <a:ext cx="2496457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8AB280F-6B26-40F0-859D-F95E386AD449}"/>
              </a:ext>
            </a:extLst>
          </p:cNvPr>
          <p:cNvCxnSpPr>
            <a:cxnSpLocks/>
          </p:cNvCxnSpPr>
          <p:nvPr/>
        </p:nvCxnSpPr>
        <p:spPr>
          <a:xfrm rot="16200000" flipV="1">
            <a:off x="8785470" y="1745564"/>
            <a:ext cx="2496457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5ECC391-DE86-4A9A-8357-7958D62BCBA4}"/>
              </a:ext>
            </a:extLst>
          </p:cNvPr>
          <p:cNvSpPr txBox="1"/>
          <p:nvPr/>
        </p:nvSpPr>
        <p:spPr>
          <a:xfrm>
            <a:off x="10037423" y="17915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8CF5CF-A6AB-48EA-812E-A218EA721ABB}"/>
              </a:ext>
            </a:extLst>
          </p:cNvPr>
          <p:cNvSpPr txBox="1"/>
          <p:nvPr/>
        </p:nvSpPr>
        <p:spPr>
          <a:xfrm>
            <a:off x="11051739" y="203796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3D84F32-126A-4231-80B6-555992BBB4FC}"/>
              </a:ext>
            </a:extLst>
          </p:cNvPr>
          <p:cNvSpPr txBox="1"/>
          <p:nvPr/>
        </p:nvSpPr>
        <p:spPr>
          <a:xfrm>
            <a:off x="8138082" y="4115724"/>
            <a:ext cx="3791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what input voltages is the diode not forward biased?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00879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Characteristics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1" y="2722288"/>
              <a:ext cx="365760" cy="395213"/>
              <a:chOff x="6661596" y="3791467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83ECFD0-2B09-433B-9355-AB79E790A0AA}"/>
              </a:ext>
            </a:extLst>
          </p:cNvPr>
          <p:cNvSpPr txBox="1"/>
          <p:nvPr/>
        </p:nvSpPr>
        <p:spPr>
          <a:xfrm>
            <a:off x="2267369" y="1543002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Calculate the output voltage if the diode is forward biased</a:t>
            </a:r>
            <a:endParaRPr lang="en-US" sz="20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2B37D1-5AF6-4216-A79A-C44075C000D2}"/>
              </a:ext>
            </a:extLst>
          </p:cNvPr>
          <p:cNvSpPr txBox="1"/>
          <p:nvPr/>
        </p:nvSpPr>
        <p:spPr>
          <a:xfrm>
            <a:off x="2267368" y="2080648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Kirchhoff's Voltage Law</a:t>
            </a:r>
            <a:endParaRPr lang="en-US" sz="2000" baseline="-250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E24367C-F842-45AD-AA8C-7B60B0B9092A}"/>
              </a:ext>
            </a:extLst>
          </p:cNvPr>
          <p:cNvCxnSpPr/>
          <p:nvPr/>
        </p:nvCxnSpPr>
        <p:spPr>
          <a:xfrm flipV="1">
            <a:off x="8857343" y="2048992"/>
            <a:ext cx="2496457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8AB280F-6B26-40F0-859D-F95E386AD449}"/>
              </a:ext>
            </a:extLst>
          </p:cNvPr>
          <p:cNvCxnSpPr>
            <a:cxnSpLocks/>
          </p:cNvCxnSpPr>
          <p:nvPr/>
        </p:nvCxnSpPr>
        <p:spPr>
          <a:xfrm rot="16200000" flipV="1">
            <a:off x="8785470" y="1745564"/>
            <a:ext cx="2496457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5ECC391-DE86-4A9A-8357-7958D62BCBA4}"/>
              </a:ext>
            </a:extLst>
          </p:cNvPr>
          <p:cNvSpPr txBox="1"/>
          <p:nvPr/>
        </p:nvSpPr>
        <p:spPr>
          <a:xfrm>
            <a:off x="10037423" y="17915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8CF5CF-A6AB-48EA-812E-A218EA721ABB}"/>
              </a:ext>
            </a:extLst>
          </p:cNvPr>
          <p:cNvSpPr txBox="1"/>
          <p:nvPr/>
        </p:nvSpPr>
        <p:spPr>
          <a:xfrm>
            <a:off x="11051739" y="203796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9DC177E1-4171-467D-8DED-7D9D2C94B234}"/>
              </a:ext>
            </a:extLst>
          </p:cNvPr>
          <p:cNvSpPr txBox="1">
            <a:spLocks/>
          </p:cNvSpPr>
          <p:nvPr/>
        </p:nvSpPr>
        <p:spPr>
          <a:xfrm>
            <a:off x="4602967" y="2458738"/>
            <a:ext cx="162560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6E0A852-8F04-4C6A-90C3-B86F73F964A5}"/>
              </a:ext>
            </a:extLst>
          </p:cNvPr>
          <p:cNvSpPr/>
          <p:nvPr/>
        </p:nvSpPr>
        <p:spPr>
          <a:xfrm>
            <a:off x="3847699" y="2585082"/>
            <a:ext cx="731520" cy="7315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5BDDE2C9-8975-46F4-A191-1A6D2BFC4131}"/>
              </a:ext>
            </a:extLst>
          </p:cNvPr>
          <p:cNvSpPr txBox="1">
            <a:spLocks/>
          </p:cNvSpPr>
          <p:nvPr/>
        </p:nvSpPr>
        <p:spPr>
          <a:xfrm>
            <a:off x="3163343" y="3373669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Replace diode with voltage source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293B53F-F878-45F2-9276-4BD1C5DD5614}"/>
              </a:ext>
            </a:extLst>
          </p:cNvPr>
          <p:cNvSpPr txBox="1"/>
          <p:nvPr/>
        </p:nvSpPr>
        <p:spPr>
          <a:xfrm>
            <a:off x="3896596" y="273701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4840D77-7988-42D4-802C-569493C1A2B9}"/>
              </a:ext>
            </a:extLst>
          </p:cNvPr>
          <p:cNvSpPr txBox="1"/>
          <p:nvPr/>
        </p:nvSpPr>
        <p:spPr>
          <a:xfrm>
            <a:off x="4241702" y="268141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997FA4F-C2FE-41E1-9062-48B4FCD2AC88}"/>
              </a:ext>
            </a:extLst>
          </p:cNvPr>
          <p:cNvSpPr txBox="1"/>
          <p:nvPr/>
        </p:nvSpPr>
        <p:spPr>
          <a:xfrm>
            <a:off x="2393014" y="5537123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what input voltages is the diode forward biased?</a:t>
            </a:r>
            <a:endParaRPr lang="en-US" sz="2000" baseline="-25000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9AEBE8AA-6773-4725-B78C-75508AF9A625}"/>
              </a:ext>
            </a:extLst>
          </p:cNvPr>
          <p:cNvSpPr txBox="1">
            <a:spLocks/>
          </p:cNvSpPr>
          <p:nvPr/>
        </p:nvSpPr>
        <p:spPr>
          <a:xfrm>
            <a:off x="8084895" y="3256027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- (0.7 V) - </a:t>
            </a: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0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D9ECEDFF-2A42-4A35-AC30-60B8551CD8E2}"/>
              </a:ext>
            </a:extLst>
          </p:cNvPr>
          <p:cNvSpPr txBox="1">
            <a:spLocks/>
          </p:cNvSpPr>
          <p:nvPr/>
        </p:nvSpPr>
        <p:spPr>
          <a:xfrm>
            <a:off x="8122278" y="3930304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V</a:t>
            </a:r>
            <a:r>
              <a:rPr lang="en-US" sz="2000" baseline="-25000" dirty="0"/>
              <a:t>in</a:t>
            </a:r>
            <a:r>
              <a:rPr lang="en-US" sz="2000" dirty="0"/>
              <a:t> - (0.7 V) 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3B5C64F4-A9B4-470F-8F1D-47042B402006}"/>
              </a:ext>
            </a:extLst>
          </p:cNvPr>
          <p:cNvSpPr txBox="1">
            <a:spLocks/>
          </p:cNvSpPr>
          <p:nvPr/>
        </p:nvSpPr>
        <p:spPr>
          <a:xfrm>
            <a:off x="5065951" y="6188175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≥ (0.7 V) 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2318198-BF4B-4E00-BCC1-7998FE6F24B2}"/>
              </a:ext>
            </a:extLst>
          </p:cNvPr>
          <p:cNvCxnSpPr>
            <a:cxnSpLocks/>
          </p:cNvCxnSpPr>
          <p:nvPr/>
        </p:nvCxnSpPr>
        <p:spPr>
          <a:xfrm flipV="1">
            <a:off x="10212275" y="1038976"/>
            <a:ext cx="1154611" cy="1015516"/>
          </a:xfrm>
          <a:prstGeom prst="lin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A436601-56AC-4B0A-A627-FE840B713128}"/>
              </a:ext>
            </a:extLst>
          </p:cNvPr>
          <p:cNvCxnSpPr/>
          <p:nvPr/>
        </p:nvCxnSpPr>
        <p:spPr>
          <a:xfrm flipV="1">
            <a:off x="10244985" y="1916065"/>
            <a:ext cx="0" cy="263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4D562BF-9D3C-416C-8A28-95CB1EEB3FBE}"/>
              </a:ext>
            </a:extLst>
          </p:cNvPr>
          <p:cNvSpPr txBox="1"/>
          <p:nvPr/>
        </p:nvSpPr>
        <p:spPr>
          <a:xfrm>
            <a:off x="10045698" y="2131508"/>
            <a:ext cx="649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0.7 V</a:t>
            </a:r>
            <a:endParaRPr lang="en-US" sz="1400" baseline="-25000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F15A26E-99AD-425D-8DA6-7FEBFCBE664B}"/>
              </a:ext>
            </a:extLst>
          </p:cNvPr>
          <p:cNvCxnSpPr>
            <a:cxnSpLocks/>
          </p:cNvCxnSpPr>
          <p:nvPr/>
        </p:nvCxnSpPr>
        <p:spPr>
          <a:xfrm flipV="1">
            <a:off x="10020612" y="1032265"/>
            <a:ext cx="1154611" cy="1015516"/>
          </a:xfrm>
          <a:prstGeom prst="line">
            <a:avLst/>
          </a:prstGeom>
          <a:ln w="127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64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6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  <p:bldP spid="5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Characteristics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1" y="2722288"/>
              <a:ext cx="365760" cy="395213"/>
              <a:chOff x="6661596" y="3791467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200F9A-FB9A-4F8F-8E6C-CC45F563769A}"/>
              </a:ext>
            </a:extLst>
          </p:cNvPr>
          <p:cNvCxnSpPr>
            <a:cxnSpLocks/>
          </p:cNvCxnSpPr>
          <p:nvPr/>
        </p:nvCxnSpPr>
        <p:spPr>
          <a:xfrm flipV="1">
            <a:off x="8548914" y="3999709"/>
            <a:ext cx="2871161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2AE5499-FF3D-493B-9C87-61F26ED49FC9}"/>
              </a:ext>
            </a:extLst>
          </p:cNvPr>
          <p:cNvCxnSpPr>
            <a:cxnSpLocks/>
          </p:cNvCxnSpPr>
          <p:nvPr/>
        </p:nvCxnSpPr>
        <p:spPr>
          <a:xfrm rot="16200000" flipV="1">
            <a:off x="8582859" y="4012635"/>
            <a:ext cx="2496457" cy="0"/>
          </a:xfrm>
          <a:prstGeom prst="line">
            <a:avLst/>
          </a:prstGeom>
          <a:ln w="2222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CB9BE42-BCC7-4B42-83F3-D8D5629DE82B}"/>
              </a:ext>
            </a:extLst>
          </p:cNvPr>
          <p:cNvCxnSpPr/>
          <p:nvPr/>
        </p:nvCxnSpPr>
        <p:spPr>
          <a:xfrm flipV="1">
            <a:off x="8548914" y="3999709"/>
            <a:ext cx="1554480" cy="0"/>
          </a:xfrm>
          <a:prstGeom prst="lin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32411E2-5D5E-497C-93EA-A74B39B46CDA}"/>
              </a:ext>
            </a:extLst>
          </p:cNvPr>
          <p:cNvCxnSpPr>
            <a:cxnSpLocks/>
          </p:cNvCxnSpPr>
          <p:nvPr/>
        </p:nvCxnSpPr>
        <p:spPr>
          <a:xfrm flipV="1">
            <a:off x="10050623" y="2997119"/>
            <a:ext cx="1154611" cy="1015516"/>
          </a:xfrm>
          <a:prstGeom prst="lin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C232C617-3B80-4A0C-846F-A0BB0E63F9F8}"/>
              </a:ext>
            </a:extLst>
          </p:cNvPr>
          <p:cNvSpPr txBox="1"/>
          <p:nvPr/>
        </p:nvSpPr>
        <p:spPr>
          <a:xfrm>
            <a:off x="9728994" y="214280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04C81F6-4AE5-487B-A79F-6B5E74E70A62}"/>
              </a:ext>
            </a:extLst>
          </p:cNvPr>
          <p:cNvSpPr txBox="1"/>
          <p:nvPr/>
        </p:nvSpPr>
        <p:spPr>
          <a:xfrm>
            <a:off x="10770705" y="407626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4BE9C91-A4C8-4F01-8495-7F9D9F790662}"/>
              </a:ext>
            </a:extLst>
          </p:cNvPr>
          <p:cNvCxnSpPr/>
          <p:nvPr/>
        </p:nvCxnSpPr>
        <p:spPr>
          <a:xfrm flipV="1">
            <a:off x="10083333" y="3874208"/>
            <a:ext cx="0" cy="263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BCC1C2CA-A460-4288-ACDC-3AC741EE4BE3}"/>
              </a:ext>
            </a:extLst>
          </p:cNvPr>
          <p:cNvSpPr txBox="1"/>
          <p:nvPr/>
        </p:nvSpPr>
        <p:spPr>
          <a:xfrm>
            <a:off x="9884046" y="4089651"/>
            <a:ext cx="649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0.7 V</a:t>
            </a:r>
            <a:endParaRPr lang="en-US" sz="14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9BAFD7-4924-4C56-ACAD-476F432AAD9F}"/>
              </a:ext>
            </a:extLst>
          </p:cNvPr>
          <p:cNvSpPr txBox="1"/>
          <p:nvPr/>
        </p:nvSpPr>
        <p:spPr>
          <a:xfrm>
            <a:off x="1239478" y="1518199"/>
            <a:ext cx="3645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Calculate the output voltage if the diode is not forward biased</a:t>
            </a:r>
            <a:endParaRPr lang="en-US" sz="2000" baseline="-250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72EC3CA-318D-49AF-BEC2-3CCFF6190559}"/>
              </a:ext>
            </a:extLst>
          </p:cNvPr>
          <p:cNvSpPr/>
          <p:nvPr/>
        </p:nvSpPr>
        <p:spPr>
          <a:xfrm>
            <a:off x="3847699" y="2585082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7427D28E-4419-47B2-96EF-40B285712910}"/>
              </a:ext>
            </a:extLst>
          </p:cNvPr>
          <p:cNvSpPr txBox="1">
            <a:spLocks/>
          </p:cNvSpPr>
          <p:nvPr/>
        </p:nvSpPr>
        <p:spPr>
          <a:xfrm>
            <a:off x="3446819" y="3206873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Remove diode from circuit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C928C8EE-B95F-4D3C-80D1-FD9109192A54}"/>
              </a:ext>
            </a:extLst>
          </p:cNvPr>
          <p:cNvSpPr txBox="1">
            <a:spLocks/>
          </p:cNvSpPr>
          <p:nvPr/>
        </p:nvSpPr>
        <p:spPr>
          <a:xfrm>
            <a:off x="7254849" y="4356558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No current flows through the resistor</a:t>
            </a:r>
          </a:p>
        </p:txBody>
      </p:sp>
    </p:spTree>
    <p:extLst>
      <p:ext uri="{BB962C8B-B14F-4D97-AF65-F5344CB8AC3E}">
        <p14:creationId xmlns:p14="http://schemas.microsoft.com/office/powerpoint/2010/main" val="30024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/>
      <p:bldP spid="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Transfer Characteristics of the same Circuit but with the Diode Reversed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2" y="2722288"/>
              <a:ext cx="365760" cy="395213"/>
              <a:chOff x="6661596" y="3791468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rot="10800000" flipH="1" flipV="1">
                <a:off x="6661596" y="3791468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368AB7-8342-4587-B77C-AA143546C272}"/>
              </a:ext>
            </a:extLst>
          </p:cNvPr>
          <p:cNvCxnSpPr/>
          <p:nvPr/>
        </p:nvCxnSpPr>
        <p:spPr>
          <a:xfrm>
            <a:off x="3975234" y="2761483"/>
            <a:ext cx="0" cy="37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415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Transfer Characteristics of the same Circuit but with the Diode Reversed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2" y="2722288"/>
              <a:ext cx="365760" cy="395213"/>
              <a:chOff x="6661596" y="3791468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rot="10800000" flipH="1" flipV="1">
                <a:off x="6661596" y="3791468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368AB7-8342-4587-B77C-AA143546C272}"/>
              </a:ext>
            </a:extLst>
          </p:cNvPr>
          <p:cNvCxnSpPr/>
          <p:nvPr/>
        </p:nvCxnSpPr>
        <p:spPr>
          <a:xfrm>
            <a:off x="3975234" y="2761483"/>
            <a:ext cx="0" cy="37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17D44459-A372-4789-8179-AC22950194DA}"/>
              </a:ext>
            </a:extLst>
          </p:cNvPr>
          <p:cNvSpPr/>
          <p:nvPr/>
        </p:nvSpPr>
        <p:spPr>
          <a:xfrm>
            <a:off x="3847699" y="2585082"/>
            <a:ext cx="731520" cy="7315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BCAD8349-5ACF-4398-8E7C-F4CE81B97C80}"/>
              </a:ext>
            </a:extLst>
          </p:cNvPr>
          <p:cNvSpPr txBox="1">
            <a:spLocks/>
          </p:cNvSpPr>
          <p:nvPr/>
        </p:nvSpPr>
        <p:spPr>
          <a:xfrm>
            <a:off x="3163343" y="3373669"/>
            <a:ext cx="2137930" cy="5606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Replace diode with voltage source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A6FEF73-0053-47F8-8C12-D6126693CA57}"/>
              </a:ext>
            </a:extLst>
          </p:cNvPr>
          <p:cNvSpPr txBox="1"/>
          <p:nvPr/>
        </p:nvSpPr>
        <p:spPr>
          <a:xfrm>
            <a:off x="3919781" y="2698808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CF29C80-0A18-4382-BEDE-D5446145045A}"/>
              </a:ext>
            </a:extLst>
          </p:cNvPr>
          <p:cNvSpPr txBox="1"/>
          <p:nvPr/>
        </p:nvSpPr>
        <p:spPr>
          <a:xfrm>
            <a:off x="4213459" y="2735869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5F89757-F163-4AE7-AC21-EB3BDDC9913F}"/>
              </a:ext>
            </a:extLst>
          </p:cNvPr>
          <p:cNvSpPr txBox="1"/>
          <p:nvPr/>
        </p:nvSpPr>
        <p:spPr>
          <a:xfrm>
            <a:off x="2267369" y="1543002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Calculate the output voltage if the diode is forward biased</a:t>
            </a:r>
            <a:endParaRPr lang="en-US" sz="20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C58939-A248-4AD5-A912-0745ABAEBD26}"/>
              </a:ext>
            </a:extLst>
          </p:cNvPr>
          <p:cNvSpPr txBox="1"/>
          <p:nvPr/>
        </p:nvSpPr>
        <p:spPr>
          <a:xfrm>
            <a:off x="2267368" y="2080648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Kirchhoff's Voltage Law</a:t>
            </a:r>
            <a:endParaRPr lang="en-US" sz="2000" baseline="-25000" dirty="0"/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8299879B-A08F-4781-8A6C-879C4F4FD4D6}"/>
              </a:ext>
            </a:extLst>
          </p:cNvPr>
          <p:cNvSpPr txBox="1">
            <a:spLocks/>
          </p:cNvSpPr>
          <p:nvPr/>
        </p:nvSpPr>
        <p:spPr>
          <a:xfrm>
            <a:off x="8084895" y="3256027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+ (0.7 V) - </a:t>
            </a: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0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1E4C1330-6485-485C-827C-962B31710C88}"/>
              </a:ext>
            </a:extLst>
          </p:cNvPr>
          <p:cNvSpPr txBox="1">
            <a:spLocks/>
          </p:cNvSpPr>
          <p:nvPr/>
        </p:nvSpPr>
        <p:spPr>
          <a:xfrm>
            <a:off x="8122278" y="3956571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V</a:t>
            </a:r>
            <a:r>
              <a:rPr lang="en-US" sz="2000" baseline="-25000" dirty="0"/>
              <a:t>in</a:t>
            </a:r>
            <a:r>
              <a:rPr lang="en-US" sz="2000" dirty="0"/>
              <a:t> + (0.7 V)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B161669-1928-456B-85BD-FFE913C04165}"/>
              </a:ext>
            </a:extLst>
          </p:cNvPr>
          <p:cNvSpPr txBox="1"/>
          <p:nvPr/>
        </p:nvSpPr>
        <p:spPr>
          <a:xfrm>
            <a:off x="2393014" y="5537123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what input voltages is the diode forward biased?</a:t>
            </a:r>
            <a:endParaRPr lang="en-US" sz="2000" baseline="-25000" dirty="0"/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84EEC758-95A6-486C-80EE-9C1B650B5651}"/>
              </a:ext>
            </a:extLst>
          </p:cNvPr>
          <p:cNvSpPr txBox="1">
            <a:spLocks/>
          </p:cNvSpPr>
          <p:nvPr/>
        </p:nvSpPr>
        <p:spPr>
          <a:xfrm>
            <a:off x="5065951" y="6188175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≤ (-0.7 V) 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871A5235-40A3-452A-8E11-70E29C212AE2}"/>
              </a:ext>
            </a:extLst>
          </p:cNvPr>
          <p:cNvSpPr txBox="1">
            <a:spLocks/>
          </p:cNvSpPr>
          <p:nvPr/>
        </p:nvSpPr>
        <p:spPr>
          <a:xfrm>
            <a:off x="4602967" y="2458738"/>
            <a:ext cx="162560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</p:spTree>
    <p:extLst>
      <p:ext uri="{BB962C8B-B14F-4D97-AF65-F5344CB8AC3E}">
        <p14:creationId xmlns:p14="http://schemas.microsoft.com/office/powerpoint/2010/main" val="1624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9" grpId="0"/>
      <p:bldP spid="49" grpId="1"/>
      <p:bldP spid="50" grpId="0"/>
      <p:bldP spid="50" grpId="1"/>
      <p:bldP spid="51" grpId="0"/>
      <p:bldP spid="51" grpId="1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Transfer Characteristics of the same Circuit but with the Diode Reversed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2" y="2722288"/>
              <a:ext cx="365760" cy="395213"/>
              <a:chOff x="6661596" y="3791468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rot="10800000" flipH="1" flipV="1">
                <a:off x="6661596" y="3791468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368AB7-8342-4587-B77C-AA143546C272}"/>
              </a:ext>
            </a:extLst>
          </p:cNvPr>
          <p:cNvCxnSpPr/>
          <p:nvPr/>
        </p:nvCxnSpPr>
        <p:spPr>
          <a:xfrm>
            <a:off x="3975234" y="2761483"/>
            <a:ext cx="0" cy="37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BE0671C9-C751-4BE4-900E-1254AB4705D1}"/>
              </a:ext>
            </a:extLst>
          </p:cNvPr>
          <p:cNvGrpSpPr/>
          <p:nvPr/>
        </p:nvGrpSpPr>
        <p:grpSpPr>
          <a:xfrm>
            <a:off x="8435191" y="2329476"/>
            <a:ext cx="2984884" cy="2931387"/>
            <a:chOff x="8435191" y="2329476"/>
            <a:chExt cx="2984884" cy="293138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2982AAD-0452-4AFD-B2D3-39274D6DEA9A}"/>
                </a:ext>
              </a:extLst>
            </p:cNvPr>
            <p:cNvGrpSpPr/>
            <p:nvPr/>
          </p:nvGrpSpPr>
          <p:grpSpPr>
            <a:xfrm>
              <a:off x="8435191" y="2764406"/>
              <a:ext cx="2856922" cy="2496457"/>
              <a:chOff x="8435191" y="2764406"/>
              <a:chExt cx="2856922" cy="2496457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53200F9A-FB9A-4F8F-8E6C-CC45F563769A}"/>
                  </a:ext>
                </a:extLst>
              </p:cNvPr>
              <p:cNvCxnSpPr/>
              <p:nvPr/>
            </p:nvCxnSpPr>
            <p:spPr>
              <a:xfrm flipV="1">
                <a:off x="8548913" y="4012636"/>
                <a:ext cx="2743200" cy="0"/>
              </a:xfrm>
              <a:prstGeom prst="line">
                <a:avLst/>
              </a:prstGeom>
              <a:ln w="22225"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2AE5499-FF3D-493B-9C87-61F26ED49FC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8582859" y="4012635"/>
                <a:ext cx="2496457" cy="0"/>
              </a:xfrm>
              <a:prstGeom prst="line">
                <a:avLst/>
              </a:prstGeom>
              <a:ln w="22225"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CB9BE42-BCC7-4B42-83F3-D8D5629DE82B}"/>
                  </a:ext>
                </a:extLst>
              </p:cNvPr>
              <p:cNvCxnSpPr/>
              <p:nvPr/>
            </p:nvCxnSpPr>
            <p:spPr>
              <a:xfrm flipV="1">
                <a:off x="9589802" y="4043104"/>
                <a:ext cx="1554480" cy="0"/>
              </a:xfrm>
              <a:prstGeom prst="line">
                <a:avLst/>
              </a:prstGeom>
              <a:ln w="508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32411E2-5D5E-497C-93EA-A74B39B46CD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435191" y="4016775"/>
                <a:ext cx="1154611" cy="1015516"/>
              </a:xfrm>
              <a:prstGeom prst="line">
                <a:avLst/>
              </a:prstGeom>
              <a:ln w="508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FBDC0F7-7AB6-4C6B-A39D-6994898EF635}"/>
                </a:ext>
              </a:extLst>
            </p:cNvPr>
            <p:cNvSpPr txBox="1"/>
            <p:nvPr/>
          </p:nvSpPr>
          <p:spPr>
            <a:xfrm>
              <a:off x="9717672" y="232947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E338E56-31CA-492E-90F0-00E98F7F181C}"/>
                </a:ext>
              </a:extLst>
            </p:cNvPr>
            <p:cNvSpPr txBox="1"/>
            <p:nvPr/>
          </p:nvSpPr>
          <p:spPr>
            <a:xfrm>
              <a:off x="10770705" y="407626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0A5234D-42A9-47BA-9F57-81EA35C4738A}"/>
                </a:ext>
              </a:extLst>
            </p:cNvPr>
            <p:cNvCxnSpPr/>
            <p:nvPr/>
          </p:nvCxnSpPr>
          <p:spPr>
            <a:xfrm flipV="1">
              <a:off x="9575020" y="3944408"/>
              <a:ext cx="0" cy="2634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0995727-D88D-4A54-84AF-8D29FBCB31A6}"/>
                </a:ext>
              </a:extLst>
            </p:cNvPr>
            <p:cNvSpPr txBox="1"/>
            <p:nvPr/>
          </p:nvSpPr>
          <p:spPr>
            <a:xfrm>
              <a:off x="9250335" y="3647728"/>
              <a:ext cx="6493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-0.7 V</a:t>
              </a:r>
              <a:endParaRPr lang="en-US" sz="1400" baseline="-25000" dirty="0"/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BCAD8349-5ACF-4398-8E7C-F4CE81B97C80}"/>
              </a:ext>
            </a:extLst>
          </p:cNvPr>
          <p:cNvSpPr txBox="1">
            <a:spLocks/>
          </p:cNvSpPr>
          <p:nvPr/>
        </p:nvSpPr>
        <p:spPr>
          <a:xfrm>
            <a:off x="1206952" y="1734404"/>
            <a:ext cx="6203935" cy="560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What will the output be if the diode is not forward biased?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964EA4FE-0978-42A1-8E36-11C35D9674B0}"/>
              </a:ext>
            </a:extLst>
          </p:cNvPr>
          <p:cNvSpPr/>
          <p:nvPr/>
        </p:nvSpPr>
        <p:spPr>
          <a:xfrm>
            <a:off x="3847699" y="2585082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5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Transfer Characteristics of this Circuit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0AA2C-7D98-41F4-8D3D-F41A810D9B4C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1454871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 rot="5400000">
              <a:off x="6412497" y="3813702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4373784" y="2922445"/>
              <a:ext cx="2413138" cy="96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14574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548531" y="382840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6301705" y="3874208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786922" y="2919894"/>
              <a:ext cx="14809" cy="665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06885" y="4356558"/>
              <a:ext cx="4543" cy="7513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 rot="16200000">
              <a:off x="3989961" y="2722288"/>
              <a:ext cx="365760" cy="395213"/>
              <a:chOff x="6661596" y="3791467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64B25BE-BC32-47E3-81AB-9B7A2182F1A3}"/>
                </a:ext>
              </a:extLst>
            </p:cNvPr>
            <p:cNvSpPr txBox="1"/>
            <p:nvPr/>
          </p:nvSpPr>
          <p:spPr>
            <a:xfrm>
              <a:off x="6994110" y="482361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890F66-0591-41A3-B9C5-2F444D79C133}"/>
                </a:ext>
              </a:extLst>
            </p:cNvPr>
            <p:cNvSpPr txBox="1"/>
            <p:nvPr/>
          </p:nvSpPr>
          <p:spPr>
            <a:xfrm>
              <a:off x="6839562" y="276247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6F9411B-44F1-4DE8-9268-5795B7A7DDE3}"/>
                </a:ext>
              </a:extLst>
            </p:cNvPr>
            <p:cNvSpPr txBox="1"/>
            <p:nvPr/>
          </p:nvSpPr>
          <p:spPr>
            <a:xfrm>
              <a:off x="7006138" y="37769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58CB3C0B-960D-4821-9BE3-34466A6ECA16}"/>
              </a:ext>
            </a:extLst>
          </p:cNvPr>
          <p:cNvSpPr/>
          <p:nvPr/>
        </p:nvSpPr>
        <p:spPr>
          <a:xfrm rot="5400000" flipH="1" flipV="1">
            <a:off x="4026603" y="4856835"/>
            <a:ext cx="341291" cy="39521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F0F4594-57B8-4E50-AFC3-82702732D6A6}"/>
              </a:ext>
            </a:extLst>
          </p:cNvPr>
          <p:cNvCxnSpPr/>
          <p:nvPr/>
        </p:nvCxnSpPr>
        <p:spPr>
          <a:xfrm rot="16200000" flipH="1">
            <a:off x="3815684" y="5046231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1A57057-A725-4327-A360-0CE22BF73757}"/>
              </a:ext>
            </a:extLst>
          </p:cNvPr>
          <p:cNvCxnSpPr>
            <a:cxnSpLocks/>
          </p:cNvCxnSpPr>
          <p:nvPr/>
        </p:nvCxnSpPr>
        <p:spPr>
          <a:xfrm flipV="1">
            <a:off x="4368668" y="5046230"/>
            <a:ext cx="2470894" cy="8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D963E72D-8DF8-4E46-BF8D-EE3975F9EEAE}"/>
              </a:ext>
            </a:extLst>
          </p:cNvPr>
          <p:cNvSpPr/>
          <p:nvPr/>
        </p:nvSpPr>
        <p:spPr>
          <a:xfrm>
            <a:off x="3847699" y="2585082"/>
            <a:ext cx="731520" cy="7315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4C228B5-EBE4-4AA6-A7B1-2A3C62A2B5A9}"/>
              </a:ext>
            </a:extLst>
          </p:cNvPr>
          <p:cNvSpPr txBox="1"/>
          <p:nvPr/>
        </p:nvSpPr>
        <p:spPr>
          <a:xfrm>
            <a:off x="4269648" y="267807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CC26927-F6CC-4EB6-B187-A760BF1F8264}"/>
              </a:ext>
            </a:extLst>
          </p:cNvPr>
          <p:cNvSpPr txBox="1"/>
          <p:nvPr/>
        </p:nvSpPr>
        <p:spPr>
          <a:xfrm>
            <a:off x="3913933" y="2756532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76092045-EEA3-482A-B1F1-A5148516AF32}"/>
              </a:ext>
            </a:extLst>
          </p:cNvPr>
          <p:cNvSpPr txBox="1">
            <a:spLocks/>
          </p:cNvSpPr>
          <p:nvPr/>
        </p:nvSpPr>
        <p:spPr>
          <a:xfrm>
            <a:off x="4602967" y="2458738"/>
            <a:ext cx="162560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16496A6-9A29-477C-9E70-59F3EE2859F9}"/>
              </a:ext>
            </a:extLst>
          </p:cNvPr>
          <p:cNvSpPr/>
          <p:nvPr/>
        </p:nvSpPr>
        <p:spPr>
          <a:xfrm>
            <a:off x="3874398" y="4733009"/>
            <a:ext cx="731520" cy="7315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21CCFA-0C4D-4316-9CCD-A39B3EC050E2}"/>
              </a:ext>
            </a:extLst>
          </p:cNvPr>
          <p:cNvSpPr txBox="1"/>
          <p:nvPr/>
        </p:nvSpPr>
        <p:spPr>
          <a:xfrm>
            <a:off x="3907000" y="483984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E18D773-D8D5-4FE0-AAD3-F4D491BB7309}"/>
              </a:ext>
            </a:extLst>
          </p:cNvPr>
          <p:cNvSpPr txBox="1"/>
          <p:nvPr/>
        </p:nvSpPr>
        <p:spPr>
          <a:xfrm>
            <a:off x="4269648" y="488601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970D926F-C4BD-4156-AEF9-CF0B7EE5F239}"/>
              </a:ext>
            </a:extLst>
          </p:cNvPr>
          <p:cNvSpPr txBox="1">
            <a:spLocks/>
          </p:cNvSpPr>
          <p:nvPr/>
        </p:nvSpPr>
        <p:spPr>
          <a:xfrm>
            <a:off x="4629666" y="4606665"/>
            <a:ext cx="162560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B059A17-605B-4E8E-B361-FF4E8B92AEE1}"/>
              </a:ext>
            </a:extLst>
          </p:cNvPr>
          <p:cNvSpPr txBox="1"/>
          <p:nvPr/>
        </p:nvSpPr>
        <p:spPr>
          <a:xfrm>
            <a:off x="2393014" y="5537123"/>
            <a:ext cx="674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what input voltages is the diode forward biased?</a:t>
            </a:r>
            <a:endParaRPr lang="en-US" sz="2000" baseline="-25000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2CB6383-CB52-495D-B815-11F9F69B7596}"/>
              </a:ext>
            </a:extLst>
          </p:cNvPr>
          <p:cNvSpPr txBox="1">
            <a:spLocks/>
          </p:cNvSpPr>
          <p:nvPr/>
        </p:nvSpPr>
        <p:spPr>
          <a:xfrm>
            <a:off x="8084895" y="3256027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- (0.7 V) - </a:t>
            </a: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- (0.7 V) = 0</a:t>
            </a:r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EE73DB02-7A22-4CCC-8411-71618451039B}"/>
              </a:ext>
            </a:extLst>
          </p:cNvPr>
          <p:cNvSpPr txBox="1">
            <a:spLocks/>
          </p:cNvSpPr>
          <p:nvPr/>
        </p:nvSpPr>
        <p:spPr>
          <a:xfrm>
            <a:off x="8122278" y="3930304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V</a:t>
            </a:r>
            <a:r>
              <a:rPr lang="en-US" sz="2000" baseline="-25000" dirty="0"/>
              <a:t>in</a:t>
            </a:r>
            <a:r>
              <a:rPr lang="en-US" sz="2000" dirty="0"/>
              <a:t> - (1.4 V) 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33897A86-C3D7-44A2-97E5-0D933C44B231}"/>
              </a:ext>
            </a:extLst>
          </p:cNvPr>
          <p:cNvSpPr txBox="1">
            <a:spLocks/>
          </p:cNvSpPr>
          <p:nvPr/>
        </p:nvSpPr>
        <p:spPr>
          <a:xfrm>
            <a:off x="5065951" y="6188175"/>
            <a:ext cx="3346642" cy="534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in</a:t>
            </a:r>
            <a:r>
              <a:rPr lang="en-US" sz="2000" dirty="0"/>
              <a:t> ≥ (1.4 V) </a:t>
            </a:r>
          </a:p>
        </p:txBody>
      </p:sp>
    </p:spTree>
    <p:extLst>
      <p:ext uri="{BB962C8B-B14F-4D97-AF65-F5344CB8AC3E}">
        <p14:creationId xmlns:p14="http://schemas.microsoft.com/office/powerpoint/2010/main" val="23033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  <p:bldP spid="54" grpId="0"/>
      <p:bldP spid="55" grpId="0" animBg="1"/>
      <p:bldP spid="56" grpId="0"/>
      <p:bldP spid="57" grpId="0"/>
      <p:bldP spid="58" grpId="0"/>
      <p:bldP spid="59" grpId="0"/>
      <p:bldP spid="60" grpId="0"/>
      <p:bldP spid="61" grpId="0"/>
      <p:bldP spid="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Transfer Characteristics of this Circuit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F419ADA-8BAD-41A1-8792-B822BCC61C3D}"/>
              </a:ext>
            </a:extLst>
          </p:cNvPr>
          <p:cNvGrpSpPr/>
          <p:nvPr/>
        </p:nvGrpSpPr>
        <p:grpSpPr>
          <a:xfrm>
            <a:off x="1548531" y="2737015"/>
            <a:ext cx="6106977" cy="2548260"/>
            <a:chOff x="1548531" y="2737015"/>
            <a:chExt cx="6106977" cy="254826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EA89DCD-F6D4-4E0B-BFC4-E6893F9272F9}"/>
                </a:ext>
              </a:extLst>
            </p:cNvPr>
            <p:cNvGrpSpPr/>
            <p:nvPr/>
          </p:nvGrpSpPr>
          <p:grpSpPr>
            <a:xfrm>
              <a:off x="1548531" y="2737015"/>
              <a:ext cx="6106977" cy="2548260"/>
              <a:chOff x="1548531" y="2737015"/>
              <a:chExt cx="6106977" cy="2548260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EDE0AA2C-7D98-41F4-8D3D-F41A810D9B4C}"/>
                  </a:ext>
                </a:extLst>
              </p:cNvPr>
              <p:cNvGrpSpPr/>
              <p:nvPr/>
            </p:nvGrpSpPr>
            <p:grpSpPr>
              <a:xfrm>
                <a:off x="1548531" y="2737015"/>
                <a:ext cx="6106977" cy="2548260"/>
                <a:chOff x="1548531" y="2737015"/>
                <a:chExt cx="6106977" cy="2548260"/>
              </a:xfrm>
            </p:grpSpPr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14BE5039-26C8-453F-B636-8E8630BD7203}"/>
                    </a:ext>
                  </a:extLst>
                </p:cNvPr>
                <p:cNvSpPr/>
                <p:nvPr/>
              </p:nvSpPr>
              <p:spPr>
                <a:xfrm>
                  <a:off x="2166897" y="3614000"/>
                  <a:ext cx="731520" cy="7315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4FBBCB86-4489-4AD6-BCEF-E079D56879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2899385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B08D8BA6-6573-49BC-B16E-D0D8221A9F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4345520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33E43B84-A904-47DB-9E63-2F5DF3902B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0363" y="2912248"/>
                  <a:ext cx="1454871" cy="13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86AB3A5E-EBFA-428F-BBF1-4AE81EA6C4BC}"/>
                    </a:ext>
                  </a:extLst>
                </p:cNvPr>
                <p:cNvGrpSpPr/>
                <p:nvPr/>
              </p:nvGrpSpPr>
              <p:grpSpPr>
                <a:xfrm rot="5400000">
                  <a:off x="6412497" y="3813702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BAC4FADE-58F9-41C1-8BB3-805902EFBF3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" name="Straight Connector 10">
                      <a:extLst>
                        <a:ext uri="{FF2B5EF4-FFF2-40B4-BE49-F238E27FC236}">
                          <a16:creationId xmlns:a16="http://schemas.microsoft.com/office/drawing/2014/main" id="{795D10BA-797F-4E4F-92FB-0F7CA55E07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A10E44D9-4C04-4331-A39A-19BDA50181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F40E75D9-5129-4E65-81D6-601D7C503BBE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196A8-4AB7-4532-92EE-6214C48A04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8771D515-9579-4451-A13C-7F7A8DC3C0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B0AFCDFA-DEE4-4D83-88F9-E1E5359454F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6C944C5C-7BF0-4B5E-814A-814803DACDF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00A6A207-5CB2-4DFA-AFEB-2E923C7127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ED9D2F1F-17AD-4ACA-AE15-9E13003E1F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9DB11FC8-7DB8-41F3-816D-725400EDD5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73784" y="2922445"/>
                  <a:ext cx="2413138" cy="96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55F1E94D-CDCF-4839-B39B-7C39AEC44C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17786" y="5065897"/>
                  <a:ext cx="145744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4BDCBFEB-F38B-448E-A879-4A440C0131A3}"/>
                    </a:ext>
                  </a:extLst>
                </p:cNvPr>
                <p:cNvSpPr txBox="1"/>
                <p:nvPr/>
              </p:nvSpPr>
              <p:spPr>
                <a:xfrm>
                  <a:off x="2393014" y="3643304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47D5359D-F846-4CCC-97AA-19251F3FF170}"/>
                    </a:ext>
                  </a:extLst>
                </p:cNvPr>
                <p:cNvSpPr txBox="1"/>
                <p:nvPr/>
              </p:nvSpPr>
              <p:spPr>
                <a:xfrm>
                  <a:off x="2396401" y="3846874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14A581A-D155-4F10-A32A-4D21C4791783}"/>
                    </a:ext>
                  </a:extLst>
                </p:cNvPr>
                <p:cNvSpPr txBox="1"/>
                <p:nvPr/>
              </p:nvSpPr>
              <p:spPr>
                <a:xfrm>
                  <a:off x="1548531" y="38284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72F8E03B-BECC-409F-B303-EA09FA75CF12}"/>
                    </a:ext>
                  </a:extLst>
                </p:cNvPr>
                <p:cNvSpPr txBox="1"/>
                <p:nvPr/>
              </p:nvSpPr>
              <p:spPr>
                <a:xfrm>
                  <a:off x="6301705" y="3874208"/>
                  <a:ext cx="6494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</a:p>
              </p:txBody>
            </p: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EF2100E1-E124-443A-ADE1-9A6B8FF06D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86922" y="2919894"/>
                  <a:ext cx="14809" cy="6650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C789F216-930E-4C8E-96E6-F6841BE95B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06885" y="4356558"/>
                  <a:ext cx="0" cy="7315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62D9381B-588E-4989-B20E-BD12E62F1FD8}"/>
                    </a:ext>
                  </a:extLst>
                </p:cNvPr>
                <p:cNvGrpSpPr/>
                <p:nvPr/>
              </p:nvGrpSpPr>
              <p:grpSpPr>
                <a:xfrm rot="16200000">
                  <a:off x="3989961" y="2722288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66" name="Isosceles Triangle 65">
                    <a:extLst>
                      <a:ext uri="{FF2B5EF4-FFF2-40B4-BE49-F238E27FC236}">
                        <a16:creationId xmlns:a16="http://schemas.microsoft.com/office/drawing/2014/main" id="{C99619E8-9FB2-45E2-A6E4-A838CCF0B8BA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15D5C0CC-A290-4761-96ED-459561D7F4B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564B25BE-BC32-47E3-81AB-9B7A2182F1A3}"/>
                    </a:ext>
                  </a:extLst>
                </p:cNvPr>
                <p:cNvSpPr txBox="1"/>
                <p:nvPr/>
              </p:nvSpPr>
              <p:spPr>
                <a:xfrm>
                  <a:off x="6994110" y="4823610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39890F66-0591-41A3-B9C5-2F444D79C133}"/>
                    </a:ext>
                  </a:extLst>
                </p:cNvPr>
                <p:cNvSpPr txBox="1"/>
                <p:nvPr/>
              </p:nvSpPr>
              <p:spPr>
                <a:xfrm>
                  <a:off x="6839562" y="276247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86F9411B-44F1-4DE8-9268-5795B7A7DDE3}"/>
                    </a:ext>
                  </a:extLst>
                </p:cNvPr>
                <p:cNvSpPr txBox="1"/>
                <p:nvPr/>
              </p:nvSpPr>
              <p:spPr>
                <a:xfrm>
                  <a:off x="7006138" y="377699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58CB3C0B-960D-4821-9BE3-34466A6ECA16}"/>
                  </a:ext>
                </a:extLst>
              </p:cNvPr>
              <p:cNvSpPr/>
              <p:nvPr/>
            </p:nvSpPr>
            <p:spPr>
              <a:xfrm rot="5400000" flipH="1" flipV="1">
                <a:off x="4025303" y="4868290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F0F4594-57B8-4E50-AFC3-82702732D6A6}"/>
                </a:ext>
              </a:extLst>
            </p:cNvPr>
            <p:cNvCxnSpPr/>
            <p:nvPr/>
          </p:nvCxnSpPr>
          <p:spPr>
            <a:xfrm rot="16200000" flipH="1">
              <a:off x="3815684" y="5046231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A57057-A725-4327-A360-0CE22BF737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93555" y="5065896"/>
              <a:ext cx="2423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0FC36F3-44B6-4659-9025-97872CD33518}"/>
              </a:ext>
            </a:extLst>
          </p:cNvPr>
          <p:cNvGrpSpPr/>
          <p:nvPr/>
        </p:nvGrpSpPr>
        <p:grpSpPr>
          <a:xfrm>
            <a:off x="8272140" y="2413616"/>
            <a:ext cx="3147935" cy="2898424"/>
            <a:chOff x="8272140" y="2413616"/>
            <a:chExt cx="3147935" cy="2898424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0D23267-2C67-4212-8258-FA421C8933F9}"/>
                </a:ext>
              </a:extLst>
            </p:cNvPr>
            <p:cNvGrpSpPr/>
            <p:nvPr/>
          </p:nvGrpSpPr>
          <p:grpSpPr>
            <a:xfrm>
              <a:off x="8272140" y="2815583"/>
              <a:ext cx="3103598" cy="2496457"/>
              <a:chOff x="8272140" y="2815583"/>
              <a:chExt cx="3103598" cy="2496457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2245BB0B-D7DE-4095-B40F-251A30DCD08B}"/>
                  </a:ext>
                </a:extLst>
              </p:cNvPr>
              <p:cNvCxnSpPr/>
              <p:nvPr/>
            </p:nvCxnSpPr>
            <p:spPr>
              <a:xfrm flipV="1">
                <a:off x="8272140" y="4063813"/>
                <a:ext cx="2496457" cy="0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BC5E0DDD-59D3-4BE6-98C1-B60592B143B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8306085" y="4063812"/>
                <a:ext cx="2496457" cy="0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625F5F-90B4-4AB5-B2B8-EC3BE171EE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36434" y="4064461"/>
                <a:ext cx="1919151" cy="3717"/>
              </a:xfrm>
              <a:prstGeom prst="line">
                <a:avLst/>
              </a:prstGeom>
              <a:ln w="508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0FCF7F35-85FF-4A4C-8005-9B82B355A4A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221127" y="3059163"/>
                <a:ext cx="1154611" cy="1015516"/>
              </a:xfrm>
              <a:prstGeom prst="line">
                <a:avLst/>
              </a:prstGeom>
              <a:ln w="508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CFAB03C-9DBB-4316-AAEA-2BE470668B9D}"/>
                </a:ext>
              </a:extLst>
            </p:cNvPr>
            <p:cNvSpPr txBox="1"/>
            <p:nvPr/>
          </p:nvSpPr>
          <p:spPr>
            <a:xfrm>
              <a:off x="9571757" y="241361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0F25AF7-2D68-4874-AEBB-BFB8CDEC09EB}"/>
                </a:ext>
              </a:extLst>
            </p:cNvPr>
            <p:cNvSpPr txBox="1"/>
            <p:nvPr/>
          </p:nvSpPr>
          <p:spPr>
            <a:xfrm>
              <a:off x="10770705" y="407626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F50B80C-35EB-4318-AD79-D87E5BB5EF22}"/>
                </a:ext>
              </a:extLst>
            </p:cNvPr>
            <p:cNvCxnSpPr/>
            <p:nvPr/>
          </p:nvCxnSpPr>
          <p:spPr>
            <a:xfrm flipV="1">
              <a:off x="10265271" y="3948858"/>
              <a:ext cx="0" cy="2634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F48BFD2-B908-4A22-97F8-AE634E8818CD}"/>
                </a:ext>
              </a:extLst>
            </p:cNvPr>
            <p:cNvSpPr txBox="1"/>
            <p:nvPr/>
          </p:nvSpPr>
          <p:spPr>
            <a:xfrm>
              <a:off x="10065984" y="4164301"/>
              <a:ext cx="6493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1.4 V</a:t>
              </a:r>
              <a:endParaRPr lang="en-US" sz="14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studied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5208" y="2536576"/>
            <a:ext cx="9848020" cy="60234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Small signal response of diodes</a:t>
            </a:r>
          </a:p>
          <a:p>
            <a:pPr marL="914400" algn="l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DB8BA0B-2E16-459F-9F02-032489DF6C6F}"/>
              </a:ext>
            </a:extLst>
          </p:cNvPr>
          <p:cNvSpPr txBox="1">
            <a:spLocks/>
          </p:cNvSpPr>
          <p:nvPr/>
        </p:nvSpPr>
        <p:spPr>
          <a:xfrm>
            <a:off x="2065208" y="3525981"/>
            <a:ext cx="6840797" cy="637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Large signal response of diodes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4B6FE95-5D99-47D4-9681-7E1C6EECB5C3}"/>
              </a:ext>
            </a:extLst>
          </p:cNvPr>
          <p:cNvSpPr txBox="1">
            <a:spLocks/>
          </p:cNvSpPr>
          <p:nvPr/>
        </p:nvSpPr>
        <p:spPr>
          <a:xfrm>
            <a:off x="2065208" y="4456796"/>
            <a:ext cx="3521400" cy="637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Transfer characteristics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BCBB99C-2EEF-4895-BA88-8DCDEC07EE1F}"/>
              </a:ext>
            </a:extLst>
          </p:cNvPr>
          <p:cNvSpPr txBox="1">
            <a:spLocks/>
          </p:cNvSpPr>
          <p:nvPr/>
        </p:nvSpPr>
        <p:spPr>
          <a:xfrm>
            <a:off x="998408" y="1798863"/>
            <a:ext cx="9848020" cy="602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Solving diode circuits with varying inputs</a:t>
            </a:r>
          </a:p>
          <a:p>
            <a:pPr marL="9144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1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00A65-DAEF-4B6E-AEFC-9D7FB549E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DE3CD-57F6-416B-A6D9-439076D74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2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do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5208" y="2536576"/>
            <a:ext cx="9848020" cy="60234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Small signal response of diodes</a:t>
            </a:r>
          </a:p>
          <a:p>
            <a:pPr marL="914400" algn="l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DB8BA0B-2E16-459F-9F02-032489DF6C6F}"/>
              </a:ext>
            </a:extLst>
          </p:cNvPr>
          <p:cNvSpPr txBox="1">
            <a:spLocks/>
          </p:cNvSpPr>
          <p:nvPr/>
        </p:nvSpPr>
        <p:spPr>
          <a:xfrm>
            <a:off x="2065208" y="3525981"/>
            <a:ext cx="6840797" cy="637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Large signal response of diodes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4B6FE95-5D99-47D4-9681-7E1C6EECB5C3}"/>
              </a:ext>
            </a:extLst>
          </p:cNvPr>
          <p:cNvSpPr txBox="1">
            <a:spLocks/>
          </p:cNvSpPr>
          <p:nvPr/>
        </p:nvSpPr>
        <p:spPr>
          <a:xfrm>
            <a:off x="2065208" y="4456796"/>
            <a:ext cx="3521400" cy="637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Transfer characteristics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BCBB99C-2EEF-4895-BA88-8DCDEC07EE1F}"/>
              </a:ext>
            </a:extLst>
          </p:cNvPr>
          <p:cNvSpPr txBox="1">
            <a:spLocks/>
          </p:cNvSpPr>
          <p:nvPr/>
        </p:nvSpPr>
        <p:spPr>
          <a:xfrm>
            <a:off x="998408" y="1798863"/>
            <a:ext cx="9848020" cy="602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Solving diode circuits with varying inputs</a:t>
            </a:r>
          </a:p>
          <a:p>
            <a:pPr marL="9144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69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Practice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100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809278" y="2882514"/>
            <a:ext cx="0" cy="68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14728" y="3956341"/>
            <a:ext cx="12234" cy="1150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44082" y="3561128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092830" y="4308984"/>
            <a:ext cx="124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6.7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8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043486" y="3544436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0FA25A7-8E58-4F8F-A594-F0C5A88DB55D}"/>
              </a:ext>
            </a:extLst>
          </p:cNvPr>
          <p:cNvSpPr txBox="1"/>
          <p:nvPr/>
        </p:nvSpPr>
        <p:spPr>
          <a:xfrm>
            <a:off x="7710286" y="3554331"/>
            <a:ext cx="153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V</a:t>
            </a:r>
            <a:r>
              <a:rPr lang="en-US" baseline="-25000" dirty="0"/>
              <a:t>Q  </a:t>
            </a:r>
            <a:r>
              <a:rPr lang="en-US" dirty="0"/>
              <a:t>+ </a:t>
            </a:r>
            <a:r>
              <a:rPr lang="en-US" dirty="0" err="1"/>
              <a:t>v</a:t>
            </a:r>
            <a:r>
              <a:rPr lang="en-US" baseline="-25000" dirty="0" err="1"/>
              <a:t>ac</a:t>
            </a:r>
            <a:r>
              <a:rPr lang="en-US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6949278" y="4787359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D0662D-B5CC-474A-A46A-A1F8B5B8A6FC}"/>
              </a:ext>
            </a:extLst>
          </p:cNvPr>
          <p:cNvSpPr txBox="1"/>
          <p:nvPr/>
        </p:nvSpPr>
        <p:spPr>
          <a:xfrm>
            <a:off x="8819697" y="4531573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ac component of output voltage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1120C19-60F2-46A2-80DB-7D62B90BFFBB}"/>
              </a:ext>
            </a:extLst>
          </p:cNvPr>
          <p:cNvCxnSpPr>
            <a:cxnSpLocks/>
          </p:cNvCxnSpPr>
          <p:nvPr/>
        </p:nvCxnSpPr>
        <p:spPr>
          <a:xfrm flipH="1" flipV="1">
            <a:off x="9118167" y="3953115"/>
            <a:ext cx="999104" cy="468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8940185" y="2052475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DC component of output voltage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027EA6D-8DA1-479F-81D8-90F40D5C5336}"/>
              </a:ext>
            </a:extLst>
          </p:cNvPr>
          <p:cNvCxnSpPr>
            <a:cxnSpLocks/>
          </p:cNvCxnSpPr>
          <p:nvPr/>
        </p:nvCxnSpPr>
        <p:spPr>
          <a:xfrm flipH="1">
            <a:off x="8584050" y="2801563"/>
            <a:ext cx="664746" cy="640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6904882" y="280156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3288121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  a)  Find the transfer characteristic of the following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1894230" y="1892058"/>
            <a:ext cx="2709269" cy="4445196"/>
            <a:chOff x="1894230" y="1892058"/>
            <a:chExt cx="270926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709269" cy="4055422"/>
              <a:chOff x="1894230" y="1945489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62924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5" name="Title 1">
            <a:extLst>
              <a:ext uri="{FF2B5EF4-FFF2-40B4-BE49-F238E27FC236}">
                <a16:creationId xmlns:a16="http://schemas.microsoft.com/office/drawing/2014/main" id="{1DF96475-934C-43A7-83BD-A876113141B9}"/>
              </a:ext>
            </a:extLst>
          </p:cNvPr>
          <p:cNvSpPr txBox="1">
            <a:spLocks/>
          </p:cNvSpPr>
          <p:nvPr/>
        </p:nvSpPr>
        <p:spPr>
          <a:xfrm>
            <a:off x="4744750" y="1933658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b)  Find the current through the diode and the output voltage when the input is 6.3 volts</a:t>
            </a:r>
          </a:p>
        </p:txBody>
      </p: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4622802" y="4274126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c)  Find the current through the diode and the output voltage when the input is -2.0 volts</a:t>
            </a:r>
          </a:p>
        </p:txBody>
      </p:sp>
    </p:spTree>
    <p:extLst>
      <p:ext uri="{BB962C8B-B14F-4D97-AF65-F5344CB8AC3E}">
        <p14:creationId xmlns:p14="http://schemas.microsoft.com/office/powerpoint/2010/main" val="32083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  a)  Find the transfer characteristic of the following circuit</a:t>
            </a:r>
          </a:p>
        </p:txBody>
      </p:sp>
      <p:sp>
        <p:nvSpPr>
          <p:cNvPr id="125" name="Title 1">
            <a:extLst>
              <a:ext uri="{FF2B5EF4-FFF2-40B4-BE49-F238E27FC236}">
                <a16:creationId xmlns:a16="http://schemas.microsoft.com/office/drawing/2014/main" id="{1DF96475-934C-43A7-83BD-A876113141B9}"/>
              </a:ext>
            </a:extLst>
          </p:cNvPr>
          <p:cNvSpPr txBox="1">
            <a:spLocks/>
          </p:cNvSpPr>
          <p:nvPr/>
        </p:nvSpPr>
        <p:spPr>
          <a:xfrm>
            <a:off x="4744750" y="1933658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3  b)  Find the current through the diode and the output voltage when the input is 5.0 volts</a:t>
            </a:r>
          </a:p>
        </p:txBody>
      </p: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4622802" y="4274126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3  c)  Find the current through the diode and the output voltage when the input is -2.0 volts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12C81C5-0D40-4B4A-B4A6-03550B897C0A}"/>
              </a:ext>
            </a:extLst>
          </p:cNvPr>
          <p:cNvGrpSpPr/>
          <p:nvPr/>
        </p:nvGrpSpPr>
        <p:grpSpPr>
          <a:xfrm>
            <a:off x="726752" y="1973880"/>
            <a:ext cx="3733544" cy="4445795"/>
            <a:chOff x="7089452" y="2001983"/>
            <a:chExt cx="3733544" cy="4445795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BB0C3151-2995-4992-BC29-58FC9AF36580}"/>
                </a:ext>
              </a:extLst>
            </p:cNvPr>
            <p:cNvGrpSpPr/>
            <p:nvPr/>
          </p:nvGrpSpPr>
          <p:grpSpPr>
            <a:xfrm>
              <a:off x="7089452" y="2001983"/>
              <a:ext cx="3733544" cy="4445795"/>
              <a:chOff x="5744778" y="1945489"/>
              <a:chExt cx="3733544" cy="4445795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F6437FFA-5743-4A74-9D2A-3C06F3F761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04448" y="4235638"/>
                <a:ext cx="0" cy="17373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EE6B1F3-0D00-448F-8645-D165F0B38E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5529" y="3729529"/>
                <a:ext cx="15544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2C39E20-A494-48EE-BF88-A45F40E25C7D}"/>
                  </a:ext>
                </a:extLst>
              </p:cNvPr>
              <p:cNvSpPr txBox="1"/>
              <p:nvPr/>
            </p:nvSpPr>
            <p:spPr>
              <a:xfrm>
                <a:off x="8504070" y="3524940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DBD38A7-11B0-4132-9DF6-DD7D7043BA03}"/>
                  </a:ext>
                </a:extLst>
              </p:cNvPr>
              <p:cNvSpPr txBox="1"/>
              <p:nvPr/>
            </p:nvSpPr>
            <p:spPr>
              <a:xfrm>
                <a:off x="6189529" y="1945489"/>
                <a:ext cx="10806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6F86D9C-D475-408B-B2B3-91FF77F5340A}"/>
                  </a:ext>
                </a:extLst>
              </p:cNvPr>
              <p:cNvGrpSpPr/>
              <p:nvPr/>
            </p:nvGrpSpPr>
            <p:grpSpPr>
              <a:xfrm flipV="1">
                <a:off x="6417003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118" name="Isosceles Triangle 117">
                  <a:extLst>
                    <a:ext uri="{FF2B5EF4-FFF2-40B4-BE49-F238E27FC236}">
                      <a16:creationId xmlns:a16="http://schemas.microsoft.com/office/drawing/2014/main" id="{8AF9D6AE-35F0-460E-90BF-890093289E31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A516142A-DEF3-4147-9A27-F3E388015303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D8008CC9-46C0-41BD-A8E8-CCB1CB7A8CF5}"/>
                  </a:ext>
                </a:extLst>
              </p:cNvPr>
              <p:cNvSpPr txBox="1"/>
              <p:nvPr/>
            </p:nvSpPr>
            <p:spPr>
              <a:xfrm>
                <a:off x="5744778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3E6577E5-47B1-494B-8DEB-9E8C3E2E5A35}"/>
                  </a:ext>
                </a:extLst>
              </p:cNvPr>
              <p:cNvGrpSpPr/>
              <p:nvPr/>
            </p:nvGrpSpPr>
            <p:grpSpPr>
              <a:xfrm>
                <a:off x="6434120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AAF39958-2AA7-495D-A0EE-D958210C8BC9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7A0DFA29-88F0-490D-98BF-0B0375BE064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7AE6169D-FB9B-43AF-B62F-A575BCA1A76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D48968F5-5146-495A-8E72-C211414A63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4958C590-512C-4BF4-979C-36A6113951A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9" name="Group 108">
                      <a:extLst>
                        <a:ext uri="{FF2B5EF4-FFF2-40B4-BE49-F238E27FC236}">
                          <a16:creationId xmlns:a16="http://schemas.microsoft.com/office/drawing/2014/main" id="{E4FF70E3-D7CC-400E-A616-169B5D8140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14" name="Straight Connector 113">
                        <a:extLst>
                          <a:ext uri="{FF2B5EF4-FFF2-40B4-BE49-F238E27FC236}">
                            <a16:creationId xmlns:a16="http://schemas.microsoft.com/office/drawing/2014/main" id="{B4FABE7D-F907-44FD-B58B-B76F90FA549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BF952DA2-6862-425D-8345-8779AF8E19B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0" name="Group 109">
                      <a:extLst>
                        <a:ext uri="{FF2B5EF4-FFF2-40B4-BE49-F238E27FC236}">
                          <a16:creationId xmlns:a16="http://schemas.microsoft.com/office/drawing/2014/main" id="{ACD0756C-E7AA-462B-B2E1-E74A373D038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12" name="Straight Connector 111">
                        <a:extLst>
                          <a:ext uri="{FF2B5EF4-FFF2-40B4-BE49-F238E27FC236}">
                            <a16:creationId xmlns:a16="http://schemas.microsoft.com/office/drawing/2014/main" id="{2203C1F9-D100-4286-99F2-BCB2C429CB5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9CA53F25-E859-4DC2-BCD8-BCAB654FFC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6FE5F2A0-5965-4575-B78A-EB1549AF36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CB9675AB-40BB-4ED4-B39A-B939338BC9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0FFCAC8-A3AB-481C-946F-5AEB36CC25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5FAFEF92-E737-4E51-BC69-BC01C8EFD431}"/>
                  </a:ext>
                </a:extLst>
              </p:cNvPr>
              <p:cNvSpPr txBox="1"/>
              <p:nvPr/>
            </p:nvSpPr>
            <p:spPr>
              <a:xfrm>
                <a:off x="6781507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AAD6FF91-0690-4883-970A-5C4C10CCD51F}"/>
                  </a:ext>
                </a:extLst>
              </p:cNvPr>
              <p:cNvSpPr/>
              <p:nvPr/>
            </p:nvSpPr>
            <p:spPr>
              <a:xfrm>
                <a:off x="6507984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4214281-7CC5-4D16-8459-CCFFC2CF43B0}"/>
                  </a:ext>
                </a:extLst>
              </p:cNvPr>
              <p:cNvSpPr/>
              <p:nvPr/>
            </p:nvSpPr>
            <p:spPr>
              <a:xfrm>
                <a:off x="6558357" y="585427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EB3903DF-A990-4D5A-960A-AB29492A78A8}"/>
                  </a:ext>
                </a:extLst>
              </p:cNvPr>
              <p:cNvCxnSpPr/>
              <p:nvPr/>
            </p:nvCxnSpPr>
            <p:spPr>
              <a:xfrm>
                <a:off x="6091496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AE7B126-9C77-47A7-9BB7-5EC39274D8AC}"/>
                  </a:ext>
                </a:extLst>
              </p:cNvPr>
              <p:cNvSpPr txBox="1"/>
              <p:nvPr/>
            </p:nvSpPr>
            <p:spPr>
              <a:xfrm>
                <a:off x="6288947" y="602132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-3 V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AB10BA78-67B4-4542-806A-86AFC63A2FD7}"/>
                </a:ext>
              </a:extLst>
            </p:cNvPr>
            <p:cNvGrpSpPr/>
            <p:nvPr/>
          </p:nvGrpSpPr>
          <p:grpSpPr>
            <a:xfrm>
              <a:off x="8483087" y="3785692"/>
              <a:ext cx="297701" cy="1654019"/>
              <a:chOff x="5090300" y="2479095"/>
              <a:chExt cx="297701" cy="165401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2F21B32A-45AC-4097-B5E2-DAD5FB28FCA3}"/>
                  </a:ext>
                </a:extLst>
              </p:cNvPr>
              <p:cNvGrpSpPr/>
              <p:nvPr/>
            </p:nvGrpSpPr>
            <p:grpSpPr>
              <a:xfrm>
                <a:off x="5090300" y="2479095"/>
                <a:ext cx="297701" cy="1333352"/>
                <a:chOff x="5090300" y="2479095"/>
                <a:chExt cx="297701" cy="1333352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882049EA-7727-447B-B617-E37C320DD06A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03DEF33F-A4D7-4953-8BEB-4AC72A0B1D83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9921C6B6-ED09-4B5D-A258-D3DA9E5A48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>
                      <a:extLst>
                        <a:ext uri="{FF2B5EF4-FFF2-40B4-BE49-F238E27FC236}">
                          <a16:creationId xmlns:a16="http://schemas.microsoft.com/office/drawing/2014/main" id="{F415A41E-AFAA-4FF6-A4B1-F96D20439E7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3" name="Group 82">
                    <a:extLst>
                      <a:ext uri="{FF2B5EF4-FFF2-40B4-BE49-F238E27FC236}">
                        <a16:creationId xmlns:a16="http://schemas.microsoft.com/office/drawing/2014/main" id="{696E6D57-3794-448C-8C8F-1097C764D94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4A0461A7-ED6C-46E3-A0A5-D5E0EBC5750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66212250-4075-4640-9BDE-55CFA6AFCAA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22C12AD3-F234-4D77-BC8A-ED3783C8CFE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CD79CDE6-D675-4F8C-8EF6-C1F9AACC9EF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DC43E61F-FFC9-4356-B3B8-9E3C87D81D3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E597B845-9666-4D03-AF47-DF7ECD0FB7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7526D690-AE68-423B-8474-14AA4C4A2D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479095"/>
                  <a:ext cx="0" cy="5559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3A54341-E344-432D-B425-9B5B29EA868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7851624-2B49-4397-A0D8-B48D2A2A5745}"/>
                </a:ext>
              </a:extLst>
            </p:cNvPr>
            <p:cNvCxnSpPr>
              <a:cxnSpLocks/>
            </p:cNvCxnSpPr>
            <p:nvPr/>
          </p:nvCxnSpPr>
          <p:spPr>
            <a:xfrm>
              <a:off x="7930203" y="5434023"/>
              <a:ext cx="70359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EF084BE-DBA8-43B3-AB07-B5D2A3FB92EA}"/>
                </a:ext>
              </a:extLst>
            </p:cNvPr>
            <p:cNvSpPr txBox="1"/>
            <p:nvPr/>
          </p:nvSpPr>
          <p:spPr>
            <a:xfrm>
              <a:off x="8898185" y="457539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8199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202903-03BD-48C4-BC86-1080EDDC5AE4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4880850" y="2055414"/>
            <a:chExt cx="3069824" cy="444579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3D8216-FB94-4D1E-B8B6-DD1EF0EC7FB0}"/>
                </a:ext>
              </a:extLst>
            </p:cNvPr>
            <p:cNvGrpSpPr/>
            <p:nvPr/>
          </p:nvGrpSpPr>
          <p:grpSpPr>
            <a:xfrm>
              <a:off x="4880850" y="2055414"/>
              <a:ext cx="3069824" cy="4445795"/>
              <a:chOff x="4880850" y="2055414"/>
              <a:chExt cx="3069824" cy="4445795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03D19D2-CB98-401D-A7FA-613D6600352E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5744778" y="1945489"/>
                <a:chExt cx="3069824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9A7676D5-2AAB-4352-8A44-9490CF61B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325" y="4274001"/>
                  <a:ext cx="0" cy="1645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34413BF-3F34-49CC-8837-918953FF7A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280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8FF7934-0F7B-4CD6-9031-9C0B5923F84E}"/>
                    </a:ext>
                  </a:extLst>
                </p:cNvPr>
                <p:cNvSpPr txBox="1"/>
                <p:nvPr/>
              </p:nvSpPr>
              <p:spPr>
                <a:xfrm>
                  <a:off x="7840350" y="3503524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CABBB45-A3EA-484C-B87B-422EEBBFC332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D4A7A3BA-2ADC-4AA9-AFA1-3A1ABA5BA63B}"/>
                    </a:ext>
                  </a:extLst>
                </p:cNvPr>
                <p:cNvGrpSpPr/>
                <p:nvPr/>
              </p:nvGrpSpPr>
              <p:grpSpPr>
                <a:xfrm flipV="1">
                  <a:off x="6410349" y="3886470"/>
                  <a:ext cx="365760" cy="395213"/>
                  <a:chOff x="6424574" y="3714033"/>
                  <a:chExt cx="365760" cy="395213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A660518C-16EF-48A8-AEA6-D39CBF9AE759}"/>
                      </a:ext>
                    </a:extLst>
                  </p:cNvPr>
                  <p:cNvSpPr/>
                  <p:nvPr/>
                </p:nvSpPr>
                <p:spPr>
                  <a:xfrm flipV="1">
                    <a:off x="6436808" y="3714033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52318F64-DD19-4DB6-9C16-7AA136DE9A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424574" y="410618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20E599A-17AB-4B09-A6B0-A95D1E42BBF8}"/>
                    </a:ext>
                  </a:extLst>
                </p:cNvPr>
                <p:cNvSpPr txBox="1"/>
                <p:nvPr/>
              </p:nvSpPr>
              <p:spPr>
                <a:xfrm>
                  <a:off x="5744778" y="3857229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B725CF0F-4D71-49A4-AB09-1712341F6BC3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5AD6E192-2EA0-4A54-93BB-A978E0C17D3B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8CA667EA-BC70-45D3-BA98-C5E7389C0456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2F3FFE46-684E-49CC-9DB7-FD8E4C56C9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8" name="Straight Connector 117">
                          <a:extLst>
                            <a:ext uri="{FF2B5EF4-FFF2-40B4-BE49-F238E27FC236}">
                              <a16:creationId xmlns:a16="http://schemas.microsoft.com/office/drawing/2014/main" id="{1CDA7EF3-60A8-4A17-A1D7-9CF305D1CD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Connector 118">
                          <a:extLst>
                            <a:ext uri="{FF2B5EF4-FFF2-40B4-BE49-F238E27FC236}">
                              <a16:creationId xmlns:a16="http://schemas.microsoft.com/office/drawing/2014/main" id="{D4CC305A-9D88-4C29-86B3-F94D4982F6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678DA697-332F-4C30-9D27-7C67BFF707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1E26C737-18E2-4838-A70D-FB3BDA19893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60ED5E7D-6142-4A84-9A72-057822C6CB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DE91CF93-FBEB-4A8D-B0FB-A43A4579FB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C1D778B1-3E29-41C5-A0EC-9562D172F9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D66D186-9C30-44FE-A2F6-796B313CC8A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64A0EDE2-9C15-4117-9952-F453610B76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087E46E2-E875-438B-8F68-215BEE9854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A18C9E63-4A4C-40CE-9650-F290B507A8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EDBBF61-13B0-49B6-9C85-1EC49B963C70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256B204C-EACA-49A5-BF69-424648EAF5D7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37E5843F-47F0-44E7-AF5D-A142BD835E9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F9080BC3-C564-41B1-8B0A-C4A640A94703}"/>
                    </a:ext>
                  </a:extLst>
                </p:cNvPr>
                <p:cNvCxnSpPr/>
                <p:nvPr/>
              </p:nvCxnSpPr>
              <p:spPr>
                <a:xfrm>
                  <a:off x="60914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40A53994-E16E-467E-89F5-1E6C95557675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-5 V</a:t>
                  </a: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CD31BF59-50DA-402E-84EA-80A278BC3AFC}"/>
                  </a:ext>
                </a:extLst>
              </p:cNvPr>
              <p:cNvGrpSpPr/>
              <p:nvPr/>
            </p:nvGrpSpPr>
            <p:grpSpPr>
              <a:xfrm>
                <a:off x="6336897" y="3822478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B7B887F-DC9C-4C37-AD55-C824FE8A3A0C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C3217316-119A-4145-AB31-0AA75758A0F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76EA0EF4-1340-41C9-9F35-B4FB211F66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434D09F4-5BBE-4E33-AB1D-89DCD913BE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7F6A3B93-9446-4D33-A657-37781341C48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52423804-4E5A-4412-9BEB-731BD9DAF4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80BF842F-05CA-46D4-A836-924A817E6E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Straight Connector 100">
                        <a:extLst>
                          <a:ext uri="{FF2B5EF4-FFF2-40B4-BE49-F238E27FC236}">
                            <a16:creationId xmlns:a16="http://schemas.microsoft.com/office/drawing/2014/main" id="{45DE3B7A-6153-49B7-91D4-BE8B055DFF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CC8C7889-E354-49A4-8E03-703ACDD4B02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720C68C2-7D01-49D3-9712-9A1714548D6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Straight Connector 98">
                        <a:extLst>
                          <a:ext uri="{FF2B5EF4-FFF2-40B4-BE49-F238E27FC236}">
                            <a16:creationId xmlns:a16="http://schemas.microsoft.com/office/drawing/2014/main" id="{CD604098-A856-4025-9A71-606DDF36F3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5E23A80-52A9-475C-BC88-594D1D7E40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668267C-4EE9-4F37-B2DD-FE6547570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4A1B9A-56E3-4ABE-BC04-E6CA19CD3E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1EF9E67-719E-4B4A-86CF-244F69A6B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0240" y="5476497"/>
                <a:ext cx="7589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BF6A59F-F8BC-4E17-BF87-8AD9FB73F6DD}"/>
                </a:ext>
              </a:extLst>
            </p:cNvPr>
            <p:cNvSpPr txBox="1"/>
            <p:nvPr/>
          </p:nvSpPr>
          <p:spPr>
            <a:xfrm>
              <a:off x="6751995" y="461218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4744750" y="1933658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4  b)  Find the current through the diode and the output voltage when the input is 5.0 volts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32B24BCC-73E2-4C01-9888-9D1272D5B27A}"/>
              </a:ext>
            </a:extLst>
          </p:cNvPr>
          <p:cNvSpPr txBox="1">
            <a:spLocks/>
          </p:cNvSpPr>
          <p:nvPr/>
        </p:nvSpPr>
        <p:spPr>
          <a:xfrm>
            <a:off x="4622802" y="4274126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4  c)  Find the current through the diode and the output voltage when the input is -4.5 volts</a:t>
            </a:r>
          </a:p>
        </p:txBody>
      </p:sp>
    </p:spTree>
    <p:extLst>
      <p:ext uri="{BB962C8B-B14F-4D97-AF65-F5344CB8AC3E}">
        <p14:creationId xmlns:p14="http://schemas.microsoft.com/office/powerpoint/2010/main" val="239332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EEE7C0-BA37-478D-B42E-473912CD06B1}"/>
              </a:ext>
            </a:extLst>
          </p:cNvPr>
          <p:cNvSpPr txBox="1">
            <a:spLocks/>
          </p:cNvSpPr>
          <p:nvPr/>
        </p:nvSpPr>
        <p:spPr>
          <a:xfrm>
            <a:off x="870285" y="716579"/>
            <a:ext cx="5640779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Inputs to diode circuits often change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70026A-1314-4629-8897-B876A44751B3}"/>
              </a:ext>
            </a:extLst>
          </p:cNvPr>
          <p:cNvSpPr txBox="1">
            <a:spLocks/>
          </p:cNvSpPr>
          <p:nvPr/>
        </p:nvSpPr>
        <p:spPr>
          <a:xfrm>
            <a:off x="870285" y="1780078"/>
            <a:ext cx="3260766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Small signal changes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FA9CC7-7EFC-4917-94B0-9440E0F8DBDF}"/>
              </a:ext>
            </a:extLst>
          </p:cNvPr>
          <p:cNvSpPr txBox="1">
            <a:spLocks/>
          </p:cNvSpPr>
          <p:nvPr/>
        </p:nvSpPr>
        <p:spPr>
          <a:xfrm>
            <a:off x="870285" y="4123878"/>
            <a:ext cx="3377542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Large signal changes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052090-5147-42FE-9BFE-B2834D40099B}"/>
              </a:ext>
            </a:extLst>
          </p:cNvPr>
          <p:cNvSpPr txBox="1">
            <a:spLocks/>
          </p:cNvSpPr>
          <p:nvPr/>
        </p:nvSpPr>
        <p:spPr>
          <a:xfrm>
            <a:off x="4432994" y="1484041"/>
            <a:ext cx="6587836" cy="869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input changes slightly around an average value that doesn’t change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FFEDAD3-3B92-42B4-8B3A-2F66DFDDD6D9}"/>
              </a:ext>
            </a:extLst>
          </p:cNvPr>
          <p:cNvSpPr txBox="1">
            <a:spLocks/>
          </p:cNvSpPr>
          <p:nvPr/>
        </p:nvSpPr>
        <p:spPr>
          <a:xfrm>
            <a:off x="2433375" y="3079880"/>
            <a:ext cx="1697676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Example: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7A1C52A1-4897-4AC9-B6D5-5F4034635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11415" y="3060379"/>
                <a:ext cx="3949536" cy="6165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+0.1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7A1C52A1-4897-4AC9-B6D5-5F4034635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415" y="3060379"/>
                <a:ext cx="3949536" cy="616512"/>
              </a:xfrm>
              <a:prstGeom prst="rect">
                <a:avLst/>
              </a:prstGeom>
              <a:blipFill>
                <a:blip r:embed="rId2"/>
                <a:stretch>
                  <a:fillRect t="-15842" b="-5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0D2436-7C0D-42CD-ACCF-A2602F483430}"/>
              </a:ext>
            </a:extLst>
          </p:cNvPr>
          <p:cNvSpPr txBox="1">
            <a:spLocks/>
          </p:cNvSpPr>
          <p:nvPr/>
        </p:nvSpPr>
        <p:spPr>
          <a:xfrm>
            <a:off x="4598797" y="4137224"/>
            <a:ext cx="6587836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input changes by large amounts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9282240-6D2F-49AA-B355-991E4F3ABCCA}"/>
              </a:ext>
            </a:extLst>
          </p:cNvPr>
          <p:cNvSpPr txBox="1">
            <a:spLocks/>
          </p:cNvSpPr>
          <p:nvPr/>
        </p:nvSpPr>
        <p:spPr>
          <a:xfrm>
            <a:off x="2169226" y="5423680"/>
            <a:ext cx="1697676" cy="616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Example: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F7D5368-7360-4953-A3A0-2BC8751CFD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7827" y="5415889"/>
                <a:ext cx="2992582" cy="6165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𝑖𝑛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F7D5368-7360-4953-A3A0-2BC8751CF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7827" y="5415889"/>
                <a:ext cx="2992582" cy="616512"/>
              </a:xfrm>
              <a:prstGeom prst="rect">
                <a:avLst/>
              </a:prstGeom>
              <a:blipFill>
                <a:blip r:embed="rId3"/>
                <a:stretch>
                  <a:fillRect t="-15686" b="-4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7D11FE3-151B-4ECC-94F7-8B8565B56D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083911"/>
              </p:ext>
            </p:extLst>
          </p:nvPr>
        </p:nvGraphicFramePr>
        <p:xfrm>
          <a:off x="8344965" y="1853672"/>
          <a:ext cx="3847035" cy="2486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3DEA14C-17FE-44ED-BF34-1C9F888744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421009"/>
              </p:ext>
            </p:extLst>
          </p:nvPr>
        </p:nvGraphicFramePr>
        <p:xfrm>
          <a:off x="8372492" y="4607130"/>
          <a:ext cx="3847036" cy="205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7336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/>
      <p:bldP spid="10" grpId="0" build="p"/>
      <p:bldP spid="11" grpId="0" build="p"/>
      <p:bldP spid="12" grpId="0"/>
      <p:bldGraphic spid="13" grpId="0">
        <p:bldAsOne/>
      </p:bldGraphic>
      <p:bldGraphic spid="1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3BCC-9EFA-4861-B937-C9FE4611F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EEE7C0-BA37-478D-B42E-473912CD06B1}"/>
              </a:ext>
            </a:extLst>
          </p:cNvPr>
          <p:cNvSpPr txBox="1">
            <a:spLocks/>
          </p:cNvSpPr>
          <p:nvPr/>
        </p:nvSpPr>
        <p:spPr>
          <a:xfrm>
            <a:off x="1128156" y="2812488"/>
            <a:ext cx="9654639" cy="904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/>
              <a:t>Small signal response of diode circuits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9238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78B62B0D-2408-4426-A75D-22FD380F5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965" y="1496868"/>
            <a:ext cx="8368114" cy="50264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at the current voltage curve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D08E2D0-79D4-41D2-BCEA-86E3D97578EE}"/>
              </a:ext>
            </a:extLst>
          </p:cNvPr>
          <p:cNvSpPr/>
          <p:nvPr/>
        </p:nvSpPr>
        <p:spPr>
          <a:xfrm>
            <a:off x="8029116" y="4455516"/>
            <a:ext cx="63795" cy="64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35CACA-D1E4-430B-BCC3-6A19CF4EBA8A}"/>
              </a:ext>
            </a:extLst>
          </p:cNvPr>
          <p:cNvCxnSpPr>
            <a:cxnSpLocks/>
          </p:cNvCxnSpPr>
          <p:nvPr/>
        </p:nvCxnSpPr>
        <p:spPr>
          <a:xfrm>
            <a:off x="1935125" y="4497567"/>
            <a:ext cx="61264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051B64-12EF-4A85-9E9F-EC371C2796FF}"/>
              </a:ext>
            </a:extLst>
          </p:cNvPr>
          <p:cNvCxnSpPr>
            <a:cxnSpLocks/>
          </p:cNvCxnSpPr>
          <p:nvPr/>
        </p:nvCxnSpPr>
        <p:spPr>
          <a:xfrm flipV="1">
            <a:off x="8061068" y="4487520"/>
            <a:ext cx="0" cy="9670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64FDD38-69C1-42D0-8B88-DF16E3CDF9BE}"/>
              </a:ext>
            </a:extLst>
          </p:cNvPr>
          <p:cNvSpPr txBox="1">
            <a:spLocks/>
          </p:cNvSpPr>
          <p:nvPr/>
        </p:nvSpPr>
        <p:spPr>
          <a:xfrm>
            <a:off x="8143645" y="4357228"/>
            <a:ext cx="2097627" cy="3245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quiescent (DC) point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49E1C44-6E69-44C8-A1AF-6CB4AA0EC4BF}"/>
              </a:ext>
            </a:extLst>
          </p:cNvPr>
          <p:cNvSpPr txBox="1">
            <a:spLocks/>
          </p:cNvSpPr>
          <p:nvPr/>
        </p:nvSpPr>
        <p:spPr>
          <a:xfrm>
            <a:off x="9038180" y="4681819"/>
            <a:ext cx="1851830" cy="532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D</a:t>
            </a:r>
            <a:r>
              <a:rPr lang="en-US" sz="2000" dirty="0"/>
              <a:t> = 0.727 V</a:t>
            </a:r>
          </a:p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D</a:t>
            </a:r>
            <a:r>
              <a:rPr lang="en-US" sz="2000" dirty="0"/>
              <a:t> = 160 mA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D34753D-E8A8-4AA0-B0EC-1F8C7117DBFD}"/>
              </a:ext>
            </a:extLst>
          </p:cNvPr>
          <p:cNvCxnSpPr>
            <a:cxnSpLocks/>
          </p:cNvCxnSpPr>
          <p:nvPr/>
        </p:nvCxnSpPr>
        <p:spPr>
          <a:xfrm flipH="1">
            <a:off x="7839281" y="3740927"/>
            <a:ext cx="403477" cy="17463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23B613C-88C4-4DCC-A36F-092DC2E0B499}"/>
              </a:ext>
            </a:extLst>
          </p:cNvPr>
          <p:cNvCxnSpPr>
            <a:cxnSpLocks/>
          </p:cNvCxnSpPr>
          <p:nvPr/>
        </p:nvCxnSpPr>
        <p:spPr>
          <a:xfrm flipV="1">
            <a:off x="8105127" y="4298548"/>
            <a:ext cx="0" cy="11887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22D4297-9F08-40FC-B889-5D7D2BEA713F}"/>
              </a:ext>
            </a:extLst>
          </p:cNvPr>
          <p:cNvCxnSpPr>
            <a:cxnSpLocks/>
          </p:cNvCxnSpPr>
          <p:nvPr/>
        </p:nvCxnSpPr>
        <p:spPr>
          <a:xfrm>
            <a:off x="1935125" y="4319278"/>
            <a:ext cx="6172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FFC61AC-EF24-487D-A9BF-8D16A2C23391}"/>
              </a:ext>
            </a:extLst>
          </p:cNvPr>
          <p:cNvSpPr txBox="1">
            <a:spLocks/>
          </p:cNvSpPr>
          <p:nvPr/>
        </p:nvSpPr>
        <p:spPr>
          <a:xfrm>
            <a:off x="8795066" y="2672427"/>
            <a:ext cx="2523065" cy="9046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We can approximate the curve with a tangent line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6846B1C-302A-4ABA-9ABD-990CA561928E}"/>
              </a:ext>
            </a:extLst>
          </p:cNvPr>
          <p:cNvSpPr txBox="1">
            <a:spLocks/>
          </p:cNvSpPr>
          <p:nvPr/>
        </p:nvSpPr>
        <p:spPr>
          <a:xfrm>
            <a:off x="7418197" y="5952577"/>
            <a:ext cx="2097627" cy="3245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An increased voltage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7F2EA35-645E-4E0B-8485-C968F5AC995D}"/>
              </a:ext>
            </a:extLst>
          </p:cNvPr>
          <p:cNvSpPr txBox="1">
            <a:spLocks/>
          </p:cNvSpPr>
          <p:nvPr/>
        </p:nvSpPr>
        <p:spPr>
          <a:xfrm>
            <a:off x="3547632" y="4008732"/>
            <a:ext cx="2890671" cy="3758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Causes an increased current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74C56B8C-E3D0-4FF5-87B6-06BB260BC6B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30735" y="3429000"/>
                <a:ext cx="2523065" cy="9046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slope of tangent line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200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74C56B8C-E3D0-4FF5-87B6-06BB260BC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0735" y="3429000"/>
                <a:ext cx="2523065" cy="904688"/>
              </a:xfrm>
              <a:prstGeom prst="rect">
                <a:avLst/>
              </a:prstGeom>
              <a:blipFill>
                <a:blip r:embed="rId3"/>
                <a:stretch>
                  <a:fillRect l="-2657" t="-7432" r="-4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70901198-EA61-4E89-9DAB-C5ECA9C96C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90718" y="3875186"/>
                <a:ext cx="1544819" cy="9046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70901198-EA61-4E89-9DAB-C5ECA9C96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0718" y="3875186"/>
                <a:ext cx="1544819" cy="9046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491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  <p:bldP spid="28" grpId="0" uiExpand="1" build="p"/>
      <p:bldP spid="19" grpId="0" build="p"/>
      <p:bldP spid="13" grpId="0" build="p"/>
      <p:bldP spid="15" grpId="0" build="p"/>
      <p:bldP spid="17" grpId="0" build="p"/>
      <p:bldP spid="1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B64-C39F-4D77-A853-E71D6E76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Shockley Ideal Diode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37300" y="1825625"/>
                <a:ext cx="5016500" cy="137211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37300" y="1825625"/>
                <a:ext cx="5016500" cy="137211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41B02F3-0D66-4984-B60D-1D391B8243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82422" y="3639331"/>
                <a:ext cx="1127242" cy="8691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41B02F3-0D66-4984-B60D-1D391B824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2422" y="3639331"/>
                <a:ext cx="1127242" cy="8691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E0F6429-961F-4B7F-81F2-1BD6FD2F7E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88647" y="3617848"/>
                <a:ext cx="2455925" cy="8691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E0F6429-961F-4B7F-81F2-1BD6FD2F7E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8647" y="3617848"/>
                <a:ext cx="2455925" cy="8691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E4130A28-95BE-48F1-B8CF-BF8D3C83F4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05482" y="4907085"/>
                <a:ext cx="1756261" cy="8691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E4130A28-95BE-48F1-B8CF-BF8D3C83F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5482" y="4907085"/>
                <a:ext cx="1756261" cy="869125"/>
              </a:xfrm>
              <a:prstGeom prst="rect">
                <a:avLst/>
              </a:prstGeom>
              <a:blipFill>
                <a:blip r:embed="rId5"/>
                <a:stretch>
                  <a:fillRect b="-2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46BCEF14-BF30-44C6-BE34-E17BEAD46B05}"/>
              </a:ext>
            </a:extLst>
          </p:cNvPr>
          <p:cNvGrpSpPr/>
          <p:nvPr/>
        </p:nvGrpSpPr>
        <p:grpSpPr>
          <a:xfrm>
            <a:off x="5538272" y="3728152"/>
            <a:ext cx="365760" cy="395213"/>
            <a:chOff x="6661596" y="3791467"/>
            <a:chExt cx="365760" cy="395213"/>
          </a:xfrm>
        </p:grpSpPr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D99D4E8B-725A-4E44-9D1E-EE21CFFE08BD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F288711-D6FC-4C0B-8C96-428623E6CDA6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96ED2D6-6697-4D00-BBC7-709DA26C2227}"/>
              </a:ext>
            </a:extLst>
          </p:cNvPr>
          <p:cNvGrpSpPr/>
          <p:nvPr/>
        </p:nvGrpSpPr>
        <p:grpSpPr>
          <a:xfrm>
            <a:off x="186631" y="2487931"/>
            <a:ext cx="6606381" cy="2965647"/>
            <a:chOff x="198866" y="2569586"/>
            <a:chExt cx="6606381" cy="296564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F090399-591C-447F-A8EA-E49831417CF8}"/>
                </a:ext>
              </a:extLst>
            </p:cNvPr>
            <p:cNvSpPr/>
            <p:nvPr/>
          </p:nvSpPr>
          <p:spPr>
            <a:xfrm>
              <a:off x="1069864" y="3500835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E18A877-DB2D-4D19-B63D-A8DF7E8F3B22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 flipH="1">
              <a:off x="1435624" y="3141166"/>
              <a:ext cx="972" cy="3596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5ABA3B6-5585-4BBD-B0F0-6070C607924C}"/>
                </a:ext>
              </a:extLst>
            </p:cNvPr>
            <p:cNvCxnSpPr>
              <a:cxnSpLocks/>
            </p:cNvCxnSpPr>
            <p:nvPr/>
          </p:nvCxnSpPr>
          <p:spPr>
            <a:xfrm>
              <a:off x="1435899" y="4850486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20684F3-BB4D-4365-9AFB-3E5D03789C6B}"/>
                </a:ext>
              </a:extLst>
            </p:cNvPr>
            <p:cNvCxnSpPr>
              <a:cxnSpLocks/>
            </p:cNvCxnSpPr>
            <p:nvPr/>
          </p:nvCxnSpPr>
          <p:spPr>
            <a:xfrm>
              <a:off x="1408797" y="3149145"/>
              <a:ext cx="1410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17B7E84-D3CC-4A89-9F07-11687EADEFDF}"/>
                </a:ext>
              </a:extLst>
            </p:cNvPr>
            <p:cNvGrpSpPr/>
            <p:nvPr/>
          </p:nvGrpSpPr>
          <p:grpSpPr>
            <a:xfrm>
              <a:off x="2818552" y="2987678"/>
              <a:ext cx="797859" cy="297701"/>
              <a:chOff x="3069003" y="2744655"/>
              <a:chExt cx="797859" cy="297701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AE1FDFB-B6EF-45D3-8FF0-BC7CE4A3185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9165E70-B9E7-469C-98FC-A76329F75F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41772B7-3045-41F8-B93B-9091663DC0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CBEDF7DF-1E96-450E-B5A8-1D90C5DC4D1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8B5E78EB-CAD8-448F-A34B-979196FE7F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4427905F-867B-44B5-87AF-FF21D979AA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AC6FBBE9-3ECD-40A8-951F-0F188A0D9813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FCC91C3-6438-4567-AB06-A623B244DA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945BBBC4-F7FD-453C-9EA7-5A7A212ECC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882D09A-09AB-401B-B647-B40AD334F4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89023ED-91B6-4DDE-9C5B-50D20F6D76A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25511" y="3124295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E67CBCD-5BBA-4335-95A7-CD27DCBB0142}"/>
                </a:ext>
              </a:extLst>
            </p:cNvPr>
            <p:cNvCxnSpPr>
              <a:cxnSpLocks/>
            </p:cNvCxnSpPr>
            <p:nvPr/>
          </p:nvCxnSpPr>
          <p:spPr>
            <a:xfrm>
              <a:off x="1434019" y="5307678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6FBC4AF-D2DB-4B79-AC6A-68E2FA51EF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16411" y="3133970"/>
              <a:ext cx="2109100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9496C96-EFAE-4D98-803E-302EA1D0AC84}"/>
                </a:ext>
              </a:extLst>
            </p:cNvPr>
            <p:cNvSpPr txBox="1"/>
            <p:nvPr/>
          </p:nvSpPr>
          <p:spPr>
            <a:xfrm>
              <a:off x="1297379" y="346292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8782A91-5379-4D41-AB44-FFFD695B0B02}"/>
                </a:ext>
              </a:extLst>
            </p:cNvPr>
            <p:cNvSpPr txBox="1"/>
            <p:nvPr/>
          </p:nvSpPr>
          <p:spPr>
            <a:xfrm>
              <a:off x="1299364" y="369772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3F59B1B-E667-4EC0-ABE7-3AEB0232A326}"/>
                </a:ext>
              </a:extLst>
            </p:cNvPr>
            <p:cNvSpPr txBox="1"/>
            <p:nvPr/>
          </p:nvSpPr>
          <p:spPr>
            <a:xfrm>
              <a:off x="198866" y="4717019"/>
              <a:ext cx="1219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DC</a:t>
              </a:r>
              <a:r>
                <a:rPr lang="en-US" dirty="0"/>
                <a:t> = 10 V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C3A842A-E13B-4346-8D55-61F27F129536}"/>
                </a:ext>
              </a:extLst>
            </p:cNvPr>
            <p:cNvSpPr txBox="1"/>
            <p:nvPr/>
          </p:nvSpPr>
          <p:spPr>
            <a:xfrm>
              <a:off x="3351819" y="2569586"/>
              <a:ext cx="1583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80 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02A7499-60FE-4EDA-9880-7DB9C5E47687}"/>
                </a:ext>
              </a:extLst>
            </p:cNvPr>
            <p:cNvSpPr txBox="1"/>
            <p:nvPr/>
          </p:nvSpPr>
          <p:spPr>
            <a:xfrm>
              <a:off x="5959719" y="3786217"/>
              <a:ext cx="4766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</a:t>
              </a:r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8C47275-3ECC-4CB7-B9A6-843482760243}"/>
                </a:ext>
              </a:extLst>
            </p:cNvPr>
            <p:cNvSpPr txBox="1"/>
            <p:nvPr/>
          </p:nvSpPr>
          <p:spPr>
            <a:xfrm>
              <a:off x="6255693" y="3840210"/>
              <a:ext cx="5495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10673A2-C930-4FE3-852F-34010778F04F}"/>
                </a:ext>
              </a:extLst>
            </p:cNvPr>
            <p:cNvSpPr txBox="1"/>
            <p:nvPr/>
          </p:nvSpPr>
          <p:spPr>
            <a:xfrm>
              <a:off x="5809802" y="3002512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5C2DB87-AF2B-4450-8F9B-7D7D2E25741C}"/>
                </a:ext>
              </a:extLst>
            </p:cNvPr>
            <p:cNvSpPr txBox="1"/>
            <p:nvPr/>
          </p:nvSpPr>
          <p:spPr>
            <a:xfrm>
              <a:off x="5849618" y="507356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CDFAD81-F881-43F1-BD24-1388EB9BA817}"/>
                </a:ext>
              </a:extLst>
            </p:cNvPr>
            <p:cNvGrpSpPr/>
            <p:nvPr/>
          </p:nvGrpSpPr>
          <p:grpSpPr>
            <a:xfrm>
              <a:off x="1264772" y="4653163"/>
              <a:ext cx="365760" cy="197324"/>
              <a:chOff x="2361240" y="4563812"/>
              <a:chExt cx="365760" cy="197324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E2933D6-C42F-4835-8464-90A6BF018FFA}"/>
                  </a:ext>
                </a:extLst>
              </p:cNvPr>
              <p:cNvGrpSpPr/>
              <p:nvPr/>
            </p:nvGrpSpPr>
            <p:grpSpPr>
              <a:xfrm>
                <a:off x="2361240" y="4693618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7D08059B-2FF8-437A-BFD3-28DAB10AC482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752821CC-3429-4433-8C51-10BA05DF71BF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355C073C-9553-4C8D-A5EA-D8DC1CA99C0D}"/>
                  </a:ext>
                </a:extLst>
              </p:cNvPr>
              <p:cNvGrpSpPr/>
              <p:nvPr/>
            </p:nvGrpSpPr>
            <p:grpSpPr>
              <a:xfrm>
                <a:off x="2361240" y="4563812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908EDBA-8CFD-4EB8-9436-B255604F46C7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5B37F8C7-EC07-4AB0-B01D-1AF012E3F875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42AA846-A554-4782-B94E-0B77315CA124}"/>
                </a:ext>
              </a:extLst>
            </p:cNvPr>
            <p:cNvCxnSpPr>
              <a:cxnSpLocks/>
            </p:cNvCxnSpPr>
            <p:nvPr/>
          </p:nvCxnSpPr>
          <p:spPr>
            <a:xfrm>
              <a:off x="1433030" y="4237019"/>
              <a:ext cx="989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F379AEC-920C-4A41-8854-4796FE8D368D}"/>
                </a:ext>
              </a:extLst>
            </p:cNvPr>
            <p:cNvSpPr txBox="1"/>
            <p:nvPr/>
          </p:nvSpPr>
          <p:spPr>
            <a:xfrm>
              <a:off x="405115" y="3601551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AC</a:t>
              </a:r>
              <a:endParaRPr lang="en-US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1D0250B-82D2-4840-A2FE-9F8BFDD0B704}"/>
              </a:ext>
            </a:extLst>
          </p:cNvPr>
          <p:cNvGrpSpPr/>
          <p:nvPr/>
        </p:nvGrpSpPr>
        <p:grpSpPr>
          <a:xfrm rot="16200000">
            <a:off x="5305556" y="3978231"/>
            <a:ext cx="797859" cy="297701"/>
            <a:chOff x="3069003" y="2744655"/>
            <a:chExt cx="797859" cy="297701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33E834D-E8E5-4DC4-8E6A-F28E1DF4A3B4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BB83B56-88E7-4728-9635-240790C08E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2F14539A-2AE2-4908-8E41-3AD1ACD5FA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A7209FE-E81B-40E3-988F-63028C94C349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76E40FFC-D178-46A9-89EF-679AD5FFC6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A3F6E35-6387-4E08-BF1C-92206991C4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080B4D8-93B5-4F3B-AD11-23D7BD355978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CB2A60C2-79CD-4E3B-B4CD-6CA4A626E4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AA68B1C-2050-4516-BB35-BE2FAA24B04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ABCBF70-7408-46FC-BE0D-E9A09DE22E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A1618CEF-0BA7-48AD-A33B-52CE2FE3E95A}"/>
              </a:ext>
            </a:extLst>
          </p:cNvPr>
          <p:cNvSpPr txBox="1"/>
          <p:nvPr/>
        </p:nvSpPr>
        <p:spPr>
          <a:xfrm>
            <a:off x="4456126" y="3910291"/>
            <a:ext cx="110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d</a:t>
            </a:r>
            <a:r>
              <a:rPr lang="en-US" baseline="-25000" dirty="0"/>
              <a:t> </a:t>
            </a:r>
            <a:r>
              <a:rPr lang="en-US" dirty="0"/>
              <a:t>= V</a:t>
            </a:r>
            <a:r>
              <a:rPr lang="en-US" baseline="-25000" dirty="0"/>
              <a:t>T</a:t>
            </a:r>
            <a:r>
              <a:rPr lang="en-US" dirty="0"/>
              <a:t>/I</a:t>
            </a:r>
            <a:r>
              <a:rPr lang="en-US" baseline="-25000" dirty="0"/>
              <a:t>Q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FFE6E885-12F8-4302-83B5-036859960466}"/>
              </a:ext>
            </a:extLst>
          </p:cNvPr>
          <p:cNvCxnSpPr>
            <a:cxnSpLocks/>
          </p:cNvCxnSpPr>
          <p:nvPr/>
        </p:nvCxnSpPr>
        <p:spPr>
          <a:xfrm>
            <a:off x="5716269" y="4126080"/>
            <a:ext cx="12234" cy="1150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CA0E4F6-66C1-4501-BD51-ACA3E0D0B2CE}"/>
              </a:ext>
            </a:extLst>
          </p:cNvPr>
          <p:cNvCxnSpPr>
            <a:cxnSpLocks/>
          </p:cNvCxnSpPr>
          <p:nvPr/>
        </p:nvCxnSpPr>
        <p:spPr>
          <a:xfrm>
            <a:off x="5716269" y="4515019"/>
            <a:ext cx="12234" cy="761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B341E94B-F752-4F51-99F7-3F6D7F0F27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26463" y="3584528"/>
                <a:ext cx="1050326" cy="8691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B341E94B-F752-4F51-99F7-3F6D7F0F2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6463" y="3584528"/>
                <a:ext cx="1050326" cy="8691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02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100" grpId="0"/>
      <p:bldP spid="10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 analyze a circuit with a DC component and a small AC component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D4022C-5FBE-4DE4-91FC-899FE0E78DBF}"/>
              </a:ext>
            </a:extLst>
          </p:cNvPr>
          <p:cNvGrpSpPr/>
          <p:nvPr/>
        </p:nvGrpSpPr>
        <p:grpSpPr>
          <a:xfrm>
            <a:off x="1282633" y="2327805"/>
            <a:ext cx="6975306" cy="2965647"/>
            <a:chOff x="1282633" y="2327805"/>
            <a:chExt cx="6975306" cy="29656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53631" y="3259054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  <a:endCxn id="4" idx="0"/>
            </p:cNvCxnSpPr>
            <p:nvPr/>
          </p:nvCxnSpPr>
          <p:spPr>
            <a:xfrm flipH="1">
              <a:off x="2519391" y="2899385"/>
              <a:ext cx="972" cy="3596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19666" y="4608705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492564" y="2907364"/>
              <a:ext cx="1410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902319" y="2745897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09278" y="2882514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5985687-D68E-40DB-908A-B12A62BC5A50}"/>
                </a:ext>
              </a:extLst>
            </p:cNvPr>
            <p:cNvCxnSpPr>
              <a:cxnSpLocks/>
              <a:stCxn id="63" idx="0"/>
            </p:cNvCxnSpPr>
            <p:nvPr/>
          </p:nvCxnSpPr>
          <p:spPr>
            <a:xfrm>
              <a:off x="6814728" y="3956341"/>
              <a:ext cx="12234" cy="1150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4772C33-A84D-4C3D-980C-BAFEE8608A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0178" y="2892189"/>
              <a:ext cx="2109100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5E4DBC0-9D02-4B5A-B326-2FA81E904635}"/>
                </a:ext>
              </a:extLst>
            </p:cNvPr>
            <p:cNvGrpSpPr/>
            <p:nvPr/>
          </p:nvGrpSpPr>
          <p:grpSpPr>
            <a:xfrm>
              <a:off x="6644082" y="3561128"/>
              <a:ext cx="365760" cy="395213"/>
              <a:chOff x="6661596" y="3791467"/>
              <a:chExt cx="365760" cy="395213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3251026D-4A43-44FF-B193-426DB4785BD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0BCE223-25DD-483C-A70D-760E2FB06E14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81146" y="322114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83131" y="345594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282633" y="4475238"/>
              <a:ext cx="1219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DC</a:t>
              </a:r>
              <a:r>
                <a:rPr lang="en-US" dirty="0"/>
                <a:t> = 10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4435586" y="2327805"/>
              <a:ext cx="1583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80 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145D25E-DDCE-4A56-BF81-D1FC5D9E1ED3}"/>
                </a:ext>
              </a:extLst>
            </p:cNvPr>
            <p:cNvSpPr txBox="1"/>
            <p:nvPr/>
          </p:nvSpPr>
          <p:spPr>
            <a:xfrm>
              <a:off x="7043486" y="3544436"/>
              <a:ext cx="4766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</a:t>
              </a:r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0FA25A7-8E58-4F8F-A594-F0C5A88DB55D}"/>
                </a:ext>
              </a:extLst>
            </p:cNvPr>
            <p:cNvSpPr txBox="1"/>
            <p:nvPr/>
          </p:nvSpPr>
          <p:spPr>
            <a:xfrm>
              <a:off x="7708385" y="3574068"/>
              <a:ext cx="5495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4E94A9D-0D39-4219-B033-49D6B01FDB76}"/>
                </a:ext>
              </a:extLst>
            </p:cNvPr>
            <p:cNvSpPr txBox="1"/>
            <p:nvPr/>
          </p:nvSpPr>
          <p:spPr>
            <a:xfrm>
              <a:off x="6893569" y="276073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598F67-05FC-48EB-A925-543D9CEE6DAD}"/>
                </a:ext>
              </a:extLst>
            </p:cNvPr>
            <p:cNvSpPr txBox="1"/>
            <p:nvPr/>
          </p:nvSpPr>
          <p:spPr>
            <a:xfrm>
              <a:off x="6933385" y="4831787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3D1B91E-1B55-4C7E-88D9-802091B06642}"/>
                </a:ext>
              </a:extLst>
            </p:cNvPr>
            <p:cNvGrpSpPr/>
            <p:nvPr/>
          </p:nvGrpSpPr>
          <p:grpSpPr>
            <a:xfrm>
              <a:off x="2348539" y="4411382"/>
              <a:ext cx="365760" cy="197324"/>
              <a:chOff x="2361240" y="4563812"/>
              <a:chExt cx="365760" cy="197324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26D518E-66AF-48C5-81EF-39F44985BB57}"/>
                  </a:ext>
                </a:extLst>
              </p:cNvPr>
              <p:cNvGrpSpPr/>
              <p:nvPr/>
            </p:nvGrpSpPr>
            <p:grpSpPr>
              <a:xfrm>
                <a:off x="2361240" y="4693618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08D2314-81AC-4DA2-B2DA-F7D81748EC04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800B2EE7-6250-4D97-860D-77C984C3F189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699EAB8-2077-4290-97F7-DCCFED0352A0}"/>
                  </a:ext>
                </a:extLst>
              </p:cNvPr>
              <p:cNvGrpSpPr/>
              <p:nvPr/>
            </p:nvGrpSpPr>
            <p:grpSpPr>
              <a:xfrm>
                <a:off x="2361240" y="4563812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D29CC9E-3373-45AE-9E05-BD6AE1B0D6D6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FD33B2E-71F8-48F6-A625-5209AAE4C9F3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254EDDB-5F8B-4B6B-ADF7-8E911BE4BA10}"/>
                </a:ext>
              </a:extLst>
            </p:cNvPr>
            <p:cNvCxnSpPr>
              <a:cxnSpLocks/>
            </p:cNvCxnSpPr>
            <p:nvPr/>
          </p:nvCxnSpPr>
          <p:spPr>
            <a:xfrm>
              <a:off x="2516797" y="3995238"/>
              <a:ext cx="989" cy="4114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2A91E74-6879-4515-A341-CA1EE524F0EF}"/>
                </a:ext>
              </a:extLst>
            </p:cNvPr>
            <p:cNvSpPr txBox="1"/>
            <p:nvPr/>
          </p:nvSpPr>
          <p:spPr>
            <a:xfrm>
              <a:off x="1488882" y="335977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AC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78441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81B8A61D-F848-46BC-AE11-09F358D51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348" y="5518479"/>
            <a:ext cx="4038600" cy="9577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quiescent point analysis (ignore V</a:t>
            </a:r>
            <a:r>
              <a:rPr lang="en-US" baseline="-25000" dirty="0"/>
              <a:t>AC</a:t>
            </a:r>
            <a:r>
              <a:rPr lang="en-US" dirty="0"/>
              <a:t>)</a:t>
            </a:r>
          </a:p>
        </p:txBody>
      </p:sp>
      <p:sp>
        <p:nvSpPr>
          <p:cNvPr id="108" name="Content Placeholder 28">
            <a:extLst>
              <a:ext uri="{FF2B5EF4-FFF2-40B4-BE49-F238E27FC236}">
                <a16:creationId xmlns:a16="http://schemas.microsoft.com/office/drawing/2014/main" id="{1BE01B8D-10FA-4D84-AAF7-EB7F0BEB715A}"/>
              </a:ext>
            </a:extLst>
          </p:cNvPr>
          <p:cNvSpPr txBox="1">
            <a:spLocks/>
          </p:cNvSpPr>
          <p:nvPr/>
        </p:nvSpPr>
        <p:spPr>
          <a:xfrm>
            <a:off x="7784753" y="5574989"/>
            <a:ext cx="3429011" cy="55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small signal analysis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01AEF72-9641-4554-955B-DD5754A3756B}"/>
              </a:ext>
            </a:extLst>
          </p:cNvPr>
          <p:cNvGrpSpPr/>
          <p:nvPr/>
        </p:nvGrpSpPr>
        <p:grpSpPr>
          <a:xfrm>
            <a:off x="-45260" y="2286688"/>
            <a:ext cx="6450650" cy="3001017"/>
            <a:chOff x="-45260" y="2286688"/>
            <a:chExt cx="6450650" cy="3001017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4E974E-6983-4400-8D7D-24E7108D03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21591" y="2858267"/>
              <a:ext cx="894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945046F-5138-4C3C-BCA0-EFEFDBF76F6E}"/>
                </a:ext>
              </a:extLst>
            </p:cNvPr>
            <p:cNvCxnSpPr>
              <a:cxnSpLocks/>
            </p:cNvCxnSpPr>
            <p:nvPr/>
          </p:nvCxnSpPr>
          <p:spPr>
            <a:xfrm>
              <a:off x="1127366" y="4526221"/>
              <a:ext cx="0" cy="4937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CD989B56-D69C-448E-AC4F-332C75C82D18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24" y="2866247"/>
              <a:ext cx="12972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19E39377-A1DD-495D-9CD8-72E22AAFF612}"/>
                </a:ext>
              </a:extLst>
            </p:cNvPr>
            <p:cNvGrpSpPr/>
            <p:nvPr/>
          </p:nvGrpSpPr>
          <p:grpSpPr>
            <a:xfrm>
              <a:off x="2393154" y="2704780"/>
              <a:ext cx="733609" cy="297701"/>
              <a:chOff x="3069003" y="2744655"/>
              <a:chExt cx="797859" cy="297701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36CCDC39-3FC6-4A77-A451-F381E7D797C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123538CC-8F8A-4981-BEE8-E5AB0B5180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DC6B8910-377B-43F9-B505-33DAACDCC6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D5EF0134-6747-4D44-86C4-6DFD26CCE2D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A53CF6AF-131B-4549-B24A-6DC11651A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599EE35E-3BAA-411D-9E18-10BC88E16D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CBFF5974-338E-4DC1-B325-1649A038C8F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1711E73D-D2E8-4F01-957C-F3308E5291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A53B4372-FCF0-4E79-B092-65C7138AC4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7BDEFA75-2617-49E1-B176-D4C5DFF2CE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1A01432E-2CC8-4769-8BDB-78F0320A3E9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66020" y="2841397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A3863579-C15C-4B2D-BB8F-B227470A8C7A}"/>
                </a:ext>
              </a:extLst>
            </p:cNvPr>
            <p:cNvCxnSpPr>
              <a:cxnSpLocks/>
            </p:cNvCxnSpPr>
            <p:nvPr/>
          </p:nvCxnSpPr>
          <p:spPr>
            <a:xfrm>
              <a:off x="1120115" y="5024780"/>
              <a:ext cx="3967020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9B3E9339-7C99-4BBD-99A5-5F5BBB56182F}"/>
                </a:ext>
              </a:extLst>
            </p:cNvPr>
            <p:cNvCxnSpPr>
              <a:cxnSpLocks/>
              <a:stCxn id="134" idx="0"/>
            </p:cNvCxnSpPr>
            <p:nvPr/>
          </p:nvCxnSpPr>
          <p:spPr>
            <a:xfrm>
              <a:off x="5071031" y="3915224"/>
              <a:ext cx="11249" cy="1150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31EEF459-6208-4BF1-813A-D4CA5AD331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6763" y="2851072"/>
              <a:ext cx="1939258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B38139F-566F-4871-8D8A-943B45DA0ABE}"/>
                </a:ext>
              </a:extLst>
            </p:cNvPr>
            <p:cNvGrpSpPr/>
            <p:nvPr/>
          </p:nvGrpSpPr>
          <p:grpSpPr>
            <a:xfrm>
              <a:off x="4914127" y="3520011"/>
              <a:ext cx="336306" cy="395213"/>
              <a:chOff x="6661596" y="3791467"/>
              <a:chExt cx="365760" cy="395213"/>
            </a:xfrm>
          </p:grpSpPr>
          <p:sp>
            <p:nvSpPr>
              <p:cNvPr id="134" name="Isosceles Triangle 133">
                <a:extLst>
                  <a:ext uri="{FF2B5EF4-FFF2-40B4-BE49-F238E27FC236}">
                    <a16:creationId xmlns:a16="http://schemas.microsoft.com/office/drawing/2014/main" id="{7AA1B0A8-B6A5-4590-B733-3142AC258267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C01DDBA1-DA9F-45C8-8A27-A92CB66023AC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8F5AF0B0-CAEF-42B5-A17F-658C9D02625E}"/>
                </a:ext>
              </a:extLst>
            </p:cNvPr>
            <p:cNvSpPr txBox="1"/>
            <p:nvPr/>
          </p:nvSpPr>
          <p:spPr>
            <a:xfrm>
              <a:off x="-45260" y="4352387"/>
              <a:ext cx="11214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DC</a:t>
              </a:r>
              <a:r>
                <a:rPr lang="en-US" dirty="0"/>
                <a:t> = 10 V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C897FC47-83C8-4510-9B58-35FDAA5FEFBF}"/>
                </a:ext>
              </a:extLst>
            </p:cNvPr>
            <p:cNvSpPr txBox="1"/>
            <p:nvPr/>
          </p:nvSpPr>
          <p:spPr>
            <a:xfrm>
              <a:off x="2883478" y="2286688"/>
              <a:ext cx="1455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80 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D172265-4740-455C-9557-15E887D20763}"/>
                </a:ext>
              </a:extLst>
            </p:cNvPr>
            <p:cNvSpPr txBox="1"/>
            <p:nvPr/>
          </p:nvSpPr>
          <p:spPr>
            <a:xfrm>
              <a:off x="5281368" y="3503319"/>
              <a:ext cx="4382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</a:t>
              </a:r>
              <a:endParaRPr lang="en-US" dirty="0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8E9ADF2E-B4BC-47FF-905D-7BA9BF5A0E7A}"/>
                </a:ext>
              </a:extLst>
            </p:cNvPr>
            <p:cNvSpPr txBox="1"/>
            <p:nvPr/>
          </p:nvSpPr>
          <p:spPr>
            <a:xfrm>
              <a:off x="5314642" y="3005106"/>
              <a:ext cx="10907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r>
                <a:rPr lang="en-US" baseline="-25000" dirty="0"/>
                <a:t> </a:t>
              </a:r>
              <a:r>
                <a:rPr lang="en-US" dirty="0"/>
                <a:t>= V</a:t>
              </a:r>
              <a:r>
                <a:rPr lang="en-US" baseline="-25000" dirty="0"/>
                <a:t>Q</a:t>
              </a:r>
              <a:endParaRPr lang="en-US" dirty="0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CA7260D8-FA12-445D-AC18-EC4662241938}"/>
                </a:ext>
              </a:extLst>
            </p:cNvPr>
            <p:cNvSpPr txBox="1"/>
            <p:nvPr/>
          </p:nvSpPr>
          <p:spPr>
            <a:xfrm>
              <a:off x="5050847" y="2722927"/>
              <a:ext cx="3063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2B00705A-BD9D-4FF8-9827-84933A4694A5}"/>
                </a:ext>
              </a:extLst>
            </p:cNvPr>
            <p:cNvSpPr txBox="1"/>
            <p:nvPr/>
          </p:nvSpPr>
          <p:spPr>
            <a:xfrm>
              <a:off x="5058802" y="4826040"/>
              <a:ext cx="3063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826F4ECD-1A21-4498-B954-C5D36DD0B2D5}"/>
                </a:ext>
              </a:extLst>
            </p:cNvPr>
            <p:cNvGrpSpPr/>
            <p:nvPr/>
          </p:nvGrpSpPr>
          <p:grpSpPr>
            <a:xfrm>
              <a:off x="973511" y="4326083"/>
              <a:ext cx="336306" cy="197324"/>
              <a:chOff x="2361240" y="4563812"/>
              <a:chExt cx="365760" cy="197324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CBDB132C-E30F-4E72-9D59-898F65FF8E74}"/>
                  </a:ext>
                </a:extLst>
              </p:cNvPr>
              <p:cNvGrpSpPr/>
              <p:nvPr/>
            </p:nvGrpSpPr>
            <p:grpSpPr>
              <a:xfrm>
                <a:off x="2361240" y="4693618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C614CCFE-F1BD-4D41-9DB0-C5FD8A650EF8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80FC60AB-2215-4D3A-B062-4E052AB037B6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1CF87FC4-8587-45A7-846E-6D8E06710B60}"/>
                  </a:ext>
                </a:extLst>
              </p:cNvPr>
              <p:cNvGrpSpPr/>
              <p:nvPr/>
            </p:nvGrpSpPr>
            <p:grpSpPr>
              <a:xfrm>
                <a:off x="2361240" y="4563812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7A25D133-22AB-48D0-8975-A83CE3B24CB9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DDDABF8-20F7-42A8-A31A-C1FB631C5CA5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AD63096-052C-4EE1-A020-3A5FDEEF2C41}"/>
              </a:ext>
            </a:extLst>
          </p:cNvPr>
          <p:cNvGrpSpPr/>
          <p:nvPr/>
        </p:nvGrpSpPr>
        <p:grpSpPr>
          <a:xfrm>
            <a:off x="6442705" y="2389827"/>
            <a:ext cx="5705659" cy="2965647"/>
            <a:chOff x="6442705" y="2389827"/>
            <a:chExt cx="5705659" cy="2965647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710C248-3C4F-4108-BC98-A2EF589CF17B}"/>
                </a:ext>
              </a:extLst>
            </p:cNvPr>
            <p:cNvGrpSpPr/>
            <p:nvPr/>
          </p:nvGrpSpPr>
          <p:grpSpPr>
            <a:xfrm rot="16200000">
              <a:off x="10976029" y="3876964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1ED6E8A4-75A5-4991-A19A-5268C30D468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E300CEDB-156F-4B90-A115-F76FD1BC6D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D94D0C3-C087-4D2A-B140-396EE46753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225C56AA-39BF-4EE4-8188-1FABB293C3D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E44825B8-82A3-4E9C-AE40-55A6604157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FE8948BC-4F28-4250-A5C2-4ADD473FEE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364FF444-49D4-4F7C-A38E-C140B34B2A83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7BFF42FA-51A9-40B4-A6CD-4F46A0E58A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245EBDE1-94AF-4315-AF16-FD5D8D2AB4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0D21335-4431-4255-9308-0FAAF12AB0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BD7D5D0-3FCD-4F1A-8761-0221D4DF1A84}"/>
                </a:ext>
              </a:extLst>
            </p:cNvPr>
            <p:cNvSpPr txBox="1"/>
            <p:nvPr/>
          </p:nvSpPr>
          <p:spPr>
            <a:xfrm>
              <a:off x="10089307" y="3876634"/>
              <a:ext cx="11053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</a:t>
              </a:r>
              <a:r>
                <a:rPr lang="en-US" baseline="-25000" dirty="0" err="1"/>
                <a:t>d</a:t>
              </a:r>
              <a:r>
                <a:rPr lang="en-US" baseline="-25000" dirty="0"/>
                <a:t> </a:t>
              </a:r>
              <a:r>
                <a:rPr lang="en-US" dirty="0"/>
                <a:t>= V</a:t>
              </a:r>
              <a:r>
                <a:rPr lang="en-US" baseline="-25000" dirty="0"/>
                <a:t>T</a:t>
              </a:r>
              <a:r>
                <a:rPr lang="en-US" dirty="0"/>
                <a:t>/</a:t>
              </a:r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Q</a:t>
              </a:r>
            </a:p>
          </p:txBody>
        </p: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227B8C9-5317-47D5-98BF-BCDF2DB9CB80}"/>
                </a:ext>
              </a:extLst>
            </p:cNvPr>
            <p:cNvGrpSpPr/>
            <p:nvPr/>
          </p:nvGrpSpPr>
          <p:grpSpPr>
            <a:xfrm>
              <a:off x="6442705" y="2389827"/>
              <a:ext cx="5705659" cy="2965647"/>
              <a:chOff x="1488882" y="2327805"/>
              <a:chExt cx="6154664" cy="2965647"/>
            </a:xfrm>
          </p:grpSpPr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82E6A1E7-9050-4447-B2C4-BFEF271D69A0}"/>
                  </a:ext>
                </a:extLst>
              </p:cNvPr>
              <p:cNvSpPr/>
              <p:nvPr/>
            </p:nvSpPr>
            <p:spPr>
              <a:xfrm>
                <a:off x="2153631" y="3259054"/>
                <a:ext cx="731520" cy="73152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E4603075-9C7B-4903-8D44-1DEE6A655E36}"/>
                  </a:ext>
                </a:extLst>
              </p:cNvPr>
              <p:cNvCxnSpPr>
                <a:cxnSpLocks/>
                <a:endCxn id="147" idx="0"/>
              </p:cNvCxnSpPr>
              <p:nvPr/>
            </p:nvCxnSpPr>
            <p:spPr>
              <a:xfrm flipH="1">
                <a:off x="2519391" y="2899385"/>
                <a:ext cx="972" cy="3596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C18C0FE4-29F4-4AE4-9994-D5C58EA9ED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92564" y="2907364"/>
                <a:ext cx="141088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57EE7B83-B100-4FAA-B3C1-2D94847740AD}"/>
                  </a:ext>
                </a:extLst>
              </p:cNvPr>
              <p:cNvGrpSpPr/>
              <p:nvPr/>
            </p:nvGrpSpPr>
            <p:grpSpPr>
              <a:xfrm>
                <a:off x="3902319" y="274589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98B31420-5692-4C2A-A04C-C2F40932360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B3B22141-0A2A-48EE-8998-F2578E4CDD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9E780A17-0165-42AF-8A97-F4A18E8D3A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2109830C-1BC4-49F8-AD3B-182752372A74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AB3712F4-56C1-45A3-BC31-23BDE5F03A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49961B0D-5B25-4708-A3A1-23978684CD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83967625-489F-419D-A45D-52E74FF10AC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D82964F5-6FC0-4530-838B-8E34283AB6A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6B474506-9AEF-48D6-93B0-D1AF2AD74E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7417AC4A-5104-4413-A15C-85BDD7E8BD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89961655-BAA7-4263-AFDC-3E33A9DBF0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809278" y="2882514"/>
                <a:ext cx="0" cy="6827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5E322EE4-0BBD-4A79-A689-D851D07A32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7786" y="5065897"/>
                <a:ext cx="4314456" cy="409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06B7481C-87EF-41E4-AE62-BDC6A0F936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26962" y="4362723"/>
                <a:ext cx="0" cy="74408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3E966874-BB8D-4C67-A4D1-E5A3731B07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0178" y="2892189"/>
                <a:ext cx="2109100" cy="71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F6602AEA-5FE0-49A6-B13F-2C8C7371FF0F}"/>
                  </a:ext>
                </a:extLst>
              </p:cNvPr>
              <p:cNvSpPr txBox="1"/>
              <p:nvPr/>
            </p:nvSpPr>
            <p:spPr>
              <a:xfrm>
                <a:off x="2381146" y="3221143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A2290B77-045C-45A1-9092-B5FAA7D632C0}"/>
                  </a:ext>
                </a:extLst>
              </p:cNvPr>
              <p:cNvSpPr txBox="1"/>
              <p:nvPr/>
            </p:nvSpPr>
            <p:spPr>
              <a:xfrm>
                <a:off x="2383131" y="3455941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4ABBD18B-AC9B-4988-829E-8C58F9DA30DC}"/>
                  </a:ext>
                </a:extLst>
              </p:cNvPr>
              <p:cNvSpPr txBox="1"/>
              <p:nvPr/>
            </p:nvSpPr>
            <p:spPr>
              <a:xfrm>
                <a:off x="4435586" y="2327805"/>
                <a:ext cx="15830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 </a:t>
                </a:r>
                <a:r>
                  <a:rPr lang="en-US" dirty="0"/>
                  <a:t>= 80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4E1CF479-7E8D-4A35-8BCB-D10B3126F717}"/>
                  </a:ext>
                </a:extLst>
              </p:cNvPr>
              <p:cNvSpPr txBox="1"/>
              <p:nvPr/>
            </p:nvSpPr>
            <p:spPr>
              <a:xfrm>
                <a:off x="7017464" y="3114110"/>
                <a:ext cx="6260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3EF018FC-6040-460B-90DF-D34A9F0C50C5}"/>
                  </a:ext>
                </a:extLst>
              </p:cNvPr>
              <p:cNvSpPr txBox="1"/>
              <p:nvPr/>
            </p:nvSpPr>
            <p:spPr>
              <a:xfrm>
                <a:off x="6893569" y="2760731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4E3E8439-DF38-4773-A1CF-F1A4FCDE17EF}"/>
                  </a:ext>
                </a:extLst>
              </p:cNvPr>
              <p:cNvSpPr txBox="1"/>
              <p:nvPr/>
            </p:nvSpPr>
            <p:spPr>
              <a:xfrm>
                <a:off x="6933385" y="4831787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12620493-CAA7-454C-834D-8A484AD813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6797" y="3995238"/>
                <a:ext cx="989" cy="107065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3C7E2C62-C4D0-4108-994C-76209BFCF9AB}"/>
                  </a:ext>
                </a:extLst>
              </p:cNvPr>
              <p:cNvSpPr txBox="1"/>
              <p:nvPr/>
            </p:nvSpPr>
            <p:spPr>
              <a:xfrm>
                <a:off x="1488882" y="3359770"/>
                <a:ext cx="6590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AC</a:t>
                </a:r>
                <a:endParaRPr lang="en-US" dirty="0"/>
              </a:p>
            </p:txBody>
          </p:sp>
        </p:grpSp>
      </p:grpSp>
      <p:sp>
        <p:nvSpPr>
          <p:cNvPr id="81" name="Content Placeholder 28">
            <a:extLst>
              <a:ext uri="{FF2B5EF4-FFF2-40B4-BE49-F238E27FC236}">
                <a16:creationId xmlns:a16="http://schemas.microsoft.com/office/drawing/2014/main" id="{DBD37BF3-5407-4E8F-BFA3-53642E1C3C71}"/>
              </a:ext>
            </a:extLst>
          </p:cNvPr>
          <p:cNvSpPr txBox="1">
            <a:spLocks/>
          </p:cNvSpPr>
          <p:nvPr/>
        </p:nvSpPr>
        <p:spPr>
          <a:xfrm>
            <a:off x="1127366" y="946266"/>
            <a:ext cx="4038600" cy="95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First we find the quiescent point (DC conditions)</a:t>
            </a:r>
          </a:p>
        </p:txBody>
      </p:sp>
      <p:sp>
        <p:nvSpPr>
          <p:cNvPr id="82" name="Content Placeholder 28">
            <a:extLst>
              <a:ext uri="{FF2B5EF4-FFF2-40B4-BE49-F238E27FC236}">
                <a16:creationId xmlns:a16="http://schemas.microsoft.com/office/drawing/2014/main" id="{780FEFF8-9CFB-4EBE-A1D9-AD2BC78262DE}"/>
              </a:ext>
            </a:extLst>
          </p:cNvPr>
          <p:cNvSpPr txBox="1">
            <a:spLocks/>
          </p:cNvSpPr>
          <p:nvPr/>
        </p:nvSpPr>
        <p:spPr>
          <a:xfrm>
            <a:off x="7819560" y="1009869"/>
            <a:ext cx="4038600" cy="95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Then we find the small signal response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D5812DD-310A-4C29-B5EC-9A331223B0C7}"/>
              </a:ext>
            </a:extLst>
          </p:cNvPr>
          <p:cNvCxnSpPr/>
          <p:nvPr/>
        </p:nvCxnSpPr>
        <p:spPr>
          <a:xfrm>
            <a:off x="5582093" y="4052596"/>
            <a:ext cx="0" cy="4708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3FBE6A1F-AB06-4BA5-AAB2-409AD24091AA}"/>
              </a:ext>
            </a:extLst>
          </p:cNvPr>
          <p:cNvSpPr txBox="1"/>
          <p:nvPr/>
        </p:nvSpPr>
        <p:spPr>
          <a:xfrm>
            <a:off x="5614839" y="4072796"/>
            <a:ext cx="438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Q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78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82" grpId="0"/>
      <p:bldP spid="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21378</TotalTime>
  <Words>1536</Words>
  <Application>Microsoft Office PowerPoint</Application>
  <PresentationFormat>Widescreen</PresentationFormat>
  <Paragraphs>345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do today</vt:lpstr>
      <vt:lpstr>PowerPoint Presentation</vt:lpstr>
      <vt:lpstr>PowerPoint Presentation</vt:lpstr>
      <vt:lpstr>Look at the current voltage curve</vt:lpstr>
      <vt:lpstr>Shockley Ideal Diode Equation</vt:lpstr>
      <vt:lpstr>To analyze a circuit with a DC component and a small AC component</vt:lpstr>
      <vt:lpstr>PowerPoint Presentation</vt:lpstr>
      <vt:lpstr>PowerPoint Presentation</vt:lpstr>
      <vt:lpstr>Example 1: Find the ac voltage across the diode if the input voltage VAC is 500 mV sin(ω t)</vt:lpstr>
      <vt:lpstr>Example 1: Find the ac voltage output if the input voltage VAC is 500 mV sin(ω t)</vt:lpstr>
      <vt:lpstr>Example 1: Find the ac voltage output if the input voltage VAC is 500 mV sin(ω t)</vt:lpstr>
      <vt:lpstr>Example 1: Find the ac voltage output if the input voltage VAC is 500 mV sin(ω t)</vt:lpstr>
      <vt:lpstr>PowerPoint Presentation</vt:lpstr>
      <vt:lpstr>Example 2: Find the ac voltage across the diode if the input voltage VAC is 20 mV sin(ω t)</vt:lpstr>
      <vt:lpstr>Example 2: Find the ac voltage across the diode if the input voltage VAC is 20 mV sin(ω t)</vt:lpstr>
      <vt:lpstr>Example 2: Find the ac voltage across the diode if the input voltage VAC is 20 mV sin(ω t)</vt:lpstr>
      <vt:lpstr>PowerPoint Presentation</vt:lpstr>
      <vt:lpstr>Transfer Characteristics</vt:lpstr>
      <vt:lpstr>Transfer Characteristics</vt:lpstr>
      <vt:lpstr>Transfer Characteristics</vt:lpstr>
      <vt:lpstr>Find the Transfer Characteristics of the same Circuit but with the Diode Reversed</vt:lpstr>
      <vt:lpstr>Find the Transfer Characteristics of the same Circuit but with the Diode Reversed</vt:lpstr>
      <vt:lpstr>Find the Transfer Characteristics of the same Circuit but with the Diode Reversed</vt:lpstr>
      <vt:lpstr>Find the Transfer Characteristics of this Circuit</vt:lpstr>
      <vt:lpstr>Find the Transfer Characteristics of this Circuit</vt:lpstr>
      <vt:lpstr>What we studied today</vt:lpstr>
      <vt:lpstr>PowerPoint Presentation</vt:lpstr>
      <vt:lpstr>Practice 1: Find the ac voltage across the diode if the input voltage VAC is 100 mV sin(ω t)</vt:lpstr>
      <vt:lpstr>Practice Problem 2  a)  Find the transfer characteristic of the following circuit</vt:lpstr>
      <vt:lpstr>Practice Problem 3  a)  Find the transfer characteristic of the following circuit</vt:lpstr>
      <vt:lpstr>Practice Problem 4 a:  Find the transfer characteristic of the following circuit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445</cp:revision>
  <dcterms:created xsi:type="dcterms:W3CDTF">2018-11-17T00:51:02Z</dcterms:created>
  <dcterms:modified xsi:type="dcterms:W3CDTF">2020-10-01T17:56:36Z</dcterms:modified>
</cp:coreProperties>
</file>