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96" r:id="rId3"/>
    <p:sldId id="463" r:id="rId4"/>
    <p:sldId id="470" r:id="rId5"/>
    <p:sldId id="471" r:id="rId6"/>
    <p:sldId id="472" r:id="rId7"/>
    <p:sldId id="493" r:id="rId8"/>
    <p:sldId id="465" r:id="rId9"/>
    <p:sldId id="475" r:id="rId10"/>
    <p:sldId id="476" r:id="rId11"/>
    <p:sldId id="477" r:id="rId12"/>
    <p:sldId id="473" r:id="rId13"/>
    <p:sldId id="479" r:id="rId14"/>
    <p:sldId id="474" r:id="rId15"/>
    <p:sldId id="467" r:id="rId16"/>
    <p:sldId id="481" r:id="rId17"/>
    <p:sldId id="482" r:id="rId18"/>
    <p:sldId id="483" r:id="rId19"/>
    <p:sldId id="480" r:id="rId20"/>
    <p:sldId id="485" r:id="rId21"/>
    <p:sldId id="468" r:id="rId22"/>
    <p:sldId id="452" r:id="rId23"/>
    <p:sldId id="486" r:id="rId24"/>
    <p:sldId id="487" r:id="rId25"/>
    <p:sldId id="488" r:id="rId26"/>
    <p:sldId id="489" r:id="rId27"/>
    <p:sldId id="469" r:id="rId28"/>
    <p:sldId id="491" r:id="rId29"/>
    <p:sldId id="492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C4FF"/>
    <a:srgbClr val="66CCFF"/>
    <a:srgbClr val="96B0DE"/>
    <a:srgbClr val="C2D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317" autoAdjust="0"/>
    <p:restoredTop sz="94660"/>
  </p:normalViewPr>
  <p:slideViewPr>
    <p:cSldViewPr snapToGrid="0">
      <p:cViewPr varScale="1">
        <p:scale>
          <a:sx n="58" d="100"/>
          <a:sy n="58" d="100"/>
        </p:scale>
        <p:origin x="5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165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Practice Problems: Solving diode circuits with varying inputs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2  a)  Find the transfer characteristic of the following circuit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ECCC0C5-903D-4064-9F2A-A787C620885C}"/>
              </a:ext>
            </a:extLst>
          </p:cNvPr>
          <p:cNvGrpSpPr/>
          <p:nvPr/>
        </p:nvGrpSpPr>
        <p:grpSpPr>
          <a:xfrm>
            <a:off x="766907" y="1822032"/>
            <a:ext cx="2446579" cy="4445196"/>
            <a:chOff x="1894230" y="1892058"/>
            <a:chExt cx="2446579" cy="444519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2F7AA06-EC66-41CC-86A8-E8D57D0F9F23}"/>
                </a:ext>
              </a:extLst>
            </p:cNvPr>
            <p:cNvGrpSpPr/>
            <p:nvPr/>
          </p:nvGrpSpPr>
          <p:grpSpPr>
            <a:xfrm>
              <a:off x="1894230" y="1892058"/>
              <a:ext cx="2446579" cy="4055422"/>
              <a:chOff x="1894230" y="1945489"/>
              <a:chExt cx="2446579" cy="4055422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33E43B84-A904-47DB-9E63-2F5DF3902B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1435" y="4549084"/>
                <a:ext cx="5486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C14A581A-D155-4F10-A32A-4D21C4791783}"/>
                  </a:ext>
                </a:extLst>
              </p:cNvPr>
              <p:cNvSpPr txBox="1"/>
              <p:nvPr/>
            </p:nvSpPr>
            <p:spPr>
              <a:xfrm>
                <a:off x="3366557" y="4278312"/>
                <a:ext cx="9742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2F8E03B-BECC-409F-B303-EA09FA75CF12}"/>
                  </a:ext>
                </a:extLst>
              </p:cNvPr>
              <p:cNvSpPr txBox="1"/>
              <p:nvPr/>
            </p:nvSpPr>
            <p:spPr>
              <a:xfrm>
                <a:off x="2338981" y="1945489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in</a:t>
                </a:r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75E1AB7-BF82-46E1-BDD9-DCE19171F38A}"/>
                  </a:ext>
                </a:extLst>
              </p:cNvPr>
              <p:cNvGrpSpPr/>
              <p:nvPr/>
            </p:nvGrpSpPr>
            <p:grpSpPr>
              <a:xfrm flipV="1">
                <a:off x="2566455" y="3864667"/>
                <a:ext cx="365760" cy="413645"/>
                <a:chOff x="6431228" y="3717404"/>
                <a:chExt cx="365760" cy="413645"/>
              </a:xfrm>
            </p:grpSpPr>
            <p:sp>
              <p:nvSpPr>
                <p:cNvPr id="66" name="Isosceles Triangle 65">
                  <a:extLst>
                    <a:ext uri="{FF2B5EF4-FFF2-40B4-BE49-F238E27FC236}">
                      <a16:creationId xmlns:a16="http://schemas.microsoft.com/office/drawing/2014/main" id="{C99619E8-9FB2-45E2-A6E4-A838CCF0B8BA}"/>
                    </a:ext>
                  </a:extLst>
                </p:cNvPr>
                <p:cNvSpPr/>
                <p:nvPr/>
              </p:nvSpPr>
              <p:spPr>
                <a:xfrm>
                  <a:off x="6435645" y="3735836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5D5C0CC-A290-4761-96ED-459561D7F4B7}"/>
                    </a:ext>
                  </a:extLst>
                </p:cNvPr>
                <p:cNvCxnSpPr/>
                <p:nvPr/>
              </p:nvCxnSpPr>
              <p:spPr>
                <a:xfrm flipH="1">
                  <a:off x="6431228" y="371740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B410226-79E4-43DE-97E7-5099F9C67FBE}"/>
                  </a:ext>
                </a:extLst>
              </p:cNvPr>
              <p:cNvSpPr txBox="1"/>
              <p:nvPr/>
            </p:nvSpPr>
            <p:spPr>
              <a:xfrm>
                <a:off x="1894230" y="3857229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D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349844EB-6FC7-4A03-B9CB-EACBB58792A4}"/>
                  </a:ext>
                </a:extLst>
              </p:cNvPr>
              <p:cNvGrpSpPr/>
              <p:nvPr/>
            </p:nvGrpSpPr>
            <p:grpSpPr>
              <a:xfrm>
                <a:off x="2583572" y="2451137"/>
                <a:ext cx="297701" cy="1438395"/>
                <a:chOff x="5090300" y="2694719"/>
                <a:chExt cx="297701" cy="1438395"/>
              </a:xfrm>
            </p:grpSpPr>
            <p:grpSp>
              <p:nvGrpSpPr>
                <p:cNvPr id="3" name="Group 2">
                  <a:extLst>
                    <a:ext uri="{FF2B5EF4-FFF2-40B4-BE49-F238E27FC236}">
                      <a16:creationId xmlns:a16="http://schemas.microsoft.com/office/drawing/2014/main" id="{6E7F8E5A-EC18-43AC-B49F-925A8EA615D3}"/>
                    </a:ext>
                  </a:extLst>
                </p:cNvPr>
                <p:cNvGrpSpPr/>
                <p:nvPr/>
              </p:nvGrpSpPr>
              <p:grpSpPr>
                <a:xfrm>
                  <a:off x="5090300" y="2694719"/>
                  <a:ext cx="297701" cy="1117728"/>
                  <a:chOff x="5090300" y="2694719"/>
                  <a:chExt cx="297701" cy="1117728"/>
                </a:xfrm>
              </p:grpSpPr>
              <p:grpSp>
                <p:nvGrpSpPr>
                  <p:cNvPr id="37" name="Group 36">
                    <a:extLst>
                      <a:ext uri="{FF2B5EF4-FFF2-40B4-BE49-F238E27FC236}">
                        <a16:creationId xmlns:a16="http://schemas.microsoft.com/office/drawing/2014/main" id="{22DA2347-9A21-4716-917E-FA9685A3AD06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38" name="Group 37">
                      <a:extLst>
                        <a:ext uri="{FF2B5EF4-FFF2-40B4-BE49-F238E27FC236}">
                          <a16:creationId xmlns:a16="http://schemas.microsoft.com/office/drawing/2014/main" id="{BE3A2B11-1D70-4BF5-9260-554ED1A9574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48" name="Straight Connector 47">
                        <a:extLst>
                          <a:ext uri="{FF2B5EF4-FFF2-40B4-BE49-F238E27FC236}">
                            <a16:creationId xmlns:a16="http://schemas.microsoft.com/office/drawing/2014/main" id="{52744C24-3E03-49EB-A605-5B73686B3D5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E7AD710A-3D89-4602-9065-2B434599083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6CB8AF05-E1A6-456C-80A1-19F27123CBC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5" name="Straight Connector 44">
                        <a:extLst>
                          <a:ext uri="{FF2B5EF4-FFF2-40B4-BE49-F238E27FC236}">
                            <a16:creationId xmlns:a16="http://schemas.microsoft.com/office/drawing/2014/main" id="{5EA536B7-F3E1-425E-B3E7-3E63B293181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Straight Connector 45">
                        <a:extLst>
                          <a:ext uri="{FF2B5EF4-FFF2-40B4-BE49-F238E27FC236}">
                            <a16:creationId xmlns:a16="http://schemas.microsoft.com/office/drawing/2014/main" id="{EE21518C-C195-4DE7-847A-E4081C142E2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0" name="Group 39">
                      <a:extLst>
                        <a:ext uri="{FF2B5EF4-FFF2-40B4-BE49-F238E27FC236}">
                          <a16:creationId xmlns:a16="http://schemas.microsoft.com/office/drawing/2014/main" id="{8E5A5DBB-92E4-4D3C-823E-78308972601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2" name="Straight Connector 41">
                        <a:extLst>
                          <a:ext uri="{FF2B5EF4-FFF2-40B4-BE49-F238E27FC236}">
                            <a16:creationId xmlns:a16="http://schemas.microsoft.com/office/drawing/2014/main" id="{11F22DF7-9C7F-4B5F-8D3C-41FBE2EA30E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Straight Connector 42">
                        <a:extLst>
                          <a:ext uri="{FF2B5EF4-FFF2-40B4-BE49-F238E27FC236}">
                            <a16:creationId xmlns:a16="http://schemas.microsoft.com/office/drawing/2014/main" id="{F7ABC6A2-F289-465B-A51A-0D88FCAEB96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12442A8E-8D0D-4129-BFC9-8A7D9E83C75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160D2F8-700E-418C-A367-2AA8B5E7B5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694719"/>
                    <a:ext cx="109" cy="34036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D3284681-150F-4D91-A4CF-C76346DBAE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EF2EBC3-8B78-4073-BCAB-43F9A9DCB898}"/>
                  </a:ext>
                </a:extLst>
              </p:cNvPr>
              <p:cNvSpPr txBox="1"/>
              <p:nvPr/>
            </p:nvSpPr>
            <p:spPr>
              <a:xfrm>
                <a:off x="2930959" y="2958124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10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00326D7-AFF5-4B3E-A6B5-80F9D9027255}"/>
                  </a:ext>
                </a:extLst>
              </p:cNvPr>
              <p:cNvGrpSpPr/>
              <p:nvPr/>
            </p:nvGrpSpPr>
            <p:grpSpPr>
              <a:xfrm>
                <a:off x="2629160" y="4278312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4C0B59C5-2EE7-4DC2-A002-EDE2A605DD1A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CCC5B3D2-3464-4EBB-9A96-D5F99EC5EFFD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57" name="Group 56">
                      <a:extLst>
                        <a:ext uri="{FF2B5EF4-FFF2-40B4-BE49-F238E27FC236}">
                          <a16:creationId xmlns:a16="http://schemas.microsoft.com/office/drawing/2014/main" id="{89775449-CC7C-4D03-BA87-726106A6660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70" name="Straight Connector 69">
                        <a:extLst>
                          <a:ext uri="{FF2B5EF4-FFF2-40B4-BE49-F238E27FC236}">
                            <a16:creationId xmlns:a16="http://schemas.microsoft.com/office/drawing/2014/main" id="{989A656F-F725-40F8-B7F1-64FDDFB3CDF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5" name="Straight Connector 74">
                        <a:extLst>
                          <a:ext uri="{FF2B5EF4-FFF2-40B4-BE49-F238E27FC236}">
                            <a16:creationId xmlns:a16="http://schemas.microsoft.com/office/drawing/2014/main" id="{55C5225C-4028-463D-BB8C-12A15E0F13C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8" name="Group 57">
                      <a:extLst>
                        <a:ext uri="{FF2B5EF4-FFF2-40B4-BE49-F238E27FC236}">
                          <a16:creationId xmlns:a16="http://schemas.microsoft.com/office/drawing/2014/main" id="{D14BC864-4FB2-4797-B7D4-59EB66AB319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7" name="Straight Connector 66">
                        <a:extLst>
                          <a:ext uri="{FF2B5EF4-FFF2-40B4-BE49-F238E27FC236}">
                            <a16:creationId xmlns:a16="http://schemas.microsoft.com/office/drawing/2014/main" id="{921883F0-C3DB-4CE8-9201-7B043F1C567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Connector 67">
                        <a:extLst>
                          <a:ext uri="{FF2B5EF4-FFF2-40B4-BE49-F238E27FC236}">
                            <a16:creationId xmlns:a16="http://schemas.microsoft.com/office/drawing/2014/main" id="{A77ECD64-8CD5-40B3-BDF4-DD847E71984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60" name="Group 59">
                      <a:extLst>
                        <a:ext uri="{FF2B5EF4-FFF2-40B4-BE49-F238E27FC236}">
                          <a16:creationId xmlns:a16="http://schemas.microsoft.com/office/drawing/2014/main" id="{E6A00984-0B4A-42F2-BC6C-E3E8D11C90C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4" name="Straight Connector 63">
                        <a:extLst>
                          <a:ext uri="{FF2B5EF4-FFF2-40B4-BE49-F238E27FC236}">
                            <a16:creationId xmlns:a16="http://schemas.microsoft.com/office/drawing/2014/main" id="{556CACE7-8237-417E-8298-DBF36F1E4D3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5" name="Straight Connector 64">
                        <a:extLst>
                          <a:ext uri="{FF2B5EF4-FFF2-40B4-BE49-F238E27FC236}">
                            <a16:creationId xmlns:a16="http://schemas.microsoft.com/office/drawing/2014/main" id="{61BE835B-E9BF-446E-B9FB-148C39A4983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61" name="Straight Connector 60">
                      <a:extLst>
                        <a:ext uri="{FF2B5EF4-FFF2-40B4-BE49-F238E27FC236}">
                          <a16:creationId xmlns:a16="http://schemas.microsoft.com/office/drawing/2014/main" id="{1BB12643-FDA1-434C-97C4-062DC1C25A2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2F3BA80F-1747-4B0F-9C1F-A7BBEC8773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79988654-EAA2-4287-B7D1-FC707EE8F6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1885DA91-BE61-477C-A335-BAADA2D8D78E}"/>
                  </a:ext>
                </a:extLst>
              </p:cNvPr>
              <p:cNvSpPr txBox="1"/>
              <p:nvPr/>
            </p:nvSpPr>
            <p:spPr>
              <a:xfrm>
                <a:off x="3019135" y="4924276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10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D728791E-99AA-40A7-B734-BDF77A23506C}"/>
                  </a:ext>
                </a:extLst>
              </p:cNvPr>
              <p:cNvSpPr/>
              <p:nvPr/>
            </p:nvSpPr>
            <p:spPr>
              <a:xfrm>
                <a:off x="2657436" y="2353880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42FDCBB6-792F-46D7-8C0A-1B3B837BFBFF}"/>
                  </a:ext>
                </a:extLst>
              </p:cNvPr>
              <p:cNvSpPr/>
              <p:nvPr/>
            </p:nvSpPr>
            <p:spPr>
              <a:xfrm>
                <a:off x="2710349" y="5863751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9D932462-C6F7-46A0-A616-7904FE278382}"/>
                  </a:ext>
                </a:extLst>
              </p:cNvPr>
              <p:cNvCxnSpPr/>
              <p:nvPr/>
            </p:nvCxnSpPr>
            <p:spPr>
              <a:xfrm>
                <a:off x="2240948" y="3864667"/>
                <a:ext cx="0" cy="36586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3241AFB1-6E00-4198-BA1A-3AF6B6D8717A}"/>
                </a:ext>
              </a:extLst>
            </p:cNvPr>
            <p:cNvSpPr txBox="1"/>
            <p:nvPr/>
          </p:nvSpPr>
          <p:spPr>
            <a:xfrm>
              <a:off x="2404600" y="5967293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-4.4 V</a:t>
              </a:r>
            </a:p>
          </p:txBody>
        </p:sp>
      </p:grpSp>
      <p:sp>
        <p:nvSpPr>
          <p:cNvPr id="126" name="Title 1">
            <a:extLst>
              <a:ext uri="{FF2B5EF4-FFF2-40B4-BE49-F238E27FC236}">
                <a16:creationId xmlns:a16="http://schemas.microsoft.com/office/drawing/2014/main" id="{38BE353C-BDB1-4957-8B54-78FC6AB095D8}"/>
              </a:ext>
            </a:extLst>
          </p:cNvPr>
          <p:cNvSpPr txBox="1">
            <a:spLocks/>
          </p:cNvSpPr>
          <p:nvPr/>
        </p:nvSpPr>
        <p:spPr>
          <a:xfrm>
            <a:off x="3243629" y="2623094"/>
            <a:ext cx="8716027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Assume that the diode is just barely turned on</a:t>
            </a:r>
          </a:p>
        </p:txBody>
      </p:sp>
      <p:sp>
        <p:nvSpPr>
          <p:cNvPr id="63" name="Title 1">
            <a:extLst>
              <a:ext uri="{FF2B5EF4-FFF2-40B4-BE49-F238E27FC236}">
                <a16:creationId xmlns:a16="http://schemas.microsoft.com/office/drawing/2014/main" id="{E345CE24-E25E-413A-962E-8A4EED4365BF}"/>
              </a:ext>
            </a:extLst>
          </p:cNvPr>
          <p:cNvSpPr txBox="1">
            <a:spLocks/>
          </p:cNvSpPr>
          <p:nvPr/>
        </p:nvSpPr>
        <p:spPr>
          <a:xfrm>
            <a:off x="5051360" y="3430027"/>
            <a:ext cx="2329842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>
                <a:solidFill>
                  <a:srgbClr val="0070C0"/>
                </a:solidFill>
              </a:rPr>
              <a:t>I</a:t>
            </a:r>
            <a:r>
              <a:rPr lang="en-US" sz="3600" baseline="-25000" dirty="0" err="1">
                <a:solidFill>
                  <a:srgbClr val="0070C0"/>
                </a:solidFill>
              </a:rPr>
              <a:t>diode</a:t>
            </a:r>
            <a:r>
              <a:rPr lang="en-US" sz="3600" dirty="0">
                <a:solidFill>
                  <a:srgbClr val="0070C0"/>
                </a:solidFill>
              </a:rPr>
              <a:t> ≈ 0</a:t>
            </a:r>
          </a:p>
        </p:txBody>
      </p:sp>
      <p:sp>
        <p:nvSpPr>
          <p:cNvPr id="73" name="Title 1">
            <a:extLst>
              <a:ext uri="{FF2B5EF4-FFF2-40B4-BE49-F238E27FC236}">
                <a16:creationId xmlns:a16="http://schemas.microsoft.com/office/drawing/2014/main" id="{F1F6EC6D-8C50-4A7A-A405-5783F3C54273}"/>
              </a:ext>
            </a:extLst>
          </p:cNvPr>
          <p:cNvSpPr txBox="1">
            <a:spLocks/>
          </p:cNvSpPr>
          <p:nvPr/>
        </p:nvSpPr>
        <p:spPr>
          <a:xfrm>
            <a:off x="3243629" y="4122368"/>
            <a:ext cx="8776992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The voltage drops across the resistors are negligible.</a:t>
            </a:r>
          </a:p>
        </p:txBody>
      </p:sp>
      <p:sp>
        <p:nvSpPr>
          <p:cNvPr id="79" name="Title 1">
            <a:extLst>
              <a:ext uri="{FF2B5EF4-FFF2-40B4-BE49-F238E27FC236}">
                <a16:creationId xmlns:a16="http://schemas.microsoft.com/office/drawing/2014/main" id="{CCAC02C0-13A3-4FB0-9577-57160C2AF503}"/>
              </a:ext>
            </a:extLst>
          </p:cNvPr>
          <p:cNvSpPr txBox="1">
            <a:spLocks/>
          </p:cNvSpPr>
          <p:nvPr/>
        </p:nvSpPr>
        <p:spPr>
          <a:xfrm>
            <a:off x="4146119" y="4848133"/>
            <a:ext cx="7672550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V</a:t>
            </a:r>
            <a:r>
              <a:rPr lang="en-US" sz="3600" baseline="-25000" dirty="0">
                <a:solidFill>
                  <a:srgbClr val="0070C0"/>
                </a:solidFill>
              </a:rPr>
              <a:t>in</a:t>
            </a:r>
            <a:r>
              <a:rPr lang="en-US" sz="3600" dirty="0">
                <a:solidFill>
                  <a:srgbClr val="0070C0"/>
                </a:solidFill>
              </a:rPr>
              <a:t> = – 4.4 V  + 0.7 V = -3.7 V</a:t>
            </a:r>
          </a:p>
        </p:txBody>
      </p:sp>
      <p:sp>
        <p:nvSpPr>
          <p:cNvPr id="80" name="Title 1">
            <a:extLst>
              <a:ext uri="{FF2B5EF4-FFF2-40B4-BE49-F238E27FC236}">
                <a16:creationId xmlns:a16="http://schemas.microsoft.com/office/drawing/2014/main" id="{BE4FD4A1-B8DF-4165-9287-59A7506BDE9A}"/>
              </a:ext>
            </a:extLst>
          </p:cNvPr>
          <p:cNvSpPr txBox="1">
            <a:spLocks/>
          </p:cNvSpPr>
          <p:nvPr/>
        </p:nvSpPr>
        <p:spPr>
          <a:xfrm>
            <a:off x="2802530" y="1649642"/>
            <a:ext cx="9157344" cy="995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Find the range of input voltages for forward bias.</a:t>
            </a:r>
          </a:p>
        </p:txBody>
      </p:sp>
      <p:sp>
        <p:nvSpPr>
          <p:cNvPr id="59" name="Title 1">
            <a:extLst>
              <a:ext uri="{FF2B5EF4-FFF2-40B4-BE49-F238E27FC236}">
                <a16:creationId xmlns:a16="http://schemas.microsoft.com/office/drawing/2014/main" id="{AE4BF510-5372-4314-BD36-35F43B400124}"/>
              </a:ext>
            </a:extLst>
          </p:cNvPr>
          <p:cNvSpPr txBox="1">
            <a:spLocks/>
          </p:cNvSpPr>
          <p:nvPr/>
        </p:nvSpPr>
        <p:spPr>
          <a:xfrm>
            <a:off x="3549541" y="5621642"/>
            <a:ext cx="3722955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Forward bias for:</a:t>
            </a:r>
          </a:p>
        </p:txBody>
      </p:sp>
      <p:sp>
        <p:nvSpPr>
          <p:cNvPr id="62" name="Title 1">
            <a:extLst>
              <a:ext uri="{FF2B5EF4-FFF2-40B4-BE49-F238E27FC236}">
                <a16:creationId xmlns:a16="http://schemas.microsoft.com/office/drawing/2014/main" id="{9EB13C90-E47C-4591-A38A-43FD2CA06A77}"/>
              </a:ext>
            </a:extLst>
          </p:cNvPr>
          <p:cNvSpPr txBox="1">
            <a:spLocks/>
          </p:cNvSpPr>
          <p:nvPr/>
        </p:nvSpPr>
        <p:spPr>
          <a:xfrm>
            <a:off x="6951017" y="5648540"/>
            <a:ext cx="3026249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V</a:t>
            </a:r>
            <a:r>
              <a:rPr lang="en-US" sz="3600" baseline="-25000" dirty="0">
                <a:solidFill>
                  <a:srgbClr val="0070C0"/>
                </a:solidFill>
              </a:rPr>
              <a:t>in</a:t>
            </a:r>
            <a:r>
              <a:rPr lang="en-US" sz="3600" dirty="0">
                <a:solidFill>
                  <a:srgbClr val="0070C0"/>
                </a:solidFill>
              </a:rPr>
              <a:t> ≥  -3.7 V</a:t>
            </a:r>
          </a:p>
        </p:txBody>
      </p:sp>
    </p:spTree>
    <p:extLst>
      <p:ext uri="{BB962C8B-B14F-4D97-AF65-F5344CB8AC3E}">
        <p14:creationId xmlns:p14="http://schemas.microsoft.com/office/powerpoint/2010/main" val="96922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63" grpId="0"/>
      <p:bldP spid="73" grpId="0"/>
      <p:bldP spid="79" grpId="0"/>
      <p:bldP spid="80" grpId="0"/>
      <p:bldP spid="59" grpId="0"/>
      <p:bldP spid="6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2  a)  Find the transfer characteristic of the following circuit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ECCC0C5-903D-4064-9F2A-A787C620885C}"/>
              </a:ext>
            </a:extLst>
          </p:cNvPr>
          <p:cNvGrpSpPr/>
          <p:nvPr/>
        </p:nvGrpSpPr>
        <p:grpSpPr>
          <a:xfrm>
            <a:off x="1067513" y="1859610"/>
            <a:ext cx="2490435" cy="4445196"/>
            <a:chOff x="1894230" y="1892058"/>
            <a:chExt cx="2490435" cy="444519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2F7AA06-EC66-41CC-86A8-E8D57D0F9F23}"/>
                </a:ext>
              </a:extLst>
            </p:cNvPr>
            <p:cNvGrpSpPr/>
            <p:nvPr/>
          </p:nvGrpSpPr>
          <p:grpSpPr>
            <a:xfrm>
              <a:off x="1894230" y="1892058"/>
              <a:ext cx="2490435" cy="4055422"/>
              <a:chOff x="1894230" y="1945489"/>
              <a:chExt cx="2490435" cy="4055422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33E43B84-A904-47DB-9E63-2F5DF3902B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1435" y="4549084"/>
                <a:ext cx="5486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C14A581A-D155-4F10-A32A-4D21C4791783}"/>
                  </a:ext>
                </a:extLst>
              </p:cNvPr>
              <p:cNvSpPr txBox="1"/>
              <p:nvPr/>
            </p:nvSpPr>
            <p:spPr>
              <a:xfrm>
                <a:off x="3410413" y="4316922"/>
                <a:ext cx="9742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2F8E03B-BECC-409F-B303-EA09FA75CF12}"/>
                  </a:ext>
                </a:extLst>
              </p:cNvPr>
              <p:cNvSpPr txBox="1"/>
              <p:nvPr/>
            </p:nvSpPr>
            <p:spPr>
              <a:xfrm>
                <a:off x="2338981" y="1945489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in</a:t>
                </a:r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75E1AB7-BF82-46E1-BDD9-DCE19171F38A}"/>
                  </a:ext>
                </a:extLst>
              </p:cNvPr>
              <p:cNvGrpSpPr/>
              <p:nvPr/>
            </p:nvGrpSpPr>
            <p:grpSpPr>
              <a:xfrm flipV="1">
                <a:off x="2566455" y="3864667"/>
                <a:ext cx="365760" cy="413645"/>
                <a:chOff x="6431228" y="3717404"/>
                <a:chExt cx="365760" cy="413645"/>
              </a:xfrm>
            </p:grpSpPr>
            <p:sp>
              <p:nvSpPr>
                <p:cNvPr id="66" name="Isosceles Triangle 65">
                  <a:extLst>
                    <a:ext uri="{FF2B5EF4-FFF2-40B4-BE49-F238E27FC236}">
                      <a16:creationId xmlns:a16="http://schemas.microsoft.com/office/drawing/2014/main" id="{C99619E8-9FB2-45E2-A6E4-A838CCF0B8BA}"/>
                    </a:ext>
                  </a:extLst>
                </p:cNvPr>
                <p:cNvSpPr/>
                <p:nvPr/>
              </p:nvSpPr>
              <p:spPr>
                <a:xfrm>
                  <a:off x="6435645" y="3735836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5D5C0CC-A290-4761-96ED-459561D7F4B7}"/>
                    </a:ext>
                  </a:extLst>
                </p:cNvPr>
                <p:cNvCxnSpPr/>
                <p:nvPr/>
              </p:nvCxnSpPr>
              <p:spPr>
                <a:xfrm flipH="1">
                  <a:off x="6431228" y="371740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B410226-79E4-43DE-97E7-5099F9C67FBE}"/>
                  </a:ext>
                </a:extLst>
              </p:cNvPr>
              <p:cNvSpPr txBox="1"/>
              <p:nvPr/>
            </p:nvSpPr>
            <p:spPr>
              <a:xfrm>
                <a:off x="1894230" y="3857229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D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349844EB-6FC7-4A03-B9CB-EACBB58792A4}"/>
                  </a:ext>
                </a:extLst>
              </p:cNvPr>
              <p:cNvGrpSpPr/>
              <p:nvPr/>
            </p:nvGrpSpPr>
            <p:grpSpPr>
              <a:xfrm>
                <a:off x="2583572" y="2451137"/>
                <a:ext cx="297701" cy="1438395"/>
                <a:chOff x="5090300" y="2694719"/>
                <a:chExt cx="297701" cy="1438395"/>
              </a:xfrm>
            </p:grpSpPr>
            <p:grpSp>
              <p:nvGrpSpPr>
                <p:cNvPr id="3" name="Group 2">
                  <a:extLst>
                    <a:ext uri="{FF2B5EF4-FFF2-40B4-BE49-F238E27FC236}">
                      <a16:creationId xmlns:a16="http://schemas.microsoft.com/office/drawing/2014/main" id="{6E7F8E5A-EC18-43AC-B49F-925A8EA615D3}"/>
                    </a:ext>
                  </a:extLst>
                </p:cNvPr>
                <p:cNvGrpSpPr/>
                <p:nvPr/>
              </p:nvGrpSpPr>
              <p:grpSpPr>
                <a:xfrm>
                  <a:off x="5090300" y="2694719"/>
                  <a:ext cx="297701" cy="1117728"/>
                  <a:chOff x="5090300" y="2694719"/>
                  <a:chExt cx="297701" cy="1117728"/>
                </a:xfrm>
              </p:grpSpPr>
              <p:grpSp>
                <p:nvGrpSpPr>
                  <p:cNvPr id="37" name="Group 36">
                    <a:extLst>
                      <a:ext uri="{FF2B5EF4-FFF2-40B4-BE49-F238E27FC236}">
                        <a16:creationId xmlns:a16="http://schemas.microsoft.com/office/drawing/2014/main" id="{22DA2347-9A21-4716-917E-FA9685A3AD06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38" name="Group 37">
                      <a:extLst>
                        <a:ext uri="{FF2B5EF4-FFF2-40B4-BE49-F238E27FC236}">
                          <a16:creationId xmlns:a16="http://schemas.microsoft.com/office/drawing/2014/main" id="{BE3A2B11-1D70-4BF5-9260-554ED1A9574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48" name="Straight Connector 47">
                        <a:extLst>
                          <a:ext uri="{FF2B5EF4-FFF2-40B4-BE49-F238E27FC236}">
                            <a16:creationId xmlns:a16="http://schemas.microsoft.com/office/drawing/2014/main" id="{52744C24-3E03-49EB-A605-5B73686B3D5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E7AD710A-3D89-4602-9065-2B434599083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6CB8AF05-E1A6-456C-80A1-19F27123CBC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5" name="Straight Connector 44">
                        <a:extLst>
                          <a:ext uri="{FF2B5EF4-FFF2-40B4-BE49-F238E27FC236}">
                            <a16:creationId xmlns:a16="http://schemas.microsoft.com/office/drawing/2014/main" id="{5EA536B7-F3E1-425E-B3E7-3E63B293181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Straight Connector 45">
                        <a:extLst>
                          <a:ext uri="{FF2B5EF4-FFF2-40B4-BE49-F238E27FC236}">
                            <a16:creationId xmlns:a16="http://schemas.microsoft.com/office/drawing/2014/main" id="{EE21518C-C195-4DE7-847A-E4081C142E2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0" name="Group 39">
                      <a:extLst>
                        <a:ext uri="{FF2B5EF4-FFF2-40B4-BE49-F238E27FC236}">
                          <a16:creationId xmlns:a16="http://schemas.microsoft.com/office/drawing/2014/main" id="{8E5A5DBB-92E4-4D3C-823E-78308972601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2" name="Straight Connector 41">
                        <a:extLst>
                          <a:ext uri="{FF2B5EF4-FFF2-40B4-BE49-F238E27FC236}">
                            <a16:creationId xmlns:a16="http://schemas.microsoft.com/office/drawing/2014/main" id="{11F22DF7-9C7F-4B5F-8D3C-41FBE2EA30E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Straight Connector 42">
                        <a:extLst>
                          <a:ext uri="{FF2B5EF4-FFF2-40B4-BE49-F238E27FC236}">
                            <a16:creationId xmlns:a16="http://schemas.microsoft.com/office/drawing/2014/main" id="{F7ABC6A2-F289-465B-A51A-0D88FCAEB96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12442A8E-8D0D-4129-BFC9-8A7D9E83C75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160D2F8-700E-418C-A367-2AA8B5E7B5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694719"/>
                    <a:ext cx="109" cy="34036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D3284681-150F-4D91-A4CF-C76346DBAE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EF2EBC3-8B78-4073-BCAB-43F9A9DCB898}"/>
                  </a:ext>
                </a:extLst>
              </p:cNvPr>
              <p:cNvSpPr txBox="1"/>
              <p:nvPr/>
            </p:nvSpPr>
            <p:spPr>
              <a:xfrm>
                <a:off x="2930959" y="2958124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10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00326D7-AFF5-4B3E-A6B5-80F9D9027255}"/>
                  </a:ext>
                </a:extLst>
              </p:cNvPr>
              <p:cNvGrpSpPr/>
              <p:nvPr/>
            </p:nvGrpSpPr>
            <p:grpSpPr>
              <a:xfrm>
                <a:off x="2629160" y="4278312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4C0B59C5-2EE7-4DC2-A002-EDE2A605DD1A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CCC5B3D2-3464-4EBB-9A96-D5F99EC5EFFD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57" name="Group 56">
                      <a:extLst>
                        <a:ext uri="{FF2B5EF4-FFF2-40B4-BE49-F238E27FC236}">
                          <a16:creationId xmlns:a16="http://schemas.microsoft.com/office/drawing/2014/main" id="{89775449-CC7C-4D03-BA87-726106A6660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70" name="Straight Connector 69">
                        <a:extLst>
                          <a:ext uri="{FF2B5EF4-FFF2-40B4-BE49-F238E27FC236}">
                            <a16:creationId xmlns:a16="http://schemas.microsoft.com/office/drawing/2014/main" id="{989A656F-F725-40F8-B7F1-64FDDFB3CDF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5" name="Straight Connector 74">
                        <a:extLst>
                          <a:ext uri="{FF2B5EF4-FFF2-40B4-BE49-F238E27FC236}">
                            <a16:creationId xmlns:a16="http://schemas.microsoft.com/office/drawing/2014/main" id="{55C5225C-4028-463D-BB8C-12A15E0F13C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8" name="Group 57">
                      <a:extLst>
                        <a:ext uri="{FF2B5EF4-FFF2-40B4-BE49-F238E27FC236}">
                          <a16:creationId xmlns:a16="http://schemas.microsoft.com/office/drawing/2014/main" id="{D14BC864-4FB2-4797-B7D4-59EB66AB319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7" name="Straight Connector 66">
                        <a:extLst>
                          <a:ext uri="{FF2B5EF4-FFF2-40B4-BE49-F238E27FC236}">
                            <a16:creationId xmlns:a16="http://schemas.microsoft.com/office/drawing/2014/main" id="{921883F0-C3DB-4CE8-9201-7B043F1C567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Connector 67">
                        <a:extLst>
                          <a:ext uri="{FF2B5EF4-FFF2-40B4-BE49-F238E27FC236}">
                            <a16:creationId xmlns:a16="http://schemas.microsoft.com/office/drawing/2014/main" id="{A77ECD64-8CD5-40B3-BDF4-DD847E71984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60" name="Group 59">
                      <a:extLst>
                        <a:ext uri="{FF2B5EF4-FFF2-40B4-BE49-F238E27FC236}">
                          <a16:creationId xmlns:a16="http://schemas.microsoft.com/office/drawing/2014/main" id="{E6A00984-0B4A-42F2-BC6C-E3E8D11C90C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4" name="Straight Connector 63">
                        <a:extLst>
                          <a:ext uri="{FF2B5EF4-FFF2-40B4-BE49-F238E27FC236}">
                            <a16:creationId xmlns:a16="http://schemas.microsoft.com/office/drawing/2014/main" id="{556CACE7-8237-417E-8298-DBF36F1E4D3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5" name="Straight Connector 64">
                        <a:extLst>
                          <a:ext uri="{FF2B5EF4-FFF2-40B4-BE49-F238E27FC236}">
                            <a16:creationId xmlns:a16="http://schemas.microsoft.com/office/drawing/2014/main" id="{61BE835B-E9BF-446E-B9FB-148C39A4983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61" name="Straight Connector 60">
                      <a:extLst>
                        <a:ext uri="{FF2B5EF4-FFF2-40B4-BE49-F238E27FC236}">
                          <a16:creationId xmlns:a16="http://schemas.microsoft.com/office/drawing/2014/main" id="{1BB12643-FDA1-434C-97C4-062DC1C25A2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2F3BA80F-1747-4B0F-9C1F-A7BBEC8773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79988654-EAA2-4287-B7D1-FC707EE8F6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1885DA91-BE61-477C-A335-BAADA2D8D78E}"/>
                  </a:ext>
                </a:extLst>
              </p:cNvPr>
              <p:cNvSpPr txBox="1"/>
              <p:nvPr/>
            </p:nvSpPr>
            <p:spPr>
              <a:xfrm>
                <a:off x="3019135" y="4924276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10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D728791E-99AA-40A7-B734-BDF77A23506C}"/>
                  </a:ext>
                </a:extLst>
              </p:cNvPr>
              <p:cNvSpPr/>
              <p:nvPr/>
            </p:nvSpPr>
            <p:spPr>
              <a:xfrm>
                <a:off x="2657436" y="2353880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42FDCBB6-792F-46D7-8C0A-1B3B837BFBFF}"/>
                  </a:ext>
                </a:extLst>
              </p:cNvPr>
              <p:cNvSpPr/>
              <p:nvPr/>
            </p:nvSpPr>
            <p:spPr>
              <a:xfrm>
                <a:off x="2710349" y="5863751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9D932462-C6F7-46A0-A616-7904FE278382}"/>
                  </a:ext>
                </a:extLst>
              </p:cNvPr>
              <p:cNvCxnSpPr/>
              <p:nvPr/>
            </p:nvCxnSpPr>
            <p:spPr>
              <a:xfrm>
                <a:off x="2240948" y="3864667"/>
                <a:ext cx="0" cy="36586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3241AFB1-6E00-4198-BA1A-3AF6B6D8717A}"/>
                </a:ext>
              </a:extLst>
            </p:cNvPr>
            <p:cNvSpPr txBox="1"/>
            <p:nvPr/>
          </p:nvSpPr>
          <p:spPr>
            <a:xfrm>
              <a:off x="2404600" y="5967293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-4.4 V</a:t>
              </a:r>
            </a:p>
          </p:txBody>
        </p:sp>
      </p:grpSp>
      <p:sp>
        <p:nvSpPr>
          <p:cNvPr id="126" name="Title 1">
            <a:extLst>
              <a:ext uri="{FF2B5EF4-FFF2-40B4-BE49-F238E27FC236}">
                <a16:creationId xmlns:a16="http://schemas.microsoft.com/office/drawing/2014/main" id="{38BE353C-BDB1-4957-8B54-78FC6AB095D8}"/>
              </a:ext>
            </a:extLst>
          </p:cNvPr>
          <p:cNvSpPr txBox="1">
            <a:spLocks/>
          </p:cNvSpPr>
          <p:nvPr/>
        </p:nvSpPr>
        <p:spPr>
          <a:xfrm>
            <a:off x="3883073" y="1784579"/>
            <a:ext cx="7672550" cy="14160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Now look at the output voltage when the diode is off.</a:t>
            </a:r>
          </a:p>
        </p:txBody>
      </p:sp>
      <p:sp>
        <p:nvSpPr>
          <p:cNvPr id="63" name="Title 1">
            <a:extLst>
              <a:ext uri="{FF2B5EF4-FFF2-40B4-BE49-F238E27FC236}">
                <a16:creationId xmlns:a16="http://schemas.microsoft.com/office/drawing/2014/main" id="{E345CE24-E25E-413A-962E-8A4EED4365BF}"/>
              </a:ext>
            </a:extLst>
          </p:cNvPr>
          <p:cNvSpPr txBox="1">
            <a:spLocks/>
          </p:cNvSpPr>
          <p:nvPr/>
        </p:nvSpPr>
        <p:spPr>
          <a:xfrm>
            <a:off x="4105954" y="4631740"/>
            <a:ext cx="7672550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>
                <a:solidFill>
                  <a:srgbClr val="0070C0"/>
                </a:solidFill>
              </a:rPr>
              <a:t>V</a:t>
            </a:r>
            <a:r>
              <a:rPr lang="en-US" sz="3600" baseline="-25000" dirty="0" err="1">
                <a:solidFill>
                  <a:srgbClr val="0070C0"/>
                </a:solidFill>
              </a:rPr>
              <a:t>out</a:t>
            </a:r>
            <a:r>
              <a:rPr lang="en-US" sz="3600" dirty="0">
                <a:solidFill>
                  <a:srgbClr val="0070C0"/>
                </a:solidFill>
              </a:rPr>
              <a:t> = – 4.4 V</a:t>
            </a:r>
          </a:p>
        </p:txBody>
      </p:sp>
      <p:sp>
        <p:nvSpPr>
          <p:cNvPr id="73" name="Title 1">
            <a:extLst>
              <a:ext uri="{FF2B5EF4-FFF2-40B4-BE49-F238E27FC236}">
                <a16:creationId xmlns:a16="http://schemas.microsoft.com/office/drawing/2014/main" id="{FFC1427A-CD51-4500-ACFF-6EE31B156E73}"/>
              </a:ext>
            </a:extLst>
          </p:cNvPr>
          <p:cNvSpPr txBox="1">
            <a:spLocks/>
          </p:cNvSpPr>
          <p:nvPr/>
        </p:nvSpPr>
        <p:spPr>
          <a:xfrm>
            <a:off x="3841875" y="3020661"/>
            <a:ext cx="7672550" cy="14160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No current flows, so there is no voltage drop across the resistor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F863CF27-017A-46D3-B81E-3BB38DF57230}"/>
              </a:ext>
            </a:extLst>
          </p:cNvPr>
          <p:cNvGrpSpPr/>
          <p:nvPr/>
        </p:nvGrpSpPr>
        <p:grpSpPr>
          <a:xfrm>
            <a:off x="7301365" y="3731217"/>
            <a:ext cx="4870075" cy="2533090"/>
            <a:chOff x="7296647" y="3961321"/>
            <a:chExt cx="4870075" cy="2533090"/>
          </a:xfrm>
        </p:grpSpPr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3F00E752-ADED-43D8-B366-2E5BB56F145B}"/>
                </a:ext>
              </a:extLst>
            </p:cNvPr>
            <p:cNvGrpSpPr/>
            <p:nvPr/>
          </p:nvGrpSpPr>
          <p:grpSpPr>
            <a:xfrm>
              <a:off x="7296647" y="3961321"/>
              <a:ext cx="4870075" cy="2533090"/>
              <a:chOff x="6956324" y="2778950"/>
              <a:chExt cx="4870075" cy="2533090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37F5C590-26F6-4CA8-95A7-4A199D331DF5}"/>
                  </a:ext>
                </a:extLst>
              </p:cNvPr>
              <p:cNvGrpSpPr/>
              <p:nvPr/>
            </p:nvGrpSpPr>
            <p:grpSpPr>
              <a:xfrm>
                <a:off x="6956324" y="2815583"/>
                <a:ext cx="4495320" cy="2496457"/>
                <a:chOff x="6956324" y="2815583"/>
                <a:chExt cx="4495320" cy="2496457"/>
              </a:xfrm>
            </p:grpSpPr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BA3D66C8-6A94-4A47-B448-D74C2DA5B555}"/>
                    </a:ext>
                  </a:extLst>
                </p:cNvPr>
                <p:cNvCxnSpPr/>
                <p:nvPr/>
              </p:nvCxnSpPr>
              <p:spPr>
                <a:xfrm flipV="1">
                  <a:off x="7153964" y="4086643"/>
                  <a:ext cx="4297680" cy="0"/>
                </a:xfrm>
                <a:prstGeom prst="line">
                  <a:avLst/>
                </a:prstGeom>
                <a:ln w="22225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CB552B8E-E262-4E2E-946E-7E454D07596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8306085" y="4063812"/>
                  <a:ext cx="2496457" cy="0"/>
                </a:xfrm>
                <a:prstGeom prst="line">
                  <a:avLst/>
                </a:prstGeom>
                <a:ln w="22225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68CEBD42-DCA4-40E8-A55B-DC08589E2B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56324" y="5074414"/>
                  <a:ext cx="1919151" cy="3717"/>
                </a:xfrm>
                <a:prstGeom prst="line">
                  <a:avLst/>
                </a:prstGeom>
                <a:ln w="508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BB87D4AB-9C52-43F4-9FC9-F859A82E7C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861561" y="3947043"/>
                  <a:ext cx="2286000" cy="1143000"/>
                </a:xfrm>
                <a:prstGeom prst="line">
                  <a:avLst/>
                </a:prstGeom>
                <a:ln w="508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810F1A8F-1096-4CA7-996F-6D56EC1BACC7}"/>
                  </a:ext>
                </a:extLst>
              </p:cNvPr>
              <p:cNvSpPr txBox="1"/>
              <p:nvPr/>
            </p:nvSpPr>
            <p:spPr>
              <a:xfrm>
                <a:off x="9616299" y="2778950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baseline="-25000" dirty="0"/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277AD613-087D-4368-B15C-CC884927516F}"/>
                  </a:ext>
                </a:extLst>
              </p:cNvPr>
              <p:cNvSpPr txBox="1"/>
              <p:nvPr/>
            </p:nvSpPr>
            <p:spPr>
              <a:xfrm>
                <a:off x="11177029" y="4125126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in</a:t>
                </a:r>
              </a:p>
            </p:txBody>
          </p: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04B0F873-4296-4C20-A958-DE469016B9B3}"/>
                  </a:ext>
                </a:extLst>
              </p:cNvPr>
              <p:cNvCxnSpPr/>
              <p:nvPr/>
            </p:nvCxnSpPr>
            <p:spPr>
              <a:xfrm flipV="1">
                <a:off x="8824781" y="3948858"/>
                <a:ext cx="0" cy="2634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F41282E4-077B-4554-B1F1-889B6C5F04EA}"/>
                  </a:ext>
                </a:extLst>
              </p:cNvPr>
              <p:cNvSpPr txBox="1"/>
              <p:nvPr/>
            </p:nvSpPr>
            <p:spPr>
              <a:xfrm>
                <a:off x="8240022" y="4137815"/>
                <a:ext cx="64937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-3.7 V</a:t>
                </a:r>
                <a:endParaRPr lang="en-US" sz="1400" baseline="-25000" dirty="0"/>
              </a:p>
            </p:txBody>
          </p:sp>
        </p:grp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25376B4F-C27E-43DE-9E98-DD2EDC2BC8FF}"/>
                </a:ext>
              </a:extLst>
            </p:cNvPr>
            <p:cNvCxnSpPr/>
            <p:nvPr/>
          </p:nvCxnSpPr>
          <p:spPr>
            <a:xfrm flipV="1">
              <a:off x="11225789" y="5131286"/>
              <a:ext cx="0" cy="2634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7836A742-DD8A-4019-91F1-D61436DB5AA1}"/>
                </a:ext>
              </a:extLst>
            </p:cNvPr>
            <p:cNvSpPr txBox="1"/>
            <p:nvPr/>
          </p:nvSpPr>
          <p:spPr>
            <a:xfrm>
              <a:off x="10867982" y="4768498"/>
              <a:ext cx="64937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5.1 V</a:t>
              </a:r>
              <a:endParaRPr lang="en-US" sz="1400" baseline="-25000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C1C549FD-0F88-4D7C-BB1F-827F9CC20B28}"/>
                </a:ext>
              </a:extLst>
            </p:cNvPr>
            <p:cNvSpPr txBox="1"/>
            <p:nvPr/>
          </p:nvSpPr>
          <p:spPr>
            <a:xfrm>
              <a:off x="9976223" y="6118525"/>
              <a:ext cx="64937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-4.4 V</a:t>
              </a:r>
              <a:endParaRPr lang="en-US" sz="1400" baseline="-25000" dirty="0"/>
            </a:p>
          </p:txBody>
        </p: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92DF6090-19DB-4D7E-A8CB-6D93840544FF}"/>
                </a:ext>
              </a:extLst>
            </p:cNvPr>
            <p:cNvCxnSpPr/>
            <p:nvPr/>
          </p:nvCxnSpPr>
          <p:spPr>
            <a:xfrm flipV="1">
              <a:off x="9754280" y="6272413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36857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63" grpId="0"/>
      <p:bldP spid="7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2ECCC0C5-903D-4064-9F2A-A787C620885C}"/>
              </a:ext>
            </a:extLst>
          </p:cNvPr>
          <p:cNvGrpSpPr/>
          <p:nvPr/>
        </p:nvGrpSpPr>
        <p:grpSpPr>
          <a:xfrm>
            <a:off x="299748" y="1907409"/>
            <a:ext cx="2709269" cy="4445196"/>
            <a:chOff x="1894230" y="1892058"/>
            <a:chExt cx="2709269" cy="444519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2F7AA06-EC66-41CC-86A8-E8D57D0F9F23}"/>
                </a:ext>
              </a:extLst>
            </p:cNvPr>
            <p:cNvGrpSpPr/>
            <p:nvPr/>
          </p:nvGrpSpPr>
          <p:grpSpPr>
            <a:xfrm>
              <a:off x="1894230" y="1892058"/>
              <a:ext cx="2709269" cy="4055422"/>
              <a:chOff x="1894230" y="1945489"/>
              <a:chExt cx="2709269" cy="4055422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33E43B84-A904-47DB-9E63-2F5DF3902B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1435" y="4549084"/>
                <a:ext cx="5486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C14A581A-D155-4F10-A32A-4D21C4791783}"/>
                  </a:ext>
                </a:extLst>
              </p:cNvPr>
              <p:cNvSpPr txBox="1"/>
              <p:nvPr/>
            </p:nvSpPr>
            <p:spPr>
              <a:xfrm>
                <a:off x="3629247" y="4278312"/>
                <a:ext cx="9742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2F8E03B-BECC-409F-B303-EA09FA75CF12}"/>
                  </a:ext>
                </a:extLst>
              </p:cNvPr>
              <p:cNvSpPr txBox="1"/>
              <p:nvPr/>
            </p:nvSpPr>
            <p:spPr>
              <a:xfrm>
                <a:off x="2338981" y="1945489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in</a:t>
                </a:r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75E1AB7-BF82-46E1-BDD9-DCE19171F38A}"/>
                  </a:ext>
                </a:extLst>
              </p:cNvPr>
              <p:cNvGrpSpPr/>
              <p:nvPr/>
            </p:nvGrpSpPr>
            <p:grpSpPr>
              <a:xfrm flipV="1">
                <a:off x="2566455" y="3864667"/>
                <a:ext cx="365760" cy="413645"/>
                <a:chOff x="6431228" y="3717404"/>
                <a:chExt cx="365760" cy="413645"/>
              </a:xfrm>
            </p:grpSpPr>
            <p:sp>
              <p:nvSpPr>
                <p:cNvPr id="66" name="Isosceles Triangle 65">
                  <a:extLst>
                    <a:ext uri="{FF2B5EF4-FFF2-40B4-BE49-F238E27FC236}">
                      <a16:creationId xmlns:a16="http://schemas.microsoft.com/office/drawing/2014/main" id="{C99619E8-9FB2-45E2-A6E4-A838CCF0B8BA}"/>
                    </a:ext>
                  </a:extLst>
                </p:cNvPr>
                <p:cNvSpPr/>
                <p:nvPr/>
              </p:nvSpPr>
              <p:spPr>
                <a:xfrm>
                  <a:off x="6435645" y="3735836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5D5C0CC-A290-4761-96ED-459561D7F4B7}"/>
                    </a:ext>
                  </a:extLst>
                </p:cNvPr>
                <p:cNvCxnSpPr/>
                <p:nvPr/>
              </p:nvCxnSpPr>
              <p:spPr>
                <a:xfrm flipH="1">
                  <a:off x="6431228" y="371740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B410226-79E4-43DE-97E7-5099F9C67FBE}"/>
                  </a:ext>
                </a:extLst>
              </p:cNvPr>
              <p:cNvSpPr txBox="1"/>
              <p:nvPr/>
            </p:nvSpPr>
            <p:spPr>
              <a:xfrm>
                <a:off x="1894230" y="3857229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D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349844EB-6FC7-4A03-B9CB-EACBB58792A4}"/>
                  </a:ext>
                </a:extLst>
              </p:cNvPr>
              <p:cNvGrpSpPr/>
              <p:nvPr/>
            </p:nvGrpSpPr>
            <p:grpSpPr>
              <a:xfrm>
                <a:off x="2583572" y="2451137"/>
                <a:ext cx="297701" cy="1438395"/>
                <a:chOff x="5090300" y="2694719"/>
                <a:chExt cx="297701" cy="1438395"/>
              </a:xfrm>
            </p:grpSpPr>
            <p:grpSp>
              <p:nvGrpSpPr>
                <p:cNvPr id="3" name="Group 2">
                  <a:extLst>
                    <a:ext uri="{FF2B5EF4-FFF2-40B4-BE49-F238E27FC236}">
                      <a16:creationId xmlns:a16="http://schemas.microsoft.com/office/drawing/2014/main" id="{6E7F8E5A-EC18-43AC-B49F-925A8EA615D3}"/>
                    </a:ext>
                  </a:extLst>
                </p:cNvPr>
                <p:cNvGrpSpPr/>
                <p:nvPr/>
              </p:nvGrpSpPr>
              <p:grpSpPr>
                <a:xfrm>
                  <a:off x="5090300" y="2694719"/>
                  <a:ext cx="297701" cy="1117728"/>
                  <a:chOff x="5090300" y="2694719"/>
                  <a:chExt cx="297701" cy="1117728"/>
                </a:xfrm>
              </p:grpSpPr>
              <p:grpSp>
                <p:nvGrpSpPr>
                  <p:cNvPr id="37" name="Group 36">
                    <a:extLst>
                      <a:ext uri="{FF2B5EF4-FFF2-40B4-BE49-F238E27FC236}">
                        <a16:creationId xmlns:a16="http://schemas.microsoft.com/office/drawing/2014/main" id="{22DA2347-9A21-4716-917E-FA9685A3AD06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38" name="Group 37">
                      <a:extLst>
                        <a:ext uri="{FF2B5EF4-FFF2-40B4-BE49-F238E27FC236}">
                          <a16:creationId xmlns:a16="http://schemas.microsoft.com/office/drawing/2014/main" id="{BE3A2B11-1D70-4BF5-9260-554ED1A9574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48" name="Straight Connector 47">
                        <a:extLst>
                          <a:ext uri="{FF2B5EF4-FFF2-40B4-BE49-F238E27FC236}">
                            <a16:creationId xmlns:a16="http://schemas.microsoft.com/office/drawing/2014/main" id="{52744C24-3E03-49EB-A605-5B73686B3D5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E7AD710A-3D89-4602-9065-2B434599083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6CB8AF05-E1A6-456C-80A1-19F27123CBC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5" name="Straight Connector 44">
                        <a:extLst>
                          <a:ext uri="{FF2B5EF4-FFF2-40B4-BE49-F238E27FC236}">
                            <a16:creationId xmlns:a16="http://schemas.microsoft.com/office/drawing/2014/main" id="{5EA536B7-F3E1-425E-B3E7-3E63B293181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Straight Connector 45">
                        <a:extLst>
                          <a:ext uri="{FF2B5EF4-FFF2-40B4-BE49-F238E27FC236}">
                            <a16:creationId xmlns:a16="http://schemas.microsoft.com/office/drawing/2014/main" id="{EE21518C-C195-4DE7-847A-E4081C142E2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0" name="Group 39">
                      <a:extLst>
                        <a:ext uri="{FF2B5EF4-FFF2-40B4-BE49-F238E27FC236}">
                          <a16:creationId xmlns:a16="http://schemas.microsoft.com/office/drawing/2014/main" id="{8E5A5DBB-92E4-4D3C-823E-78308972601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2" name="Straight Connector 41">
                        <a:extLst>
                          <a:ext uri="{FF2B5EF4-FFF2-40B4-BE49-F238E27FC236}">
                            <a16:creationId xmlns:a16="http://schemas.microsoft.com/office/drawing/2014/main" id="{11F22DF7-9C7F-4B5F-8D3C-41FBE2EA30E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Straight Connector 42">
                        <a:extLst>
                          <a:ext uri="{FF2B5EF4-FFF2-40B4-BE49-F238E27FC236}">
                            <a16:creationId xmlns:a16="http://schemas.microsoft.com/office/drawing/2014/main" id="{F7ABC6A2-F289-465B-A51A-0D88FCAEB96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12442A8E-8D0D-4129-BFC9-8A7D9E83C75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160D2F8-700E-418C-A367-2AA8B5E7B5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694719"/>
                    <a:ext cx="109" cy="34036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D3284681-150F-4D91-A4CF-C76346DBAE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EF2EBC3-8B78-4073-BCAB-43F9A9DCB898}"/>
                  </a:ext>
                </a:extLst>
              </p:cNvPr>
              <p:cNvSpPr txBox="1"/>
              <p:nvPr/>
            </p:nvSpPr>
            <p:spPr>
              <a:xfrm>
                <a:off x="2930959" y="2958124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10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00326D7-AFF5-4B3E-A6B5-80F9D9027255}"/>
                  </a:ext>
                </a:extLst>
              </p:cNvPr>
              <p:cNvGrpSpPr/>
              <p:nvPr/>
            </p:nvGrpSpPr>
            <p:grpSpPr>
              <a:xfrm>
                <a:off x="2629160" y="4278312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4C0B59C5-2EE7-4DC2-A002-EDE2A605DD1A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CCC5B3D2-3464-4EBB-9A96-D5F99EC5EFFD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57" name="Group 56">
                      <a:extLst>
                        <a:ext uri="{FF2B5EF4-FFF2-40B4-BE49-F238E27FC236}">
                          <a16:creationId xmlns:a16="http://schemas.microsoft.com/office/drawing/2014/main" id="{89775449-CC7C-4D03-BA87-726106A6660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70" name="Straight Connector 69">
                        <a:extLst>
                          <a:ext uri="{FF2B5EF4-FFF2-40B4-BE49-F238E27FC236}">
                            <a16:creationId xmlns:a16="http://schemas.microsoft.com/office/drawing/2014/main" id="{989A656F-F725-40F8-B7F1-64FDDFB3CDF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5" name="Straight Connector 74">
                        <a:extLst>
                          <a:ext uri="{FF2B5EF4-FFF2-40B4-BE49-F238E27FC236}">
                            <a16:creationId xmlns:a16="http://schemas.microsoft.com/office/drawing/2014/main" id="{55C5225C-4028-463D-BB8C-12A15E0F13C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8" name="Group 57">
                      <a:extLst>
                        <a:ext uri="{FF2B5EF4-FFF2-40B4-BE49-F238E27FC236}">
                          <a16:creationId xmlns:a16="http://schemas.microsoft.com/office/drawing/2014/main" id="{D14BC864-4FB2-4797-B7D4-59EB66AB319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7" name="Straight Connector 66">
                        <a:extLst>
                          <a:ext uri="{FF2B5EF4-FFF2-40B4-BE49-F238E27FC236}">
                            <a16:creationId xmlns:a16="http://schemas.microsoft.com/office/drawing/2014/main" id="{921883F0-C3DB-4CE8-9201-7B043F1C567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Connector 67">
                        <a:extLst>
                          <a:ext uri="{FF2B5EF4-FFF2-40B4-BE49-F238E27FC236}">
                            <a16:creationId xmlns:a16="http://schemas.microsoft.com/office/drawing/2014/main" id="{A77ECD64-8CD5-40B3-BDF4-DD847E71984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60" name="Group 59">
                      <a:extLst>
                        <a:ext uri="{FF2B5EF4-FFF2-40B4-BE49-F238E27FC236}">
                          <a16:creationId xmlns:a16="http://schemas.microsoft.com/office/drawing/2014/main" id="{E6A00984-0B4A-42F2-BC6C-E3E8D11C90C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4" name="Straight Connector 63">
                        <a:extLst>
                          <a:ext uri="{FF2B5EF4-FFF2-40B4-BE49-F238E27FC236}">
                            <a16:creationId xmlns:a16="http://schemas.microsoft.com/office/drawing/2014/main" id="{556CACE7-8237-417E-8298-DBF36F1E4D3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5" name="Straight Connector 64">
                        <a:extLst>
                          <a:ext uri="{FF2B5EF4-FFF2-40B4-BE49-F238E27FC236}">
                            <a16:creationId xmlns:a16="http://schemas.microsoft.com/office/drawing/2014/main" id="{61BE835B-E9BF-446E-B9FB-148C39A4983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61" name="Straight Connector 60">
                      <a:extLst>
                        <a:ext uri="{FF2B5EF4-FFF2-40B4-BE49-F238E27FC236}">
                          <a16:creationId xmlns:a16="http://schemas.microsoft.com/office/drawing/2014/main" id="{1BB12643-FDA1-434C-97C4-062DC1C25A2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2F3BA80F-1747-4B0F-9C1F-A7BBEC8773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79988654-EAA2-4287-B7D1-FC707EE8F6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1885DA91-BE61-477C-A335-BAADA2D8D78E}"/>
                  </a:ext>
                </a:extLst>
              </p:cNvPr>
              <p:cNvSpPr txBox="1"/>
              <p:nvPr/>
            </p:nvSpPr>
            <p:spPr>
              <a:xfrm>
                <a:off x="3019135" y="4924276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10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D728791E-99AA-40A7-B734-BDF77A23506C}"/>
                  </a:ext>
                </a:extLst>
              </p:cNvPr>
              <p:cNvSpPr/>
              <p:nvPr/>
            </p:nvSpPr>
            <p:spPr>
              <a:xfrm>
                <a:off x="2657436" y="2353880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42FDCBB6-792F-46D7-8C0A-1B3B837BFBFF}"/>
                  </a:ext>
                </a:extLst>
              </p:cNvPr>
              <p:cNvSpPr/>
              <p:nvPr/>
            </p:nvSpPr>
            <p:spPr>
              <a:xfrm>
                <a:off x="2710349" y="5863751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9D932462-C6F7-46A0-A616-7904FE278382}"/>
                  </a:ext>
                </a:extLst>
              </p:cNvPr>
              <p:cNvCxnSpPr/>
              <p:nvPr/>
            </p:nvCxnSpPr>
            <p:spPr>
              <a:xfrm>
                <a:off x="2240948" y="3864667"/>
                <a:ext cx="0" cy="36586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3241AFB1-6E00-4198-BA1A-3AF6B6D8717A}"/>
                </a:ext>
              </a:extLst>
            </p:cNvPr>
            <p:cNvSpPr txBox="1"/>
            <p:nvPr/>
          </p:nvSpPr>
          <p:spPr>
            <a:xfrm>
              <a:off x="2404600" y="5967293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-4.4 V</a:t>
              </a:r>
            </a:p>
          </p:txBody>
        </p:sp>
      </p:grpSp>
      <p:sp>
        <p:nvSpPr>
          <p:cNvPr id="125" name="Title 1">
            <a:extLst>
              <a:ext uri="{FF2B5EF4-FFF2-40B4-BE49-F238E27FC236}">
                <a16:creationId xmlns:a16="http://schemas.microsoft.com/office/drawing/2014/main" id="{1DF96475-934C-43A7-83BD-A876113141B9}"/>
              </a:ext>
            </a:extLst>
          </p:cNvPr>
          <p:cNvSpPr txBox="1">
            <a:spLocks/>
          </p:cNvSpPr>
          <p:nvPr/>
        </p:nvSpPr>
        <p:spPr>
          <a:xfrm>
            <a:off x="646466" y="289845"/>
            <a:ext cx="10943134" cy="17046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2  b)  Find the current through the diode and the output voltage when the input is 6.3 volts</a:t>
            </a:r>
          </a:p>
        </p:txBody>
      </p:sp>
      <p:sp>
        <p:nvSpPr>
          <p:cNvPr id="59" name="Title 1">
            <a:extLst>
              <a:ext uri="{FF2B5EF4-FFF2-40B4-BE49-F238E27FC236}">
                <a16:creationId xmlns:a16="http://schemas.microsoft.com/office/drawing/2014/main" id="{C842831A-C5C6-4E74-9CCF-D7AB0C7B479D}"/>
              </a:ext>
            </a:extLst>
          </p:cNvPr>
          <p:cNvSpPr txBox="1">
            <a:spLocks/>
          </p:cNvSpPr>
          <p:nvPr/>
        </p:nvSpPr>
        <p:spPr>
          <a:xfrm>
            <a:off x="4503858" y="2492685"/>
            <a:ext cx="4527425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>
                <a:solidFill>
                  <a:srgbClr val="0070C0"/>
                </a:solidFill>
              </a:rPr>
              <a:t>V</a:t>
            </a:r>
            <a:r>
              <a:rPr lang="en-US" sz="3600" baseline="-25000" dirty="0" err="1">
                <a:solidFill>
                  <a:srgbClr val="0070C0"/>
                </a:solidFill>
              </a:rPr>
              <a:t>out</a:t>
            </a:r>
            <a:r>
              <a:rPr lang="en-US" sz="3600" dirty="0">
                <a:solidFill>
                  <a:srgbClr val="0070C0"/>
                </a:solidFill>
              </a:rPr>
              <a:t> = – 2.55 V  + V</a:t>
            </a:r>
            <a:r>
              <a:rPr lang="en-US" sz="3600" baseline="-25000" dirty="0">
                <a:solidFill>
                  <a:srgbClr val="0070C0"/>
                </a:solidFill>
              </a:rPr>
              <a:t>in</a:t>
            </a:r>
            <a:r>
              <a:rPr lang="en-US" sz="3600" dirty="0">
                <a:solidFill>
                  <a:srgbClr val="0070C0"/>
                </a:solidFill>
              </a:rPr>
              <a:t> / 2</a:t>
            </a:r>
          </a:p>
        </p:txBody>
      </p:sp>
      <p:sp>
        <p:nvSpPr>
          <p:cNvPr id="62" name="Title 1">
            <a:extLst>
              <a:ext uri="{FF2B5EF4-FFF2-40B4-BE49-F238E27FC236}">
                <a16:creationId xmlns:a16="http://schemas.microsoft.com/office/drawing/2014/main" id="{5789DBD3-04B7-4B86-AAC6-B32E2D3CC4D7}"/>
              </a:ext>
            </a:extLst>
          </p:cNvPr>
          <p:cNvSpPr txBox="1">
            <a:spLocks/>
          </p:cNvSpPr>
          <p:nvPr/>
        </p:nvSpPr>
        <p:spPr>
          <a:xfrm>
            <a:off x="3224925" y="1328809"/>
            <a:ext cx="7672550" cy="14160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This is in the range of inputs where the diode is conducting</a:t>
            </a:r>
          </a:p>
        </p:txBody>
      </p:sp>
      <p:sp>
        <p:nvSpPr>
          <p:cNvPr id="63" name="Title 1">
            <a:extLst>
              <a:ext uri="{FF2B5EF4-FFF2-40B4-BE49-F238E27FC236}">
                <a16:creationId xmlns:a16="http://schemas.microsoft.com/office/drawing/2014/main" id="{7E8E2EF2-7EEB-4CBB-9474-401B7D2C208F}"/>
              </a:ext>
            </a:extLst>
          </p:cNvPr>
          <p:cNvSpPr txBox="1">
            <a:spLocks/>
          </p:cNvSpPr>
          <p:nvPr/>
        </p:nvSpPr>
        <p:spPr>
          <a:xfrm>
            <a:off x="4503858" y="3353207"/>
            <a:ext cx="4527425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>
                <a:solidFill>
                  <a:srgbClr val="0070C0"/>
                </a:solidFill>
              </a:rPr>
              <a:t>V</a:t>
            </a:r>
            <a:r>
              <a:rPr lang="en-US" sz="3600" baseline="-25000" dirty="0" err="1">
                <a:solidFill>
                  <a:srgbClr val="0070C0"/>
                </a:solidFill>
              </a:rPr>
              <a:t>out</a:t>
            </a:r>
            <a:r>
              <a:rPr lang="en-US" sz="3600" dirty="0">
                <a:solidFill>
                  <a:srgbClr val="0070C0"/>
                </a:solidFill>
              </a:rPr>
              <a:t> = – 2.55 V  + 6.3 / 2</a:t>
            </a:r>
          </a:p>
        </p:txBody>
      </p:sp>
      <p:sp>
        <p:nvSpPr>
          <p:cNvPr id="71" name="Title 1">
            <a:extLst>
              <a:ext uri="{FF2B5EF4-FFF2-40B4-BE49-F238E27FC236}">
                <a16:creationId xmlns:a16="http://schemas.microsoft.com/office/drawing/2014/main" id="{21409C31-12B6-4E35-A6A4-26C483672DC4}"/>
              </a:ext>
            </a:extLst>
          </p:cNvPr>
          <p:cNvSpPr txBox="1">
            <a:spLocks/>
          </p:cNvSpPr>
          <p:nvPr/>
        </p:nvSpPr>
        <p:spPr>
          <a:xfrm>
            <a:off x="4513191" y="4168379"/>
            <a:ext cx="4527425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>
                <a:solidFill>
                  <a:srgbClr val="0070C0"/>
                </a:solidFill>
              </a:rPr>
              <a:t>V</a:t>
            </a:r>
            <a:r>
              <a:rPr lang="en-US" sz="3600" baseline="-25000" dirty="0" err="1">
                <a:solidFill>
                  <a:srgbClr val="0070C0"/>
                </a:solidFill>
              </a:rPr>
              <a:t>out</a:t>
            </a:r>
            <a:r>
              <a:rPr lang="en-US" sz="3600" dirty="0">
                <a:solidFill>
                  <a:srgbClr val="0070C0"/>
                </a:solidFill>
              </a:rPr>
              <a:t> = 0.6 V</a:t>
            </a:r>
          </a:p>
        </p:txBody>
      </p:sp>
      <p:sp>
        <p:nvSpPr>
          <p:cNvPr id="72" name="Title 1">
            <a:extLst>
              <a:ext uri="{FF2B5EF4-FFF2-40B4-BE49-F238E27FC236}">
                <a16:creationId xmlns:a16="http://schemas.microsoft.com/office/drawing/2014/main" id="{E45656DD-E8FE-42A3-A5A4-DCF0EA4D2C9B}"/>
              </a:ext>
            </a:extLst>
          </p:cNvPr>
          <p:cNvSpPr txBox="1">
            <a:spLocks/>
          </p:cNvSpPr>
          <p:nvPr/>
        </p:nvSpPr>
        <p:spPr>
          <a:xfrm>
            <a:off x="4581578" y="5028901"/>
            <a:ext cx="5591120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I</a:t>
            </a:r>
            <a:r>
              <a:rPr lang="en-US" sz="3600" baseline="-25000" dirty="0">
                <a:solidFill>
                  <a:srgbClr val="0070C0"/>
                </a:solidFill>
              </a:rPr>
              <a:t>D</a:t>
            </a:r>
            <a:r>
              <a:rPr lang="en-US" sz="3600" dirty="0">
                <a:solidFill>
                  <a:srgbClr val="0070C0"/>
                </a:solidFill>
              </a:rPr>
              <a:t> = (0.6 V – (-4.4 V) ) / 10 k</a:t>
            </a:r>
            <a:r>
              <a:rPr lang="el-GR" sz="3600" dirty="0">
                <a:solidFill>
                  <a:srgbClr val="0070C0"/>
                </a:solidFill>
              </a:rPr>
              <a:t>Ω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73" name="Title 1">
            <a:extLst>
              <a:ext uri="{FF2B5EF4-FFF2-40B4-BE49-F238E27FC236}">
                <a16:creationId xmlns:a16="http://schemas.microsoft.com/office/drawing/2014/main" id="{30F3A780-4D20-4282-BBC7-FDED878F43E1}"/>
              </a:ext>
            </a:extLst>
          </p:cNvPr>
          <p:cNvSpPr txBox="1">
            <a:spLocks/>
          </p:cNvSpPr>
          <p:nvPr/>
        </p:nvSpPr>
        <p:spPr>
          <a:xfrm>
            <a:off x="4581578" y="5844073"/>
            <a:ext cx="2479622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I</a:t>
            </a:r>
            <a:r>
              <a:rPr lang="en-US" sz="3600" baseline="-25000" dirty="0">
                <a:solidFill>
                  <a:srgbClr val="0070C0"/>
                </a:solidFill>
              </a:rPr>
              <a:t>D</a:t>
            </a:r>
            <a:r>
              <a:rPr lang="en-US" sz="3600" dirty="0">
                <a:solidFill>
                  <a:srgbClr val="0070C0"/>
                </a:solidFill>
              </a:rPr>
              <a:t> = 0.5 mA</a:t>
            </a:r>
          </a:p>
        </p:txBody>
      </p:sp>
    </p:spTree>
    <p:extLst>
      <p:ext uri="{BB962C8B-B14F-4D97-AF65-F5344CB8AC3E}">
        <p14:creationId xmlns:p14="http://schemas.microsoft.com/office/powerpoint/2010/main" val="286366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2" grpId="0"/>
      <p:bldP spid="63" grpId="0"/>
      <p:bldP spid="71" grpId="0"/>
      <p:bldP spid="72" grpId="0"/>
      <p:bldP spid="7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2ECCC0C5-903D-4064-9F2A-A787C620885C}"/>
              </a:ext>
            </a:extLst>
          </p:cNvPr>
          <p:cNvGrpSpPr/>
          <p:nvPr/>
        </p:nvGrpSpPr>
        <p:grpSpPr>
          <a:xfrm>
            <a:off x="299748" y="1907409"/>
            <a:ext cx="2709269" cy="4445196"/>
            <a:chOff x="1894230" y="1892058"/>
            <a:chExt cx="2709269" cy="444519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2F7AA06-EC66-41CC-86A8-E8D57D0F9F23}"/>
                </a:ext>
              </a:extLst>
            </p:cNvPr>
            <p:cNvGrpSpPr/>
            <p:nvPr/>
          </p:nvGrpSpPr>
          <p:grpSpPr>
            <a:xfrm>
              <a:off x="1894230" y="1892058"/>
              <a:ext cx="2709269" cy="4055422"/>
              <a:chOff x="1894230" y="1945489"/>
              <a:chExt cx="2709269" cy="4055422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33E43B84-A904-47DB-9E63-2F5DF3902B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1435" y="4549084"/>
                <a:ext cx="5486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C14A581A-D155-4F10-A32A-4D21C4791783}"/>
                  </a:ext>
                </a:extLst>
              </p:cNvPr>
              <p:cNvSpPr txBox="1"/>
              <p:nvPr/>
            </p:nvSpPr>
            <p:spPr>
              <a:xfrm>
                <a:off x="3629247" y="4278312"/>
                <a:ext cx="9742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2F8E03B-BECC-409F-B303-EA09FA75CF12}"/>
                  </a:ext>
                </a:extLst>
              </p:cNvPr>
              <p:cNvSpPr txBox="1"/>
              <p:nvPr/>
            </p:nvSpPr>
            <p:spPr>
              <a:xfrm>
                <a:off x="2338981" y="1945489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in</a:t>
                </a:r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75E1AB7-BF82-46E1-BDD9-DCE19171F38A}"/>
                  </a:ext>
                </a:extLst>
              </p:cNvPr>
              <p:cNvGrpSpPr/>
              <p:nvPr/>
            </p:nvGrpSpPr>
            <p:grpSpPr>
              <a:xfrm flipV="1">
                <a:off x="2566455" y="3864667"/>
                <a:ext cx="365760" cy="413645"/>
                <a:chOff x="6431228" y="3717404"/>
                <a:chExt cx="365760" cy="413645"/>
              </a:xfrm>
            </p:grpSpPr>
            <p:sp>
              <p:nvSpPr>
                <p:cNvPr id="66" name="Isosceles Triangle 65">
                  <a:extLst>
                    <a:ext uri="{FF2B5EF4-FFF2-40B4-BE49-F238E27FC236}">
                      <a16:creationId xmlns:a16="http://schemas.microsoft.com/office/drawing/2014/main" id="{C99619E8-9FB2-45E2-A6E4-A838CCF0B8BA}"/>
                    </a:ext>
                  </a:extLst>
                </p:cNvPr>
                <p:cNvSpPr/>
                <p:nvPr/>
              </p:nvSpPr>
              <p:spPr>
                <a:xfrm>
                  <a:off x="6435645" y="3735836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5D5C0CC-A290-4761-96ED-459561D7F4B7}"/>
                    </a:ext>
                  </a:extLst>
                </p:cNvPr>
                <p:cNvCxnSpPr/>
                <p:nvPr/>
              </p:nvCxnSpPr>
              <p:spPr>
                <a:xfrm flipH="1">
                  <a:off x="6431228" y="371740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B410226-79E4-43DE-97E7-5099F9C67FBE}"/>
                  </a:ext>
                </a:extLst>
              </p:cNvPr>
              <p:cNvSpPr txBox="1"/>
              <p:nvPr/>
            </p:nvSpPr>
            <p:spPr>
              <a:xfrm>
                <a:off x="1894230" y="3857229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D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349844EB-6FC7-4A03-B9CB-EACBB58792A4}"/>
                  </a:ext>
                </a:extLst>
              </p:cNvPr>
              <p:cNvGrpSpPr/>
              <p:nvPr/>
            </p:nvGrpSpPr>
            <p:grpSpPr>
              <a:xfrm>
                <a:off x="2583572" y="2451137"/>
                <a:ext cx="297701" cy="1438395"/>
                <a:chOff x="5090300" y="2694719"/>
                <a:chExt cx="297701" cy="1438395"/>
              </a:xfrm>
            </p:grpSpPr>
            <p:grpSp>
              <p:nvGrpSpPr>
                <p:cNvPr id="3" name="Group 2">
                  <a:extLst>
                    <a:ext uri="{FF2B5EF4-FFF2-40B4-BE49-F238E27FC236}">
                      <a16:creationId xmlns:a16="http://schemas.microsoft.com/office/drawing/2014/main" id="{6E7F8E5A-EC18-43AC-B49F-925A8EA615D3}"/>
                    </a:ext>
                  </a:extLst>
                </p:cNvPr>
                <p:cNvGrpSpPr/>
                <p:nvPr/>
              </p:nvGrpSpPr>
              <p:grpSpPr>
                <a:xfrm>
                  <a:off x="5090300" y="2694719"/>
                  <a:ext cx="297701" cy="1117728"/>
                  <a:chOff x="5090300" y="2694719"/>
                  <a:chExt cx="297701" cy="1117728"/>
                </a:xfrm>
              </p:grpSpPr>
              <p:grpSp>
                <p:nvGrpSpPr>
                  <p:cNvPr id="37" name="Group 36">
                    <a:extLst>
                      <a:ext uri="{FF2B5EF4-FFF2-40B4-BE49-F238E27FC236}">
                        <a16:creationId xmlns:a16="http://schemas.microsoft.com/office/drawing/2014/main" id="{22DA2347-9A21-4716-917E-FA9685A3AD06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38" name="Group 37">
                      <a:extLst>
                        <a:ext uri="{FF2B5EF4-FFF2-40B4-BE49-F238E27FC236}">
                          <a16:creationId xmlns:a16="http://schemas.microsoft.com/office/drawing/2014/main" id="{BE3A2B11-1D70-4BF5-9260-554ED1A9574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48" name="Straight Connector 47">
                        <a:extLst>
                          <a:ext uri="{FF2B5EF4-FFF2-40B4-BE49-F238E27FC236}">
                            <a16:creationId xmlns:a16="http://schemas.microsoft.com/office/drawing/2014/main" id="{52744C24-3E03-49EB-A605-5B73686B3D5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E7AD710A-3D89-4602-9065-2B434599083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6CB8AF05-E1A6-456C-80A1-19F27123CBC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5" name="Straight Connector 44">
                        <a:extLst>
                          <a:ext uri="{FF2B5EF4-FFF2-40B4-BE49-F238E27FC236}">
                            <a16:creationId xmlns:a16="http://schemas.microsoft.com/office/drawing/2014/main" id="{5EA536B7-F3E1-425E-B3E7-3E63B293181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Straight Connector 45">
                        <a:extLst>
                          <a:ext uri="{FF2B5EF4-FFF2-40B4-BE49-F238E27FC236}">
                            <a16:creationId xmlns:a16="http://schemas.microsoft.com/office/drawing/2014/main" id="{EE21518C-C195-4DE7-847A-E4081C142E2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0" name="Group 39">
                      <a:extLst>
                        <a:ext uri="{FF2B5EF4-FFF2-40B4-BE49-F238E27FC236}">
                          <a16:creationId xmlns:a16="http://schemas.microsoft.com/office/drawing/2014/main" id="{8E5A5DBB-92E4-4D3C-823E-78308972601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2" name="Straight Connector 41">
                        <a:extLst>
                          <a:ext uri="{FF2B5EF4-FFF2-40B4-BE49-F238E27FC236}">
                            <a16:creationId xmlns:a16="http://schemas.microsoft.com/office/drawing/2014/main" id="{11F22DF7-9C7F-4B5F-8D3C-41FBE2EA30E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Straight Connector 42">
                        <a:extLst>
                          <a:ext uri="{FF2B5EF4-FFF2-40B4-BE49-F238E27FC236}">
                            <a16:creationId xmlns:a16="http://schemas.microsoft.com/office/drawing/2014/main" id="{F7ABC6A2-F289-465B-A51A-0D88FCAEB96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12442A8E-8D0D-4129-BFC9-8A7D9E83C75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160D2F8-700E-418C-A367-2AA8B5E7B5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694719"/>
                    <a:ext cx="109" cy="34036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D3284681-150F-4D91-A4CF-C76346DBAE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EF2EBC3-8B78-4073-BCAB-43F9A9DCB898}"/>
                  </a:ext>
                </a:extLst>
              </p:cNvPr>
              <p:cNvSpPr txBox="1"/>
              <p:nvPr/>
            </p:nvSpPr>
            <p:spPr>
              <a:xfrm>
                <a:off x="2930959" y="2958124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10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00326D7-AFF5-4B3E-A6B5-80F9D9027255}"/>
                  </a:ext>
                </a:extLst>
              </p:cNvPr>
              <p:cNvGrpSpPr/>
              <p:nvPr/>
            </p:nvGrpSpPr>
            <p:grpSpPr>
              <a:xfrm>
                <a:off x="2629160" y="4278312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4C0B59C5-2EE7-4DC2-A002-EDE2A605DD1A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CCC5B3D2-3464-4EBB-9A96-D5F99EC5EFFD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57" name="Group 56">
                      <a:extLst>
                        <a:ext uri="{FF2B5EF4-FFF2-40B4-BE49-F238E27FC236}">
                          <a16:creationId xmlns:a16="http://schemas.microsoft.com/office/drawing/2014/main" id="{89775449-CC7C-4D03-BA87-726106A6660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70" name="Straight Connector 69">
                        <a:extLst>
                          <a:ext uri="{FF2B5EF4-FFF2-40B4-BE49-F238E27FC236}">
                            <a16:creationId xmlns:a16="http://schemas.microsoft.com/office/drawing/2014/main" id="{989A656F-F725-40F8-B7F1-64FDDFB3CDF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5" name="Straight Connector 74">
                        <a:extLst>
                          <a:ext uri="{FF2B5EF4-FFF2-40B4-BE49-F238E27FC236}">
                            <a16:creationId xmlns:a16="http://schemas.microsoft.com/office/drawing/2014/main" id="{55C5225C-4028-463D-BB8C-12A15E0F13C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8" name="Group 57">
                      <a:extLst>
                        <a:ext uri="{FF2B5EF4-FFF2-40B4-BE49-F238E27FC236}">
                          <a16:creationId xmlns:a16="http://schemas.microsoft.com/office/drawing/2014/main" id="{D14BC864-4FB2-4797-B7D4-59EB66AB319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7" name="Straight Connector 66">
                        <a:extLst>
                          <a:ext uri="{FF2B5EF4-FFF2-40B4-BE49-F238E27FC236}">
                            <a16:creationId xmlns:a16="http://schemas.microsoft.com/office/drawing/2014/main" id="{921883F0-C3DB-4CE8-9201-7B043F1C567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Connector 67">
                        <a:extLst>
                          <a:ext uri="{FF2B5EF4-FFF2-40B4-BE49-F238E27FC236}">
                            <a16:creationId xmlns:a16="http://schemas.microsoft.com/office/drawing/2014/main" id="{A77ECD64-8CD5-40B3-BDF4-DD847E71984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60" name="Group 59">
                      <a:extLst>
                        <a:ext uri="{FF2B5EF4-FFF2-40B4-BE49-F238E27FC236}">
                          <a16:creationId xmlns:a16="http://schemas.microsoft.com/office/drawing/2014/main" id="{E6A00984-0B4A-42F2-BC6C-E3E8D11C90C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4" name="Straight Connector 63">
                        <a:extLst>
                          <a:ext uri="{FF2B5EF4-FFF2-40B4-BE49-F238E27FC236}">
                            <a16:creationId xmlns:a16="http://schemas.microsoft.com/office/drawing/2014/main" id="{556CACE7-8237-417E-8298-DBF36F1E4D3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5" name="Straight Connector 64">
                        <a:extLst>
                          <a:ext uri="{FF2B5EF4-FFF2-40B4-BE49-F238E27FC236}">
                            <a16:creationId xmlns:a16="http://schemas.microsoft.com/office/drawing/2014/main" id="{61BE835B-E9BF-446E-B9FB-148C39A4983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61" name="Straight Connector 60">
                      <a:extLst>
                        <a:ext uri="{FF2B5EF4-FFF2-40B4-BE49-F238E27FC236}">
                          <a16:creationId xmlns:a16="http://schemas.microsoft.com/office/drawing/2014/main" id="{1BB12643-FDA1-434C-97C4-062DC1C25A2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2F3BA80F-1747-4B0F-9C1F-A7BBEC8773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79988654-EAA2-4287-B7D1-FC707EE8F6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1885DA91-BE61-477C-A335-BAADA2D8D78E}"/>
                  </a:ext>
                </a:extLst>
              </p:cNvPr>
              <p:cNvSpPr txBox="1"/>
              <p:nvPr/>
            </p:nvSpPr>
            <p:spPr>
              <a:xfrm>
                <a:off x="3019135" y="4924276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10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D728791E-99AA-40A7-B734-BDF77A23506C}"/>
                  </a:ext>
                </a:extLst>
              </p:cNvPr>
              <p:cNvSpPr/>
              <p:nvPr/>
            </p:nvSpPr>
            <p:spPr>
              <a:xfrm>
                <a:off x="2657436" y="2353880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42FDCBB6-792F-46D7-8C0A-1B3B837BFBFF}"/>
                  </a:ext>
                </a:extLst>
              </p:cNvPr>
              <p:cNvSpPr/>
              <p:nvPr/>
            </p:nvSpPr>
            <p:spPr>
              <a:xfrm>
                <a:off x="2710349" y="5863751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9D932462-C6F7-46A0-A616-7904FE278382}"/>
                  </a:ext>
                </a:extLst>
              </p:cNvPr>
              <p:cNvCxnSpPr/>
              <p:nvPr/>
            </p:nvCxnSpPr>
            <p:spPr>
              <a:xfrm>
                <a:off x="2240948" y="3864667"/>
                <a:ext cx="0" cy="36586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3241AFB1-6E00-4198-BA1A-3AF6B6D8717A}"/>
                </a:ext>
              </a:extLst>
            </p:cNvPr>
            <p:cNvSpPr txBox="1"/>
            <p:nvPr/>
          </p:nvSpPr>
          <p:spPr>
            <a:xfrm>
              <a:off x="2404600" y="5967293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-4.4 V</a:t>
              </a:r>
            </a:p>
          </p:txBody>
        </p:sp>
      </p:grpSp>
      <p:sp>
        <p:nvSpPr>
          <p:cNvPr id="125" name="Title 1">
            <a:extLst>
              <a:ext uri="{FF2B5EF4-FFF2-40B4-BE49-F238E27FC236}">
                <a16:creationId xmlns:a16="http://schemas.microsoft.com/office/drawing/2014/main" id="{1DF96475-934C-43A7-83BD-A876113141B9}"/>
              </a:ext>
            </a:extLst>
          </p:cNvPr>
          <p:cNvSpPr txBox="1">
            <a:spLocks/>
          </p:cNvSpPr>
          <p:nvPr/>
        </p:nvSpPr>
        <p:spPr>
          <a:xfrm>
            <a:off x="706259" y="213197"/>
            <a:ext cx="10779482" cy="17046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2  c)  Find the current through the diode and the output voltage when the input is -2.0 volts</a:t>
            </a:r>
          </a:p>
        </p:txBody>
      </p:sp>
      <p:sp>
        <p:nvSpPr>
          <p:cNvPr id="59" name="Title 1">
            <a:extLst>
              <a:ext uri="{FF2B5EF4-FFF2-40B4-BE49-F238E27FC236}">
                <a16:creationId xmlns:a16="http://schemas.microsoft.com/office/drawing/2014/main" id="{C842831A-C5C6-4E74-9CCF-D7AB0C7B479D}"/>
              </a:ext>
            </a:extLst>
          </p:cNvPr>
          <p:cNvSpPr txBox="1">
            <a:spLocks/>
          </p:cNvSpPr>
          <p:nvPr/>
        </p:nvSpPr>
        <p:spPr>
          <a:xfrm>
            <a:off x="4503858" y="2492685"/>
            <a:ext cx="4527425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>
                <a:solidFill>
                  <a:srgbClr val="0070C0"/>
                </a:solidFill>
              </a:rPr>
              <a:t>V</a:t>
            </a:r>
            <a:r>
              <a:rPr lang="en-US" sz="3600" baseline="-25000" dirty="0" err="1">
                <a:solidFill>
                  <a:srgbClr val="0070C0"/>
                </a:solidFill>
              </a:rPr>
              <a:t>out</a:t>
            </a:r>
            <a:r>
              <a:rPr lang="en-US" sz="3600" dirty="0">
                <a:solidFill>
                  <a:srgbClr val="0070C0"/>
                </a:solidFill>
              </a:rPr>
              <a:t> = – 2.55 V  + V</a:t>
            </a:r>
            <a:r>
              <a:rPr lang="en-US" sz="3600" baseline="-25000" dirty="0">
                <a:solidFill>
                  <a:srgbClr val="0070C0"/>
                </a:solidFill>
              </a:rPr>
              <a:t>in</a:t>
            </a:r>
            <a:r>
              <a:rPr lang="en-US" sz="3600" dirty="0">
                <a:solidFill>
                  <a:srgbClr val="0070C0"/>
                </a:solidFill>
              </a:rPr>
              <a:t> / 2</a:t>
            </a:r>
          </a:p>
        </p:txBody>
      </p:sp>
      <p:sp>
        <p:nvSpPr>
          <p:cNvPr id="62" name="Title 1">
            <a:extLst>
              <a:ext uri="{FF2B5EF4-FFF2-40B4-BE49-F238E27FC236}">
                <a16:creationId xmlns:a16="http://schemas.microsoft.com/office/drawing/2014/main" id="{5789DBD3-04B7-4B86-AAC6-B32E2D3CC4D7}"/>
              </a:ext>
            </a:extLst>
          </p:cNvPr>
          <p:cNvSpPr txBox="1">
            <a:spLocks/>
          </p:cNvSpPr>
          <p:nvPr/>
        </p:nvSpPr>
        <p:spPr>
          <a:xfrm>
            <a:off x="3224925" y="1328809"/>
            <a:ext cx="7672550" cy="14160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This is in the range of inputs where the diode is conducting</a:t>
            </a:r>
          </a:p>
        </p:txBody>
      </p:sp>
      <p:sp>
        <p:nvSpPr>
          <p:cNvPr id="63" name="Title 1">
            <a:extLst>
              <a:ext uri="{FF2B5EF4-FFF2-40B4-BE49-F238E27FC236}">
                <a16:creationId xmlns:a16="http://schemas.microsoft.com/office/drawing/2014/main" id="{7E8E2EF2-7EEB-4CBB-9474-401B7D2C208F}"/>
              </a:ext>
            </a:extLst>
          </p:cNvPr>
          <p:cNvSpPr txBox="1">
            <a:spLocks/>
          </p:cNvSpPr>
          <p:nvPr/>
        </p:nvSpPr>
        <p:spPr>
          <a:xfrm>
            <a:off x="4503858" y="3353207"/>
            <a:ext cx="6126039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>
                <a:solidFill>
                  <a:srgbClr val="0070C0"/>
                </a:solidFill>
              </a:rPr>
              <a:t>V</a:t>
            </a:r>
            <a:r>
              <a:rPr lang="en-US" sz="3600" baseline="-25000" dirty="0" err="1">
                <a:solidFill>
                  <a:srgbClr val="0070C0"/>
                </a:solidFill>
              </a:rPr>
              <a:t>out</a:t>
            </a:r>
            <a:r>
              <a:rPr lang="en-US" sz="3600" dirty="0">
                <a:solidFill>
                  <a:srgbClr val="0070C0"/>
                </a:solidFill>
              </a:rPr>
              <a:t> = – 2.55 V  + (-2.0 V) / 2</a:t>
            </a:r>
          </a:p>
        </p:txBody>
      </p:sp>
      <p:sp>
        <p:nvSpPr>
          <p:cNvPr id="71" name="Title 1">
            <a:extLst>
              <a:ext uri="{FF2B5EF4-FFF2-40B4-BE49-F238E27FC236}">
                <a16:creationId xmlns:a16="http://schemas.microsoft.com/office/drawing/2014/main" id="{21409C31-12B6-4E35-A6A4-26C483672DC4}"/>
              </a:ext>
            </a:extLst>
          </p:cNvPr>
          <p:cNvSpPr txBox="1">
            <a:spLocks/>
          </p:cNvSpPr>
          <p:nvPr/>
        </p:nvSpPr>
        <p:spPr>
          <a:xfrm>
            <a:off x="4513191" y="4168379"/>
            <a:ext cx="4527425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>
                <a:solidFill>
                  <a:srgbClr val="0070C0"/>
                </a:solidFill>
              </a:rPr>
              <a:t>V</a:t>
            </a:r>
            <a:r>
              <a:rPr lang="en-US" sz="3600" baseline="-25000" dirty="0" err="1">
                <a:solidFill>
                  <a:srgbClr val="0070C0"/>
                </a:solidFill>
              </a:rPr>
              <a:t>out</a:t>
            </a:r>
            <a:r>
              <a:rPr lang="en-US" sz="3600" dirty="0">
                <a:solidFill>
                  <a:srgbClr val="0070C0"/>
                </a:solidFill>
              </a:rPr>
              <a:t> = -3.55 V</a:t>
            </a:r>
          </a:p>
        </p:txBody>
      </p:sp>
      <p:sp>
        <p:nvSpPr>
          <p:cNvPr id="72" name="Title 1">
            <a:extLst>
              <a:ext uri="{FF2B5EF4-FFF2-40B4-BE49-F238E27FC236}">
                <a16:creationId xmlns:a16="http://schemas.microsoft.com/office/drawing/2014/main" id="{E45656DD-E8FE-42A3-A5A4-DCF0EA4D2C9B}"/>
              </a:ext>
            </a:extLst>
          </p:cNvPr>
          <p:cNvSpPr txBox="1">
            <a:spLocks/>
          </p:cNvSpPr>
          <p:nvPr/>
        </p:nvSpPr>
        <p:spPr>
          <a:xfrm>
            <a:off x="4581577" y="5028901"/>
            <a:ext cx="6185761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I</a:t>
            </a:r>
            <a:r>
              <a:rPr lang="en-US" sz="3600" baseline="-25000" dirty="0">
                <a:solidFill>
                  <a:srgbClr val="0070C0"/>
                </a:solidFill>
              </a:rPr>
              <a:t>D</a:t>
            </a:r>
            <a:r>
              <a:rPr lang="en-US" sz="3600" dirty="0">
                <a:solidFill>
                  <a:srgbClr val="0070C0"/>
                </a:solidFill>
              </a:rPr>
              <a:t> = (-3.55 V – (-4.4 V) ) / 10 k</a:t>
            </a:r>
            <a:r>
              <a:rPr lang="el-GR" sz="3600" dirty="0">
                <a:solidFill>
                  <a:srgbClr val="0070C0"/>
                </a:solidFill>
              </a:rPr>
              <a:t>Ω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73" name="Title 1">
            <a:extLst>
              <a:ext uri="{FF2B5EF4-FFF2-40B4-BE49-F238E27FC236}">
                <a16:creationId xmlns:a16="http://schemas.microsoft.com/office/drawing/2014/main" id="{30F3A780-4D20-4282-BBC7-FDED878F43E1}"/>
              </a:ext>
            </a:extLst>
          </p:cNvPr>
          <p:cNvSpPr txBox="1">
            <a:spLocks/>
          </p:cNvSpPr>
          <p:nvPr/>
        </p:nvSpPr>
        <p:spPr>
          <a:xfrm>
            <a:off x="4581578" y="5844073"/>
            <a:ext cx="3571822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I</a:t>
            </a:r>
            <a:r>
              <a:rPr lang="en-US" sz="3600" baseline="-25000" dirty="0">
                <a:solidFill>
                  <a:srgbClr val="0070C0"/>
                </a:solidFill>
              </a:rPr>
              <a:t>D</a:t>
            </a:r>
            <a:r>
              <a:rPr lang="en-US" sz="3600" dirty="0">
                <a:solidFill>
                  <a:srgbClr val="0070C0"/>
                </a:solidFill>
              </a:rPr>
              <a:t> = 0.085 mA</a:t>
            </a:r>
          </a:p>
        </p:txBody>
      </p:sp>
    </p:spTree>
    <p:extLst>
      <p:ext uri="{BB962C8B-B14F-4D97-AF65-F5344CB8AC3E}">
        <p14:creationId xmlns:p14="http://schemas.microsoft.com/office/powerpoint/2010/main" val="516483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2" grpId="0"/>
      <p:bldP spid="63" grpId="0"/>
      <p:bldP spid="71" grpId="0"/>
      <p:bldP spid="72" grpId="0"/>
      <p:bldP spid="7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59BA4-A38C-44C7-8FC6-E9D65C822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C9ADD-859D-435E-853A-A3FA17A0F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009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3  a)  Find the transfer characteristic of the following circuit</a:t>
            </a:r>
          </a:p>
        </p:txBody>
      </p:sp>
      <p:sp>
        <p:nvSpPr>
          <p:cNvPr id="125" name="Title 1">
            <a:extLst>
              <a:ext uri="{FF2B5EF4-FFF2-40B4-BE49-F238E27FC236}">
                <a16:creationId xmlns:a16="http://schemas.microsoft.com/office/drawing/2014/main" id="{1DF96475-934C-43A7-83BD-A876113141B9}"/>
              </a:ext>
            </a:extLst>
          </p:cNvPr>
          <p:cNvSpPr txBox="1">
            <a:spLocks/>
          </p:cNvSpPr>
          <p:nvPr/>
        </p:nvSpPr>
        <p:spPr>
          <a:xfrm>
            <a:off x="4744750" y="1933658"/>
            <a:ext cx="7269450" cy="2196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3  b)  Find the current through the diode and the output voltage when the input is 5.0 volts</a:t>
            </a:r>
          </a:p>
        </p:txBody>
      </p:sp>
      <p:sp>
        <p:nvSpPr>
          <p:cNvPr id="126" name="Title 1">
            <a:extLst>
              <a:ext uri="{FF2B5EF4-FFF2-40B4-BE49-F238E27FC236}">
                <a16:creationId xmlns:a16="http://schemas.microsoft.com/office/drawing/2014/main" id="{38BE353C-BDB1-4957-8B54-78FC6AB095D8}"/>
              </a:ext>
            </a:extLst>
          </p:cNvPr>
          <p:cNvSpPr txBox="1">
            <a:spLocks/>
          </p:cNvSpPr>
          <p:nvPr/>
        </p:nvSpPr>
        <p:spPr>
          <a:xfrm>
            <a:off x="4622802" y="4274126"/>
            <a:ext cx="7269450" cy="2196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3  c)  Find the current through the diode and the output voltage when the input is -2.0 volts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A12C81C5-0D40-4B4A-B4A6-03550B897C0A}"/>
              </a:ext>
            </a:extLst>
          </p:cNvPr>
          <p:cNvGrpSpPr/>
          <p:nvPr/>
        </p:nvGrpSpPr>
        <p:grpSpPr>
          <a:xfrm>
            <a:off x="726752" y="1973880"/>
            <a:ext cx="3733544" cy="4445795"/>
            <a:chOff x="7089452" y="2001983"/>
            <a:chExt cx="3733544" cy="4445795"/>
          </a:xfrm>
        </p:grpSpPr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BB0C3151-2995-4992-BC29-58FC9AF36580}"/>
                </a:ext>
              </a:extLst>
            </p:cNvPr>
            <p:cNvGrpSpPr/>
            <p:nvPr/>
          </p:nvGrpSpPr>
          <p:grpSpPr>
            <a:xfrm>
              <a:off x="7089452" y="2001983"/>
              <a:ext cx="3733544" cy="4445795"/>
              <a:chOff x="5744778" y="1945489"/>
              <a:chExt cx="3733544" cy="4445795"/>
            </a:xfrm>
          </p:grpSpPr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F6437FFA-5743-4A74-9D2A-3C06F3F761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04448" y="4235638"/>
                <a:ext cx="0" cy="17373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2EE6B1F3-0D00-448F-8645-D165F0B38E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85529" y="3729529"/>
                <a:ext cx="155448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D2C39E20-A494-48EE-BF88-A45F40E25C7D}"/>
                  </a:ext>
                </a:extLst>
              </p:cNvPr>
              <p:cNvSpPr txBox="1"/>
              <p:nvPr/>
            </p:nvSpPr>
            <p:spPr>
              <a:xfrm>
                <a:off x="8504070" y="3524940"/>
                <a:ext cx="9742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dirty="0"/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7DBD38A7-11B0-4132-9DF6-DD7D7043BA03}"/>
                  </a:ext>
                </a:extLst>
              </p:cNvPr>
              <p:cNvSpPr txBox="1"/>
              <p:nvPr/>
            </p:nvSpPr>
            <p:spPr>
              <a:xfrm>
                <a:off x="6189529" y="1945489"/>
                <a:ext cx="10806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in</a:t>
                </a:r>
              </a:p>
            </p:txBody>
          </p: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F6F86D9C-D475-408B-B2B3-91FF77F5340A}"/>
                  </a:ext>
                </a:extLst>
              </p:cNvPr>
              <p:cNvGrpSpPr/>
              <p:nvPr/>
            </p:nvGrpSpPr>
            <p:grpSpPr>
              <a:xfrm flipV="1">
                <a:off x="6417003" y="3864667"/>
                <a:ext cx="365760" cy="413645"/>
                <a:chOff x="6431228" y="3717404"/>
                <a:chExt cx="365760" cy="413645"/>
              </a:xfrm>
            </p:grpSpPr>
            <p:sp>
              <p:nvSpPr>
                <p:cNvPr id="118" name="Isosceles Triangle 117">
                  <a:extLst>
                    <a:ext uri="{FF2B5EF4-FFF2-40B4-BE49-F238E27FC236}">
                      <a16:creationId xmlns:a16="http://schemas.microsoft.com/office/drawing/2014/main" id="{8AF9D6AE-35F0-460E-90BF-890093289E31}"/>
                    </a:ext>
                  </a:extLst>
                </p:cNvPr>
                <p:cNvSpPr/>
                <p:nvPr/>
              </p:nvSpPr>
              <p:spPr>
                <a:xfrm>
                  <a:off x="6435645" y="3735836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9" name="Straight Connector 118">
                  <a:extLst>
                    <a:ext uri="{FF2B5EF4-FFF2-40B4-BE49-F238E27FC236}">
                      <a16:creationId xmlns:a16="http://schemas.microsoft.com/office/drawing/2014/main" id="{A516142A-DEF3-4147-9A27-F3E388015303}"/>
                    </a:ext>
                  </a:extLst>
                </p:cNvPr>
                <p:cNvCxnSpPr/>
                <p:nvPr/>
              </p:nvCxnSpPr>
              <p:spPr>
                <a:xfrm flipH="1">
                  <a:off x="6431228" y="371740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D8008CC9-46C0-41BD-A8E8-CCB1CB7A8CF5}"/>
                  </a:ext>
                </a:extLst>
              </p:cNvPr>
              <p:cNvSpPr txBox="1"/>
              <p:nvPr/>
            </p:nvSpPr>
            <p:spPr>
              <a:xfrm>
                <a:off x="5744778" y="3857229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D</a:t>
                </a:r>
              </a:p>
            </p:txBody>
          </p: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3E6577E5-47B1-494B-8DEB-9E8C3E2E5A35}"/>
                  </a:ext>
                </a:extLst>
              </p:cNvPr>
              <p:cNvGrpSpPr/>
              <p:nvPr/>
            </p:nvGrpSpPr>
            <p:grpSpPr>
              <a:xfrm>
                <a:off x="6434120" y="2451137"/>
                <a:ext cx="297701" cy="1438395"/>
                <a:chOff x="5090300" y="2694719"/>
                <a:chExt cx="297701" cy="1438395"/>
              </a:xfrm>
            </p:grpSpPr>
            <p:grpSp>
              <p:nvGrpSpPr>
                <p:cNvPr id="104" name="Group 103">
                  <a:extLst>
                    <a:ext uri="{FF2B5EF4-FFF2-40B4-BE49-F238E27FC236}">
                      <a16:creationId xmlns:a16="http://schemas.microsoft.com/office/drawing/2014/main" id="{AAF39958-2AA7-495D-A0EE-D958210C8BC9}"/>
                    </a:ext>
                  </a:extLst>
                </p:cNvPr>
                <p:cNvGrpSpPr/>
                <p:nvPr/>
              </p:nvGrpSpPr>
              <p:grpSpPr>
                <a:xfrm>
                  <a:off x="5090300" y="2694719"/>
                  <a:ext cx="297701" cy="1117728"/>
                  <a:chOff x="5090300" y="2694719"/>
                  <a:chExt cx="297701" cy="1117728"/>
                </a:xfrm>
              </p:grpSpPr>
              <p:grpSp>
                <p:nvGrpSpPr>
                  <p:cNvPr id="106" name="Group 105">
                    <a:extLst>
                      <a:ext uri="{FF2B5EF4-FFF2-40B4-BE49-F238E27FC236}">
                        <a16:creationId xmlns:a16="http://schemas.microsoft.com/office/drawing/2014/main" id="{7A0DFA29-88F0-490D-98BF-0B0375BE0647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108" name="Group 107">
                      <a:extLst>
                        <a:ext uri="{FF2B5EF4-FFF2-40B4-BE49-F238E27FC236}">
                          <a16:creationId xmlns:a16="http://schemas.microsoft.com/office/drawing/2014/main" id="{7AE6169D-FB9B-43AF-B62F-A575BCA1A76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16" name="Straight Connector 115">
                        <a:extLst>
                          <a:ext uri="{FF2B5EF4-FFF2-40B4-BE49-F238E27FC236}">
                            <a16:creationId xmlns:a16="http://schemas.microsoft.com/office/drawing/2014/main" id="{D48968F5-5146-495A-8E72-C211414A634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7" name="Straight Connector 116">
                        <a:extLst>
                          <a:ext uri="{FF2B5EF4-FFF2-40B4-BE49-F238E27FC236}">
                            <a16:creationId xmlns:a16="http://schemas.microsoft.com/office/drawing/2014/main" id="{4958C590-512C-4BF4-979C-36A6113951A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09" name="Group 108">
                      <a:extLst>
                        <a:ext uri="{FF2B5EF4-FFF2-40B4-BE49-F238E27FC236}">
                          <a16:creationId xmlns:a16="http://schemas.microsoft.com/office/drawing/2014/main" id="{E4FF70E3-D7CC-400E-A616-169B5D8140D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14" name="Straight Connector 113">
                        <a:extLst>
                          <a:ext uri="{FF2B5EF4-FFF2-40B4-BE49-F238E27FC236}">
                            <a16:creationId xmlns:a16="http://schemas.microsoft.com/office/drawing/2014/main" id="{B4FABE7D-F907-44FD-B58B-B76F90FA549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5" name="Straight Connector 114">
                        <a:extLst>
                          <a:ext uri="{FF2B5EF4-FFF2-40B4-BE49-F238E27FC236}">
                            <a16:creationId xmlns:a16="http://schemas.microsoft.com/office/drawing/2014/main" id="{BF952DA2-6862-425D-8345-8779AF8E19B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10" name="Group 109">
                      <a:extLst>
                        <a:ext uri="{FF2B5EF4-FFF2-40B4-BE49-F238E27FC236}">
                          <a16:creationId xmlns:a16="http://schemas.microsoft.com/office/drawing/2014/main" id="{ACD0756C-E7AA-462B-B2E1-E74A373D038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12" name="Straight Connector 111">
                        <a:extLst>
                          <a:ext uri="{FF2B5EF4-FFF2-40B4-BE49-F238E27FC236}">
                            <a16:creationId xmlns:a16="http://schemas.microsoft.com/office/drawing/2014/main" id="{2203C1F9-D100-4286-99F2-BCB2C429CB5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3" name="Straight Connector 112">
                        <a:extLst>
                          <a:ext uri="{FF2B5EF4-FFF2-40B4-BE49-F238E27FC236}">
                            <a16:creationId xmlns:a16="http://schemas.microsoft.com/office/drawing/2014/main" id="{9CA53F25-E859-4DC2-BCD8-BCAB654FFC8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11" name="Straight Connector 110">
                      <a:extLst>
                        <a:ext uri="{FF2B5EF4-FFF2-40B4-BE49-F238E27FC236}">
                          <a16:creationId xmlns:a16="http://schemas.microsoft.com/office/drawing/2014/main" id="{6FE5F2A0-5965-4575-B78A-EB1549AF368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CB9675AB-40BB-4ED4-B39A-B939338BC9E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694719"/>
                    <a:ext cx="109" cy="34036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20FFCAC8-A3AB-481C-946F-5AEB36CC25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5FAFEF92-E737-4E51-BC69-BC01C8EFD431}"/>
                  </a:ext>
                </a:extLst>
              </p:cNvPr>
              <p:cNvSpPr txBox="1"/>
              <p:nvPr/>
            </p:nvSpPr>
            <p:spPr>
              <a:xfrm>
                <a:off x="6781507" y="2958124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sp>
            <p:nvSpPr>
              <p:cNvPr id="100" name="Oval 99">
                <a:extLst>
                  <a:ext uri="{FF2B5EF4-FFF2-40B4-BE49-F238E27FC236}">
                    <a16:creationId xmlns:a16="http://schemas.microsoft.com/office/drawing/2014/main" id="{AAD6FF91-0690-4883-970A-5C4C10CCD51F}"/>
                  </a:ext>
                </a:extLst>
              </p:cNvPr>
              <p:cNvSpPr/>
              <p:nvPr/>
            </p:nvSpPr>
            <p:spPr>
              <a:xfrm>
                <a:off x="6507984" y="2353880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F4214281-7CC5-4D16-8459-CCFFC2CF43B0}"/>
                  </a:ext>
                </a:extLst>
              </p:cNvPr>
              <p:cNvSpPr/>
              <p:nvPr/>
            </p:nvSpPr>
            <p:spPr>
              <a:xfrm>
                <a:off x="6558357" y="5854270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2" name="Straight Arrow Connector 101">
                <a:extLst>
                  <a:ext uri="{FF2B5EF4-FFF2-40B4-BE49-F238E27FC236}">
                    <a16:creationId xmlns:a16="http://schemas.microsoft.com/office/drawing/2014/main" id="{EB3903DF-A990-4D5A-960A-AB29492A78A8}"/>
                  </a:ext>
                </a:extLst>
              </p:cNvPr>
              <p:cNvCxnSpPr/>
              <p:nvPr/>
            </p:nvCxnSpPr>
            <p:spPr>
              <a:xfrm>
                <a:off x="6091496" y="3864667"/>
                <a:ext cx="0" cy="36586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FAE7B126-9C77-47A7-9BB7-5EC39274D8AC}"/>
                  </a:ext>
                </a:extLst>
              </p:cNvPr>
              <p:cNvSpPr txBox="1"/>
              <p:nvPr/>
            </p:nvSpPr>
            <p:spPr>
              <a:xfrm>
                <a:off x="6288947" y="6021323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-3 V</a:t>
                </a:r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AB10BA78-67B4-4542-806A-86AFC63A2FD7}"/>
                </a:ext>
              </a:extLst>
            </p:cNvPr>
            <p:cNvGrpSpPr/>
            <p:nvPr/>
          </p:nvGrpSpPr>
          <p:grpSpPr>
            <a:xfrm>
              <a:off x="8483087" y="3785692"/>
              <a:ext cx="297701" cy="1654019"/>
              <a:chOff x="5090300" y="2479095"/>
              <a:chExt cx="297701" cy="1654019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2F21B32A-45AC-4097-B5E2-DAD5FB28FCA3}"/>
                  </a:ext>
                </a:extLst>
              </p:cNvPr>
              <p:cNvGrpSpPr/>
              <p:nvPr/>
            </p:nvGrpSpPr>
            <p:grpSpPr>
              <a:xfrm>
                <a:off x="5090300" y="2479095"/>
                <a:ext cx="297701" cy="1333352"/>
                <a:chOff x="5090300" y="2479095"/>
                <a:chExt cx="297701" cy="1333352"/>
              </a:xfrm>
            </p:grpSpPr>
            <p:grpSp>
              <p:nvGrpSpPr>
                <p:cNvPr id="80" name="Group 79">
                  <a:extLst>
                    <a:ext uri="{FF2B5EF4-FFF2-40B4-BE49-F238E27FC236}">
                      <a16:creationId xmlns:a16="http://schemas.microsoft.com/office/drawing/2014/main" id="{882049EA-7727-447B-B617-E37C320DD06A}"/>
                    </a:ext>
                  </a:extLst>
                </p:cNvPr>
                <p:cNvGrpSpPr/>
                <p:nvPr/>
              </p:nvGrpSpPr>
              <p:grpSpPr>
                <a:xfrm rot="5400000">
                  <a:off x="4840221" y="3264667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82" name="Group 81">
                    <a:extLst>
                      <a:ext uri="{FF2B5EF4-FFF2-40B4-BE49-F238E27FC236}">
                        <a16:creationId xmlns:a16="http://schemas.microsoft.com/office/drawing/2014/main" id="{03DEF33F-A4D7-4953-8BEB-4AC72A0B1D83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90" name="Straight Connector 89">
                      <a:extLst>
                        <a:ext uri="{FF2B5EF4-FFF2-40B4-BE49-F238E27FC236}">
                          <a16:creationId xmlns:a16="http://schemas.microsoft.com/office/drawing/2014/main" id="{9921C6B6-ED09-4B5D-A258-D3DA9E5A482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1" name="Straight Connector 90">
                      <a:extLst>
                        <a:ext uri="{FF2B5EF4-FFF2-40B4-BE49-F238E27FC236}">
                          <a16:creationId xmlns:a16="http://schemas.microsoft.com/office/drawing/2014/main" id="{F415A41E-AFAA-4FF6-A4B1-F96D20439E7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3" name="Group 82">
                    <a:extLst>
                      <a:ext uri="{FF2B5EF4-FFF2-40B4-BE49-F238E27FC236}">
                        <a16:creationId xmlns:a16="http://schemas.microsoft.com/office/drawing/2014/main" id="{696E6D57-3794-448C-8C8F-1097C764D94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88" name="Straight Connector 87">
                      <a:extLst>
                        <a:ext uri="{FF2B5EF4-FFF2-40B4-BE49-F238E27FC236}">
                          <a16:creationId xmlns:a16="http://schemas.microsoft.com/office/drawing/2014/main" id="{4A0461A7-ED6C-46E3-A0A5-D5E0EBC5750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" name="Straight Connector 88">
                      <a:extLst>
                        <a:ext uri="{FF2B5EF4-FFF2-40B4-BE49-F238E27FC236}">
                          <a16:creationId xmlns:a16="http://schemas.microsoft.com/office/drawing/2014/main" id="{66212250-4075-4640-9BDE-55CFA6AFCAA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4" name="Group 83">
                    <a:extLst>
                      <a:ext uri="{FF2B5EF4-FFF2-40B4-BE49-F238E27FC236}">
                        <a16:creationId xmlns:a16="http://schemas.microsoft.com/office/drawing/2014/main" id="{22C12AD3-F234-4D77-BC8A-ED3783C8CFE4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86" name="Straight Connector 85">
                      <a:extLst>
                        <a:ext uri="{FF2B5EF4-FFF2-40B4-BE49-F238E27FC236}">
                          <a16:creationId xmlns:a16="http://schemas.microsoft.com/office/drawing/2014/main" id="{CD79CDE6-D675-4F8C-8EF6-C1F9AACC9EF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7" name="Straight Connector 86">
                      <a:extLst>
                        <a:ext uri="{FF2B5EF4-FFF2-40B4-BE49-F238E27FC236}">
                          <a16:creationId xmlns:a16="http://schemas.microsoft.com/office/drawing/2014/main" id="{DC43E61F-FFC9-4356-B3B8-9E3C87D81D3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5" name="Straight Connector 84">
                    <a:extLst>
                      <a:ext uri="{FF2B5EF4-FFF2-40B4-BE49-F238E27FC236}">
                        <a16:creationId xmlns:a16="http://schemas.microsoft.com/office/drawing/2014/main" id="{E597B845-9666-4D03-AF47-DF7ECD0FB7A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7526D690-AE68-423B-8474-14AA4C4A2D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14537" y="2479095"/>
                  <a:ext cx="0" cy="5559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B3A54341-E344-432D-B425-9B5B29EA868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34609" y="3812447"/>
                <a:ext cx="0" cy="32066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87851624-2B49-4397-A0D8-B48D2A2A5745}"/>
                </a:ext>
              </a:extLst>
            </p:cNvPr>
            <p:cNvCxnSpPr>
              <a:cxnSpLocks/>
            </p:cNvCxnSpPr>
            <p:nvPr/>
          </p:nvCxnSpPr>
          <p:spPr>
            <a:xfrm>
              <a:off x="7930203" y="5434023"/>
              <a:ext cx="70359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EEF084BE-DBA8-43B3-AB07-B5D2A3FB92EA}"/>
                </a:ext>
              </a:extLst>
            </p:cNvPr>
            <p:cNvSpPr txBox="1"/>
            <p:nvPr/>
          </p:nvSpPr>
          <p:spPr>
            <a:xfrm>
              <a:off x="8898185" y="4575394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 k</a:t>
              </a:r>
              <a:r>
                <a:rPr lang="el-GR" dirty="0"/>
                <a:t>Ω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81990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/>
      <p:bldP spid="1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3  a)  Find the transfer characteristic of the following circuit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A0A6D4B7-ABED-4AD4-9527-6C9883A9D16D}"/>
              </a:ext>
            </a:extLst>
          </p:cNvPr>
          <p:cNvSpPr txBox="1">
            <a:spLocks/>
          </p:cNvSpPr>
          <p:nvPr/>
        </p:nvSpPr>
        <p:spPr>
          <a:xfrm>
            <a:off x="3883073" y="1784579"/>
            <a:ext cx="7672550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Assume that the diode is forward biased</a:t>
            </a:r>
          </a:p>
        </p:txBody>
      </p:sp>
      <p:sp>
        <p:nvSpPr>
          <p:cNvPr id="53" name="Title 1">
            <a:extLst>
              <a:ext uri="{FF2B5EF4-FFF2-40B4-BE49-F238E27FC236}">
                <a16:creationId xmlns:a16="http://schemas.microsoft.com/office/drawing/2014/main" id="{3C1635EF-856B-4D32-AE5D-90B4BCB9DA08}"/>
              </a:ext>
            </a:extLst>
          </p:cNvPr>
          <p:cNvSpPr txBox="1">
            <a:spLocks/>
          </p:cNvSpPr>
          <p:nvPr/>
        </p:nvSpPr>
        <p:spPr>
          <a:xfrm>
            <a:off x="3883073" y="2510584"/>
            <a:ext cx="7672550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Use KVL</a:t>
            </a:r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2E78A284-148E-4699-BFDA-A22576275460}"/>
              </a:ext>
            </a:extLst>
          </p:cNvPr>
          <p:cNvSpPr txBox="1">
            <a:spLocks/>
          </p:cNvSpPr>
          <p:nvPr/>
        </p:nvSpPr>
        <p:spPr>
          <a:xfrm>
            <a:off x="6096000" y="2489225"/>
            <a:ext cx="5663868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>
                <a:solidFill>
                  <a:srgbClr val="0070C0"/>
                </a:solidFill>
              </a:rPr>
              <a:t>V</a:t>
            </a:r>
            <a:r>
              <a:rPr lang="en-US" sz="3600" baseline="-25000" dirty="0" err="1">
                <a:solidFill>
                  <a:srgbClr val="0070C0"/>
                </a:solidFill>
              </a:rPr>
              <a:t>out</a:t>
            </a:r>
            <a:r>
              <a:rPr lang="en-US" sz="3600" dirty="0">
                <a:solidFill>
                  <a:srgbClr val="0070C0"/>
                </a:solidFill>
              </a:rPr>
              <a:t> = – 3 V + 0.7 V = – 2.3 V </a:t>
            </a:r>
          </a:p>
        </p:txBody>
      </p:sp>
      <p:sp>
        <p:nvSpPr>
          <p:cNvPr id="55" name="Title 1">
            <a:extLst>
              <a:ext uri="{FF2B5EF4-FFF2-40B4-BE49-F238E27FC236}">
                <a16:creationId xmlns:a16="http://schemas.microsoft.com/office/drawing/2014/main" id="{DEF0B380-FFDA-4CFD-BC6D-B4004659A64A}"/>
              </a:ext>
            </a:extLst>
          </p:cNvPr>
          <p:cNvSpPr txBox="1">
            <a:spLocks/>
          </p:cNvSpPr>
          <p:nvPr/>
        </p:nvSpPr>
        <p:spPr>
          <a:xfrm>
            <a:off x="3988729" y="4932602"/>
            <a:ext cx="7672550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 I</a:t>
            </a:r>
            <a:r>
              <a:rPr lang="en-US" sz="3600" baseline="-25000" dirty="0">
                <a:solidFill>
                  <a:srgbClr val="0070C0"/>
                </a:solidFill>
              </a:rPr>
              <a:t>D</a:t>
            </a:r>
            <a:r>
              <a:rPr lang="en-US" sz="3600" dirty="0">
                <a:solidFill>
                  <a:srgbClr val="0070C0"/>
                </a:solidFill>
              </a:rPr>
              <a:t>  =  I</a:t>
            </a:r>
            <a:r>
              <a:rPr lang="en-US" sz="3600" baseline="-25000" dirty="0">
                <a:solidFill>
                  <a:srgbClr val="0070C0"/>
                </a:solidFill>
              </a:rPr>
              <a:t>1</a:t>
            </a:r>
            <a:r>
              <a:rPr lang="en-US" sz="3600" dirty="0">
                <a:solidFill>
                  <a:srgbClr val="0070C0"/>
                </a:solidFill>
              </a:rPr>
              <a:t> –  I</a:t>
            </a:r>
            <a:r>
              <a:rPr lang="en-US" sz="3600" baseline="-25000" dirty="0">
                <a:solidFill>
                  <a:srgbClr val="0070C0"/>
                </a:solidFill>
              </a:rPr>
              <a:t>2</a:t>
            </a:r>
            <a:r>
              <a:rPr lang="en-US" sz="3600" dirty="0">
                <a:solidFill>
                  <a:srgbClr val="0070C0"/>
                </a:solidFill>
              </a:rPr>
              <a:t>  = (V</a:t>
            </a:r>
            <a:r>
              <a:rPr lang="en-US" sz="3600" baseline="-25000" dirty="0">
                <a:solidFill>
                  <a:srgbClr val="0070C0"/>
                </a:solidFill>
              </a:rPr>
              <a:t>in</a:t>
            </a:r>
            <a:r>
              <a:rPr lang="en-US" sz="3600" dirty="0">
                <a:solidFill>
                  <a:srgbClr val="0070C0"/>
                </a:solidFill>
              </a:rPr>
              <a:t>)/ 2 k</a:t>
            </a:r>
            <a:r>
              <a:rPr lang="el-GR" sz="3600" dirty="0">
                <a:solidFill>
                  <a:srgbClr val="0070C0"/>
                </a:solidFill>
              </a:rPr>
              <a:t>Ω</a:t>
            </a:r>
            <a:r>
              <a:rPr lang="en-US" sz="3600" dirty="0">
                <a:solidFill>
                  <a:srgbClr val="0070C0"/>
                </a:solidFill>
              </a:rPr>
              <a:t> + 0.80 mA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9928B75-6547-4C71-BB87-49BD0A94CC4C}"/>
              </a:ext>
            </a:extLst>
          </p:cNvPr>
          <p:cNvGrpSpPr/>
          <p:nvPr/>
        </p:nvGrpSpPr>
        <p:grpSpPr>
          <a:xfrm>
            <a:off x="711083" y="1948480"/>
            <a:ext cx="2739920" cy="4445795"/>
            <a:chOff x="711083" y="1948480"/>
            <a:chExt cx="2739920" cy="4445795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A12C81C5-0D40-4B4A-B4A6-03550B897C0A}"/>
                </a:ext>
              </a:extLst>
            </p:cNvPr>
            <p:cNvGrpSpPr/>
            <p:nvPr/>
          </p:nvGrpSpPr>
          <p:grpSpPr>
            <a:xfrm>
              <a:off x="711083" y="1948480"/>
              <a:ext cx="2739920" cy="4445795"/>
              <a:chOff x="7238883" y="2001983"/>
              <a:chExt cx="2739920" cy="4445795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BB0C3151-2995-4992-BC29-58FC9AF36580}"/>
                  </a:ext>
                </a:extLst>
              </p:cNvPr>
              <p:cNvGrpSpPr/>
              <p:nvPr/>
            </p:nvGrpSpPr>
            <p:grpSpPr>
              <a:xfrm>
                <a:off x="7238883" y="2001983"/>
                <a:ext cx="2739920" cy="4445795"/>
                <a:chOff x="5894209" y="1945489"/>
                <a:chExt cx="2739920" cy="4445795"/>
              </a:xfrm>
            </p:grpSpPr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F6437FFA-5743-4A74-9D2A-3C06F3F761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604448" y="4235638"/>
                  <a:ext cx="0" cy="173736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2EE6B1F3-0D00-448F-8645-D165F0B38E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85529" y="3729529"/>
                  <a:ext cx="15544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4" name="TextBox 93">
                  <a:extLst>
                    <a:ext uri="{FF2B5EF4-FFF2-40B4-BE49-F238E27FC236}">
                      <a16:creationId xmlns:a16="http://schemas.microsoft.com/office/drawing/2014/main" id="{D2C39E20-A494-48EE-BF88-A45F40E25C7D}"/>
                    </a:ext>
                  </a:extLst>
                </p:cNvPr>
                <p:cNvSpPr txBox="1"/>
                <p:nvPr/>
              </p:nvSpPr>
              <p:spPr>
                <a:xfrm>
                  <a:off x="7659877" y="3298976"/>
                  <a:ext cx="9742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dirty="0"/>
                </a:p>
              </p:txBody>
            </p:sp>
            <p:sp>
              <p:nvSpPr>
                <p:cNvPr id="95" name="TextBox 94">
                  <a:extLst>
                    <a:ext uri="{FF2B5EF4-FFF2-40B4-BE49-F238E27FC236}">
                      <a16:creationId xmlns:a16="http://schemas.microsoft.com/office/drawing/2014/main" id="{7DBD38A7-11B0-4132-9DF6-DD7D7043BA03}"/>
                    </a:ext>
                  </a:extLst>
                </p:cNvPr>
                <p:cNvSpPr txBox="1"/>
                <p:nvPr/>
              </p:nvSpPr>
              <p:spPr>
                <a:xfrm>
                  <a:off x="6189529" y="1945489"/>
                  <a:ext cx="108061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grpSp>
              <p:nvGrpSpPr>
                <p:cNvPr id="96" name="Group 95">
                  <a:extLst>
                    <a:ext uri="{FF2B5EF4-FFF2-40B4-BE49-F238E27FC236}">
                      <a16:creationId xmlns:a16="http://schemas.microsoft.com/office/drawing/2014/main" id="{F6F86D9C-D475-408B-B2B3-91FF77F5340A}"/>
                    </a:ext>
                  </a:extLst>
                </p:cNvPr>
                <p:cNvGrpSpPr/>
                <p:nvPr/>
              </p:nvGrpSpPr>
              <p:grpSpPr>
                <a:xfrm flipV="1">
                  <a:off x="6417003" y="3864667"/>
                  <a:ext cx="365760" cy="413645"/>
                  <a:chOff x="6431228" y="3717404"/>
                  <a:chExt cx="365760" cy="413645"/>
                </a:xfrm>
              </p:grpSpPr>
              <p:sp>
                <p:nvSpPr>
                  <p:cNvPr id="118" name="Isosceles Triangle 117">
                    <a:extLst>
                      <a:ext uri="{FF2B5EF4-FFF2-40B4-BE49-F238E27FC236}">
                        <a16:creationId xmlns:a16="http://schemas.microsoft.com/office/drawing/2014/main" id="{8AF9D6AE-35F0-460E-90BF-890093289E31}"/>
                      </a:ext>
                    </a:extLst>
                  </p:cNvPr>
                  <p:cNvSpPr/>
                  <p:nvPr/>
                </p:nvSpPr>
                <p:spPr>
                  <a:xfrm>
                    <a:off x="6435645" y="3735836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19" name="Straight Connector 118">
                    <a:extLst>
                      <a:ext uri="{FF2B5EF4-FFF2-40B4-BE49-F238E27FC236}">
                        <a16:creationId xmlns:a16="http://schemas.microsoft.com/office/drawing/2014/main" id="{A516142A-DEF3-4147-9A27-F3E38801530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431228" y="3717404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7" name="TextBox 96">
                  <a:extLst>
                    <a:ext uri="{FF2B5EF4-FFF2-40B4-BE49-F238E27FC236}">
                      <a16:creationId xmlns:a16="http://schemas.microsoft.com/office/drawing/2014/main" id="{D8008CC9-46C0-41BD-A8E8-CCB1CB7A8CF5}"/>
                    </a:ext>
                  </a:extLst>
                </p:cNvPr>
                <p:cNvSpPr txBox="1"/>
                <p:nvPr/>
              </p:nvSpPr>
              <p:spPr>
                <a:xfrm>
                  <a:off x="5894209" y="3845502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I</a:t>
                  </a:r>
                  <a:r>
                    <a:rPr lang="en-US" baseline="-25000" dirty="0"/>
                    <a:t>D</a:t>
                  </a:r>
                </a:p>
              </p:txBody>
            </p:sp>
            <p:grpSp>
              <p:nvGrpSpPr>
                <p:cNvPr id="98" name="Group 97">
                  <a:extLst>
                    <a:ext uri="{FF2B5EF4-FFF2-40B4-BE49-F238E27FC236}">
                      <a16:creationId xmlns:a16="http://schemas.microsoft.com/office/drawing/2014/main" id="{3E6577E5-47B1-494B-8DEB-9E8C3E2E5A35}"/>
                    </a:ext>
                  </a:extLst>
                </p:cNvPr>
                <p:cNvGrpSpPr/>
                <p:nvPr/>
              </p:nvGrpSpPr>
              <p:grpSpPr>
                <a:xfrm>
                  <a:off x="6434120" y="2451137"/>
                  <a:ext cx="297701" cy="1438395"/>
                  <a:chOff x="5090300" y="2694719"/>
                  <a:chExt cx="297701" cy="1438395"/>
                </a:xfrm>
              </p:grpSpPr>
              <p:grpSp>
                <p:nvGrpSpPr>
                  <p:cNvPr id="104" name="Group 103">
                    <a:extLst>
                      <a:ext uri="{FF2B5EF4-FFF2-40B4-BE49-F238E27FC236}">
                        <a16:creationId xmlns:a16="http://schemas.microsoft.com/office/drawing/2014/main" id="{AAF39958-2AA7-495D-A0EE-D958210C8BC9}"/>
                      </a:ext>
                    </a:extLst>
                  </p:cNvPr>
                  <p:cNvGrpSpPr/>
                  <p:nvPr/>
                </p:nvGrpSpPr>
                <p:grpSpPr>
                  <a:xfrm>
                    <a:off x="5090300" y="2694719"/>
                    <a:ext cx="297701" cy="1117728"/>
                    <a:chOff x="5090300" y="2694719"/>
                    <a:chExt cx="297701" cy="1117728"/>
                  </a:xfrm>
                </p:grpSpPr>
                <p:grpSp>
                  <p:nvGrpSpPr>
                    <p:cNvPr id="106" name="Group 105">
                      <a:extLst>
                        <a:ext uri="{FF2B5EF4-FFF2-40B4-BE49-F238E27FC236}">
                          <a16:creationId xmlns:a16="http://schemas.microsoft.com/office/drawing/2014/main" id="{7A0DFA29-88F0-490D-98BF-0B0375BE0647}"/>
                        </a:ext>
                      </a:extLst>
                    </p:cNvPr>
                    <p:cNvGrpSpPr/>
                    <p:nvPr/>
                  </p:nvGrpSpPr>
                  <p:grpSpPr>
                    <a:xfrm rot="5400000">
                      <a:off x="4840221" y="3264667"/>
                      <a:ext cx="797859" cy="297701"/>
                      <a:chOff x="3069003" y="2744655"/>
                      <a:chExt cx="797859" cy="297701"/>
                    </a:xfrm>
                  </p:grpSpPr>
                  <p:grpSp>
                    <p:nvGrpSpPr>
                      <p:cNvPr id="108" name="Group 107">
                        <a:extLst>
                          <a:ext uri="{FF2B5EF4-FFF2-40B4-BE49-F238E27FC236}">
                            <a16:creationId xmlns:a16="http://schemas.microsoft.com/office/drawing/2014/main" id="{7AE6169D-FB9B-43AF-B62F-A575BCA1A76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069003" y="2744655"/>
                        <a:ext cx="204010" cy="290601"/>
                        <a:chOff x="3608294" y="2623632"/>
                        <a:chExt cx="204010" cy="290601"/>
                      </a:xfrm>
                    </p:grpSpPr>
                    <p:cxnSp>
                      <p:nvCxnSpPr>
                        <p:cNvPr id="116" name="Straight Connector 115">
                          <a:extLst>
                            <a:ext uri="{FF2B5EF4-FFF2-40B4-BE49-F238E27FC236}">
                              <a16:creationId xmlns:a16="http://schemas.microsoft.com/office/drawing/2014/main" id="{D48968F5-5146-495A-8E72-C211414A634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608294" y="2623632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7" name="Straight Connector 116">
                          <a:extLst>
                            <a:ext uri="{FF2B5EF4-FFF2-40B4-BE49-F238E27FC236}">
                              <a16:creationId xmlns:a16="http://schemas.microsoft.com/office/drawing/2014/main" id="{4958C590-512C-4BF4-979C-36A6113951A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09" name="Group 108">
                        <a:extLst>
                          <a:ext uri="{FF2B5EF4-FFF2-40B4-BE49-F238E27FC236}">
                            <a16:creationId xmlns:a16="http://schemas.microsoft.com/office/drawing/2014/main" id="{E4FF70E3-D7CC-400E-A616-169B5D8140D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72884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14" name="Straight Connector 113">
                          <a:extLst>
                            <a:ext uri="{FF2B5EF4-FFF2-40B4-BE49-F238E27FC236}">
                              <a16:creationId xmlns:a16="http://schemas.microsoft.com/office/drawing/2014/main" id="{B4FABE7D-F907-44FD-B58B-B76F90FA5496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5" name="Straight Connector 114">
                          <a:extLst>
                            <a:ext uri="{FF2B5EF4-FFF2-40B4-BE49-F238E27FC236}">
                              <a16:creationId xmlns:a16="http://schemas.microsoft.com/office/drawing/2014/main" id="{BF952DA2-6862-425D-8345-8779AF8E19B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10" name="Group 109">
                        <a:extLst>
                          <a:ext uri="{FF2B5EF4-FFF2-40B4-BE49-F238E27FC236}">
                            <a16:creationId xmlns:a16="http://schemas.microsoft.com/office/drawing/2014/main" id="{ACD0756C-E7AA-462B-B2E1-E74A373D038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36316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12" name="Straight Connector 111">
                          <a:extLst>
                            <a:ext uri="{FF2B5EF4-FFF2-40B4-BE49-F238E27FC236}">
                              <a16:creationId xmlns:a16="http://schemas.microsoft.com/office/drawing/2014/main" id="{2203C1F9-D100-4286-99F2-BCB2C429CB5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3" name="Straight Connector 112">
                          <a:extLst>
                            <a:ext uri="{FF2B5EF4-FFF2-40B4-BE49-F238E27FC236}">
                              <a16:creationId xmlns:a16="http://schemas.microsoft.com/office/drawing/2014/main" id="{9CA53F25-E859-4DC2-BCD8-BCAB654FFC8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11" name="Straight Connector 110">
                        <a:extLst>
                          <a:ext uri="{FF2B5EF4-FFF2-40B4-BE49-F238E27FC236}">
                            <a16:creationId xmlns:a16="http://schemas.microsoft.com/office/drawing/2014/main" id="{6FE5F2A0-5965-4575-B78A-EB1549AF368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799619" y="2890947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07" name="Straight Connector 106">
                      <a:extLst>
                        <a:ext uri="{FF2B5EF4-FFF2-40B4-BE49-F238E27FC236}">
                          <a16:creationId xmlns:a16="http://schemas.microsoft.com/office/drawing/2014/main" id="{CB9675AB-40BB-4ED4-B39A-B939338BC9E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5214537" y="2694719"/>
                      <a:ext cx="109" cy="34036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5" name="Straight Connector 104">
                    <a:extLst>
                      <a:ext uri="{FF2B5EF4-FFF2-40B4-BE49-F238E27FC236}">
                        <a16:creationId xmlns:a16="http://schemas.microsoft.com/office/drawing/2014/main" id="{20FFCAC8-A3AB-481C-946F-5AEB36CC25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34609" y="3812447"/>
                    <a:ext cx="0" cy="32066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9" name="TextBox 98">
                  <a:extLst>
                    <a:ext uri="{FF2B5EF4-FFF2-40B4-BE49-F238E27FC236}">
                      <a16:creationId xmlns:a16="http://schemas.microsoft.com/office/drawing/2014/main" id="{5FAFEF92-E737-4E51-BC69-BC01C8EFD431}"/>
                    </a:ext>
                  </a:extLst>
                </p:cNvPr>
                <p:cNvSpPr txBox="1"/>
                <p:nvPr/>
              </p:nvSpPr>
              <p:spPr>
                <a:xfrm>
                  <a:off x="6781507" y="2958124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2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  <p:sp>
              <p:nvSpPr>
                <p:cNvPr id="100" name="Oval 99">
                  <a:extLst>
                    <a:ext uri="{FF2B5EF4-FFF2-40B4-BE49-F238E27FC236}">
                      <a16:creationId xmlns:a16="http://schemas.microsoft.com/office/drawing/2014/main" id="{AAD6FF91-0690-4883-970A-5C4C10CCD51F}"/>
                    </a:ext>
                  </a:extLst>
                </p:cNvPr>
                <p:cNvSpPr/>
                <p:nvPr/>
              </p:nvSpPr>
              <p:spPr>
                <a:xfrm>
                  <a:off x="6507984" y="2353880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Oval 100">
                  <a:extLst>
                    <a:ext uri="{FF2B5EF4-FFF2-40B4-BE49-F238E27FC236}">
                      <a16:creationId xmlns:a16="http://schemas.microsoft.com/office/drawing/2014/main" id="{F4214281-7CC5-4D16-8459-CCFFC2CF43B0}"/>
                    </a:ext>
                  </a:extLst>
                </p:cNvPr>
                <p:cNvSpPr/>
                <p:nvPr/>
              </p:nvSpPr>
              <p:spPr>
                <a:xfrm>
                  <a:off x="6558357" y="5854270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" name="Straight Arrow Connector 101">
                  <a:extLst>
                    <a:ext uri="{FF2B5EF4-FFF2-40B4-BE49-F238E27FC236}">
                      <a16:creationId xmlns:a16="http://schemas.microsoft.com/office/drawing/2014/main" id="{EB3903DF-A990-4D5A-960A-AB29492A78A8}"/>
                    </a:ext>
                  </a:extLst>
                </p:cNvPr>
                <p:cNvCxnSpPr/>
                <p:nvPr/>
              </p:nvCxnSpPr>
              <p:spPr>
                <a:xfrm>
                  <a:off x="6243896" y="3864667"/>
                  <a:ext cx="0" cy="365864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3" name="TextBox 102">
                  <a:extLst>
                    <a:ext uri="{FF2B5EF4-FFF2-40B4-BE49-F238E27FC236}">
                      <a16:creationId xmlns:a16="http://schemas.microsoft.com/office/drawing/2014/main" id="{FAE7B126-9C77-47A7-9BB7-5EC39274D8AC}"/>
                    </a:ext>
                  </a:extLst>
                </p:cNvPr>
                <p:cNvSpPr txBox="1"/>
                <p:nvPr/>
              </p:nvSpPr>
              <p:spPr>
                <a:xfrm>
                  <a:off x="6288947" y="6021323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-3 V</a:t>
                  </a:r>
                </a:p>
              </p:txBody>
            </p: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AB10BA78-67B4-4542-806A-86AFC63A2FD7}"/>
                  </a:ext>
                </a:extLst>
              </p:cNvPr>
              <p:cNvGrpSpPr/>
              <p:nvPr/>
            </p:nvGrpSpPr>
            <p:grpSpPr>
              <a:xfrm>
                <a:off x="8483087" y="3785692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2F21B32A-45AC-4097-B5E2-DAD5FB28FCA3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80" name="Group 79">
                    <a:extLst>
                      <a:ext uri="{FF2B5EF4-FFF2-40B4-BE49-F238E27FC236}">
                        <a16:creationId xmlns:a16="http://schemas.microsoft.com/office/drawing/2014/main" id="{882049EA-7727-447B-B617-E37C320DD06A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82" name="Group 81">
                      <a:extLst>
                        <a:ext uri="{FF2B5EF4-FFF2-40B4-BE49-F238E27FC236}">
                          <a16:creationId xmlns:a16="http://schemas.microsoft.com/office/drawing/2014/main" id="{03DEF33F-A4D7-4953-8BEB-4AC72A0B1D8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90" name="Straight Connector 89">
                        <a:extLst>
                          <a:ext uri="{FF2B5EF4-FFF2-40B4-BE49-F238E27FC236}">
                            <a16:creationId xmlns:a16="http://schemas.microsoft.com/office/drawing/2014/main" id="{9921C6B6-ED09-4B5D-A258-D3DA9E5A482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1" name="Straight Connector 90">
                        <a:extLst>
                          <a:ext uri="{FF2B5EF4-FFF2-40B4-BE49-F238E27FC236}">
                            <a16:creationId xmlns:a16="http://schemas.microsoft.com/office/drawing/2014/main" id="{F415A41E-AFAA-4FF6-A4B1-F96D20439E7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83" name="Group 82">
                      <a:extLst>
                        <a:ext uri="{FF2B5EF4-FFF2-40B4-BE49-F238E27FC236}">
                          <a16:creationId xmlns:a16="http://schemas.microsoft.com/office/drawing/2014/main" id="{696E6D57-3794-448C-8C8F-1097C764D94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88" name="Straight Connector 87">
                        <a:extLst>
                          <a:ext uri="{FF2B5EF4-FFF2-40B4-BE49-F238E27FC236}">
                            <a16:creationId xmlns:a16="http://schemas.microsoft.com/office/drawing/2014/main" id="{4A0461A7-ED6C-46E3-A0A5-D5E0EBC5750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9" name="Straight Connector 88">
                        <a:extLst>
                          <a:ext uri="{FF2B5EF4-FFF2-40B4-BE49-F238E27FC236}">
                            <a16:creationId xmlns:a16="http://schemas.microsoft.com/office/drawing/2014/main" id="{66212250-4075-4640-9BDE-55CFA6AFCAA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84" name="Group 83">
                      <a:extLst>
                        <a:ext uri="{FF2B5EF4-FFF2-40B4-BE49-F238E27FC236}">
                          <a16:creationId xmlns:a16="http://schemas.microsoft.com/office/drawing/2014/main" id="{22C12AD3-F234-4D77-BC8A-ED3783C8CFE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86" name="Straight Connector 85">
                        <a:extLst>
                          <a:ext uri="{FF2B5EF4-FFF2-40B4-BE49-F238E27FC236}">
                            <a16:creationId xmlns:a16="http://schemas.microsoft.com/office/drawing/2014/main" id="{CD79CDE6-D675-4F8C-8EF6-C1F9AACC9EF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7" name="Straight Connector 86">
                        <a:extLst>
                          <a:ext uri="{FF2B5EF4-FFF2-40B4-BE49-F238E27FC236}">
                            <a16:creationId xmlns:a16="http://schemas.microsoft.com/office/drawing/2014/main" id="{DC43E61F-FFC9-4356-B3B8-9E3C87D81D3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85" name="Straight Connector 84">
                      <a:extLst>
                        <a:ext uri="{FF2B5EF4-FFF2-40B4-BE49-F238E27FC236}">
                          <a16:creationId xmlns:a16="http://schemas.microsoft.com/office/drawing/2014/main" id="{E597B845-9666-4D03-AF47-DF7ECD0FB7A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7526D690-AE68-423B-8474-14AA4C4A2D4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B3A54341-E344-432D-B425-9B5B29EA868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87851624-2B49-4397-A0D8-B48D2A2A57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930203" y="5434023"/>
                <a:ext cx="70359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EF084BE-DBA8-43B3-AB07-B5D2A3FB92EA}"/>
                  </a:ext>
                </a:extLst>
              </p:cNvPr>
              <p:cNvSpPr txBox="1"/>
              <p:nvPr/>
            </p:nvSpPr>
            <p:spPr>
              <a:xfrm>
                <a:off x="8898185" y="4575394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</p:grp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F164644-1C94-479C-8F83-6A506CEAC828}"/>
                </a:ext>
              </a:extLst>
            </p:cNvPr>
            <p:cNvSpPr txBox="1"/>
            <p:nvPr/>
          </p:nvSpPr>
          <p:spPr>
            <a:xfrm>
              <a:off x="743393" y="2875888"/>
              <a:ext cx="393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2AF8D946-F801-4BC9-919E-4FC0C385A1E3}"/>
                </a:ext>
              </a:extLst>
            </p:cNvPr>
            <p:cNvCxnSpPr/>
            <p:nvPr/>
          </p:nvCxnSpPr>
          <p:spPr>
            <a:xfrm>
              <a:off x="1060770" y="2918229"/>
              <a:ext cx="0" cy="3658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A42B564B-EC29-44F5-9F4C-9F3E968053F0}"/>
                </a:ext>
              </a:extLst>
            </p:cNvPr>
            <p:cNvSpPr txBox="1"/>
            <p:nvPr/>
          </p:nvSpPr>
          <p:spPr>
            <a:xfrm>
              <a:off x="2332265" y="4117701"/>
              <a:ext cx="393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2</a:t>
              </a: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48E56DC4-7DBD-4C1B-8042-9F97C1816B6C}"/>
                </a:ext>
              </a:extLst>
            </p:cNvPr>
            <p:cNvCxnSpPr/>
            <p:nvPr/>
          </p:nvCxnSpPr>
          <p:spPr>
            <a:xfrm>
              <a:off x="2332265" y="4105245"/>
              <a:ext cx="0" cy="3658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Title 1">
            <a:extLst>
              <a:ext uri="{FF2B5EF4-FFF2-40B4-BE49-F238E27FC236}">
                <a16:creationId xmlns:a16="http://schemas.microsoft.com/office/drawing/2014/main" id="{DD2BC87D-632D-40A1-A315-E2DDB5FA5463}"/>
              </a:ext>
            </a:extLst>
          </p:cNvPr>
          <p:cNvSpPr txBox="1">
            <a:spLocks/>
          </p:cNvSpPr>
          <p:nvPr/>
        </p:nvSpPr>
        <p:spPr>
          <a:xfrm>
            <a:off x="3988729" y="3349525"/>
            <a:ext cx="7819343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 I</a:t>
            </a:r>
            <a:r>
              <a:rPr lang="en-US" sz="3600" baseline="-25000" dirty="0">
                <a:solidFill>
                  <a:srgbClr val="0070C0"/>
                </a:solidFill>
              </a:rPr>
              <a:t>1</a:t>
            </a:r>
            <a:r>
              <a:rPr lang="en-US" sz="3600" dirty="0">
                <a:solidFill>
                  <a:srgbClr val="0070C0"/>
                </a:solidFill>
              </a:rPr>
              <a:t>  = (V</a:t>
            </a:r>
            <a:r>
              <a:rPr lang="en-US" sz="3600" baseline="-25000" dirty="0">
                <a:solidFill>
                  <a:srgbClr val="0070C0"/>
                </a:solidFill>
              </a:rPr>
              <a:t>in</a:t>
            </a:r>
            <a:r>
              <a:rPr lang="en-US" sz="3600" dirty="0">
                <a:solidFill>
                  <a:srgbClr val="0070C0"/>
                </a:solidFill>
              </a:rPr>
              <a:t> - </a:t>
            </a:r>
            <a:r>
              <a:rPr lang="en-US" sz="3600" dirty="0" err="1">
                <a:solidFill>
                  <a:srgbClr val="0070C0"/>
                </a:solidFill>
              </a:rPr>
              <a:t>V</a:t>
            </a:r>
            <a:r>
              <a:rPr lang="en-US" sz="3600" baseline="-25000" dirty="0" err="1">
                <a:solidFill>
                  <a:srgbClr val="0070C0"/>
                </a:solidFill>
              </a:rPr>
              <a:t>out</a:t>
            </a:r>
            <a:r>
              <a:rPr lang="en-US" sz="3600" dirty="0">
                <a:solidFill>
                  <a:srgbClr val="0070C0"/>
                </a:solidFill>
              </a:rPr>
              <a:t> )/ 2 k</a:t>
            </a:r>
            <a:r>
              <a:rPr lang="el-GR" sz="3600" dirty="0">
                <a:solidFill>
                  <a:srgbClr val="0070C0"/>
                </a:solidFill>
              </a:rPr>
              <a:t>Ω</a:t>
            </a:r>
            <a:r>
              <a:rPr lang="en-US" sz="3600" dirty="0">
                <a:solidFill>
                  <a:srgbClr val="0070C0"/>
                </a:solidFill>
              </a:rPr>
              <a:t> = (V</a:t>
            </a:r>
            <a:r>
              <a:rPr lang="en-US" sz="3600" baseline="-25000" dirty="0">
                <a:solidFill>
                  <a:srgbClr val="0070C0"/>
                </a:solidFill>
              </a:rPr>
              <a:t>in</a:t>
            </a:r>
            <a:r>
              <a:rPr lang="en-US" sz="3600" dirty="0">
                <a:solidFill>
                  <a:srgbClr val="0070C0"/>
                </a:solidFill>
              </a:rPr>
              <a:t> )/ 2 k</a:t>
            </a:r>
            <a:r>
              <a:rPr lang="el-GR" sz="3600" dirty="0">
                <a:solidFill>
                  <a:srgbClr val="0070C0"/>
                </a:solidFill>
              </a:rPr>
              <a:t>Ω</a:t>
            </a:r>
            <a:r>
              <a:rPr lang="en-US" sz="3600" dirty="0">
                <a:solidFill>
                  <a:srgbClr val="0070C0"/>
                </a:solidFill>
              </a:rPr>
              <a:t> + 1.15 mA</a:t>
            </a:r>
          </a:p>
        </p:txBody>
      </p:sp>
      <p:sp>
        <p:nvSpPr>
          <p:cNvPr id="64" name="Title 1">
            <a:extLst>
              <a:ext uri="{FF2B5EF4-FFF2-40B4-BE49-F238E27FC236}">
                <a16:creationId xmlns:a16="http://schemas.microsoft.com/office/drawing/2014/main" id="{6EADFCBA-EBEA-489E-8A82-DC6500A1B13E}"/>
              </a:ext>
            </a:extLst>
          </p:cNvPr>
          <p:cNvSpPr txBox="1">
            <a:spLocks/>
          </p:cNvSpPr>
          <p:nvPr/>
        </p:nvSpPr>
        <p:spPr>
          <a:xfrm>
            <a:off x="3988729" y="4150763"/>
            <a:ext cx="7819343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 I</a:t>
            </a:r>
            <a:r>
              <a:rPr lang="en-US" sz="3600" baseline="-25000" dirty="0">
                <a:solidFill>
                  <a:srgbClr val="0070C0"/>
                </a:solidFill>
              </a:rPr>
              <a:t>2</a:t>
            </a:r>
            <a:r>
              <a:rPr lang="en-US" sz="3600" dirty="0">
                <a:solidFill>
                  <a:srgbClr val="0070C0"/>
                </a:solidFill>
              </a:rPr>
              <a:t>  = (</a:t>
            </a:r>
            <a:r>
              <a:rPr lang="en-US" sz="3600" dirty="0" err="1">
                <a:solidFill>
                  <a:srgbClr val="0070C0"/>
                </a:solidFill>
              </a:rPr>
              <a:t>V</a:t>
            </a:r>
            <a:r>
              <a:rPr lang="en-US" sz="3600" baseline="-25000" dirty="0" err="1">
                <a:solidFill>
                  <a:srgbClr val="0070C0"/>
                </a:solidFill>
              </a:rPr>
              <a:t>out</a:t>
            </a:r>
            <a:r>
              <a:rPr lang="en-US" sz="3600" dirty="0">
                <a:solidFill>
                  <a:srgbClr val="0070C0"/>
                </a:solidFill>
              </a:rPr>
              <a:t> + 3 V )/ 2 k</a:t>
            </a:r>
            <a:r>
              <a:rPr lang="el-GR" sz="3600" dirty="0">
                <a:solidFill>
                  <a:srgbClr val="0070C0"/>
                </a:solidFill>
              </a:rPr>
              <a:t>Ω</a:t>
            </a:r>
            <a:r>
              <a:rPr lang="en-US" sz="3600" dirty="0">
                <a:solidFill>
                  <a:srgbClr val="0070C0"/>
                </a:solidFill>
              </a:rPr>
              <a:t> = 0.35 mA</a:t>
            </a:r>
          </a:p>
        </p:txBody>
      </p:sp>
      <p:sp>
        <p:nvSpPr>
          <p:cNvPr id="65" name="Title 1">
            <a:extLst>
              <a:ext uri="{FF2B5EF4-FFF2-40B4-BE49-F238E27FC236}">
                <a16:creationId xmlns:a16="http://schemas.microsoft.com/office/drawing/2014/main" id="{C3E77646-1AC7-492B-9C58-C679384F4725}"/>
              </a:ext>
            </a:extLst>
          </p:cNvPr>
          <p:cNvSpPr txBox="1">
            <a:spLocks/>
          </p:cNvSpPr>
          <p:nvPr/>
        </p:nvSpPr>
        <p:spPr>
          <a:xfrm>
            <a:off x="2963877" y="5719366"/>
            <a:ext cx="9144640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Find the input voltage at which the diode turns off</a:t>
            </a:r>
          </a:p>
        </p:txBody>
      </p:sp>
    </p:spTree>
    <p:extLst>
      <p:ext uri="{BB962C8B-B14F-4D97-AF65-F5344CB8AC3E}">
        <p14:creationId xmlns:p14="http://schemas.microsoft.com/office/powerpoint/2010/main" val="387215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54" grpId="0"/>
      <p:bldP spid="55" grpId="0"/>
      <p:bldP spid="61" grpId="0"/>
      <p:bldP spid="64" grpId="0"/>
      <p:bldP spid="6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3  a)  Find the transfer characteristic of the following circuit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A0A6D4B7-ABED-4AD4-9527-6C9883A9D16D}"/>
              </a:ext>
            </a:extLst>
          </p:cNvPr>
          <p:cNvSpPr txBox="1">
            <a:spLocks/>
          </p:cNvSpPr>
          <p:nvPr/>
        </p:nvSpPr>
        <p:spPr>
          <a:xfrm>
            <a:off x="2186438" y="1784579"/>
            <a:ext cx="9725941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In order for the diode to be on, the output must be – 2.3 V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9928B75-6547-4C71-BB87-49BD0A94CC4C}"/>
              </a:ext>
            </a:extLst>
          </p:cNvPr>
          <p:cNvGrpSpPr/>
          <p:nvPr/>
        </p:nvGrpSpPr>
        <p:grpSpPr>
          <a:xfrm>
            <a:off x="711083" y="1948480"/>
            <a:ext cx="2739920" cy="4445795"/>
            <a:chOff x="711083" y="1948480"/>
            <a:chExt cx="2739920" cy="4445795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A12C81C5-0D40-4B4A-B4A6-03550B897C0A}"/>
                </a:ext>
              </a:extLst>
            </p:cNvPr>
            <p:cNvGrpSpPr/>
            <p:nvPr/>
          </p:nvGrpSpPr>
          <p:grpSpPr>
            <a:xfrm>
              <a:off x="711083" y="1948480"/>
              <a:ext cx="2739920" cy="4445795"/>
              <a:chOff x="7238883" y="2001983"/>
              <a:chExt cx="2739920" cy="4445795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BB0C3151-2995-4992-BC29-58FC9AF36580}"/>
                  </a:ext>
                </a:extLst>
              </p:cNvPr>
              <p:cNvGrpSpPr/>
              <p:nvPr/>
            </p:nvGrpSpPr>
            <p:grpSpPr>
              <a:xfrm>
                <a:off x="7238883" y="2001983"/>
                <a:ext cx="2739920" cy="4445795"/>
                <a:chOff x="5894209" y="1945489"/>
                <a:chExt cx="2739920" cy="4445795"/>
              </a:xfrm>
            </p:grpSpPr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F6437FFA-5743-4A74-9D2A-3C06F3F761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604448" y="4235638"/>
                  <a:ext cx="0" cy="173736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2EE6B1F3-0D00-448F-8645-D165F0B38E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85529" y="3729529"/>
                  <a:ext cx="15544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4" name="TextBox 93">
                  <a:extLst>
                    <a:ext uri="{FF2B5EF4-FFF2-40B4-BE49-F238E27FC236}">
                      <a16:creationId xmlns:a16="http://schemas.microsoft.com/office/drawing/2014/main" id="{D2C39E20-A494-48EE-BF88-A45F40E25C7D}"/>
                    </a:ext>
                  </a:extLst>
                </p:cNvPr>
                <p:cNvSpPr txBox="1"/>
                <p:nvPr/>
              </p:nvSpPr>
              <p:spPr>
                <a:xfrm>
                  <a:off x="7659877" y="3298976"/>
                  <a:ext cx="9742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dirty="0"/>
                </a:p>
              </p:txBody>
            </p:sp>
            <p:sp>
              <p:nvSpPr>
                <p:cNvPr id="95" name="TextBox 94">
                  <a:extLst>
                    <a:ext uri="{FF2B5EF4-FFF2-40B4-BE49-F238E27FC236}">
                      <a16:creationId xmlns:a16="http://schemas.microsoft.com/office/drawing/2014/main" id="{7DBD38A7-11B0-4132-9DF6-DD7D7043BA03}"/>
                    </a:ext>
                  </a:extLst>
                </p:cNvPr>
                <p:cNvSpPr txBox="1"/>
                <p:nvPr/>
              </p:nvSpPr>
              <p:spPr>
                <a:xfrm>
                  <a:off x="6189529" y="1945489"/>
                  <a:ext cx="108061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grpSp>
              <p:nvGrpSpPr>
                <p:cNvPr id="96" name="Group 95">
                  <a:extLst>
                    <a:ext uri="{FF2B5EF4-FFF2-40B4-BE49-F238E27FC236}">
                      <a16:creationId xmlns:a16="http://schemas.microsoft.com/office/drawing/2014/main" id="{F6F86D9C-D475-408B-B2B3-91FF77F5340A}"/>
                    </a:ext>
                  </a:extLst>
                </p:cNvPr>
                <p:cNvGrpSpPr/>
                <p:nvPr/>
              </p:nvGrpSpPr>
              <p:grpSpPr>
                <a:xfrm flipV="1">
                  <a:off x="6417003" y="3864667"/>
                  <a:ext cx="365760" cy="413645"/>
                  <a:chOff x="6431228" y="3717404"/>
                  <a:chExt cx="365760" cy="413645"/>
                </a:xfrm>
              </p:grpSpPr>
              <p:sp>
                <p:nvSpPr>
                  <p:cNvPr id="118" name="Isosceles Triangle 117">
                    <a:extLst>
                      <a:ext uri="{FF2B5EF4-FFF2-40B4-BE49-F238E27FC236}">
                        <a16:creationId xmlns:a16="http://schemas.microsoft.com/office/drawing/2014/main" id="{8AF9D6AE-35F0-460E-90BF-890093289E31}"/>
                      </a:ext>
                    </a:extLst>
                  </p:cNvPr>
                  <p:cNvSpPr/>
                  <p:nvPr/>
                </p:nvSpPr>
                <p:spPr>
                  <a:xfrm>
                    <a:off x="6435645" y="3735836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19" name="Straight Connector 118">
                    <a:extLst>
                      <a:ext uri="{FF2B5EF4-FFF2-40B4-BE49-F238E27FC236}">
                        <a16:creationId xmlns:a16="http://schemas.microsoft.com/office/drawing/2014/main" id="{A516142A-DEF3-4147-9A27-F3E38801530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431228" y="3717404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7" name="TextBox 96">
                  <a:extLst>
                    <a:ext uri="{FF2B5EF4-FFF2-40B4-BE49-F238E27FC236}">
                      <a16:creationId xmlns:a16="http://schemas.microsoft.com/office/drawing/2014/main" id="{D8008CC9-46C0-41BD-A8E8-CCB1CB7A8CF5}"/>
                    </a:ext>
                  </a:extLst>
                </p:cNvPr>
                <p:cNvSpPr txBox="1"/>
                <p:nvPr/>
              </p:nvSpPr>
              <p:spPr>
                <a:xfrm>
                  <a:off x="5894209" y="3845502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I</a:t>
                  </a:r>
                  <a:r>
                    <a:rPr lang="en-US" baseline="-25000" dirty="0"/>
                    <a:t>D</a:t>
                  </a:r>
                </a:p>
              </p:txBody>
            </p:sp>
            <p:grpSp>
              <p:nvGrpSpPr>
                <p:cNvPr id="98" name="Group 97">
                  <a:extLst>
                    <a:ext uri="{FF2B5EF4-FFF2-40B4-BE49-F238E27FC236}">
                      <a16:creationId xmlns:a16="http://schemas.microsoft.com/office/drawing/2014/main" id="{3E6577E5-47B1-494B-8DEB-9E8C3E2E5A35}"/>
                    </a:ext>
                  </a:extLst>
                </p:cNvPr>
                <p:cNvGrpSpPr/>
                <p:nvPr/>
              </p:nvGrpSpPr>
              <p:grpSpPr>
                <a:xfrm>
                  <a:off x="6434120" y="2451137"/>
                  <a:ext cx="297701" cy="1438395"/>
                  <a:chOff x="5090300" y="2694719"/>
                  <a:chExt cx="297701" cy="1438395"/>
                </a:xfrm>
              </p:grpSpPr>
              <p:grpSp>
                <p:nvGrpSpPr>
                  <p:cNvPr id="104" name="Group 103">
                    <a:extLst>
                      <a:ext uri="{FF2B5EF4-FFF2-40B4-BE49-F238E27FC236}">
                        <a16:creationId xmlns:a16="http://schemas.microsoft.com/office/drawing/2014/main" id="{AAF39958-2AA7-495D-A0EE-D958210C8BC9}"/>
                      </a:ext>
                    </a:extLst>
                  </p:cNvPr>
                  <p:cNvGrpSpPr/>
                  <p:nvPr/>
                </p:nvGrpSpPr>
                <p:grpSpPr>
                  <a:xfrm>
                    <a:off x="5090300" y="2694719"/>
                    <a:ext cx="297701" cy="1117728"/>
                    <a:chOff x="5090300" y="2694719"/>
                    <a:chExt cx="297701" cy="1117728"/>
                  </a:xfrm>
                </p:grpSpPr>
                <p:grpSp>
                  <p:nvGrpSpPr>
                    <p:cNvPr id="106" name="Group 105">
                      <a:extLst>
                        <a:ext uri="{FF2B5EF4-FFF2-40B4-BE49-F238E27FC236}">
                          <a16:creationId xmlns:a16="http://schemas.microsoft.com/office/drawing/2014/main" id="{7A0DFA29-88F0-490D-98BF-0B0375BE0647}"/>
                        </a:ext>
                      </a:extLst>
                    </p:cNvPr>
                    <p:cNvGrpSpPr/>
                    <p:nvPr/>
                  </p:nvGrpSpPr>
                  <p:grpSpPr>
                    <a:xfrm rot="5400000">
                      <a:off x="4840221" y="3264667"/>
                      <a:ext cx="797859" cy="297701"/>
                      <a:chOff x="3069003" y="2744655"/>
                      <a:chExt cx="797859" cy="297701"/>
                    </a:xfrm>
                  </p:grpSpPr>
                  <p:grpSp>
                    <p:nvGrpSpPr>
                      <p:cNvPr id="108" name="Group 107">
                        <a:extLst>
                          <a:ext uri="{FF2B5EF4-FFF2-40B4-BE49-F238E27FC236}">
                            <a16:creationId xmlns:a16="http://schemas.microsoft.com/office/drawing/2014/main" id="{7AE6169D-FB9B-43AF-B62F-A575BCA1A76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069003" y="2744655"/>
                        <a:ext cx="204010" cy="290601"/>
                        <a:chOff x="3608294" y="2623632"/>
                        <a:chExt cx="204010" cy="290601"/>
                      </a:xfrm>
                    </p:grpSpPr>
                    <p:cxnSp>
                      <p:nvCxnSpPr>
                        <p:cNvPr id="116" name="Straight Connector 115">
                          <a:extLst>
                            <a:ext uri="{FF2B5EF4-FFF2-40B4-BE49-F238E27FC236}">
                              <a16:creationId xmlns:a16="http://schemas.microsoft.com/office/drawing/2014/main" id="{D48968F5-5146-495A-8E72-C211414A634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608294" y="2623632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7" name="Straight Connector 116">
                          <a:extLst>
                            <a:ext uri="{FF2B5EF4-FFF2-40B4-BE49-F238E27FC236}">
                              <a16:creationId xmlns:a16="http://schemas.microsoft.com/office/drawing/2014/main" id="{4958C590-512C-4BF4-979C-36A6113951A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09" name="Group 108">
                        <a:extLst>
                          <a:ext uri="{FF2B5EF4-FFF2-40B4-BE49-F238E27FC236}">
                            <a16:creationId xmlns:a16="http://schemas.microsoft.com/office/drawing/2014/main" id="{E4FF70E3-D7CC-400E-A616-169B5D8140D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72884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14" name="Straight Connector 113">
                          <a:extLst>
                            <a:ext uri="{FF2B5EF4-FFF2-40B4-BE49-F238E27FC236}">
                              <a16:creationId xmlns:a16="http://schemas.microsoft.com/office/drawing/2014/main" id="{B4FABE7D-F907-44FD-B58B-B76F90FA5496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5" name="Straight Connector 114">
                          <a:extLst>
                            <a:ext uri="{FF2B5EF4-FFF2-40B4-BE49-F238E27FC236}">
                              <a16:creationId xmlns:a16="http://schemas.microsoft.com/office/drawing/2014/main" id="{BF952DA2-6862-425D-8345-8779AF8E19B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10" name="Group 109">
                        <a:extLst>
                          <a:ext uri="{FF2B5EF4-FFF2-40B4-BE49-F238E27FC236}">
                            <a16:creationId xmlns:a16="http://schemas.microsoft.com/office/drawing/2014/main" id="{ACD0756C-E7AA-462B-B2E1-E74A373D038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36316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12" name="Straight Connector 111">
                          <a:extLst>
                            <a:ext uri="{FF2B5EF4-FFF2-40B4-BE49-F238E27FC236}">
                              <a16:creationId xmlns:a16="http://schemas.microsoft.com/office/drawing/2014/main" id="{2203C1F9-D100-4286-99F2-BCB2C429CB5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3" name="Straight Connector 112">
                          <a:extLst>
                            <a:ext uri="{FF2B5EF4-FFF2-40B4-BE49-F238E27FC236}">
                              <a16:creationId xmlns:a16="http://schemas.microsoft.com/office/drawing/2014/main" id="{9CA53F25-E859-4DC2-BCD8-BCAB654FFC8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11" name="Straight Connector 110">
                        <a:extLst>
                          <a:ext uri="{FF2B5EF4-FFF2-40B4-BE49-F238E27FC236}">
                            <a16:creationId xmlns:a16="http://schemas.microsoft.com/office/drawing/2014/main" id="{6FE5F2A0-5965-4575-B78A-EB1549AF368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799619" y="2890947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07" name="Straight Connector 106">
                      <a:extLst>
                        <a:ext uri="{FF2B5EF4-FFF2-40B4-BE49-F238E27FC236}">
                          <a16:creationId xmlns:a16="http://schemas.microsoft.com/office/drawing/2014/main" id="{CB9675AB-40BB-4ED4-B39A-B939338BC9E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5214537" y="2694719"/>
                      <a:ext cx="109" cy="34036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5" name="Straight Connector 104">
                    <a:extLst>
                      <a:ext uri="{FF2B5EF4-FFF2-40B4-BE49-F238E27FC236}">
                        <a16:creationId xmlns:a16="http://schemas.microsoft.com/office/drawing/2014/main" id="{20FFCAC8-A3AB-481C-946F-5AEB36CC25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34609" y="3812447"/>
                    <a:ext cx="0" cy="32066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9" name="TextBox 98">
                  <a:extLst>
                    <a:ext uri="{FF2B5EF4-FFF2-40B4-BE49-F238E27FC236}">
                      <a16:creationId xmlns:a16="http://schemas.microsoft.com/office/drawing/2014/main" id="{5FAFEF92-E737-4E51-BC69-BC01C8EFD431}"/>
                    </a:ext>
                  </a:extLst>
                </p:cNvPr>
                <p:cNvSpPr txBox="1"/>
                <p:nvPr/>
              </p:nvSpPr>
              <p:spPr>
                <a:xfrm>
                  <a:off x="6781507" y="2958124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2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  <p:sp>
              <p:nvSpPr>
                <p:cNvPr id="100" name="Oval 99">
                  <a:extLst>
                    <a:ext uri="{FF2B5EF4-FFF2-40B4-BE49-F238E27FC236}">
                      <a16:creationId xmlns:a16="http://schemas.microsoft.com/office/drawing/2014/main" id="{AAD6FF91-0690-4883-970A-5C4C10CCD51F}"/>
                    </a:ext>
                  </a:extLst>
                </p:cNvPr>
                <p:cNvSpPr/>
                <p:nvPr/>
              </p:nvSpPr>
              <p:spPr>
                <a:xfrm>
                  <a:off x="6507984" y="2353880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Oval 100">
                  <a:extLst>
                    <a:ext uri="{FF2B5EF4-FFF2-40B4-BE49-F238E27FC236}">
                      <a16:creationId xmlns:a16="http://schemas.microsoft.com/office/drawing/2014/main" id="{F4214281-7CC5-4D16-8459-CCFFC2CF43B0}"/>
                    </a:ext>
                  </a:extLst>
                </p:cNvPr>
                <p:cNvSpPr/>
                <p:nvPr/>
              </p:nvSpPr>
              <p:spPr>
                <a:xfrm>
                  <a:off x="6558357" y="5854270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" name="Straight Arrow Connector 101">
                  <a:extLst>
                    <a:ext uri="{FF2B5EF4-FFF2-40B4-BE49-F238E27FC236}">
                      <a16:creationId xmlns:a16="http://schemas.microsoft.com/office/drawing/2014/main" id="{EB3903DF-A990-4D5A-960A-AB29492A78A8}"/>
                    </a:ext>
                  </a:extLst>
                </p:cNvPr>
                <p:cNvCxnSpPr/>
                <p:nvPr/>
              </p:nvCxnSpPr>
              <p:spPr>
                <a:xfrm>
                  <a:off x="6243896" y="3864667"/>
                  <a:ext cx="0" cy="365864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3" name="TextBox 102">
                  <a:extLst>
                    <a:ext uri="{FF2B5EF4-FFF2-40B4-BE49-F238E27FC236}">
                      <a16:creationId xmlns:a16="http://schemas.microsoft.com/office/drawing/2014/main" id="{FAE7B126-9C77-47A7-9BB7-5EC39274D8AC}"/>
                    </a:ext>
                  </a:extLst>
                </p:cNvPr>
                <p:cNvSpPr txBox="1"/>
                <p:nvPr/>
              </p:nvSpPr>
              <p:spPr>
                <a:xfrm>
                  <a:off x="6288947" y="6021323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-3 V</a:t>
                  </a:r>
                </a:p>
              </p:txBody>
            </p: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AB10BA78-67B4-4542-806A-86AFC63A2FD7}"/>
                  </a:ext>
                </a:extLst>
              </p:cNvPr>
              <p:cNvGrpSpPr/>
              <p:nvPr/>
            </p:nvGrpSpPr>
            <p:grpSpPr>
              <a:xfrm>
                <a:off x="8483087" y="3785692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2F21B32A-45AC-4097-B5E2-DAD5FB28FCA3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80" name="Group 79">
                    <a:extLst>
                      <a:ext uri="{FF2B5EF4-FFF2-40B4-BE49-F238E27FC236}">
                        <a16:creationId xmlns:a16="http://schemas.microsoft.com/office/drawing/2014/main" id="{882049EA-7727-447B-B617-E37C320DD06A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82" name="Group 81">
                      <a:extLst>
                        <a:ext uri="{FF2B5EF4-FFF2-40B4-BE49-F238E27FC236}">
                          <a16:creationId xmlns:a16="http://schemas.microsoft.com/office/drawing/2014/main" id="{03DEF33F-A4D7-4953-8BEB-4AC72A0B1D8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90" name="Straight Connector 89">
                        <a:extLst>
                          <a:ext uri="{FF2B5EF4-FFF2-40B4-BE49-F238E27FC236}">
                            <a16:creationId xmlns:a16="http://schemas.microsoft.com/office/drawing/2014/main" id="{9921C6B6-ED09-4B5D-A258-D3DA9E5A482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1" name="Straight Connector 90">
                        <a:extLst>
                          <a:ext uri="{FF2B5EF4-FFF2-40B4-BE49-F238E27FC236}">
                            <a16:creationId xmlns:a16="http://schemas.microsoft.com/office/drawing/2014/main" id="{F415A41E-AFAA-4FF6-A4B1-F96D20439E7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83" name="Group 82">
                      <a:extLst>
                        <a:ext uri="{FF2B5EF4-FFF2-40B4-BE49-F238E27FC236}">
                          <a16:creationId xmlns:a16="http://schemas.microsoft.com/office/drawing/2014/main" id="{696E6D57-3794-448C-8C8F-1097C764D94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88" name="Straight Connector 87">
                        <a:extLst>
                          <a:ext uri="{FF2B5EF4-FFF2-40B4-BE49-F238E27FC236}">
                            <a16:creationId xmlns:a16="http://schemas.microsoft.com/office/drawing/2014/main" id="{4A0461A7-ED6C-46E3-A0A5-D5E0EBC5750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9" name="Straight Connector 88">
                        <a:extLst>
                          <a:ext uri="{FF2B5EF4-FFF2-40B4-BE49-F238E27FC236}">
                            <a16:creationId xmlns:a16="http://schemas.microsoft.com/office/drawing/2014/main" id="{66212250-4075-4640-9BDE-55CFA6AFCAA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84" name="Group 83">
                      <a:extLst>
                        <a:ext uri="{FF2B5EF4-FFF2-40B4-BE49-F238E27FC236}">
                          <a16:creationId xmlns:a16="http://schemas.microsoft.com/office/drawing/2014/main" id="{22C12AD3-F234-4D77-BC8A-ED3783C8CFE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86" name="Straight Connector 85">
                        <a:extLst>
                          <a:ext uri="{FF2B5EF4-FFF2-40B4-BE49-F238E27FC236}">
                            <a16:creationId xmlns:a16="http://schemas.microsoft.com/office/drawing/2014/main" id="{CD79CDE6-D675-4F8C-8EF6-C1F9AACC9EF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7" name="Straight Connector 86">
                        <a:extLst>
                          <a:ext uri="{FF2B5EF4-FFF2-40B4-BE49-F238E27FC236}">
                            <a16:creationId xmlns:a16="http://schemas.microsoft.com/office/drawing/2014/main" id="{DC43E61F-FFC9-4356-B3B8-9E3C87D81D3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85" name="Straight Connector 84">
                      <a:extLst>
                        <a:ext uri="{FF2B5EF4-FFF2-40B4-BE49-F238E27FC236}">
                          <a16:creationId xmlns:a16="http://schemas.microsoft.com/office/drawing/2014/main" id="{E597B845-9666-4D03-AF47-DF7ECD0FB7A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7526D690-AE68-423B-8474-14AA4C4A2D4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B3A54341-E344-432D-B425-9B5B29EA868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87851624-2B49-4397-A0D8-B48D2A2A57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930203" y="5434023"/>
                <a:ext cx="70359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EF084BE-DBA8-43B3-AB07-B5D2A3FB92EA}"/>
                  </a:ext>
                </a:extLst>
              </p:cNvPr>
              <p:cNvSpPr txBox="1"/>
              <p:nvPr/>
            </p:nvSpPr>
            <p:spPr>
              <a:xfrm>
                <a:off x="8898185" y="4575394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</p:grp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F164644-1C94-479C-8F83-6A506CEAC828}"/>
                </a:ext>
              </a:extLst>
            </p:cNvPr>
            <p:cNvSpPr txBox="1"/>
            <p:nvPr/>
          </p:nvSpPr>
          <p:spPr>
            <a:xfrm>
              <a:off x="743393" y="2875888"/>
              <a:ext cx="393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2AF8D946-F801-4BC9-919E-4FC0C385A1E3}"/>
                </a:ext>
              </a:extLst>
            </p:cNvPr>
            <p:cNvCxnSpPr/>
            <p:nvPr/>
          </p:nvCxnSpPr>
          <p:spPr>
            <a:xfrm>
              <a:off x="1060770" y="2918229"/>
              <a:ext cx="0" cy="3658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A42B564B-EC29-44F5-9F4C-9F3E968053F0}"/>
                </a:ext>
              </a:extLst>
            </p:cNvPr>
            <p:cNvSpPr txBox="1"/>
            <p:nvPr/>
          </p:nvSpPr>
          <p:spPr>
            <a:xfrm>
              <a:off x="2332265" y="4117701"/>
              <a:ext cx="393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2</a:t>
              </a: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48E56DC4-7DBD-4C1B-8042-9F97C1816B6C}"/>
                </a:ext>
              </a:extLst>
            </p:cNvPr>
            <p:cNvCxnSpPr/>
            <p:nvPr/>
          </p:nvCxnSpPr>
          <p:spPr>
            <a:xfrm>
              <a:off x="2332265" y="4105245"/>
              <a:ext cx="0" cy="3658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itle 1">
            <a:extLst>
              <a:ext uri="{FF2B5EF4-FFF2-40B4-BE49-F238E27FC236}">
                <a16:creationId xmlns:a16="http://schemas.microsoft.com/office/drawing/2014/main" id="{6EADFCBA-EBEA-489E-8A82-DC6500A1B13E}"/>
              </a:ext>
            </a:extLst>
          </p:cNvPr>
          <p:cNvSpPr txBox="1">
            <a:spLocks/>
          </p:cNvSpPr>
          <p:nvPr/>
        </p:nvSpPr>
        <p:spPr>
          <a:xfrm>
            <a:off x="4207461" y="2434958"/>
            <a:ext cx="3777078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Then I</a:t>
            </a:r>
            <a:r>
              <a:rPr lang="en-US" sz="3600" baseline="-25000" dirty="0">
                <a:solidFill>
                  <a:srgbClr val="0070C0"/>
                </a:solidFill>
              </a:rPr>
              <a:t>2</a:t>
            </a:r>
            <a:r>
              <a:rPr lang="en-US" sz="3600" dirty="0">
                <a:solidFill>
                  <a:srgbClr val="0070C0"/>
                </a:solidFill>
              </a:rPr>
              <a:t>  = 0.35 mA</a:t>
            </a:r>
          </a:p>
        </p:txBody>
      </p:sp>
      <p:sp>
        <p:nvSpPr>
          <p:cNvPr id="65" name="Title 1">
            <a:extLst>
              <a:ext uri="{FF2B5EF4-FFF2-40B4-BE49-F238E27FC236}">
                <a16:creationId xmlns:a16="http://schemas.microsoft.com/office/drawing/2014/main" id="{C3E77646-1AC7-492B-9C58-C679384F4725}"/>
              </a:ext>
            </a:extLst>
          </p:cNvPr>
          <p:cNvSpPr txBox="1">
            <a:spLocks/>
          </p:cNvSpPr>
          <p:nvPr/>
        </p:nvSpPr>
        <p:spPr>
          <a:xfrm>
            <a:off x="3575498" y="3778311"/>
            <a:ext cx="8614573" cy="1247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Therefore the voltage drop across the upper resistor must also equal one diode drop (0.7 V)</a:t>
            </a:r>
          </a:p>
        </p:txBody>
      </p:sp>
      <p:sp>
        <p:nvSpPr>
          <p:cNvPr id="66" name="Title 1">
            <a:extLst>
              <a:ext uri="{FF2B5EF4-FFF2-40B4-BE49-F238E27FC236}">
                <a16:creationId xmlns:a16="http://schemas.microsoft.com/office/drawing/2014/main" id="{A1C1DBEE-30DC-4D15-9FC8-F92821993B76}"/>
              </a:ext>
            </a:extLst>
          </p:cNvPr>
          <p:cNvSpPr txBox="1">
            <a:spLocks/>
          </p:cNvSpPr>
          <p:nvPr/>
        </p:nvSpPr>
        <p:spPr>
          <a:xfrm>
            <a:off x="3835253" y="3185101"/>
            <a:ext cx="7802654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That current must also travel through  I</a:t>
            </a:r>
            <a:r>
              <a:rPr lang="en-US" sz="3600" baseline="-25000" dirty="0">
                <a:solidFill>
                  <a:srgbClr val="0070C0"/>
                </a:solidFill>
              </a:rPr>
              <a:t>1</a:t>
            </a:r>
            <a:r>
              <a:rPr lang="en-US" sz="36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67" name="Title 1">
            <a:extLst>
              <a:ext uri="{FF2B5EF4-FFF2-40B4-BE49-F238E27FC236}">
                <a16:creationId xmlns:a16="http://schemas.microsoft.com/office/drawing/2014/main" id="{917793EE-9B8E-48C5-B243-09A585597607}"/>
              </a:ext>
            </a:extLst>
          </p:cNvPr>
          <p:cNvSpPr txBox="1">
            <a:spLocks/>
          </p:cNvSpPr>
          <p:nvPr/>
        </p:nvSpPr>
        <p:spPr>
          <a:xfrm>
            <a:off x="4965705" y="5007193"/>
            <a:ext cx="5139400" cy="576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V</a:t>
            </a:r>
            <a:r>
              <a:rPr lang="en-US" sz="3600" baseline="-25000" dirty="0">
                <a:solidFill>
                  <a:srgbClr val="0070C0"/>
                </a:solidFill>
              </a:rPr>
              <a:t>in</a:t>
            </a:r>
            <a:r>
              <a:rPr lang="en-US" sz="3600" dirty="0">
                <a:solidFill>
                  <a:srgbClr val="0070C0"/>
                </a:solidFill>
              </a:rPr>
              <a:t>  = </a:t>
            </a:r>
            <a:r>
              <a:rPr lang="en-US" sz="3600" dirty="0" err="1">
                <a:solidFill>
                  <a:srgbClr val="0070C0"/>
                </a:solidFill>
              </a:rPr>
              <a:t>V</a:t>
            </a:r>
            <a:r>
              <a:rPr lang="en-US" sz="3600" baseline="-25000" dirty="0" err="1">
                <a:solidFill>
                  <a:srgbClr val="0070C0"/>
                </a:solidFill>
              </a:rPr>
              <a:t>out</a:t>
            </a:r>
            <a:r>
              <a:rPr lang="en-US" sz="3600" dirty="0">
                <a:solidFill>
                  <a:srgbClr val="0070C0"/>
                </a:solidFill>
              </a:rPr>
              <a:t> + 0.7 V = – 1.6 V</a:t>
            </a:r>
          </a:p>
        </p:txBody>
      </p:sp>
      <p:sp>
        <p:nvSpPr>
          <p:cNvPr id="68" name="Title 1">
            <a:extLst>
              <a:ext uri="{FF2B5EF4-FFF2-40B4-BE49-F238E27FC236}">
                <a16:creationId xmlns:a16="http://schemas.microsoft.com/office/drawing/2014/main" id="{A45E2942-4311-44C0-A67B-258D5C75B7B1}"/>
              </a:ext>
            </a:extLst>
          </p:cNvPr>
          <p:cNvSpPr txBox="1">
            <a:spLocks/>
          </p:cNvSpPr>
          <p:nvPr/>
        </p:nvSpPr>
        <p:spPr>
          <a:xfrm>
            <a:off x="3575498" y="5818067"/>
            <a:ext cx="7273005" cy="576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V</a:t>
            </a:r>
            <a:r>
              <a:rPr lang="en-US" sz="3600" baseline="-25000" dirty="0">
                <a:solidFill>
                  <a:srgbClr val="0070C0"/>
                </a:solidFill>
              </a:rPr>
              <a:t>in</a:t>
            </a:r>
            <a:r>
              <a:rPr lang="en-US" sz="3600" dirty="0">
                <a:solidFill>
                  <a:srgbClr val="0070C0"/>
                </a:solidFill>
              </a:rPr>
              <a:t>  ≥ – 1.6 V when the diode is on</a:t>
            </a:r>
          </a:p>
        </p:txBody>
      </p:sp>
    </p:spTree>
    <p:extLst>
      <p:ext uri="{BB962C8B-B14F-4D97-AF65-F5344CB8AC3E}">
        <p14:creationId xmlns:p14="http://schemas.microsoft.com/office/powerpoint/2010/main" val="3422344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64" grpId="0"/>
      <p:bldP spid="65" grpId="0"/>
      <p:bldP spid="66" grpId="0"/>
      <p:bldP spid="67" grpId="0"/>
      <p:bldP spid="6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3  a)  Find the transfer characteristic of the following circuit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A0A6D4B7-ABED-4AD4-9527-6C9883A9D16D}"/>
              </a:ext>
            </a:extLst>
          </p:cNvPr>
          <p:cNvSpPr txBox="1">
            <a:spLocks/>
          </p:cNvSpPr>
          <p:nvPr/>
        </p:nvSpPr>
        <p:spPr>
          <a:xfrm>
            <a:off x="2186438" y="1784579"/>
            <a:ext cx="9725941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If the diode is off, we can remove it from the circuit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9928B75-6547-4C71-BB87-49BD0A94CC4C}"/>
              </a:ext>
            </a:extLst>
          </p:cNvPr>
          <p:cNvGrpSpPr/>
          <p:nvPr/>
        </p:nvGrpSpPr>
        <p:grpSpPr>
          <a:xfrm>
            <a:off x="711083" y="1948480"/>
            <a:ext cx="2739920" cy="4445795"/>
            <a:chOff x="711083" y="1948480"/>
            <a:chExt cx="2739920" cy="4445795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A12C81C5-0D40-4B4A-B4A6-03550B897C0A}"/>
                </a:ext>
              </a:extLst>
            </p:cNvPr>
            <p:cNvGrpSpPr/>
            <p:nvPr/>
          </p:nvGrpSpPr>
          <p:grpSpPr>
            <a:xfrm>
              <a:off x="711083" y="1948480"/>
              <a:ext cx="2739920" cy="4445795"/>
              <a:chOff x="7238883" y="2001983"/>
              <a:chExt cx="2739920" cy="4445795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BB0C3151-2995-4992-BC29-58FC9AF36580}"/>
                  </a:ext>
                </a:extLst>
              </p:cNvPr>
              <p:cNvGrpSpPr/>
              <p:nvPr/>
            </p:nvGrpSpPr>
            <p:grpSpPr>
              <a:xfrm>
                <a:off x="7238883" y="2001983"/>
                <a:ext cx="2739920" cy="4445795"/>
                <a:chOff x="5894209" y="1945489"/>
                <a:chExt cx="2739920" cy="4445795"/>
              </a:xfrm>
            </p:grpSpPr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F6437FFA-5743-4A74-9D2A-3C06F3F761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604448" y="4235638"/>
                  <a:ext cx="0" cy="173736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2EE6B1F3-0D00-448F-8645-D165F0B38E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85529" y="3729529"/>
                  <a:ext cx="15544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4" name="TextBox 93">
                  <a:extLst>
                    <a:ext uri="{FF2B5EF4-FFF2-40B4-BE49-F238E27FC236}">
                      <a16:creationId xmlns:a16="http://schemas.microsoft.com/office/drawing/2014/main" id="{D2C39E20-A494-48EE-BF88-A45F40E25C7D}"/>
                    </a:ext>
                  </a:extLst>
                </p:cNvPr>
                <p:cNvSpPr txBox="1"/>
                <p:nvPr/>
              </p:nvSpPr>
              <p:spPr>
                <a:xfrm>
                  <a:off x="7659877" y="3298976"/>
                  <a:ext cx="9742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dirty="0"/>
                </a:p>
              </p:txBody>
            </p:sp>
            <p:sp>
              <p:nvSpPr>
                <p:cNvPr id="95" name="TextBox 94">
                  <a:extLst>
                    <a:ext uri="{FF2B5EF4-FFF2-40B4-BE49-F238E27FC236}">
                      <a16:creationId xmlns:a16="http://schemas.microsoft.com/office/drawing/2014/main" id="{7DBD38A7-11B0-4132-9DF6-DD7D7043BA03}"/>
                    </a:ext>
                  </a:extLst>
                </p:cNvPr>
                <p:cNvSpPr txBox="1"/>
                <p:nvPr/>
              </p:nvSpPr>
              <p:spPr>
                <a:xfrm>
                  <a:off x="6189529" y="1945489"/>
                  <a:ext cx="108061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grpSp>
              <p:nvGrpSpPr>
                <p:cNvPr id="96" name="Group 95">
                  <a:extLst>
                    <a:ext uri="{FF2B5EF4-FFF2-40B4-BE49-F238E27FC236}">
                      <a16:creationId xmlns:a16="http://schemas.microsoft.com/office/drawing/2014/main" id="{F6F86D9C-D475-408B-B2B3-91FF77F5340A}"/>
                    </a:ext>
                  </a:extLst>
                </p:cNvPr>
                <p:cNvGrpSpPr/>
                <p:nvPr/>
              </p:nvGrpSpPr>
              <p:grpSpPr>
                <a:xfrm flipV="1">
                  <a:off x="6417003" y="3864667"/>
                  <a:ext cx="365760" cy="413645"/>
                  <a:chOff x="6431228" y="3717404"/>
                  <a:chExt cx="365760" cy="413645"/>
                </a:xfrm>
              </p:grpSpPr>
              <p:sp>
                <p:nvSpPr>
                  <p:cNvPr id="118" name="Isosceles Triangle 117">
                    <a:extLst>
                      <a:ext uri="{FF2B5EF4-FFF2-40B4-BE49-F238E27FC236}">
                        <a16:creationId xmlns:a16="http://schemas.microsoft.com/office/drawing/2014/main" id="{8AF9D6AE-35F0-460E-90BF-890093289E31}"/>
                      </a:ext>
                    </a:extLst>
                  </p:cNvPr>
                  <p:cNvSpPr/>
                  <p:nvPr/>
                </p:nvSpPr>
                <p:spPr>
                  <a:xfrm>
                    <a:off x="6435645" y="3735836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19" name="Straight Connector 118">
                    <a:extLst>
                      <a:ext uri="{FF2B5EF4-FFF2-40B4-BE49-F238E27FC236}">
                        <a16:creationId xmlns:a16="http://schemas.microsoft.com/office/drawing/2014/main" id="{A516142A-DEF3-4147-9A27-F3E38801530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431228" y="3717404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7" name="TextBox 96">
                  <a:extLst>
                    <a:ext uri="{FF2B5EF4-FFF2-40B4-BE49-F238E27FC236}">
                      <a16:creationId xmlns:a16="http://schemas.microsoft.com/office/drawing/2014/main" id="{D8008CC9-46C0-41BD-A8E8-CCB1CB7A8CF5}"/>
                    </a:ext>
                  </a:extLst>
                </p:cNvPr>
                <p:cNvSpPr txBox="1"/>
                <p:nvPr/>
              </p:nvSpPr>
              <p:spPr>
                <a:xfrm>
                  <a:off x="5894209" y="3845502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I</a:t>
                  </a:r>
                  <a:r>
                    <a:rPr lang="en-US" baseline="-25000" dirty="0"/>
                    <a:t>D</a:t>
                  </a:r>
                </a:p>
              </p:txBody>
            </p:sp>
            <p:grpSp>
              <p:nvGrpSpPr>
                <p:cNvPr id="98" name="Group 97">
                  <a:extLst>
                    <a:ext uri="{FF2B5EF4-FFF2-40B4-BE49-F238E27FC236}">
                      <a16:creationId xmlns:a16="http://schemas.microsoft.com/office/drawing/2014/main" id="{3E6577E5-47B1-494B-8DEB-9E8C3E2E5A35}"/>
                    </a:ext>
                  </a:extLst>
                </p:cNvPr>
                <p:cNvGrpSpPr/>
                <p:nvPr/>
              </p:nvGrpSpPr>
              <p:grpSpPr>
                <a:xfrm>
                  <a:off x="6434120" y="2451137"/>
                  <a:ext cx="297701" cy="1438395"/>
                  <a:chOff x="5090300" y="2694719"/>
                  <a:chExt cx="297701" cy="1438395"/>
                </a:xfrm>
              </p:grpSpPr>
              <p:grpSp>
                <p:nvGrpSpPr>
                  <p:cNvPr id="104" name="Group 103">
                    <a:extLst>
                      <a:ext uri="{FF2B5EF4-FFF2-40B4-BE49-F238E27FC236}">
                        <a16:creationId xmlns:a16="http://schemas.microsoft.com/office/drawing/2014/main" id="{AAF39958-2AA7-495D-A0EE-D958210C8BC9}"/>
                      </a:ext>
                    </a:extLst>
                  </p:cNvPr>
                  <p:cNvGrpSpPr/>
                  <p:nvPr/>
                </p:nvGrpSpPr>
                <p:grpSpPr>
                  <a:xfrm>
                    <a:off x="5090300" y="2694719"/>
                    <a:ext cx="297701" cy="1117728"/>
                    <a:chOff x="5090300" y="2694719"/>
                    <a:chExt cx="297701" cy="1117728"/>
                  </a:xfrm>
                </p:grpSpPr>
                <p:grpSp>
                  <p:nvGrpSpPr>
                    <p:cNvPr id="106" name="Group 105">
                      <a:extLst>
                        <a:ext uri="{FF2B5EF4-FFF2-40B4-BE49-F238E27FC236}">
                          <a16:creationId xmlns:a16="http://schemas.microsoft.com/office/drawing/2014/main" id="{7A0DFA29-88F0-490D-98BF-0B0375BE0647}"/>
                        </a:ext>
                      </a:extLst>
                    </p:cNvPr>
                    <p:cNvGrpSpPr/>
                    <p:nvPr/>
                  </p:nvGrpSpPr>
                  <p:grpSpPr>
                    <a:xfrm rot="5400000">
                      <a:off x="4840221" y="3264667"/>
                      <a:ext cx="797859" cy="297701"/>
                      <a:chOff x="3069003" y="2744655"/>
                      <a:chExt cx="797859" cy="297701"/>
                    </a:xfrm>
                  </p:grpSpPr>
                  <p:grpSp>
                    <p:nvGrpSpPr>
                      <p:cNvPr id="108" name="Group 107">
                        <a:extLst>
                          <a:ext uri="{FF2B5EF4-FFF2-40B4-BE49-F238E27FC236}">
                            <a16:creationId xmlns:a16="http://schemas.microsoft.com/office/drawing/2014/main" id="{7AE6169D-FB9B-43AF-B62F-A575BCA1A76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069003" y="2744655"/>
                        <a:ext cx="204010" cy="290601"/>
                        <a:chOff x="3608294" y="2623632"/>
                        <a:chExt cx="204010" cy="290601"/>
                      </a:xfrm>
                    </p:grpSpPr>
                    <p:cxnSp>
                      <p:nvCxnSpPr>
                        <p:cNvPr id="116" name="Straight Connector 115">
                          <a:extLst>
                            <a:ext uri="{FF2B5EF4-FFF2-40B4-BE49-F238E27FC236}">
                              <a16:creationId xmlns:a16="http://schemas.microsoft.com/office/drawing/2014/main" id="{D48968F5-5146-495A-8E72-C211414A634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608294" y="2623632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7" name="Straight Connector 116">
                          <a:extLst>
                            <a:ext uri="{FF2B5EF4-FFF2-40B4-BE49-F238E27FC236}">
                              <a16:creationId xmlns:a16="http://schemas.microsoft.com/office/drawing/2014/main" id="{4958C590-512C-4BF4-979C-36A6113951A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09" name="Group 108">
                        <a:extLst>
                          <a:ext uri="{FF2B5EF4-FFF2-40B4-BE49-F238E27FC236}">
                            <a16:creationId xmlns:a16="http://schemas.microsoft.com/office/drawing/2014/main" id="{E4FF70E3-D7CC-400E-A616-169B5D8140D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72884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14" name="Straight Connector 113">
                          <a:extLst>
                            <a:ext uri="{FF2B5EF4-FFF2-40B4-BE49-F238E27FC236}">
                              <a16:creationId xmlns:a16="http://schemas.microsoft.com/office/drawing/2014/main" id="{B4FABE7D-F907-44FD-B58B-B76F90FA5496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5" name="Straight Connector 114">
                          <a:extLst>
                            <a:ext uri="{FF2B5EF4-FFF2-40B4-BE49-F238E27FC236}">
                              <a16:creationId xmlns:a16="http://schemas.microsoft.com/office/drawing/2014/main" id="{BF952DA2-6862-425D-8345-8779AF8E19B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10" name="Group 109">
                        <a:extLst>
                          <a:ext uri="{FF2B5EF4-FFF2-40B4-BE49-F238E27FC236}">
                            <a16:creationId xmlns:a16="http://schemas.microsoft.com/office/drawing/2014/main" id="{ACD0756C-E7AA-462B-B2E1-E74A373D038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36316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12" name="Straight Connector 111">
                          <a:extLst>
                            <a:ext uri="{FF2B5EF4-FFF2-40B4-BE49-F238E27FC236}">
                              <a16:creationId xmlns:a16="http://schemas.microsoft.com/office/drawing/2014/main" id="{2203C1F9-D100-4286-99F2-BCB2C429CB5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3" name="Straight Connector 112">
                          <a:extLst>
                            <a:ext uri="{FF2B5EF4-FFF2-40B4-BE49-F238E27FC236}">
                              <a16:creationId xmlns:a16="http://schemas.microsoft.com/office/drawing/2014/main" id="{9CA53F25-E859-4DC2-BCD8-BCAB654FFC8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11" name="Straight Connector 110">
                        <a:extLst>
                          <a:ext uri="{FF2B5EF4-FFF2-40B4-BE49-F238E27FC236}">
                            <a16:creationId xmlns:a16="http://schemas.microsoft.com/office/drawing/2014/main" id="{6FE5F2A0-5965-4575-B78A-EB1549AF368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799619" y="2890947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07" name="Straight Connector 106">
                      <a:extLst>
                        <a:ext uri="{FF2B5EF4-FFF2-40B4-BE49-F238E27FC236}">
                          <a16:creationId xmlns:a16="http://schemas.microsoft.com/office/drawing/2014/main" id="{CB9675AB-40BB-4ED4-B39A-B939338BC9E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5214537" y="2694719"/>
                      <a:ext cx="109" cy="34036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5" name="Straight Connector 104">
                    <a:extLst>
                      <a:ext uri="{FF2B5EF4-FFF2-40B4-BE49-F238E27FC236}">
                        <a16:creationId xmlns:a16="http://schemas.microsoft.com/office/drawing/2014/main" id="{20FFCAC8-A3AB-481C-946F-5AEB36CC25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34609" y="3812447"/>
                    <a:ext cx="0" cy="32066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9" name="TextBox 98">
                  <a:extLst>
                    <a:ext uri="{FF2B5EF4-FFF2-40B4-BE49-F238E27FC236}">
                      <a16:creationId xmlns:a16="http://schemas.microsoft.com/office/drawing/2014/main" id="{5FAFEF92-E737-4E51-BC69-BC01C8EFD431}"/>
                    </a:ext>
                  </a:extLst>
                </p:cNvPr>
                <p:cNvSpPr txBox="1"/>
                <p:nvPr/>
              </p:nvSpPr>
              <p:spPr>
                <a:xfrm>
                  <a:off x="6781507" y="2958124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2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  <p:sp>
              <p:nvSpPr>
                <p:cNvPr id="100" name="Oval 99">
                  <a:extLst>
                    <a:ext uri="{FF2B5EF4-FFF2-40B4-BE49-F238E27FC236}">
                      <a16:creationId xmlns:a16="http://schemas.microsoft.com/office/drawing/2014/main" id="{AAD6FF91-0690-4883-970A-5C4C10CCD51F}"/>
                    </a:ext>
                  </a:extLst>
                </p:cNvPr>
                <p:cNvSpPr/>
                <p:nvPr/>
              </p:nvSpPr>
              <p:spPr>
                <a:xfrm>
                  <a:off x="6507984" y="2353880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Oval 100">
                  <a:extLst>
                    <a:ext uri="{FF2B5EF4-FFF2-40B4-BE49-F238E27FC236}">
                      <a16:creationId xmlns:a16="http://schemas.microsoft.com/office/drawing/2014/main" id="{F4214281-7CC5-4D16-8459-CCFFC2CF43B0}"/>
                    </a:ext>
                  </a:extLst>
                </p:cNvPr>
                <p:cNvSpPr/>
                <p:nvPr/>
              </p:nvSpPr>
              <p:spPr>
                <a:xfrm>
                  <a:off x="6558357" y="5854270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" name="Straight Arrow Connector 101">
                  <a:extLst>
                    <a:ext uri="{FF2B5EF4-FFF2-40B4-BE49-F238E27FC236}">
                      <a16:creationId xmlns:a16="http://schemas.microsoft.com/office/drawing/2014/main" id="{EB3903DF-A990-4D5A-960A-AB29492A78A8}"/>
                    </a:ext>
                  </a:extLst>
                </p:cNvPr>
                <p:cNvCxnSpPr/>
                <p:nvPr/>
              </p:nvCxnSpPr>
              <p:spPr>
                <a:xfrm>
                  <a:off x="6243896" y="3864667"/>
                  <a:ext cx="0" cy="365864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3" name="TextBox 102">
                  <a:extLst>
                    <a:ext uri="{FF2B5EF4-FFF2-40B4-BE49-F238E27FC236}">
                      <a16:creationId xmlns:a16="http://schemas.microsoft.com/office/drawing/2014/main" id="{FAE7B126-9C77-47A7-9BB7-5EC39274D8AC}"/>
                    </a:ext>
                  </a:extLst>
                </p:cNvPr>
                <p:cNvSpPr txBox="1"/>
                <p:nvPr/>
              </p:nvSpPr>
              <p:spPr>
                <a:xfrm>
                  <a:off x="6288947" y="6021323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-3 V</a:t>
                  </a:r>
                </a:p>
              </p:txBody>
            </p: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AB10BA78-67B4-4542-806A-86AFC63A2FD7}"/>
                  </a:ext>
                </a:extLst>
              </p:cNvPr>
              <p:cNvGrpSpPr/>
              <p:nvPr/>
            </p:nvGrpSpPr>
            <p:grpSpPr>
              <a:xfrm>
                <a:off x="8483087" y="3785692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2F21B32A-45AC-4097-B5E2-DAD5FB28FCA3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80" name="Group 79">
                    <a:extLst>
                      <a:ext uri="{FF2B5EF4-FFF2-40B4-BE49-F238E27FC236}">
                        <a16:creationId xmlns:a16="http://schemas.microsoft.com/office/drawing/2014/main" id="{882049EA-7727-447B-B617-E37C320DD06A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82" name="Group 81">
                      <a:extLst>
                        <a:ext uri="{FF2B5EF4-FFF2-40B4-BE49-F238E27FC236}">
                          <a16:creationId xmlns:a16="http://schemas.microsoft.com/office/drawing/2014/main" id="{03DEF33F-A4D7-4953-8BEB-4AC72A0B1D8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90" name="Straight Connector 89">
                        <a:extLst>
                          <a:ext uri="{FF2B5EF4-FFF2-40B4-BE49-F238E27FC236}">
                            <a16:creationId xmlns:a16="http://schemas.microsoft.com/office/drawing/2014/main" id="{9921C6B6-ED09-4B5D-A258-D3DA9E5A482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1" name="Straight Connector 90">
                        <a:extLst>
                          <a:ext uri="{FF2B5EF4-FFF2-40B4-BE49-F238E27FC236}">
                            <a16:creationId xmlns:a16="http://schemas.microsoft.com/office/drawing/2014/main" id="{F415A41E-AFAA-4FF6-A4B1-F96D20439E7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83" name="Group 82">
                      <a:extLst>
                        <a:ext uri="{FF2B5EF4-FFF2-40B4-BE49-F238E27FC236}">
                          <a16:creationId xmlns:a16="http://schemas.microsoft.com/office/drawing/2014/main" id="{696E6D57-3794-448C-8C8F-1097C764D94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88" name="Straight Connector 87">
                        <a:extLst>
                          <a:ext uri="{FF2B5EF4-FFF2-40B4-BE49-F238E27FC236}">
                            <a16:creationId xmlns:a16="http://schemas.microsoft.com/office/drawing/2014/main" id="{4A0461A7-ED6C-46E3-A0A5-D5E0EBC5750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9" name="Straight Connector 88">
                        <a:extLst>
                          <a:ext uri="{FF2B5EF4-FFF2-40B4-BE49-F238E27FC236}">
                            <a16:creationId xmlns:a16="http://schemas.microsoft.com/office/drawing/2014/main" id="{66212250-4075-4640-9BDE-55CFA6AFCAA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84" name="Group 83">
                      <a:extLst>
                        <a:ext uri="{FF2B5EF4-FFF2-40B4-BE49-F238E27FC236}">
                          <a16:creationId xmlns:a16="http://schemas.microsoft.com/office/drawing/2014/main" id="{22C12AD3-F234-4D77-BC8A-ED3783C8CFE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86" name="Straight Connector 85">
                        <a:extLst>
                          <a:ext uri="{FF2B5EF4-FFF2-40B4-BE49-F238E27FC236}">
                            <a16:creationId xmlns:a16="http://schemas.microsoft.com/office/drawing/2014/main" id="{CD79CDE6-D675-4F8C-8EF6-C1F9AACC9EF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7" name="Straight Connector 86">
                        <a:extLst>
                          <a:ext uri="{FF2B5EF4-FFF2-40B4-BE49-F238E27FC236}">
                            <a16:creationId xmlns:a16="http://schemas.microsoft.com/office/drawing/2014/main" id="{DC43E61F-FFC9-4356-B3B8-9E3C87D81D3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85" name="Straight Connector 84">
                      <a:extLst>
                        <a:ext uri="{FF2B5EF4-FFF2-40B4-BE49-F238E27FC236}">
                          <a16:creationId xmlns:a16="http://schemas.microsoft.com/office/drawing/2014/main" id="{E597B845-9666-4D03-AF47-DF7ECD0FB7A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7526D690-AE68-423B-8474-14AA4C4A2D4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B3A54341-E344-432D-B425-9B5B29EA868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87851624-2B49-4397-A0D8-B48D2A2A57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930203" y="5434023"/>
                <a:ext cx="70359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EF084BE-DBA8-43B3-AB07-B5D2A3FB92EA}"/>
                  </a:ext>
                </a:extLst>
              </p:cNvPr>
              <p:cNvSpPr txBox="1"/>
              <p:nvPr/>
            </p:nvSpPr>
            <p:spPr>
              <a:xfrm>
                <a:off x="8898185" y="4575394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</p:grp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F164644-1C94-479C-8F83-6A506CEAC828}"/>
                </a:ext>
              </a:extLst>
            </p:cNvPr>
            <p:cNvSpPr txBox="1"/>
            <p:nvPr/>
          </p:nvSpPr>
          <p:spPr>
            <a:xfrm>
              <a:off x="743393" y="2875888"/>
              <a:ext cx="393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2AF8D946-F801-4BC9-919E-4FC0C385A1E3}"/>
                </a:ext>
              </a:extLst>
            </p:cNvPr>
            <p:cNvCxnSpPr/>
            <p:nvPr/>
          </p:nvCxnSpPr>
          <p:spPr>
            <a:xfrm>
              <a:off x="1060770" y="2918229"/>
              <a:ext cx="0" cy="3658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A42B564B-EC29-44F5-9F4C-9F3E968053F0}"/>
                </a:ext>
              </a:extLst>
            </p:cNvPr>
            <p:cNvSpPr txBox="1"/>
            <p:nvPr/>
          </p:nvSpPr>
          <p:spPr>
            <a:xfrm>
              <a:off x="2332265" y="4117701"/>
              <a:ext cx="393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2</a:t>
              </a: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48E56DC4-7DBD-4C1B-8042-9F97C1816B6C}"/>
                </a:ext>
              </a:extLst>
            </p:cNvPr>
            <p:cNvCxnSpPr/>
            <p:nvPr/>
          </p:nvCxnSpPr>
          <p:spPr>
            <a:xfrm>
              <a:off x="2332265" y="4105245"/>
              <a:ext cx="0" cy="3658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itle 1">
            <a:extLst>
              <a:ext uri="{FF2B5EF4-FFF2-40B4-BE49-F238E27FC236}">
                <a16:creationId xmlns:a16="http://schemas.microsoft.com/office/drawing/2014/main" id="{6EADFCBA-EBEA-489E-8A82-DC6500A1B13E}"/>
              </a:ext>
            </a:extLst>
          </p:cNvPr>
          <p:cNvSpPr txBox="1">
            <a:spLocks/>
          </p:cNvSpPr>
          <p:nvPr/>
        </p:nvSpPr>
        <p:spPr>
          <a:xfrm>
            <a:off x="4207460" y="2434958"/>
            <a:ext cx="7529755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Then </a:t>
            </a:r>
            <a:r>
              <a:rPr lang="en-US" sz="3600" dirty="0" err="1">
                <a:solidFill>
                  <a:srgbClr val="0070C0"/>
                </a:solidFill>
              </a:rPr>
              <a:t>V</a:t>
            </a:r>
            <a:r>
              <a:rPr lang="en-US" sz="3600" baseline="-25000" dirty="0" err="1">
                <a:solidFill>
                  <a:srgbClr val="0070C0"/>
                </a:solidFill>
              </a:rPr>
              <a:t>out</a:t>
            </a:r>
            <a:r>
              <a:rPr lang="en-US" sz="3600" dirty="0">
                <a:solidFill>
                  <a:srgbClr val="0070C0"/>
                </a:solidFill>
              </a:rPr>
              <a:t>  = (V</a:t>
            </a:r>
            <a:r>
              <a:rPr lang="en-US" sz="3600" baseline="-25000" dirty="0">
                <a:solidFill>
                  <a:srgbClr val="0070C0"/>
                </a:solidFill>
              </a:rPr>
              <a:t>in </a:t>
            </a:r>
            <a:r>
              <a:rPr lang="en-US" sz="3600" dirty="0">
                <a:solidFill>
                  <a:srgbClr val="0070C0"/>
                </a:solidFill>
              </a:rPr>
              <a:t>– 3 V)/2 = (V</a:t>
            </a:r>
            <a:r>
              <a:rPr lang="en-US" sz="3600" baseline="-25000" dirty="0">
                <a:solidFill>
                  <a:srgbClr val="0070C0"/>
                </a:solidFill>
              </a:rPr>
              <a:t>in</a:t>
            </a:r>
            <a:r>
              <a:rPr lang="en-US" sz="3600" dirty="0">
                <a:solidFill>
                  <a:srgbClr val="0070C0"/>
                </a:solidFill>
              </a:rPr>
              <a:t>)/2 – 1.5 V 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481E57ED-E7A1-4DD8-877A-DEE38A255F28}"/>
              </a:ext>
            </a:extLst>
          </p:cNvPr>
          <p:cNvSpPr/>
          <p:nvPr/>
        </p:nvSpPr>
        <p:spPr>
          <a:xfrm>
            <a:off x="980315" y="3803236"/>
            <a:ext cx="731520" cy="731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59B2F776-8818-48B5-BF9D-CA3A6AE9B071}"/>
              </a:ext>
            </a:extLst>
          </p:cNvPr>
          <p:cNvGrpSpPr/>
          <p:nvPr/>
        </p:nvGrpSpPr>
        <p:grpSpPr>
          <a:xfrm>
            <a:off x="5636119" y="3562426"/>
            <a:ext cx="4672435" cy="2740351"/>
            <a:chOff x="7494287" y="3961321"/>
            <a:chExt cx="4672435" cy="2740351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E9D4FAB7-500B-4A7B-B9A6-5695896E6B33}"/>
                </a:ext>
              </a:extLst>
            </p:cNvPr>
            <p:cNvGrpSpPr/>
            <p:nvPr/>
          </p:nvGrpSpPr>
          <p:grpSpPr>
            <a:xfrm>
              <a:off x="7494287" y="3961321"/>
              <a:ext cx="4672435" cy="2740351"/>
              <a:chOff x="7153964" y="2778950"/>
              <a:chExt cx="4672435" cy="2740351"/>
            </a:xfrm>
          </p:grpSpPr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212B1455-76BA-45F1-8E62-59707099E367}"/>
                  </a:ext>
                </a:extLst>
              </p:cNvPr>
              <p:cNvGrpSpPr/>
              <p:nvPr/>
            </p:nvGrpSpPr>
            <p:grpSpPr>
              <a:xfrm>
                <a:off x="7153964" y="2815583"/>
                <a:ext cx="4297680" cy="2703718"/>
                <a:chOff x="7153964" y="2815583"/>
                <a:chExt cx="4297680" cy="2703718"/>
              </a:xfrm>
            </p:grpSpPr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BC257427-8068-47E9-B966-02EB8D799C68}"/>
                    </a:ext>
                  </a:extLst>
                </p:cNvPr>
                <p:cNvCxnSpPr/>
                <p:nvPr/>
              </p:nvCxnSpPr>
              <p:spPr>
                <a:xfrm flipV="1">
                  <a:off x="7153964" y="4086643"/>
                  <a:ext cx="4297680" cy="0"/>
                </a:xfrm>
                <a:prstGeom prst="line">
                  <a:avLst/>
                </a:prstGeom>
                <a:ln w="22225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E69EFC1B-E860-4315-9B83-4D722490AD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8306085" y="4063812"/>
                  <a:ext cx="2496457" cy="0"/>
                </a:xfrm>
                <a:prstGeom prst="line">
                  <a:avLst/>
                </a:prstGeom>
                <a:ln w="22225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45F98185-E11E-4924-B8C8-888FAEA087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90450" y="4696342"/>
                  <a:ext cx="1919151" cy="3717"/>
                </a:xfrm>
                <a:prstGeom prst="line">
                  <a:avLst/>
                </a:prstGeom>
                <a:ln w="508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79DD905D-01C4-4089-B11C-E801F14512A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468714" y="4696341"/>
                  <a:ext cx="1645920" cy="822960"/>
                </a:xfrm>
                <a:prstGeom prst="line">
                  <a:avLst/>
                </a:prstGeom>
                <a:ln w="508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BFD94E0A-8F97-4560-96DE-8628553E3D18}"/>
                  </a:ext>
                </a:extLst>
              </p:cNvPr>
              <p:cNvSpPr txBox="1"/>
              <p:nvPr/>
            </p:nvSpPr>
            <p:spPr>
              <a:xfrm>
                <a:off x="9616299" y="2778950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baseline="-25000" dirty="0"/>
              </a:p>
            </p:txBody>
          </p:sp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4BA82760-A673-41AD-A0CE-82D1EB07598E}"/>
                  </a:ext>
                </a:extLst>
              </p:cNvPr>
              <p:cNvSpPr txBox="1"/>
              <p:nvPr/>
            </p:nvSpPr>
            <p:spPr>
              <a:xfrm>
                <a:off x="11177029" y="4125126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in</a:t>
                </a:r>
              </a:p>
            </p:txBody>
          </p: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E3AE19DF-56AC-4687-9AC8-A222F62504E1}"/>
                  </a:ext>
                </a:extLst>
              </p:cNvPr>
              <p:cNvCxnSpPr/>
              <p:nvPr/>
            </p:nvCxnSpPr>
            <p:spPr>
              <a:xfrm flipV="1">
                <a:off x="9062934" y="3948858"/>
                <a:ext cx="0" cy="2634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758F79A9-C55C-415B-9F6D-83D3B6B00291}"/>
                  </a:ext>
                </a:extLst>
              </p:cNvPr>
              <p:cNvSpPr txBox="1"/>
              <p:nvPr/>
            </p:nvSpPr>
            <p:spPr>
              <a:xfrm>
                <a:off x="8681211" y="3635730"/>
                <a:ext cx="64937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-1.6 V</a:t>
                </a:r>
                <a:endParaRPr lang="en-US" sz="1400" baseline="-25000" dirty="0"/>
              </a:p>
            </p:txBody>
          </p:sp>
        </p:grp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7F58FA3-B1D7-488E-B275-9CDFEF08AFD1}"/>
                </a:ext>
              </a:extLst>
            </p:cNvPr>
            <p:cNvSpPr txBox="1"/>
            <p:nvPr/>
          </p:nvSpPr>
          <p:spPr>
            <a:xfrm>
              <a:off x="9891440" y="5899599"/>
              <a:ext cx="64937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-2.3 V</a:t>
              </a:r>
              <a:endParaRPr lang="en-US" sz="1400" baseline="-25000" dirty="0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2D604591-55D2-4D53-AE76-07CA3FF85102}"/>
                </a:ext>
              </a:extLst>
            </p:cNvPr>
            <p:cNvCxnSpPr/>
            <p:nvPr/>
          </p:nvCxnSpPr>
          <p:spPr>
            <a:xfrm flipV="1">
              <a:off x="9754280" y="5878713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04359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6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03067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Practice Problem 3  b)  Find the current through the diode and the output voltage when the input is 5.0 volts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23384B49-DB72-4BB3-94E8-9103B0116624}"/>
              </a:ext>
            </a:extLst>
          </p:cNvPr>
          <p:cNvSpPr txBox="1">
            <a:spLocks/>
          </p:cNvSpPr>
          <p:nvPr/>
        </p:nvSpPr>
        <p:spPr>
          <a:xfrm>
            <a:off x="2186438" y="1784579"/>
            <a:ext cx="9725941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The diode is on; the output must be – 2.3 V</a:t>
            </a:r>
          </a:p>
        </p:txBody>
      </p:sp>
      <p:sp>
        <p:nvSpPr>
          <p:cNvPr id="53" name="Title 1">
            <a:extLst>
              <a:ext uri="{FF2B5EF4-FFF2-40B4-BE49-F238E27FC236}">
                <a16:creationId xmlns:a16="http://schemas.microsoft.com/office/drawing/2014/main" id="{FA5E3D38-EA21-4C3A-9C00-53F8C77429D9}"/>
              </a:ext>
            </a:extLst>
          </p:cNvPr>
          <p:cNvSpPr txBox="1">
            <a:spLocks/>
          </p:cNvSpPr>
          <p:nvPr/>
        </p:nvSpPr>
        <p:spPr>
          <a:xfrm>
            <a:off x="4207461" y="2489133"/>
            <a:ext cx="3777078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Then I</a:t>
            </a:r>
            <a:r>
              <a:rPr lang="en-US" sz="3600" baseline="-25000" dirty="0">
                <a:solidFill>
                  <a:srgbClr val="0070C0"/>
                </a:solidFill>
              </a:rPr>
              <a:t>2</a:t>
            </a:r>
            <a:r>
              <a:rPr lang="en-US" sz="3600" dirty="0">
                <a:solidFill>
                  <a:srgbClr val="0070C0"/>
                </a:solidFill>
              </a:rPr>
              <a:t>  = 0.35 mA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392B523C-C06B-4E7C-9558-C658CE8611C7}"/>
              </a:ext>
            </a:extLst>
          </p:cNvPr>
          <p:cNvGrpSpPr/>
          <p:nvPr/>
        </p:nvGrpSpPr>
        <p:grpSpPr>
          <a:xfrm>
            <a:off x="711083" y="1948480"/>
            <a:ext cx="2739920" cy="4445795"/>
            <a:chOff x="711083" y="1948480"/>
            <a:chExt cx="2739920" cy="4445795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5E76942B-DFDF-478B-86D1-8A934D78DA0A}"/>
                </a:ext>
              </a:extLst>
            </p:cNvPr>
            <p:cNvGrpSpPr/>
            <p:nvPr/>
          </p:nvGrpSpPr>
          <p:grpSpPr>
            <a:xfrm>
              <a:off x="711083" y="1948480"/>
              <a:ext cx="2739920" cy="4445795"/>
              <a:chOff x="7238883" y="2001983"/>
              <a:chExt cx="2739920" cy="4445795"/>
            </a:xfrm>
          </p:grpSpPr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83DF795E-21A9-47EC-A5E7-64AE5FA6501C}"/>
                  </a:ext>
                </a:extLst>
              </p:cNvPr>
              <p:cNvGrpSpPr/>
              <p:nvPr/>
            </p:nvGrpSpPr>
            <p:grpSpPr>
              <a:xfrm>
                <a:off x="7238883" y="2001983"/>
                <a:ext cx="2739920" cy="4445795"/>
                <a:chOff x="5894209" y="1945489"/>
                <a:chExt cx="2739920" cy="4445795"/>
              </a:xfrm>
            </p:grpSpPr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DC5A2F1C-0B08-4947-82B3-BC84071B00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604448" y="4235638"/>
                  <a:ext cx="0" cy="173736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92514601-FB95-4D13-A0D9-8C44C64CFD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85529" y="3729529"/>
                  <a:ext cx="15544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9" name="TextBox 128">
                  <a:extLst>
                    <a:ext uri="{FF2B5EF4-FFF2-40B4-BE49-F238E27FC236}">
                      <a16:creationId xmlns:a16="http://schemas.microsoft.com/office/drawing/2014/main" id="{0B6C4479-74B8-41D1-8A7B-ABB042767C25}"/>
                    </a:ext>
                  </a:extLst>
                </p:cNvPr>
                <p:cNvSpPr txBox="1"/>
                <p:nvPr/>
              </p:nvSpPr>
              <p:spPr>
                <a:xfrm>
                  <a:off x="7659877" y="3298976"/>
                  <a:ext cx="9742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dirty="0"/>
                </a:p>
              </p:txBody>
            </p:sp>
            <p:sp>
              <p:nvSpPr>
                <p:cNvPr id="130" name="TextBox 129">
                  <a:extLst>
                    <a:ext uri="{FF2B5EF4-FFF2-40B4-BE49-F238E27FC236}">
                      <a16:creationId xmlns:a16="http://schemas.microsoft.com/office/drawing/2014/main" id="{172D0F81-3BC4-421E-9FFD-AC56F1756C86}"/>
                    </a:ext>
                  </a:extLst>
                </p:cNvPr>
                <p:cNvSpPr txBox="1"/>
                <p:nvPr/>
              </p:nvSpPr>
              <p:spPr>
                <a:xfrm>
                  <a:off x="6189529" y="1945489"/>
                  <a:ext cx="108061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A9647F78-0B90-4EAF-88D2-A357DE99B8E8}"/>
                    </a:ext>
                  </a:extLst>
                </p:cNvPr>
                <p:cNvGrpSpPr/>
                <p:nvPr/>
              </p:nvGrpSpPr>
              <p:grpSpPr>
                <a:xfrm flipV="1">
                  <a:off x="6417003" y="3864667"/>
                  <a:ext cx="365760" cy="413645"/>
                  <a:chOff x="6431228" y="3717404"/>
                  <a:chExt cx="365760" cy="413645"/>
                </a:xfrm>
              </p:grpSpPr>
              <p:sp>
                <p:nvSpPr>
                  <p:cNvPr id="153" name="Isosceles Triangle 152">
                    <a:extLst>
                      <a:ext uri="{FF2B5EF4-FFF2-40B4-BE49-F238E27FC236}">
                        <a16:creationId xmlns:a16="http://schemas.microsoft.com/office/drawing/2014/main" id="{5F9EA6C2-F3D6-4FC0-B494-17F252246D6D}"/>
                      </a:ext>
                    </a:extLst>
                  </p:cNvPr>
                  <p:cNvSpPr/>
                  <p:nvPr/>
                </p:nvSpPr>
                <p:spPr>
                  <a:xfrm>
                    <a:off x="6435645" y="3735836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54" name="Straight Connector 153">
                    <a:extLst>
                      <a:ext uri="{FF2B5EF4-FFF2-40B4-BE49-F238E27FC236}">
                        <a16:creationId xmlns:a16="http://schemas.microsoft.com/office/drawing/2014/main" id="{0E2E6F54-2747-43DC-AA08-13878984BD5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431228" y="3717404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32" name="TextBox 131">
                  <a:extLst>
                    <a:ext uri="{FF2B5EF4-FFF2-40B4-BE49-F238E27FC236}">
                      <a16:creationId xmlns:a16="http://schemas.microsoft.com/office/drawing/2014/main" id="{EE7AF608-1454-4177-AD26-EAE6C20768D4}"/>
                    </a:ext>
                  </a:extLst>
                </p:cNvPr>
                <p:cNvSpPr txBox="1"/>
                <p:nvPr/>
              </p:nvSpPr>
              <p:spPr>
                <a:xfrm>
                  <a:off x="5894209" y="3845502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I</a:t>
                  </a:r>
                  <a:r>
                    <a:rPr lang="en-US" baseline="-25000" dirty="0"/>
                    <a:t>D</a:t>
                  </a:r>
                </a:p>
              </p:txBody>
            </p:sp>
            <p:grpSp>
              <p:nvGrpSpPr>
                <p:cNvPr id="133" name="Group 132">
                  <a:extLst>
                    <a:ext uri="{FF2B5EF4-FFF2-40B4-BE49-F238E27FC236}">
                      <a16:creationId xmlns:a16="http://schemas.microsoft.com/office/drawing/2014/main" id="{03A4BE72-B56F-498E-B509-D5CEF229E600}"/>
                    </a:ext>
                  </a:extLst>
                </p:cNvPr>
                <p:cNvGrpSpPr/>
                <p:nvPr/>
              </p:nvGrpSpPr>
              <p:grpSpPr>
                <a:xfrm>
                  <a:off x="6434120" y="2451137"/>
                  <a:ext cx="297701" cy="1438395"/>
                  <a:chOff x="5090300" y="2694719"/>
                  <a:chExt cx="297701" cy="1438395"/>
                </a:xfrm>
              </p:grpSpPr>
              <p:grpSp>
                <p:nvGrpSpPr>
                  <p:cNvPr id="139" name="Group 138">
                    <a:extLst>
                      <a:ext uri="{FF2B5EF4-FFF2-40B4-BE49-F238E27FC236}">
                        <a16:creationId xmlns:a16="http://schemas.microsoft.com/office/drawing/2014/main" id="{452282AB-4963-4527-85E3-6111638F8465}"/>
                      </a:ext>
                    </a:extLst>
                  </p:cNvPr>
                  <p:cNvGrpSpPr/>
                  <p:nvPr/>
                </p:nvGrpSpPr>
                <p:grpSpPr>
                  <a:xfrm>
                    <a:off x="5090300" y="2694719"/>
                    <a:ext cx="297701" cy="1117728"/>
                    <a:chOff x="5090300" y="2694719"/>
                    <a:chExt cx="297701" cy="1117728"/>
                  </a:xfrm>
                </p:grpSpPr>
                <p:grpSp>
                  <p:nvGrpSpPr>
                    <p:cNvPr id="141" name="Group 140">
                      <a:extLst>
                        <a:ext uri="{FF2B5EF4-FFF2-40B4-BE49-F238E27FC236}">
                          <a16:creationId xmlns:a16="http://schemas.microsoft.com/office/drawing/2014/main" id="{97243A8F-DBC7-4208-8E12-0ECFEA6FAD3B}"/>
                        </a:ext>
                      </a:extLst>
                    </p:cNvPr>
                    <p:cNvGrpSpPr/>
                    <p:nvPr/>
                  </p:nvGrpSpPr>
                  <p:grpSpPr>
                    <a:xfrm rot="5400000">
                      <a:off x="4840221" y="3264667"/>
                      <a:ext cx="797859" cy="297701"/>
                      <a:chOff x="3069003" y="2744655"/>
                      <a:chExt cx="797859" cy="297701"/>
                    </a:xfrm>
                  </p:grpSpPr>
                  <p:grpSp>
                    <p:nvGrpSpPr>
                      <p:cNvPr id="143" name="Group 142">
                        <a:extLst>
                          <a:ext uri="{FF2B5EF4-FFF2-40B4-BE49-F238E27FC236}">
                            <a16:creationId xmlns:a16="http://schemas.microsoft.com/office/drawing/2014/main" id="{7FD64199-0702-49E2-869D-A1BDD5EA94C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069003" y="2744655"/>
                        <a:ext cx="204010" cy="290601"/>
                        <a:chOff x="3608294" y="2623632"/>
                        <a:chExt cx="204010" cy="290601"/>
                      </a:xfrm>
                    </p:grpSpPr>
                    <p:cxnSp>
                      <p:nvCxnSpPr>
                        <p:cNvPr id="151" name="Straight Connector 150">
                          <a:extLst>
                            <a:ext uri="{FF2B5EF4-FFF2-40B4-BE49-F238E27FC236}">
                              <a16:creationId xmlns:a16="http://schemas.microsoft.com/office/drawing/2014/main" id="{7C106562-AD2E-4ED4-8C81-78C2973DBFA6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608294" y="2623632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52" name="Straight Connector 151">
                          <a:extLst>
                            <a:ext uri="{FF2B5EF4-FFF2-40B4-BE49-F238E27FC236}">
                              <a16:creationId xmlns:a16="http://schemas.microsoft.com/office/drawing/2014/main" id="{F3F8964E-EB0F-49E7-BA87-B83FB4B92687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44" name="Group 143">
                        <a:extLst>
                          <a:ext uri="{FF2B5EF4-FFF2-40B4-BE49-F238E27FC236}">
                            <a16:creationId xmlns:a16="http://schemas.microsoft.com/office/drawing/2014/main" id="{7C54C1F1-F8A8-4FB4-A7F2-F2022706F4E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72884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49" name="Straight Connector 148">
                          <a:extLst>
                            <a:ext uri="{FF2B5EF4-FFF2-40B4-BE49-F238E27FC236}">
                              <a16:creationId xmlns:a16="http://schemas.microsoft.com/office/drawing/2014/main" id="{5EE93ED8-25BC-40BF-9B2C-E3E317F0B04C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50" name="Straight Connector 149">
                          <a:extLst>
                            <a:ext uri="{FF2B5EF4-FFF2-40B4-BE49-F238E27FC236}">
                              <a16:creationId xmlns:a16="http://schemas.microsoft.com/office/drawing/2014/main" id="{142CE63A-6CC5-43A6-AFE1-FD95129928E6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45" name="Group 144">
                        <a:extLst>
                          <a:ext uri="{FF2B5EF4-FFF2-40B4-BE49-F238E27FC236}">
                            <a16:creationId xmlns:a16="http://schemas.microsoft.com/office/drawing/2014/main" id="{74BFBA64-E512-452E-9D6A-06FCF0241DA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36316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47" name="Straight Connector 146">
                          <a:extLst>
                            <a:ext uri="{FF2B5EF4-FFF2-40B4-BE49-F238E27FC236}">
                              <a16:creationId xmlns:a16="http://schemas.microsoft.com/office/drawing/2014/main" id="{149D223F-87BD-471F-9ED2-78D40487FA88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48" name="Straight Connector 147">
                          <a:extLst>
                            <a:ext uri="{FF2B5EF4-FFF2-40B4-BE49-F238E27FC236}">
                              <a16:creationId xmlns:a16="http://schemas.microsoft.com/office/drawing/2014/main" id="{2C52A9EA-6DCA-4531-B470-BC646795022C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46" name="Straight Connector 145">
                        <a:extLst>
                          <a:ext uri="{FF2B5EF4-FFF2-40B4-BE49-F238E27FC236}">
                            <a16:creationId xmlns:a16="http://schemas.microsoft.com/office/drawing/2014/main" id="{229CB358-05A6-46A3-8664-5581BB57AC1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799619" y="2890947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42" name="Straight Connector 141">
                      <a:extLst>
                        <a:ext uri="{FF2B5EF4-FFF2-40B4-BE49-F238E27FC236}">
                          <a16:creationId xmlns:a16="http://schemas.microsoft.com/office/drawing/2014/main" id="{873AB01B-0C89-4B69-A7B1-BC3EAC8FDC7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5214537" y="2694719"/>
                      <a:ext cx="109" cy="34036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025BC8E8-BDA2-4385-80C7-9E98B5859E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34609" y="3812447"/>
                    <a:ext cx="0" cy="32066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34" name="TextBox 133">
                  <a:extLst>
                    <a:ext uri="{FF2B5EF4-FFF2-40B4-BE49-F238E27FC236}">
                      <a16:creationId xmlns:a16="http://schemas.microsoft.com/office/drawing/2014/main" id="{36F81F52-CEB5-4D8F-94F6-6E80F994ADE1}"/>
                    </a:ext>
                  </a:extLst>
                </p:cNvPr>
                <p:cNvSpPr txBox="1"/>
                <p:nvPr/>
              </p:nvSpPr>
              <p:spPr>
                <a:xfrm>
                  <a:off x="6781507" y="2958124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2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  <p:sp>
              <p:nvSpPr>
                <p:cNvPr id="135" name="Oval 134">
                  <a:extLst>
                    <a:ext uri="{FF2B5EF4-FFF2-40B4-BE49-F238E27FC236}">
                      <a16:creationId xmlns:a16="http://schemas.microsoft.com/office/drawing/2014/main" id="{23DDB14E-CC84-4FDB-9A03-9C658C9246EC}"/>
                    </a:ext>
                  </a:extLst>
                </p:cNvPr>
                <p:cNvSpPr/>
                <p:nvPr/>
              </p:nvSpPr>
              <p:spPr>
                <a:xfrm>
                  <a:off x="6507984" y="2353880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Oval 135">
                  <a:extLst>
                    <a:ext uri="{FF2B5EF4-FFF2-40B4-BE49-F238E27FC236}">
                      <a16:creationId xmlns:a16="http://schemas.microsoft.com/office/drawing/2014/main" id="{E3023E42-B140-4BB7-BF9F-9BDF054607E2}"/>
                    </a:ext>
                  </a:extLst>
                </p:cNvPr>
                <p:cNvSpPr/>
                <p:nvPr/>
              </p:nvSpPr>
              <p:spPr>
                <a:xfrm>
                  <a:off x="6558357" y="5854270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7" name="Straight Arrow Connector 136">
                  <a:extLst>
                    <a:ext uri="{FF2B5EF4-FFF2-40B4-BE49-F238E27FC236}">
                      <a16:creationId xmlns:a16="http://schemas.microsoft.com/office/drawing/2014/main" id="{9EC29E2C-678C-481E-80B7-82A88B8062E1}"/>
                    </a:ext>
                  </a:extLst>
                </p:cNvPr>
                <p:cNvCxnSpPr/>
                <p:nvPr/>
              </p:nvCxnSpPr>
              <p:spPr>
                <a:xfrm>
                  <a:off x="6243896" y="3864667"/>
                  <a:ext cx="0" cy="365864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8" name="TextBox 137">
                  <a:extLst>
                    <a:ext uri="{FF2B5EF4-FFF2-40B4-BE49-F238E27FC236}">
                      <a16:creationId xmlns:a16="http://schemas.microsoft.com/office/drawing/2014/main" id="{779961B3-E54B-4556-BED7-93222BA94E76}"/>
                    </a:ext>
                  </a:extLst>
                </p:cNvPr>
                <p:cNvSpPr txBox="1"/>
                <p:nvPr/>
              </p:nvSpPr>
              <p:spPr>
                <a:xfrm>
                  <a:off x="6288947" y="6021323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-3 V</a:t>
                  </a:r>
                </a:p>
              </p:txBody>
            </p:sp>
          </p:grpSp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370B8FD5-6A17-4641-8D07-839F511A56A6}"/>
                  </a:ext>
                </a:extLst>
              </p:cNvPr>
              <p:cNvGrpSpPr/>
              <p:nvPr/>
            </p:nvGrpSpPr>
            <p:grpSpPr>
              <a:xfrm>
                <a:off x="8483087" y="3785692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AD13F844-E85D-40C0-B854-2FFEB1B71D4E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69" name="Group 68">
                    <a:extLst>
                      <a:ext uri="{FF2B5EF4-FFF2-40B4-BE49-F238E27FC236}">
                        <a16:creationId xmlns:a16="http://schemas.microsoft.com/office/drawing/2014/main" id="{B6055855-BB8D-4F63-97A5-811CE52ECEC3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74" name="Group 73">
                      <a:extLst>
                        <a:ext uri="{FF2B5EF4-FFF2-40B4-BE49-F238E27FC236}">
                          <a16:creationId xmlns:a16="http://schemas.microsoft.com/office/drawing/2014/main" id="{BEC0A361-2648-497A-8442-3BC62B5342A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23" name="Straight Connector 122">
                        <a:extLst>
                          <a:ext uri="{FF2B5EF4-FFF2-40B4-BE49-F238E27FC236}">
                            <a16:creationId xmlns:a16="http://schemas.microsoft.com/office/drawing/2014/main" id="{10A04AC8-9696-43B8-92F5-CEDBE638F64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4" name="Straight Connector 123">
                        <a:extLst>
                          <a:ext uri="{FF2B5EF4-FFF2-40B4-BE49-F238E27FC236}">
                            <a16:creationId xmlns:a16="http://schemas.microsoft.com/office/drawing/2014/main" id="{F601CD5B-15E1-4EFC-84C4-B4769DF7323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75" name="Group 74">
                      <a:extLst>
                        <a:ext uri="{FF2B5EF4-FFF2-40B4-BE49-F238E27FC236}">
                          <a16:creationId xmlns:a16="http://schemas.microsoft.com/office/drawing/2014/main" id="{5E8513FB-22C6-4C81-9212-6A02E6DC868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21" name="Straight Connector 120">
                        <a:extLst>
                          <a:ext uri="{FF2B5EF4-FFF2-40B4-BE49-F238E27FC236}">
                            <a16:creationId xmlns:a16="http://schemas.microsoft.com/office/drawing/2014/main" id="{3F19A475-6CB8-4037-A7D3-8D170BBC180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2" name="Straight Connector 121">
                        <a:extLst>
                          <a:ext uri="{FF2B5EF4-FFF2-40B4-BE49-F238E27FC236}">
                            <a16:creationId xmlns:a16="http://schemas.microsoft.com/office/drawing/2014/main" id="{4345BFAF-206A-4B1D-BC13-6F8121CA291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76" name="Group 75">
                      <a:extLst>
                        <a:ext uri="{FF2B5EF4-FFF2-40B4-BE49-F238E27FC236}">
                          <a16:creationId xmlns:a16="http://schemas.microsoft.com/office/drawing/2014/main" id="{9CC48F1E-2B84-4622-AEE4-9A2EFAD9854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78" name="Straight Connector 77">
                        <a:extLst>
                          <a:ext uri="{FF2B5EF4-FFF2-40B4-BE49-F238E27FC236}">
                            <a16:creationId xmlns:a16="http://schemas.microsoft.com/office/drawing/2014/main" id="{93A7F884-B939-4AE7-ADC4-D07FA7D8CB3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0" name="Straight Connector 119">
                        <a:extLst>
                          <a:ext uri="{FF2B5EF4-FFF2-40B4-BE49-F238E27FC236}">
                            <a16:creationId xmlns:a16="http://schemas.microsoft.com/office/drawing/2014/main" id="{0F81E61E-C818-4934-B235-141B537A43D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77" name="Straight Connector 76">
                      <a:extLst>
                        <a:ext uri="{FF2B5EF4-FFF2-40B4-BE49-F238E27FC236}">
                          <a16:creationId xmlns:a16="http://schemas.microsoft.com/office/drawing/2014/main" id="{5B2B1C17-D306-4DFF-97A7-030B4153326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0" name="Straight Connector 69">
                    <a:extLst>
                      <a:ext uri="{FF2B5EF4-FFF2-40B4-BE49-F238E27FC236}">
                        <a16:creationId xmlns:a16="http://schemas.microsoft.com/office/drawing/2014/main" id="{C97A4F47-C55E-4CB5-BDB9-0B5228EBFB0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47D8201B-38CA-4118-9C79-8748332CEB8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7F5B64EF-A1B4-4452-BC28-ACEDF44ED5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930203" y="5434023"/>
                <a:ext cx="70359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E46205BA-22CD-4BA9-8881-C077EE4646BD}"/>
                  </a:ext>
                </a:extLst>
              </p:cNvPr>
              <p:cNvSpPr txBox="1"/>
              <p:nvPr/>
            </p:nvSpPr>
            <p:spPr>
              <a:xfrm>
                <a:off x="8898185" y="4575394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</p:grp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22DD151B-F2CE-4257-A175-0A632B03345A}"/>
                </a:ext>
              </a:extLst>
            </p:cNvPr>
            <p:cNvSpPr txBox="1"/>
            <p:nvPr/>
          </p:nvSpPr>
          <p:spPr>
            <a:xfrm>
              <a:off x="743393" y="2875888"/>
              <a:ext cx="393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0555D09C-85A3-480E-926C-48805633F823}"/>
                </a:ext>
              </a:extLst>
            </p:cNvPr>
            <p:cNvCxnSpPr/>
            <p:nvPr/>
          </p:nvCxnSpPr>
          <p:spPr>
            <a:xfrm>
              <a:off x="1060770" y="2918229"/>
              <a:ext cx="0" cy="3658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3D7AB023-76DA-40E8-86AE-057E6C9757E0}"/>
                </a:ext>
              </a:extLst>
            </p:cNvPr>
            <p:cNvSpPr txBox="1"/>
            <p:nvPr/>
          </p:nvSpPr>
          <p:spPr>
            <a:xfrm>
              <a:off x="2332265" y="4117701"/>
              <a:ext cx="393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2</a:t>
              </a: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9FFBF397-F654-4D2D-AD47-7559414CBE63}"/>
                </a:ext>
              </a:extLst>
            </p:cNvPr>
            <p:cNvCxnSpPr/>
            <p:nvPr/>
          </p:nvCxnSpPr>
          <p:spPr>
            <a:xfrm>
              <a:off x="2332265" y="4105245"/>
              <a:ext cx="0" cy="3658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7" name="Title 1">
            <a:extLst>
              <a:ext uri="{FF2B5EF4-FFF2-40B4-BE49-F238E27FC236}">
                <a16:creationId xmlns:a16="http://schemas.microsoft.com/office/drawing/2014/main" id="{3F74D739-C2E9-4648-9645-7B43F23D142C}"/>
              </a:ext>
            </a:extLst>
          </p:cNvPr>
          <p:cNvSpPr txBox="1">
            <a:spLocks/>
          </p:cNvSpPr>
          <p:nvPr/>
        </p:nvSpPr>
        <p:spPr>
          <a:xfrm>
            <a:off x="3904737" y="3460013"/>
            <a:ext cx="7672550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 I</a:t>
            </a:r>
            <a:r>
              <a:rPr lang="en-US" sz="3600" baseline="-25000" dirty="0">
                <a:solidFill>
                  <a:srgbClr val="0070C0"/>
                </a:solidFill>
              </a:rPr>
              <a:t>D</a:t>
            </a:r>
            <a:r>
              <a:rPr lang="en-US" sz="3600" dirty="0">
                <a:solidFill>
                  <a:srgbClr val="0070C0"/>
                </a:solidFill>
              </a:rPr>
              <a:t>  =  I</a:t>
            </a:r>
            <a:r>
              <a:rPr lang="en-US" sz="3600" baseline="-25000" dirty="0">
                <a:solidFill>
                  <a:srgbClr val="0070C0"/>
                </a:solidFill>
              </a:rPr>
              <a:t>1</a:t>
            </a:r>
            <a:r>
              <a:rPr lang="en-US" sz="3600" dirty="0">
                <a:solidFill>
                  <a:srgbClr val="0070C0"/>
                </a:solidFill>
              </a:rPr>
              <a:t> –  I</a:t>
            </a:r>
            <a:r>
              <a:rPr lang="en-US" sz="3600" baseline="-25000" dirty="0">
                <a:solidFill>
                  <a:srgbClr val="0070C0"/>
                </a:solidFill>
              </a:rPr>
              <a:t>2</a:t>
            </a:r>
            <a:r>
              <a:rPr lang="en-US" sz="3600" dirty="0">
                <a:solidFill>
                  <a:srgbClr val="0070C0"/>
                </a:solidFill>
              </a:rPr>
              <a:t>  = (V</a:t>
            </a:r>
            <a:r>
              <a:rPr lang="en-US" sz="3600" baseline="-25000" dirty="0">
                <a:solidFill>
                  <a:srgbClr val="0070C0"/>
                </a:solidFill>
              </a:rPr>
              <a:t>in</a:t>
            </a:r>
            <a:r>
              <a:rPr lang="en-US" sz="3600" dirty="0">
                <a:solidFill>
                  <a:srgbClr val="0070C0"/>
                </a:solidFill>
              </a:rPr>
              <a:t>)/ 2 k</a:t>
            </a:r>
            <a:r>
              <a:rPr lang="el-GR" sz="3600" dirty="0">
                <a:solidFill>
                  <a:srgbClr val="0070C0"/>
                </a:solidFill>
              </a:rPr>
              <a:t>Ω</a:t>
            </a:r>
            <a:r>
              <a:rPr lang="en-US" sz="3600" dirty="0">
                <a:solidFill>
                  <a:srgbClr val="0070C0"/>
                </a:solidFill>
              </a:rPr>
              <a:t> + 0.80 mA</a:t>
            </a:r>
          </a:p>
        </p:txBody>
      </p:sp>
      <p:sp>
        <p:nvSpPr>
          <p:cNvPr id="158" name="Title 1">
            <a:extLst>
              <a:ext uri="{FF2B5EF4-FFF2-40B4-BE49-F238E27FC236}">
                <a16:creationId xmlns:a16="http://schemas.microsoft.com/office/drawing/2014/main" id="{DAFCD755-AA53-4551-88AD-57946DEA741C}"/>
              </a:ext>
            </a:extLst>
          </p:cNvPr>
          <p:cNvSpPr txBox="1">
            <a:spLocks/>
          </p:cNvSpPr>
          <p:nvPr/>
        </p:nvSpPr>
        <p:spPr>
          <a:xfrm>
            <a:off x="3904737" y="4339784"/>
            <a:ext cx="7672550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 I</a:t>
            </a:r>
            <a:r>
              <a:rPr lang="en-US" sz="3600" baseline="-25000" dirty="0">
                <a:solidFill>
                  <a:srgbClr val="0070C0"/>
                </a:solidFill>
              </a:rPr>
              <a:t>D</a:t>
            </a:r>
            <a:r>
              <a:rPr lang="en-US" sz="3600" dirty="0">
                <a:solidFill>
                  <a:srgbClr val="0070C0"/>
                </a:solidFill>
              </a:rPr>
              <a:t>  = (5.0 V)/ 2 k</a:t>
            </a:r>
            <a:r>
              <a:rPr lang="el-GR" sz="3600" dirty="0">
                <a:solidFill>
                  <a:srgbClr val="0070C0"/>
                </a:solidFill>
              </a:rPr>
              <a:t>Ω</a:t>
            </a:r>
            <a:r>
              <a:rPr lang="en-US" sz="3600" dirty="0">
                <a:solidFill>
                  <a:srgbClr val="0070C0"/>
                </a:solidFill>
              </a:rPr>
              <a:t> + 0.80 mA = 3.3 mA</a:t>
            </a:r>
          </a:p>
        </p:txBody>
      </p:sp>
    </p:spTree>
    <p:extLst>
      <p:ext uri="{BB962C8B-B14F-4D97-AF65-F5344CB8AC3E}">
        <p14:creationId xmlns:p14="http://schemas.microsoft.com/office/powerpoint/2010/main" val="2638308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157" grpId="0"/>
      <p:bldP spid="1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00A65-DAEF-4B6E-AEFC-9D7FB549E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DE3CD-57F6-416B-A6D9-439076D74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216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03067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Practice Problem 3  c)  Find the current through the diode and the output voltage when the input is -2.0 volts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AA37FE96-80C4-4435-BAAC-067FF1BA84DA}"/>
              </a:ext>
            </a:extLst>
          </p:cNvPr>
          <p:cNvGrpSpPr/>
          <p:nvPr/>
        </p:nvGrpSpPr>
        <p:grpSpPr>
          <a:xfrm>
            <a:off x="711083" y="1948480"/>
            <a:ext cx="2739920" cy="4445795"/>
            <a:chOff x="711083" y="1948480"/>
            <a:chExt cx="2739920" cy="4445795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9AEF6E25-D229-460F-985F-866AA4DE2378}"/>
                </a:ext>
              </a:extLst>
            </p:cNvPr>
            <p:cNvGrpSpPr/>
            <p:nvPr/>
          </p:nvGrpSpPr>
          <p:grpSpPr>
            <a:xfrm>
              <a:off x="711083" y="1948480"/>
              <a:ext cx="2739920" cy="4445795"/>
              <a:chOff x="7238883" y="2001983"/>
              <a:chExt cx="2739920" cy="4445795"/>
            </a:xfrm>
          </p:grpSpPr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ECD0BCED-EC23-4D3F-B00E-A829D143AD08}"/>
                  </a:ext>
                </a:extLst>
              </p:cNvPr>
              <p:cNvGrpSpPr/>
              <p:nvPr/>
            </p:nvGrpSpPr>
            <p:grpSpPr>
              <a:xfrm>
                <a:off x="7238883" y="2001983"/>
                <a:ext cx="2739920" cy="4445795"/>
                <a:chOff x="5894209" y="1945489"/>
                <a:chExt cx="2739920" cy="4445795"/>
              </a:xfrm>
            </p:grpSpPr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0F4368CD-5FBC-4FE2-ADBA-D2AACF2F5B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604448" y="4235638"/>
                  <a:ext cx="0" cy="173736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B9BDBF3C-AC56-4C2A-A6EA-AE1B2A0D7E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85529" y="3729529"/>
                  <a:ext cx="155448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380D0BA8-9821-406A-AA44-5338EA9CEED1}"/>
                    </a:ext>
                  </a:extLst>
                </p:cNvPr>
                <p:cNvSpPr txBox="1"/>
                <p:nvPr/>
              </p:nvSpPr>
              <p:spPr>
                <a:xfrm>
                  <a:off x="7659877" y="3298976"/>
                  <a:ext cx="9742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dirty="0"/>
                </a:p>
              </p:txBody>
            </p:sp>
            <p:sp>
              <p:nvSpPr>
                <p:cNvPr id="125" name="TextBox 124">
                  <a:extLst>
                    <a:ext uri="{FF2B5EF4-FFF2-40B4-BE49-F238E27FC236}">
                      <a16:creationId xmlns:a16="http://schemas.microsoft.com/office/drawing/2014/main" id="{77C5C822-DBC7-4319-86BA-CD52892D1E99}"/>
                    </a:ext>
                  </a:extLst>
                </p:cNvPr>
                <p:cNvSpPr txBox="1"/>
                <p:nvPr/>
              </p:nvSpPr>
              <p:spPr>
                <a:xfrm>
                  <a:off x="6189529" y="1945489"/>
                  <a:ext cx="108061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grpSp>
              <p:nvGrpSpPr>
                <p:cNvPr id="127" name="Group 126">
                  <a:extLst>
                    <a:ext uri="{FF2B5EF4-FFF2-40B4-BE49-F238E27FC236}">
                      <a16:creationId xmlns:a16="http://schemas.microsoft.com/office/drawing/2014/main" id="{C4B20364-A7D4-4939-A617-BDD89F26DAFD}"/>
                    </a:ext>
                  </a:extLst>
                </p:cNvPr>
                <p:cNvGrpSpPr/>
                <p:nvPr/>
              </p:nvGrpSpPr>
              <p:grpSpPr>
                <a:xfrm flipV="1">
                  <a:off x="6417003" y="3864667"/>
                  <a:ext cx="365760" cy="413645"/>
                  <a:chOff x="6431228" y="3717404"/>
                  <a:chExt cx="365760" cy="413645"/>
                </a:xfrm>
              </p:grpSpPr>
              <p:sp>
                <p:nvSpPr>
                  <p:cNvPr id="149" name="Isosceles Triangle 148">
                    <a:extLst>
                      <a:ext uri="{FF2B5EF4-FFF2-40B4-BE49-F238E27FC236}">
                        <a16:creationId xmlns:a16="http://schemas.microsoft.com/office/drawing/2014/main" id="{40DEA264-DAEB-44D2-A460-0252F324FB4C}"/>
                      </a:ext>
                    </a:extLst>
                  </p:cNvPr>
                  <p:cNvSpPr/>
                  <p:nvPr/>
                </p:nvSpPr>
                <p:spPr>
                  <a:xfrm>
                    <a:off x="6435645" y="3735836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50" name="Straight Connector 149">
                    <a:extLst>
                      <a:ext uri="{FF2B5EF4-FFF2-40B4-BE49-F238E27FC236}">
                        <a16:creationId xmlns:a16="http://schemas.microsoft.com/office/drawing/2014/main" id="{2FAF73FA-5BBD-4103-BE50-4C6A7E2E9C0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431228" y="3717404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28" name="TextBox 127">
                  <a:extLst>
                    <a:ext uri="{FF2B5EF4-FFF2-40B4-BE49-F238E27FC236}">
                      <a16:creationId xmlns:a16="http://schemas.microsoft.com/office/drawing/2014/main" id="{341F27CD-00D2-47CE-94CA-059D5ED952D5}"/>
                    </a:ext>
                  </a:extLst>
                </p:cNvPr>
                <p:cNvSpPr txBox="1"/>
                <p:nvPr/>
              </p:nvSpPr>
              <p:spPr>
                <a:xfrm>
                  <a:off x="5894209" y="3845502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I</a:t>
                  </a:r>
                  <a:r>
                    <a:rPr lang="en-US" baseline="-25000" dirty="0"/>
                    <a:t>D</a:t>
                  </a:r>
                </a:p>
              </p:txBody>
            </p:sp>
            <p:grpSp>
              <p:nvGrpSpPr>
                <p:cNvPr id="129" name="Group 128">
                  <a:extLst>
                    <a:ext uri="{FF2B5EF4-FFF2-40B4-BE49-F238E27FC236}">
                      <a16:creationId xmlns:a16="http://schemas.microsoft.com/office/drawing/2014/main" id="{9AC9A36F-F36E-46A4-BFB2-58D6784AE5E6}"/>
                    </a:ext>
                  </a:extLst>
                </p:cNvPr>
                <p:cNvGrpSpPr/>
                <p:nvPr/>
              </p:nvGrpSpPr>
              <p:grpSpPr>
                <a:xfrm>
                  <a:off x="6434120" y="2451137"/>
                  <a:ext cx="297701" cy="1438395"/>
                  <a:chOff x="5090300" y="2694719"/>
                  <a:chExt cx="297701" cy="1438395"/>
                </a:xfrm>
              </p:grpSpPr>
              <p:grpSp>
                <p:nvGrpSpPr>
                  <p:cNvPr id="135" name="Group 134">
                    <a:extLst>
                      <a:ext uri="{FF2B5EF4-FFF2-40B4-BE49-F238E27FC236}">
                        <a16:creationId xmlns:a16="http://schemas.microsoft.com/office/drawing/2014/main" id="{9D289E2C-E2AF-4F78-B638-71240D9F51FA}"/>
                      </a:ext>
                    </a:extLst>
                  </p:cNvPr>
                  <p:cNvGrpSpPr/>
                  <p:nvPr/>
                </p:nvGrpSpPr>
                <p:grpSpPr>
                  <a:xfrm>
                    <a:off x="5090300" y="2694719"/>
                    <a:ext cx="297701" cy="1117728"/>
                    <a:chOff x="5090300" y="2694719"/>
                    <a:chExt cx="297701" cy="1117728"/>
                  </a:xfrm>
                </p:grpSpPr>
                <p:grpSp>
                  <p:nvGrpSpPr>
                    <p:cNvPr id="137" name="Group 136">
                      <a:extLst>
                        <a:ext uri="{FF2B5EF4-FFF2-40B4-BE49-F238E27FC236}">
                          <a16:creationId xmlns:a16="http://schemas.microsoft.com/office/drawing/2014/main" id="{B81D2BE3-526F-49E3-B3DC-74F0705BD224}"/>
                        </a:ext>
                      </a:extLst>
                    </p:cNvPr>
                    <p:cNvGrpSpPr/>
                    <p:nvPr/>
                  </p:nvGrpSpPr>
                  <p:grpSpPr>
                    <a:xfrm rot="5400000">
                      <a:off x="4840221" y="3264667"/>
                      <a:ext cx="797859" cy="297701"/>
                      <a:chOff x="3069003" y="2744655"/>
                      <a:chExt cx="797859" cy="297701"/>
                    </a:xfrm>
                  </p:grpSpPr>
                  <p:grpSp>
                    <p:nvGrpSpPr>
                      <p:cNvPr id="139" name="Group 138">
                        <a:extLst>
                          <a:ext uri="{FF2B5EF4-FFF2-40B4-BE49-F238E27FC236}">
                            <a16:creationId xmlns:a16="http://schemas.microsoft.com/office/drawing/2014/main" id="{71B4B956-0C3A-4B04-B96A-0A828CB4A45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069003" y="2744655"/>
                        <a:ext cx="204010" cy="290601"/>
                        <a:chOff x="3608294" y="2623632"/>
                        <a:chExt cx="204010" cy="290601"/>
                      </a:xfrm>
                    </p:grpSpPr>
                    <p:cxnSp>
                      <p:nvCxnSpPr>
                        <p:cNvPr id="147" name="Straight Connector 146">
                          <a:extLst>
                            <a:ext uri="{FF2B5EF4-FFF2-40B4-BE49-F238E27FC236}">
                              <a16:creationId xmlns:a16="http://schemas.microsoft.com/office/drawing/2014/main" id="{4E453B50-D3AD-4EB5-AB17-D7063B0593C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608294" y="2623632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48" name="Straight Connector 147">
                          <a:extLst>
                            <a:ext uri="{FF2B5EF4-FFF2-40B4-BE49-F238E27FC236}">
                              <a16:creationId xmlns:a16="http://schemas.microsoft.com/office/drawing/2014/main" id="{0F23C0E0-9D58-4195-BE8C-8B3BA8EEA55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40" name="Group 139">
                        <a:extLst>
                          <a:ext uri="{FF2B5EF4-FFF2-40B4-BE49-F238E27FC236}">
                            <a16:creationId xmlns:a16="http://schemas.microsoft.com/office/drawing/2014/main" id="{34581891-3776-4B75-9DD5-8E3C6473CC6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72884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45" name="Straight Connector 144">
                          <a:extLst>
                            <a:ext uri="{FF2B5EF4-FFF2-40B4-BE49-F238E27FC236}">
                              <a16:creationId xmlns:a16="http://schemas.microsoft.com/office/drawing/2014/main" id="{E10F3171-B797-4CDC-ACF0-0E6C2AB75B4C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46" name="Straight Connector 145">
                          <a:extLst>
                            <a:ext uri="{FF2B5EF4-FFF2-40B4-BE49-F238E27FC236}">
                              <a16:creationId xmlns:a16="http://schemas.microsoft.com/office/drawing/2014/main" id="{69814858-6898-4729-9133-3B8A0F0CDE55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41" name="Group 140">
                        <a:extLst>
                          <a:ext uri="{FF2B5EF4-FFF2-40B4-BE49-F238E27FC236}">
                            <a16:creationId xmlns:a16="http://schemas.microsoft.com/office/drawing/2014/main" id="{539A552F-55FF-4A87-8BE4-FF41CAA2D48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36316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43" name="Straight Connector 142">
                          <a:extLst>
                            <a:ext uri="{FF2B5EF4-FFF2-40B4-BE49-F238E27FC236}">
                              <a16:creationId xmlns:a16="http://schemas.microsoft.com/office/drawing/2014/main" id="{EEBD95F8-9ED0-4B9D-BC03-B33F77134906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44" name="Straight Connector 143">
                          <a:extLst>
                            <a:ext uri="{FF2B5EF4-FFF2-40B4-BE49-F238E27FC236}">
                              <a16:creationId xmlns:a16="http://schemas.microsoft.com/office/drawing/2014/main" id="{8314585C-F608-49E4-890A-2F8B42E6E1E4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42" name="Straight Connector 141">
                        <a:extLst>
                          <a:ext uri="{FF2B5EF4-FFF2-40B4-BE49-F238E27FC236}">
                            <a16:creationId xmlns:a16="http://schemas.microsoft.com/office/drawing/2014/main" id="{053F3BA3-71E9-4270-8FB1-AE85AA99357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799619" y="2890947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38" name="Straight Connector 137">
                      <a:extLst>
                        <a:ext uri="{FF2B5EF4-FFF2-40B4-BE49-F238E27FC236}">
                          <a16:creationId xmlns:a16="http://schemas.microsoft.com/office/drawing/2014/main" id="{987F32D3-665C-44CC-9174-B85406BFAC6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5214537" y="2694719"/>
                      <a:ext cx="109" cy="34036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36" name="Straight Connector 135">
                    <a:extLst>
                      <a:ext uri="{FF2B5EF4-FFF2-40B4-BE49-F238E27FC236}">
                        <a16:creationId xmlns:a16="http://schemas.microsoft.com/office/drawing/2014/main" id="{70C60B66-7D89-407F-99C6-BF53C21C483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34609" y="3812447"/>
                    <a:ext cx="0" cy="32066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30" name="TextBox 129">
                  <a:extLst>
                    <a:ext uri="{FF2B5EF4-FFF2-40B4-BE49-F238E27FC236}">
                      <a16:creationId xmlns:a16="http://schemas.microsoft.com/office/drawing/2014/main" id="{9864780D-681A-426B-8DB4-D12984404EA7}"/>
                    </a:ext>
                  </a:extLst>
                </p:cNvPr>
                <p:cNvSpPr txBox="1"/>
                <p:nvPr/>
              </p:nvSpPr>
              <p:spPr>
                <a:xfrm>
                  <a:off x="6781507" y="2958124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2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  <p:sp>
              <p:nvSpPr>
                <p:cNvPr id="131" name="Oval 130">
                  <a:extLst>
                    <a:ext uri="{FF2B5EF4-FFF2-40B4-BE49-F238E27FC236}">
                      <a16:creationId xmlns:a16="http://schemas.microsoft.com/office/drawing/2014/main" id="{D9B5DE0C-6CB1-46BD-8CCE-0F5FD1C9494A}"/>
                    </a:ext>
                  </a:extLst>
                </p:cNvPr>
                <p:cNvSpPr/>
                <p:nvPr/>
              </p:nvSpPr>
              <p:spPr>
                <a:xfrm>
                  <a:off x="6507984" y="2353880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Oval 131">
                  <a:extLst>
                    <a:ext uri="{FF2B5EF4-FFF2-40B4-BE49-F238E27FC236}">
                      <a16:creationId xmlns:a16="http://schemas.microsoft.com/office/drawing/2014/main" id="{E4C56D8A-FDB3-46A8-840F-ECE23C8C4D77}"/>
                    </a:ext>
                  </a:extLst>
                </p:cNvPr>
                <p:cNvSpPr/>
                <p:nvPr/>
              </p:nvSpPr>
              <p:spPr>
                <a:xfrm>
                  <a:off x="6558357" y="5854270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3" name="Straight Arrow Connector 132">
                  <a:extLst>
                    <a:ext uri="{FF2B5EF4-FFF2-40B4-BE49-F238E27FC236}">
                      <a16:creationId xmlns:a16="http://schemas.microsoft.com/office/drawing/2014/main" id="{EE5156E9-7D90-4B89-BB55-3A17A69F3FD7}"/>
                    </a:ext>
                  </a:extLst>
                </p:cNvPr>
                <p:cNvCxnSpPr/>
                <p:nvPr/>
              </p:nvCxnSpPr>
              <p:spPr>
                <a:xfrm>
                  <a:off x="6243896" y="3864667"/>
                  <a:ext cx="0" cy="365864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4" name="TextBox 133">
                  <a:extLst>
                    <a:ext uri="{FF2B5EF4-FFF2-40B4-BE49-F238E27FC236}">
                      <a16:creationId xmlns:a16="http://schemas.microsoft.com/office/drawing/2014/main" id="{E3388F07-FAA4-451D-8D49-15C567FA1677}"/>
                    </a:ext>
                  </a:extLst>
                </p:cNvPr>
                <p:cNvSpPr txBox="1"/>
                <p:nvPr/>
              </p:nvSpPr>
              <p:spPr>
                <a:xfrm>
                  <a:off x="6288947" y="6021323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-3 V</a:t>
                  </a:r>
                </a:p>
              </p:txBody>
            </p:sp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5E1EB4B5-60CA-420C-951C-A603F684CB09}"/>
                  </a:ext>
                </a:extLst>
              </p:cNvPr>
              <p:cNvGrpSpPr/>
              <p:nvPr/>
            </p:nvGrpSpPr>
            <p:grpSpPr>
              <a:xfrm>
                <a:off x="8483087" y="3785692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64" name="Group 63">
                  <a:extLst>
                    <a:ext uri="{FF2B5EF4-FFF2-40B4-BE49-F238E27FC236}">
                      <a16:creationId xmlns:a16="http://schemas.microsoft.com/office/drawing/2014/main" id="{E96D26CE-C48A-4806-9BC9-314AE9EBA9C9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66" name="Group 65">
                    <a:extLst>
                      <a:ext uri="{FF2B5EF4-FFF2-40B4-BE49-F238E27FC236}">
                        <a16:creationId xmlns:a16="http://schemas.microsoft.com/office/drawing/2014/main" id="{32CFC484-1B94-4278-92C5-2B280F3D3BF8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68" name="Group 67">
                      <a:extLst>
                        <a:ext uri="{FF2B5EF4-FFF2-40B4-BE49-F238E27FC236}">
                          <a16:creationId xmlns:a16="http://schemas.microsoft.com/office/drawing/2014/main" id="{A7A0EED2-AF8B-4841-B35C-25D1D225F7D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20" name="Straight Connector 119">
                        <a:extLst>
                          <a:ext uri="{FF2B5EF4-FFF2-40B4-BE49-F238E27FC236}">
                            <a16:creationId xmlns:a16="http://schemas.microsoft.com/office/drawing/2014/main" id="{C66E1CA9-523A-4143-8D77-B1F65AC2544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1" name="Straight Connector 120">
                        <a:extLst>
                          <a:ext uri="{FF2B5EF4-FFF2-40B4-BE49-F238E27FC236}">
                            <a16:creationId xmlns:a16="http://schemas.microsoft.com/office/drawing/2014/main" id="{D31052DF-9388-4C9B-A1F5-5D447375664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69" name="Group 68">
                      <a:extLst>
                        <a:ext uri="{FF2B5EF4-FFF2-40B4-BE49-F238E27FC236}">
                          <a16:creationId xmlns:a16="http://schemas.microsoft.com/office/drawing/2014/main" id="{10075515-F769-4938-9020-B22B02F0DE3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77" name="Straight Connector 76">
                        <a:extLst>
                          <a:ext uri="{FF2B5EF4-FFF2-40B4-BE49-F238E27FC236}">
                            <a16:creationId xmlns:a16="http://schemas.microsoft.com/office/drawing/2014/main" id="{2013E43F-B914-4B5F-ADA4-27942104FFD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8" name="Straight Connector 77">
                        <a:extLst>
                          <a:ext uri="{FF2B5EF4-FFF2-40B4-BE49-F238E27FC236}">
                            <a16:creationId xmlns:a16="http://schemas.microsoft.com/office/drawing/2014/main" id="{710C8F87-CE70-4575-8CEC-93B46DD983F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70" name="Group 69">
                      <a:extLst>
                        <a:ext uri="{FF2B5EF4-FFF2-40B4-BE49-F238E27FC236}">
                          <a16:creationId xmlns:a16="http://schemas.microsoft.com/office/drawing/2014/main" id="{ED4F7E3F-D9FC-4AC9-B8E3-8720DD2A194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75" name="Straight Connector 74">
                        <a:extLst>
                          <a:ext uri="{FF2B5EF4-FFF2-40B4-BE49-F238E27FC236}">
                            <a16:creationId xmlns:a16="http://schemas.microsoft.com/office/drawing/2014/main" id="{38CC1156-4219-4481-96FA-8C37EF711EE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6" name="Straight Connector 75">
                        <a:extLst>
                          <a:ext uri="{FF2B5EF4-FFF2-40B4-BE49-F238E27FC236}">
                            <a16:creationId xmlns:a16="http://schemas.microsoft.com/office/drawing/2014/main" id="{3F1EC7E2-0B19-45B6-91D9-A659B3C8B99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74" name="Straight Connector 73">
                      <a:extLst>
                        <a:ext uri="{FF2B5EF4-FFF2-40B4-BE49-F238E27FC236}">
                          <a16:creationId xmlns:a16="http://schemas.microsoft.com/office/drawing/2014/main" id="{A676F37E-CD64-4081-B6A5-16D28BEAB0D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7" name="Straight Connector 66">
                    <a:extLst>
                      <a:ext uri="{FF2B5EF4-FFF2-40B4-BE49-F238E27FC236}">
                        <a16:creationId xmlns:a16="http://schemas.microsoft.com/office/drawing/2014/main" id="{04F4EF20-DAF7-43D4-A642-F5769E4ABBC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DBF3B8FE-E773-4A09-8C66-AF780A2BBE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926CB964-8839-4104-8105-A68B429F7C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930203" y="5434023"/>
                <a:ext cx="70359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C65D896A-206B-47DF-9C3C-C1A30AE5045A}"/>
                  </a:ext>
                </a:extLst>
              </p:cNvPr>
              <p:cNvSpPr txBox="1"/>
              <p:nvPr/>
            </p:nvSpPr>
            <p:spPr>
              <a:xfrm>
                <a:off x="8898185" y="4575394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03248D35-428A-4516-95AD-517C6526E79B}"/>
                </a:ext>
              </a:extLst>
            </p:cNvPr>
            <p:cNvSpPr txBox="1"/>
            <p:nvPr/>
          </p:nvSpPr>
          <p:spPr>
            <a:xfrm>
              <a:off x="743393" y="2875888"/>
              <a:ext cx="393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6CB17172-F49D-45FB-915A-D79E0E6ED89D}"/>
                </a:ext>
              </a:extLst>
            </p:cNvPr>
            <p:cNvCxnSpPr/>
            <p:nvPr/>
          </p:nvCxnSpPr>
          <p:spPr>
            <a:xfrm>
              <a:off x="1060770" y="2918229"/>
              <a:ext cx="0" cy="3658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4B7EB4D1-6D1E-493C-ADF3-69D6A8491F7A}"/>
                </a:ext>
              </a:extLst>
            </p:cNvPr>
            <p:cNvSpPr txBox="1"/>
            <p:nvPr/>
          </p:nvSpPr>
          <p:spPr>
            <a:xfrm>
              <a:off x="2332265" y="4117701"/>
              <a:ext cx="393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2</a:t>
              </a:r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3D168569-C4A1-4A4A-924D-CAE8DFD8BCAA}"/>
                </a:ext>
              </a:extLst>
            </p:cNvPr>
            <p:cNvCxnSpPr/>
            <p:nvPr/>
          </p:nvCxnSpPr>
          <p:spPr>
            <a:xfrm>
              <a:off x="2332265" y="4105245"/>
              <a:ext cx="0" cy="3658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1" name="Title 1">
            <a:extLst>
              <a:ext uri="{FF2B5EF4-FFF2-40B4-BE49-F238E27FC236}">
                <a16:creationId xmlns:a16="http://schemas.microsoft.com/office/drawing/2014/main" id="{11D86C3E-E09D-439D-A665-4D19E35B27C9}"/>
              </a:ext>
            </a:extLst>
          </p:cNvPr>
          <p:cNvSpPr txBox="1">
            <a:spLocks/>
          </p:cNvSpPr>
          <p:nvPr/>
        </p:nvSpPr>
        <p:spPr>
          <a:xfrm>
            <a:off x="3213318" y="2188905"/>
            <a:ext cx="8832728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The diode is off; the diode current equals zero</a:t>
            </a:r>
          </a:p>
        </p:txBody>
      </p:sp>
      <p:sp>
        <p:nvSpPr>
          <p:cNvPr id="154" name="Title 1">
            <a:extLst>
              <a:ext uri="{FF2B5EF4-FFF2-40B4-BE49-F238E27FC236}">
                <a16:creationId xmlns:a16="http://schemas.microsoft.com/office/drawing/2014/main" id="{6A95D0B7-DD67-4B27-8FD3-F3597A6ED06E}"/>
              </a:ext>
            </a:extLst>
          </p:cNvPr>
          <p:cNvSpPr txBox="1">
            <a:spLocks/>
          </p:cNvSpPr>
          <p:nvPr/>
        </p:nvSpPr>
        <p:spPr>
          <a:xfrm>
            <a:off x="3951162" y="3876116"/>
            <a:ext cx="7529755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>
                <a:solidFill>
                  <a:srgbClr val="0070C0"/>
                </a:solidFill>
              </a:rPr>
              <a:t>V</a:t>
            </a:r>
            <a:r>
              <a:rPr lang="en-US" sz="3600" baseline="-25000" dirty="0" err="1">
                <a:solidFill>
                  <a:srgbClr val="0070C0"/>
                </a:solidFill>
              </a:rPr>
              <a:t>out</a:t>
            </a:r>
            <a:r>
              <a:rPr lang="en-US" sz="3600" dirty="0">
                <a:solidFill>
                  <a:srgbClr val="0070C0"/>
                </a:solidFill>
              </a:rPr>
              <a:t>  = (V</a:t>
            </a:r>
            <a:r>
              <a:rPr lang="en-US" sz="3600" baseline="-25000" dirty="0">
                <a:solidFill>
                  <a:srgbClr val="0070C0"/>
                </a:solidFill>
              </a:rPr>
              <a:t>in</a:t>
            </a:r>
            <a:r>
              <a:rPr lang="en-US" sz="3600" dirty="0">
                <a:solidFill>
                  <a:srgbClr val="0070C0"/>
                </a:solidFill>
              </a:rPr>
              <a:t>)/2 – 1.5 V = (–2 V)/2 – 1.5 V </a:t>
            </a:r>
          </a:p>
        </p:txBody>
      </p:sp>
      <p:sp>
        <p:nvSpPr>
          <p:cNvPr id="155" name="Title 1">
            <a:extLst>
              <a:ext uri="{FF2B5EF4-FFF2-40B4-BE49-F238E27FC236}">
                <a16:creationId xmlns:a16="http://schemas.microsoft.com/office/drawing/2014/main" id="{8426646D-B9DF-4C0A-AD51-0FD67D1FE3EF}"/>
              </a:ext>
            </a:extLst>
          </p:cNvPr>
          <p:cNvSpPr txBox="1">
            <a:spLocks/>
          </p:cNvSpPr>
          <p:nvPr/>
        </p:nvSpPr>
        <p:spPr>
          <a:xfrm>
            <a:off x="4052762" y="5065541"/>
            <a:ext cx="7529755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>
                <a:solidFill>
                  <a:srgbClr val="0070C0"/>
                </a:solidFill>
              </a:rPr>
              <a:t>V</a:t>
            </a:r>
            <a:r>
              <a:rPr lang="en-US" sz="3600" baseline="-25000" dirty="0" err="1">
                <a:solidFill>
                  <a:srgbClr val="0070C0"/>
                </a:solidFill>
              </a:rPr>
              <a:t>out</a:t>
            </a:r>
            <a:r>
              <a:rPr lang="en-US" sz="3600" dirty="0">
                <a:solidFill>
                  <a:srgbClr val="0070C0"/>
                </a:solidFill>
              </a:rPr>
              <a:t>  = – 2.5 V </a:t>
            </a:r>
          </a:p>
        </p:txBody>
      </p:sp>
    </p:spTree>
    <p:extLst>
      <p:ext uri="{BB962C8B-B14F-4D97-AF65-F5344CB8AC3E}">
        <p14:creationId xmlns:p14="http://schemas.microsoft.com/office/powerpoint/2010/main" val="2231306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/>
      <p:bldP spid="154" grpId="0"/>
      <p:bldP spid="15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74D77-73C8-4043-8233-43749B964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1BD41-583D-468D-A60C-3D7ADD3C7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7976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4 a:  Find the transfer characteristic of the following circuit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4202903-03BD-48C4-BC86-1080EDDC5AE4}"/>
              </a:ext>
            </a:extLst>
          </p:cNvPr>
          <p:cNvGrpSpPr/>
          <p:nvPr/>
        </p:nvGrpSpPr>
        <p:grpSpPr>
          <a:xfrm>
            <a:off x="943850" y="1915714"/>
            <a:ext cx="3069824" cy="4445795"/>
            <a:chOff x="4880850" y="2055414"/>
            <a:chExt cx="3069824" cy="444579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B3D8216-FB94-4D1E-B8B6-DD1EF0EC7FB0}"/>
                </a:ext>
              </a:extLst>
            </p:cNvPr>
            <p:cNvGrpSpPr/>
            <p:nvPr/>
          </p:nvGrpSpPr>
          <p:grpSpPr>
            <a:xfrm>
              <a:off x="4880850" y="2055414"/>
              <a:ext cx="3069824" cy="4445795"/>
              <a:chOff x="4880850" y="2055414"/>
              <a:chExt cx="3069824" cy="4445795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A03D19D2-CB98-401D-A7FA-613D6600352E}"/>
                  </a:ext>
                </a:extLst>
              </p:cNvPr>
              <p:cNvGrpSpPr/>
              <p:nvPr/>
            </p:nvGrpSpPr>
            <p:grpSpPr>
              <a:xfrm>
                <a:off x="4880850" y="2055414"/>
                <a:ext cx="3069824" cy="4445795"/>
                <a:chOff x="5744778" y="1945489"/>
                <a:chExt cx="3069824" cy="4445795"/>
              </a:xfrm>
            </p:grpSpPr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9A7676D5-2AAB-4352-8A44-9490CF61B31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604325" y="4274001"/>
                  <a:ext cx="0" cy="164592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E34413BF-3F34-49CC-8837-918953FF7A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85529" y="3729529"/>
                  <a:ext cx="1280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" name="TextBox 80">
                  <a:extLst>
                    <a:ext uri="{FF2B5EF4-FFF2-40B4-BE49-F238E27FC236}">
                      <a16:creationId xmlns:a16="http://schemas.microsoft.com/office/drawing/2014/main" id="{98FF7934-0F7B-4CD6-9031-9C0B5923F84E}"/>
                    </a:ext>
                  </a:extLst>
                </p:cNvPr>
                <p:cNvSpPr txBox="1"/>
                <p:nvPr/>
              </p:nvSpPr>
              <p:spPr>
                <a:xfrm>
                  <a:off x="7840350" y="3503524"/>
                  <a:ext cx="9742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dirty="0"/>
                </a:p>
              </p:txBody>
            </p:sp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ECABBB45-A3EA-484C-B87B-422EEBBFC332}"/>
                    </a:ext>
                  </a:extLst>
                </p:cNvPr>
                <p:cNvSpPr txBox="1"/>
                <p:nvPr/>
              </p:nvSpPr>
              <p:spPr>
                <a:xfrm>
                  <a:off x="6189529" y="1945489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id="{D4A7A3BA-2ADC-4AA9-AFA1-3A1ABA5BA63B}"/>
                    </a:ext>
                  </a:extLst>
                </p:cNvPr>
                <p:cNvGrpSpPr/>
                <p:nvPr/>
              </p:nvGrpSpPr>
              <p:grpSpPr>
                <a:xfrm flipV="1">
                  <a:off x="6410349" y="3886470"/>
                  <a:ext cx="365760" cy="395213"/>
                  <a:chOff x="6424574" y="3714033"/>
                  <a:chExt cx="365760" cy="395213"/>
                </a:xfrm>
              </p:grpSpPr>
              <p:sp>
                <p:nvSpPr>
                  <p:cNvPr id="120" name="Isosceles Triangle 119">
                    <a:extLst>
                      <a:ext uri="{FF2B5EF4-FFF2-40B4-BE49-F238E27FC236}">
                        <a16:creationId xmlns:a16="http://schemas.microsoft.com/office/drawing/2014/main" id="{A660518C-16EF-48A8-AEA6-D39CBF9AE759}"/>
                      </a:ext>
                    </a:extLst>
                  </p:cNvPr>
                  <p:cNvSpPr/>
                  <p:nvPr/>
                </p:nvSpPr>
                <p:spPr>
                  <a:xfrm flipV="1">
                    <a:off x="6436808" y="3714033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52318F64-DD19-4DB6-9C16-7AA136DE9A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424574" y="4106184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320E599A-17AB-4B09-A6B0-A95D1E42BBF8}"/>
                    </a:ext>
                  </a:extLst>
                </p:cNvPr>
                <p:cNvSpPr txBox="1"/>
                <p:nvPr/>
              </p:nvSpPr>
              <p:spPr>
                <a:xfrm>
                  <a:off x="5744778" y="3857229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I</a:t>
                  </a:r>
                  <a:r>
                    <a:rPr lang="en-US" baseline="-25000" dirty="0"/>
                    <a:t>D</a:t>
                  </a:r>
                </a:p>
              </p:txBody>
            </p:sp>
            <p:grpSp>
              <p:nvGrpSpPr>
                <p:cNvPr id="85" name="Group 84">
                  <a:extLst>
                    <a:ext uri="{FF2B5EF4-FFF2-40B4-BE49-F238E27FC236}">
                      <a16:creationId xmlns:a16="http://schemas.microsoft.com/office/drawing/2014/main" id="{B725CF0F-4D71-49A4-AB09-1712341F6BC3}"/>
                    </a:ext>
                  </a:extLst>
                </p:cNvPr>
                <p:cNvGrpSpPr/>
                <p:nvPr/>
              </p:nvGrpSpPr>
              <p:grpSpPr>
                <a:xfrm>
                  <a:off x="6434120" y="2451137"/>
                  <a:ext cx="297701" cy="1438395"/>
                  <a:chOff x="5090300" y="2694719"/>
                  <a:chExt cx="297701" cy="1438395"/>
                </a:xfrm>
              </p:grpSpPr>
              <p:grpSp>
                <p:nvGrpSpPr>
                  <p:cNvPr id="106" name="Group 105">
                    <a:extLst>
                      <a:ext uri="{FF2B5EF4-FFF2-40B4-BE49-F238E27FC236}">
                        <a16:creationId xmlns:a16="http://schemas.microsoft.com/office/drawing/2014/main" id="{5AD6E192-2EA0-4A54-93BB-A978E0C17D3B}"/>
                      </a:ext>
                    </a:extLst>
                  </p:cNvPr>
                  <p:cNvGrpSpPr/>
                  <p:nvPr/>
                </p:nvGrpSpPr>
                <p:grpSpPr>
                  <a:xfrm>
                    <a:off x="5090300" y="2694719"/>
                    <a:ext cx="297701" cy="1117728"/>
                    <a:chOff x="5090300" y="2694719"/>
                    <a:chExt cx="297701" cy="1117728"/>
                  </a:xfrm>
                </p:grpSpPr>
                <p:grpSp>
                  <p:nvGrpSpPr>
                    <p:cNvPr id="108" name="Group 107">
                      <a:extLst>
                        <a:ext uri="{FF2B5EF4-FFF2-40B4-BE49-F238E27FC236}">
                          <a16:creationId xmlns:a16="http://schemas.microsoft.com/office/drawing/2014/main" id="{8CA667EA-BC70-45D3-BA98-C5E7389C0456}"/>
                        </a:ext>
                      </a:extLst>
                    </p:cNvPr>
                    <p:cNvGrpSpPr/>
                    <p:nvPr/>
                  </p:nvGrpSpPr>
                  <p:grpSpPr>
                    <a:xfrm rot="5400000">
                      <a:off x="4840221" y="3264667"/>
                      <a:ext cx="797859" cy="297701"/>
                      <a:chOff x="3069003" y="2744655"/>
                      <a:chExt cx="797859" cy="297701"/>
                    </a:xfrm>
                  </p:grpSpPr>
                  <p:grpSp>
                    <p:nvGrpSpPr>
                      <p:cNvPr id="110" name="Group 109">
                        <a:extLst>
                          <a:ext uri="{FF2B5EF4-FFF2-40B4-BE49-F238E27FC236}">
                            <a16:creationId xmlns:a16="http://schemas.microsoft.com/office/drawing/2014/main" id="{2F3FFE46-684E-49CC-9DB7-FD8E4C56C9F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069003" y="2744655"/>
                        <a:ext cx="204010" cy="290601"/>
                        <a:chOff x="3608294" y="2623632"/>
                        <a:chExt cx="204010" cy="290601"/>
                      </a:xfrm>
                    </p:grpSpPr>
                    <p:cxnSp>
                      <p:nvCxnSpPr>
                        <p:cNvPr id="118" name="Straight Connector 117">
                          <a:extLst>
                            <a:ext uri="{FF2B5EF4-FFF2-40B4-BE49-F238E27FC236}">
                              <a16:creationId xmlns:a16="http://schemas.microsoft.com/office/drawing/2014/main" id="{1CDA7EF3-60A8-4A17-A1D7-9CF305D1CD55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608294" y="2623632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9" name="Straight Connector 118">
                          <a:extLst>
                            <a:ext uri="{FF2B5EF4-FFF2-40B4-BE49-F238E27FC236}">
                              <a16:creationId xmlns:a16="http://schemas.microsoft.com/office/drawing/2014/main" id="{D4CC305A-9D88-4C29-86B3-F94D4982F62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11" name="Group 110">
                        <a:extLst>
                          <a:ext uri="{FF2B5EF4-FFF2-40B4-BE49-F238E27FC236}">
                            <a16:creationId xmlns:a16="http://schemas.microsoft.com/office/drawing/2014/main" id="{678DA697-332F-4C30-9D27-7C67BFF707F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72884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16" name="Straight Connector 115">
                          <a:extLst>
                            <a:ext uri="{FF2B5EF4-FFF2-40B4-BE49-F238E27FC236}">
                              <a16:creationId xmlns:a16="http://schemas.microsoft.com/office/drawing/2014/main" id="{1E26C737-18E2-4838-A70D-FB3BDA198930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7" name="Straight Connector 116">
                          <a:extLst>
                            <a:ext uri="{FF2B5EF4-FFF2-40B4-BE49-F238E27FC236}">
                              <a16:creationId xmlns:a16="http://schemas.microsoft.com/office/drawing/2014/main" id="{60ED5E7D-6142-4A84-9A72-057822C6CB8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12" name="Group 111">
                        <a:extLst>
                          <a:ext uri="{FF2B5EF4-FFF2-40B4-BE49-F238E27FC236}">
                            <a16:creationId xmlns:a16="http://schemas.microsoft.com/office/drawing/2014/main" id="{DE91CF93-FBEB-4A8D-B0FB-A43A4579FBA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36316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14" name="Straight Connector 113">
                          <a:extLst>
                            <a:ext uri="{FF2B5EF4-FFF2-40B4-BE49-F238E27FC236}">
                              <a16:creationId xmlns:a16="http://schemas.microsoft.com/office/drawing/2014/main" id="{C1D778B1-3E29-41C5-A0EC-9562D172F95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5" name="Straight Connector 114">
                          <a:extLst>
                            <a:ext uri="{FF2B5EF4-FFF2-40B4-BE49-F238E27FC236}">
                              <a16:creationId xmlns:a16="http://schemas.microsoft.com/office/drawing/2014/main" id="{BD66D186-9C30-44FE-A2F6-796B313CC8A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13" name="Straight Connector 112">
                        <a:extLst>
                          <a:ext uri="{FF2B5EF4-FFF2-40B4-BE49-F238E27FC236}">
                            <a16:creationId xmlns:a16="http://schemas.microsoft.com/office/drawing/2014/main" id="{64A0EDE2-9C15-4117-9952-F453610B76F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799619" y="2890947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09" name="Straight Connector 108">
                      <a:extLst>
                        <a:ext uri="{FF2B5EF4-FFF2-40B4-BE49-F238E27FC236}">
                          <a16:creationId xmlns:a16="http://schemas.microsoft.com/office/drawing/2014/main" id="{087E46E2-E875-438B-8F68-215BEE9854C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5214537" y="2694719"/>
                      <a:ext cx="109" cy="34036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A18C9E63-4A4C-40CE-9650-F290B507A8C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34609" y="3812447"/>
                    <a:ext cx="0" cy="32066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5EDBBF61-13B0-49B6-9C85-1EC49B963C70}"/>
                    </a:ext>
                  </a:extLst>
                </p:cNvPr>
                <p:cNvSpPr txBox="1"/>
                <p:nvPr/>
              </p:nvSpPr>
              <p:spPr>
                <a:xfrm>
                  <a:off x="6781507" y="2958124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20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  <p:sp>
              <p:nvSpPr>
                <p:cNvPr id="89" name="Oval 88">
                  <a:extLst>
                    <a:ext uri="{FF2B5EF4-FFF2-40B4-BE49-F238E27FC236}">
                      <a16:creationId xmlns:a16="http://schemas.microsoft.com/office/drawing/2014/main" id="{256B204C-EACA-49A5-BF69-424648EAF5D7}"/>
                    </a:ext>
                  </a:extLst>
                </p:cNvPr>
                <p:cNvSpPr/>
                <p:nvPr/>
              </p:nvSpPr>
              <p:spPr>
                <a:xfrm>
                  <a:off x="6507984" y="2353880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Oval 89">
                  <a:extLst>
                    <a:ext uri="{FF2B5EF4-FFF2-40B4-BE49-F238E27FC236}">
                      <a16:creationId xmlns:a16="http://schemas.microsoft.com/office/drawing/2014/main" id="{37E5843F-47F0-44E7-AF5D-A142BD835E90}"/>
                    </a:ext>
                  </a:extLst>
                </p:cNvPr>
                <p:cNvSpPr/>
                <p:nvPr/>
              </p:nvSpPr>
              <p:spPr>
                <a:xfrm>
                  <a:off x="6558357" y="5854270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1" name="Straight Arrow Connector 90">
                  <a:extLst>
                    <a:ext uri="{FF2B5EF4-FFF2-40B4-BE49-F238E27FC236}">
                      <a16:creationId xmlns:a16="http://schemas.microsoft.com/office/drawing/2014/main" id="{F9080BC3-C564-41B1-8B0A-C4A640A94703}"/>
                    </a:ext>
                  </a:extLst>
                </p:cNvPr>
                <p:cNvCxnSpPr/>
                <p:nvPr/>
              </p:nvCxnSpPr>
              <p:spPr>
                <a:xfrm>
                  <a:off x="6091496" y="3864667"/>
                  <a:ext cx="0" cy="365864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40A53994-E16E-467E-89F5-1E6C95557675}"/>
                    </a:ext>
                  </a:extLst>
                </p:cNvPr>
                <p:cNvSpPr txBox="1"/>
                <p:nvPr/>
              </p:nvSpPr>
              <p:spPr>
                <a:xfrm>
                  <a:off x="6288947" y="6021323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-5 V</a:t>
                  </a:r>
                </a:p>
              </p:txBody>
            </p:sp>
          </p:grp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CD31BF59-50DA-402E-84EA-80A278BC3AFC}"/>
                  </a:ext>
                </a:extLst>
              </p:cNvPr>
              <p:cNvGrpSpPr/>
              <p:nvPr/>
            </p:nvGrpSpPr>
            <p:grpSpPr>
              <a:xfrm>
                <a:off x="6336897" y="3822478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87" name="Group 86">
                  <a:extLst>
                    <a:ext uri="{FF2B5EF4-FFF2-40B4-BE49-F238E27FC236}">
                      <a16:creationId xmlns:a16="http://schemas.microsoft.com/office/drawing/2014/main" id="{FB7B887F-DC9C-4C37-AD55-C824FE8A3A0C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C3217316-119A-4145-AB31-0AA75758A0FF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94" name="Group 93">
                      <a:extLst>
                        <a:ext uri="{FF2B5EF4-FFF2-40B4-BE49-F238E27FC236}">
                          <a16:creationId xmlns:a16="http://schemas.microsoft.com/office/drawing/2014/main" id="{76EA0EF4-1340-41C9-9F35-B4FB211F66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02" name="Straight Connector 101">
                        <a:extLst>
                          <a:ext uri="{FF2B5EF4-FFF2-40B4-BE49-F238E27FC236}">
                            <a16:creationId xmlns:a16="http://schemas.microsoft.com/office/drawing/2014/main" id="{434D09F4-5BBE-4E33-AB1D-89DCD913BE8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Straight Connector 102">
                        <a:extLst>
                          <a:ext uri="{FF2B5EF4-FFF2-40B4-BE49-F238E27FC236}">
                            <a16:creationId xmlns:a16="http://schemas.microsoft.com/office/drawing/2014/main" id="{7F6A3B93-9446-4D33-A657-37781341C48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95" name="Group 94">
                      <a:extLst>
                        <a:ext uri="{FF2B5EF4-FFF2-40B4-BE49-F238E27FC236}">
                          <a16:creationId xmlns:a16="http://schemas.microsoft.com/office/drawing/2014/main" id="{52423804-4E5A-4412-9BEB-731BD9DAF44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00" name="Straight Connector 99">
                        <a:extLst>
                          <a:ext uri="{FF2B5EF4-FFF2-40B4-BE49-F238E27FC236}">
                            <a16:creationId xmlns:a16="http://schemas.microsoft.com/office/drawing/2014/main" id="{80BF842F-05CA-46D4-A836-924A817E6E4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1" name="Straight Connector 100">
                        <a:extLst>
                          <a:ext uri="{FF2B5EF4-FFF2-40B4-BE49-F238E27FC236}">
                            <a16:creationId xmlns:a16="http://schemas.microsoft.com/office/drawing/2014/main" id="{45DE3B7A-6153-49B7-91D4-BE8B055DFF7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96" name="Group 95">
                      <a:extLst>
                        <a:ext uri="{FF2B5EF4-FFF2-40B4-BE49-F238E27FC236}">
                          <a16:creationId xmlns:a16="http://schemas.microsoft.com/office/drawing/2014/main" id="{CC8C7889-E354-49A4-8E03-703ACDD4B02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98" name="Straight Connector 97">
                        <a:extLst>
                          <a:ext uri="{FF2B5EF4-FFF2-40B4-BE49-F238E27FC236}">
                            <a16:creationId xmlns:a16="http://schemas.microsoft.com/office/drawing/2014/main" id="{720C68C2-7D01-49D3-9712-9A1714548D6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9" name="Straight Connector 98">
                        <a:extLst>
                          <a:ext uri="{FF2B5EF4-FFF2-40B4-BE49-F238E27FC236}">
                            <a16:creationId xmlns:a16="http://schemas.microsoft.com/office/drawing/2014/main" id="{CD604098-A856-4025-9A71-606DDF36F36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E5E23A80-52A9-475C-BC88-594D1D7E406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3" name="Straight Connector 92">
                    <a:extLst>
                      <a:ext uri="{FF2B5EF4-FFF2-40B4-BE49-F238E27FC236}">
                        <a16:creationId xmlns:a16="http://schemas.microsoft.com/office/drawing/2014/main" id="{8668267C-4EE9-4F37-B2DD-FE65475705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4B4A1B9A-56E3-4ABE-BC04-E6CA19CD3E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01EF9E67-719E-4B4A-86CF-244F69A6B3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30240" y="5476497"/>
                <a:ext cx="75895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7BF6A59F-F8BC-4E17-BF87-8AD9FB73F6DD}"/>
                </a:ext>
              </a:extLst>
            </p:cNvPr>
            <p:cNvSpPr txBox="1"/>
            <p:nvPr/>
          </p:nvSpPr>
          <p:spPr>
            <a:xfrm>
              <a:off x="6751995" y="4612180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 k</a:t>
              </a:r>
              <a:r>
                <a:rPr lang="el-GR" dirty="0"/>
                <a:t>Ω</a:t>
              </a:r>
              <a:endParaRPr lang="en-US" dirty="0"/>
            </a:p>
          </p:txBody>
        </p:sp>
      </p:grpSp>
      <p:sp>
        <p:nvSpPr>
          <p:cNvPr id="51" name="Title 1">
            <a:extLst>
              <a:ext uri="{FF2B5EF4-FFF2-40B4-BE49-F238E27FC236}">
                <a16:creationId xmlns:a16="http://schemas.microsoft.com/office/drawing/2014/main" id="{33B997F6-E065-4FD4-97F5-E07B914215B2}"/>
              </a:ext>
            </a:extLst>
          </p:cNvPr>
          <p:cNvSpPr txBox="1">
            <a:spLocks/>
          </p:cNvSpPr>
          <p:nvPr/>
        </p:nvSpPr>
        <p:spPr>
          <a:xfrm>
            <a:off x="4744750" y="1933658"/>
            <a:ext cx="7269450" cy="2196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4  b)  Find the current through the diode and the output voltage when the input is 5.0 volts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32B24BCC-73E2-4C01-9888-9D1272D5B27A}"/>
              </a:ext>
            </a:extLst>
          </p:cNvPr>
          <p:cNvSpPr txBox="1">
            <a:spLocks/>
          </p:cNvSpPr>
          <p:nvPr/>
        </p:nvSpPr>
        <p:spPr>
          <a:xfrm>
            <a:off x="4622802" y="4274126"/>
            <a:ext cx="7269450" cy="2196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4  c)  Find the current through the diode and the output voltage when the input is -4.5 volts</a:t>
            </a:r>
          </a:p>
        </p:txBody>
      </p:sp>
    </p:spTree>
    <p:extLst>
      <p:ext uri="{BB962C8B-B14F-4D97-AF65-F5344CB8AC3E}">
        <p14:creationId xmlns:p14="http://schemas.microsoft.com/office/powerpoint/2010/main" val="239332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4 a:  Find the transfer characteristic of the following circuit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4202903-03BD-48C4-BC86-1080EDDC5AE4}"/>
              </a:ext>
            </a:extLst>
          </p:cNvPr>
          <p:cNvGrpSpPr/>
          <p:nvPr/>
        </p:nvGrpSpPr>
        <p:grpSpPr>
          <a:xfrm>
            <a:off x="943850" y="1915714"/>
            <a:ext cx="3069824" cy="4445795"/>
            <a:chOff x="4880850" y="2055414"/>
            <a:chExt cx="3069824" cy="444579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B3D8216-FB94-4D1E-B8B6-DD1EF0EC7FB0}"/>
                </a:ext>
              </a:extLst>
            </p:cNvPr>
            <p:cNvGrpSpPr/>
            <p:nvPr/>
          </p:nvGrpSpPr>
          <p:grpSpPr>
            <a:xfrm>
              <a:off x="4880850" y="2055414"/>
              <a:ext cx="3069824" cy="4445795"/>
              <a:chOff x="4880850" y="2055414"/>
              <a:chExt cx="3069824" cy="4445795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A03D19D2-CB98-401D-A7FA-613D6600352E}"/>
                  </a:ext>
                </a:extLst>
              </p:cNvPr>
              <p:cNvGrpSpPr/>
              <p:nvPr/>
            </p:nvGrpSpPr>
            <p:grpSpPr>
              <a:xfrm>
                <a:off x="4880850" y="2055414"/>
                <a:ext cx="3069824" cy="4445795"/>
                <a:chOff x="5744778" y="1945489"/>
                <a:chExt cx="3069824" cy="4445795"/>
              </a:xfrm>
            </p:grpSpPr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9A7676D5-2AAB-4352-8A44-9490CF61B31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604325" y="4274001"/>
                  <a:ext cx="0" cy="164592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E34413BF-3F34-49CC-8837-918953FF7A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85529" y="3729529"/>
                  <a:ext cx="1280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" name="TextBox 80">
                  <a:extLst>
                    <a:ext uri="{FF2B5EF4-FFF2-40B4-BE49-F238E27FC236}">
                      <a16:creationId xmlns:a16="http://schemas.microsoft.com/office/drawing/2014/main" id="{98FF7934-0F7B-4CD6-9031-9C0B5923F84E}"/>
                    </a:ext>
                  </a:extLst>
                </p:cNvPr>
                <p:cNvSpPr txBox="1"/>
                <p:nvPr/>
              </p:nvSpPr>
              <p:spPr>
                <a:xfrm>
                  <a:off x="7840350" y="3503524"/>
                  <a:ext cx="9742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dirty="0"/>
                </a:p>
              </p:txBody>
            </p:sp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ECABBB45-A3EA-484C-B87B-422EEBBFC332}"/>
                    </a:ext>
                  </a:extLst>
                </p:cNvPr>
                <p:cNvSpPr txBox="1"/>
                <p:nvPr/>
              </p:nvSpPr>
              <p:spPr>
                <a:xfrm>
                  <a:off x="6189529" y="1945489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id="{D4A7A3BA-2ADC-4AA9-AFA1-3A1ABA5BA63B}"/>
                    </a:ext>
                  </a:extLst>
                </p:cNvPr>
                <p:cNvGrpSpPr/>
                <p:nvPr/>
              </p:nvGrpSpPr>
              <p:grpSpPr>
                <a:xfrm flipV="1">
                  <a:off x="6410349" y="3886470"/>
                  <a:ext cx="365760" cy="395213"/>
                  <a:chOff x="6424574" y="3714033"/>
                  <a:chExt cx="365760" cy="395213"/>
                </a:xfrm>
              </p:grpSpPr>
              <p:sp>
                <p:nvSpPr>
                  <p:cNvPr id="120" name="Isosceles Triangle 119">
                    <a:extLst>
                      <a:ext uri="{FF2B5EF4-FFF2-40B4-BE49-F238E27FC236}">
                        <a16:creationId xmlns:a16="http://schemas.microsoft.com/office/drawing/2014/main" id="{A660518C-16EF-48A8-AEA6-D39CBF9AE759}"/>
                      </a:ext>
                    </a:extLst>
                  </p:cNvPr>
                  <p:cNvSpPr/>
                  <p:nvPr/>
                </p:nvSpPr>
                <p:spPr>
                  <a:xfrm flipV="1">
                    <a:off x="6436808" y="3714033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52318F64-DD19-4DB6-9C16-7AA136DE9A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424574" y="4106184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320E599A-17AB-4B09-A6B0-A95D1E42BBF8}"/>
                    </a:ext>
                  </a:extLst>
                </p:cNvPr>
                <p:cNvSpPr txBox="1"/>
                <p:nvPr/>
              </p:nvSpPr>
              <p:spPr>
                <a:xfrm>
                  <a:off x="5744778" y="3857229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I</a:t>
                  </a:r>
                  <a:r>
                    <a:rPr lang="en-US" baseline="-25000" dirty="0"/>
                    <a:t>D</a:t>
                  </a:r>
                </a:p>
              </p:txBody>
            </p:sp>
            <p:grpSp>
              <p:nvGrpSpPr>
                <p:cNvPr id="85" name="Group 84">
                  <a:extLst>
                    <a:ext uri="{FF2B5EF4-FFF2-40B4-BE49-F238E27FC236}">
                      <a16:creationId xmlns:a16="http://schemas.microsoft.com/office/drawing/2014/main" id="{B725CF0F-4D71-49A4-AB09-1712341F6BC3}"/>
                    </a:ext>
                  </a:extLst>
                </p:cNvPr>
                <p:cNvGrpSpPr/>
                <p:nvPr/>
              </p:nvGrpSpPr>
              <p:grpSpPr>
                <a:xfrm>
                  <a:off x="6434120" y="2451137"/>
                  <a:ext cx="297701" cy="1438395"/>
                  <a:chOff x="5090300" y="2694719"/>
                  <a:chExt cx="297701" cy="1438395"/>
                </a:xfrm>
              </p:grpSpPr>
              <p:grpSp>
                <p:nvGrpSpPr>
                  <p:cNvPr id="106" name="Group 105">
                    <a:extLst>
                      <a:ext uri="{FF2B5EF4-FFF2-40B4-BE49-F238E27FC236}">
                        <a16:creationId xmlns:a16="http://schemas.microsoft.com/office/drawing/2014/main" id="{5AD6E192-2EA0-4A54-93BB-A978E0C17D3B}"/>
                      </a:ext>
                    </a:extLst>
                  </p:cNvPr>
                  <p:cNvGrpSpPr/>
                  <p:nvPr/>
                </p:nvGrpSpPr>
                <p:grpSpPr>
                  <a:xfrm>
                    <a:off x="5090300" y="2694719"/>
                    <a:ext cx="297701" cy="1117728"/>
                    <a:chOff x="5090300" y="2694719"/>
                    <a:chExt cx="297701" cy="1117728"/>
                  </a:xfrm>
                </p:grpSpPr>
                <p:grpSp>
                  <p:nvGrpSpPr>
                    <p:cNvPr id="108" name="Group 107">
                      <a:extLst>
                        <a:ext uri="{FF2B5EF4-FFF2-40B4-BE49-F238E27FC236}">
                          <a16:creationId xmlns:a16="http://schemas.microsoft.com/office/drawing/2014/main" id="{8CA667EA-BC70-45D3-BA98-C5E7389C0456}"/>
                        </a:ext>
                      </a:extLst>
                    </p:cNvPr>
                    <p:cNvGrpSpPr/>
                    <p:nvPr/>
                  </p:nvGrpSpPr>
                  <p:grpSpPr>
                    <a:xfrm rot="5400000">
                      <a:off x="4840221" y="3264667"/>
                      <a:ext cx="797859" cy="297701"/>
                      <a:chOff x="3069003" y="2744655"/>
                      <a:chExt cx="797859" cy="297701"/>
                    </a:xfrm>
                  </p:grpSpPr>
                  <p:grpSp>
                    <p:nvGrpSpPr>
                      <p:cNvPr id="110" name="Group 109">
                        <a:extLst>
                          <a:ext uri="{FF2B5EF4-FFF2-40B4-BE49-F238E27FC236}">
                            <a16:creationId xmlns:a16="http://schemas.microsoft.com/office/drawing/2014/main" id="{2F3FFE46-684E-49CC-9DB7-FD8E4C56C9F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069003" y="2744655"/>
                        <a:ext cx="204010" cy="290601"/>
                        <a:chOff x="3608294" y="2623632"/>
                        <a:chExt cx="204010" cy="290601"/>
                      </a:xfrm>
                    </p:grpSpPr>
                    <p:cxnSp>
                      <p:nvCxnSpPr>
                        <p:cNvPr id="118" name="Straight Connector 117">
                          <a:extLst>
                            <a:ext uri="{FF2B5EF4-FFF2-40B4-BE49-F238E27FC236}">
                              <a16:creationId xmlns:a16="http://schemas.microsoft.com/office/drawing/2014/main" id="{1CDA7EF3-60A8-4A17-A1D7-9CF305D1CD55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608294" y="2623632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9" name="Straight Connector 118">
                          <a:extLst>
                            <a:ext uri="{FF2B5EF4-FFF2-40B4-BE49-F238E27FC236}">
                              <a16:creationId xmlns:a16="http://schemas.microsoft.com/office/drawing/2014/main" id="{D4CC305A-9D88-4C29-86B3-F94D4982F62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11" name="Group 110">
                        <a:extLst>
                          <a:ext uri="{FF2B5EF4-FFF2-40B4-BE49-F238E27FC236}">
                            <a16:creationId xmlns:a16="http://schemas.microsoft.com/office/drawing/2014/main" id="{678DA697-332F-4C30-9D27-7C67BFF707F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72884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16" name="Straight Connector 115">
                          <a:extLst>
                            <a:ext uri="{FF2B5EF4-FFF2-40B4-BE49-F238E27FC236}">
                              <a16:creationId xmlns:a16="http://schemas.microsoft.com/office/drawing/2014/main" id="{1E26C737-18E2-4838-A70D-FB3BDA198930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7" name="Straight Connector 116">
                          <a:extLst>
                            <a:ext uri="{FF2B5EF4-FFF2-40B4-BE49-F238E27FC236}">
                              <a16:creationId xmlns:a16="http://schemas.microsoft.com/office/drawing/2014/main" id="{60ED5E7D-6142-4A84-9A72-057822C6CB8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12" name="Group 111">
                        <a:extLst>
                          <a:ext uri="{FF2B5EF4-FFF2-40B4-BE49-F238E27FC236}">
                            <a16:creationId xmlns:a16="http://schemas.microsoft.com/office/drawing/2014/main" id="{DE91CF93-FBEB-4A8D-B0FB-A43A4579FBA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36316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14" name="Straight Connector 113">
                          <a:extLst>
                            <a:ext uri="{FF2B5EF4-FFF2-40B4-BE49-F238E27FC236}">
                              <a16:creationId xmlns:a16="http://schemas.microsoft.com/office/drawing/2014/main" id="{C1D778B1-3E29-41C5-A0EC-9562D172F95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5" name="Straight Connector 114">
                          <a:extLst>
                            <a:ext uri="{FF2B5EF4-FFF2-40B4-BE49-F238E27FC236}">
                              <a16:creationId xmlns:a16="http://schemas.microsoft.com/office/drawing/2014/main" id="{BD66D186-9C30-44FE-A2F6-796B313CC8A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13" name="Straight Connector 112">
                        <a:extLst>
                          <a:ext uri="{FF2B5EF4-FFF2-40B4-BE49-F238E27FC236}">
                            <a16:creationId xmlns:a16="http://schemas.microsoft.com/office/drawing/2014/main" id="{64A0EDE2-9C15-4117-9952-F453610B76F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799619" y="2890947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09" name="Straight Connector 108">
                      <a:extLst>
                        <a:ext uri="{FF2B5EF4-FFF2-40B4-BE49-F238E27FC236}">
                          <a16:creationId xmlns:a16="http://schemas.microsoft.com/office/drawing/2014/main" id="{087E46E2-E875-438B-8F68-215BEE9854C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5214537" y="2694719"/>
                      <a:ext cx="109" cy="34036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A18C9E63-4A4C-40CE-9650-F290B507A8C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34609" y="3812447"/>
                    <a:ext cx="0" cy="32066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5EDBBF61-13B0-49B6-9C85-1EC49B963C70}"/>
                    </a:ext>
                  </a:extLst>
                </p:cNvPr>
                <p:cNvSpPr txBox="1"/>
                <p:nvPr/>
              </p:nvSpPr>
              <p:spPr>
                <a:xfrm>
                  <a:off x="6781507" y="2958124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20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  <p:sp>
              <p:nvSpPr>
                <p:cNvPr id="89" name="Oval 88">
                  <a:extLst>
                    <a:ext uri="{FF2B5EF4-FFF2-40B4-BE49-F238E27FC236}">
                      <a16:creationId xmlns:a16="http://schemas.microsoft.com/office/drawing/2014/main" id="{256B204C-EACA-49A5-BF69-424648EAF5D7}"/>
                    </a:ext>
                  </a:extLst>
                </p:cNvPr>
                <p:cNvSpPr/>
                <p:nvPr/>
              </p:nvSpPr>
              <p:spPr>
                <a:xfrm>
                  <a:off x="6507984" y="2353880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Oval 89">
                  <a:extLst>
                    <a:ext uri="{FF2B5EF4-FFF2-40B4-BE49-F238E27FC236}">
                      <a16:creationId xmlns:a16="http://schemas.microsoft.com/office/drawing/2014/main" id="{37E5843F-47F0-44E7-AF5D-A142BD835E90}"/>
                    </a:ext>
                  </a:extLst>
                </p:cNvPr>
                <p:cNvSpPr/>
                <p:nvPr/>
              </p:nvSpPr>
              <p:spPr>
                <a:xfrm>
                  <a:off x="6558357" y="5854270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1" name="Straight Arrow Connector 90">
                  <a:extLst>
                    <a:ext uri="{FF2B5EF4-FFF2-40B4-BE49-F238E27FC236}">
                      <a16:creationId xmlns:a16="http://schemas.microsoft.com/office/drawing/2014/main" id="{F9080BC3-C564-41B1-8B0A-C4A640A94703}"/>
                    </a:ext>
                  </a:extLst>
                </p:cNvPr>
                <p:cNvCxnSpPr/>
                <p:nvPr/>
              </p:nvCxnSpPr>
              <p:spPr>
                <a:xfrm>
                  <a:off x="6091496" y="3864667"/>
                  <a:ext cx="0" cy="365864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40A53994-E16E-467E-89F5-1E6C95557675}"/>
                    </a:ext>
                  </a:extLst>
                </p:cNvPr>
                <p:cNvSpPr txBox="1"/>
                <p:nvPr/>
              </p:nvSpPr>
              <p:spPr>
                <a:xfrm>
                  <a:off x="6288947" y="6021323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-5 V</a:t>
                  </a:r>
                </a:p>
              </p:txBody>
            </p:sp>
          </p:grp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CD31BF59-50DA-402E-84EA-80A278BC3AFC}"/>
                  </a:ext>
                </a:extLst>
              </p:cNvPr>
              <p:cNvGrpSpPr/>
              <p:nvPr/>
            </p:nvGrpSpPr>
            <p:grpSpPr>
              <a:xfrm>
                <a:off x="6336897" y="3822478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87" name="Group 86">
                  <a:extLst>
                    <a:ext uri="{FF2B5EF4-FFF2-40B4-BE49-F238E27FC236}">
                      <a16:creationId xmlns:a16="http://schemas.microsoft.com/office/drawing/2014/main" id="{FB7B887F-DC9C-4C37-AD55-C824FE8A3A0C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C3217316-119A-4145-AB31-0AA75758A0FF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94" name="Group 93">
                      <a:extLst>
                        <a:ext uri="{FF2B5EF4-FFF2-40B4-BE49-F238E27FC236}">
                          <a16:creationId xmlns:a16="http://schemas.microsoft.com/office/drawing/2014/main" id="{76EA0EF4-1340-41C9-9F35-B4FB211F66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02" name="Straight Connector 101">
                        <a:extLst>
                          <a:ext uri="{FF2B5EF4-FFF2-40B4-BE49-F238E27FC236}">
                            <a16:creationId xmlns:a16="http://schemas.microsoft.com/office/drawing/2014/main" id="{434D09F4-5BBE-4E33-AB1D-89DCD913BE8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Straight Connector 102">
                        <a:extLst>
                          <a:ext uri="{FF2B5EF4-FFF2-40B4-BE49-F238E27FC236}">
                            <a16:creationId xmlns:a16="http://schemas.microsoft.com/office/drawing/2014/main" id="{7F6A3B93-9446-4D33-A657-37781341C48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95" name="Group 94">
                      <a:extLst>
                        <a:ext uri="{FF2B5EF4-FFF2-40B4-BE49-F238E27FC236}">
                          <a16:creationId xmlns:a16="http://schemas.microsoft.com/office/drawing/2014/main" id="{52423804-4E5A-4412-9BEB-731BD9DAF44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00" name="Straight Connector 99">
                        <a:extLst>
                          <a:ext uri="{FF2B5EF4-FFF2-40B4-BE49-F238E27FC236}">
                            <a16:creationId xmlns:a16="http://schemas.microsoft.com/office/drawing/2014/main" id="{80BF842F-05CA-46D4-A836-924A817E6E4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1" name="Straight Connector 100">
                        <a:extLst>
                          <a:ext uri="{FF2B5EF4-FFF2-40B4-BE49-F238E27FC236}">
                            <a16:creationId xmlns:a16="http://schemas.microsoft.com/office/drawing/2014/main" id="{45DE3B7A-6153-49B7-91D4-BE8B055DFF7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96" name="Group 95">
                      <a:extLst>
                        <a:ext uri="{FF2B5EF4-FFF2-40B4-BE49-F238E27FC236}">
                          <a16:creationId xmlns:a16="http://schemas.microsoft.com/office/drawing/2014/main" id="{CC8C7889-E354-49A4-8E03-703ACDD4B02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98" name="Straight Connector 97">
                        <a:extLst>
                          <a:ext uri="{FF2B5EF4-FFF2-40B4-BE49-F238E27FC236}">
                            <a16:creationId xmlns:a16="http://schemas.microsoft.com/office/drawing/2014/main" id="{720C68C2-7D01-49D3-9712-9A1714548D6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9" name="Straight Connector 98">
                        <a:extLst>
                          <a:ext uri="{FF2B5EF4-FFF2-40B4-BE49-F238E27FC236}">
                            <a16:creationId xmlns:a16="http://schemas.microsoft.com/office/drawing/2014/main" id="{CD604098-A856-4025-9A71-606DDF36F36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E5E23A80-52A9-475C-BC88-594D1D7E406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3" name="Straight Connector 92">
                    <a:extLst>
                      <a:ext uri="{FF2B5EF4-FFF2-40B4-BE49-F238E27FC236}">
                        <a16:creationId xmlns:a16="http://schemas.microsoft.com/office/drawing/2014/main" id="{8668267C-4EE9-4F37-B2DD-FE65475705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4B4A1B9A-56E3-4ABE-BC04-E6CA19CD3E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01EF9E67-719E-4B4A-86CF-244F69A6B3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30240" y="5476497"/>
                <a:ext cx="75895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7BF6A59F-F8BC-4E17-BF87-8AD9FB73F6DD}"/>
                </a:ext>
              </a:extLst>
            </p:cNvPr>
            <p:cNvSpPr txBox="1"/>
            <p:nvPr/>
          </p:nvSpPr>
          <p:spPr>
            <a:xfrm>
              <a:off x="6751995" y="4612180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 k</a:t>
              </a:r>
              <a:r>
                <a:rPr lang="el-GR" dirty="0"/>
                <a:t>Ω</a:t>
              </a:r>
              <a:endParaRPr lang="en-US" dirty="0"/>
            </a:p>
          </p:txBody>
        </p:sp>
      </p:grpSp>
      <p:sp>
        <p:nvSpPr>
          <p:cNvPr id="51" name="Title 1">
            <a:extLst>
              <a:ext uri="{FF2B5EF4-FFF2-40B4-BE49-F238E27FC236}">
                <a16:creationId xmlns:a16="http://schemas.microsoft.com/office/drawing/2014/main" id="{33B997F6-E065-4FD4-97F5-E07B914215B2}"/>
              </a:ext>
            </a:extLst>
          </p:cNvPr>
          <p:cNvSpPr txBox="1">
            <a:spLocks/>
          </p:cNvSpPr>
          <p:nvPr/>
        </p:nvSpPr>
        <p:spPr>
          <a:xfrm>
            <a:off x="4376450" y="1869910"/>
            <a:ext cx="7269450" cy="9946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For input voltages near zero, the diode will be reverse biased.</a:t>
            </a:r>
          </a:p>
        </p:txBody>
      </p:sp>
      <p:sp>
        <p:nvSpPr>
          <p:cNvPr id="53" name="Title 1">
            <a:extLst>
              <a:ext uri="{FF2B5EF4-FFF2-40B4-BE49-F238E27FC236}">
                <a16:creationId xmlns:a16="http://schemas.microsoft.com/office/drawing/2014/main" id="{60EEF56D-4D03-42FB-8C28-009DC8DF3C5D}"/>
              </a:ext>
            </a:extLst>
          </p:cNvPr>
          <p:cNvSpPr txBox="1">
            <a:spLocks/>
          </p:cNvSpPr>
          <p:nvPr/>
        </p:nvSpPr>
        <p:spPr>
          <a:xfrm>
            <a:off x="4410900" y="3043823"/>
            <a:ext cx="7269450" cy="2353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For the diode to be on, the input voltage will definitely need to be less than -5.7 volts (the output voltage will be -5.7 volts)</a:t>
            </a:r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B2CAB34E-E619-494F-BD36-6C981ACFA6F3}"/>
              </a:ext>
            </a:extLst>
          </p:cNvPr>
          <p:cNvSpPr txBox="1">
            <a:spLocks/>
          </p:cNvSpPr>
          <p:nvPr/>
        </p:nvSpPr>
        <p:spPr>
          <a:xfrm>
            <a:off x="4427600" y="5498184"/>
            <a:ext cx="7269450" cy="9946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Initially we will assume that the diode is off</a:t>
            </a:r>
          </a:p>
        </p:txBody>
      </p:sp>
    </p:spTree>
    <p:extLst>
      <p:ext uri="{BB962C8B-B14F-4D97-AF65-F5344CB8AC3E}">
        <p14:creationId xmlns:p14="http://schemas.microsoft.com/office/powerpoint/2010/main" val="81207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3" grpId="0"/>
      <p:bldP spid="5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4 a:  Find the transfer characteristic of the following circuit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4202903-03BD-48C4-BC86-1080EDDC5AE4}"/>
              </a:ext>
            </a:extLst>
          </p:cNvPr>
          <p:cNvGrpSpPr/>
          <p:nvPr/>
        </p:nvGrpSpPr>
        <p:grpSpPr>
          <a:xfrm>
            <a:off x="943850" y="1915714"/>
            <a:ext cx="3069824" cy="4445795"/>
            <a:chOff x="4880850" y="2055414"/>
            <a:chExt cx="3069824" cy="444579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B3D8216-FB94-4D1E-B8B6-DD1EF0EC7FB0}"/>
                </a:ext>
              </a:extLst>
            </p:cNvPr>
            <p:cNvGrpSpPr/>
            <p:nvPr/>
          </p:nvGrpSpPr>
          <p:grpSpPr>
            <a:xfrm>
              <a:off x="4880850" y="2055414"/>
              <a:ext cx="3069824" cy="4445795"/>
              <a:chOff x="4880850" y="2055414"/>
              <a:chExt cx="3069824" cy="4445795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A03D19D2-CB98-401D-A7FA-613D6600352E}"/>
                  </a:ext>
                </a:extLst>
              </p:cNvPr>
              <p:cNvGrpSpPr/>
              <p:nvPr/>
            </p:nvGrpSpPr>
            <p:grpSpPr>
              <a:xfrm>
                <a:off x="4880850" y="2055414"/>
                <a:ext cx="3069824" cy="4445795"/>
                <a:chOff x="5744778" y="1945489"/>
                <a:chExt cx="3069824" cy="4445795"/>
              </a:xfrm>
            </p:grpSpPr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9A7676D5-2AAB-4352-8A44-9490CF61B31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604325" y="4274001"/>
                  <a:ext cx="0" cy="164592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E34413BF-3F34-49CC-8837-918953FF7A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85529" y="3729529"/>
                  <a:ext cx="1280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" name="TextBox 80">
                  <a:extLst>
                    <a:ext uri="{FF2B5EF4-FFF2-40B4-BE49-F238E27FC236}">
                      <a16:creationId xmlns:a16="http://schemas.microsoft.com/office/drawing/2014/main" id="{98FF7934-0F7B-4CD6-9031-9C0B5923F84E}"/>
                    </a:ext>
                  </a:extLst>
                </p:cNvPr>
                <p:cNvSpPr txBox="1"/>
                <p:nvPr/>
              </p:nvSpPr>
              <p:spPr>
                <a:xfrm>
                  <a:off x="7840350" y="3503524"/>
                  <a:ext cx="9742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dirty="0"/>
                </a:p>
              </p:txBody>
            </p:sp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ECABBB45-A3EA-484C-B87B-422EEBBFC332}"/>
                    </a:ext>
                  </a:extLst>
                </p:cNvPr>
                <p:cNvSpPr txBox="1"/>
                <p:nvPr/>
              </p:nvSpPr>
              <p:spPr>
                <a:xfrm>
                  <a:off x="6189529" y="1945489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id="{D4A7A3BA-2ADC-4AA9-AFA1-3A1ABA5BA63B}"/>
                    </a:ext>
                  </a:extLst>
                </p:cNvPr>
                <p:cNvGrpSpPr/>
                <p:nvPr/>
              </p:nvGrpSpPr>
              <p:grpSpPr>
                <a:xfrm flipV="1">
                  <a:off x="6410349" y="3886470"/>
                  <a:ext cx="365760" cy="395213"/>
                  <a:chOff x="6424574" y="3714033"/>
                  <a:chExt cx="365760" cy="395213"/>
                </a:xfrm>
              </p:grpSpPr>
              <p:sp>
                <p:nvSpPr>
                  <p:cNvPr id="120" name="Isosceles Triangle 119">
                    <a:extLst>
                      <a:ext uri="{FF2B5EF4-FFF2-40B4-BE49-F238E27FC236}">
                        <a16:creationId xmlns:a16="http://schemas.microsoft.com/office/drawing/2014/main" id="{A660518C-16EF-48A8-AEA6-D39CBF9AE759}"/>
                      </a:ext>
                    </a:extLst>
                  </p:cNvPr>
                  <p:cNvSpPr/>
                  <p:nvPr/>
                </p:nvSpPr>
                <p:spPr>
                  <a:xfrm flipV="1">
                    <a:off x="6436808" y="3714033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52318F64-DD19-4DB6-9C16-7AA136DE9A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424574" y="4106184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320E599A-17AB-4B09-A6B0-A95D1E42BBF8}"/>
                    </a:ext>
                  </a:extLst>
                </p:cNvPr>
                <p:cNvSpPr txBox="1"/>
                <p:nvPr/>
              </p:nvSpPr>
              <p:spPr>
                <a:xfrm>
                  <a:off x="5744778" y="3857229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I</a:t>
                  </a:r>
                  <a:r>
                    <a:rPr lang="en-US" baseline="-25000" dirty="0"/>
                    <a:t>D</a:t>
                  </a:r>
                </a:p>
              </p:txBody>
            </p:sp>
            <p:grpSp>
              <p:nvGrpSpPr>
                <p:cNvPr id="85" name="Group 84">
                  <a:extLst>
                    <a:ext uri="{FF2B5EF4-FFF2-40B4-BE49-F238E27FC236}">
                      <a16:creationId xmlns:a16="http://schemas.microsoft.com/office/drawing/2014/main" id="{B725CF0F-4D71-49A4-AB09-1712341F6BC3}"/>
                    </a:ext>
                  </a:extLst>
                </p:cNvPr>
                <p:cNvGrpSpPr/>
                <p:nvPr/>
              </p:nvGrpSpPr>
              <p:grpSpPr>
                <a:xfrm>
                  <a:off x="6434120" y="2451137"/>
                  <a:ext cx="297701" cy="1438395"/>
                  <a:chOff x="5090300" y="2694719"/>
                  <a:chExt cx="297701" cy="1438395"/>
                </a:xfrm>
              </p:grpSpPr>
              <p:grpSp>
                <p:nvGrpSpPr>
                  <p:cNvPr id="106" name="Group 105">
                    <a:extLst>
                      <a:ext uri="{FF2B5EF4-FFF2-40B4-BE49-F238E27FC236}">
                        <a16:creationId xmlns:a16="http://schemas.microsoft.com/office/drawing/2014/main" id="{5AD6E192-2EA0-4A54-93BB-A978E0C17D3B}"/>
                      </a:ext>
                    </a:extLst>
                  </p:cNvPr>
                  <p:cNvGrpSpPr/>
                  <p:nvPr/>
                </p:nvGrpSpPr>
                <p:grpSpPr>
                  <a:xfrm>
                    <a:off x="5090300" y="2694719"/>
                    <a:ext cx="297701" cy="1117728"/>
                    <a:chOff x="5090300" y="2694719"/>
                    <a:chExt cx="297701" cy="1117728"/>
                  </a:xfrm>
                </p:grpSpPr>
                <p:grpSp>
                  <p:nvGrpSpPr>
                    <p:cNvPr id="108" name="Group 107">
                      <a:extLst>
                        <a:ext uri="{FF2B5EF4-FFF2-40B4-BE49-F238E27FC236}">
                          <a16:creationId xmlns:a16="http://schemas.microsoft.com/office/drawing/2014/main" id="{8CA667EA-BC70-45D3-BA98-C5E7389C0456}"/>
                        </a:ext>
                      </a:extLst>
                    </p:cNvPr>
                    <p:cNvGrpSpPr/>
                    <p:nvPr/>
                  </p:nvGrpSpPr>
                  <p:grpSpPr>
                    <a:xfrm rot="5400000">
                      <a:off x="4840221" y="3264667"/>
                      <a:ext cx="797859" cy="297701"/>
                      <a:chOff x="3069003" y="2744655"/>
                      <a:chExt cx="797859" cy="297701"/>
                    </a:xfrm>
                  </p:grpSpPr>
                  <p:grpSp>
                    <p:nvGrpSpPr>
                      <p:cNvPr id="110" name="Group 109">
                        <a:extLst>
                          <a:ext uri="{FF2B5EF4-FFF2-40B4-BE49-F238E27FC236}">
                            <a16:creationId xmlns:a16="http://schemas.microsoft.com/office/drawing/2014/main" id="{2F3FFE46-684E-49CC-9DB7-FD8E4C56C9F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069003" y="2744655"/>
                        <a:ext cx="204010" cy="290601"/>
                        <a:chOff x="3608294" y="2623632"/>
                        <a:chExt cx="204010" cy="290601"/>
                      </a:xfrm>
                    </p:grpSpPr>
                    <p:cxnSp>
                      <p:nvCxnSpPr>
                        <p:cNvPr id="118" name="Straight Connector 117">
                          <a:extLst>
                            <a:ext uri="{FF2B5EF4-FFF2-40B4-BE49-F238E27FC236}">
                              <a16:creationId xmlns:a16="http://schemas.microsoft.com/office/drawing/2014/main" id="{1CDA7EF3-60A8-4A17-A1D7-9CF305D1CD55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608294" y="2623632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9" name="Straight Connector 118">
                          <a:extLst>
                            <a:ext uri="{FF2B5EF4-FFF2-40B4-BE49-F238E27FC236}">
                              <a16:creationId xmlns:a16="http://schemas.microsoft.com/office/drawing/2014/main" id="{D4CC305A-9D88-4C29-86B3-F94D4982F62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11" name="Group 110">
                        <a:extLst>
                          <a:ext uri="{FF2B5EF4-FFF2-40B4-BE49-F238E27FC236}">
                            <a16:creationId xmlns:a16="http://schemas.microsoft.com/office/drawing/2014/main" id="{678DA697-332F-4C30-9D27-7C67BFF707F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72884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16" name="Straight Connector 115">
                          <a:extLst>
                            <a:ext uri="{FF2B5EF4-FFF2-40B4-BE49-F238E27FC236}">
                              <a16:creationId xmlns:a16="http://schemas.microsoft.com/office/drawing/2014/main" id="{1E26C737-18E2-4838-A70D-FB3BDA198930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7" name="Straight Connector 116">
                          <a:extLst>
                            <a:ext uri="{FF2B5EF4-FFF2-40B4-BE49-F238E27FC236}">
                              <a16:creationId xmlns:a16="http://schemas.microsoft.com/office/drawing/2014/main" id="{60ED5E7D-6142-4A84-9A72-057822C6CB8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12" name="Group 111">
                        <a:extLst>
                          <a:ext uri="{FF2B5EF4-FFF2-40B4-BE49-F238E27FC236}">
                            <a16:creationId xmlns:a16="http://schemas.microsoft.com/office/drawing/2014/main" id="{DE91CF93-FBEB-4A8D-B0FB-A43A4579FBA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36316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14" name="Straight Connector 113">
                          <a:extLst>
                            <a:ext uri="{FF2B5EF4-FFF2-40B4-BE49-F238E27FC236}">
                              <a16:creationId xmlns:a16="http://schemas.microsoft.com/office/drawing/2014/main" id="{C1D778B1-3E29-41C5-A0EC-9562D172F95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5" name="Straight Connector 114">
                          <a:extLst>
                            <a:ext uri="{FF2B5EF4-FFF2-40B4-BE49-F238E27FC236}">
                              <a16:creationId xmlns:a16="http://schemas.microsoft.com/office/drawing/2014/main" id="{BD66D186-9C30-44FE-A2F6-796B313CC8A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13" name="Straight Connector 112">
                        <a:extLst>
                          <a:ext uri="{FF2B5EF4-FFF2-40B4-BE49-F238E27FC236}">
                            <a16:creationId xmlns:a16="http://schemas.microsoft.com/office/drawing/2014/main" id="{64A0EDE2-9C15-4117-9952-F453610B76F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799619" y="2890947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09" name="Straight Connector 108">
                      <a:extLst>
                        <a:ext uri="{FF2B5EF4-FFF2-40B4-BE49-F238E27FC236}">
                          <a16:creationId xmlns:a16="http://schemas.microsoft.com/office/drawing/2014/main" id="{087E46E2-E875-438B-8F68-215BEE9854C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5214537" y="2694719"/>
                      <a:ext cx="109" cy="34036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A18C9E63-4A4C-40CE-9650-F290B507A8C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34609" y="3812447"/>
                    <a:ext cx="0" cy="32066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5EDBBF61-13B0-49B6-9C85-1EC49B963C70}"/>
                    </a:ext>
                  </a:extLst>
                </p:cNvPr>
                <p:cNvSpPr txBox="1"/>
                <p:nvPr/>
              </p:nvSpPr>
              <p:spPr>
                <a:xfrm>
                  <a:off x="6781507" y="2958124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20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  <p:sp>
              <p:nvSpPr>
                <p:cNvPr id="89" name="Oval 88">
                  <a:extLst>
                    <a:ext uri="{FF2B5EF4-FFF2-40B4-BE49-F238E27FC236}">
                      <a16:creationId xmlns:a16="http://schemas.microsoft.com/office/drawing/2014/main" id="{256B204C-EACA-49A5-BF69-424648EAF5D7}"/>
                    </a:ext>
                  </a:extLst>
                </p:cNvPr>
                <p:cNvSpPr/>
                <p:nvPr/>
              </p:nvSpPr>
              <p:spPr>
                <a:xfrm>
                  <a:off x="6507984" y="2353880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Oval 89">
                  <a:extLst>
                    <a:ext uri="{FF2B5EF4-FFF2-40B4-BE49-F238E27FC236}">
                      <a16:creationId xmlns:a16="http://schemas.microsoft.com/office/drawing/2014/main" id="{37E5843F-47F0-44E7-AF5D-A142BD835E90}"/>
                    </a:ext>
                  </a:extLst>
                </p:cNvPr>
                <p:cNvSpPr/>
                <p:nvPr/>
              </p:nvSpPr>
              <p:spPr>
                <a:xfrm>
                  <a:off x="6558357" y="5854270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1" name="Straight Arrow Connector 90">
                  <a:extLst>
                    <a:ext uri="{FF2B5EF4-FFF2-40B4-BE49-F238E27FC236}">
                      <a16:creationId xmlns:a16="http://schemas.microsoft.com/office/drawing/2014/main" id="{F9080BC3-C564-41B1-8B0A-C4A640A94703}"/>
                    </a:ext>
                  </a:extLst>
                </p:cNvPr>
                <p:cNvCxnSpPr/>
                <p:nvPr/>
              </p:nvCxnSpPr>
              <p:spPr>
                <a:xfrm>
                  <a:off x="6091496" y="3864667"/>
                  <a:ext cx="0" cy="365864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40A53994-E16E-467E-89F5-1E6C95557675}"/>
                    </a:ext>
                  </a:extLst>
                </p:cNvPr>
                <p:cNvSpPr txBox="1"/>
                <p:nvPr/>
              </p:nvSpPr>
              <p:spPr>
                <a:xfrm>
                  <a:off x="6288947" y="6021323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-5 V</a:t>
                  </a:r>
                </a:p>
              </p:txBody>
            </p:sp>
          </p:grp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CD31BF59-50DA-402E-84EA-80A278BC3AFC}"/>
                  </a:ext>
                </a:extLst>
              </p:cNvPr>
              <p:cNvGrpSpPr/>
              <p:nvPr/>
            </p:nvGrpSpPr>
            <p:grpSpPr>
              <a:xfrm>
                <a:off x="6336897" y="3822478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87" name="Group 86">
                  <a:extLst>
                    <a:ext uri="{FF2B5EF4-FFF2-40B4-BE49-F238E27FC236}">
                      <a16:creationId xmlns:a16="http://schemas.microsoft.com/office/drawing/2014/main" id="{FB7B887F-DC9C-4C37-AD55-C824FE8A3A0C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C3217316-119A-4145-AB31-0AA75758A0FF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94" name="Group 93">
                      <a:extLst>
                        <a:ext uri="{FF2B5EF4-FFF2-40B4-BE49-F238E27FC236}">
                          <a16:creationId xmlns:a16="http://schemas.microsoft.com/office/drawing/2014/main" id="{76EA0EF4-1340-41C9-9F35-B4FB211F66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02" name="Straight Connector 101">
                        <a:extLst>
                          <a:ext uri="{FF2B5EF4-FFF2-40B4-BE49-F238E27FC236}">
                            <a16:creationId xmlns:a16="http://schemas.microsoft.com/office/drawing/2014/main" id="{434D09F4-5BBE-4E33-AB1D-89DCD913BE8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Straight Connector 102">
                        <a:extLst>
                          <a:ext uri="{FF2B5EF4-FFF2-40B4-BE49-F238E27FC236}">
                            <a16:creationId xmlns:a16="http://schemas.microsoft.com/office/drawing/2014/main" id="{7F6A3B93-9446-4D33-A657-37781341C48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95" name="Group 94">
                      <a:extLst>
                        <a:ext uri="{FF2B5EF4-FFF2-40B4-BE49-F238E27FC236}">
                          <a16:creationId xmlns:a16="http://schemas.microsoft.com/office/drawing/2014/main" id="{52423804-4E5A-4412-9BEB-731BD9DAF44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00" name="Straight Connector 99">
                        <a:extLst>
                          <a:ext uri="{FF2B5EF4-FFF2-40B4-BE49-F238E27FC236}">
                            <a16:creationId xmlns:a16="http://schemas.microsoft.com/office/drawing/2014/main" id="{80BF842F-05CA-46D4-A836-924A817E6E4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1" name="Straight Connector 100">
                        <a:extLst>
                          <a:ext uri="{FF2B5EF4-FFF2-40B4-BE49-F238E27FC236}">
                            <a16:creationId xmlns:a16="http://schemas.microsoft.com/office/drawing/2014/main" id="{45DE3B7A-6153-49B7-91D4-BE8B055DFF7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96" name="Group 95">
                      <a:extLst>
                        <a:ext uri="{FF2B5EF4-FFF2-40B4-BE49-F238E27FC236}">
                          <a16:creationId xmlns:a16="http://schemas.microsoft.com/office/drawing/2014/main" id="{CC8C7889-E354-49A4-8E03-703ACDD4B02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98" name="Straight Connector 97">
                        <a:extLst>
                          <a:ext uri="{FF2B5EF4-FFF2-40B4-BE49-F238E27FC236}">
                            <a16:creationId xmlns:a16="http://schemas.microsoft.com/office/drawing/2014/main" id="{720C68C2-7D01-49D3-9712-9A1714548D6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9" name="Straight Connector 98">
                        <a:extLst>
                          <a:ext uri="{FF2B5EF4-FFF2-40B4-BE49-F238E27FC236}">
                            <a16:creationId xmlns:a16="http://schemas.microsoft.com/office/drawing/2014/main" id="{CD604098-A856-4025-9A71-606DDF36F36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E5E23A80-52A9-475C-BC88-594D1D7E406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3" name="Straight Connector 92">
                    <a:extLst>
                      <a:ext uri="{FF2B5EF4-FFF2-40B4-BE49-F238E27FC236}">
                        <a16:creationId xmlns:a16="http://schemas.microsoft.com/office/drawing/2014/main" id="{8668267C-4EE9-4F37-B2DD-FE65475705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4B4A1B9A-56E3-4ABE-BC04-E6CA19CD3E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01EF9E67-719E-4B4A-86CF-244F69A6B3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30240" y="5476497"/>
                <a:ext cx="75895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7BF6A59F-F8BC-4E17-BF87-8AD9FB73F6DD}"/>
                </a:ext>
              </a:extLst>
            </p:cNvPr>
            <p:cNvSpPr txBox="1"/>
            <p:nvPr/>
          </p:nvSpPr>
          <p:spPr>
            <a:xfrm>
              <a:off x="6751995" y="4612180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 k</a:t>
              </a:r>
              <a:r>
                <a:rPr lang="el-GR" dirty="0"/>
                <a:t>Ω</a:t>
              </a:r>
              <a:endParaRPr lang="en-US" dirty="0"/>
            </a:p>
          </p:txBody>
        </p:sp>
      </p:grpSp>
      <p:sp>
        <p:nvSpPr>
          <p:cNvPr id="51" name="Title 1">
            <a:extLst>
              <a:ext uri="{FF2B5EF4-FFF2-40B4-BE49-F238E27FC236}">
                <a16:creationId xmlns:a16="http://schemas.microsoft.com/office/drawing/2014/main" id="{33B997F6-E065-4FD4-97F5-E07B914215B2}"/>
              </a:ext>
            </a:extLst>
          </p:cNvPr>
          <p:cNvSpPr txBox="1">
            <a:spLocks/>
          </p:cNvSpPr>
          <p:nvPr/>
        </p:nvSpPr>
        <p:spPr>
          <a:xfrm>
            <a:off x="4013674" y="1869911"/>
            <a:ext cx="7632226" cy="8128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Remove the diode from the circuit.</a:t>
            </a:r>
          </a:p>
        </p:txBody>
      </p:sp>
      <p:sp>
        <p:nvSpPr>
          <p:cNvPr id="53" name="Title 1">
            <a:extLst>
              <a:ext uri="{FF2B5EF4-FFF2-40B4-BE49-F238E27FC236}">
                <a16:creationId xmlns:a16="http://schemas.microsoft.com/office/drawing/2014/main" id="{60EEF56D-4D03-42FB-8C28-009DC8DF3C5D}"/>
              </a:ext>
            </a:extLst>
          </p:cNvPr>
          <p:cNvSpPr txBox="1">
            <a:spLocks/>
          </p:cNvSpPr>
          <p:nvPr/>
        </p:nvSpPr>
        <p:spPr>
          <a:xfrm>
            <a:off x="4376450" y="2595114"/>
            <a:ext cx="7269450" cy="8128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Since the diode is off, I</a:t>
            </a:r>
            <a:r>
              <a:rPr lang="en-US" sz="3600" baseline="-25000" dirty="0"/>
              <a:t>1</a:t>
            </a:r>
            <a:r>
              <a:rPr lang="en-US" sz="3600" dirty="0"/>
              <a:t> = I</a:t>
            </a:r>
            <a:r>
              <a:rPr lang="en-US" sz="3600" baseline="-25000" dirty="0"/>
              <a:t>2</a:t>
            </a:r>
            <a:r>
              <a:rPr lang="en-US" sz="3600" dirty="0"/>
              <a:t>  </a:t>
            </a:r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B2CAB34E-E619-494F-BD36-6C981ACFA6F3}"/>
              </a:ext>
            </a:extLst>
          </p:cNvPr>
          <p:cNvSpPr txBox="1">
            <a:spLocks/>
          </p:cNvSpPr>
          <p:nvPr/>
        </p:nvSpPr>
        <p:spPr>
          <a:xfrm>
            <a:off x="4523338" y="3112029"/>
            <a:ext cx="7269450" cy="9946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I</a:t>
            </a:r>
            <a:r>
              <a:rPr lang="en-US" sz="3600" baseline="-25000" dirty="0"/>
              <a:t>1</a:t>
            </a:r>
            <a:r>
              <a:rPr lang="en-US" sz="3600" dirty="0"/>
              <a:t> = (V</a:t>
            </a:r>
            <a:r>
              <a:rPr lang="en-US" sz="3600" baseline="-25000" dirty="0"/>
              <a:t>in</a:t>
            </a:r>
            <a:r>
              <a:rPr lang="en-US" sz="3600" dirty="0"/>
              <a:t> - (-5V) )/22 k</a:t>
            </a:r>
            <a:r>
              <a:rPr lang="el-GR" sz="3600" dirty="0"/>
              <a:t>Ω</a:t>
            </a:r>
            <a:r>
              <a:rPr lang="en-US" sz="3600" dirty="0"/>
              <a:t> 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F2AF6C0A-4913-4DF7-9686-AED04A055A52}"/>
              </a:ext>
            </a:extLst>
          </p:cNvPr>
          <p:cNvSpPr/>
          <p:nvPr/>
        </p:nvSpPr>
        <p:spPr>
          <a:xfrm>
            <a:off x="1401002" y="3740960"/>
            <a:ext cx="731520" cy="731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8217D53-8E78-45BC-9639-5DDE2E81DF85}"/>
              </a:ext>
            </a:extLst>
          </p:cNvPr>
          <p:cNvSpPr txBox="1"/>
          <p:nvPr/>
        </p:nvSpPr>
        <p:spPr>
          <a:xfrm>
            <a:off x="1226123" y="2776277"/>
            <a:ext cx="393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9D67E67F-28AF-486A-A207-72D92EFCA864}"/>
              </a:ext>
            </a:extLst>
          </p:cNvPr>
          <p:cNvCxnSpPr/>
          <p:nvPr/>
        </p:nvCxnSpPr>
        <p:spPr>
          <a:xfrm>
            <a:off x="1543500" y="2818618"/>
            <a:ext cx="0" cy="365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C16C0311-86B8-451D-B988-BA7E607C6ADD}"/>
              </a:ext>
            </a:extLst>
          </p:cNvPr>
          <p:cNvSpPr txBox="1"/>
          <p:nvPr/>
        </p:nvSpPr>
        <p:spPr>
          <a:xfrm>
            <a:off x="2814995" y="4018090"/>
            <a:ext cx="393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FBEC8926-8EFE-43BC-B43E-20423A8340D7}"/>
              </a:ext>
            </a:extLst>
          </p:cNvPr>
          <p:cNvCxnSpPr/>
          <p:nvPr/>
        </p:nvCxnSpPr>
        <p:spPr>
          <a:xfrm>
            <a:off x="2814995" y="4005634"/>
            <a:ext cx="0" cy="365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itle 1">
            <a:extLst>
              <a:ext uri="{FF2B5EF4-FFF2-40B4-BE49-F238E27FC236}">
                <a16:creationId xmlns:a16="http://schemas.microsoft.com/office/drawing/2014/main" id="{FEB835AC-AE56-4BFE-BF5B-D4C623E590DF}"/>
              </a:ext>
            </a:extLst>
          </p:cNvPr>
          <p:cNvSpPr txBox="1">
            <a:spLocks/>
          </p:cNvSpPr>
          <p:nvPr/>
        </p:nvSpPr>
        <p:spPr>
          <a:xfrm>
            <a:off x="4523338" y="3858016"/>
            <a:ext cx="7269450" cy="9946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I</a:t>
            </a:r>
            <a:r>
              <a:rPr lang="en-US" sz="3600" baseline="-25000" dirty="0"/>
              <a:t>1</a:t>
            </a:r>
            <a:r>
              <a:rPr lang="en-US" sz="3600" dirty="0"/>
              <a:t> = (V</a:t>
            </a:r>
            <a:r>
              <a:rPr lang="en-US" sz="3600" baseline="-25000" dirty="0"/>
              <a:t>in</a:t>
            </a:r>
            <a:r>
              <a:rPr lang="en-US" sz="3600" dirty="0"/>
              <a:t> )/22 k</a:t>
            </a:r>
            <a:r>
              <a:rPr lang="el-GR" sz="3600" dirty="0"/>
              <a:t>Ω</a:t>
            </a:r>
            <a:r>
              <a:rPr lang="en-US" sz="3600" dirty="0"/>
              <a:t> + 227 </a:t>
            </a:r>
            <a:r>
              <a:rPr lang="el-GR" sz="3600" dirty="0"/>
              <a:t>μ</a:t>
            </a:r>
            <a:r>
              <a:rPr lang="en-US" sz="3600" dirty="0"/>
              <a:t>A </a:t>
            </a:r>
          </a:p>
        </p:txBody>
      </p:sp>
      <p:sp>
        <p:nvSpPr>
          <p:cNvPr id="61" name="Title 1">
            <a:extLst>
              <a:ext uri="{FF2B5EF4-FFF2-40B4-BE49-F238E27FC236}">
                <a16:creationId xmlns:a16="http://schemas.microsoft.com/office/drawing/2014/main" id="{FBE922B9-EA22-429E-81D6-947729570FFA}"/>
              </a:ext>
            </a:extLst>
          </p:cNvPr>
          <p:cNvSpPr txBox="1">
            <a:spLocks/>
          </p:cNvSpPr>
          <p:nvPr/>
        </p:nvSpPr>
        <p:spPr>
          <a:xfrm>
            <a:off x="4523338" y="4592368"/>
            <a:ext cx="7269450" cy="7444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/>
              <a:t>V</a:t>
            </a:r>
            <a:r>
              <a:rPr lang="en-US" sz="3600" baseline="-25000" dirty="0" err="1"/>
              <a:t>out</a:t>
            </a:r>
            <a:r>
              <a:rPr lang="en-US" sz="3600" dirty="0"/>
              <a:t> = -5 V + I</a:t>
            </a:r>
            <a:r>
              <a:rPr lang="en-US" sz="3600" baseline="-25000" dirty="0"/>
              <a:t>2 </a:t>
            </a:r>
            <a:r>
              <a:rPr lang="en-US" sz="3600" dirty="0"/>
              <a:t>* 2 k</a:t>
            </a:r>
            <a:r>
              <a:rPr lang="el-GR" sz="3600" dirty="0"/>
              <a:t>Ω</a:t>
            </a:r>
            <a:r>
              <a:rPr lang="en-US" sz="3600" dirty="0"/>
              <a:t> </a:t>
            </a:r>
          </a:p>
        </p:txBody>
      </p:sp>
      <p:sp>
        <p:nvSpPr>
          <p:cNvPr id="62" name="Title 1">
            <a:extLst>
              <a:ext uri="{FF2B5EF4-FFF2-40B4-BE49-F238E27FC236}">
                <a16:creationId xmlns:a16="http://schemas.microsoft.com/office/drawing/2014/main" id="{7A92B470-AC6C-4FF9-92BF-5D8B785DCD9A}"/>
              </a:ext>
            </a:extLst>
          </p:cNvPr>
          <p:cNvSpPr txBox="1">
            <a:spLocks/>
          </p:cNvSpPr>
          <p:nvPr/>
        </p:nvSpPr>
        <p:spPr>
          <a:xfrm>
            <a:off x="4531323" y="5226249"/>
            <a:ext cx="7269450" cy="663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0100"/>
            <a:r>
              <a:rPr lang="en-US" sz="3600" dirty="0"/>
              <a:t>= -5 V + (V</a:t>
            </a:r>
            <a:r>
              <a:rPr lang="en-US" sz="3600" baseline="-25000" dirty="0"/>
              <a:t>in</a:t>
            </a:r>
            <a:r>
              <a:rPr lang="en-US" sz="3600" dirty="0"/>
              <a:t> )/11 + 454 mV </a:t>
            </a:r>
          </a:p>
        </p:txBody>
      </p:sp>
      <p:sp>
        <p:nvSpPr>
          <p:cNvPr id="63" name="Title 1">
            <a:extLst>
              <a:ext uri="{FF2B5EF4-FFF2-40B4-BE49-F238E27FC236}">
                <a16:creationId xmlns:a16="http://schemas.microsoft.com/office/drawing/2014/main" id="{7C8EA9BC-4F65-4DC4-B71A-B23945124C98}"/>
              </a:ext>
            </a:extLst>
          </p:cNvPr>
          <p:cNvSpPr txBox="1">
            <a:spLocks/>
          </p:cNvSpPr>
          <p:nvPr/>
        </p:nvSpPr>
        <p:spPr>
          <a:xfrm>
            <a:off x="4531323" y="5890146"/>
            <a:ext cx="7269450" cy="663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0100"/>
            <a:r>
              <a:rPr lang="en-US" sz="3600" dirty="0"/>
              <a:t>= -4.546 V + (V</a:t>
            </a:r>
            <a:r>
              <a:rPr lang="en-US" sz="3600" baseline="-25000" dirty="0"/>
              <a:t>in</a:t>
            </a:r>
            <a:r>
              <a:rPr lang="en-US" sz="3600" dirty="0"/>
              <a:t> )/11</a:t>
            </a:r>
          </a:p>
        </p:txBody>
      </p:sp>
    </p:spTree>
    <p:extLst>
      <p:ext uri="{BB962C8B-B14F-4D97-AF65-F5344CB8AC3E}">
        <p14:creationId xmlns:p14="http://schemas.microsoft.com/office/powerpoint/2010/main" val="3879721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3" grpId="0"/>
      <p:bldP spid="54" grpId="0"/>
      <p:bldP spid="55" grpId="0" animBg="1"/>
      <p:bldP spid="56" grpId="0"/>
      <p:bldP spid="58" grpId="0"/>
      <p:bldP spid="60" grpId="0"/>
      <p:bldP spid="61" grpId="0"/>
      <p:bldP spid="62" grpId="0"/>
      <p:bldP spid="6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4 a:  Find the transfer characteristic of the following circuit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4202903-03BD-48C4-BC86-1080EDDC5AE4}"/>
              </a:ext>
            </a:extLst>
          </p:cNvPr>
          <p:cNvGrpSpPr/>
          <p:nvPr/>
        </p:nvGrpSpPr>
        <p:grpSpPr>
          <a:xfrm>
            <a:off x="943850" y="1915714"/>
            <a:ext cx="3069824" cy="4445795"/>
            <a:chOff x="4880850" y="2055414"/>
            <a:chExt cx="3069824" cy="444579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B3D8216-FB94-4D1E-B8B6-DD1EF0EC7FB0}"/>
                </a:ext>
              </a:extLst>
            </p:cNvPr>
            <p:cNvGrpSpPr/>
            <p:nvPr/>
          </p:nvGrpSpPr>
          <p:grpSpPr>
            <a:xfrm>
              <a:off x="4880850" y="2055414"/>
              <a:ext cx="3069824" cy="4445795"/>
              <a:chOff x="4880850" y="2055414"/>
              <a:chExt cx="3069824" cy="4445795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A03D19D2-CB98-401D-A7FA-613D6600352E}"/>
                  </a:ext>
                </a:extLst>
              </p:cNvPr>
              <p:cNvGrpSpPr/>
              <p:nvPr/>
            </p:nvGrpSpPr>
            <p:grpSpPr>
              <a:xfrm>
                <a:off x="4880850" y="2055414"/>
                <a:ext cx="3069824" cy="4445795"/>
                <a:chOff x="5744778" y="1945489"/>
                <a:chExt cx="3069824" cy="4445795"/>
              </a:xfrm>
            </p:grpSpPr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9A7676D5-2AAB-4352-8A44-9490CF61B31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604325" y="4274001"/>
                  <a:ext cx="0" cy="164592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E34413BF-3F34-49CC-8837-918953FF7A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85529" y="3729529"/>
                  <a:ext cx="1280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" name="TextBox 80">
                  <a:extLst>
                    <a:ext uri="{FF2B5EF4-FFF2-40B4-BE49-F238E27FC236}">
                      <a16:creationId xmlns:a16="http://schemas.microsoft.com/office/drawing/2014/main" id="{98FF7934-0F7B-4CD6-9031-9C0B5923F84E}"/>
                    </a:ext>
                  </a:extLst>
                </p:cNvPr>
                <p:cNvSpPr txBox="1"/>
                <p:nvPr/>
              </p:nvSpPr>
              <p:spPr>
                <a:xfrm>
                  <a:off x="7840350" y="3503524"/>
                  <a:ext cx="9742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dirty="0"/>
                </a:p>
              </p:txBody>
            </p:sp>
            <p:sp>
              <p:nvSpPr>
                <p:cNvPr id="82" name="TextBox 81">
                  <a:extLst>
                    <a:ext uri="{FF2B5EF4-FFF2-40B4-BE49-F238E27FC236}">
                      <a16:creationId xmlns:a16="http://schemas.microsoft.com/office/drawing/2014/main" id="{ECABBB45-A3EA-484C-B87B-422EEBBFC332}"/>
                    </a:ext>
                  </a:extLst>
                </p:cNvPr>
                <p:cNvSpPr txBox="1"/>
                <p:nvPr/>
              </p:nvSpPr>
              <p:spPr>
                <a:xfrm>
                  <a:off x="6189529" y="1945489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id="{D4A7A3BA-2ADC-4AA9-AFA1-3A1ABA5BA63B}"/>
                    </a:ext>
                  </a:extLst>
                </p:cNvPr>
                <p:cNvGrpSpPr/>
                <p:nvPr/>
              </p:nvGrpSpPr>
              <p:grpSpPr>
                <a:xfrm flipV="1">
                  <a:off x="6410349" y="3886470"/>
                  <a:ext cx="365760" cy="395213"/>
                  <a:chOff x="6424574" y="3714033"/>
                  <a:chExt cx="365760" cy="395213"/>
                </a:xfrm>
              </p:grpSpPr>
              <p:sp>
                <p:nvSpPr>
                  <p:cNvPr id="120" name="Isosceles Triangle 119">
                    <a:extLst>
                      <a:ext uri="{FF2B5EF4-FFF2-40B4-BE49-F238E27FC236}">
                        <a16:creationId xmlns:a16="http://schemas.microsoft.com/office/drawing/2014/main" id="{A660518C-16EF-48A8-AEA6-D39CBF9AE759}"/>
                      </a:ext>
                    </a:extLst>
                  </p:cNvPr>
                  <p:cNvSpPr/>
                  <p:nvPr/>
                </p:nvSpPr>
                <p:spPr>
                  <a:xfrm flipV="1">
                    <a:off x="6436808" y="3714033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52318F64-DD19-4DB6-9C16-7AA136DE9A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424574" y="4106184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320E599A-17AB-4B09-A6B0-A95D1E42BBF8}"/>
                    </a:ext>
                  </a:extLst>
                </p:cNvPr>
                <p:cNvSpPr txBox="1"/>
                <p:nvPr/>
              </p:nvSpPr>
              <p:spPr>
                <a:xfrm>
                  <a:off x="5744778" y="3857229"/>
                  <a:ext cx="64937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I</a:t>
                  </a:r>
                  <a:r>
                    <a:rPr lang="en-US" baseline="-25000" dirty="0"/>
                    <a:t>D</a:t>
                  </a:r>
                </a:p>
              </p:txBody>
            </p:sp>
            <p:grpSp>
              <p:nvGrpSpPr>
                <p:cNvPr id="85" name="Group 84">
                  <a:extLst>
                    <a:ext uri="{FF2B5EF4-FFF2-40B4-BE49-F238E27FC236}">
                      <a16:creationId xmlns:a16="http://schemas.microsoft.com/office/drawing/2014/main" id="{B725CF0F-4D71-49A4-AB09-1712341F6BC3}"/>
                    </a:ext>
                  </a:extLst>
                </p:cNvPr>
                <p:cNvGrpSpPr/>
                <p:nvPr/>
              </p:nvGrpSpPr>
              <p:grpSpPr>
                <a:xfrm>
                  <a:off x="6434120" y="2451137"/>
                  <a:ext cx="297701" cy="1438395"/>
                  <a:chOff x="5090300" y="2694719"/>
                  <a:chExt cx="297701" cy="1438395"/>
                </a:xfrm>
              </p:grpSpPr>
              <p:grpSp>
                <p:nvGrpSpPr>
                  <p:cNvPr id="106" name="Group 105">
                    <a:extLst>
                      <a:ext uri="{FF2B5EF4-FFF2-40B4-BE49-F238E27FC236}">
                        <a16:creationId xmlns:a16="http://schemas.microsoft.com/office/drawing/2014/main" id="{5AD6E192-2EA0-4A54-93BB-A978E0C17D3B}"/>
                      </a:ext>
                    </a:extLst>
                  </p:cNvPr>
                  <p:cNvGrpSpPr/>
                  <p:nvPr/>
                </p:nvGrpSpPr>
                <p:grpSpPr>
                  <a:xfrm>
                    <a:off x="5090300" y="2694719"/>
                    <a:ext cx="297701" cy="1117728"/>
                    <a:chOff x="5090300" y="2694719"/>
                    <a:chExt cx="297701" cy="1117728"/>
                  </a:xfrm>
                </p:grpSpPr>
                <p:grpSp>
                  <p:nvGrpSpPr>
                    <p:cNvPr id="108" name="Group 107">
                      <a:extLst>
                        <a:ext uri="{FF2B5EF4-FFF2-40B4-BE49-F238E27FC236}">
                          <a16:creationId xmlns:a16="http://schemas.microsoft.com/office/drawing/2014/main" id="{8CA667EA-BC70-45D3-BA98-C5E7389C0456}"/>
                        </a:ext>
                      </a:extLst>
                    </p:cNvPr>
                    <p:cNvGrpSpPr/>
                    <p:nvPr/>
                  </p:nvGrpSpPr>
                  <p:grpSpPr>
                    <a:xfrm rot="5400000">
                      <a:off x="4840221" y="3264667"/>
                      <a:ext cx="797859" cy="297701"/>
                      <a:chOff x="3069003" y="2744655"/>
                      <a:chExt cx="797859" cy="297701"/>
                    </a:xfrm>
                  </p:grpSpPr>
                  <p:grpSp>
                    <p:nvGrpSpPr>
                      <p:cNvPr id="110" name="Group 109">
                        <a:extLst>
                          <a:ext uri="{FF2B5EF4-FFF2-40B4-BE49-F238E27FC236}">
                            <a16:creationId xmlns:a16="http://schemas.microsoft.com/office/drawing/2014/main" id="{2F3FFE46-684E-49CC-9DB7-FD8E4C56C9F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069003" y="2744655"/>
                        <a:ext cx="204010" cy="290601"/>
                        <a:chOff x="3608294" y="2623632"/>
                        <a:chExt cx="204010" cy="290601"/>
                      </a:xfrm>
                    </p:grpSpPr>
                    <p:cxnSp>
                      <p:nvCxnSpPr>
                        <p:cNvPr id="118" name="Straight Connector 117">
                          <a:extLst>
                            <a:ext uri="{FF2B5EF4-FFF2-40B4-BE49-F238E27FC236}">
                              <a16:creationId xmlns:a16="http://schemas.microsoft.com/office/drawing/2014/main" id="{1CDA7EF3-60A8-4A17-A1D7-9CF305D1CD55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608294" y="2623632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9" name="Straight Connector 118">
                          <a:extLst>
                            <a:ext uri="{FF2B5EF4-FFF2-40B4-BE49-F238E27FC236}">
                              <a16:creationId xmlns:a16="http://schemas.microsoft.com/office/drawing/2014/main" id="{D4CC305A-9D88-4C29-86B3-F94D4982F62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11" name="Group 110">
                        <a:extLst>
                          <a:ext uri="{FF2B5EF4-FFF2-40B4-BE49-F238E27FC236}">
                            <a16:creationId xmlns:a16="http://schemas.microsoft.com/office/drawing/2014/main" id="{678DA697-332F-4C30-9D27-7C67BFF707F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72884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16" name="Straight Connector 115">
                          <a:extLst>
                            <a:ext uri="{FF2B5EF4-FFF2-40B4-BE49-F238E27FC236}">
                              <a16:creationId xmlns:a16="http://schemas.microsoft.com/office/drawing/2014/main" id="{1E26C737-18E2-4838-A70D-FB3BDA198930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7" name="Straight Connector 116">
                          <a:extLst>
                            <a:ext uri="{FF2B5EF4-FFF2-40B4-BE49-F238E27FC236}">
                              <a16:creationId xmlns:a16="http://schemas.microsoft.com/office/drawing/2014/main" id="{60ED5E7D-6142-4A84-9A72-057822C6CB8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12" name="Group 111">
                        <a:extLst>
                          <a:ext uri="{FF2B5EF4-FFF2-40B4-BE49-F238E27FC236}">
                            <a16:creationId xmlns:a16="http://schemas.microsoft.com/office/drawing/2014/main" id="{DE91CF93-FBEB-4A8D-B0FB-A43A4579FBA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36316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14" name="Straight Connector 113">
                          <a:extLst>
                            <a:ext uri="{FF2B5EF4-FFF2-40B4-BE49-F238E27FC236}">
                              <a16:creationId xmlns:a16="http://schemas.microsoft.com/office/drawing/2014/main" id="{C1D778B1-3E29-41C5-A0EC-9562D172F95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5" name="Straight Connector 114">
                          <a:extLst>
                            <a:ext uri="{FF2B5EF4-FFF2-40B4-BE49-F238E27FC236}">
                              <a16:creationId xmlns:a16="http://schemas.microsoft.com/office/drawing/2014/main" id="{BD66D186-9C30-44FE-A2F6-796B313CC8A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13" name="Straight Connector 112">
                        <a:extLst>
                          <a:ext uri="{FF2B5EF4-FFF2-40B4-BE49-F238E27FC236}">
                            <a16:creationId xmlns:a16="http://schemas.microsoft.com/office/drawing/2014/main" id="{64A0EDE2-9C15-4117-9952-F453610B76F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799619" y="2890947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09" name="Straight Connector 108">
                      <a:extLst>
                        <a:ext uri="{FF2B5EF4-FFF2-40B4-BE49-F238E27FC236}">
                          <a16:creationId xmlns:a16="http://schemas.microsoft.com/office/drawing/2014/main" id="{087E46E2-E875-438B-8F68-215BEE9854C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5214537" y="2694719"/>
                      <a:ext cx="109" cy="34036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7" name="Straight Connector 106">
                    <a:extLst>
                      <a:ext uri="{FF2B5EF4-FFF2-40B4-BE49-F238E27FC236}">
                        <a16:creationId xmlns:a16="http://schemas.microsoft.com/office/drawing/2014/main" id="{A18C9E63-4A4C-40CE-9650-F290B507A8C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34609" y="3812447"/>
                    <a:ext cx="0" cy="32066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5EDBBF61-13B0-49B6-9C85-1EC49B963C70}"/>
                    </a:ext>
                  </a:extLst>
                </p:cNvPr>
                <p:cNvSpPr txBox="1"/>
                <p:nvPr/>
              </p:nvSpPr>
              <p:spPr>
                <a:xfrm>
                  <a:off x="6781507" y="2958124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20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  <p:sp>
              <p:nvSpPr>
                <p:cNvPr id="89" name="Oval 88">
                  <a:extLst>
                    <a:ext uri="{FF2B5EF4-FFF2-40B4-BE49-F238E27FC236}">
                      <a16:creationId xmlns:a16="http://schemas.microsoft.com/office/drawing/2014/main" id="{256B204C-EACA-49A5-BF69-424648EAF5D7}"/>
                    </a:ext>
                  </a:extLst>
                </p:cNvPr>
                <p:cNvSpPr/>
                <p:nvPr/>
              </p:nvSpPr>
              <p:spPr>
                <a:xfrm>
                  <a:off x="6507984" y="2353880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Oval 89">
                  <a:extLst>
                    <a:ext uri="{FF2B5EF4-FFF2-40B4-BE49-F238E27FC236}">
                      <a16:creationId xmlns:a16="http://schemas.microsoft.com/office/drawing/2014/main" id="{37E5843F-47F0-44E7-AF5D-A142BD835E90}"/>
                    </a:ext>
                  </a:extLst>
                </p:cNvPr>
                <p:cNvSpPr/>
                <p:nvPr/>
              </p:nvSpPr>
              <p:spPr>
                <a:xfrm>
                  <a:off x="6558357" y="5854270"/>
                  <a:ext cx="137160" cy="13716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1" name="Straight Arrow Connector 90">
                  <a:extLst>
                    <a:ext uri="{FF2B5EF4-FFF2-40B4-BE49-F238E27FC236}">
                      <a16:creationId xmlns:a16="http://schemas.microsoft.com/office/drawing/2014/main" id="{F9080BC3-C564-41B1-8B0A-C4A640A94703}"/>
                    </a:ext>
                  </a:extLst>
                </p:cNvPr>
                <p:cNvCxnSpPr/>
                <p:nvPr/>
              </p:nvCxnSpPr>
              <p:spPr>
                <a:xfrm>
                  <a:off x="6091496" y="3864667"/>
                  <a:ext cx="0" cy="365864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40A53994-E16E-467E-89F5-1E6C95557675}"/>
                    </a:ext>
                  </a:extLst>
                </p:cNvPr>
                <p:cNvSpPr txBox="1"/>
                <p:nvPr/>
              </p:nvSpPr>
              <p:spPr>
                <a:xfrm>
                  <a:off x="6288947" y="6021323"/>
                  <a:ext cx="1080618" cy="369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-5 V</a:t>
                  </a:r>
                </a:p>
              </p:txBody>
            </p:sp>
          </p:grp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CD31BF59-50DA-402E-84EA-80A278BC3AFC}"/>
                  </a:ext>
                </a:extLst>
              </p:cNvPr>
              <p:cNvGrpSpPr/>
              <p:nvPr/>
            </p:nvGrpSpPr>
            <p:grpSpPr>
              <a:xfrm>
                <a:off x="6336897" y="3822478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87" name="Group 86">
                  <a:extLst>
                    <a:ext uri="{FF2B5EF4-FFF2-40B4-BE49-F238E27FC236}">
                      <a16:creationId xmlns:a16="http://schemas.microsoft.com/office/drawing/2014/main" id="{FB7B887F-DC9C-4C37-AD55-C824FE8A3A0C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C3217316-119A-4145-AB31-0AA75758A0FF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94" name="Group 93">
                      <a:extLst>
                        <a:ext uri="{FF2B5EF4-FFF2-40B4-BE49-F238E27FC236}">
                          <a16:creationId xmlns:a16="http://schemas.microsoft.com/office/drawing/2014/main" id="{76EA0EF4-1340-41C9-9F35-B4FB211F667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102" name="Straight Connector 101">
                        <a:extLst>
                          <a:ext uri="{FF2B5EF4-FFF2-40B4-BE49-F238E27FC236}">
                            <a16:creationId xmlns:a16="http://schemas.microsoft.com/office/drawing/2014/main" id="{434D09F4-5BBE-4E33-AB1D-89DCD913BE8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3" name="Straight Connector 102">
                        <a:extLst>
                          <a:ext uri="{FF2B5EF4-FFF2-40B4-BE49-F238E27FC236}">
                            <a16:creationId xmlns:a16="http://schemas.microsoft.com/office/drawing/2014/main" id="{7F6A3B93-9446-4D33-A657-37781341C48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95" name="Group 94">
                      <a:extLst>
                        <a:ext uri="{FF2B5EF4-FFF2-40B4-BE49-F238E27FC236}">
                          <a16:creationId xmlns:a16="http://schemas.microsoft.com/office/drawing/2014/main" id="{52423804-4E5A-4412-9BEB-731BD9DAF44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100" name="Straight Connector 99">
                        <a:extLst>
                          <a:ext uri="{FF2B5EF4-FFF2-40B4-BE49-F238E27FC236}">
                            <a16:creationId xmlns:a16="http://schemas.microsoft.com/office/drawing/2014/main" id="{80BF842F-05CA-46D4-A836-924A817E6E4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1" name="Straight Connector 100">
                        <a:extLst>
                          <a:ext uri="{FF2B5EF4-FFF2-40B4-BE49-F238E27FC236}">
                            <a16:creationId xmlns:a16="http://schemas.microsoft.com/office/drawing/2014/main" id="{45DE3B7A-6153-49B7-91D4-BE8B055DFF7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96" name="Group 95">
                      <a:extLst>
                        <a:ext uri="{FF2B5EF4-FFF2-40B4-BE49-F238E27FC236}">
                          <a16:creationId xmlns:a16="http://schemas.microsoft.com/office/drawing/2014/main" id="{CC8C7889-E354-49A4-8E03-703ACDD4B02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98" name="Straight Connector 97">
                        <a:extLst>
                          <a:ext uri="{FF2B5EF4-FFF2-40B4-BE49-F238E27FC236}">
                            <a16:creationId xmlns:a16="http://schemas.microsoft.com/office/drawing/2014/main" id="{720C68C2-7D01-49D3-9712-9A1714548D6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9" name="Straight Connector 98">
                        <a:extLst>
                          <a:ext uri="{FF2B5EF4-FFF2-40B4-BE49-F238E27FC236}">
                            <a16:creationId xmlns:a16="http://schemas.microsoft.com/office/drawing/2014/main" id="{CD604098-A856-4025-9A71-606DDF36F36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E5E23A80-52A9-475C-BC88-594D1D7E406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3" name="Straight Connector 92">
                    <a:extLst>
                      <a:ext uri="{FF2B5EF4-FFF2-40B4-BE49-F238E27FC236}">
                        <a16:creationId xmlns:a16="http://schemas.microsoft.com/office/drawing/2014/main" id="{8668267C-4EE9-4F37-B2DD-FE65475705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4B4A1B9A-56E3-4ABE-BC04-E6CA19CD3E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01EF9E67-719E-4B4A-86CF-244F69A6B3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30240" y="5476497"/>
                <a:ext cx="75895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7BF6A59F-F8BC-4E17-BF87-8AD9FB73F6DD}"/>
                </a:ext>
              </a:extLst>
            </p:cNvPr>
            <p:cNvSpPr txBox="1"/>
            <p:nvPr/>
          </p:nvSpPr>
          <p:spPr>
            <a:xfrm>
              <a:off x="6751995" y="4612180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 k</a:t>
              </a:r>
              <a:r>
                <a:rPr lang="el-GR" dirty="0"/>
                <a:t>Ω</a:t>
              </a:r>
              <a:endParaRPr lang="en-US" dirty="0"/>
            </a:p>
          </p:txBody>
        </p:sp>
      </p:grpSp>
      <p:sp>
        <p:nvSpPr>
          <p:cNvPr id="51" name="Title 1">
            <a:extLst>
              <a:ext uri="{FF2B5EF4-FFF2-40B4-BE49-F238E27FC236}">
                <a16:creationId xmlns:a16="http://schemas.microsoft.com/office/drawing/2014/main" id="{33B997F6-E065-4FD4-97F5-E07B914215B2}"/>
              </a:ext>
            </a:extLst>
          </p:cNvPr>
          <p:cNvSpPr txBox="1">
            <a:spLocks/>
          </p:cNvSpPr>
          <p:nvPr/>
        </p:nvSpPr>
        <p:spPr>
          <a:xfrm>
            <a:off x="3315027" y="1869911"/>
            <a:ext cx="8601672" cy="8128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The diode turns off when the output voltage is -5.7 V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8217D53-8E78-45BC-9639-5DDE2E81DF85}"/>
              </a:ext>
            </a:extLst>
          </p:cNvPr>
          <p:cNvSpPr txBox="1"/>
          <p:nvPr/>
        </p:nvSpPr>
        <p:spPr>
          <a:xfrm>
            <a:off x="1226123" y="2776277"/>
            <a:ext cx="393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9D67E67F-28AF-486A-A207-72D92EFCA864}"/>
              </a:ext>
            </a:extLst>
          </p:cNvPr>
          <p:cNvCxnSpPr/>
          <p:nvPr/>
        </p:nvCxnSpPr>
        <p:spPr>
          <a:xfrm>
            <a:off x="1543500" y="2818618"/>
            <a:ext cx="0" cy="365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C16C0311-86B8-451D-B988-BA7E607C6ADD}"/>
              </a:ext>
            </a:extLst>
          </p:cNvPr>
          <p:cNvSpPr txBox="1"/>
          <p:nvPr/>
        </p:nvSpPr>
        <p:spPr>
          <a:xfrm>
            <a:off x="2814995" y="4018090"/>
            <a:ext cx="393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FBEC8926-8EFE-43BC-B43E-20423A8340D7}"/>
              </a:ext>
            </a:extLst>
          </p:cNvPr>
          <p:cNvCxnSpPr/>
          <p:nvPr/>
        </p:nvCxnSpPr>
        <p:spPr>
          <a:xfrm>
            <a:off x="2814995" y="4005634"/>
            <a:ext cx="0" cy="365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itle 1">
            <a:extLst>
              <a:ext uri="{FF2B5EF4-FFF2-40B4-BE49-F238E27FC236}">
                <a16:creationId xmlns:a16="http://schemas.microsoft.com/office/drawing/2014/main" id="{7C8EA9BC-4F65-4DC4-B71A-B23945124C98}"/>
              </a:ext>
            </a:extLst>
          </p:cNvPr>
          <p:cNvSpPr txBox="1">
            <a:spLocks/>
          </p:cNvSpPr>
          <p:nvPr/>
        </p:nvSpPr>
        <p:spPr>
          <a:xfrm>
            <a:off x="4323117" y="2817996"/>
            <a:ext cx="6642760" cy="663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/>
              <a:t>V</a:t>
            </a:r>
            <a:r>
              <a:rPr lang="en-US" sz="3600" baseline="-25000" dirty="0" err="1"/>
              <a:t>out</a:t>
            </a:r>
            <a:r>
              <a:rPr lang="en-US" sz="3600" dirty="0"/>
              <a:t> = -5.7 V = -4.546 V + (V</a:t>
            </a:r>
            <a:r>
              <a:rPr lang="en-US" sz="3600" baseline="-25000" dirty="0"/>
              <a:t>in</a:t>
            </a:r>
            <a:r>
              <a:rPr lang="en-US" sz="3600" dirty="0"/>
              <a:t> )/11</a:t>
            </a:r>
          </a:p>
        </p:txBody>
      </p:sp>
      <p:sp>
        <p:nvSpPr>
          <p:cNvPr id="64" name="Title 1">
            <a:extLst>
              <a:ext uri="{FF2B5EF4-FFF2-40B4-BE49-F238E27FC236}">
                <a16:creationId xmlns:a16="http://schemas.microsoft.com/office/drawing/2014/main" id="{69A35708-1F59-4D52-9F46-1F208F374834}"/>
              </a:ext>
            </a:extLst>
          </p:cNvPr>
          <p:cNvSpPr txBox="1">
            <a:spLocks/>
          </p:cNvSpPr>
          <p:nvPr/>
        </p:nvSpPr>
        <p:spPr>
          <a:xfrm>
            <a:off x="4462906" y="3758256"/>
            <a:ext cx="6642760" cy="663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V</a:t>
            </a:r>
            <a:r>
              <a:rPr lang="en-US" sz="3600" baseline="-25000" dirty="0"/>
              <a:t>in</a:t>
            </a:r>
            <a:r>
              <a:rPr lang="en-US" sz="3600" dirty="0"/>
              <a:t> = (-5.7 V + 4.546 V ) * 11</a:t>
            </a:r>
          </a:p>
        </p:txBody>
      </p:sp>
      <p:sp>
        <p:nvSpPr>
          <p:cNvPr id="65" name="Title 1">
            <a:extLst>
              <a:ext uri="{FF2B5EF4-FFF2-40B4-BE49-F238E27FC236}">
                <a16:creationId xmlns:a16="http://schemas.microsoft.com/office/drawing/2014/main" id="{419B8648-5117-4F4D-A679-86570149E084}"/>
              </a:ext>
            </a:extLst>
          </p:cNvPr>
          <p:cNvSpPr txBox="1">
            <a:spLocks/>
          </p:cNvSpPr>
          <p:nvPr/>
        </p:nvSpPr>
        <p:spPr>
          <a:xfrm>
            <a:off x="4564506" y="4650559"/>
            <a:ext cx="6642760" cy="663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V</a:t>
            </a:r>
            <a:r>
              <a:rPr lang="en-US" sz="3600" baseline="-25000" dirty="0"/>
              <a:t>in</a:t>
            </a:r>
            <a:r>
              <a:rPr lang="en-US" sz="3600" dirty="0"/>
              <a:t> = -12.7 V</a:t>
            </a:r>
          </a:p>
        </p:txBody>
      </p:sp>
      <p:sp>
        <p:nvSpPr>
          <p:cNvPr id="66" name="Title 1">
            <a:extLst>
              <a:ext uri="{FF2B5EF4-FFF2-40B4-BE49-F238E27FC236}">
                <a16:creationId xmlns:a16="http://schemas.microsoft.com/office/drawing/2014/main" id="{99ED0EFA-9EB1-438D-9600-68F48B4E4FB5}"/>
              </a:ext>
            </a:extLst>
          </p:cNvPr>
          <p:cNvSpPr txBox="1">
            <a:spLocks/>
          </p:cNvSpPr>
          <p:nvPr/>
        </p:nvSpPr>
        <p:spPr>
          <a:xfrm>
            <a:off x="4061221" y="5512631"/>
            <a:ext cx="6642760" cy="663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The diode is off for V</a:t>
            </a:r>
            <a:r>
              <a:rPr lang="en-US" sz="3600" baseline="-25000" dirty="0"/>
              <a:t>in</a:t>
            </a:r>
            <a:r>
              <a:rPr lang="en-US" sz="3600" dirty="0"/>
              <a:t> ≥ -12.7 V</a:t>
            </a:r>
          </a:p>
        </p:txBody>
      </p:sp>
    </p:spTree>
    <p:extLst>
      <p:ext uri="{BB962C8B-B14F-4D97-AF65-F5344CB8AC3E}">
        <p14:creationId xmlns:p14="http://schemas.microsoft.com/office/powerpoint/2010/main" val="310545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63" grpId="0"/>
      <p:bldP spid="64" grpId="0"/>
      <p:bldP spid="65" grpId="0"/>
      <p:bldP spid="6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4 a:  Find the transfer characteristic of the following circuit</a:t>
            </a:r>
          </a:p>
        </p:txBody>
      </p:sp>
      <p:sp>
        <p:nvSpPr>
          <p:cNvPr id="51" name="Title 1">
            <a:extLst>
              <a:ext uri="{FF2B5EF4-FFF2-40B4-BE49-F238E27FC236}">
                <a16:creationId xmlns:a16="http://schemas.microsoft.com/office/drawing/2014/main" id="{33B997F6-E065-4FD4-97F5-E07B914215B2}"/>
              </a:ext>
            </a:extLst>
          </p:cNvPr>
          <p:cNvSpPr txBox="1">
            <a:spLocks/>
          </p:cNvSpPr>
          <p:nvPr/>
        </p:nvSpPr>
        <p:spPr>
          <a:xfrm>
            <a:off x="3081765" y="1769346"/>
            <a:ext cx="8601672" cy="8128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When the diode is on, the output voltage is -5.7 V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7EB2FE7-E99A-4570-93F9-77C1E58CF290}"/>
              </a:ext>
            </a:extLst>
          </p:cNvPr>
          <p:cNvGrpSpPr/>
          <p:nvPr/>
        </p:nvGrpSpPr>
        <p:grpSpPr>
          <a:xfrm>
            <a:off x="943850" y="1915714"/>
            <a:ext cx="3069824" cy="4445795"/>
            <a:chOff x="943850" y="1915714"/>
            <a:chExt cx="3069824" cy="444579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D4202903-03BD-48C4-BC86-1080EDDC5AE4}"/>
                </a:ext>
              </a:extLst>
            </p:cNvPr>
            <p:cNvGrpSpPr/>
            <p:nvPr/>
          </p:nvGrpSpPr>
          <p:grpSpPr>
            <a:xfrm>
              <a:off x="943850" y="1915714"/>
              <a:ext cx="3069824" cy="4445795"/>
              <a:chOff x="4880850" y="2055414"/>
              <a:chExt cx="3069824" cy="4445795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2B3D8216-FB94-4D1E-B8B6-DD1EF0EC7FB0}"/>
                  </a:ext>
                </a:extLst>
              </p:cNvPr>
              <p:cNvGrpSpPr/>
              <p:nvPr/>
            </p:nvGrpSpPr>
            <p:grpSpPr>
              <a:xfrm>
                <a:off x="4880850" y="2055414"/>
                <a:ext cx="3069824" cy="4445795"/>
                <a:chOff x="4880850" y="2055414"/>
                <a:chExt cx="3069824" cy="4445795"/>
              </a:xfrm>
            </p:grpSpPr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A03D19D2-CB98-401D-A7FA-613D6600352E}"/>
                    </a:ext>
                  </a:extLst>
                </p:cNvPr>
                <p:cNvGrpSpPr/>
                <p:nvPr/>
              </p:nvGrpSpPr>
              <p:grpSpPr>
                <a:xfrm>
                  <a:off x="4880850" y="2055414"/>
                  <a:ext cx="3069824" cy="4445795"/>
                  <a:chOff x="5744778" y="1945489"/>
                  <a:chExt cx="3069824" cy="4445795"/>
                </a:xfrm>
              </p:grpSpPr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9A7676D5-2AAB-4352-8A44-9490CF61B31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604325" y="4274001"/>
                    <a:ext cx="0" cy="164592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Straight Connector 79">
                    <a:extLst>
                      <a:ext uri="{FF2B5EF4-FFF2-40B4-BE49-F238E27FC236}">
                        <a16:creationId xmlns:a16="http://schemas.microsoft.com/office/drawing/2014/main" id="{E34413BF-3F34-49CC-8837-918953FF7A2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85529" y="3729529"/>
                    <a:ext cx="12801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1" name="TextBox 80">
                    <a:extLst>
                      <a:ext uri="{FF2B5EF4-FFF2-40B4-BE49-F238E27FC236}">
                        <a16:creationId xmlns:a16="http://schemas.microsoft.com/office/drawing/2014/main" id="{98FF7934-0F7B-4CD6-9031-9C0B5923F84E}"/>
                      </a:ext>
                    </a:extLst>
                  </p:cNvPr>
                  <p:cNvSpPr txBox="1"/>
                  <p:nvPr/>
                </p:nvSpPr>
                <p:spPr>
                  <a:xfrm>
                    <a:off x="7840350" y="3503524"/>
                    <a:ext cx="974252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dirty="0"/>
                  </a:p>
                </p:txBody>
              </p:sp>
              <p:sp>
                <p:nvSpPr>
                  <p:cNvPr id="82" name="TextBox 81">
                    <a:extLst>
                      <a:ext uri="{FF2B5EF4-FFF2-40B4-BE49-F238E27FC236}">
                        <a16:creationId xmlns:a16="http://schemas.microsoft.com/office/drawing/2014/main" id="{ECABBB45-A3EA-484C-B87B-422EEBBFC332}"/>
                      </a:ext>
                    </a:extLst>
                  </p:cNvPr>
                  <p:cNvSpPr txBox="1"/>
                  <p:nvPr/>
                </p:nvSpPr>
                <p:spPr>
                  <a:xfrm>
                    <a:off x="6189529" y="1945489"/>
                    <a:ext cx="1080618" cy="36996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V</a:t>
                    </a:r>
                    <a:r>
                      <a:rPr lang="en-US" baseline="-25000" dirty="0"/>
                      <a:t>in</a:t>
                    </a:r>
                  </a:p>
                </p:txBody>
              </p:sp>
              <p:grpSp>
                <p:nvGrpSpPr>
                  <p:cNvPr id="83" name="Group 82">
                    <a:extLst>
                      <a:ext uri="{FF2B5EF4-FFF2-40B4-BE49-F238E27FC236}">
                        <a16:creationId xmlns:a16="http://schemas.microsoft.com/office/drawing/2014/main" id="{D4A7A3BA-2ADC-4AA9-AFA1-3A1ABA5BA63B}"/>
                      </a:ext>
                    </a:extLst>
                  </p:cNvPr>
                  <p:cNvGrpSpPr/>
                  <p:nvPr/>
                </p:nvGrpSpPr>
                <p:grpSpPr>
                  <a:xfrm flipV="1">
                    <a:off x="6410349" y="3886470"/>
                    <a:ext cx="365760" cy="395213"/>
                    <a:chOff x="6424574" y="3714033"/>
                    <a:chExt cx="365760" cy="395213"/>
                  </a:xfrm>
                </p:grpSpPr>
                <p:sp>
                  <p:nvSpPr>
                    <p:cNvPr id="120" name="Isosceles Triangle 119">
                      <a:extLst>
                        <a:ext uri="{FF2B5EF4-FFF2-40B4-BE49-F238E27FC236}">
                          <a16:creationId xmlns:a16="http://schemas.microsoft.com/office/drawing/2014/main" id="{A660518C-16EF-48A8-AEA6-D39CBF9AE759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6436808" y="3714033"/>
                      <a:ext cx="341291" cy="395213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121" name="Straight Connector 120">
                      <a:extLst>
                        <a:ext uri="{FF2B5EF4-FFF2-40B4-BE49-F238E27FC236}">
                          <a16:creationId xmlns:a16="http://schemas.microsoft.com/office/drawing/2014/main" id="{52318F64-DD19-4DB6-9C16-7AA136DE9A5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6424574" y="4106184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84" name="TextBox 83">
                    <a:extLst>
                      <a:ext uri="{FF2B5EF4-FFF2-40B4-BE49-F238E27FC236}">
                        <a16:creationId xmlns:a16="http://schemas.microsoft.com/office/drawing/2014/main" id="{320E599A-17AB-4B09-A6B0-A95D1E42BBF8}"/>
                      </a:ext>
                    </a:extLst>
                  </p:cNvPr>
                  <p:cNvSpPr txBox="1"/>
                  <p:nvPr/>
                </p:nvSpPr>
                <p:spPr>
                  <a:xfrm>
                    <a:off x="5744778" y="3857229"/>
                    <a:ext cx="64937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I</a:t>
                    </a:r>
                    <a:r>
                      <a:rPr lang="en-US" baseline="-25000" dirty="0"/>
                      <a:t>D</a:t>
                    </a:r>
                  </a:p>
                </p:txBody>
              </p:sp>
              <p:grpSp>
                <p:nvGrpSpPr>
                  <p:cNvPr id="85" name="Group 84">
                    <a:extLst>
                      <a:ext uri="{FF2B5EF4-FFF2-40B4-BE49-F238E27FC236}">
                        <a16:creationId xmlns:a16="http://schemas.microsoft.com/office/drawing/2014/main" id="{B725CF0F-4D71-49A4-AB09-1712341F6BC3}"/>
                      </a:ext>
                    </a:extLst>
                  </p:cNvPr>
                  <p:cNvGrpSpPr/>
                  <p:nvPr/>
                </p:nvGrpSpPr>
                <p:grpSpPr>
                  <a:xfrm>
                    <a:off x="6434120" y="2451137"/>
                    <a:ext cx="297701" cy="1438395"/>
                    <a:chOff x="5090300" y="2694719"/>
                    <a:chExt cx="297701" cy="1438395"/>
                  </a:xfrm>
                </p:grpSpPr>
                <p:grpSp>
                  <p:nvGrpSpPr>
                    <p:cNvPr id="106" name="Group 105">
                      <a:extLst>
                        <a:ext uri="{FF2B5EF4-FFF2-40B4-BE49-F238E27FC236}">
                          <a16:creationId xmlns:a16="http://schemas.microsoft.com/office/drawing/2014/main" id="{5AD6E192-2EA0-4A54-93BB-A978E0C17D3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090300" y="2694719"/>
                      <a:ext cx="297701" cy="1117728"/>
                      <a:chOff x="5090300" y="2694719"/>
                      <a:chExt cx="297701" cy="1117728"/>
                    </a:xfrm>
                  </p:grpSpPr>
                  <p:grpSp>
                    <p:nvGrpSpPr>
                      <p:cNvPr id="108" name="Group 107">
                        <a:extLst>
                          <a:ext uri="{FF2B5EF4-FFF2-40B4-BE49-F238E27FC236}">
                            <a16:creationId xmlns:a16="http://schemas.microsoft.com/office/drawing/2014/main" id="{8CA667EA-BC70-45D3-BA98-C5E7389C0456}"/>
                          </a:ext>
                        </a:extLst>
                      </p:cNvPr>
                      <p:cNvGrpSpPr/>
                      <p:nvPr/>
                    </p:nvGrpSpPr>
                    <p:grpSpPr>
                      <a:xfrm rot="5400000">
                        <a:off x="4840221" y="3264667"/>
                        <a:ext cx="797859" cy="297701"/>
                        <a:chOff x="3069003" y="2744655"/>
                        <a:chExt cx="797859" cy="297701"/>
                      </a:xfrm>
                    </p:grpSpPr>
                    <p:grpSp>
                      <p:nvGrpSpPr>
                        <p:cNvPr id="110" name="Group 109">
                          <a:extLst>
                            <a:ext uri="{FF2B5EF4-FFF2-40B4-BE49-F238E27FC236}">
                              <a16:creationId xmlns:a16="http://schemas.microsoft.com/office/drawing/2014/main" id="{2F3FFE46-684E-49CC-9DB7-FD8E4C56C9F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069003" y="2744655"/>
                          <a:ext cx="204010" cy="290601"/>
                          <a:chOff x="3608294" y="2623632"/>
                          <a:chExt cx="204010" cy="290601"/>
                        </a:xfrm>
                      </p:grpSpPr>
                      <p:cxnSp>
                        <p:nvCxnSpPr>
                          <p:cNvPr id="118" name="Straight Connector 117">
                            <a:extLst>
                              <a:ext uri="{FF2B5EF4-FFF2-40B4-BE49-F238E27FC236}">
                                <a16:creationId xmlns:a16="http://schemas.microsoft.com/office/drawing/2014/main" id="{1CDA7EF3-60A8-4A17-A1D7-9CF305D1CD55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V="1">
                            <a:off x="3608294" y="2623632"/>
                            <a:ext cx="72358" cy="173356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19" name="Straight Connector 118">
                            <a:extLst>
                              <a:ext uri="{FF2B5EF4-FFF2-40B4-BE49-F238E27FC236}">
                                <a16:creationId xmlns:a16="http://schemas.microsoft.com/office/drawing/2014/main" id="{D4CC305A-9D88-4C29-86B3-F94D4982F623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H="1" flipV="1">
                            <a:off x="3680395" y="2625616"/>
                            <a:ext cx="131909" cy="28861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111" name="Group 110">
                          <a:extLst>
                            <a:ext uri="{FF2B5EF4-FFF2-40B4-BE49-F238E27FC236}">
                              <a16:creationId xmlns:a16="http://schemas.microsoft.com/office/drawing/2014/main" id="{678DA697-332F-4C30-9D27-7C67BFF707F2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272884" y="2751754"/>
                          <a:ext cx="263561" cy="290602"/>
                          <a:chOff x="3548743" y="2623631"/>
                          <a:chExt cx="263561" cy="290602"/>
                        </a:xfrm>
                      </p:grpSpPr>
                      <p:cxnSp>
                        <p:nvCxnSpPr>
                          <p:cNvPr id="116" name="Straight Connector 115">
                            <a:extLst>
                              <a:ext uri="{FF2B5EF4-FFF2-40B4-BE49-F238E27FC236}">
                                <a16:creationId xmlns:a16="http://schemas.microsoft.com/office/drawing/2014/main" id="{1E26C737-18E2-4838-A70D-FB3BDA198930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V="1">
                            <a:off x="3548743" y="2623631"/>
                            <a:ext cx="131909" cy="28861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17" name="Straight Connector 116">
                            <a:extLst>
                              <a:ext uri="{FF2B5EF4-FFF2-40B4-BE49-F238E27FC236}">
                                <a16:creationId xmlns:a16="http://schemas.microsoft.com/office/drawing/2014/main" id="{60ED5E7D-6142-4A84-9A72-057822C6CB8D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H="1" flipV="1">
                            <a:off x="3680395" y="2625616"/>
                            <a:ext cx="131909" cy="28861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112" name="Group 111">
                          <a:extLst>
                            <a:ext uri="{FF2B5EF4-FFF2-40B4-BE49-F238E27FC236}">
                              <a16:creationId xmlns:a16="http://schemas.microsoft.com/office/drawing/2014/main" id="{DE91CF93-FBEB-4A8D-B0FB-A43A4579FBAE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536316" y="2751754"/>
                          <a:ext cx="263561" cy="290602"/>
                          <a:chOff x="3548743" y="2623631"/>
                          <a:chExt cx="263561" cy="290602"/>
                        </a:xfrm>
                      </p:grpSpPr>
                      <p:cxnSp>
                        <p:nvCxnSpPr>
                          <p:cNvPr id="114" name="Straight Connector 113">
                            <a:extLst>
                              <a:ext uri="{FF2B5EF4-FFF2-40B4-BE49-F238E27FC236}">
                                <a16:creationId xmlns:a16="http://schemas.microsoft.com/office/drawing/2014/main" id="{C1D778B1-3E29-41C5-A0EC-9562D172F95D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V="1">
                            <a:off x="3548743" y="2623631"/>
                            <a:ext cx="131909" cy="28861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15" name="Straight Connector 114">
                            <a:extLst>
                              <a:ext uri="{FF2B5EF4-FFF2-40B4-BE49-F238E27FC236}">
                                <a16:creationId xmlns:a16="http://schemas.microsoft.com/office/drawing/2014/main" id="{BD66D186-9C30-44FE-A2F6-796B313CC8A2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H="1" flipV="1">
                            <a:off x="3680395" y="2625616"/>
                            <a:ext cx="131909" cy="28861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cxnSp>
                      <p:nvCxnSpPr>
                        <p:cNvPr id="113" name="Straight Connector 112">
                          <a:extLst>
                            <a:ext uri="{FF2B5EF4-FFF2-40B4-BE49-F238E27FC236}">
                              <a16:creationId xmlns:a16="http://schemas.microsoft.com/office/drawing/2014/main" id="{64A0EDE2-9C15-4117-9952-F453610B76FC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799619" y="2890947"/>
                          <a:ext cx="67243" cy="149425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09" name="Straight Connector 108">
                        <a:extLst>
                          <a:ext uri="{FF2B5EF4-FFF2-40B4-BE49-F238E27FC236}">
                            <a16:creationId xmlns:a16="http://schemas.microsoft.com/office/drawing/2014/main" id="{087E46E2-E875-438B-8F68-215BEE9854C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5214537" y="2694719"/>
                        <a:ext cx="109" cy="340363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07" name="Straight Connector 106">
                      <a:extLst>
                        <a:ext uri="{FF2B5EF4-FFF2-40B4-BE49-F238E27FC236}">
                          <a16:creationId xmlns:a16="http://schemas.microsoft.com/office/drawing/2014/main" id="{A18C9E63-4A4C-40CE-9650-F290B507A8C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5234609" y="3812447"/>
                      <a:ext cx="0" cy="32066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86" name="TextBox 85">
                    <a:extLst>
                      <a:ext uri="{FF2B5EF4-FFF2-40B4-BE49-F238E27FC236}">
                        <a16:creationId xmlns:a16="http://schemas.microsoft.com/office/drawing/2014/main" id="{5EDBBF61-13B0-49B6-9C85-1EC49B963C70}"/>
                      </a:ext>
                    </a:extLst>
                  </p:cNvPr>
                  <p:cNvSpPr txBox="1"/>
                  <p:nvPr/>
                </p:nvSpPr>
                <p:spPr>
                  <a:xfrm>
                    <a:off x="6781507" y="2958124"/>
                    <a:ext cx="1080618" cy="36996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20 k</a:t>
                    </a:r>
                    <a:r>
                      <a:rPr lang="el-GR" dirty="0"/>
                      <a:t>Ω</a:t>
                    </a:r>
                    <a:endParaRPr lang="en-US" dirty="0"/>
                  </a:p>
                </p:txBody>
              </p:sp>
              <p:sp>
                <p:nvSpPr>
                  <p:cNvPr id="89" name="Oval 88">
                    <a:extLst>
                      <a:ext uri="{FF2B5EF4-FFF2-40B4-BE49-F238E27FC236}">
                        <a16:creationId xmlns:a16="http://schemas.microsoft.com/office/drawing/2014/main" id="{256B204C-EACA-49A5-BF69-424648EAF5D7}"/>
                      </a:ext>
                    </a:extLst>
                  </p:cNvPr>
                  <p:cNvSpPr/>
                  <p:nvPr/>
                </p:nvSpPr>
                <p:spPr>
                  <a:xfrm>
                    <a:off x="6507984" y="2353880"/>
                    <a:ext cx="137160" cy="13716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" name="Oval 89">
                    <a:extLst>
                      <a:ext uri="{FF2B5EF4-FFF2-40B4-BE49-F238E27FC236}">
                        <a16:creationId xmlns:a16="http://schemas.microsoft.com/office/drawing/2014/main" id="{37E5843F-47F0-44E7-AF5D-A142BD835E90}"/>
                      </a:ext>
                    </a:extLst>
                  </p:cNvPr>
                  <p:cNvSpPr/>
                  <p:nvPr/>
                </p:nvSpPr>
                <p:spPr>
                  <a:xfrm>
                    <a:off x="6558357" y="5854270"/>
                    <a:ext cx="137160" cy="13716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91" name="Straight Arrow Connector 90">
                    <a:extLst>
                      <a:ext uri="{FF2B5EF4-FFF2-40B4-BE49-F238E27FC236}">
                        <a16:creationId xmlns:a16="http://schemas.microsoft.com/office/drawing/2014/main" id="{F9080BC3-C564-41B1-8B0A-C4A640A94703}"/>
                      </a:ext>
                    </a:extLst>
                  </p:cNvPr>
                  <p:cNvCxnSpPr/>
                  <p:nvPr/>
                </p:nvCxnSpPr>
                <p:spPr>
                  <a:xfrm>
                    <a:off x="6091496" y="3864667"/>
                    <a:ext cx="0" cy="365864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4" name="TextBox 123">
                    <a:extLst>
                      <a:ext uri="{FF2B5EF4-FFF2-40B4-BE49-F238E27FC236}">
                        <a16:creationId xmlns:a16="http://schemas.microsoft.com/office/drawing/2014/main" id="{40A53994-E16E-467E-89F5-1E6C95557675}"/>
                      </a:ext>
                    </a:extLst>
                  </p:cNvPr>
                  <p:cNvSpPr txBox="1"/>
                  <p:nvPr/>
                </p:nvSpPr>
                <p:spPr>
                  <a:xfrm>
                    <a:off x="6288947" y="6021323"/>
                    <a:ext cx="1080618" cy="36996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-5 V</a:t>
                    </a:r>
                  </a:p>
                </p:txBody>
              </p:sp>
            </p:grpSp>
            <p:grpSp>
              <p:nvGrpSpPr>
                <p:cNvPr id="79" name="Group 78">
                  <a:extLst>
                    <a:ext uri="{FF2B5EF4-FFF2-40B4-BE49-F238E27FC236}">
                      <a16:creationId xmlns:a16="http://schemas.microsoft.com/office/drawing/2014/main" id="{CD31BF59-50DA-402E-84EA-80A278BC3AFC}"/>
                    </a:ext>
                  </a:extLst>
                </p:cNvPr>
                <p:cNvGrpSpPr/>
                <p:nvPr/>
              </p:nvGrpSpPr>
              <p:grpSpPr>
                <a:xfrm>
                  <a:off x="6336897" y="3822478"/>
                  <a:ext cx="297701" cy="1654019"/>
                  <a:chOff x="5090300" y="2479095"/>
                  <a:chExt cx="297701" cy="1654019"/>
                </a:xfrm>
              </p:grpSpPr>
              <p:grpSp>
                <p:nvGrpSpPr>
                  <p:cNvPr id="87" name="Group 86">
                    <a:extLst>
                      <a:ext uri="{FF2B5EF4-FFF2-40B4-BE49-F238E27FC236}">
                        <a16:creationId xmlns:a16="http://schemas.microsoft.com/office/drawing/2014/main" id="{FB7B887F-DC9C-4C37-AD55-C824FE8A3A0C}"/>
                      </a:ext>
                    </a:extLst>
                  </p:cNvPr>
                  <p:cNvGrpSpPr/>
                  <p:nvPr/>
                </p:nvGrpSpPr>
                <p:grpSpPr>
                  <a:xfrm>
                    <a:off x="5090300" y="2479095"/>
                    <a:ext cx="297701" cy="1333352"/>
                    <a:chOff x="5090300" y="2479095"/>
                    <a:chExt cx="297701" cy="1333352"/>
                  </a:xfrm>
                </p:grpSpPr>
                <p:grpSp>
                  <p:nvGrpSpPr>
                    <p:cNvPr id="92" name="Group 91">
                      <a:extLst>
                        <a:ext uri="{FF2B5EF4-FFF2-40B4-BE49-F238E27FC236}">
                          <a16:creationId xmlns:a16="http://schemas.microsoft.com/office/drawing/2014/main" id="{C3217316-119A-4145-AB31-0AA75758A0FF}"/>
                        </a:ext>
                      </a:extLst>
                    </p:cNvPr>
                    <p:cNvGrpSpPr/>
                    <p:nvPr/>
                  </p:nvGrpSpPr>
                  <p:grpSpPr>
                    <a:xfrm rot="5400000">
                      <a:off x="4840221" y="3264667"/>
                      <a:ext cx="797859" cy="297701"/>
                      <a:chOff x="3069003" y="2744655"/>
                      <a:chExt cx="797859" cy="297701"/>
                    </a:xfrm>
                  </p:grpSpPr>
                  <p:grpSp>
                    <p:nvGrpSpPr>
                      <p:cNvPr id="94" name="Group 93">
                        <a:extLst>
                          <a:ext uri="{FF2B5EF4-FFF2-40B4-BE49-F238E27FC236}">
                            <a16:creationId xmlns:a16="http://schemas.microsoft.com/office/drawing/2014/main" id="{76EA0EF4-1340-41C9-9F35-B4FB211F667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069003" y="2744655"/>
                        <a:ext cx="204010" cy="290601"/>
                        <a:chOff x="3608294" y="2623632"/>
                        <a:chExt cx="204010" cy="290601"/>
                      </a:xfrm>
                    </p:grpSpPr>
                    <p:cxnSp>
                      <p:nvCxnSpPr>
                        <p:cNvPr id="102" name="Straight Connector 101">
                          <a:extLst>
                            <a:ext uri="{FF2B5EF4-FFF2-40B4-BE49-F238E27FC236}">
                              <a16:creationId xmlns:a16="http://schemas.microsoft.com/office/drawing/2014/main" id="{434D09F4-5BBE-4E33-AB1D-89DCD913BE8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608294" y="2623632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03" name="Straight Connector 102">
                          <a:extLst>
                            <a:ext uri="{FF2B5EF4-FFF2-40B4-BE49-F238E27FC236}">
                              <a16:creationId xmlns:a16="http://schemas.microsoft.com/office/drawing/2014/main" id="{7F6A3B93-9446-4D33-A657-37781341C485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95" name="Group 94">
                        <a:extLst>
                          <a:ext uri="{FF2B5EF4-FFF2-40B4-BE49-F238E27FC236}">
                            <a16:creationId xmlns:a16="http://schemas.microsoft.com/office/drawing/2014/main" id="{52423804-4E5A-4412-9BEB-731BD9DAF44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72884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00" name="Straight Connector 99">
                          <a:extLst>
                            <a:ext uri="{FF2B5EF4-FFF2-40B4-BE49-F238E27FC236}">
                              <a16:creationId xmlns:a16="http://schemas.microsoft.com/office/drawing/2014/main" id="{80BF842F-05CA-46D4-A836-924A817E6E44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01" name="Straight Connector 100">
                          <a:extLst>
                            <a:ext uri="{FF2B5EF4-FFF2-40B4-BE49-F238E27FC236}">
                              <a16:creationId xmlns:a16="http://schemas.microsoft.com/office/drawing/2014/main" id="{45DE3B7A-6153-49B7-91D4-BE8B055DFF7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96" name="Group 95">
                        <a:extLst>
                          <a:ext uri="{FF2B5EF4-FFF2-40B4-BE49-F238E27FC236}">
                            <a16:creationId xmlns:a16="http://schemas.microsoft.com/office/drawing/2014/main" id="{CC8C7889-E354-49A4-8E03-703ACDD4B02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36316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98" name="Straight Connector 97">
                          <a:extLst>
                            <a:ext uri="{FF2B5EF4-FFF2-40B4-BE49-F238E27FC236}">
                              <a16:creationId xmlns:a16="http://schemas.microsoft.com/office/drawing/2014/main" id="{720C68C2-7D01-49D3-9712-9A1714548D6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99" name="Straight Connector 98">
                          <a:extLst>
                            <a:ext uri="{FF2B5EF4-FFF2-40B4-BE49-F238E27FC236}">
                              <a16:creationId xmlns:a16="http://schemas.microsoft.com/office/drawing/2014/main" id="{CD604098-A856-4025-9A71-606DDF36F36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97" name="Straight Connector 96">
                        <a:extLst>
                          <a:ext uri="{FF2B5EF4-FFF2-40B4-BE49-F238E27FC236}">
                            <a16:creationId xmlns:a16="http://schemas.microsoft.com/office/drawing/2014/main" id="{E5E23A80-52A9-475C-BC88-594D1D7E406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799619" y="2890947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93" name="Straight Connector 92">
                      <a:extLst>
                        <a:ext uri="{FF2B5EF4-FFF2-40B4-BE49-F238E27FC236}">
                          <a16:creationId xmlns:a16="http://schemas.microsoft.com/office/drawing/2014/main" id="{8668267C-4EE9-4F37-B2DD-FE654757050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5214537" y="2479095"/>
                      <a:ext cx="0" cy="5559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8" name="Straight Connector 87">
                    <a:extLst>
                      <a:ext uri="{FF2B5EF4-FFF2-40B4-BE49-F238E27FC236}">
                        <a16:creationId xmlns:a16="http://schemas.microsoft.com/office/drawing/2014/main" id="{4B4A1B9A-56E3-4ABE-BC04-E6CA19CD3EB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34609" y="3812447"/>
                    <a:ext cx="0" cy="32066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01EF9E67-719E-4B4A-86CF-244F69A6B3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730240" y="5476497"/>
                  <a:ext cx="758952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7BF6A59F-F8BC-4E17-BF87-8AD9FB73F6DD}"/>
                  </a:ext>
                </a:extLst>
              </p:cNvPr>
              <p:cNvSpPr txBox="1"/>
              <p:nvPr/>
            </p:nvSpPr>
            <p:spPr>
              <a:xfrm>
                <a:off x="6751995" y="4612180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</p:grp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A8217D53-8E78-45BC-9639-5DDE2E81DF85}"/>
                </a:ext>
              </a:extLst>
            </p:cNvPr>
            <p:cNvSpPr txBox="1"/>
            <p:nvPr/>
          </p:nvSpPr>
          <p:spPr>
            <a:xfrm>
              <a:off x="1226123" y="2776277"/>
              <a:ext cx="393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9D67E67F-28AF-486A-A207-72D92EFCA864}"/>
                </a:ext>
              </a:extLst>
            </p:cNvPr>
            <p:cNvCxnSpPr/>
            <p:nvPr/>
          </p:nvCxnSpPr>
          <p:spPr>
            <a:xfrm>
              <a:off x="1543500" y="2818618"/>
              <a:ext cx="0" cy="3658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16C0311-86B8-451D-B988-BA7E607C6ADD}"/>
                </a:ext>
              </a:extLst>
            </p:cNvPr>
            <p:cNvSpPr txBox="1"/>
            <p:nvPr/>
          </p:nvSpPr>
          <p:spPr>
            <a:xfrm>
              <a:off x="2814995" y="4018090"/>
              <a:ext cx="393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2</a:t>
              </a:r>
            </a:p>
          </p:txBody>
        </p: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FBEC8926-8EFE-43BC-B43E-20423A8340D7}"/>
                </a:ext>
              </a:extLst>
            </p:cNvPr>
            <p:cNvCxnSpPr/>
            <p:nvPr/>
          </p:nvCxnSpPr>
          <p:spPr>
            <a:xfrm>
              <a:off x="2814995" y="4005634"/>
              <a:ext cx="0" cy="3658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FEC89357-8674-460B-BF38-43FE0DB3A7F2}"/>
              </a:ext>
            </a:extLst>
          </p:cNvPr>
          <p:cNvGrpSpPr/>
          <p:nvPr/>
        </p:nvGrpSpPr>
        <p:grpSpPr>
          <a:xfrm>
            <a:off x="4470005" y="3471847"/>
            <a:ext cx="6236123" cy="2533090"/>
            <a:chOff x="4342977" y="3562426"/>
            <a:chExt cx="6236123" cy="2533090"/>
          </a:xfrm>
        </p:grpSpPr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7992F068-E00A-40F0-9EDD-3ADE4230CA5E}"/>
                </a:ext>
              </a:extLst>
            </p:cNvPr>
            <p:cNvCxnSpPr/>
            <p:nvPr/>
          </p:nvCxnSpPr>
          <p:spPr>
            <a:xfrm flipV="1">
              <a:off x="6524512" y="5495821"/>
              <a:ext cx="1371600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FADE38A1-85B4-4A40-A85F-D2EF94BD4875}"/>
                </a:ext>
              </a:extLst>
            </p:cNvPr>
            <p:cNvGrpSpPr/>
            <p:nvPr/>
          </p:nvGrpSpPr>
          <p:grpSpPr>
            <a:xfrm>
              <a:off x="4342977" y="3562426"/>
              <a:ext cx="6236123" cy="2533090"/>
              <a:chOff x="4342977" y="3562426"/>
              <a:chExt cx="6236123" cy="2533090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F2A73C29-DA13-4A00-BE61-B22D9A34F2A7}"/>
                  </a:ext>
                </a:extLst>
              </p:cNvPr>
              <p:cNvGrpSpPr/>
              <p:nvPr/>
            </p:nvGrpSpPr>
            <p:grpSpPr>
              <a:xfrm>
                <a:off x="4342977" y="3562426"/>
                <a:ext cx="6236123" cy="2533090"/>
                <a:chOff x="6201145" y="3961321"/>
                <a:chExt cx="6236123" cy="2533090"/>
              </a:xfrm>
            </p:grpSpPr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id="{70C6649A-8CCD-4D4A-96E8-48F33BA5764F}"/>
                    </a:ext>
                  </a:extLst>
                </p:cNvPr>
                <p:cNvGrpSpPr/>
                <p:nvPr/>
              </p:nvGrpSpPr>
              <p:grpSpPr>
                <a:xfrm>
                  <a:off x="6201145" y="3961321"/>
                  <a:ext cx="6236123" cy="2533090"/>
                  <a:chOff x="5860822" y="2778950"/>
                  <a:chExt cx="6236123" cy="2533090"/>
                </a:xfrm>
              </p:grpSpPr>
              <p:grpSp>
                <p:nvGrpSpPr>
                  <p:cNvPr id="68" name="Group 67">
                    <a:extLst>
                      <a:ext uri="{FF2B5EF4-FFF2-40B4-BE49-F238E27FC236}">
                        <a16:creationId xmlns:a16="http://schemas.microsoft.com/office/drawing/2014/main" id="{EFE20A7E-10BE-4CF6-94A9-9D1A1D36C5DB}"/>
                      </a:ext>
                    </a:extLst>
                  </p:cNvPr>
                  <p:cNvGrpSpPr/>
                  <p:nvPr/>
                </p:nvGrpSpPr>
                <p:grpSpPr>
                  <a:xfrm>
                    <a:off x="5860822" y="2815583"/>
                    <a:ext cx="6236123" cy="2496457"/>
                    <a:chOff x="5860822" y="2815583"/>
                    <a:chExt cx="6236123" cy="2496457"/>
                  </a:xfrm>
                </p:grpSpPr>
                <p:cxnSp>
                  <p:nvCxnSpPr>
                    <p:cNvPr id="73" name="Straight Connector 72">
                      <a:extLst>
                        <a:ext uri="{FF2B5EF4-FFF2-40B4-BE49-F238E27FC236}">
                          <a16:creationId xmlns:a16="http://schemas.microsoft.com/office/drawing/2014/main" id="{AE430A0D-64A5-4A74-89D2-261FC2F569EA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7153964" y="4086643"/>
                      <a:ext cx="4297680" cy="0"/>
                    </a:xfrm>
                    <a:prstGeom prst="line">
                      <a:avLst/>
                    </a:prstGeom>
                    <a:ln w="22225"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4" name="Straight Connector 73">
                      <a:extLst>
                        <a:ext uri="{FF2B5EF4-FFF2-40B4-BE49-F238E27FC236}">
                          <a16:creationId xmlns:a16="http://schemas.microsoft.com/office/drawing/2014/main" id="{7CE65540-E80A-40C3-B701-C3C4ACF184C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V="1">
                      <a:off x="8306085" y="4063812"/>
                      <a:ext cx="2496457" cy="0"/>
                    </a:xfrm>
                    <a:prstGeom prst="line">
                      <a:avLst/>
                    </a:prstGeom>
                    <a:ln w="22225"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5" name="Straight Connector 74">
                      <a:extLst>
                        <a:ext uri="{FF2B5EF4-FFF2-40B4-BE49-F238E27FC236}">
                          <a16:creationId xmlns:a16="http://schemas.microsoft.com/office/drawing/2014/main" id="{1C9E32DC-E4EE-4DD3-BB67-40C0377752A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860822" y="4678654"/>
                      <a:ext cx="1919151" cy="3717"/>
                    </a:xfrm>
                    <a:prstGeom prst="line">
                      <a:avLst/>
                    </a:prstGeom>
                    <a:ln w="50800">
                      <a:solidFill>
                        <a:srgbClr val="7030A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" name="Straight Connector 75">
                      <a:extLst>
                        <a:ext uri="{FF2B5EF4-FFF2-40B4-BE49-F238E27FC236}">
                          <a16:creationId xmlns:a16="http://schemas.microsoft.com/office/drawing/2014/main" id="{2774AFBA-12F1-4A20-8D69-02223217195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7764084" y="4372724"/>
                      <a:ext cx="4332861" cy="302733"/>
                    </a:xfrm>
                    <a:prstGeom prst="line">
                      <a:avLst/>
                    </a:prstGeom>
                    <a:ln w="50800">
                      <a:solidFill>
                        <a:srgbClr val="7030A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69" name="TextBox 68">
                    <a:extLst>
                      <a:ext uri="{FF2B5EF4-FFF2-40B4-BE49-F238E27FC236}">
                        <a16:creationId xmlns:a16="http://schemas.microsoft.com/office/drawing/2014/main" id="{0B375C0C-AA86-45B6-B980-64EC591D0C76}"/>
                      </a:ext>
                    </a:extLst>
                  </p:cNvPr>
                  <p:cNvSpPr txBox="1"/>
                  <p:nvPr/>
                </p:nvSpPr>
                <p:spPr>
                  <a:xfrm>
                    <a:off x="9616299" y="2778950"/>
                    <a:ext cx="64937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  <p:sp>
                <p:nvSpPr>
                  <p:cNvPr id="70" name="TextBox 69">
                    <a:extLst>
                      <a:ext uri="{FF2B5EF4-FFF2-40B4-BE49-F238E27FC236}">
                        <a16:creationId xmlns:a16="http://schemas.microsoft.com/office/drawing/2014/main" id="{A4DD2BEC-AB25-4C7B-B804-0D1C8AC6253C}"/>
                      </a:ext>
                    </a:extLst>
                  </p:cNvPr>
                  <p:cNvSpPr txBox="1"/>
                  <p:nvPr/>
                </p:nvSpPr>
                <p:spPr>
                  <a:xfrm>
                    <a:off x="11177029" y="4125126"/>
                    <a:ext cx="64937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V</a:t>
                    </a:r>
                    <a:r>
                      <a:rPr lang="en-US" baseline="-25000" dirty="0"/>
                      <a:t>in</a:t>
                    </a:r>
                  </a:p>
                </p:txBody>
              </p:sp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CEB6D8B3-CB1F-4802-A4FD-3EE7127CE36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89856" y="3993410"/>
                    <a:ext cx="0" cy="26343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2" name="TextBox 71">
                    <a:extLst>
                      <a:ext uri="{FF2B5EF4-FFF2-40B4-BE49-F238E27FC236}">
                        <a16:creationId xmlns:a16="http://schemas.microsoft.com/office/drawing/2014/main" id="{814448A0-55CD-44EA-8350-6A84FD3E833E}"/>
                      </a:ext>
                    </a:extLst>
                  </p:cNvPr>
                  <p:cNvSpPr txBox="1"/>
                  <p:nvPr/>
                </p:nvSpPr>
                <p:spPr>
                  <a:xfrm>
                    <a:off x="7502181" y="3704631"/>
                    <a:ext cx="787866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400" dirty="0"/>
                      <a:t>-12.7 V</a:t>
                    </a:r>
                    <a:endParaRPr lang="en-US" sz="1400" baseline="-25000" dirty="0"/>
                  </a:p>
                </p:txBody>
              </p:sp>
            </p:grpSp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1D0C8FE9-A477-497D-85B0-50AF18DE9469}"/>
                    </a:ext>
                  </a:extLst>
                </p:cNvPr>
                <p:cNvSpPr txBox="1"/>
                <p:nvPr/>
              </p:nvSpPr>
              <p:spPr>
                <a:xfrm>
                  <a:off x="9891440" y="5899599"/>
                  <a:ext cx="64937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/>
                    <a:t>-5.7 V</a:t>
                  </a:r>
                  <a:endParaRPr lang="en-US" sz="1400" baseline="-25000" dirty="0"/>
                </a:p>
              </p:txBody>
            </p: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C672312E-2AF1-405E-A29A-AE3F23182BA3}"/>
                    </a:ext>
                  </a:extLst>
                </p:cNvPr>
                <p:cNvCxnSpPr/>
                <p:nvPr/>
              </p:nvCxnSpPr>
              <p:spPr>
                <a:xfrm flipV="1">
                  <a:off x="9788655" y="5899338"/>
                  <a:ext cx="27432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F77EDF5A-06F8-453B-BE7D-4BF4A5BECD53}"/>
                  </a:ext>
                </a:extLst>
              </p:cNvPr>
              <p:cNvCxnSpPr/>
              <p:nvPr/>
            </p:nvCxnSpPr>
            <p:spPr>
              <a:xfrm flipV="1">
                <a:off x="7879684" y="5331360"/>
                <a:ext cx="27432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5001F616-719A-44E6-A234-6412C4B8F73A}"/>
                  </a:ext>
                </a:extLst>
              </p:cNvPr>
              <p:cNvSpPr txBox="1"/>
              <p:nvPr/>
            </p:nvSpPr>
            <p:spPr>
              <a:xfrm>
                <a:off x="7202253" y="5093268"/>
                <a:ext cx="78957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-4.546 V</a:t>
                </a:r>
                <a:endParaRPr lang="en-US" sz="1400" baseline="-250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88816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6AA15-4225-436B-9B24-4FCA8995B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73617-7421-4748-A0DF-500132EE4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005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21595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Practice Problem 4  b)  Find the current through the diode and the output voltage when the input is 5.0 volts</a:t>
            </a:r>
          </a:p>
        </p:txBody>
      </p: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87070705-7D59-4507-B3F4-C270FFBF7BB8}"/>
              </a:ext>
            </a:extLst>
          </p:cNvPr>
          <p:cNvGrpSpPr/>
          <p:nvPr/>
        </p:nvGrpSpPr>
        <p:grpSpPr>
          <a:xfrm>
            <a:off x="943850" y="1915714"/>
            <a:ext cx="3069824" cy="4445795"/>
            <a:chOff x="943850" y="1915714"/>
            <a:chExt cx="3069824" cy="4445795"/>
          </a:xfrm>
        </p:grpSpPr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F5B41625-1C44-4CFE-8D07-4647BB4F56A4}"/>
                </a:ext>
              </a:extLst>
            </p:cNvPr>
            <p:cNvGrpSpPr/>
            <p:nvPr/>
          </p:nvGrpSpPr>
          <p:grpSpPr>
            <a:xfrm>
              <a:off x="943850" y="1915714"/>
              <a:ext cx="3069824" cy="4445795"/>
              <a:chOff x="4880850" y="2055414"/>
              <a:chExt cx="3069824" cy="4445795"/>
            </a:xfrm>
          </p:grpSpPr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3FDF3109-A2FB-4AB4-BACE-5AE685103436}"/>
                  </a:ext>
                </a:extLst>
              </p:cNvPr>
              <p:cNvGrpSpPr/>
              <p:nvPr/>
            </p:nvGrpSpPr>
            <p:grpSpPr>
              <a:xfrm>
                <a:off x="4880850" y="2055414"/>
                <a:ext cx="3069824" cy="4445795"/>
                <a:chOff x="4880850" y="2055414"/>
                <a:chExt cx="3069824" cy="4445795"/>
              </a:xfrm>
            </p:grpSpPr>
            <p:grpSp>
              <p:nvGrpSpPr>
                <p:cNvPr id="154" name="Group 153">
                  <a:extLst>
                    <a:ext uri="{FF2B5EF4-FFF2-40B4-BE49-F238E27FC236}">
                      <a16:creationId xmlns:a16="http://schemas.microsoft.com/office/drawing/2014/main" id="{449E53AD-EC88-499B-866D-77085345E06A}"/>
                    </a:ext>
                  </a:extLst>
                </p:cNvPr>
                <p:cNvGrpSpPr/>
                <p:nvPr/>
              </p:nvGrpSpPr>
              <p:grpSpPr>
                <a:xfrm>
                  <a:off x="4880850" y="2055414"/>
                  <a:ext cx="3069824" cy="4445795"/>
                  <a:chOff x="5744778" y="1945489"/>
                  <a:chExt cx="3069824" cy="4445795"/>
                </a:xfrm>
              </p:grpSpPr>
              <p:cxnSp>
                <p:nvCxnSpPr>
                  <p:cNvPr id="171" name="Straight Connector 170">
                    <a:extLst>
                      <a:ext uri="{FF2B5EF4-FFF2-40B4-BE49-F238E27FC236}">
                        <a16:creationId xmlns:a16="http://schemas.microsoft.com/office/drawing/2014/main" id="{D88D0463-A62B-4D91-8275-796DF27F35F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604325" y="4274001"/>
                    <a:ext cx="0" cy="164592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Straight Connector 171">
                    <a:extLst>
                      <a:ext uri="{FF2B5EF4-FFF2-40B4-BE49-F238E27FC236}">
                        <a16:creationId xmlns:a16="http://schemas.microsoft.com/office/drawing/2014/main" id="{D441096D-7865-4CAC-8166-AC06E56162E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85529" y="3729529"/>
                    <a:ext cx="12801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3" name="TextBox 172">
                    <a:extLst>
                      <a:ext uri="{FF2B5EF4-FFF2-40B4-BE49-F238E27FC236}">
                        <a16:creationId xmlns:a16="http://schemas.microsoft.com/office/drawing/2014/main" id="{64B8FE85-7BE2-4D87-8E91-B030B5DF3CC9}"/>
                      </a:ext>
                    </a:extLst>
                  </p:cNvPr>
                  <p:cNvSpPr txBox="1"/>
                  <p:nvPr/>
                </p:nvSpPr>
                <p:spPr>
                  <a:xfrm>
                    <a:off x="7840350" y="3503524"/>
                    <a:ext cx="974252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dirty="0"/>
                  </a:p>
                </p:txBody>
              </p:sp>
              <p:sp>
                <p:nvSpPr>
                  <p:cNvPr id="174" name="TextBox 173">
                    <a:extLst>
                      <a:ext uri="{FF2B5EF4-FFF2-40B4-BE49-F238E27FC236}">
                        <a16:creationId xmlns:a16="http://schemas.microsoft.com/office/drawing/2014/main" id="{CB5FA402-004F-43E4-81A1-2E019577DD9D}"/>
                      </a:ext>
                    </a:extLst>
                  </p:cNvPr>
                  <p:cNvSpPr txBox="1"/>
                  <p:nvPr/>
                </p:nvSpPr>
                <p:spPr>
                  <a:xfrm>
                    <a:off x="6189529" y="1945489"/>
                    <a:ext cx="1080618" cy="36996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V</a:t>
                    </a:r>
                    <a:r>
                      <a:rPr lang="en-US" baseline="-25000" dirty="0"/>
                      <a:t>in</a:t>
                    </a:r>
                  </a:p>
                </p:txBody>
              </p:sp>
              <p:grpSp>
                <p:nvGrpSpPr>
                  <p:cNvPr id="175" name="Group 174">
                    <a:extLst>
                      <a:ext uri="{FF2B5EF4-FFF2-40B4-BE49-F238E27FC236}">
                        <a16:creationId xmlns:a16="http://schemas.microsoft.com/office/drawing/2014/main" id="{C288EB46-2AD0-480E-9475-538357519872}"/>
                      </a:ext>
                    </a:extLst>
                  </p:cNvPr>
                  <p:cNvGrpSpPr/>
                  <p:nvPr/>
                </p:nvGrpSpPr>
                <p:grpSpPr>
                  <a:xfrm flipV="1">
                    <a:off x="6410349" y="3886470"/>
                    <a:ext cx="365760" cy="395213"/>
                    <a:chOff x="6424574" y="3714033"/>
                    <a:chExt cx="365760" cy="395213"/>
                  </a:xfrm>
                </p:grpSpPr>
                <p:sp>
                  <p:nvSpPr>
                    <p:cNvPr id="197" name="Isosceles Triangle 196">
                      <a:extLst>
                        <a:ext uri="{FF2B5EF4-FFF2-40B4-BE49-F238E27FC236}">
                          <a16:creationId xmlns:a16="http://schemas.microsoft.com/office/drawing/2014/main" id="{224D991B-8680-415A-A97F-E869C4559325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6436808" y="3714033"/>
                      <a:ext cx="341291" cy="395213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198" name="Straight Connector 197">
                      <a:extLst>
                        <a:ext uri="{FF2B5EF4-FFF2-40B4-BE49-F238E27FC236}">
                          <a16:creationId xmlns:a16="http://schemas.microsoft.com/office/drawing/2014/main" id="{29B4554A-8808-41AB-A38B-173CCC5BC86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6424574" y="4106184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76" name="TextBox 175">
                    <a:extLst>
                      <a:ext uri="{FF2B5EF4-FFF2-40B4-BE49-F238E27FC236}">
                        <a16:creationId xmlns:a16="http://schemas.microsoft.com/office/drawing/2014/main" id="{CE768C84-DEDA-4843-BA42-CBF7ABAE286E}"/>
                      </a:ext>
                    </a:extLst>
                  </p:cNvPr>
                  <p:cNvSpPr txBox="1"/>
                  <p:nvPr/>
                </p:nvSpPr>
                <p:spPr>
                  <a:xfrm>
                    <a:off x="5744778" y="3857229"/>
                    <a:ext cx="64937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I</a:t>
                    </a:r>
                    <a:r>
                      <a:rPr lang="en-US" baseline="-25000" dirty="0"/>
                      <a:t>D</a:t>
                    </a:r>
                  </a:p>
                </p:txBody>
              </p:sp>
              <p:grpSp>
                <p:nvGrpSpPr>
                  <p:cNvPr id="177" name="Group 176">
                    <a:extLst>
                      <a:ext uri="{FF2B5EF4-FFF2-40B4-BE49-F238E27FC236}">
                        <a16:creationId xmlns:a16="http://schemas.microsoft.com/office/drawing/2014/main" id="{75C6C69C-68EE-4C2A-A7A7-044EC0F1042E}"/>
                      </a:ext>
                    </a:extLst>
                  </p:cNvPr>
                  <p:cNvGrpSpPr/>
                  <p:nvPr/>
                </p:nvGrpSpPr>
                <p:grpSpPr>
                  <a:xfrm>
                    <a:off x="6434120" y="2451137"/>
                    <a:ext cx="297701" cy="1438395"/>
                    <a:chOff x="5090300" y="2694719"/>
                    <a:chExt cx="297701" cy="1438395"/>
                  </a:xfrm>
                </p:grpSpPr>
                <p:grpSp>
                  <p:nvGrpSpPr>
                    <p:cNvPr id="183" name="Group 182">
                      <a:extLst>
                        <a:ext uri="{FF2B5EF4-FFF2-40B4-BE49-F238E27FC236}">
                          <a16:creationId xmlns:a16="http://schemas.microsoft.com/office/drawing/2014/main" id="{5E0C5EE3-BDA6-4695-974D-B7B81828E6B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090300" y="2694719"/>
                      <a:ext cx="297701" cy="1117728"/>
                      <a:chOff x="5090300" y="2694719"/>
                      <a:chExt cx="297701" cy="1117728"/>
                    </a:xfrm>
                  </p:grpSpPr>
                  <p:grpSp>
                    <p:nvGrpSpPr>
                      <p:cNvPr id="185" name="Group 184">
                        <a:extLst>
                          <a:ext uri="{FF2B5EF4-FFF2-40B4-BE49-F238E27FC236}">
                            <a16:creationId xmlns:a16="http://schemas.microsoft.com/office/drawing/2014/main" id="{5C7DEBA9-E6DA-48EF-815C-75A7F6ED3B32}"/>
                          </a:ext>
                        </a:extLst>
                      </p:cNvPr>
                      <p:cNvGrpSpPr/>
                      <p:nvPr/>
                    </p:nvGrpSpPr>
                    <p:grpSpPr>
                      <a:xfrm rot="5400000">
                        <a:off x="4840221" y="3264667"/>
                        <a:ext cx="797859" cy="297701"/>
                        <a:chOff x="3069003" y="2744655"/>
                        <a:chExt cx="797859" cy="297701"/>
                      </a:xfrm>
                    </p:grpSpPr>
                    <p:grpSp>
                      <p:nvGrpSpPr>
                        <p:cNvPr id="187" name="Group 186">
                          <a:extLst>
                            <a:ext uri="{FF2B5EF4-FFF2-40B4-BE49-F238E27FC236}">
                              <a16:creationId xmlns:a16="http://schemas.microsoft.com/office/drawing/2014/main" id="{90F09728-D386-4480-BB8D-2A0B799AC847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069003" y="2744655"/>
                          <a:ext cx="204010" cy="290601"/>
                          <a:chOff x="3608294" y="2623632"/>
                          <a:chExt cx="204010" cy="290601"/>
                        </a:xfrm>
                      </p:grpSpPr>
                      <p:cxnSp>
                        <p:nvCxnSpPr>
                          <p:cNvPr id="195" name="Straight Connector 194">
                            <a:extLst>
                              <a:ext uri="{FF2B5EF4-FFF2-40B4-BE49-F238E27FC236}">
                                <a16:creationId xmlns:a16="http://schemas.microsoft.com/office/drawing/2014/main" id="{525979D7-9A71-45C5-9238-1ECDA38584F0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V="1">
                            <a:off x="3608294" y="2623632"/>
                            <a:ext cx="72358" cy="173356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96" name="Straight Connector 195">
                            <a:extLst>
                              <a:ext uri="{FF2B5EF4-FFF2-40B4-BE49-F238E27FC236}">
                                <a16:creationId xmlns:a16="http://schemas.microsoft.com/office/drawing/2014/main" id="{48D86265-1708-47B2-8C9A-DEEAD2EA1D5A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H="1" flipV="1">
                            <a:off x="3680395" y="2625616"/>
                            <a:ext cx="131909" cy="28861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188" name="Group 187">
                          <a:extLst>
                            <a:ext uri="{FF2B5EF4-FFF2-40B4-BE49-F238E27FC236}">
                              <a16:creationId xmlns:a16="http://schemas.microsoft.com/office/drawing/2014/main" id="{ECF6C192-CF78-4D52-92DA-78DB9F7C270D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272884" y="2751754"/>
                          <a:ext cx="263561" cy="290602"/>
                          <a:chOff x="3548743" y="2623631"/>
                          <a:chExt cx="263561" cy="290602"/>
                        </a:xfrm>
                      </p:grpSpPr>
                      <p:cxnSp>
                        <p:nvCxnSpPr>
                          <p:cNvPr id="193" name="Straight Connector 192">
                            <a:extLst>
                              <a:ext uri="{FF2B5EF4-FFF2-40B4-BE49-F238E27FC236}">
                                <a16:creationId xmlns:a16="http://schemas.microsoft.com/office/drawing/2014/main" id="{504E9773-0640-4C56-A5C9-B98CB7FBCDD1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V="1">
                            <a:off x="3548743" y="2623631"/>
                            <a:ext cx="131909" cy="28861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94" name="Straight Connector 193">
                            <a:extLst>
                              <a:ext uri="{FF2B5EF4-FFF2-40B4-BE49-F238E27FC236}">
                                <a16:creationId xmlns:a16="http://schemas.microsoft.com/office/drawing/2014/main" id="{7E138822-001E-4BA6-B87E-4895BBA5F718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H="1" flipV="1">
                            <a:off x="3680395" y="2625616"/>
                            <a:ext cx="131909" cy="28861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189" name="Group 188">
                          <a:extLst>
                            <a:ext uri="{FF2B5EF4-FFF2-40B4-BE49-F238E27FC236}">
                              <a16:creationId xmlns:a16="http://schemas.microsoft.com/office/drawing/2014/main" id="{1F7AA205-BF45-4A3C-B9FD-AFA23747D994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536316" y="2751754"/>
                          <a:ext cx="263561" cy="290602"/>
                          <a:chOff x="3548743" y="2623631"/>
                          <a:chExt cx="263561" cy="290602"/>
                        </a:xfrm>
                      </p:grpSpPr>
                      <p:cxnSp>
                        <p:nvCxnSpPr>
                          <p:cNvPr id="191" name="Straight Connector 190">
                            <a:extLst>
                              <a:ext uri="{FF2B5EF4-FFF2-40B4-BE49-F238E27FC236}">
                                <a16:creationId xmlns:a16="http://schemas.microsoft.com/office/drawing/2014/main" id="{80A21684-2D8D-45CD-A37B-4B1E8B958F78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V="1">
                            <a:off x="3548743" y="2623631"/>
                            <a:ext cx="131909" cy="28861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92" name="Straight Connector 191">
                            <a:extLst>
                              <a:ext uri="{FF2B5EF4-FFF2-40B4-BE49-F238E27FC236}">
                                <a16:creationId xmlns:a16="http://schemas.microsoft.com/office/drawing/2014/main" id="{5FA37053-F477-40D8-B2D8-CC35F9E5B202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H="1" flipV="1">
                            <a:off x="3680395" y="2625616"/>
                            <a:ext cx="131909" cy="28861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cxnSp>
                      <p:nvCxnSpPr>
                        <p:cNvPr id="190" name="Straight Connector 189">
                          <a:extLst>
                            <a:ext uri="{FF2B5EF4-FFF2-40B4-BE49-F238E27FC236}">
                              <a16:creationId xmlns:a16="http://schemas.microsoft.com/office/drawing/2014/main" id="{13A71F28-6FD2-48DD-901B-644EDD53C2C4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799619" y="2890947"/>
                          <a:ext cx="67243" cy="149425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86" name="Straight Connector 185">
                        <a:extLst>
                          <a:ext uri="{FF2B5EF4-FFF2-40B4-BE49-F238E27FC236}">
                            <a16:creationId xmlns:a16="http://schemas.microsoft.com/office/drawing/2014/main" id="{87255996-347B-4D1B-81EA-D60941D8B76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5214537" y="2694719"/>
                        <a:ext cx="109" cy="340363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84" name="Straight Connector 183">
                      <a:extLst>
                        <a:ext uri="{FF2B5EF4-FFF2-40B4-BE49-F238E27FC236}">
                          <a16:creationId xmlns:a16="http://schemas.microsoft.com/office/drawing/2014/main" id="{53891E61-B129-417D-B96E-05C24AB66F9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5234609" y="3812447"/>
                      <a:ext cx="0" cy="32066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78" name="TextBox 177">
                    <a:extLst>
                      <a:ext uri="{FF2B5EF4-FFF2-40B4-BE49-F238E27FC236}">
                        <a16:creationId xmlns:a16="http://schemas.microsoft.com/office/drawing/2014/main" id="{AD756732-0D0D-4E7F-BF66-4CE33807A141}"/>
                      </a:ext>
                    </a:extLst>
                  </p:cNvPr>
                  <p:cNvSpPr txBox="1"/>
                  <p:nvPr/>
                </p:nvSpPr>
                <p:spPr>
                  <a:xfrm>
                    <a:off x="6781507" y="2958124"/>
                    <a:ext cx="1080618" cy="36996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20 k</a:t>
                    </a:r>
                    <a:r>
                      <a:rPr lang="el-GR" dirty="0"/>
                      <a:t>Ω</a:t>
                    </a:r>
                    <a:endParaRPr lang="en-US" dirty="0"/>
                  </a:p>
                </p:txBody>
              </p:sp>
              <p:sp>
                <p:nvSpPr>
                  <p:cNvPr id="179" name="Oval 178">
                    <a:extLst>
                      <a:ext uri="{FF2B5EF4-FFF2-40B4-BE49-F238E27FC236}">
                        <a16:creationId xmlns:a16="http://schemas.microsoft.com/office/drawing/2014/main" id="{F8286173-D544-4FDE-969F-33266134391F}"/>
                      </a:ext>
                    </a:extLst>
                  </p:cNvPr>
                  <p:cNvSpPr/>
                  <p:nvPr/>
                </p:nvSpPr>
                <p:spPr>
                  <a:xfrm>
                    <a:off x="6507984" y="2353880"/>
                    <a:ext cx="137160" cy="13716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0" name="Oval 179">
                    <a:extLst>
                      <a:ext uri="{FF2B5EF4-FFF2-40B4-BE49-F238E27FC236}">
                        <a16:creationId xmlns:a16="http://schemas.microsoft.com/office/drawing/2014/main" id="{E7EB038D-13DE-4DCD-A737-A2DCD43C4049}"/>
                      </a:ext>
                    </a:extLst>
                  </p:cNvPr>
                  <p:cNvSpPr/>
                  <p:nvPr/>
                </p:nvSpPr>
                <p:spPr>
                  <a:xfrm>
                    <a:off x="6558357" y="5854270"/>
                    <a:ext cx="137160" cy="13716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81" name="Straight Arrow Connector 180">
                    <a:extLst>
                      <a:ext uri="{FF2B5EF4-FFF2-40B4-BE49-F238E27FC236}">
                        <a16:creationId xmlns:a16="http://schemas.microsoft.com/office/drawing/2014/main" id="{1BF9FFB9-700A-484F-B7B8-FEC94F3A0729}"/>
                      </a:ext>
                    </a:extLst>
                  </p:cNvPr>
                  <p:cNvCxnSpPr/>
                  <p:nvPr/>
                </p:nvCxnSpPr>
                <p:spPr>
                  <a:xfrm>
                    <a:off x="6091496" y="3864667"/>
                    <a:ext cx="0" cy="365864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2" name="TextBox 181">
                    <a:extLst>
                      <a:ext uri="{FF2B5EF4-FFF2-40B4-BE49-F238E27FC236}">
                        <a16:creationId xmlns:a16="http://schemas.microsoft.com/office/drawing/2014/main" id="{DD4C996A-68D4-4A2E-9855-36465EC4D8F5}"/>
                      </a:ext>
                    </a:extLst>
                  </p:cNvPr>
                  <p:cNvSpPr txBox="1"/>
                  <p:nvPr/>
                </p:nvSpPr>
                <p:spPr>
                  <a:xfrm>
                    <a:off x="6288947" y="6021323"/>
                    <a:ext cx="1080618" cy="36996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-5 V</a:t>
                    </a:r>
                  </a:p>
                </p:txBody>
              </p:sp>
            </p:grpSp>
            <p:grpSp>
              <p:nvGrpSpPr>
                <p:cNvPr id="155" name="Group 154">
                  <a:extLst>
                    <a:ext uri="{FF2B5EF4-FFF2-40B4-BE49-F238E27FC236}">
                      <a16:creationId xmlns:a16="http://schemas.microsoft.com/office/drawing/2014/main" id="{47F3B3DB-3CAF-4D30-BDD3-289058AB0203}"/>
                    </a:ext>
                  </a:extLst>
                </p:cNvPr>
                <p:cNvGrpSpPr/>
                <p:nvPr/>
              </p:nvGrpSpPr>
              <p:grpSpPr>
                <a:xfrm>
                  <a:off x="6336897" y="3822478"/>
                  <a:ext cx="297701" cy="1654019"/>
                  <a:chOff x="5090300" y="2479095"/>
                  <a:chExt cx="297701" cy="1654019"/>
                </a:xfrm>
              </p:grpSpPr>
              <p:grpSp>
                <p:nvGrpSpPr>
                  <p:cNvPr id="157" name="Group 156">
                    <a:extLst>
                      <a:ext uri="{FF2B5EF4-FFF2-40B4-BE49-F238E27FC236}">
                        <a16:creationId xmlns:a16="http://schemas.microsoft.com/office/drawing/2014/main" id="{34A6EF35-5746-4F59-942A-61E2F3E3C64C}"/>
                      </a:ext>
                    </a:extLst>
                  </p:cNvPr>
                  <p:cNvGrpSpPr/>
                  <p:nvPr/>
                </p:nvGrpSpPr>
                <p:grpSpPr>
                  <a:xfrm>
                    <a:off x="5090300" y="2479095"/>
                    <a:ext cx="297701" cy="1333352"/>
                    <a:chOff x="5090300" y="2479095"/>
                    <a:chExt cx="297701" cy="1333352"/>
                  </a:xfrm>
                </p:grpSpPr>
                <p:grpSp>
                  <p:nvGrpSpPr>
                    <p:cNvPr id="159" name="Group 158">
                      <a:extLst>
                        <a:ext uri="{FF2B5EF4-FFF2-40B4-BE49-F238E27FC236}">
                          <a16:creationId xmlns:a16="http://schemas.microsoft.com/office/drawing/2014/main" id="{9D98AAAB-19D2-46D9-8A2B-FC46558DAA01}"/>
                        </a:ext>
                      </a:extLst>
                    </p:cNvPr>
                    <p:cNvGrpSpPr/>
                    <p:nvPr/>
                  </p:nvGrpSpPr>
                  <p:grpSpPr>
                    <a:xfrm rot="5400000">
                      <a:off x="4840221" y="3264667"/>
                      <a:ext cx="797859" cy="297701"/>
                      <a:chOff x="3069003" y="2744655"/>
                      <a:chExt cx="797859" cy="297701"/>
                    </a:xfrm>
                  </p:grpSpPr>
                  <p:grpSp>
                    <p:nvGrpSpPr>
                      <p:cNvPr id="161" name="Group 160">
                        <a:extLst>
                          <a:ext uri="{FF2B5EF4-FFF2-40B4-BE49-F238E27FC236}">
                            <a16:creationId xmlns:a16="http://schemas.microsoft.com/office/drawing/2014/main" id="{93CFCEA0-5F18-487A-A655-89E05A80302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069003" y="2744655"/>
                        <a:ext cx="204010" cy="290601"/>
                        <a:chOff x="3608294" y="2623632"/>
                        <a:chExt cx="204010" cy="290601"/>
                      </a:xfrm>
                    </p:grpSpPr>
                    <p:cxnSp>
                      <p:nvCxnSpPr>
                        <p:cNvPr id="169" name="Straight Connector 168">
                          <a:extLst>
                            <a:ext uri="{FF2B5EF4-FFF2-40B4-BE49-F238E27FC236}">
                              <a16:creationId xmlns:a16="http://schemas.microsoft.com/office/drawing/2014/main" id="{0FD651B7-E6CB-49FE-8CB3-AF0F5D8510FA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608294" y="2623632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70" name="Straight Connector 169">
                          <a:extLst>
                            <a:ext uri="{FF2B5EF4-FFF2-40B4-BE49-F238E27FC236}">
                              <a16:creationId xmlns:a16="http://schemas.microsoft.com/office/drawing/2014/main" id="{AE006F14-E013-467F-A6B4-62D991BFE09C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62" name="Group 161">
                        <a:extLst>
                          <a:ext uri="{FF2B5EF4-FFF2-40B4-BE49-F238E27FC236}">
                            <a16:creationId xmlns:a16="http://schemas.microsoft.com/office/drawing/2014/main" id="{05DD2A1E-C669-493B-B497-307D87CE9A1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72884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67" name="Straight Connector 166">
                          <a:extLst>
                            <a:ext uri="{FF2B5EF4-FFF2-40B4-BE49-F238E27FC236}">
                              <a16:creationId xmlns:a16="http://schemas.microsoft.com/office/drawing/2014/main" id="{9AE6D1A6-24F7-4224-97D7-0500EB953B10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68" name="Straight Connector 167">
                          <a:extLst>
                            <a:ext uri="{FF2B5EF4-FFF2-40B4-BE49-F238E27FC236}">
                              <a16:creationId xmlns:a16="http://schemas.microsoft.com/office/drawing/2014/main" id="{3EC70E6F-FD7E-4B25-8982-CF3AB06EB69F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63" name="Group 162">
                        <a:extLst>
                          <a:ext uri="{FF2B5EF4-FFF2-40B4-BE49-F238E27FC236}">
                            <a16:creationId xmlns:a16="http://schemas.microsoft.com/office/drawing/2014/main" id="{6E3B6C22-BF6E-480F-B46E-4F74D434A39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36316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165" name="Straight Connector 164">
                          <a:extLst>
                            <a:ext uri="{FF2B5EF4-FFF2-40B4-BE49-F238E27FC236}">
                              <a16:creationId xmlns:a16="http://schemas.microsoft.com/office/drawing/2014/main" id="{F35028AA-4B78-4924-B342-6205E60A96AC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66" name="Straight Connector 165">
                          <a:extLst>
                            <a:ext uri="{FF2B5EF4-FFF2-40B4-BE49-F238E27FC236}">
                              <a16:creationId xmlns:a16="http://schemas.microsoft.com/office/drawing/2014/main" id="{118331E3-4AD7-4B5C-897B-DD3D7D712DB6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64" name="Straight Connector 163">
                        <a:extLst>
                          <a:ext uri="{FF2B5EF4-FFF2-40B4-BE49-F238E27FC236}">
                            <a16:creationId xmlns:a16="http://schemas.microsoft.com/office/drawing/2014/main" id="{90456D10-573C-4013-A702-9DFD508CB5B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799619" y="2890947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60" name="Straight Connector 159">
                      <a:extLst>
                        <a:ext uri="{FF2B5EF4-FFF2-40B4-BE49-F238E27FC236}">
                          <a16:creationId xmlns:a16="http://schemas.microsoft.com/office/drawing/2014/main" id="{0FBAD3F0-E4C1-4BDE-AA63-005042B2CE2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5214537" y="2479095"/>
                      <a:ext cx="0" cy="5559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B616382A-518C-4DDC-8140-19A521FC9F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34609" y="3812447"/>
                    <a:ext cx="0" cy="32066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47B31E83-E2BC-4893-80EA-4B7037B19D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730240" y="5476497"/>
                  <a:ext cx="758952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3" name="TextBox 152">
                <a:extLst>
                  <a:ext uri="{FF2B5EF4-FFF2-40B4-BE49-F238E27FC236}">
                    <a16:creationId xmlns:a16="http://schemas.microsoft.com/office/drawing/2014/main" id="{21CE7EFD-5E7E-40EA-A408-2418F34086C4}"/>
                  </a:ext>
                </a:extLst>
              </p:cNvPr>
              <p:cNvSpPr txBox="1"/>
              <p:nvPr/>
            </p:nvSpPr>
            <p:spPr>
              <a:xfrm>
                <a:off x="6751995" y="4612180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</p:grp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57A8ACB9-153B-426B-89F4-2F57725A70E0}"/>
                </a:ext>
              </a:extLst>
            </p:cNvPr>
            <p:cNvSpPr txBox="1"/>
            <p:nvPr/>
          </p:nvSpPr>
          <p:spPr>
            <a:xfrm>
              <a:off x="1226123" y="2776277"/>
              <a:ext cx="393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149" name="Straight Arrow Connector 148">
              <a:extLst>
                <a:ext uri="{FF2B5EF4-FFF2-40B4-BE49-F238E27FC236}">
                  <a16:creationId xmlns:a16="http://schemas.microsoft.com/office/drawing/2014/main" id="{DF62B054-77F3-4D53-A270-F3FD97DD68A9}"/>
                </a:ext>
              </a:extLst>
            </p:cNvPr>
            <p:cNvCxnSpPr/>
            <p:nvPr/>
          </p:nvCxnSpPr>
          <p:spPr>
            <a:xfrm>
              <a:off x="1543500" y="2818618"/>
              <a:ext cx="0" cy="3658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19BDE8C1-2AD7-4882-AD0E-683D96CA55AB}"/>
                </a:ext>
              </a:extLst>
            </p:cNvPr>
            <p:cNvSpPr txBox="1"/>
            <p:nvPr/>
          </p:nvSpPr>
          <p:spPr>
            <a:xfrm>
              <a:off x="2814995" y="4018090"/>
              <a:ext cx="393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2</a:t>
              </a:r>
            </a:p>
          </p:txBody>
        </p:sp>
        <p:cxnSp>
          <p:nvCxnSpPr>
            <p:cNvPr id="151" name="Straight Arrow Connector 150">
              <a:extLst>
                <a:ext uri="{FF2B5EF4-FFF2-40B4-BE49-F238E27FC236}">
                  <a16:creationId xmlns:a16="http://schemas.microsoft.com/office/drawing/2014/main" id="{E9B028B2-CA16-416E-ADF7-7246B6AF7DBB}"/>
                </a:ext>
              </a:extLst>
            </p:cNvPr>
            <p:cNvCxnSpPr/>
            <p:nvPr/>
          </p:nvCxnSpPr>
          <p:spPr>
            <a:xfrm>
              <a:off x="2814995" y="4005634"/>
              <a:ext cx="0" cy="3658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9" name="Title 1">
            <a:extLst>
              <a:ext uri="{FF2B5EF4-FFF2-40B4-BE49-F238E27FC236}">
                <a16:creationId xmlns:a16="http://schemas.microsoft.com/office/drawing/2014/main" id="{1B4C137A-C40D-4117-982C-30C27F44C3F7}"/>
              </a:ext>
            </a:extLst>
          </p:cNvPr>
          <p:cNvSpPr txBox="1">
            <a:spLocks/>
          </p:cNvSpPr>
          <p:nvPr/>
        </p:nvSpPr>
        <p:spPr>
          <a:xfrm>
            <a:off x="4351050" y="1859196"/>
            <a:ext cx="7269450" cy="8128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The diode is off, I</a:t>
            </a:r>
            <a:r>
              <a:rPr lang="en-US" sz="3600" baseline="-25000" dirty="0"/>
              <a:t>D</a:t>
            </a:r>
            <a:r>
              <a:rPr lang="en-US" sz="3600" dirty="0"/>
              <a:t> = 0 </a:t>
            </a:r>
          </a:p>
        </p:txBody>
      </p:sp>
      <p:sp>
        <p:nvSpPr>
          <p:cNvPr id="201" name="Title 1">
            <a:extLst>
              <a:ext uri="{FF2B5EF4-FFF2-40B4-BE49-F238E27FC236}">
                <a16:creationId xmlns:a16="http://schemas.microsoft.com/office/drawing/2014/main" id="{6716E55D-5AAD-4B60-800A-7330EEC5902D}"/>
              </a:ext>
            </a:extLst>
          </p:cNvPr>
          <p:cNvSpPr txBox="1">
            <a:spLocks/>
          </p:cNvSpPr>
          <p:nvPr/>
        </p:nvSpPr>
        <p:spPr>
          <a:xfrm>
            <a:off x="4351050" y="2713178"/>
            <a:ext cx="7269450" cy="663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/>
              <a:t>V</a:t>
            </a:r>
            <a:r>
              <a:rPr lang="en-US" sz="3600" baseline="-25000" dirty="0" err="1"/>
              <a:t>out</a:t>
            </a:r>
            <a:r>
              <a:rPr lang="en-US" sz="3600" baseline="-25000" dirty="0"/>
              <a:t>  </a:t>
            </a:r>
            <a:r>
              <a:rPr lang="en-US" sz="3600" dirty="0"/>
              <a:t>= -4.546 V + (V</a:t>
            </a:r>
            <a:r>
              <a:rPr lang="en-US" sz="3600" baseline="-25000" dirty="0"/>
              <a:t>in</a:t>
            </a:r>
            <a:r>
              <a:rPr lang="en-US" sz="3600" dirty="0"/>
              <a:t> )/11</a:t>
            </a:r>
          </a:p>
        </p:txBody>
      </p:sp>
      <p:sp>
        <p:nvSpPr>
          <p:cNvPr id="202" name="Title 1">
            <a:extLst>
              <a:ext uri="{FF2B5EF4-FFF2-40B4-BE49-F238E27FC236}">
                <a16:creationId xmlns:a16="http://schemas.microsoft.com/office/drawing/2014/main" id="{73AC4B80-FA3C-46CC-A900-A2675541C19B}"/>
              </a:ext>
            </a:extLst>
          </p:cNvPr>
          <p:cNvSpPr txBox="1">
            <a:spLocks/>
          </p:cNvSpPr>
          <p:nvPr/>
        </p:nvSpPr>
        <p:spPr>
          <a:xfrm>
            <a:off x="4351050" y="3539090"/>
            <a:ext cx="7269450" cy="663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/>
              <a:t>V</a:t>
            </a:r>
            <a:r>
              <a:rPr lang="en-US" sz="3600" baseline="-25000" dirty="0" err="1"/>
              <a:t>out</a:t>
            </a:r>
            <a:r>
              <a:rPr lang="en-US" sz="3600" baseline="-25000" dirty="0"/>
              <a:t>  </a:t>
            </a:r>
            <a:r>
              <a:rPr lang="en-US" sz="3600" dirty="0"/>
              <a:t>= -4.09 V</a:t>
            </a:r>
          </a:p>
        </p:txBody>
      </p:sp>
    </p:spTree>
    <p:extLst>
      <p:ext uri="{BB962C8B-B14F-4D97-AF65-F5344CB8AC3E}">
        <p14:creationId xmlns:p14="http://schemas.microsoft.com/office/powerpoint/2010/main" val="2167552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" grpId="0"/>
      <p:bldP spid="201" grpId="0"/>
      <p:bldP spid="20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21595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Practice Problem 4  c)  Find the current through the diode and the output voltage when the input is -4.5 volts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D5F1DDC-5557-48C5-8D44-00657B711EEB}"/>
              </a:ext>
            </a:extLst>
          </p:cNvPr>
          <p:cNvGrpSpPr/>
          <p:nvPr/>
        </p:nvGrpSpPr>
        <p:grpSpPr>
          <a:xfrm>
            <a:off x="943850" y="1915714"/>
            <a:ext cx="3069824" cy="4445795"/>
            <a:chOff x="943850" y="1915714"/>
            <a:chExt cx="3069824" cy="4445795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0CFEB647-C750-4DF2-94A1-AA570C6A22F6}"/>
                </a:ext>
              </a:extLst>
            </p:cNvPr>
            <p:cNvGrpSpPr/>
            <p:nvPr/>
          </p:nvGrpSpPr>
          <p:grpSpPr>
            <a:xfrm>
              <a:off x="943850" y="1915714"/>
              <a:ext cx="3069824" cy="4445795"/>
              <a:chOff x="4880850" y="2055414"/>
              <a:chExt cx="3069824" cy="4445795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D7448A6A-4A59-46A3-A118-8D39242FD79D}"/>
                  </a:ext>
                </a:extLst>
              </p:cNvPr>
              <p:cNvGrpSpPr/>
              <p:nvPr/>
            </p:nvGrpSpPr>
            <p:grpSpPr>
              <a:xfrm>
                <a:off x="4880850" y="2055414"/>
                <a:ext cx="3069824" cy="4445795"/>
                <a:chOff x="4880850" y="2055414"/>
                <a:chExt cx="3069824" cy="4445795"/>
              </a:xfrm>
            </p:grpSpPr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id="{938B0428-4B31-457B-9A50-4CB41A722243}"/>
                    </a:ext>
                  </a:extLst>
                </p:cNvPr>
                <p:cNvGrpSpPr/>
                <p:nvPr/>
              </p:nvGrpSpPr>
              <p:grpSpPr>
                <a:xfrm>
                  <a:off x="4880850" y="2055414"/>
                  <a:ext cx="3069824" cy="4445795"/>
                  <a:chOff x="5744778" y="1945489"/>
                  <a:chExt cx="3069824" cy="4445795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23D696C7-DA07-44DB-B563-C9EA64D301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604325" y="4274001"/>
                    <a:ext cx="0" cy="164592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07A2398E-722E-4D70-933E-0B48587BE4D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585529" y="3729529"/>
                    <a:ext cx="12801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5" name="TextBox 124">
                    <a:extLst>
                      <a:ext uri="{FF2B5EF4-FFF2-40B4-BE49-F238E27FC236}">
                        <a16:creationId xmlns:a16="http://schemas.microsoft.com/office/drawing/2014/main" id="{D70A2D6B-7204-4CB0-BA7A-2604C77AE250}"/>
                      </a:ext>
                    </a:extLst>
                  </p:cNvPr>
                  <p:cNvSpPr txBox="1"/>
                  <p:nvPr/>
                </p:nvSpPr>
                <p:spPr>
                  <a:xfrm>
                    <a:off x="7840350" y="3503524"/>
                    <a:ext cx="974252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dirty="0"/>
                  </a:p>
                </p:txBody>
              </p:sp>
              <p:sp>
                <p:nvSpPr>
                  <p:cNvPr id="126" name="TextBox 125">
                    <a:extLst>
                      <a:ext uri="{FF2B5EF4-FFF2-40B4-BE49-F238E27FC236}">
                        <a16:creationId xmlns:a16="http://schemas.microsoft.com/office/drawing/2014/main" id="{ACF4AFC6-84DE-4CC5-9C61-506B32CF0C9A}"/>
                      </a:ext>
                    </a:extLst>
                  </p:cNvPr>
                  <p:cNvSpPr txBox="1"/>
                  <p:nvPr/>
                </p:nvSpPr>
                <p:spPr>
                  <a:xfrm>
                    <a:off x="6189529" y="1945489"/>
                    <a:ext cx="1080618" cy="36996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V</a:t>
                    </a:r>
                    <a:r>
                      <a:rPr lang="en-US" baseline="-25000" dirty="0"/>
                      <a:t>in</a:t>
                    </a:r>
                  </a:p>
                </p:txBody>
              </p:sp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67D76B41-8885-4E65-A405-52CA787120A2}"/>
                      </a:ext>
                    </a:extLst>
                  </p:cNvPr>
                  <p:cNvGrpSpPr/>
                  <p:nvPr/>
                </p:nvGrpSpPr>
                <p:grpSpPr>
                  <a:xfrm flipV="1">
                    <a:off x="6410349" y="3886470"/>
                    <a:ext cx="365760" cy="395213"/>
                    <a:chOff x="6424574" y="3714033"/>
                    <a:chExt cx="365760" cy="395213"/>
                  </a:xfrm>
                </p:grpSpPr>
                <p:sp>
                  <p:nvSpPr>
                    <p:cNvPr id="149" name="Isosceles Triangle 148">
                      <a:extLst>
                        <a:ext uri="{FF2B5EF4-FFF2-40B4-BE49-F238E27FC236}">
                          <a16:creationId xmlns:a16="http://schemas.microsoft.com/office/drawing/2014/main" id="{6BD877B8-B64A-4912-8250-7D49DEC881C5}"/>
                        </a:ext>
                      </a:extLst>
                    </p:cNvPr>
                    <p:cNvSpPr/>
                    <p:nvPr/>
                  </p:nvSpPr>
                  <p:spPr>
                    <a:xfrm flipV="1">
                      <a:off x="6436808" y="3714033"/>
                      <a:ext cx="341291" cy="395213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150" name="Straight Connector 149">
                      <a:extLst>
                        <a:ext uri="{FF2B5EF4-FFF2-40B4-BE49-F238E27FC236}">
                          <a16:creationId xmlns:a16="http://schemas.microsoft.com/office/drawing/2014/main" id="{A3C6E0AC-8273-4CAF-B3F3-50F9D709BC9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6424574" y="4106184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28" name="TextBox 127">
                    <a:extLst>
                      <a:ext uri="{FF2B5EF4-FFF2-40B4-BE49-F238E27FC236}">
                        <a16:creationId xmlns:a16="http://schemas.microsoft.com/office/drawing/2014/main" id="{6D93CFF9-47B0-4542-B28C-D9F7FDB9FEE7}"/>
                      </a:ext>
                    </a:extLst>
                  </p:cNvPr>
                  <p:cNvSpPr txBox="1"/>
                  <p:nvPr/>
                </p:nvSpPr>
                <p:spPr>
                  <a:xfrm>
                    <a:off x="5744778" y="3857229"/>
                    <a:ext cx="64937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I</a:t>
                    </a:r>
                    <a:r>
                      <a:rPr lang="en-US" baseline="-25000" dirty="0"/>
                      <a:t>D</a:t>
                    </a:r>
                  </a:p>
                </p:txBody>
              </p:sp>
              <p:grpSp>
                <p:nvGrpSpPr>
                  <p:cNvPr id="129" name="Group 128">
                    <a:extLst>
                      <a:ext uri="{FF2B5EF4-FFF2-40B4-BE49-F238E27FC236}">
                        <a16:creationId xmlns:a16="http://schemas.microsoft.com/office/drawing/2014/main" id="{97A8EE71-2F79-4998-816B-F96B17F21473}"/>
                      </a:ext>
                    </a:extLst>
                  </p:cNvPr>
                  <p:cNvGrpSpPr/>
                  <p:nvPr/>
                </p:nvGrpSpPr>
                <p:grpSpPr>
                  <a:xfrm>
                    <a:off x="6434120" y="2451137"/>
                    <a:ext cx="297701" cy="1438395"/>
                    <a:chOff x="5090300" y="2694719"/>
                    <a:chExt cx="297701" cy="1438395"/>
                  </a:xfrm>
                </p:grpSpPr>
                <p:grpSp>
                  <p:nvGrpSpPr>
                    <p:cNvPr id="135" name="Group 134">
                      <a:extLst>
                        <a:ext uri="{FF2B5EF4-FFF2-40B4-BE49-F238E27FC236}">
                          <a16:creationId xmlns:a16="http://schemas.microsoft.com/office/drawing/2014/main" id="{59172D05-2375-410C-A109-0D61089916B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090300" y="2694719"/>
                      <a:ext cx="297701" cy="1117728"/>
                      <a:chOff x="5090300" y="2694719"/>
                      <a:chExt cx="297701" cy="1117728"/>
                    </a:xfrm>
                  </p:grpSpPr>
                  <p:grpSp>
                    <p:nvGrpSpPr>
                      <p:cNvPr id="137" name="Group 136">
                        <a:extLst>
                          <a:ext uri="{FF2B5EF4-FFF2-40B4-BE49-F238E27FC236}">
                            <a16:creationId xmlns:a16="http://schemas.microsoft.com/office/drawing/2014/main" id="{7AA31B24-642E-42C1-A779-073661A6CA49}"/>
                          </a:ext>
                        </a:extLst>
                      </p:cNvPr>
                      <p:cNvGrpSpPr/>
                      <p:nvPr/>
                    </p:nvGrpSpPr>
                    <p:grpSpPr>
                      <a:xfrm rot="5400000">
                        <a:off x="4840221" y="3264667"/>
                        <a:ext cx="797859" cy="297701"/>
                        <a:chOff x="3069003" y="2744655"/>
                        <a:chExt cx="797859" cy="297701"/>
                      </a:xfrm>
                    </p:grpSpPr>
                    <p:grpSp>
                      <p:nvGrpSpPr>
                        <p:cNvPr id="139" name="Group 138">
                          <a:extLst>
                            <a:ext uri="{FF2B5EF4-FFF2-40B4-BE49-F238E27FC236}">
                              <a16:creationId xmlns:a16="http://schemas.microsoft.com/office/drawing/2014/main" id="{1F5C1F9C-D075-41E3-BFE7-142C4B16F4F4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069003" y="2744655"/>
                          <a:ext cx="204010" cy="290601"/>
                          <a:chOff x="3608294" y="2623632"/>
                          <a:chExt cx="204010" cy="290601"/>
                        </a:xfrm>
                      </p:grpSpPr>
                      <p:cxnSp>
                        <p:nvCxnSpPr>
                          <p:cNvPr id="147" name="Straight Connector 146">
                            <a:extLst>
                              <a:ext uri="{FF2B5EF4-FFF2-40B4-BE49-F238E27FC236}">
                                <a16:creationId xmlns:a16="http://schemas.microsoft.com/office/drawing/2014/main" id="{282F8079-2B8D-4DA3-A52A-23EA4F5EC625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V="1">
                            <a:off x="3608294" y="2623632"/>
                            <a:ext cx="72358" cy="173356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48" name="Straight Connector 147">
                            <a:extLst>
                              <a:ext uri="{FF2B5EF4-FFF2-40B4-BE49-F238E27FC236}">
                                <a16:creationId xmlns:a16="http://schemas.microsoft.com/office/drawing/2014/main" id="{B4D632E0-7C95-40F0-84F3-A4F1D64DE1DD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H="1" flipV="1">
                            <a:off x="3680395" y="2625616"/>
                            <a:ext cx="131909" cy="28861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140" name="Group 139">
                          <a:extLst>
                            <a:ext uri="{FF2B5EF4-FFF2-40B4-BE49-F238E27FC236}">
                              <a16:creationId xmlns:a16="http://schemas.microsoft.com/office/drawing/2014/main" id="{551C9D0D-3413-4877-BB61-38400DC52FEC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272884" y="2751754"/>
                          <a:ext cx="263561" cy="290602"/>
                          <a:chOff x="3548743" y="2623631"/>
                          <a:chExt cx="263561" cy="290602"/>
                        </a:xfrm>
                      </p:grpSpPr>
                      <p:cxnSp>
                        <p:nvCxnSpPr>
                          <p:cNvPr id="145" name="Straight Connector 144">
                            <a:extLst>
                              <a:ext uri="{FF2B5EF4-FFF2-40B4-BE49-F238E27FC236}">
                                <a16:creationId xmlns:a16="http://schemas.microsoft.com/office/drawing/2014/main" id="{A5150A9B-49E3-482B-9D15-124B35DDFB06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V="1">
                            <a:off x="3548743" y="2623631"/>
                            <a:ext cx="131909" cy="28861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46" name="Straight Connector 145">
                            <a:extLst>
                              <a:ext uri="{FF2B5EF4-FFF2-40B4-BE49-F238E27FC236}">
                                <a16:creationId xmlns:a16="http://schemas.microsoft.com/office/drawing/2014/main" id="{E0E117A5-FBBE-4DC4-A829-25FFD1F8E3A4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H="1" flipV="1">
                            <a:off x="3680395" y="2625616"/>
                            <a:ext cx="131909" cy="28861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141" name="Group 140">
                          <a:extLst>
                            <a:ext uri="{FF2B5EF4-FFF2-40B4-BE49-F238E27FC236}">
                              <a16:creationId xmlns:a16="http://schemas.microsoft.com/office/drawing/2014/main" id="{57502D8E-D004-4ABE-97CD-3E76B6978F6E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3536316" y="2751754"/>
                          <a:ext cx="263561" cy="290602"/>
                          <a:chOff x="3548743" y="2623631"/>
                          <a:chExt cx="263561" cy="290602"/>
                        </a:xfrm>
                      </p:grpSpPr>
                      <p:cxnSp>
                        <p:nvCxnSpPr>
                          <p:cNvPr id="143" name="Straight Connector 142">
                            <a:extLst>
                              <a:ext uri="{FF2B5EF4-FFF2-40B4-BE49-F238E27FC236}">
                                <a16:creationId xmlns:a16="http://schemas.microsoft.com/office/drawing/2014/main" id="{322BFBA6-630E-4C98-BF30-185B94AA2C7B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V="1">
                            <a:off x="3548743" y="2623631"/>
                            <a:ext cx="131909" cy="28861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44" name="Straight Connector 143">
                            <a:extLst>
                              <a:ext uri="{FF2B5EF4-FFF2-40B4-BE49-F238E27FC236}">
                                <a16:creationId xmlns:a16="http://schemas.microsoft.com/office/drawing/2014/main" id="{EAC180CC-8165-4E24-A044-5B35F8BBC475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H="1" flipV="1">
                            <a:off x="3680395" y="2625616"/>
                            <a:ext cx="131909" cy="28861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cxnSp>
                      <p:nvCxnSpPr>
                        <p:cNvPr id="142" name="Straight Connector 141">
                          <a:extLst>
                            <a:ext uri="{FF2B5EF4-FFF2-40B4-BE49-F238E27FC236}">
                              <a16:creationId xmlns:a16="http://schemas.microsoft.com/office/drawing/2014/main" id="{04FBDBAD-1A53-4C16-B1C0-90442EE2EE55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799619" y="2890947"/>
                          <a:ext cx="67243" cy="149425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38" name="Straight Connector 137">
                        <a:extLst>
                          <a:ext uri="{FF2B5EF4-FFF2-40B4-BE49-F238E27FC236}">
                            <a16:creationId xmlns:a16="http://schemas.microsoft.com/office/drawing/2014/main" id="{F0DDA44F-A504-42F6-9B04-42162E35970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5214537" y="2694719"/>
                        <a:ext cx="109" cy="340363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20B8195E-D2D1-4B94-A2CA-49661214189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5234609" y="3812447"/>
                      <a:ext cx="0" cy="32066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30" name="TextBox 129">
                    <a:extLst>
                      <a:ext uri="{FF2B5EF4-FFF2-40B4-BE49-F238E27FC236}">
                        <a16:creationId xmlns:a16="http://schemas.microsoft.com/office/drawing/2014/main" id="{BDF0CA45-4851-4D1E-93A1-F9D4F8EDCE72}"/>
                      </a:ext>
                    </a:extLst>
                  </p:cNvPr>
                  <p:cNvSpPr txBox="1"/>
                  <p:nvPr/>
                </p:nvSpPr>
                <p:spPr>
                  <a:xfrm>
                    <a:off x="6781507" y="2958124"/>
                    <a:ext cx="1080618" cy="36996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20 k</a:t>
                    </a:r>
                    <a:r>
                      <a:rPr lang="el-GR" dirty="0"/>
                      <a:t>Ω</a:t>
                    </a:r>
                    <a:endParaRPr lang="en-US" dirty="0"/>
                  </a:p>
                </p:txBody>
              </p:sp>
              <p:sp>
                <p:nvSpPr>
                  <p:cNvPr id="131" name="Oval 130">
                    <a:extLst>
                      <a:ext uri="{FF2B5EF4-FFF2-40B4-BE49-F238E27FC236}">
                        <a16:creationId xmlns:a16="http://schemas.microsoft.com/office/drawing/2014/main" id="{5B04DA65-0A16-4E0E-9E29-F2E003ED5076}"/>
                      </a:ext>
                    </a:extLst>
                  </p:cNvPr>
                  <p:cNvSpPr/>
                  <p:nvPr/>
                </p:nvSpPr>
                <p:spPr>
                  <a:xfrm>
                    <a:off x="6507984" y="2353880"/>
                    <a:ext cx="137160" cy="13716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2" name="Oval 131">
                    <a:extLst>
                      <a:ext uri="{FF2B5EF4-FFF2-40B4-BE49-F238E27FC236}">
                        <a16:creationId xmlns:a16="http://schemas.microsoft.com/office/drawing/2014/main" id="{AEF1594B-CCB7-42FF-A8EE-5CF75C6C66D5}"/>
                      </a:ext>
                    </a:extLst>
                  </p:cNvPr>
                  <p:cNvSpPr/>
                  <p:nvPr/>
                </p:nvSpPr>
                <p:spPr>
                  <a:xfrm>
                    <a:off x="6558357" y="5854270"/>
                    <a:ext cx="137160" cy="137160"/>
                  </a:xfrm>
                  <a:prstGeom prst="ellipse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33" name="Straight Arrow Connector 132">
                    <a:extLst>
                      <a:ext uri="{FF2B5EF4-FFF2-40B4-BE49-F238E27FC236}">
                        <a16:creationId xmlns:a16="http://schemas.microsoft.com/office/drawing/2014/main" id="{62547EA3-94ED-42F1-B029-17DFF38CAAD1}"/>
                      </a:ext>
                    </a:extLst>
                  </p:cNvPr>
                  <p:cNvCxnSpPr/>
                  <p:nvPr/>
                </p:nvCxnSpPr>
                <p:spPr>
                  <a:xfrm>
                    <a:off x="6091496" y="3864667"/>
                    <a:ext cx="0" cy="365864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4" name="TextBox 133">
                    <a:extLst>
                      <a:ext uri="{FF2B5EF4-FFF2-40B4-BE49-F238E27FC236}">
                        <a16:creationId xmlns:a16="http://schemas.microsoft.com/office/drawing/2014/main" id="{02A4A0C2-CAE9-48BF-AED2-E84133C81A2F}"/>
                      </a:ext>
                    </a:extLst>
                  </p:cNvPr>
                  <p:cNvSpPr txBox="1"/>
                  <p:nvPr/>
                </p:nvSpPr>
                <p:spPr>
                  <a:xfrm>
                    <a:off x="6288947" y="6021323"/>
                    <a:ext cx="1080618" cy="36996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-5 V</a:t>
                    </a:r>
                  </a:p>
                </p:txBody>
              </p:sp>
            </p:grpSp>
            <p:grpSp>
              <p:nvGrpSpPr>
                <p:cNvPr id="62" name="Group 61">
                  <a:extLst>
                    <a:ext uri="{FF2B5EF4-FFF2-40B4-BE49-F238E27FC236}">
                      <a16:creationId xmlns:a16="http://schemas.microsoft.com/office/drawing/2014/main" id="{98C6B148-FCF2-4365-B434-ACC10AB007FD}"/>
                    </a:ext>
                  </a:extLst>
                </p:cNvPr>
                <p:cNvGrpSpPr/>
                <p:nvPr/>
              </p:nvGrpSpPr>
              <p:grpSpPr>
                <a:xfrm>
                  <a:off x="6336897" y="3822478"/>
                  <a:ext cx="297701" cy="1654019"/>
                  <a:chOff x="5090300" y="2479095"/>
                  <a:chExt cx="297701" cy="1654019"/>
                </a:xfrm>
              </p:grpSpPr>
              <p:grpSp>
                <p:nvGrpSpPr>
                  <p:cNvPr id="64" name="Group 63">
                    <a:extLst>
                      <a:ext uri="{FF2B5EF4-FFF2-40B4-BE49-F238E27FC236}">
                        <a16:creationId xmlns:a16="http://schemas.microsoft.com/office/drawing/2014/main" id="{0E2644DA-0656-47D8-978B-E85964090712}"/>
                      </a:ext>
                    </a:extLst>
                  </p:cNvPr>
                  <p:cNvGrpSpPr/>
                  <p:nvPr/>
                </p:nvGrpSpPr>
                <p:grpSpPr>
                  <a:xfrm>
                    <a:off x="5090300" y="2479095"/>
                    <a:ext cx="297701" cy="1333352"/>
                    <a:chOff x="5090300" y="2479095"/>
                    <a:chExt cx="297701" cy="1333352"/>
                  </a:xfrm>
                </p:grpSpPr>
                <p:grpSp>
                  <p:nvGrpSpPr>
                    <p:cNvPr id="66" name="Group 65">
                      <a:extLst>
                        <a:ext uri="{FF2B5EF4-FFF2-40B4-BE49-F238E27FC236}">
                          <a16:creationId xmlns:a16="http://schemas.microsoft.com/office/drawing/2014/main" id="{EE500BA5-2C2A-4F5B-8A03-C300B8379797}"/>
                        </a:ext>
                      </a:extLst>
                    </p:cNvPr>
                    <p:cNvGrpSpPr/>
                    <p:nvPr/>
                  </p:nvGrpSpPr>
                  <p:grpSpPr>
                    <a:xfrm rot="5400000">
                      <a:off x="4840221" y="3264667"/>
                      <a:ext cx="797859" cy="297701"/>
                      <a:chOff x="3069003" y="2744655"/>
                      <a:chExt cx="797859" cy="297701"/>
                    </a:xfrm>
                  </p:grpSpPr>
                  <p:grpSp>
                    <p:nvGrpSpPr>
                      <p:cNvPr id="68" name="Group 67">
                        <a:extLst>
                          <a:ext uri="{FF2B5EF4-FFF2-40B4-BE49-F238E27FC236}">
                            <a16:creationId xmlns:a16="http://schemas.microsoft.com/office/drawing/2014/main" id="{3904C489-A93F-40B7-919E-88B29F1ED2A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069003" y="2744655"/>
                        <a:ext cx="204010" cy="290601"/>
                        <a:chOff x="3608294" y="2623632"/>
                        <a:chExt cx="204010" cy="290601"/>
                      </a:xfrm>
                    </p:grpSpPr>
                    <p:cxnSp>
                      <p:nvCxnSpPr>
                        <p:cNvPr id="76" name="Straight Connector 75">
                          <a:extLst>
                            <a:ext uri="{FF2B5EF4-FFF2-40B4-BE49-F238E27FC236}">
                              <a16:creationId xmlns:a16="http://schemas.microsoft.com/office/drawing/2014/main" id="{E63DD7FA-E2AE-43C9-AD3E-EA50E7B91139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608294" y="2623632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77" name="Straight Connector 76">
                          <a:extLst>
                            <a:ext uri="{FF2B5EF4-FFF2-40B4-BE49-F238E27FC236}">
                              <a16:creationId xmlns:a16="http://schemas.microsoft.com/office/drawing/2014/main" id="{D7F11975-EF7C-4338-94F9-7C66F617CB3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69" name="Group 68">
                        <a:extLst>
                          <a:ext uri="{FF2B5EF4-FFF2-40B4-BE49-F238E27FC236}">
                            <a16:creationId xmlns:a16="http://schemas.microsoft.com/office/drawing/2014/main" id="{155E4220-6D3E-4E9C-BF76-1CB888B4DFD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272884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74" name="Straight Connector 73">
                          <a:extLst>
                            <a:ext uri="{FF2B5EF4-FFF2-40B4-BE49-F238E27FC236}">
                              <a16:creationId xmlns:a16="http://schemas.microsoft.com/office/drawing/2014/main" id="{10125ADB-7E45-4C1B-B63E-CAA6C181013E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75" name="Straight Connector 74">
                          <a:extLst>
                            <a:ext uri="{FF2B5EF4-FFF2-40B4-BE49-F238E27FC236}">
                              <a16:creationId xmlns:a16="http://schemas.microsoft.com/office/drawing/2014/main" id="{31549F1B-C455-4F39-A209-84ECD04FDAF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70" name="Group 69">
                        <a:extLst>
                          <a:ext uri="{FF2B5EF4-FFF2-40B4-BE49-F238E27FC236}">
                            <a16:creationId xmlns:a16="http://schemas.microsoft.com/office/drawing/2014/main" id="{824EEF44-C758-4973-B7D7-CEED2F03CCF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36316" y="2751754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72" name="Straight Connector 71">
                          <a:extLst>
                            <a:ext uri="{FF2B5EF4-FFF2-40B4-BE49-F238E27FC236}">
                              <a16:creationId xmlns:a16="http://schemas.microsoft.com/office/drawing/2014/main" id="{F62EDDC1-E12F-487B-964D-95E43FC77BB4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73" name="Straight Connector 72">
                          <a:extLst>
                            <a:ext uri="{FF2B5EF4-FFF2-40B4-BE49-F238E27FC236}">
                              <a16:creationId xmlns:a16="http://schemas.microsoft.com/office/drawing/2014/main" id="{C3DE1016-9162-46B9-9A8F-6955F99AF055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71" name="Straight Connector 70">
                        <a:extLst>
                          <a:ext uri="{FF2B5EF4-FFF2-40B4-BE49-F238E27FC236}">
                            <a16:creationId xmlns:a16="http://schemas.microsoft.com/office/drawing/2014/main" id="{5883A7DB-4D37-48FD-AC57-D3ECF800A50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799619" y="2890947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67" name="Straight Connector 66">
                      <a:extLst>
                        <a:ext uri="{FF2B5EF4-FFF2-40B4-BE49-F238E27FC236}">
                          <a16:creationId xmlns:a16="http://schemas.microsoft.com/office/drawing/2014/main" id="{3CED9404-1C87-4B43-8612-45721DECABC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5214537" y="2479095"/>
                      <a:ext cx="0" cy="5559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0D8256F6-EA46-4081-A659-C10588737F1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34609" y="3812447"/>
                    <a:ext cx="0" cy="32066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474A76F0-E1B0-42B1-B13D-7D98ED931F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730240" y="5476497"/>
                  <a:ext cx="758952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139F273C-C987-49D9-BF40-E819B98F9C10}"/>
                  </a:ext>
                </a:extLst>
              </p:cNvPr>
              <p:cNvSpPr txBox="1"/>
              <p:nvPr/>
            </p:nvSpPr>
            <p:spPr>
              <a:xfrm>
                <a:off x="6751995" y="4612180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69E124C3-01F7-43E4-95F2-8EF0F6398C1F}"/>
                </a:ext>
              </a:extLst>
            </p:cNvPr>
            <p:cNvSpPr txBox="1"/>
            <p:nvPr/>
          </p:nvSpPr>
          <p:spPr>
            <a:xfrm>
              <a:off x="1226123" y="2776277"/>
              <a:ext cx="393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C409B5D7-1FD7-4C99-B4DA-CF8B546B7627}"/>
                </a:ext>
              </a:extLst>
            </p:cNvPr>
            <p:cNvCxnSpPr/>
            <p:nvPr/>
          </p:nvCxnSpPr>
          <p:spPr>
            <a:xfrm>
              <a:off x="1543500" y="2818618"/>
              <a:ext cx="0" cy="3658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F946F261-048A-4D94-9E05-F2D9410B4782}"/>
                </a:ext>
              </a:extLst>
            </p:cNvPr>
            <p:cNvSpPr txBox="1"/>
            <p:nvPr/>
          </p:nvSpPr>
          <p:spPr>
            <a:xfrm>
              <a:off x="2814995" y="4018090"/>
              <a:ext cx="393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2</a:t>
              </a:r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74A478C0-6650-4CCB-8D4A-9249C2919EAD}"/>
                </a:ext>
              </a:extLst>
            </p:cNvPr>
            <p:cNvCxnSpPr/>
            <p:nvPr/>
          </p:nvCxnSpPr>
          <p:spPr>
            <a:xfrm>
              <a:off x="2814995" y="4005634"/>
              <a:ext cx="0" cy="3658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1" name="Title 1">
            <a:extLst>
              <a:ext uri="{FF2B5EF4-FFF2-40B4-BE49-F238E27FC236}">
                <a16:creationId xmlns:a16="http://schemas.microsoft.com/office/drawing/2014/main" id="{704F7EDC-D504-4971-8BEB-1879C3C232B7}"/>
              </a:ext>
            </a:extLst>
          </p:cNvPr>
          <p:cNvSpPr txBox="1">
            <a:spLocks/>
          </p:cNvSpPr>
          <p:nvPr/>
        </p:nvSpPr>
        <p:spPr>
          <a:xfrm>
            <a:off x="4351050" y="1859196"/>
            <a:ext cx="7269450" cy="8128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The diode is off, I</a:t>
            </a:r>
            <a:r>
              <a:rPr lang="en-US" sz="3600" baseline="-25000" dirty="0"/>
              <a:t>D</a:t>
            </a:r>
            <a:r>
              <a:rPr lang="en-US" sz="3600" dirty="0"/>
              <a:t> = 0 </a:t>
            </a:r>
          </a:p>
        </p:txBody>
      </p:sp>
      <p:sp>
        <p:nvSpPr>
          <p:cNvPr id="152" name="Title 1">
            <a:extLst>
              <a:ext uri="{FF2B5EF4-FFF2-40B4-BE49-F238E27FC236}">
                <a16:creationId xmlns:a16="http://schemas.microsoft.com/office/drawing/2014/main" id="{13109074-7114-4033-8BD4-A0203902964B}"/>
              </a:ext>
            </a:extLst>
          </p:cNvPr>
          <p:cNvSpPr txBox="1">
            <a:spLocks/>
          </p:cNvSpPr>
          <p:nvPr/>
        </p:nvSpPr>
        <p:spPr>
          <a:xfrm>
            <a:off x="4351050" y="2713178"/>
            <a:ext cx="7269450" cy="663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/>
              <a:t>V</a:t>
            </a:r>
            <a:r>
              <a:rPr lang="en-US" sz="3600" baseline="-25000" dirty="0" err="1"/>
              <a:t>out</a:t>
            </a:r>
            <a:r>
              <a:rPr lang="en-US" sz="3600" baseline="-25000" dirty="0"/>
              <a:t>  </a:t>
            </a:r>
            <a:r>
              <a:rPr lang="en-US" sz="3600" dirty="0"/>
              <a:t>= -4.546 V + (V</a:t>
            </a:r>
            <a:r>
              <a:rPr lang="en-US" sz="3600" baseline="-25000" dirty="0"/>
              <a:t>in</a:t>
            </a:r>
            <a:r>
              <a:rPr lang="en-US" sz="3600" dirty="0"/>
              <a:t> )/11</a:t>
            </a:r>
          </a:p>
        </p:txBody>
      </p:sp>
      <p:sp>
        <p:nvSpPr>
          <p:cNvPr id="153" name="Title 1">
            <a:extLst>
              <a:ext uri="{FF2B5EF4-FFF2-40B4-BE49-F238E27FC236}">
                <a16:creationId xmlns:a16="http://schemas.microsoft.com/office/drawing/2014/main" id="{7C4E7CBC-4DBF-4783-AAEC-4A730EABACCA}"/>
              </a:ext>
            </a:extLst>
          </p:cNvPr>
          <p:cNvSpPr txBox="1">
            <a:spLocks/>
          </p:cNvSpPr>
          <p:nvPr/>
        </p:nvSpPr>
        <p:spPr>
          <a:xfrm>
            <a:off x="4351050" y="3539090"/>
            <a:ext cx="7269450" cy="663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/>
              <a:t>V</a:t>
            </a:r>
            <a:r>
              <a:rPr lang="en-US" sz="3600" baseline="-25000" dirty="0" err="1"/>
              <a:t>out</a:t>
            </a:r>
            <a:r>
              <a:rPr lang="en-US" sz="3600" baseline="-25000" dirty="0"/>
              <a:t>  </a:t>
            </a:r>
            <a:r>
              <a:rPr lang="en-US" sz="3600" dirty="0"/>
              <a:t>= -4.955 V</a:t>
            </a:r>
          </a:p>
        </p:txBody>
      </p:sp>
    </p:spTree>
    <p:extLst>
      <p:ext uri="{BB962C8B-B14F-4D97-AF65-F5344CB8AC3E}">
        <p14:creationId xmlns:p14="http://schemas.microsoft.com/office/powerpoint/2010/main" val="226365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/>
      <p:bldP spid="152" grpId="0"/>
      <p:bldP spid="1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047" y="389713"/>
            <a:ext cx="10852734" cy="1417499"/>
          </a:xfrm>
        </p:spPr>
        <p:txBody>
          <a:bodyPr>
            <a:normAutofit/>
          </a:bodyPr>
          <a:lstStyle/>
          <a:p>
            <a:pPr marL="1371600" indent="-1371600"/>
            <a:r>
              <a:rPr lang="en-US" dirty="0"/>
              <a:t>Practice 1: Find the ac voltage across the diode if the input voltage V</a:t>
            </a:r>
            <a:r>
              <a:rPr lang="en-US" baseline="-25000" dirty="0"/>
              <a:t>AC</a:t>
            </a:r>
            <a:r>
              <a:rPr lang="en-US" dirty="0"/>
              <a:t> is 100 mV sin(</a:t>
            </a:r>
            <a:r>
              <a:rPr lang="el-GR" dirty="0"/>
              <a:t>ω</a:t>
            </a:r>
            <a:r>
              <a:rPr lang="en-US" dirty="0"/>
              <a:t> t)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53631" y="3259054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  <a:endCxn id="4" idx="0"/>
          </p:cNvCxnSpPr>
          <p:nvPr/>
        </p:nvCxnSpPr>
        <p:spPr>
          <a:xfrm flipH="1">
            <a:off x="2519391" y="2899385"/>
            <a:ext cx="972" cy="3596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16797" y="4531573"/>
            <a:ext cx="0" cy="539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492564" y="2907364"/>
            <a:ext cx="1410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902319" y="2745897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 flipH="1" flipV="1">
            <a:off x="6809278" y="2882514"/>
            <a:ext cx="0" cy="6827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5985687-D68E-40DB-908A-B12A62BC5A50}"/>
              </a:ext>
            </a:extLst>
          </p:cNvPr>
          <p:cNvCxnSpPr>
            <a:cxnSpLocks/>
            <a:stCxn id="63" idx="0"/>
          </p:cNvCxnSpPr>
          <p:nvPr/>
        </p:nvCxnSpPr>
        <p:spPr>
          <a:xfrm>
            <a:off x="6814728" y="3956341"/>
            <a:ext cx="12234" cy="1150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4772C33-A84D-4C3D-980C-BAFEE8608A69}"/>
              </a:ext>
            </a:extLst>
          </p:cNvPr>
          <p:cNvCxnSpPr>
            <a:cxnSpLocks/>
          </p:cNvCxnSpPr>
          <p:nvPr/>
        </p:nvCxnSpPr>
        <p:spPr>
          <a:xfrm flipV="1">
            <a:off x="4700178" y="2892189"/>
            <a:ext cx="2109100" cy="7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5E4DBC0-9D02-4B5A-B326-2FA81E904635}"/>
              </a:ext>
            </a:extLst>
          </p:cNvPr>
          <p:cNvGrpSpPr/>
          <p:nvPr/>
        </p:nvGrpSpPr>
        <p:grpSpPr>
          <a:xfrm>
            <a:off x="6644082" y="3561128"/>
            <a:ext cx="365760" cy="395213"/>
            <a:chOff x="6661596" y="3791467"/>
            <a:chExt cx="365760" cy="395213"/>
          </a:xfrm>
        </p:grpSpPr>
        <p:sp>
          <p:nvSpPr>
            <p:cNvPr id="63" name="Isosceles Triangle 62">
              <a:extLst>
                <a:ext uri="{FF2B5EF4-FFF2-40B4-BE49-F238E27FC236}">
                  <a16:creationId xmlns:a16="http://schemas.microsoft.com/office/drawing/2014/main" id="{3251026D-4A43-44FF-B193-426DB4785BD1}"/>
                </a:ext>
              </a:extLst>
            </p:cNvPr>
            <p:cNvSpPr/>
            <p:nvPr/>
          </p:nvSpPr>
          <p:spPr>
            <a:xfrm flipV="1">
              <a:off x="6661596" y="3791467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0BCE223-25DD-483C-A70D-760E2FB06E14}"/>
                </a:ext>
              </a:extLst>
            </p:cNvPr>
            <p:cNvCxnSpPr/>
            <p:nvPr/>
          </p:nvCxnSpPr>
          <p:spPr>
            <a:xfrm flipH="1">
              <a:off x="6661596" y="4184900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81146" y="3221143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83131" y="3455941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092830" y="4308984"/>
            <a:ext cx="1241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DC</a:t>
            </a:r>
            <a:r>
              <a:rPr lang="en-US" dirty="0"/>
              <a:t> = 6.7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3802117" y="2420787"/>
            <a:ext cx="158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 </a:t>
            </a:r>
            <a:r>
              <a:rPr lang="en-US" dirty="0"/>
              <a:t>= 8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145D25E-DDCE-4A56-BF81-D1FC5D9E1ED3}"/>
              </a:ext>
            </a:extLst>
          </p:cNvPr>
          <p:cNvSpPr txBox="1"/>
          <p:nvPr/>
        </p:nvSpPr>
        <p:spPr>
          <a:xfrm>
            <a:off x="7043486" y="3544436"/>
            <a:ext cx="476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D</a:t>
            </a:r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0FA25A7-8E58-4F8F-A594-F0C5A88DB55D}"/>
              </a:ext>
            </a:extLst>
          </p:cNvPr>
          <p:cNvSpPr txBox="1"/>
          <p:nvPr/>
        </p:nvSpPr>
        <p:spPr>
          <a:xfrm>
            <a:off x="7710286" y="3554331"/>
            <a:ext cx="153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 V</a:t>
            </a:r>
            <a:r>
              <a:rPr lang="en-US" baseline="-25000" dirty="0"/>
              <a:t>Q  </a:t>
            </a:r>
            <a:r>
              <a:rPr lang="en-US" dirty="0"/>
              <a:t>+ </a:t>
            </a:r>
            <a:r>
              <a:rPr lang="en-US" dirty="0" err="1"/>
              <a:t>v</a:t>
            </a:r>
            <a:r>
              <a:rPr lang="en-US" baseline="-25000" dirty="0" err="1"/>
              <a:t>ac</a:t>
            </a:r>
            <a:r>
              <a:rPr lang="en-US" dirty="0"/>
              <a:t>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4598F67-05FC-48EB-A925-543D9CEE6DAD}"/>
              </a:ext>
            </a:extLst>
          </p:cNvPr>
          <p:cNvSpPr txBox="1"/>
          <p:nvPr/>
        </p:nvSpPr>
        <p:spPr>
          <a:xfrm>
            <a:off x="6949278" y="4787359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3D1B91E-1B55-4C7E-88D9-802091B06642}"/>
              </a:ext>
            </a:extLst>
          </p:cNvPr>
          <p:cNvGrpSpPr/>
          <p:nvPr/>
        </p:nvGrpSpPr>
        <p:grpSpPr>
          <a:xfrm>
            <a:off x="2348539" y="4339158"/>
            <a:ext cx="365760" cy="197324"/>
            <a:chOff x="2361240" y="4563812"/>
            <a:chExt cx="365760" cy="197324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026D518E-66AF-48C5-81EF-39F44985BB57}"/>
                </a:ext>
              </a:extLst>
            </p:cNvPr>
            <p:cNvGrpSpPr/>
            <p:nvPr/>
          </p:nvGrpSpPr>
          <p:grpSpPr>
            <a:xfrm>
              <a:off x="2361240" y="4693618"/>
              <a:ext cx="365760" cy="67518"/>
              <a:chOff x="2361240" y="4693618"/>
              <a:chExt cx="365760" cy="67518"/>
            </a:xfrm>
          </p:grpSpPr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08D2314-81AC-4DA2-B2DA-F7D81748EC04}"/>
                  </a:ext>
                </a:extLst>
              </p:cNvPr>
              <p:cNvCxnSpPr/>
              <p:nvPr/>
            </p:nvCxnSpPr>
            <p:spPr>
              <a:xfrm>
                <a:off x="2413323" y="4761136"/>
                <a:ext cx="219456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800B2EE7-6250-4D97-860D-77C984C3F189}"/>
                  </a:ext>
                </a:extLst>
              </p:cNvPr>
              <p:cNvCxnSpPr/>
              <p:nvPr/>
            </p:nvCxnSpPr>
            <p:spPr>
              <a:xfrm>
                <a:off x="2361240" y="4693618"/>
                <a:ext cx="365760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7699EAB8-2077-4290-97F7-DCCFED0352A0}"/>
                </a:ext>
              </a:extLst>
            </p:cNvPr>
            <p:cNvGrpSpPr/>
            <p:nvPr/>
          </p:nvGrpSpPr>
          <p:grpSpPr>
            <a:xfrm>
              <a:off x="2361240" y="4563812"/>
              <a:ext cx="365760" cy="67518"/>
              <a:chOff x="2361240" y="4693618"/>
              <a:chExt cx="365760" cy="67518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0D29CC9E-3373-45AE-9E05-BD6AE1B0D6D6}"/>
                  </a:ext>
                </a:extLst>
              </p:cNvPr>
              <p:cNvCxnSpPr/>
              <p:nvPr/>
            </p:nvCxnSpPr>
            <p:spPr>
              <a:xfrm>
                <a:off x="2413323" y="4761136"/>
                <a:ext cx="219456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2FD33B2E-71F8-48F6-A625-5209AAE4C9F3}"/>
                  </a:ext>
                </a:extLst>
              </p:cNvPr>
              <p:cNvCxnSpPr/>
              <p:nvPr/>
            </p:nvCxnSpPr>
            <p:spPr>
              <a:xfrm>
                <a:off x="2361240" y="4693618"/>
                <a:ext cx="365760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254EDDB-5F8B-4B6B-ADF7-8E911BE4BA10}"/>
              </a:ext>
            </a:extLst>
          </p:cNvPr>
          <p:cNvCxnSpPr>
            <a:cxnSpLocks/>
          </p:cNvCxnSpPr>
          <p:nvPr/>
        </p:nvCxnSpPr>
        <p:spPr>
          <a:xfrm>
            <a:off x="2516797" y="3995238"/>
            <a:ext cx="989" cy="338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02A91E74-6879-4515-A341-CA1EE524F0EF}"/>
              </a:ext>
            </a:extLst>
          </p:cNvPr>
          <p:cNvSpPr txBox="1"/>
          <p:nvPr/>
        </p:nvSpPr>
        <p:spPr>
          <a:xfrm>
            <a:off x="1488882" y="3359770"/>
            <a:ext cx="659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AC</a:t>
            </a:r>
            <a:endParaRPr lang="en-US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1D0662D-B5CC-474A-A46A-A1F8B5B8A6FC}"/>
              </a:ext>
            </a:extLst>
          </p:cNvPr>
          <p:cNvSpPr txBox="1"/>
          <p:nvPr/>
        </p:nvSpPr>
        <p:spPr>
          <a:xfrm>
            <a:off x="8819697" y="4531573"/>
            <a:ext cx="28731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ac component of output voltage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E1120C19-60F2-46A2-80DB-7D62B90BFFBB}"/>
              </a:ext>
            </a:extLst>
          </p:cNvPr>
          <p:cNvCxnSpPr>
            <a:cxnSpLocks/>
          </p:cNvCxnSpPr>
          <p:nvPr/>
        </p:nvCxnSpPr>
        <p:spPr>
          <a:xfrm flipH="1" flipV="1">
            <a:off x="9118167" y="3953115"/>
            <a:ext cx="999104" cy="4689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AF616A8B-BAA9-4A12-90DC-124FBCC44511}"/>
              </a:ext>
            </a:extLst>
          </p:cNvPr>
          <p:cNvSpPr txBox="1"/>
          <p:nvPr/>
        </p:nvSpPr>
        <p:spPr>
          <a:xfrm>
            <a:off x="8940185" y="2052475"/>
            <a:ext cx="28731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DC component of output voltage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9027EA6D-8DA1-479F-81D8-90F40D5C5336}"/>
              </a:ext>
            </a:extLst>
          </p:cNvPr>
          <p:cNvCxnSpPr>
            <a:cxnSpLocks/>
          </p:cNvCxnSpPr>
          <p:nvPr/>
        </p:nvCxnSpPr>
        <p:spPr>
          <a:xfrm flipH="1">
            <a:off x="8584050" y="2801563"/>
            <a:ext cx="664746" cy="6404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D3905C5D-74DC-4164-9454-B6A1A05B2F13}"/>
              </a:ext>
            </a:extLst>
          </p:cNvPr>
          <p:cNvSpPr txBox="1"/>
          <p:nvPr/>
        </p:nvSpPr>
        <p:spPr>
          <a:xfrm>
            <a:off x="6904882" y="2801563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328812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047" y="389713"/>
            <a:ext cx="10852734" cy="1417499"/>
          </a:xfrm>
        </p:spPr>
        <p:txBody>
          <a:bodyPr>
            <a:normAutofit/>
          </a:bodyPr>
          <a:lstStyle/>
          <a:p>
            <a:pPr marL="1371600" indent="-1371600"/>
            <a:r>
              <a:rPr lang="en-US" dirty="0"/>
              <a:t>Practice 1: Find the ac voltage across the diode if the input voltage V</a:t>
            </a:r>
            <a:r>
              <a:rPr lang="en-US" baseline="-25000" dirty="0"/>
              <a:t>AC</a:t>
            </a:r>
            <a:r>
              <a:rPr lang="en-US" dirty="0"/>
              <a:t> is 100 mV sin(</a:t>
            </a:r>
            <a:r>
              <a:rPr lang="el-GR" dirty="0"/>
              <a:t>ω</a:t>
            </a:r>
            <a:r>
              <a:rPr lang="en-US" dirty="0"/>
              <a:t> t)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F616A8B-BAA9-4A12-90DC-124FBCC44511}"/>
              </a:ext>
            </a:extLst>
          </p:cNvPr>
          <p:cNvSpPr txBox="1"/>
          <p:nvPr/>
        </p:nvSpPr>
        <p:spPr>
          <a:xfrm>
            <a:off x="7127035" y="2032160"/>
            <a:ext cx="35663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First find the quiescent current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8241CAB-2B76-46A3-8B4D-2B454DF65571}"/>
              </a:ext>
            </a:extLst>
          </p:cNvPr>
          <p:cNvGrpSpPr/>
          <p:nvPr/>
        </p:nvGrpSpPr>
        <p:grpSpPr>
          <a:xfrm>
            <a:off x="289733" y="2406418"/>
            <a:ext cx="6427259" cy="2828237"/>
            <a:chOff x="310517" y="2417513"/>
            <a:chExt cx="6427259" cy="2828237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1371318" y="325578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  <a:endCxn id="4" idx="0"/>
            </p:cNvCxnSpPr>
            <p:nvPr/>
          </p:nvCxnSpPr>
          <p:spPr>
            <a:xfrm flipH="1">
              <a:off x="1737078" y="2896111"/>
              <a:ext cx="972" cy="3596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1734484" y="4528299"/>
              <a:ext cx="0" cy="539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1710251" y="2904090"/>
              <a:ext cx="141088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>
              <a:off x="3120006" y="2742623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026965" y="2879240"/>
              <a:ext cx="0" cy="6827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1735473" y="5062623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85985687-D68E-40DB-908A-B12A62BC5A50}"/>
                </a:ext>
              </a:extLst>
            </p:cNvPr>
            <p:cNvCxnSpPr>
              <a:cxnSpLocks/>
              <a:stCxn id="63" idx="0"/>
            </p:cNvCxnSpPr>
            <p:nvPr/>
          </p:nvCxnSpPr>
          <p:spPr>
            <a:xfrm>
              <a:off x="6032415" y="3953067"/>
              <a:ext cx="12234" cy="1150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4772C33-A84D-4C3D-980C-BAFEE8608A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17865" y="2888915"/>
              <a:ext cx="2109100" cy="71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15E4DBC0-9D02-4B5A-B326-2FA81E904635}"/>
                </a:ext>
              </a:extLst>
            </p:cNvPr>
            <p:cNvGrpSpPr/>
            <p:nvPr/>
          </p:nvGrpSpPr>
          <p:grpSpPr>
            <a:xfrm>
              <a:off x="5861769" y="3557854"/>
              <a:ext cx="365760" cy="395213"/>
              <a:chOff x="6661596" y="3791467"/>
              <a:chExt cx="365760" cy="395213"/>
            </a:xfrm>
          </p:grpSpPr>
          <p:sp>
            <p:nvSpPr>
              <p:cNvPr id="63" name="Isosceles Triangle 62">
                <a:extLst>
                  <a:ext uri="{FF2B5EF4-FFF2-40B4-BE49-F238E27FC236}">
                    <a16:creationId xmlns:a16="http://schemas.microsoft.com/office/drawing/2014/main" id="{3251026D-4A43-44FF-B193-426DB4785BD1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40BCE223-25DD-483C-A70D-760E2FB06E14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1598833" y="3217869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1600818" y="3452667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310517" y="4305710"/>
              <a:ext cx="1241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DC</a:t>
              </a:r>
              <a:r>
                <a:rPr lang="en-US" dirty="0"/>
                <a:t> = 6.7 V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3019804" y="2417513"/>
              <a:ext cx="15830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 </a:t>
              </a:r>
              <a:r>
                <a:rPr lang="en-US" dirty="0"/>
                <a:t>= 8 k</a:t>
              </a:r>
              <a:r>
                <a:rPr lang="el-GR" dirty="0"/>
                <a:t>Ω</a:t>
              </a:r>
              <a:endParaRPr lang="en-US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0145D25E-DDCE-4A56-BF81-D1FC5D9E1ED3}"/>
                </a:ext>
              </a:extLst>
            </p:cNvPr>
            <p:cNvSpPr txBox="1"/>
            <p:nvPr/>
          </p:nvSpPr>
          <p:spPr>
            <a:xfrm>
              <a:off x="6261173" y="3541162"/>
              <a:ext cx="4766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</a:t>
              </a:r>
              <a:endParaRPr lang="en-US" dirty="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14598F67-05FC-48EB-A925-543D9CEE6DAD}"/>
                </a:ext>
              </a:extLst>
            </p:cNvPr>
            <p:cNvSpPr txBox="1"/>
            <p:nvPr/>
          </p:nvSpPr>
          <p:spPr>
            <a:xfrm>
              <a:off x="6166965" y="4784085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F3D1B91E-1B55-4C7E-88D9-802091B06642}"/>
                </a:ext>
              </a:extLst>
            </p:cNvPr>
            <p:cNvGrpSpPr/>
            <p:nvPr/>
          </p:nvGrpSpPr>
          <p:grpSpPr>
            <a:xfrm>
              <a:off x="1566226" y="4335884"/>
              <a:ext cx="365760" cy="197324"/>
              <a:chOff x="2361240" y="4563812"/>
              <a:chExt cx="365760" cy="197324"/>
            </a:xfrm>
          </p:grpSpPr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026D518E-66AF-48C5-81EF-39F44985BB57}"/>
                  </a:ext>
                </a:extLst>
              </p:cNvPr>
              <p:cNvGrpSpPr/>
              <p:nvPr/>
            </p:nvGrpSpPr>
            <p:grpSpPr>
              <a:xfrm>
                <a:off x="2361240" y="4693618"/>
                <a:ext cx="365760" cy="67518"/>
                <a:chOff x="2361240" y="4693618"/>
                <a:chExt cx="365760" cy="67518"/>
              </a:xfrm>
            </p:grpSpPr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508D2314-81AC-4DA2-B2DA-F7D81748EC04}"/>
                    </a:ext>
                  </a:extLst>
                </p:cNvPr>
                <p:cNvCxnSpPr/>
                <p:nvPr/>
              </p:nvCxnSpPr>
              <p:spPr>
                <a:xfrm>
                  <a:off x="2413323" y="4761136"/>
                  <a:ext cx="219456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800B2EE7-6250-4D97-860D-77C984C3F189}"/>
                    </a:ext>
                  </a:extLst>
                </p:cNvPr>
                <p:cNvCxnSpPr/>
                <p:nvPr/>
              </p:nvCxnSpPr>
              <p:spPr>
                <a:xfrm>
                  <a:off x="2361240" y="4693618"/>
                  <a:ext cx="365760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7699EAB8-2077-4290-97F7-DCCFED0352A0}"/>
                  </a:ext>
                </a:extLst>
              </p:cNvPr>
              <p:cNvGrpSpPr/>
              <p:nvPr/>
            </p:nvGrpSpPr>
            <p:grpSpPr>
              <a:xfrm>
                <a:off x="2361240" y="4563812"/>
                <a:ext cx="365760" cy="67518"/>
                <a:chOff x="2361240" y="4693618"/>
                <a:chExt cx="365760" cy="67518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0D29CC9E-3373-45AE-9E05-BD6AE1B0D6D6}"/>
                    </a:ext>
                  </a:extLst>
                </p:cNvPr>
                <p:cNvCxnSpPr/>
                <p:nvPr/>
              </p:nvCxnSpPr>
              <p:spPr>
                <a:xfrm>
                  <a:off x="2413323" y="4761136"/>
                  <a:ext cx="219456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2FD33B2E-71F8-48F6-A625-5209AAE4C9F3}"/>
                    </a:ext>
                  </a:extLst>
                </p:cNvPr>
                <p:cNvCxnSpPr/>
                <p:nvPr/>
              </p:nvCxnSpPr>
              <p:spPr>
                <a:xfrm>
                  <a:off x="2361240" y="4693618"/>
                  <a:ext cx="365760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1254EDDB-5F8B-4B6B-ADF7-8E911BE4BA10}"/>
                </a:ext>
              </a:extLst>
            </p:cNvPr>
            <p:cNvCxnSpPr>
              <a:cxnSpLocks/>
            </p:cNvCxnSpPr>
            <p:nvPr/>
          </p:nvCxnSpPr>
          <p:spPr>
            <a:xfrm>
              <a:off x="1734484" y="3991964"/>
              <a:ext cx="989" cy="3383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02A91E74-6879-4515-A341-CA1EE524F0EF}"/>
                </a:ext>
              </a:extLst>
            </p:cNvPr>
            <p:cNvSpPr txBox="1"/>
            <p:nvPr/>
          </p:nvSpPr>
          <p:spPr>
            <a:xfrm>
              <a:off x="706569" y="3356496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AC</a:t>
              </a:r>
              <a:endParaRPr lang="en-US" dirty="0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D3905C5D-74DC-4164-9454-B6A1A05B2F13}"/>
                </a:ext>
              </a:extLst>
            </p:cNvPr>
            <p:cNvSpPr txBox="1"/>
            <p:nvPr/>
          </p:nvSpPr>
          <p:spPr>
            <a:xfrm>
              <a:off x="6122569" y="2798289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+</a:t>
              </a:r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21926ACE-6DEE-4295-8939-120455B9E01F}"/>
              </a:ext>
            </a:extLst>
          </p:cNvPr>
          <p:cNvSpPr txBox="1"/>
          <p:nvPr/>
        </p:nvSpPr>
        <p:spPr>
          <a:xfrm>
            <a:off x="7173399" y="2657218"/>
            <a:ext cx="35663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The diode is forward biased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72E4BE3-3A3D-4404-810B-54AD492FE03A}"/>
              </a:ext>
            </a:extLst>
          </p:cNvPr>
          <p:cNvSpPr txBox="1"/>
          <p:nvPr/>
        </p:nvSpPr>
        <p:spPr>
          <a:xfrm>
            <a:off x="7173399" y="3350702"/>
            <a:ext cx="35663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Set V</a:t>
            </a:r>
            <a:r>
              <a:rPr lang="en-US" sz="2000" baseline="-25000" dirty="0">
                <a:solidFill>
                  <a:srgbClr val="0070C0"/>
                </a:solidFill>
              </a:rPr>
              <a:t>AC</a:t>
            </a:r>
            <a:r>
              <a:rPr lang="en-US" sz="2000" dirty="0">
                <a:solidFill>
                  <a:srgbClr val="0070C0"/>
                </a:solidFill>
              </a:rPr>
              <a:t> to 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596E1FA-26C7-44EC-9FA3-D95BEEA56F08}"/>
              </a:ext>
            </a:extLst>
          </p:cNvPr>
          <p:cNvSpPr txBox="1"/>
          <p:nvPr/>
        </p:nvSpPr>
        <p:spPr>
          <a:xfrm>
            <a:off x="7173399" y="4008089"/>
            <a:ext cx="35663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Use the semi-ideal model and replace the diode with a voltage source</a:t>
            </a:r>
          </a:p>
        </p:txBody>
      </p:sp>
    </p:spTree>
    <p:extLst>
      <p:ext uri="{BB962C8B-B14F-4D97-AF65-F5344CB8AC3E}">
        <p14:creationId xmlns:p14="http://schemas.microsoft.com/office/powerpoint/2010/main" val="655354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3" grpId="0"/>
      <p:bldP spid="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047" y="389713"/>
            <a:ext cx="10852734" cy="1417499"/>
          </a:xfrm>
        </p:spPr>
        <p:txBody>
          <a:bodyPr>
            <a:normAutofit/>
          </a:bodyPr>
          <a:lstStyle/>
          <a:p>
            <a:pPr marL="1371600" indent="-1371600"/>
            <a:r>
              <a:rPr lang="en-US" dirty="0"/>
              <a:t>Practice 1: Find the ac voltage across the diode if the input voltage V</a:t>
            </a:r>
            <a:r>
              <a:rPr lang="en-US" baseline="-25000" dirty="0"/>
              <a:t>AC</a:t>
            </a:r>
            <a:r>
              <a:rPr lang="en-US" dirty="0"/>
              <a:t> is 100 mV sin(</a:t>
            </a:r>
            <a:r>
              <a:rPr lang="el-GR" dirty="0"/>
              <a:t>ω</a:t>
            </a:r>
            <a:r>
              <a:rPr lang="en-US" dirty="0"/>
              <a:t> t)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F616A8B-BAA9-4A12-90DC-124FBCC44511}"/>
              </a:ext>
            </a:extLst>
          </p:cNvPr>
          <p:cNvSpPr txBox="1"/>
          <p:nvPr/>
        </p:nvSpPr>
        <p:spPr>
          <a:xfrm>
            <a:off x="7127035" y="2032160"/>
            <a:ext cx="35663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Use KVL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8241CAB-2B76-46A3-8B4D-2B454DF65571}"/>
              </a:ext>
            </a:extLst>
          </p:cNvPr>
          <p:cNvGrpSpPr/>
          <p:nvPr/>
        </p:nvGrpSpPr>
        <p:grpSpPr>
          <a:xfrm>
            <a:off x="289733" y="2406418"/>
            <a:ext cx="6476151" cy="2828237"/>
            <a:chOff x="310517" y="2417513"/>
            <a:chExt cx="6476151" cy="282823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37078" y="2896110"/>
              <a:ext cx="972" cy="11887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1734484" y="4528299"/>
              <a:ext cx="0" cy="5394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1710251" y="2904090"/>
              <a:ext cx="141088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>
              <a:off x="3120006" y="2742623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026965" y="2879240"/>
              <a:ext cx="0" cy="6827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1735473" y="5062623"/>
              <a:ext cx="4314456" cy="409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85985687-D68E-40DB-908A-B12A62BC5A50}"/>
                </a:ext>
              </a:extLst>
            </p:cNvPr>
            <p:cNvCxnSpPr>
              <a:cxnSpLocks/>
              <a:stCxn id="63" idx="0"/>
            </p:cNvCxnSpPr>
            <p:nvPr/>
          </p:nvCxnSpPr>
          <p:spPr>
            <a:xfrm>
              <a:off x="6032415" y="3953067"/>
              <a:ext cx="12234" cy="1150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4772C33-A84D-4C3D-980C-BAFEE8608A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17865" y="2888915"/>
              <a:ext cx="2109100" cy="71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15E4DBC0-9D02-4B5A-B326-2FA81E904635}"/>
                </a:ext>
              </a:extLst>
            </p:cNvPr>
            <p:cNvGrpSpPr/>
            <p:nvPr/>
          </p:nvGrpSpPr>
          <p:grpSpPr>
            <a:xfrm>
              <a:off x="5861769" y="3557854"/>
              <a:ext cx="365760" cy="395213"/>
              <a:chOff x="6661596" y="3791467"/>
              <a:chExt cx="365760" cy="395213"/>
            </a:xfrm>
          </p:grpSpPr>
          <p:sp>
            <p:nvSpPr>
              <p:cNvPr id="63" name="Isosceles Triangle 62">
                <a:extLst>
                  <a:ext uri="{FF2B5EF4-FFF2-40B4-BE49-F238E27FC236}">
                    <a16:creationId xmlns:a16="http://schemas.microsoft.com/office/drawing/2014/main" id="{3251026D-4A43-44FF-B193-426DB4785BD1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40BCE223-25DD-483C-A70D-760E2FB06E14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310517" y="4305710"/>
              <a:ext cx="1241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DC</a:t>
              </a:r>
              <a:r>
                <a:rPr lang="en-US" dirty="0"/>
                <a:t> = 6.7 V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3019804" y="2417513"/>
              <a:ext cx="15830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 </a:t>
              </a:r>
              <a:r>
                <a:rPr lang="en-US" dirty="0"/>
                <a:t>= 8 k</a:t>
              </a:r>
              <a:r>
                <a:rPr lang="el-GR" dirty="0"/>
                <a:t>Ω</a:t>
              </a:r>
              <a:endParaRPr lang="en-US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0145D25E-DDCE-4A56-BF81-D1FC5D9E1ED3}"/>
                </a:ext>
              </a:extLst>
            </p:cNvPr>
            <p:cNvSpPr txBox="1"/>
            <p:nvPr/>
          </p:nvSpPr>
          <p:spPr>
            <a:xfrm>
              <a:off x="6310065" y="3544460"/>
              <a:ext cx="4766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</a:t>
              </a:r>
              <a:endParaRPr lang="en-US" dirty="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14598F67-05FC-48EB-A925-543D9CEE6DAD}"/>
                </a:ext>
              </a:extLst>
            </p:cNvPr>
            <p:cNvSpPr txBox="1"/>
            <p:nvPr/>
          </p:nvSpPr>
          <p:spPr>
            <a:xfrm>
              <a:off x="6166965" y="4784085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F3D1B91E-1B55-4C7E-88D9-802091B06642}"/>
                </a:ext>
              </a:extLst>
            </p:cNvPr>
            <p:cNvGrpSpPr/>
            <p:nvPr/>
          </p:nvGrpSpPr>
          <p:grpSpPr>
            <a:xfrm>
              <a:off x="1566226" y="4335884"/>
              <a:ext cx="365760" cy="197324"/>
              <a:chOff x="2361240" y="4563812"/>
              <a:chExt cx="365760" cy="197324"/>
            </a:xfrm>
          </p:grpSpPr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026D518E-66AF-48C5-81EF-39F44985BB57}"/>
                  </a:ext>
                </a:extLst>
              </p:cNvPr>
              <p:cNvGrpSpPr/>
              <p:nvPr/>
            </p:nvGrpSpPr>
            <p:grpSpPr>
              <a:xfrm>
                <a:off x="2361240" y="4693618"/>
                <a:ext cx="365760" cy="67518"/>
                <a:chOff x="2361240" y="4693618"/>
                <a:chExt cx="365760" cy="67518"/>
              </a:xfrm>
            </p:grpSpPr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508D2314-81AC-4DA2-B2DA-F7D81748EC04}"/>
                    </a:ext>
                  </a:extLst>
                </p:cNvPr>
                <p:cNvCxnSpPr/>
                <p:nvPr/>
              </p:nvCxnSpPr>
              <p:spPr>
                <a:xfrm>
                  <a:off x="2413323" y="4761136"/>
                  <a:ext cx="219456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800B2EE7-6250-4D97-860D-77C984C3F189}"/>
                    </a:ext>
                  </a:extLst>
                </p:cNvPr>
                <p:cNvCxnSpPr/>
                <p:nvPr/>
              </p:nvCxnSpPr>
              <p:spPr>
                <a:xfrm>
                  <a:off x="2361240" y="4693618"/>
                  <a:ext cx="365760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7699EAB8-2077-4290-97F7-DCCFED0352A0}"/>
                  </a:ext>
                </a:extLst>
              </p:cNvPr>
              <p:cNvGrpSpPr/>
              <p:nvPr/>
            </p:nvGrpSpPr>
            <p:grpSpPr>
              <a:xfrm>
                <a:off x="2361240" y="4563812"/>
                <a:ext cx="365760" cy="67518"/>
                <a:chOff x="2361240" y="4693618"/>
                <a:chExt cx="365760" cy="67518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0D29CC9E-3373-45AE-9E05-BD6AE1B0D6D6}"/>
                    </a:ext>
                  </a:extLst>
                </p:cNvPr>
                <p:cNvCxnSpPr/>
                <p:nvPr/>
              </p:nvCxnSpPr>
              <p:spPr>
                <a:xfrm>
                  <a:off x="2413323" y="4761136"/>
                  <a:ext cx="219456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2FD33B2E-71F8-48F6-A625-5209AAE4C9F3}"/>
                    </a:ext>
                  </a:extLst>
                </p:cNvPr>
                <p:cNvCxnSpPr/>
                <p:nvPr/>
              </p:nvCxnSpPr>
              <p:spPr>
                <a:xfrm>
                  <a:off x="2361240" y="4693618"/>
                  <a:ext cx="365760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1254EDDB-5F8B-4B6B-ADF7-8E911BE4BA10}"/>
                </a:ext>
              </a:extLst>
            </p:cNvPr>
            <p:cNvCxnSpPr>
              <a:cxnSpLocks/>
            </p:cNvCxnSpPr>
            <p:nvPr/>
          </p:nvCxnSpPr>
          <p:spPr>
            <a:xfrm>
              <a:off x="1734484" y="3991964"/>
              <a:ext cx="989" cy="3383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D3905C5D-74DC-4164-9454-B6A1A05B2F13}"/>
                </a:ext>
              </a:extLst>
            </p:cNvPr>
            <p:cNvSpPr txBox="1"/>
            <p:nvPr/>
          </p:nvSpPr>
          <p:spPr>
            <a:xfrm>
              <a:off x="6122569" y="2798289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+</a:t>
              </a: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472E4BE3-3A3D-4404-810B-54AD492FE03A}"/>
              </a:ext>
            </a:extLst>
          </p:cNvPr>
          <p:cNvSpPr txBox="1"/>
          <p:nvPr/>
        </p:nvSpPr>
        <p:spPr>
          <a:xfrm>
            <a:off x="7175310" y="2818206"/>
            <a:ext cx="35663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6 V = I * 8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1FDB0545-B851-48E6-8875-71B3F9079241}"/>
              </a:ext>
            </a:extLst>
          </p:cNvPr>
          <p:cNvSpPr/>
          <p:nvPr/>
        </p:nvSpPr>
        <p:spPr>
          <a:xfrm>
            <a:off x="5627788" y="3396604"/>
            <a:ext cx="731520" cy="7315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E381290-C8B7-42D6-877A-4BC1C4D2D655}"/>
              </a:ext>
            </a:extLst>
          </p:cNvPr>
          <p:cNvSpPr txBox="1"/>
          <p:nvPr/>
        </p:nvSpPr>
        <p:spPr>
          <a:xfrm>
            <a:off x="5855303" y="3358693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DDFE208-8743-4854-97E3-04D55DE8945E}"/>
              </a:ext>
            </a:extLst>
          </p:cNvPr>
          <p:cNvSpPr txBox="1"/>
          <p:nvPr/>
        </p:nvSpPr>
        <p:spPr>
          <a:xfrm>
            <a:off x="5857288" y="3593491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EDF976F-ACC7-4CE6-A9D2-B4B23B1FCC2E}"/>
              </a:ext>
            </a:extLst>
          </p:cNvPr>
          <p:cNvSpPr txBox="1"/>
          <p:nvPr/>
        </p:nvSpPr>
        <p:spPr>
          <a:xfrm>
            <a:off x="4927864" y="3577039"/>
            <a:ext cx="659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0.7 V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557C111-EA60-45F8-974F-B4DE81EDF4A8}"/>
              </a:ext>
            </a:extLst>
          </p:cNvPr>
          <p:cNvSpPr txBox="1"/>
          <p:nvPr/>
        </p:nvSpPr>
        <p:spPr>
          <a:xfrm>
            <a:off x="7279074" y="3433115"/>
            <a:ext cx="27472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I= 0.75 mA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2A7859A-6A4E-40F4-9922-0BB3EBB15C0B}"/>
              </a:ext>
            </a:extLst>
          </p:cNvPr>
          <p:cNvSpPr txBox="1"/>
          <p:nvPr/>
        </p:nvSpPr>
        <p:spPr>
          <a:xfrm>
            <a:off x="7173399" y="4008089"/>
            <a:ext cx="356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Calculate the ac resistance of the diode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85BBA2BF-0ADF-4C16-B7A8-A1E31CBCF60B}"/>
              </a:ext>
            </a:extLst>
          </p:cNvPr>
          <p:cNvSpPr txBox="1"/>
          <p:nvPr/>
        </p:nvSpPr>
        <p:spPr>
          <a:xfrm>
            <a:off x="7173399" y="4932096"/>
            <a:ext cx="3757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r</a:t>
            </a:r>
            <a:r>
              <a:rPr lang="en-US" baseline="-25000" dirty="0" err="1">
                <a:solidFill>
                  <a:srgbClr val="0070C0"/>
                </a:solidFill>
              </a:rPr>
              <a:t>AC</a:t>
            </a:r>
            <a:r>
              <a:rPr lang="en-US" dirty="0">
                <a:solidFill>
                  <a:srgbClr val="0070C0"/>
                </a:solidFill>
              </a:rPr>
              <a:t> = V</a:t>
            </a:r>
            <a:r>
              <a:rPr lang="en-US" baseline="-25000" dirty="0">
                <a:solidFill>
                  <a:srgbClr val="0070C0"/>
                </a:solidFill>
              </a:rPr>
              <a:t>T</a:t>
            </a:r>
            <a:r>
              <a:rPr lang="en-US" dirty="0">
                <a:solidFill>
                  <a:srgbClr val="0070C0"/>
                </a:solidFill>
              </a:rPr>
              <a:t> / I</a:t>
            </a:r>
            <a:r>
              <a:rPr lang="en-US" baseline="-25000" dirty="0">
                <a:solidFill>
                  <a:srgbClr val="0070C0"/>
                </a:solidFill>
              </a:rPr>
              <a:t>Q </a:t>
            </a:r>
            <a:r>
              <a:rPr lang="en-US" dirty="0">
                <a:solidFill>
                  <a:srgbClr val="0070C0"/>
                </a:solidFill>
              </a:rPr>
              <a:t>= 0.026 v /0.75 mA = 35</a:t>
            </a:r>
            <a:r>
              <a:rPr lang="el-GR" dirty="0">
                <a:solidFill>
                  <a:srgbClr val="0070C0"/>
                </a:solidFill>
              </a:rPr>
              <a:t> Ω</a:t>
            </a:r>
            <a:r>
              <a:rPr lang="en-US" dirty="0">
                <a:solidFill>
                  <a:srgbClr val="0070C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911648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6" grpId="0"/>
      <p:bldP spid="58" grpId="0"/>
      <p:bldP spid="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047" y="389713"/>
            <a:ext cx="10852734" cy="1417499"/>
          </a:xfrm>
        </p:spPr>
        <p:txBody>
          <a:bodyPr>
            <a:normAutofit/>
          </a:bodyPr>
          <a:lstStyle/>
          <a:p>
            <a:pPr marL="1371600" indent="-1371600"/>
            <a:r>
              <a:rPr lang="en-US" dirty="0"/>
              <a:t>Practice 1: Find the ac voltage across the diode if the input voltage V</a:t>
            </a:r>
            <a:r>
              <a:rPr lang="en-US" baseline="-25000" dirty="0"/>
              <a:t>AC</a:t>
            </a:r>
            <a:r>
              <a:rPr lang="en-US" dirty="0"/>
              <a:t> is 100 mV sin(</a:t>
            </a:r>
            <a:r>
              <a:rPr lang="el-GR" dirty="0"/>
              <a:t>ω</a:t>
            </a:r>
            <a:r>
              <a:rPr lang="en-US" dirty="0"/>
              <a:t> t)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F616A8B-BAA9-4A12-90DC-124FBCC44511}"/>
              </a:ext>
            </a:extLst>
          </p:cNvPr>
          <p:cNvSpPr txBox="1"/>
          <p:nvPr/>
        </p:nvSpPr>
        <p:spPr>
          <a:xfrm>
            <a:off x="7127035" y="2032160"/>
            <a:ext cx="4038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Now do the AC small signal analysis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1350534" y="3244685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  <a:endCxn id="4" idx="0"/>
          </p:cNvCxnSpPr>
          <p:nvPr/>
        </p:nvCxnSpPr>
        <p:spPr>
          <a:xfrm flipH="1">
            <a:off x="1716294" y="2885016"/>
            <a:ext cx="972" cy="3596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1713700" y="4517204"/>
            <a:ext cx="0" cy="539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1689467" y="2892995"/>
            <a:ext cx="1410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99222" y="2731528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 flipH="1" flipV="1">
            <a:off x="6006181" y="2868145"/>
            <a:ext cx="0" cy="64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1714689" y="5051528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5985687-D68E-40DB-908A-B12A62BC5A50}"/>
              </a:ext>
            </a:extLst>
          </p:cNvPr>
          <p:cNvCxnSpPr>
            <a:cxnSpLocks/>
          </p:cNvCxnSpPr>
          <p:nvPr/>
        </p:nvCxnSpPr>
        <p:spPr>
          <a:xfrm>
            <a:off x="6018980" y="4306225"/>
            <a:ext cx="0" cy="777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4772C33-A84D-4C3D-980C-BAFEE8608A69}"/>
              </a:ext>
            </a:extLst>
          </p:cNvPr>
          <p:cNvCxnSpPr>
            <a:cxnSpLocks/>
          </p:cNvCxnSpPr>
          <p:nvPr/>
        </p:nvCxnSpPr>
        <p:spPr>
          <a:xfrm flipV="1">
            <a:off x="3897081" y="2877820"/>
            <a:ext cx="2109100" cy="7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1578049" y="320677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1580034" y="3441572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2999020" y="2406418"/>
            <a:ext cx="1583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 </a:t>
            </a:r>
            <a:r>
              <a:rPr lang="en-US" dirty="0"/>
              <a:t>= 8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145D25E-DDCE-4A56-BF81-D1FC5D9E1ED3}"/>
              </a:ext>
            </a:extLst>
          </p:cNvPr>
          <p:cNvSpPr txBox="1"/>
          <p:nvPr/>
        </p:nvSpPr>
        <p:spPr>
          <a:xfrm>
            <a:off x="6240389" y="3530067"/>
            <a:ext cx="476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D</a:t>
            </a:r>
            <a:endParaRPr lang="en-US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4598F67-05FC-48EB-A925-543D9CEE6DAD}"/>
              </a:ext>
            </a:extLst>
          </p:cNvPr>
          <p:cNvSpPr txBox="1"/>
          <p:nvPr/>
        </p:nvSpPr>
        <p:spPr>
          <a:xfrm>
            <a:off x="6146181" y="4772990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254EDDB-5F8B-4B6B-ADF7-8E911BE4BA10}"/>
              </a:ext>
            </a:extLst>
          </p:cNvPr>
          <p:cNvCxnSpPr>
            <a:cxnSpLocks/>
          </p:cNvCxnSpPr>
          <p:nvPr/>
        </p:nvCxnSpPr>
        <p:spPr>
          <a:xfrm>
            <a:off x="1713700" y="3980869"/>
            <a:ext cx="989" cy="8229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02A91E74-6879-4515-A341-CA1EE524F0EF}"/>
              </a:ext>
            </a:extLst>
          </p:cNvPr>
          <p:cNvSpPr txBox="1"/>
          <p:nvPr/>
        </p:nvSpPr>
        <p:spPr>
          <a:xfrm>
            <a:off x="685785" y="3345401"/>
            <a:ext cx="659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AC</a:t>
            </a:r>
            <a:endParaRPr lang="en-US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3905C5D-74DC-4164-9454-B6A1A05B2F13}"/>
              </a:ext>
            </a:extLst>
          </p:cNvPr>
          <p:cNvSpPr txBox="1"/>
          <p:nvPr/>
        </p:nvSpPr>
        <p:spPr>
          <a:xfrm>
            <a:off x="6101785" y="278719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+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1926ACE-6DEE-4295-8939-120455B9E01F}"/>
              </a:ext>
            </a:extLst>
          </p:cNvPr>
          <p:cNvSpPr txBox="1"/>
          <p:nvPr/>
        </p:nvSpPr>
        <p:spPr>
          <a:xfrm>
            <a:off x="7173399" y="2657218"/>
            <a:ext cx="35663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Use the voltage divider rule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72E4BE3-3A3D-4404-810B-54AD492FE03A}"/>
              </a:ext>
            </a:extLst>
          </p:cNvPr>
          <p:cNvSpPr txBox="1"/>
          <p:nvPr/>
        </p:nvSpPr>
        <p:spPr>
          <a:xfrm>
            <a:off x="7509828" y="3326628"/>
            <a:ext cx="43169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0070C0"/>
                </a:solidFill>
              </a:rPr>
              <a:t>V</a:t>
            </a:r>
            <a:r>
              <a:rPr lang="en-US" sz="2000" baseline="-25000" dirty="0" err="1">
                <a:solidFill>
                  <a:srgbClr val="0070C0"/>
                </a:solidFill>
              </a:rPr>
              <a:t>out</a:t>
            </a:r>
            <a:r>
              <a:rPr lang="en-US" sz="2000" dirty="0">
                <a:solidFill>
                  <a:srgbClr val="0070C0"/>
                </a:solidFill>
              </a:rPr>
              <a:t> = 100 mV sin(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r>
              <a:rPr lang="en-US" sz="2000" dirty="0">
                <a:solidFill>
                  <a:srgbClr val="0070C0"/>
                </a:solidFill>
              </a:rPr>
              <a:t> t) * 35 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r>
              <a:rPr lang="en-US" sz="2000" dirty="0">
                <a:solidFill>
                  <a:srgbClr val="0070C0"/>
                </a:solidFill>
              </a:rPr>
              <a:t> / 8035 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dirty="0">
              <a:solidFill>
                <a:srgbClr val="0070C0"/>
              </a:solidFill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475348F3-14C4-4BE0-869C-2E45C4846FAE}"/>
              </a:ext>
            </a:extLst>
          </p:cNvPr>
          <p:cNvGrpSpPr/>
          <p:nvPr/>
        </p:nvGrpSpPr>
        <p:grpSpPr>
          <a:xfrm rot="5400000">
            <a:off x="5613256" y="3758131"/>
            <a:ext cx="797859" cy="297701"/>
            <a:chOff x="3069003" y="2744655"/>
            <a:chExt cx="797859" cy="29770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31C17A05-D828-43F8-BD5C-C7D68C6E7513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3DDD97E1-799A-4AF7-A016-D0BB73AA425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ACF6E1B8-B0BC-4152-AC68-B46CCF5EDF9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1F69E6AE-9922-468C-92EE-6D51E8EF4F5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0EDAB9F9-D81F-4AAA-8D0F-60DD99C3026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D09A700F-2D1D-4099-B373-5ECEDA4DAB2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5555F57-5AE7-46B1-97BF-9A59B4313A7B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10B60181-F614-42D1-8955-57A942ED637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1A77E691-A863-4B07-AE7F-CDC403567FE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756DB38E-25CE-4B37-994A-8515A0FF8C8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71F9F225-FFC3-4F80-AEC3-D68E98E74EBA}"/>
              </a:ext>
            </a:extLst>
          </p:cNvPr>
          <p:cNvSpPr txBox="1"/>
          <p:nvPr/>
        </p:nvSpPr>
        <p:spPr>
          <a:xfrm>
            <a:off x="4518533" y="3720003"/>
            <a:ext cx="1254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AC </a:t>
            </a:r>
            <a:r>
              <a:rPr lang="en-US" dirty="0"/>
              <a:t>= 35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D83FF1C-DA34-4B05-8D2C-06BF535D0484}"/>
              </a:ext>
            </a:extLst>
          </p:cNvPr>
          <p:cNvSpPr txBox="1"/>
          <p:nvPr/>
        </p:nvSpPr>
        <p:spPr>
          <a:xfrm>
            <a:off x="7523533" y="3826593"/>
            <a:ext cx="43169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0070C0"/>
                </a:solidFill>
              </a:rPr>
              <a:t>V</a:t>
            </a:r>
            <a:r>
              <a:rPr lang="en-US" sz="2000" baseline="-25000" dirty="0" err="1">
                <a:solidFill>
                  <a:srgbClr val="0070C0"/>
                </a:solidFill>
              </a:rPr>
              <a:t>out</a:t>
            </a:r>
            <a:r>
              <a:rPr lang="en-US" sz="2000" dirty="0">
                <a:solidFill>
                  <a:srgbClr val="0070C0"/>
                </a:solidFill>
              </a:rPr>
              <a:t> = 0.44 mV sin(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r>
              <a:rPr lang="en-US" sz="2000" dirty="0">
                <a:solidFill>
                  <a:srgbClr val="0070C0"/>
                </a:solidFill>
              </a:rPr>
              <a:t> t)</a:t>
            </a:r>
          </a:p>
        </p:txBody>
      </p:sp>
    </p:spTree>
    <p:extLst>
      <p:ext uri="{BB962C8B-B14F-4D97-AF65-F5344CB8AC3E}">
        <p14:creationId xmlns:p14="http://schemas.microsoft.com/office/powerpoint/2010/main" val="1812710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3" grpId="0"/>
      <p:bldP spid="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AE3DC-6AC8-429D-9D1B-4408ABEB5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55BD7-06FA-4D6F-B6C8-6780A1234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46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2  a)  Find the transfer characteristic of the following circuit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ECCC0C5-903D-4064-9F2A-A787C620885C}"/>
              </a:ext>
            </a:extLst>
          </p:cNvPr>
          <p:cNvGrpSpPr/>
          <p:nvPr/>
        </p:nvGrpSpPr>
        <p:grpSpPr>
          <a:xfrm>
            <a:off x="1067513" y="1859610"/>
            <a:ext cx="2709269" cy="4445196"/>
            <a:chOff x="1894230" y="1892058"/>
            <a:chExt cx="2709269" cy="444519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2F7AA06-EC66-41CC-86A8-E8D57D0F9F23}"/>
                </a:ext>
              </a:extLst>
            </p:cNvPr>
            <p:cNvGrpSpPr/>
            <p:nvPr/>
          </p:nvGrpSpPr>
          <p:grpSpPr>
            <a:xfrm>
              <a:off x="1894230" y="1892058"/>
              <a:ext cx="2709269" cy="4055422"/>
              <a:chOff x="1894230" y="1945489"/>
              <a:chExt cx="2709269" cy="4055422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33E43B84-A904-47DB-9E63-2F5DF3902B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1435" y="4549084"/>
                <a:ext cx="5486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C14A581A-D155-4F10-A32A-4D21C4791783}"/>
                  </a:ext>
                </a:extLst>
              </p:cNvPr>
              <p:cNvSpPr txBox="1"/>
              <p:nvPr/>
            </p:nvSpPr>
            <p:spPr>
              <a:xfrm>
                <a:off x="3629247" y="4278312"/>
                <a:ext cx="9742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2F8E03B-BECC-409F-B303-EA09FA75CF12}"/>
                  </a:ext>
                </a:extLst>
              </p:cNvPr>
              <p:cNvSpPr txBox="1"/>
              <p:nvPr/>
            </p:nvSpPr>
            <p:spPr>
              <a:xfrm>
                <a:off x="2338981" y="1945489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in</a:t>
                </a:r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75E1AB7-BF82-46E1-BDD9-DCE19171F38A}"/>
                  </a:ext>
                </a:extLst>
              </p:cNvPr>
              <p:cNvGrpSpPr/>
              <p:nvPr/>
            </p:nvGrpSpPr>
            <p:grpSpPr>
              <a:xfrm flipV="1">
                <a:off x="2566455" y="3864667"/>
                <a:ext cx="365760" cy="413645"/>
                <a:chOff x="6431228" y="3717404"/>
                <a:chExt cx="365760" cy="413645"/>
              </a:xfrm>
            </p:grpSpPr>
            <p:sp>
              <p:nvSpPr>
                <p:cNvPr id="66" name="Isosceles Triangle 65">
                  <a:extLst>
                    <a:ext uri="{FF2B5EF4-FFF2-40B4-BE49-F238E27FC236}">
                      <a16:creationId xmlns:a16="http://schemas.microsoft.com/office/drawing/2014/main" id="{C99619E8-9FB2-45E2-A6E4-A838CCF0B8BA}"/>
                    </a:ext>
                  </a:extLst>
                </p:cNvPr>
                <p:cNvSpPr/>
                <p:nvPr/>
              </p:nvSpPr>
              <p:spPr>
                <a:xfrm>
                  <a:off x="6435645" y="3735836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5D5C0CC-A290-4761-96ED-459561D7F4B7}"/>
                    </a:ext>
                  </a:extLst>
                </p:cNvPr>
                <p:cNvCxnSpPr/>
                <p:nvPr/>
              </p:nvCxnSpPr>
              <p:spPr>
                <a:xfrm flipH="1">
                  <a:off x="6431228" y="371740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B410226-79E4-43DE-97E7-5099F9C67FBE}"/>
                  </a:ext>
                </a:extLst>
              </p:cNvPr>
              <p:cNvSpPr txBox="1"/>
              <p:nvPr/>
            </p:nvSpPr>
            <p:spPr>
              <a:xfrm>
                <a:off x="1894230" y="3857229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D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349844EB-6FC7-4A03-B9CB-EACBB58792A4}"/>
                  </a:ext>
                </a:extLst>
              </p:cNvPr>
              <p:cNvGrpSpPr/>
              <p:nvPr/>
            </p:nvGrpSpPr>
            <p:grpSpPr>
              <a:xfrm>
                <a:off x="2583572" y="2451137"/>
                <a:ext cx="297701" cy="1438395"/>
                <a:chOff x="5090300" y="2694719"/>
                <a:chExt cx="297701" cy="1438395"/>
              </a:xfrm>
            </p:grpSpPr>
            <p:grpSp>
              <p:nvGrpSpPr>
                <p:cNvPr id="3" name="Group 2">
                  <a:extLst>
                    <a:ext uri="{FF2B5EF4-FFF2-40B4-BE49-F238E27FC236}">
                      <a16:creationId xmlns:a16="http://schemas.microsoft.com/office/drawing/2014/main" id="{6E7F8E5A-EC18-43AC-B49F-925A8EA615D3}"/>
                    </a:ext>
                  </a:extLst>
                </p:cNvPr>
                <p:cNvGrpSpPr/>
                <p:nvPr/>
              </p:nvGrpSpPr>
              <p:grpSpPr>
                <a:xfrm>
                  <a:off x="5090300" y="2694719"/>
                  <a:ext cx="297701" cy="1117728"/>
                  <a:chOff x="5090300" y="2694719"/>
                  <a:chExt cx="297701" cy="1117728"/>
                </a:xfrm>
              </p:grpSpPr>
              <p:grpSp>
                <p:nvGrpSpPr>
                  <p:cNvPr id="37" name="Group 36">
                    <a:extLst>
                      <a:ext uri="{FF2B5EF4-FFF2-40B4-BE49-F238E27FC236}">
                        <a16:creationId xmlns:a16="http://schemas.microsoft.com/office/drawing/2014/main" id="{22DA2347-9A21-4716-917E-FA9685A3AD06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38" name="Group 37">
                      <a:extLst>
                        <a:ext uri="{FF2B5EF4-FFF2-40B4-BE49-F238E27FC236}">
                          <a16:creationId xmlns:a16="http://schemas.microsoft.com/office/drawing/2014/main" id="{BE3A2B11-1D70-4BF5-9260-554ED1A9574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48" name="Straight Connector 47">
                        <a:extLst>
                          <a:ext uri="{FF2B5EF4-FFF2-40B4-BE49-F238E27FC236}">
                            <a16:creationId xmlns:a16="http://schemas.microsoft.com/office/drawing/2014/main" id="{52744C24-3E03-49EB-A605-5B73686B3D5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E7AD710A-3D89-4602-9065-2B434599083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6CB8AF05-E1A6-456C-80A1-19F27123CBC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5" name="Straight Connector 44">
                        <a:extLst>
                          <a:ext uri="{FF2B5EF4-FFF2-40B4-BE49-F238E27FC236}">
                            <a16:creationId xmlns:a16="http://schemas.microsoft.com/office/drawing/2014/main" id="{5EA536B7-F3E1-425E-B3E7-3E63B293181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Straight Connector 45">
                        <a:extLst>
                          <a:ext uri="{FF2B5EF4-FFF2-40B4-BE49-F238E27FC236}">
                            <a16:creationId xmlns:a16="http://schemas.microsoft.com/office/drawing/2014/main" id="{EE21518C-C195-4DE7-847A-E4081C142E2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0" name="Group 39">
                      <a:extLst>
                        <a:ext uri="{FF2B5EF4-FFF2-40B4-BE49-F238E27FC236}">
                          <a16:creationId xmlns:a16="http://schemas.microsoft.com/office/drawing/2014/main" id="{8E5A5DBB-92E4-4D3C-823E-78308972601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2" name="Straight Connector 41">
                        <a:extLst>
                          <a:ext uri="{FF2B5EF4-FFF2-40B4-BE49-F238E27FC236}">
                            <a16:creationId xmlns:a16="http://schemas.microsoft.com/office/drawing/2014/main" id="{11F22DF7-9C7F-4B5F-8D3C-41FBE2EA30E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Straight Connector 42">
                        <a:extLst>
                          <a:ext uri="{FF2B5EF4-FFF2-40B4-BE49-F238E27FC236}">
                            <a16:creationId xmlns:a16="http://schemas.microsoft.com/office/drawing/2014/main" id="{F7ABC6A2-F289-465B-A51A-0D88FCAEB96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12442A8E-8D0D-4129-BFC9-8A7D9E83C75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160D2F8-700E-418C-A367-2AA8B5E7B5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694719"/>
                    <a:ext cx="109" cy="34036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D3284681-150F-4D91-A4CF-C76346DBAE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EF2EBC3-8B78-4073-BCAB-43F9A9DCB898}"/>
                  </a:ext>
                </a:extLst>
              </p:cNvPr>
              <p:cNvSpPr txBox="1"/>
              <p:nvPr/>
            </p:nvSpPr>
            <p:spPr>
              <a:xfrm>
                <a:off x="2930959" y="2958124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10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00326D7-AFF5-4B3E-A6B5-80F9D9027255}"/>
                  </a:ext>
                </a:extLst>
              </p:cNvPr>
              <p:cNvGrpSpPr/>
              <p:nvPr/>
            </p:nvGrpSpPr>
            <p:grpSpPr>
              <a:xfrm>
                <a:off x="2629160" y="4278312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4C0B59C5-2EE7-4DC2-A002-EDE2A605DD1A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CCC5B3D2-3464-4EBB-9A96-D5F99EC5EFFD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57" name="Group 56">
                      <a:extLst>
                        <a:ext uri="{FF2B5EF4-FFF2-40B4-BE49-F238E27FC236}">
                          <a16:creationId xmlns:a16="http://schemas.microsoft.com/office/drawing/2014/main" id="{89775449-CC7C-4D03-BA87-726106A6660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70" name="Straight Connector 69">
                        <a:extLst>
                          <a:ext uri="{FF2B5EF4-FFF2-40B4-BE49-F238E27FC236}">
                            <a16:creationId xmlns:a16="http://schemas.microsoft.com/office/drawing/2014/main" id="{989A656F-F725-40F8-B7F1-64FDDFB3CDF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5" name="Straight Connector 74">
                        <a:extLst>
                          <a:ext uri="{FF2B5EF4-FFF2-40B4-BE49-F238E27FC236}">
                            <a16:creationId xmlns:a16="http://schemas.microsoft.com/office/drawing/2014/main" id="{55C5225C-4028-463D-BB8C-12A15E0F13C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8" name="Group 57">
                      <a:extLst>
                        <a:ext uri="{FF2B5EF4-FFF2-40B4-BE49-F238E27FC236}">
                          <a16:creationId xmlns:a16="http://schemas.microsoft.com/office/drawing/2014/main" id="{D14BC864-4FB2-4797-B7D4-59EB66AB319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7" name="Straight Connector 66">
                        <a:extLst>
                          <a:ext uri="{FF2B5EF4-FFF2-40B4-BE49-F238E27FC236}">
                            <a16:creationId xmlns:a16="http://schemas.microsoft.com/office/drawing/2014/main" id="{921883F0-C3DB-4CE8-9201-7B043F1C567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Connector 67">
                        <a:extLst>
                          <a:ext uri="{FF2B5EF4-FFF2-40B4-BE49-F238E27FC236}">
                            <a16:creationId xmlns:a16="http://schemas.microsoft.com/office/drawing/2014/main" id="{A77ECD64-8CD5-40B3-BDF4-DD847E71984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60" name="Group 59">
                      <a:extLst>
                        <a:ext uri="{FF2B5EF4-FFF2-40B4-BE49-F238E27FC236}">
                          <a16:creationId xmlns:a16="http://schemas.microsoft.com/office/drawing/2014/main" id="{E6A00984-0B4A-42F2-BC6C-E3E8D11C90C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4" name="Straight Connector 63">
                        <a:extLst>
                          <a:ext uri="{FF2B5EF4-FFF2-40B4-BE49-F238E27FC236}">
                            <a16:creationId xmlns:a16="http://schemas.microsoft.com/office/drawing/2014/main" id="{556CACE7-8237-417E-8298-DBF36F1E4D3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5" name="Straight Connector 64">
                        <a:extLst>
                          <a:ext uri="{FF2B5EF4-FFF2-40B4-BE49-F238E27FC236}">
                            <a16:creationId xmlns:a16="http://schemas.microsoft.com/office/drawing/2014/main" id="{61BE835B-E9BF-446E-B9FB-148C39A4983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61" name="Straight Connector 60">
                      <a:extLst>
                        <a:ext uri="{FF2B5EF4-FFF2-40B4-BE49-F238E27FC236}">
                          <a16:creationId xmlns:a16="http://schemas.microsoft.com/office/drawing/2014/main" id="{1BB12643-FDA1-434C-97C4-062DC1C25A2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2F3BA80F-1747-4B0F-9C1F-A7BBEC8773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79988654-EAA2-4287-B7D1-FC707EE8F6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1885DA91-BE61-477C-A335-BAADA2D8D78E}"/>
                  </a:ext>
                </a:extLst>
              </p:cNvPr>
              <p:cNvSpPr txBox="1"/>
              <p:nvPr/>
            </p:nvSpPr>
            <p:spPr>
              <a:xfrm>
                <a:off x="3019135" y="4924276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10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D728791E-99AA-40A7-B734-BDF77A23506C}"/>
                  </a:ext>
                </a:extLst>
              </p:cNvPr>
              <p:cNvSpPr/>
              <p:nvPr/>
            </p:nvSpPr>
            <p:spPr>
              <a:xfrm>
                <a:off x="2657436" y="2353880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42FDCBB6-792F-46D7-8C0A-1B3B837BFBFF}"/>
                  </a:ext>
                </a:extLst>
              </p:cNvPr>
              <p:cNvSpPr/>
              <p:nvPr/>
            </p:nvSpPr>
            <p:spPr>
              <a:xfrm>
                <a:off x="2710349" y="5863751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9D932462-C6F7-46A0-A616-7904FE278382}"/>
                  </a:ext>
                </a:extLst>
              </p:cNvPr>
              <p:cNvCxnSpPr/>
              <p:nvPr/>
            </p:nvCxnSpPr>
            <p:spPr>
              <a:xfrm>
                <a:off x="2240948" y="3864667"/>
                <a:ext cx="0" cy="36586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3241AFB1-6E00-4198-BA1A-3AF6B6D8717A}"/>
                </a:ext>
              </a:extLst>
            </p:cNvPr>
            <p:cNvSpPr txBox="1"/>
            <p:nvPr/>
          </p:nvSpPr>
          <p:spPr>
            <a:xfrm>
              <a:off x="2404600" y="5967293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-4.4 V</a:t>
              </a:r>
            </a:p>
          </p:txBody>
        </p:sp>
      </p:grpSp>
      <p:sp>
        <p:nvSpPr>
          <p:cNvPr id="126" name="Title 1">
            <a:extLst>
              <a:ext uri="{FF2B5EF4-FFF2-40B4-BE49-F238E27FC236}">
                <a16:creationId xmlns:a16="http://schemas.microsoft.com/office/drawing/2014/main" id="{38BE353C-BDB1-4957-8B54-78FC6AB095D8}"/>
              </a:ext>
            </a:extLst>
          </p:cNvPr>
          <p:cNvSpPr txBox="1">
            <a:spLocks/>
          </p:cNvSpPr>
          <p:nvPr/>
        </p:nvSpPr>
        <p:spPr>
          <a:xfrm>
            <a:off x="3883073" y="1784579"/>
            <a:ext cx="7672550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Assume that the diode is forward biased</a:t>
            </a:r>
          </a:p>
        </p:txBody>
      </p:sp>
      <p:sp>
        <p:nvSpPr>
          <p:cNvPr id="59" name="Title 1">
            <a:extLst>
              <a:ext uri="{FF2B5EF4-FFF2-40B4-BE49-F238E27FC236}">
                <a16:creationId xmlns:a16="http://schemas.microsoft.com/office/drawing/2014/main" id="{6455EFDF-C2F2-429D-BC04-2B231536BB4D}"/>
              </a:ext>
            </a:extLst>
          </p:cNvPr>
          <p:cNvSpPr txBox="1">
            <a:spLocks/>
          </p:cNvSpPr>
          <p:nvPr/>
        </p:nvSpPr>
        <p:spPr>
          <a:xfrm>
            <a:off x="3883073" y="2510584"/>
            <a:ext cx="7672550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Use KVL</a:t>
            </a:r>
          </a:p>
        </p:txBody>
      </p:sp>
      <p:sp>
        <p:nvSpPr>
          <p:cNvPr id="62" name="Title 1">
            <a:extLst>
              <a:ext uri="{FF2B5EF4-FFF2-40B4-BE49-F238E27FC236}">
                <a16:creationId xmlns:a16="http://schemas.microsoft.com/office/drawing/2014/main" id="{333AB1AC-BDDC-4266-9792-520A0EB0EFE9}"/>
              </a:ext>
            </a:extLst>
          </p:cNvPr>
          <p:cNvSpPr txBox="1">
            <a:spLocks/>
          </p:cNvSpPr>
          <p:nvPr/>
        </p:nvSpPr>
        <p:spPr>
          <a:xfrm>
            <a:off x="4087318" y="3200631"/>
            <a:ext cx="7672550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V</a:t>
            </a:r>
            <a:r>
              <a:rPr lang="en-US" sz="3600" baseline="-25000" dirty="0">
                <a:solidFill>
                  <a:srgbClr val="0070C0"/>
                </a:solidFill>
              </a:rPr>
              <a:t>in</a:t>
            </a:r>
            <a:r>
              <a:rPr lang="en-US" sz="3600" dirty="0">
                <a:solidFill>
                  <a:srgbClr val="0070C0"/>
                </a:solidFill>
              </a:rPr>
              <a:t> – I</a:t>
            </a:r>
            <a:r>
              <a:rPr lang="en-US" sz="3600" baseline="-25000" dirty="0">
                <a:solidFill>
                  <a:srgbClr val="0070C0"/>
                </a:solidFill>
              </a:rPr>
              <a:t>D</a:t>
            </a:r>
            <a:r>
              <a:rPr lang="en-US" sz="3600" dirty="0">
                <a:solidFill>
                  <a:srgbClr val="0070C0"/>
                </a:solidFill>
              </a:rPr>
              <a:t> * 10 k</a:t>
            </a:r>
            <a:r>
              <a:rPr lang="el-GR" sz="3600" dirty="0">
                <a:solidFill>
                  <a:srgbClr val="0070C0"/>
                </a:solidFill>
              </a:rPr>
              <a:t>Ω</a:t>
            </a:r>
            <a:r>
              <a:rPr lang="en-US" sz="3600" dirty="0">
                <a:solidFill>
                  <a:srgbClr val="0070C0"/>
                </a:solidFill>
              </a:rPr>
              <a:t> – 0.7 V – I</a:t>
            </a:r>
            <a:r>
              <a:rPr lang="en-US" sz="3600" baseline="-25000" dirty="0">
                <a:solidFill>
                  <a:srgbClr val="0070C0"/>
                </a:solidFill>
              </a:rPr>
              <a:t>D</a:t>
            </a:r>
            <a:r>
              <a:rPr lang="en-US" sz="3600" dirty="0">
                <a:solidFill>
                  <a:srgbClr val="0070C0"/>
                </a:solidFill>
              </a:rPr>
              <a:t> * 10 k</a:t>
            </a:r>
            <a:r>
              <a:rPr lang="el-GR" sz="3600" dirty="0">
                <a:solidFill>
                  <a:srgbClr val="0070C0"/>
                </a:solidFill>
              </a:rPr>
              <a:t>Ω</a:t>
            </a:r>
            <a:r>
              <a:rPr lang="en-US" sz="3600" dirty="0">
                <a:solidFill>
                  <a:srgbClr val="0070C0"/>
                </a:solidFill>
              </a:rPr>
              <a:t> + 4.4 V = 0</a:t>
            </a:r>
          </a:p>
        </p:txBody>
      </p:sp>
      <p:sp>
        <p:nvSpPr>
          <p:cNvPr id="63" name="Title 1">
            <a:extLst>
              <a:ext uri="{FF2B5EF4-FFF2-40B4-BE49-F238E27FC236}">
                <a16:creationId xmlns:a16="http://schemas.microsoft.com/office/drawing/2014/main" id="{E345CE24-E25E-413A-962E-8A4EED4365BF}"/>
              </a:ext>
            </a:extLst>
          </p:cNvPr>
          <p:cNvSpPr txBox="1">
            <a:spLocks/>
          </p:cNvSpPr>
          <p:nvPr/>
        </p:nvSpPr>
        <p:spPr>
          <a:xfrm>
            <a:off x="4105954" y="4156042"/>
            <a:ext cx="7672550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V</a:t>
            </a:r>
            <a:r>
              <a:rPr lang="en-US" sz="3600" baseline="-25000" dirty="0">
                <a:solidFill>
                  <a:srgbClr val="0070C0"/>
                </a:solidFill>
              </a:rPr>
              <a:t>in</a:t>
            </a:r>
            <a:r>
              <a:rPr lang="en-US" sz="3600" dirty="0">
                <a:solidFill>
                  <a:srgbClr val="0070C0"/>
                </a:solidFill>
              </a:rPr>
              <a:t> + 3.7 V  – I</a:t>
            </a:r>
            <a:r>
              <a:rPr lang="en-US" sz="3600" baseline="-25000" dirty="0">
                <a:solidFill>
                  <a:srgbClr val="0070C0"/>
                </a:solidFill>
              </a:rPr>
              <a:t>D</a:t>
            </a:r>
            <a:r>
              <a:rPr lang="en-US" sz="3600" dirty="0">
                <a:solidFill>
                  <a:srgbClr val="0070C0"/>
                </a:solidFill>
              </a:rPr>
              <a:t> * 20 k</a:t>
            </a:r>
            <a:r>
              <a:rPr lang="el-GR" sz="3600" dirty="0">
                <a:solidFill>
                  <a:srgbClr val="0070C0"/>
                </a:solidFill>
              </a:rPr>
              <a:t>Ω</a:t>
            </a:r>
            <a:r>
              <a:rPr lang="en-US" sz="3600" dirty="0">
                <a:solidFill>
                  <a:srgbClr val="0070C0"/>
                </a:solidFill>
              </a:rPr>
              <a:t> = 0</a:t>
            </a:r>
          </a:p>
        </p:txBody>
      </p:sp>
      <p:sp>
        <p:nvSpPr>
          <p:cNvPr id="71" name="Title 1">
            <a:extLst>
              <a:ext uri="{FF2B5EF4-FFF2-40B4-BE49-F238E27FC236}">
                <a16:creationId xmlns:a16="http://schemas.microsoft.com/office/drawing/2014/main" id="{20C6E7AB-8928-4FE9-84A1-50407489F31A}"/>
              </a:ext>
            </a:extLst>
          </p:cNvPr>
          <p:cNvSpPr txBox="1">
            <a:spLocks/>
          </p:cNvSpPr>
          <p:nvPr/>
        </p:nvSpPr>
        <p:spPr>
          <a:xfrm>
            <a:off x="4105954" y="4997762"/>
            <a:ext cx="7672550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 I</a:t>
            </a:r>
            <a:r>
              <a:rPr lang="en-US" sz="3600" baseline="-25000" dirty="0">
                <a:solidFill>
                  <a:srgbClr val="0070C0"/>
                </a:solidFill>
              </a:rPr>
              <a:t>D</a:t>
            </a:r>
            <a:r>
              <a:rPr lang="en-US" sz="3600" dirty="0">
                <a:solidFill>
                  <a:srgbClr val="0070C0"/>
                </a:solidFill>
              </a:rPr>
              <a:t>  = (V</a:t>
            </a:r>
            <a:r>
              <a:rPr lang="en-US" sz="3600" baseline="-25000" dirty="0">
                <a:solidFill>
                  <a:srgbClr val="0070C0"/>
                </a:solidFill>
              </a:rPr>
              <a:t>in</a:t>
            </a:r>
            <a:r>
              <a:rPr lang="en-US" sz="3600" dirty="0">
                <a:solidFill>
                  <a:srgbClr val="0070C0"/>
                </a:solidFill>
              </a:rPr>
              <a:t> + 3.7 V )/ 20 k</a:t>
            </a:r>
            <a:r>
              <a:rPr lang="el-GR" sz="3600" dirty="0">
                <a:solidFill>
                  <a:srgbClr val="0070C0"/>
                </a:solidFill>
              </a:rPr>
              <a:t>Ω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72" name="Title 1">
            <a:extLst>
              <a:ext uri="{FF2B5EF4-FFF2-40B4-BE49-F238E27FC236}">
                <a16:creationId xmlns:a16="http://schemas.microsoft.com/office/drawing/2014/main" id="{38AE1E3F-B935-47B8-8115-0FCF899B6059}"/>
              </a:ext>
            </a:extLst>
          </p:cNvPr>
          <p:cNvSpPr txBox="1">
            <a:spLocks/>
          </p:cNvSpPr>
          <p:nvPr/>
        </p:nvSpPr>
        <p:spPr>
          <a:xfrm>
            <a:off x="4138790" y="5683626"/>
            <a:ext cx="7672550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 I</a:t>
            </a:r>
            <a:r>
              <a:rPr lang="en-US" sz="3600" baseline="-25000" dirty="0">
                <a:solidFill>
                  <a:srgbClr val="0070C0"/>
                </a:solidFill>
              </a:rPr>
              <a:t>D</a:t>
            </a:r>
            <a:r>
              <a:rPr lang="en-US" sz="3600" dirty="0">
                <a:solidFill>
                  <a:srgbClr val="0070C0"/>
                </a:solidFill>
              </a:rPr>
              <a:t>  = (V</a:t>
            </a:r>
            <a:r>
              <a:rPr lang="en-US" sz="3600" baseline="-25000" dirty="0">
                <a:solidFill>
                  <a:srgbClr val="0070C0"/>
                </a:solidFill>
              </a:rPr>
              <a:t>in</a:t>
            </a:r>
            <a:r>
              <a:rPr lang="en-US" sz="3600" dirty="0">
                <a:solidFill>
                  <a:srgbClr val="0070C0"/>
                </a:solidFill>
              </a:rPr>
              <a:t> / 20 k</a:t>
            </a:r>
            <a:r>
              <a:rPr lang="el-GR" sz="3600" dirty="0">
                <a:solidFill>
                  <a:srgbClr val="0070C0"/>
                </a:solidFill>
              </a:rPr>
              <a:t>Ω</a:t>
            </a:r>
            <a:r>
              <a:rPr lang="en-US" sz="3600" dirty="0">
                <a:solidFill>
                  <a:srgbClr val="0070C0"/>
                </a:solidFill>
              </a:rPr>
              <a:t> + 185 </a:t>
            </a:r>
            <a:r>
              <a:rPr lang="el-GR" sz="3600" dirty="0">
                <a:solidFill>
                  <a:srgbClr val="0070C0"/>
                </a:solidFill>
              </a:rPr>
              <a:t>μ</a:t>
            </a:r>
            <a:r>
              <a:rPr lang="en-US" sz="3600" dirty="0">
                <a:solidFill>
                  <a:srgbClr val="0070C0"/>
                </a:solidFill>
              </a:rPr>
              <a:t>A )</a:t>
            </a:r>
          </a:p>
        </p:txBody>
      </p:sp>
    </p:spTree>
    <p:extLst>
      <p:ext uri="{BB962C8B-B14F-4D97-AF65-F5344CB8AC3E}">
        <p14:creationId xmlns:p14="http://schemas.microsoft.com/office/powerpoint/2010/main" val="320832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59" grpId="0"/>
      <p:bldP spid="62" grpId="0"/>
      <p:bldP spid="63" grpId="0"/>
      <p:bldP spid="71" grpId="0"/>
      <p:bldP spid="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2  a)  Find the transfer characteristic of the following circuit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ECCC0C5-903D-4064-9F2A-A787C620885C}"/>
              </a:ext>
            </a:extLst>
          </p:cNvPr>
          <p:cNvGrpSpPr/>
          <p:nvPr/>
        </p:nvGrpSpPr>
        <p:grpSpPr>
          <a:xfrm>
            <a:off x="1067513" y="1859610"/>
            <a:ext cx="2709269" cy="4445196"/>
            <a:chOff x="1894230" y="1892058"/>
            <a:chExt cx="2709269" cy="444519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2F7AA06-EC66-41CC-86A8-E8D57D0F9F23}"/>
                </a:ext>
              </a:extLst>
            </p:cNvPr>
            <p:cNvGrpSpPr/>
            <p:nvPr/>
          </p:nvGrpSpPr>
          <p:grpSpPr>
            <a:xfrm>
              <a:off x="1894230" y="1892058"/>
              <a:ext cx="2709269" cy="4055422"/>
              <a:chOff x="1894230" y="1945489"/>
              <a:chExt cx="2709269" cy="4055422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33E43B84-A904-47DB-9E63-2F5DF3902B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1435" y="4549084"/>
                <a:ext cx="5486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C14A581A-D155-4F10-A32A-4D21C4791783}"/>
                  </a:ext>
                </a:extLst>
              </p:cNvPr>
              <p:cNvSpPr txBox="1"/>
              <p:nvPr/>
            </p:nvSpPr>
            <p:spPr>
              <a:xfrm>
                <a:off x="3629247" y="4278312"/>
                <a:ext cx="9742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2F8E03B-BECC-409F-B303-EA09FA75CF12}"/>
                  </a:ext>
                </a:extLst>
              </p:cNvPr>
              <p:cNvSpPr txBox="1"/>
              <p:nvPr/>
            </p:nvSpPr>
            <p:spPr>
              <a:xfrm>
                <a:off x="2338981" y="1945489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in</a:t>
                </a:r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75E1AB7-BF82-46E1-BDD9-DCE19171F38A}"/>
                  </a:ext>
                </a:extLst>
              </p:cNvPr>
              <p:cNvGrpSpPr/>
              <p:nvPr/>
            </p:nvGrpSpPr>
            <p:grpSpPr>
              <a:xfrm flipV="1">
                <a:off x="2566455" y="3864667"/>
                <a:ext cx="365760" cy="413645"/>
                <a:chOff x="6431228" y="3717404"/>
                <a:chExt cx="365760" cy="413645"/>
              </a:xfrm>
            </p:grpSpPr>
            <p:sp>
              <p:nvSpPr>
                <p:cNvPr id="66" name="Isosceles Triangle 65">
                  <a:extLst>
                    <a:ext uri="{FF2B5EF4-FFF2-40B4-BE49-F238E27FC236}">
                      <a16:creationId xmlns:a16="http://schemas.microsoft.com/office/drawing/2014/main" id="{C99619E8-9FB2-45E2-A6E4-A838CCF0B8BA}"/>
                    </a:ext>
                  </a:extLst>
                </p:cNvPr>
                <p:cNvSpPr/>
                <p:nvPr/>
              </p:nvSpPr>
              <p:spPr>
                <a:xfrm>
                  <a:off x="6435645" y="3735836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5D5C0CC-A290-4761-96ED-459561D7F4B7}"/>
                    </a:ext>
                  </a:extLst>
                </p:cNvPr>
                <p:cNvCxnSpPr/>
                <p:nvPr/>
              </p:nvCxnSpPr>
              <p:spPr>
                <a:xfrm flipH="1">
                  <a:off x="6431228" y="371740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B410226-79E4-43DE-97E7-5099F9C67FBE}"/>
                  </a:ext>
                </a:extLst>
              </p:cNvPr>
              <p:cNvSpPr txBox="1"/>
              <p:nvPr/>
            </p:nvSpPr>
            <p:spPr>
              <a:xfrm>
                <a:off x="1894230" y="3857229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D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349844EB-6FC7-4A03-B9CB-EACBB58792A4}"/>
                  </a:ext>
                </a:extLst>
              </p:cNvPr>
              <p:cNvGrpSpPr/>
              <p:nvPr/>
            </p:nvGrpSpPr>
            <p:grpSpPr>
              <a:xfrm>
                <a:off x="2583572" y="2451137"/>
                <a:ext cx="297701" cy="1438395"/>
                <a:chOff x="5090300" y="2694719"/>
                <a:chExt cx="297701" cy="1438395"/>
              </a:xfrm>
            </p:grpSpPr>
            <p:grpSp>
              <p:nvGrpSpPr>
                <p:cNvPr id="3" name="Group 2">
                  <a:extLst>
                    <a:ext uri="{FF2B5EF4-FFF2-40B4-BE49-F238E27FC236}">
                      <a16:creationId xmlns:a16="http://schemas.microsoft.com/office/drawing/2014/main" id="{6E7F8E5A-EC18-43AC-B49F-925A8EA615D3}"/>
                    </a:ext>
                  </a:extLst>
                </p:cNvPr>
                <p:cNvGrpSpPr/>
                <p:nvPr/>
              </p:nvGrpSpPr>
              <p:grpSpPr>
                <a:xfrm>
                  <a:off x="5090300" y="2694719"/>
                  <a:ext cx="297701" cy="1117728"/>
                  <a:chOff x="5090300" y="2694719"/>
                  <a:chExt cx="297701" cy="1117728"/>
                </a:xfrm>
              </p:grpSpPr>
              <p:grpSp>
                <p:nvGrpSpPr>
                  <p:cNvPr id="37" name="Group 36">
                    <a:extLst>
                      <a:ext uri="{FF2B5EF4-FFF2-40B4-BE49-F238E27FC236}">
                        <a16:creationId xmlns:a16="http://schemas.microsoft.com/office/drawing/2014/main" id="{22DA2347-9A21-4716-917E-FA9685A3AD06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38" name="Group 37">
                      <a:extLst>
                        <a:ext uri="{FF2B5EF4-FFF2-40B4-BE49-F238E27FC236}">
                          <a16:creationId xmlns:a16="http://schemas.microsoft.com/office/drawing/2014/main" id="{BE3A2B11-1D70-4BF5-9260-554ED1A9574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48" name="Straight Connector 47">
                        <a:extLst>
                          <a:ext uri="{FF2B5EF4-FFF2-40B4-BE49-F238E27FC236}">
                            <a16:creationId xmlns:a16="http://schemas.microsoft.com/office/drawing/2014/main" id="{52744C24-3E03-49EB-A605-5B73686B3D5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E7AD710A-3D89-4602-9065-2B434599083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6CB8AF05-E1A6-456C-80A1-19F27123CBC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5" name="Straight Connector 44">
                        <a:extLst>
                          <a:ext uri="{FF2B5EF4-FFF2-40B4-BE49-F238E27FC236}">
                            <a16:creationId xmlns:a16="http://schemas.microsoft.com/office/drawing/2014/main" id="{5EA536B7-F3E1-425E-B3E7-3E63B293181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Straight Connector 45">
                        <a:extLst>
                          <a:ext uri="{FF2B5EF4-FFF2-40B4-BE49-F238E27FC236}">
                            <a16:creationId xmlns:a16="http://schemas.microsoft.com/office/drawing/2014/main" id="{EE21518C-C195-4DE7-847A-E4081C142E2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0" name="Group 39">
                      <a:extLst>
                        <a:ext uri="{FF2B5EF4-FFF2-40B4-BE49-F238E27FC236}">
                          <a16:creationId xmlns:a16="http://schemas.microsoft.com/office/drawing/2014/main" id="{8E5A5DBB-92E4-4D3C-823E-78308972601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2" name="Straight Connector 41">
                        <a:extLst>
                          <a:ext uri="{FF2B5EF4-FFF2-40B4-BE49-F238E27FC236}">
                            <a16:creationId xmlns:a16="http://schemas.microsoft.com/office/drawing/2014/main" id="{11F22DF7-9C7F-4B5F-8D3C-41FBE2EA30E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Straight Connector 42">
                        <a:extLst>
                          <a:ext uri="{FF2B5EF4-FFF2-40B4-BE49-F238E27FC236}">
                            <a16:creationId xmlns:a16="http://schemas.microsoft.com/office/drawing/2014/main" id="{F7ABC6A2-F289-465B-A51A-0D88FCAEB96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12442A8E-8D0D-4129-BFC9-8A7D9E83C75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160D2F8-700E-418C-A367-2AA8B5E7B5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694719"/>
                    <a:ext cx="109" cy="34036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D3284681-150F-4D91-A4CF-C76346DBAE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EF2EBC3-8B78-4073-BCAB-43F9A9DCB898}"/>
                  </a:ext>
                </a:extLst>
              </p:cNvPr>
              <p:cNvSpPr txBox="1"/>
              <p:nvPr/>
            </p:nvSpPr>
            <p:spPr>
              <a:xfrm>
                <a:off x="2930959" y="2958124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10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00326D7-AFF5-4B3E-A6B5-80F9D9027255}"/>
                  </a:ext>
                </a:extLst>
              </p:cNvPr>
              <p:cNvGrpSpPr/>
              <p:nvPr/>
            </p:nvGrpSpPr>
            <p:grpSpPr>
              <a:xfrm>
                <a:off x="2629160" y="4278312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4C0B59C5-2EE7-4DC2-A002-EDE2A605DD1A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CCC5B3D2-3464-4EBB-9A96-D5F99EC5EFFD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57" name="Group 56">
                      <a:extLst>
                        <a:ext uri="{FF2B5EF4-FFF2-40B4-BE49-F238E27FC236}">
                          <a16:creationId xmlns:a16="http://schemas.microsoft.com/office/drawing/2014/main" id="{89775449-CC7C-4D03-BA87-726106A6660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70" name="Straight Connector 69">
                        <a:extLst>
                          <a:ext uri="{FF2B5EF4-FFF2-40B4-BE49-F238E27FC236}">
                            <a16:creationId xmlns:a16="http://schemas.microsoft.com/office/drawing/2014/main" id="{989A656F-F725-40F8-B7F1-64FDDFB3CDF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5" name="Straight Connector 74">
                        <a:extLst>
                          <a:ext uri="{FF2B5EF4-FFF2-40B4-BE49-F238E27FC236}">
                            <a16:creationId xmlns:a16="http://schemas.microsoft.com/office/drawing/2014/main" id="{55C5225C-4028-463D-BB8C-12A15E0F13C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8" name="Group 57">
                      <a:extLst>
                        <a:ext uri="{FF2B5EF4-FFF2-40B4-BE49-F238E27FC236}">
                          <a16:creationId xmlns:a16="http://schemas.microsoft.com/office/drawing/2014/main" id="{D14BC864-4FB2-4797-B7D4-59EB66AB319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7" name="Straight Connector 66">
                        <a:extLst>
                          <a:ext uri="{FF2B5EF4-FFF2-40B4-BE49-F238E27FC236}">
                            <a16:creationId xmlns:a16="http://schemas.microsoft.com/office/drawing/2014/main" id="{921883F0-C3DB-4CE8-9201-7B043F1C567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Connector 67">
                        <a:extLst>
                          <a:ext uri="{FF2B5EF4-FFF2-40B4-BE49-F238E27FC236}">
                            <a16:creationId xmlns:a16="http://schemas.microsoft.com/office/drawing/2014/main" id="{A77ECD64-8CD5-40B3-BDF4-DD847E71984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60" name="Group 59">
                      <a:extLst>
                        <a:ext uri="{FF2B5EF4-FFF2-40B4-BE49-F238E27FC236}">
                          <a16:creationId xmlns:a16="http://schemas.microsoft.com/office/drawing/2014/main" id="{E6A00984-0B4A-42F2-BC6C-E3E8D11C90C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4" name="Straight Connector 63">
                        <a:extLst>
                          <a:ext uri="{FF2B5EF4-FFF2-40B4-BE49-F238E27FC236}">
                            <a16:creationId xmlns:a16="http://schemas.microsoft.com/office/drawing/2014/main" id="{556CACE7-8237-417E-8298-DBF36F1E4D3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5" name="Straight Connector 64">
                        <a:extLst>
                          <a:ext uri="{FF2B5EF4-FFF2-40B4-BE49-F238E27FC236}">
                            <a16:creationId xmlns:a16="http://schemas.microsoft.com/office/drawing/2014/main" id="{61BE835B-E9BF-446E-B9FB-148C39A4983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61" name="Straight Connector 60">
                      <a:extLst>
                        <a:ext uri="{FF2B5EF4-FFF2-40B4-BE49-F238E27FC236}">
                          <a16:creationId xmlns:a16="http://schemas.microsoft.com/office/drawing/2014/main" id="{1BB12643-FDA1-434C-97C4-062DC1C25A2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2F3BA80F-1747-4B0F-9C1F-A7BBEC8773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79988654-EAA2-4287-B7D1-FC707EE8F6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1885DA91-BE61-477C-A335-BAADA2D8D78E}"/>
                  </a:ext>
                </a:extLst>
              </p:cNvPr>
              <p:cNvSpPr txBox="1"/>
              <p:nvPr/>
            </p:nvSpPr>
            <p:spPr>
              <a:xfrm>
                <a:off x="3019135" y="4924276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10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D728791E-99AA-40A7-B734-BDF77A23506C}"/>
                  </a:ext>
                </a:extLst>
              </p:cNvPr>
              <p:cNvSpPr/>
              <p:nvPr/>
            </p:nvSpPr>
            <p:spPr>
              <a:xfrm>
                <a:off x="2657436" y="2353880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42FDCBB6-792F-46D7-8C0A-1B3B837BFBFF}"/>
                  </a:ext>
                </a:extLst>
              </p:cNvPr>
              <p:cNvSpPr/>
              <p:nvPr/>
            </p:nvSpPr>
            <p:spPr>
              <a:xfrm>
                <a:off x="2710349" y="5863751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9D932462-C6F7-46A0-A616-7904FE278382}"/>
                  </a:ext>
                </a:extLst>
              </p:cNvPr>
              <p:cNvCxnSpPr/>
              <p:nvPr/>
            </p:nvCxnSpPr>
            <p:spPr>
              <a:xfrm>
                <a:off x="2240948" y="3864667"/>
                <a:ext cx="0" cy="36586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3241AFB1-6E00-4198-BA1A-3AF6B6D8717A}"/>
                </a:ext>
              </a:extLst>
            </p:cNvPr>
            <p:cNvSpPr txBox="1"/>
            <p:nvPr/>
          </p:nvSpPr>
          <p:spPr>
            <a:xfrm>
              <a:off x="2404600" y="5967293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-4.4 V</a:t>
              </a:r>
            </a:p>
          </p:txBody>
        </p:sp>
      </p:grpSp>
      <p:sp>
        <p:nvSpPr>
          <p:cNvPr id="126" name="Title 1">
            <a:extLst>
              <a:ext uri="{FF2B5EF4-FFF2-40B4-BE49-F238E27FC236}">
                <a16:creationId xmlns:a16="http://schemas.microsoft.com/office/drawing/2014/main" id="{38BE353C-BDB1-4957-8B54-78FC6AB095D8}"/>
              </a:ext>
            </a:extLst>
          </p:cNvPr>
          <p:cNvSpPr txBox="1">
            <a:spLocks/>
          </p:cNvSpPr>
          <p:nvPr/>
        </p:nvSpPr>
        <p:spPr>
          <a:xfrm>
            <a:off x="3883073" y="1784579"/>
            <a:ext cx="7672550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Find the output voltage</a:t>
            </a:r>
          </a:p>
        </p:txBody>
      </p:sp>
      <p:sp>
        <p:nvSpPr>
          <p:cNvPr id="63" name="Title 1">
            <a:extLst>
              <a:ext uri="{FF2B5EF4-FFF2-40B4-BE49-F238E27FC236}">
                <a16:creationId xmlns:a16="http://schemas.microsoft.com/office/drawing/2014/main" id="{E345CE24-E25E-413A-962E-8A4EED4365BF}"/>
              </a:ext>
            </a:extLst>
          </p:cNvPr>
          <p:cNvSpPr txBox="1">
            <a:spLocks/>
          </p:cNvSpPr>
          <p:nvPr/>
        </p:nvSpPr>
        <p:spPr>
          <a:xfrm>
            <a:off x="4054445" y="2451979"/>
            <a:ext cx="7672550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>
                <a:solidFill>
                  <a:srgbClr val="0070C0"/>
                </a:solidFill>
              </a:rPr>
              <a:t>V</a:t>
            </a:r>
            <a:r>
              <a:rPr lang="en-US" sz="3600" baseline="-25000" dirty="0" err="1">
                <a:solidFill>
                  <a:srgbClr val="0070C0"/>
                </a:solidFill>
              </a:rPr>
              <a:t>out</a:t>
            </a:r>
            <a:r>
              <a:rPr lang="en-US" sz="3600" dirty="0">
                <a:solidFill>
                  <a:srgbClr val="0070C0"/>
                </a:solidFill>
              </a:rPr>
              <a:t> = – 4.4 V  + I</a:t>
            </a:r>
            <a:r>
              <a:rPr lang="en-US" sz="3600" baseline="-25000" dirty="0">
                <a:solidFill>
                  <a:srgbClr val="0070C0"/>
                </a:solidFill>
              </a:rPr>
              <a:t>D</a:t>
            </a:r>
            <a:r>
              <a:rPr lang="en-US" sz="3600" dirty="0">
                <a:solidFill>
                  <a:srgbClr val="0070C0"/>
                </a:solidFill>
              </a:rPr>
              <a:t> * 10 k</a:t>
            </a:r>
            <a:r>
              <a:rPr lang="el-GR" sz="3600" dirty="0">
                <a:solidFill>
                  <a:srgbClr val="0070C0"/>
                </a:solidFill>
              </a:rPr>
              <a:t>Ω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73" name="Title 1">
            <a:extLst>
              <a:ext uri="{FF2B5EF4-FFF2-40B4-BE49-F238E27FC236}">
                <a16:creationId xmlns:a16="http://schemas.microsoft.com/office/drawing/2014/main" id="{F1F6EC6D-8C50-4A7A-A405-5783F3C54273}"/>
              </a:ext>
            </a:extLst>
          </p:cNvPr>
          <p:cNvSpPr txBox="1">
            <a:spLocks/>
          </p:cNvSpPr>
          <p:nvPr/>
        </p:nvSpPr>
        <p:spPr>
          <a:xfrm>
            <a:off x="4054445" y="3384595"/>
            <a:ext cx="7672550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>
                <a:solidFill>
                  <a:srgbClr val="0070C0"/>
                </a:solidFill>
              </a:rPr>
              <a:t>V</a:t>
            </a:r>
            <a:r>
              <a:rPr lang="en-US" sz="3600" baseline="-25000" dirty="0" err="1">
                <a:solidFill>
                  <a:srgbClr val="0070C0"/>
                </a:solidFill>
              </a:rPr>
              <a:t>out</a:t>
            </a:r>
            <a:r>
              <a:rPr lang="en-US" sz="3600" dirty="0">
                <a:solidFill>
                  <a:srgbClr val="0070C0"/>
                </a:solidFill>
              </a:rPr>
              <a:t> = – 4.4 V  + V</a:t>
            </a:r>
            <a:r>
              <a:rPr lang="en-US" sz="3600" baseline="-25000" dirty="0">
                <a:solidFill>
                  <a:srgbClr val="0070C0"/>
                </a:solidFill>
              </a:rPr>
              <a:t>in</a:t>
            </a:r>
            <a:r>
              <a:rPr lang="en-US" sz="3600" dirty="0">
                <a:solidFill>
                  <a:srgbClr val="0070C0"/>
                </a:solidFill>
              </a:rPr>
              <a:t> / 2 +  1.85 V</a:t>
            </a:r>
          </a:p>
        </p:txBody>
      </p:sp>
      <p:sp>
        <p:nvSpPr>
          <p:cNvPr id="79" name="Title 1">
            <a:extLst>
              <a:ext uri="{FF2B5EF4-FFF2-40B4-BE49-F238E27FC236}">
                <a16:creationId xmlns:a16="http://schemas.microsoft.com/office/drawing/2014/main" id="{CCAC02C0-13A3-4FB0-9577-57160C2AF503}"/>
              </a:ext>
            </a:extLst>
          </p:cNvPr>
          <p:cNvSpPr txBox="1">
            <a:spLocks/>
          </p:cNvSpPr>
          <p:nvPr/>
        </p:nvSpPr>
        <p:spPr>
          <a:xfrm>
            <a:off x="4087848" y="4377351"/>
            <a:ext cx="7672550" cy="773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>
                <a:solidFill>
                  <a:srgbClr val="0070C0"/>
                </a:solidFill>
              </a:rPr>
              <a:t>V</a:t>
            </a:r>
            <a:r>
              <a:rPr lang="en-US" sz="3600" baseline="-25000" dirty="0" err="1">
                <a:solidFill>
                  <a:srgbClr val="0070C0"/>
                </a:solidFill>
              </a:rPr>
              <a:t>out</a:t>
            </a:r>
            <a:r>
              <a:rPr lang="en-US" sz="3600" dirty="0">
                <a:solidFill>
                  <a:srgbClr val="0070C0"/>
                </a:solidFill>
              </a:rPr>
              <a:t> = – 2.55 V  + V</a:t>
            </a:r>
            <a:r>
              <a:rPr lang="en-US" sz="3600" baseline="-25000" dirty="0">
                <a:solidFill>
                  <a:srgbClr val="0070C0"/>
                </a:solidFill>
              </a:rPr>
              <a:t>in</a:t>
            </a:r>
            <a:r>
              <a:rPr lang="en-US" sz="3600" dirty="0">
                <a:solidFill>
                  <a:srgbClr val="0070C0"/>
                </a:solidFill>
              </a:rPr>
              <a:t> / 2</a:t>
            </a:r>
          </a:p>
        </p:txBody>
      </p:sp>
    </p:spTree>
    <p:extLst>
      <p:ext uri="{BB962C8B-B14F-4D97-AF65-F5344CB8AC3E}">
        <p14:creationId xmlns:p14="http://schemas.microsoft.com/office/powerpoint/2010/main" val="2219282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63" grpId="0"/>
      <p:bldP spid="73" grpId="0"/>
      <p:bldP spid="7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21873</TotalTime>
  <Words>1731</Words>
  <Application>Microsoft Office PowerPoint</Application>
  <PresentationFormat>Widescreen</PresentationFormat>
  <Paragraphs>301</Paragraphs>
  <Slides>29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Office Theme</vt:lpstr>
      <vt:lpstr>Analog Electronics Technology</vt:lpstr>
      <vt:lpstr>PowerPoint Presentation</vt:lpstr>
      <vt:lpstr>Practice 1: Find the ac voltage across the diode if the input voltage VAC is 100 mV sin(ω t)</vt:lpstr>
      <vt:lpstr>Practice 1: Find the ac voltage across the diode if the input voltage VAC is 100 mV sin(ω t)</vt:lpstr>
      <vt:lpstr>Practice 1: Find the ac voltage across the diode if the input voltage VAC is 100 mV sin(ω t)</vt:lpstr>
      <vt:lpstr>Practice 1: Find the ac voltage across the diode if the input voltage VAC is 100 mV sin(ω t)</vt:lpstr>
      <vt:lpstr>PowerPoint Presentation</vt:lpstr>
      <vt:lpstr>Practice Problem 2  a)  Find the transfer characteristic of the following circuit</vt:lpstr>
      <vt:lpstr>Practice Problem 2  a)  Find the transfer characteristic of the following circuit</vt:lpstr>
      <vt:lpstr>Practice Problem 2  a)  Find the transfer characteristic of the following circuit</vt:lpstr>
      <vt:lpstr>Practice Problem 2  a)  Find the transfer characteristic of the following circuit</vt:lpstr>
      <vt:lpstr>PowerPoint Presentation</vt:lpstr>
      <vt:lpstr>PowerPoint Presentation</vt:lpstr>
      <vt:lpstr>PowerPoint Presentation</vt:lpstr>
      <vt:lpstr>Practice Problem 3  a)  Find the transfer characteristic of the following circuit</vt:lpstr>
      <vt:lpstr>Practice Problem 3  a)  Find the transfer characteristic of the following circuit</vt:lpstr>
      <vt:lpstr>Practice Problem 3  a)  Find the transfer characteristic of the following circuit</vt:lpstr>
      <vt:lpstr>Practice Problem 3  a)  Find the transfer characteristic of the following circuit</vt:lpstr>
      <vt:lpstr>Practice Problem 3  b)  Find the current through the diode and the output voltage when the input is 5.0 volts</vt:lpstr>
      <vt:lpstr>Practice Problem 3  c)  Find the current through the diode and the output voltage when the input is -2.0 volts</vt:lpstr>
      <vt:lpstr>PowerPoint Presentation</vt:lpstr>
      <vt:lpstr>Practice Problem 4 a:  Find the transfer characteristic of the following circuit</vt:lpstr>
      <vt:lpstr>Practice Problem 4 a:  Find the transfer characteristic of the following circuit</vt:lpstr>
      <vt:lpstr>Practice Problem 4 a:  Find the transfer characteristic of the following circuit</vt:lpstr>
      <vt:lpstr>Practice Problem 4 a:  Find the transfer characteristic of the following circuit</vt:lpstr>
      <vt:lpstr>Practice Problem 4 a:  Find the transfer characteristic of the following circuit</vt:lpstr>
      <vt:lpstr>PowerPoint Presentation</vt:lpstr>
      <vt:lpstr>Practice Problem 4  b)  Find the current through the diode and the output voltage when the input is 5.0 volts</vt:lpstr>
      <vt:lpstr>Practice Problem 4  c)  Find the current through the diode and the output voltage when the input is -4.5 volts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486</cp:revision>
  <dcterms:created xsi:type="dcterms:W3CDTF">2018-11-17T00:51:02Z</dcterms:created>
  <dcterms:modified xsi:type="dcterms:W3CDTF">2020-10-01T19:44:33Z</dcterms:modified>
</cp:coreProperties>
</file>