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23" r:id="rId3"/>
    <p:sldId id="465" r:id="rId4"/>
    <p:sldId id="398" r:id="rId5"/>
    <p:sldId id="453" r:id="rId6"/>
    <p:sldId id="454" r:id="rId7"/>
    <p:sldId id="399" r:id="rId8"/>
    <p:sldId id="455" r:id="rId9"/>
    <p:sldId id="456" r:id="rId10"/>
    <p:sldId id="457" r:id="rId11"/>
    <p:sldId id="458" r:id="rId12"/>
    <p:sldId id="400" r:id="rId13"/>
    <p:sldId id="459" r:id="rId14"/>
    <p:sldId id="401" r:id="rId15"/>
    <p:sldId id="460" r:id="rId16"/>
    <p:sldId id="402" r:id="rId17"/>
    <p:sldId id="462" r:id="rId18"/>
    <p:sldId id="463" r:id="rId19"/>
    <p:sldId id="449" r:id="rId20"/>
    <p:sldId id="415" r:id="rId21"/>
    <p:sldId id="464" r:id="rId22"/>
    <p:sldId id="44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4FF"/>
    <a:srgbClr val="66CCFF"/>
    <a:srgbClr val="96B0DE"/>
    <a:srgbClr val="C2D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684" autoAdjust="0"/>
    <p:restoredTop sz="94660"/>
  </p:normalViewPr>
  <p:slideViewPr>
    <p:cSldViewPr snapToGrid="0">
      <p:cViewPr varScale="1">
        <p:scale>
          <a:sx n="54" d="100"/>
          <a:sy n="54" d="100"/>
        </p:scale>
        <p:origin x="6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Solving diode circuits with varying inputs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3482649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  <a:endCxn id="10" idx="0"/>
          </p:cNvCxnSpPr>
          <p:nvPr/>
        </p:nvCxnSpPr>
        <p:spPr>
          <a:xfrm flipH="1">
            <a:off x="3863136" y="3881510"/>
            <a:ext cx="104727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stCxn id="10" idx="3"/>
          </p:cNvCxnSpPr>
          <p:nvPr/>
        </p:nvCxnSpPr>
        <p:spPr>
          <a:xfrm flipH="1" flipV="1">
            <a:off x="1383527" y="3881509"/>
            <a:ext cx="2084396" cy="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2280C04-7F49-4857-AF0F-63575B0BD342}"/>
              </a:ext>
            </a:extLst>
          </p:cNvPr>
          <p:cNvSpPr txBox="1"/>
          <p:nvPr/>
        </p:nvSpPr>
        <p:spPr>
          <a:xfrm>
            <a:off x="862125" y="370729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-5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785233" y="144828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+5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119207" y="2160389"/>
            <a:ext cx="4001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Assume D</a:t>
            </a:r>
            <a:r>
              <a:rPr lang="en-US" baseline="-25000" dirty="0"/>
              <a:t>1</a:t>
            </a:r>
            <a:r>
              <a:rPr lang="en-US" dirty="0"/>
              <a:t> is cut off (not conducting)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2FAEBD9-6718-4C75-8B71-DAB7EC43F4F5}"/>
              </a:ext>
            </a:extLst>
          </p:cNvPr>
          <p:cNvSpPr txBox="1"/>
          <p:nvPr/>
        </p:nvSpPr>
        <p:spPr>
          <a:xfrm>
            <a:off x="3288508" y="3275026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0336C40-96EF-420C-A9F5-A5BF5303A6C8}"/>
              </a:ext>
            </a:extLst>
          </p:cNvPr>
          <p:cNvSpPr txBox="1"/>
          <p:nvPr/>
        </p:nvSpPr>
        <p:spPr>
          <a:xfrm>
            <a:off x="4943398" y="322634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EB30B0D-354A-4B75-B878-CAA58292B40A}"/>
              </a:ext>
            </a:extLst>
          </p:cNvPr>
          <p:cNvSpPr txBox="1"/>
          <p:nvPr/>
        </p:nvSpPr>
        <p:spPr>
          <a:xfrm>
            <a:off x="4231423" y="3461922"/>
            <a:ext cx="504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baseline="-250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CD27E7A-11D2-4AA2-BA47-E420638A9ACE}"/>
              </a:ext>
            </a:extLst>
          </p:cNvPr>
          <p:cNvSpPr txBox="1"/>
          <p:nvPr/>
        </p:nvSpPr>
        <p:spPr>
          <a:xfrm>
            <a:off x="8193257" y="1791057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= 9.3 V / 8 k</a:t>
            </a:r>
            <a:r>
              <a:rPr lang="el-GR" dirty="0"/>
              <a:t>Ω</a:t>
            </a:r>
            <a:r>
              <a:rPr lang="en-US" dirty="0"/>
              <a:t> = 1.16 mA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B2978EB-A6FE-4E3F-9B8A-2A2F52E09DEC}"/>
              </a:ext>
            </a:extLst>
          </p:cNvPr>
          <p:cNvSpPr txBox="1"/>
          <p:nvPr/>
        </p:nvSpPr>
        <p:spPr>
          <a:xfrm>
            <a:off x="8138216" y="2805836"/>
            <a:ext cx="2217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- 1.975 V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487C0EE-88BA-4882-906B-E5F3AD38BD13}"/>
              </a:ext>
            </a:extLst>
          </p:cNvPr>
          <p:cNvSpPr txBox="1"/>
          <p:nvPr/>
        </p:nvSpPr>
        <p:spPr>
          <a:xfrm>
            <a:off x="8120640" y="4106728"/>
            <a:ext cx="315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</a:t>
            </a:r>
            <a:r>
              <a:rPr lang="en-US" dirty="0"/>
              <a:t> =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– 0.7 V  = - 2.675 V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4E7E0CB-05BF-439A-9DCD-0370E2FDCA67}"/>
              </a:ext>
            </a:extLst>
          </p:cNvPr>
          <p:cNvSpPr txBox="1"/>
          <p:nvPr/>
        </p:nvSpPr>
        <p:spPr>
          <a:xfrm>
            <a:off x="8459071" y="5406542"/>
            <a:ext cx="2294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&lt; - 1.975 V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92CDBB4-B75C-4BCB-8DB4-9B333C8075D3}"/>
              </a:ext>
            </a:extLst>
          </p:cNvPr>
          <p:cNvSpPr txBox="1"/>
          <p:nvPr/>
        </p:nvSpPr>
        <p:spPr>
          <a:xfrm>
            <a:off x="7707575" y="1290578"/>
            <a:ext cx="28731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current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A156AC3-2B00-4DA6-BA77-9BE06F9A1B80}"/>
              </a:ext>
            </a:extLst>
          </p:cNvPr>
          <p:cNvSpPr txBox="1"/>
          <p:nvPr/>
        </p:nvSpPr>
        <p:spPr>
          <a:xfrm>
            <a:off x="7707575" y="2301105"/>
            <a:ext cx="28731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output voltage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1A6B0B7-B4E8-46B1-8F90-6BAD6EE5085A}"/>
              </a:ext>
            </a:extLst>
          </p:cNvPr>
          <p:cNvSpPr txBox="1"/>
          <p:nvPr/>
        </p:nvSpPr>
        <p:spPr>
          <a:xfrm>
            <a:off x="7851277" y="3473230"/>
            <a:ext cx="3352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voltage at node A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515E912-B1ED-4258-85E8-06D1DA287BD5}"/>
              </a:ext>
            </a:extLst>
          </p:cNvPr>
          <p:cNvSpPr txBox="1"/>
          <p:nvPr/>
        </p:nvSpPr>
        <p:spPr>
          <a:xfrm>
            <a:off x="7544705" y="4717145"/>
            <a:ext cx="4532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voltage range for input voltage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9766D542-2DBF-40BC-B5DB-500174770668}"/>
              </a:ext>
            </a:extLst>
          </p:cNvPr>
          <p:cNvSpPr txBox="1"/>
          <p:nvPr/>
        </p:nvSpPr>
        <p:spPr>
          <a:xfrm>
            <a:off x="1114133" y="2540000"/>
            <a:ext cx="2613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can remove it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EC5E544-1EC3-4CB3-9AB7-53D259A73B17}"/>
              </a:ext>
            </a:extLst>
          </p:cNvPr>
          <p:cNvSpPr txBox="1"/>
          <p:nvPr/>
        </p:nvSpPr>
        <p:spPr>
          <a:xfrm>
            <a:off x="1114133" y="2946979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Can D</a:t>
            </a:r>
            <a:r>
              <a:rPr lang="en-US" baseline="-25000" dirty="0"/>
              <a:t>2 </a:t>
            </a:r>
            <a:r>
              <a:rPr lang="en-US" dirty="0"/>
              <a:t>also be cut off?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AA38D134-B7DD-46BD-BB6F-630F54B6D945}"/>
              </a:ext>
            </a:extLst>
          </p:cNvPr>
          <p:cNvSpPr/>
          <p:nvPr/>
        </p:nvSpPr>
        <p:spPr>
          <a:xfrm>
            <a:off x="3262707" y="3628608"/>
            <a:ext cx="731520" cy="731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09361C2-73CA-43C3-996E-D59C22364620}"/>
              </a:ext>
            </a:extLst>
          </p:cNvPr>
          <p:cNvSpPr txBox="1"/>
          <p:nvPr/>
        </p:nvSpPr>
        <p:spPr>
          <a:xfrm>
            <a:off x="3438882" y="2922511"/>
            <a:ext cx="687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No!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0E8AA18-A42D-4E05-B24B-C92CEF43F301}"/>
              </a:ext>
            </a:extLst>
          </p:cNvPr>
          <p:cNvSpPr txBox="1"/>
          <p:nvPr/>
        </p:nvSpPr>
        <p:spPr>
          <a:xfrm>
            <a:off x="898224" y="4319601"/>
            <a:ext cx="3087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Replace D</a:t>
            </a:r>
            <a:r>
              <a:rPr lang="en-US" baseline="-25000" dirty="0"/>
              <a:t>2 </a:t>
            </a:r>
            <a:r>
              <a:rPr lang="en-US" dirty="0"/>
              <a:t> with voltage source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569C471-0E6D-47CC-87D9-B7DFC8D0A06C}"/>
              </a:ext>
            </a:extLst>
          </p:cNvPr>
          <p:cNvGrpSpPr/>
          <p:nvPr/>
        </p:nvGrpSpPr>
        <p:grpSpPr>
          <a:xfrm>
            <a:off x="4815025" y="3595675"/>
            <a:ext cx="1677611" cy="1302469"/>
            <a:chOff x="3847699" y="2585082"/>
            <a:chExt cx="1677611" cy="1302469"/>
          </a:xfrm>
        </p:grpSpPr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7AD7B2D4-802E-439D-AF3D-8E5F882BC72D}"/>
                </a:ext>
              </a:extLst>
            </p:cNvPr>
            <p:cNvSpPr/>
            <p:nvPr/>
          </p:nvSpPr>
          <p:spPr>
            <a:xfrm>
              <a:off x="3847699" y="2585082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DCC7A6C8-9EFA-4AEA-8A61-B29A29924EF5}"/>
                </a:ext>
              </a:extLst>
            </p:cNvPr>
            <p:cNvSpPr txBox="1"/>
            <p:nvPr/>
          </p:nvSpPr>
          <p:spPr>
            <a:xfrm>
              <a:off x="3919781" y="2698808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2CE0FD52-E880-4AC8-A78C-7D76F939EAE9}"/>
                </a:ext>
              </a:extLst>
            </p:cNvPr>
            <p:cNvSpPr txBox="1"/>
            <p:nvPr/>
          </p:nvSpPr>
          <p:spPr>
            <a:xfrm>
              <a:off x="4213459" y="2735869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4" name="Content Placeholder 2">
              <a:extLst>
                <a:ext uri="{FF2B5EF4-FFF2-40B4-BE49-F238E27FC236}">
                  <a16:creationId xmlns:a16="http://schemas.microsoft.com/office/drawing/2014/main" id="{54A46188-56FC-4F82-BF95-5736394D9985}"/>
                </a:ext>
              </a:extLst>
            </p:cNvPr>
            <p:cNvSpPr txBox="1">
              <a:spLocks/>
            </p:cNvSpPr>
            <p:nvPr/>
          </p:nvSpPr>
          <p:spPr>
            <a:xfrm>
              <a:off x="3899706" y="3330476"/>
              <a:ext cx="1625604" cy="55707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on</a:t>
              </a:r>
              <a:r>
                <a:rPr lang="en-US" sz="2000" dirty="0"/>
                <a:t> = (0.7 V)</a:t>
              </a:r>
            </a:p>
          </p:txBody>
        </p:sp>
      </p:grpSp>
      <p:sp>
        <p:nvSpPr>
          <p:cNvPr id="75" name="Title 1">
            <a:extLst>
              <a:ext uri="{FF2B5EF4-FFF2-40B4-BE49-F238E27FC236}">
                <a16:creationId xmlns:a16="http://schemas.microsoft.com/office/drawing/2014/main" id="{6CB2FD4D-D3BF-499B-AECE-0F059A37E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458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Circuits with multiple diodes and an unknown input</a:t>
            </a:r>
          </a:p>
        </p:txBody>
      </p:sp>
    </p:spTree>
    <p:extLst>
      <p:ext uri="{BB962C8B-B14F-4D97-AF65-F5344CB8AC3E}">
        <p14:creationId xmlns:p14="http://schemas.microsoft.com/office/powerpoint/2010/main" val="2973636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4" grpId="0"/>
      <p:bldP spid="65" grpId="0"/>
      <p:bldP spid="6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2"/>
            <a:ext cx="96208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circuit needs to be solved for each possible combination of diode states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F798E4E-A5BD-4ED5-98C7-EDA8CEDE779C}"/>
              </a:ext>
            </a:extLst>
          </p:cNvPr>
          <p:cNvSpPr txBox="1"/>
          <p:nvPr/>
        </p:nvSpPr>
        <p:spPr>
          <a:xfrm>
            <a:off x="1186810" y="2945975"/>
            <a:ext cx="3578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two diodes: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40CF739-47AD-4F38-A912-78BC5CDC5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620230"/>
              </p:ext>
            </p:extLst>
          </p:nvPr>
        </p:nvGraphicFramePr>
        <p:xfrm>
          <a:off x="1186810" y="3829806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88011603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193995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0908940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746120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Diode 1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2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Input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35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730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in</a:t>
                      </a:r>
                      <a:r>
                        <a:rPr lang="en-US" dirty="0"/>
                        <a:t> &lt; - 1.975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out</a:t>
                      </a:r>
                      <a:r>
                        <a:rPr lang="en-US" dirty="0"/>
                        <a:t> = - 1.975 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111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108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794558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83EB616-85FD-4090-AD5B-3A1261D45885}"/>
              </a:ext>
            </a:extLst>
          </p:cNvPr>
          <p:cNvSpPr/>
          <p:nvPr/>
        </p:nvSpPr>
        <p:spPr>
          <a:xfrm>
            <a:off x="5247167" y="4206784"/>
            <a:ext cx="4038598" cy="365760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8B99DC6-BDE5-4619-BB43-F5A18D997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458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Circuits with multiple diodes and an unknown input</a:t>
            </a:r>
          </a:p>
        </p:txBody>
      </p:sp>
    </p:spTree>
    <p:extLst>
      <p:ext uri="{BB962C8B-B14F-4D97-AF65-F5344CB8AC3E}">
        <p14:creationId xmlns:p14="http://schemas.microsoft.com/office/powerpoint/2010/main" val="3343197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3482649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  <a:endCxn id="10" idx="0"/>
          </p:cNvCxnSpPr>
          <p:nvPr/>
        </p:nvCxnSpPr>
        <p:spPr>
          <a:xfrm flipH="1">
            <a:off x="3863136" y="3881510"/>
            <a:ext cx="104727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stCxn id="10" idx="3"/>
          </p:cNvCxnSpPr>
          <p:nvPr/>
        </p:nvCxnSpPr>
        <p:spPr>
          <a:xfrm flipH="1" flipV="1">
            <a:off x="1383527" y="3881509"/>
            <a:ext cx="2084396" cy="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2280C04-7F49-4857-AF0F-63575B0BD342}"/>
              </a:ext>
            </a:extLst>
          </p:cNvPr>
          <p:cNvSpPr txBox="1"/>
          <p:nvPr/>
        </p:nvSpPr>
        <p:spPr>
          <a:xfrm>
            <a:off x="862125" y="370729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-5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785233" y="144828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+5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189292" y="2160389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Assume D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is cut off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2FAEBD9-6718-4C75-8B71-DAB7EC43F4F5}"/>
              </a:ext>
            </a:extLst>
          </p:cNvPr>
          <p:cNvSpPr txBox="1"/>
          <p:nvPr/>
        </p:nvSpPr>
        <p:spPr>
          <a:xfrm>
            <a:off x="3310656" y="3213121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0336C40-96EF-420C-A9F5-A5BF5303A6C8}"/>
              </a:ext>
            </a:extLst>
          </p:cNvPr>
          <p:cNvSpPr txBox="1"/>
          <p:nvPr/>
        </p:nvSpPr>
        <p:spPr>
          <a:xfrm>
            <a:off x="4975113" y="3320986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EB30B0D-354A-4B75-B878-CAA58292B40A}"/>
              </a:ext>
            </a:extLst>
          </p:cNvPr>
          <p:cNvSpPr txBox="1"/>
          <p:nvPr/>
        </p:nvSpPr>
        <p:spPr>
          <a:xfrm>
            <a:off x="4231423" y="3461922"/>
            <a:ext cx="504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baseline="-250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B2978EB-A6FE-4E3F-9B8A-2A2F52E09DEC}"/>
              </a:ext>
            </a:extLst>
          </p:cNvPr>
          <p:cNvSpPr txBox="1"/>
          <p:nvPr/>
        </p:nvSpPr>
        <p:spPr>
          <a:xfrm>
            <a:off x="8633468" y="2557948"/>
            <a:ext cx="2424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5 V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4E7E0CB-05BF-439A-9DCD-0370E2FDCA67}"/>
              </a:ext>
            </a:extLst>
          </p:cNvPr>
          <p:cNvSpPr txBox="1"/>
          <p:nvPr/>
        </p:nvSpPr>
        <p:spPr>
          <a:xfrm>
            <a:off x="8526968" y="6007148"/>
            <a:ext cx="2079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&gt;= 5 V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A308FA2-66E8-48EE-9D38-9F1E9F88909B}"/>
              </a:ext>
            </a:extLst>
          </p:cNvPr>
          <p:cNvSpPr txBox="1"/>
          <p:nvPr/>
        </p:nvSpPr>
        <p:spPr>
          <a:xfrm>
            <a:off x="7640584" y="1509478"/>
            <a:ext cx="28731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output voltage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758EF8D-DE21-4B94-B68F-B7BF7C916772}"/>
              </a:ext>
            </a:extLst>
          </p:cNvPr>
          <p:cNvSpPr txBox="1"/>
          <p:nvPr/>
        </p:nvSpPr>
        <p:spPr>
          <a:xfrm>
            <a:off x="7599929" y="4457044"/>
            <a:ext cx="4532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voltage range for input voltage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79FB03C-5D97-498F-98D3-35785BC444DE}"/>
              </a:ext>
            </a:extLst>
          </p:cNvPr>
          <p:cNvSpPr txBox="1"/>
          <p:nvPr/>
        </p:nvSpPr>
        <p:spPr>
          <a:xfrm>
            <a:off x="7659936" y="3244248"/>
            <a:ext cx="4532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voltage range for node A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0E85564-31D8-4AAA-9014-8AB771DA8417}"/>
              </a:ext>
            </a:extLst>
          </p:cNvPr>
          <p:cNvSpPr txBox="1"/>
          <p:nvPr/>
        </p:nvSpPr>
        <p:spPr>
          <a:xfrm>
            <a:off x="8663965" y="3881691"/>
            <a:ext cx="194248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</a:t>
            </a:r>
            <a:r>
              <a:rPr lang="en-US" dirty="0"/>
              <a:t> &gt;= 4.3 V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8CD0E1B-2F2F-43EB-9B8F-816719745E66}"/>
              </a:ext>
            </a:extLst>
          </p:cNvPr>
          <p:cNvSpPr txBox="1"/>
          <p:nvPr/>
        </p:nvSpPr>
        <p:spPr>
          <a:xfrm>
            <a:off x="1133670" y="2713009"/>
            <a:ext cx="30634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Remove it from the circuit</a:t>
            </a: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514EF023-7932-4828-83A7-590E74652DDF}"/>
              </a:ext>
            </a:extLst>
          </p:cNvPr>
          <p:cNvSpPr/>
          <p:nvPr/>
        </p:nvSpPr>
        <p:spPr>
          <a:xfrm>
            <a:off x="4750346" y="3677037"/>
            <a:ext cx="731520" cy="731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AB27B52-336F-4395-A5AC-3500B8696CCE}"/>
              </a:ext>
            </a:extLst>
          </p:cNvPr>
          <p:cNvSpPr txBox="1"/>
          <p:nvPr/>
        </p:nvSpPr>
        <p:spPr>
          <a:xfrm>
            <a:off x="7973737" y="1991255"/>
            <a:ext cx="28731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F0"/>
                </a:solidFill>
              </a:rPr>
              <a:t>No current through R</a:t>
            </a:r>
            <a:r>
              <a:rPr lang="en-US" sz="2000" baseline="-25000" dirty="0">
                <a:solidFill>
                  <a:srgbClr val="00B0F0"/>
                </a:solidFill>
              </a:rPr>
              <a:t>1</a:t>
            </a:r>
            <a:r>
              <a:rPr lang="en-US" sz="2000" dirty="0">
                <a:solidFill>
                  <a:srgbClr val="00B0F0"/>
                </a:solidFill>
              </a:rPr>
              <a:t> 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AAD2FD8-9EC5-414B-9AB5-35CE6DE16728}"/>
              </a:ext>
            </a:extLst>
          </p:cNvPr>
          <p:cNvSpPr txBox="1"/>
          <p:nvPr/>
        </p:nvSpPr>
        <p:spPr>
          <a:xfrm>
            <a:off x="8198616" y="4938821"/>
            <a:ext cx="3858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F0"/>
                </a:solidFill>
              </a:rPr>
              <a:t>There is a voltage drop across R</a:t>
            </a:r>
            <a:r>
              <a:rPr lang="en-US" sz="2000" baseline="-25000" dirty="0">
                <a:solidFill>
                  <a:srgbClr val="00B0F0"/>
                </a:solidFill>
              </a:rPr>
              <a:t>2</a:t>
            </a:r>
            <a:r>
              <a:rPr lang="en-US" sz="2000" dirty="0">
                <a:solidFill>
                  <a:srgbClr val="00B0F0"/>
                </a:solidFill>
              </a:rPr>
              <a:t>  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ECE2EB8-65A7-45EE-8137-955C6F639E3C}"/>
              </a:ext>
            </a:extLst>
          </p:cNvPr>
          <p:cNvSpPr txBox="1"/>
          <p:nvPr/>
        </p:nvSpPr>
        <p:spPr>
          <a:xfrm>
            <a:off x="8259383" y="5417039"/>
            <a:ext cx="3510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F0"/>
                </a:solidFill>
              </a:rPr>
              <a:t>D</a:t>
            </a:r>
            <a:r>
              <a:rPr lang="en-US" sz="2000" baseline="-25000" dirty="0">
                <a:solidFill>
                  <a:srgbClr val="00B0F0"/>
                </a:solidFill>
              </a:rPr>
              <a:t>1</a:t>
            </a:r>
            <a:r>
              <a:rPr lang="en-US" sz="2000" dirty="0">
                <a:solidFill>
                  <a:srgbClr val="00B0F0"/>
                </a:solidFill>
              </a:rPr>
              <a:t>  must be forward biased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AFFC9F6E-1EC2-43EB-9EE5-CBFB507374A8}"/>
              </a:ext>
            </a:extLst>
          </p:cNvPr>
          <p:cNvGrpSpPr/>
          <p:nvPr/>
        </p:nvGrpSpPr>
        <p:grpSpPr>
          <a:xfrm>
            <a:off x="2713755" y="3552042"/>
            <a:ext cx="1625604" cy="1313272"/>
            <a:chOff x="3287632" y="2585082"/>
            <a:chExt cx="1625604" cy="1313272"/>
          </a:xfrm>
        </p:grpSpPr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7C7B2003-109A-4786-9811-FDC14F0C12AC}"/>
                </a:ext>
              </a:extLst>
            </p:cNvPr>
            <p:cNvSpPr/>
            <p:nvPr/>
          </p:nvSpPr>
          <p:spPr>
            <a:xfrm>
              <a:off x="3847699" y="2585082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8395E744-2A5F-4E3B-89F4-001CDBC4D538}"/>
                </a:ext>
              </a:extLst>
            </p:cNvPr>
            <p:cNvSpPr txBox="1"/>
            <p:nvPr/>
          </p:nvSpPr>
          <p:spPr>
            <a:xfrm>
              <a:off x="4281667" y="2679546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60B940D-0F70-4376-B4A4-332A06CCD8D1}"/>
                </a:ext>
              </a:extLst>
            </p:cNvPr>
            <p:cNvSpPr txBox="1"/>
            <p:nvPr/>
          </p:nvSpPr>
          <p:spPr>
            <a:xfrm>
              <a:off x="3871852" y="2746989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Content Placeholder 2">
              <a:extLst>
                <a:ext uri="{FF2B5EF4-FFF2-40B4-BE49-F238E27FC236}">
                  <a16:creationId xmlns:a16="http://schemas.microsoft.com/office/drawing/2014/main" id="{48C92438-C276-4F9E-8CD2-E80F223E0B44}"/>
                </a:ext>
              </a:extLst>
            </p:cNvPr>
            <p:cNvSpPr txBox="1">
              <a:spLocks/>
            </p:cNvSpPr>
            <p:nvPr/>
          </p:nvSpPr>
          <p:spPr>
            <a:xfrm>
              <a:off x="3287632" y="3341279"/>
              <a:ext cx="1625604" cy="55707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on</a:t>
              </a:r>
              <a:r>
                <a:rPr lang="en-US" sz="2000" dirty="0"/>
                <a:t> = (0.7 V)</a:t>
              </a:r>
            </a:p>
          </p:txBody>
        </p:sp>
      </p:grpSp>
      <p:sp>
        <p:nvSpPr>
          <p:cNvPr id="74" name="Title 1">
            <a:extLst>
              <a:ext uri="{FF2B5EF4-FFF2-40B4-BE49-F238E27FC236}">
                <a16:creationId xmlns:a16="http://schemas.microsoft.com/office/drawing/2014/main" id="{C71C50A9-4B62-480D-8B70-4EE78BA35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458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Circuits with multiple diodes and an unknown input</a:t>
            </a:r>
          </a:p>
        </p:txBody>
      </p:sp>
    </p:spTree>
    <p:extLst>
      <p:ext uri="{BB962C8B-B14F-4D97-AF65-F5344CB8AC3E}">
        <p14:creationId xmlns:p14="http://schemas.microsoft.com/office/powerpoint/2010/main" val="90032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1" grpId="0"/>
      <p:bldP spid="58" grpId="0"/>
      <p:bldP spid="60" grpId="0"/>
      <p:bldP spid="62" grpId="0"/>
      <p:bldP spid="63" grpId="0"/>
      <p:bldP spid="64" grpId="0"/>
      <p:bldP spid="65" grpId="0" animBg="1"/>
      <p:bldP spid="65" grpId="1" animBg="1"/>
      <p:bldP spid="66" grpId="0"/>
      <p:bldP spid="67" grpId="0"/>
      <p:bldP spid="6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2"/>
            <a:ext cx="96208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circuit needs to be solved for each possible combination of diode states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F798E4E-A5BD-4ED5-98C7-EDA8CEDE779C}"/>
              </a:ext>
            </a:extLst>
          </p:cNvPr>
          <p:cNvSpPr txBox="1"/>
          <p:nvPr/>
        </p:nvSpPr>
        <p:spPr>
          <a:xfrm>
            <a:off x="1186810" y="2945975"/>
            <a:ext cx="3578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two diodes: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40CF739-47AD-4F38-A912-78BC5CDC5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954576"/>
              </p:ext>
            </p:extLst>
          </p:nvPr>
        </p:nvGraphicFramePr>
        <p:xfrm>
          <a:off x="1186810" y="3829806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88011603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193995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0908940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746120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Diode 1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2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Input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35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730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in</a:t>
                      </a:r>
                      <a:r>
                        <a:rPr lang="en-US" dirty="0"/>
                        <a:t> &lt; - 1.975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out</a:t>
                      </a:r>
                      <a:r>
                        <a:rPr lang="en-US" dirty="0"/>
                        <a:t> = - 1.975 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111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in</a:t>
                      </a:r>
                      <a:r>
                        <a:rPr lang="en-US" dirty="0"/>
                        <a:t> &gt;= 5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out</a:t>
                      </a:r>
                      <a:r>
                        <a:rPr lang="en-US" dirty="0"/>
                        <a:t> = 5 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108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794558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83EB616-85FD-4090-AD5B-3A1261D45885}"/>
              </a:ext>
            </a:extLst>
          </p:cNvPr>
          <p:cNvSpPr/>
          <p:nvPr/>
        </p:nvSpPr>
        <p:spPr>
          <a:xfrm>
            <a:off x="5257800" y="4217417"/>
            <a:ext cx="4038598" cy="365760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5E76D87-63D1-4452-AB1E-32FC11417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458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Circuits with multiple diodes and an unknown input</a:t>
            </a:r>
          </a:p>
        </p:txBody>
      </p:sp>
    </p:spTree>
    <p:extLst>
      <p:ext uri="{BB962C8B-B14F-4D97-AF65-F5344CB8AC3E}">
        <p14:creationId xmlns:p14="http://schemas.microsoft.com/office/powerpoint/2010/main" val="2630854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3482649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  <a:endCxn id="10" idx="0"/>
          </p:cNvCxnSpPr>
          <p:nvPr/>
        </p:nvCxnSpPr>
        <p:spPr>
          <a:xfrm flipH="1">
            <a:off x="3863136" y="3881510"/>
            <a:ext cx="104727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stCxn id="10" idx="3"/>
          </p:cNvCxnSpPr>
          <p:nvPr/>
        </p:nvCxnSpPr>
        <p:spPr>
          <a:xfrm flipH="1" flipV="1">
            <a:off x="1383527" y="3881509"/>
            <a:ext cx="2084396" cy="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2280C04-7F49-4857-AF0F-63575B0BD342}"/>
              </a:ext>
            </a:extLst>
          </p:cNvPr>
          <p:cNvSpPr txBox="1"/>
          <p:nvPr/>
        </p:nvSpPr>
        <p:spPr>
          <a:xfrm>
            <a:off x="862125" y="370729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-5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785233" y="144828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+5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189292" y="2160389"/>
            <a:ext cx="3010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Assume both diodes are conducting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2FAEBD9-6718-4C75-8B71-DAB7EC43F4F5}"/>
              </a:ext>
            </a:extLst>
          </p:cNvPr>
          <p:cNvSpPr txBox="1"/>
          <p:nvPr/>
        </p:nvSpPr>
        <p:spPr>
          <a:xfrm>
            <a:off x="3212852" y="3198279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0336C40-96EF-420C-A9F5-A5BF5303A6C8}"/>
              </a:ext>
            </a:extLst>
          </p:cNvPr>
          <p:cNvSpPr txBox="1"/>
          <p:nvPr/>
        </p:nvSpPr>
        <p:spPr>
          <a:xfrm>
            <a:off x="4952909" y="323421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EB30B0D-354A-4B75-B878-CAA58292B40A}"/>
              </a:ext>
            </a:extLst>
          </p:cNvPr>
          <p:cNvSpPr txBox="1"/>
          <p:nvPr/>
        </p:nvSpPr>
        <p:spPr>
          <a:xfrm>
            <a:off x="4231423" y="3461922"/>
            <a:ext cx="504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baseline="-250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B2978EB-A6FE-4E3F-9B8A-2A2F52E09DEC}"/>
              </a:ext>
            </a:extLst>
          </p:cNvPr>
          <p:cNvSpPr txBox="1"/>
          <p:nvPr/>
        </p:nvSpPr>
        <p:spPr>
          <a:xfrm>
            <a:off x="8310213" y="2162736"/>
            <a:ext cx="1781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</a:t>
            </a:r>
            <a:r>
              <a:rPr lang="en-US" dirty="0"/>
              <a:t> = V</a:t>
            </a:r>
            <a:r>
              <a:rPr lang="en-US" baseline="-25000" dirty="0"/>
              <a:t>in </a:t>
            </a:r>
            <a:r>
              <a:rPr lang="en-US" dirty="0"/>
              <a:t>– 0.7 V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8712B45-533B-4226-8DEB-51F468C9994F}"/>
              </a:ext>
            </a:extLst>
          </p:cNvPr>
          <p:cNvSpPr txBox="1"/>
          <p:nvPr/>
        </p:nvSpPr>
        <p:spPr>
          <a:xfrm>
            <a:off x="7812125" y="3005916"/>
            <a:ext cx="28731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output voltage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7047F4A-DC8A-416F-8F6D-A005CF23F22F}"/>
              </a:ext>
            </a:extLst>
          </p:cNvPr>
          <p:cNvSpPr txBox="1"/>
          <p:nvPr/>
        </p:nvSpPr>
        <p:spPr>
          <a:xfrm>
            <a:off x="7599929" y="4457044"/>
            <a:ext cx="4532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voltage range for input voltage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80D9C24-89B1-428C-8163-9856ECD39AB5}"/>
              </a:ext>
            </a:extLst>
          </p:cNvPr>
          <p:cNvSpPr txBox="1"/>
          <p:nvPr/>
        </p:nvSpPr>
        <p:spPr>
          <a:xfrm>
            <a:off x="7572986" y="1572970"/>
            <a:ext cx="4532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voltage for node A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A571C5D-0A2E-4E39-AC8C-E031B2F8BB95}"/>
              </a:ext>
            </a:extLst>
          </p:cNvPr>
          <p:cNvSpPr txBox="1"/>
          <p:nvPr/>
        </p:nvSpPr>
        <p:spPr>
          <a:xfrm>
            <a:off x="8310213" y="3583086"/>
            <a:ext cx="2352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V</a:t>
            </a:r>
            <a:r>
              <a:rPr lang="en-US" baseline="-25000" dirty="0"/>
              <a:t>in</a:t>
            </a:r>
            <a:endParaRPr lang="en-US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484D67F-D8AB-419E-8F77-BF12A11F5DE0}"/>
              </a:ext>
            </a:extLst>
          </p:cNvPr>
          <p:cNvSpPr txBox="1"/>
          <p:nvPr/>
        </p:nvSpPr>
        <p:spPr>
          <a:xfrm>
            <a:off x="8310213" y="5234035"/>
            <a:ext cx="2747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- 1.975 V &lt;= V</a:t>
            </a:r>
            <a:r>
              <a:rPr lang="en-US" baseline="-25000" dirty="0"/>
              <a:t>in</a:t>
            </a:r>
            <a:r>
              <a:rPr lang="en-US" dirty="0"/>
              <a:t> &lt;= 5 V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913AB442-398B-4C9E-8E39-7926D6425C84}"/>
              </a:ext>
            </a:extLst>
          </p:cNvPr>
          <p:cNvGrpSpPr/>
          <p:nvPr/>
        </p:nvGrpSpPr>
        <p:grpSpPr>
          <a:xfrm>
            <a:off x="2713755" y="3552042"/>
            <a:ext cx="1625604" cy="1313272"/>
            <a:chOff x="3287632" y="2585082"/>
            <a:chExt cx="1625604" cy="1313272"/>
          </a:xfrm>
        </p:grpSpPr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61CEE764-E86B-4E2F-83CD-9B06EC79A6EC}"/>
                </a:ext>
              </a:extLst>
            </p:cNvPr>
            <p:cNvSpPr/>
            <p:nvPr/>
          </p:nvSpPr>
          <p:spPr>
            <a:xfrm>
              <a:off x="3847699" y="2585082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61B4A8B3-903C-4BEA-AFA1-8B3574F592ED}"/>
                </a:ext>
              </a:extLst>
            </p:cNvPr>
            <p:cNvSpPr txBox="1"/>
            <p:nvPr/>
          </p:nvSpPr>
          <p:spPr>
            <a:xfrm>
              <a:off x="4281667" y="2679546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E2179D58-48FE-4D61-A722-CF370510540C}"/>
                </a:ext>
              </a:extLst>
            </p:cNvPr>
            <p:cNvSpPr txBox="1"/>
            <p:nvPr/>
          </p:nvSpPr>
          <p:spPr>
            <a:xfrm>
              <a:off x="3871852" y="2746989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68" name="Content Placeholder 2">
              <a:extLst>
                <a:ext uri="{FF2B5EF4-FFF2-40B4-BE49-F238E27FC236}">
                  <a16:creationId xmlns:a16="http://schemas.microsoft.com/office/drawing/2014/main" id="{0214765B-3996-4161-ACA6-7A279009983F}"/>
                </a:ext>
              </a:extLst>
            </p:cNvPr>
            <p:cNvSpPr txBox="1">
              <a:spLocks/>
            </p:cNvSpPr>
            <p:nvPr/>
          </p:nvSpPr>
          <p:spPr>
            <a:xfrm>
              <a:off x="3287632" y="3341279"/>
              <a:ext cx="1625604" cy="55707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on</a:t>
              </a:r>
              <a:r>
                <a:rPr lang="en-US" sz="2000" dirty="0"/>
                <a:t> = (0.7 V)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F77743FC-1364-4845-8C50-308DBBC875F2}"/>
              </a:ext>
            </a:extLst>
          </p:cNvPr>
          <p:cNvGrpSpPr/>
          <p:nvPr/>
        </p:nvGrpSpPr>
        <p:grpSpPr>
          <a:xfrm>
            <a:off x="4815025" y="3595675"/>
            <a:ext cx="1677611" cy="1302469"/>
            <a:chOff x="3847699" y="2585082"/>
            <a:chExt cx="1677611" cy="1302469"/>
          </a:xfrm>
        </p:grpSpPr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41BCEC97-DD66-44ED-8B1E-950A85FD2F79}"/>
                </a:ext>
              </a:extLst>
            </p:cNvPr>
            <p:cNvSpPr/>
            <p:nvPr/>
          </p:nvSpPr>
          <p:spPr>
            <a:xfrm>
              <a:off x="3847699" y="2585082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5B248BDA-EB34-4575-A183-04A754DD69B3}"/>
                </a:ext>
              </a:extLst>
            </p:cNvPr>
            <p:cNvSpPr txBox="1"/>
            <p:nvPr/>
          </p:nvSpPr>
          <p:spPr>
            <a:xfrm>
              <a:off x="3919781" y="2698808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6153987D-585C-4680-896F-8A5E6BAF4C24}"/>
                </a:ext>
              </a:extLst>
            </p:cNvPr>
            <p:cNvSpPr txBox="1"/>
            <p:nvPr/>
          </p:nvSpPr>
          <p:spPr>
            <a:xfrm>
              <a:off x="4213459" y="2735869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Content Placeholder 2">
              <a:extLst>
                <a:ext uri="{FF2B5EF4-FFF2-40B4-BE49-F238E27FC236}">
                  <a16:creationId xmlns:a16="http://schemas.microsoft.com/office/drawing/2014/main" id="{B6EAA9BF-C843-4567-A992-DA6F7D709123}"/>
                </a:ext>
              </a:extLst>
            </p:cNvPr>
            <p:cNvSpPr txBox="1">
              <a:spLocks/>
            </p:cNvSpPr>
            <p:nvPr/>
          </p:nvSpPr>
          <p:spPr>
            <a:xfrm>
              <a:off x="3899706" y="3330476"/>
              <a:ext cx="1625604" cy="55707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on</a:t>
              </a:r>
              <a:r>
                <a:rPr lang="en-US" sz="2000" dirty="0"/>
                <a:t> = (0.7 V)</a:t>
              </a:r>
            </a:p>
          </p:txBody>
        </p:sp>
      </p:grpSp>
      <p:sp>
        <p:nvSpPr>
          <p:cNvPr id="74" name="Title 1">
            <a:extLst>
              <a:ext uri="{FF2B5EF4-FFF2-40B4-BE49-F238E27FC236}">
                <a16:creationId xmlns:a16="http://schemas.microsoft.com/office/drawing/2014/main" id="{28211BA2-05D8-468E-9366-DF77221E3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458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Circuits with multiple diodes and an unknown input</a:t>
            </a:r>
          </a:p>
        </p:txBody>
      </p:sp>
    </p:spTree>
    <p:extLst>
      <p:ext uri="{BB962C8B-B14F-4D97-AF65-F5344CB8AC3E}">
        <p14:creationId xmlns:p14="http://schemas.microsoft.com/office/powerpoint/2010/main" val="211879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58" grpId="0"/>
      <p:bldP spid="60" grpId="0"/>
      <p:bldP spid="61" grpId="0"/>
      <p:bldP spid="62" grpId="0"/>
      <p:bldP spid="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2"/>
            <a:ext cx="96208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circuit needs to be solved for each possible combination of diode states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F798E4E-A5BD-4ED5-98C7-EDA8CEDE779C}"/>
              </a:ext>
            </a:extLst>
          </p:cNvPr>
          <p:cNvSpPr txBox="1"/>
          <p:nvPr/>
        </p:nvSpPr>
        <p:spPr>
          <a:xfrm>
            <a:off x="1186810" y="2945975"/>
            <a:ext cx="3578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two diodes: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40CF739-47AD-4F38-A912-78BC5CDC5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967540"/>
              </p:ext>
            </p:extLst>
          </p:nvPr>
        </p:nvGraphicFramePr>
        <p:xfrm>
          <a:off x="1186810" y="3829806"/>
          <a:ext cx="837186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2965">
                  <a:extLst>
                    <a:ext uri="{9D8B030D-6E8A-4147-A177-3AD203B41FA5}">
                      <a16:colId xmlns:a16="http://schemas.microsoft.com/office/drawing/2014/main" val="3880116037"/>
                    </a:ext>
                  </a:extLst>
                </a:gridCol>
                <a:gridCol w="2092965">
                  <a:extLst>
                    <a:ext uri="{9D8B030D-6E8A-4147-A177-3AD203B41FA5}">
                      <a16:colId xmlns:a16="http://schemas.microsoft.com/office/drawing/2014/main" val="381939952"/>
                    </a:ext>
                  </a:extLst>
                </a:gridCol>
                <a:gridCol w="2345358">
                  <a:extLst>
                    <a:ext uri="{9D8B030D-6E8A-4147-A177-3AD203B41FA5}">
                      <a16:colId xmlns:a16="http://schemas.microsoft.com/office/drawing/2014/main" val="3209089403"/>
                    </a:ext>
                  </a:extLst>
                </a:gridCol>
                <a:gridCol w="1840572">
                  <a:extLst>
                    <a:ext uri="{9D8B030D-6E8A-4147-A177-3AD203B41FA5}">
                      <a16:colId xmlns:a16="http://schemas.microsoft.com/office/drawing/2014/main" val="25746120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Diode 1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2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Input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35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730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in</a:t>
                      </a:r>
                      <a:r>
                        <a:rPr lang="en-US" dirty="0"/>
                        <a:t> &lt; - 1.975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out</a:t>
                      </a:r>
                      <a:r>
                        <a:rPr lang="en-US" dirty="0"/>
                        <a:t> = - 1.975 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111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in</a:t>
                      </a:r>
                      <a:r>
                        <a:rPr lang="en-US" dirty="0"/>
                        <a:t> &gt;= 5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out</a:t>
                      </a:r>
                      <a:r>
                        <a:rPr lang="en-US" dirty="0"/>
                        <a:t> = 5 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108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- 1.975 V &lt;= V</a:t>
                      </a:r>
                      <a:r>
                        <a:rPr lang="en-US" baseline="-25000" dirty="0"/>
                        <a:t>in</a:t>
                      </a:r>
                      <a:r>
                        <a:rPr lang="en-US" dirty="0"/>
                        <a:t> &lt;= 5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out</a:t>
                      </a:r>
                      <a:r>
                        <a:rPr lang="en-US" dirty="0"/>
                        <a:t> = V</a:t>
                      </a:r>
                      <a:r>
                        <a:rPr lang="en-US" baseline="-25000" dirty="0"/>
                        <a:t>in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794558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83EB616-85FD-4090-AD5B-3A1261D45885}"/>
              </a:ext>
            </a:extLst>
          </p:cNvPr>
          <p:cNvSpPr/>
          <p:nvPr/>
        </p:nvSpPr>
        <p:spPr>
          <a:xfrm>
            <a:off x="5372740" y="4217417"/>
            <a:ext cx="4185930" cy="333318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E06759B-CB72-43DC-8258-0CD15774F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458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Circuits with multiple diodes and an unknown input</a:t>
            </a:r>
          </a:p>
        </p:txBody>
      </p:sp>
    </p:spTree>
    <p:extLst>
      <p:ext uri="{BB962C8B-B14F-4D97-AF65-F5344CB8AC3E}">
        <p14:creationId xmlns:p14="http://schemas.microsoft.com/office/powerpoint/2010/main" val="539744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3482649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  <a:endCxn id="10" idx="0"/>
          </p:cNvCxnSpPr>
          <p:nvPr/>
        </p:nvCxnSpPr>
        <p:spPr>
          <a:xfrm flipH="1">
            <a:off x="3863136" y="3881510"/>
            <a:ext cx="104727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stCxn id="10" idx="3"/>
          </p:cNvCxnSpPr>
          <p:nvPr/>
        </p:nvCxnSpPr>
        <p:spPr>
          <a:xfrm flipH="1" flipV="1">
            <a:off x="1383527" y="3881509"/>
            <a:ext cx="2084396" cy="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2280C04-7F49-4857-AF0F-63575B0BD342}"/>
              </a:ext>
            </a:extLst>
          </p:cNvPr>
          <p:cNvSpPr txBox="1"/>
          <p:nvPr/>
        </p:nvSpPr>
        <p:spPr>
          <a:xfrm>
            <a:off x="862125" y="370729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-5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785233" y="144828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+5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212406" y="2264588"/>
            <a:ext cx="30103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With the transfer characteristics we can easily solve for different inputs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2FAEBD9-6718-4C75-8B71-DAB7EC43F4F5}"/>
              </a:ext>
            </a:extLst>
          </p:cNvPr>
          <p:cNvSpPr txBox="1"/>
          <p:nvPr/>
        </p:nvSpPr>
        <p:spPr>
          <a:xfrm>
            <a:off x="3288508" y="3275026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0336C40-96EF-420C-A9F5-A5BF5303A6C8}"/>
              </a:ext>
            </a:extLst>
          </p:cNvPr>
          <p:cNvSpPr txBox="1"/>
          <p:nvPr/>
        </p:nvSpPr>
        <p:spPr>
          <a:xfrm>
            <a:off x="4975113" y="3320986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EB30B0D-354A-4B75-B878-CAA58292B40A}"/>
              </a:ext>
            </a:extLst>
          </p:cNvPr>
          <p:cNvSpPr txBox="1"/>
          <p:nvPr/>
        </p:nvSpPr>
        <p:spPr>
          <a:xfrm>
            <a:off x="4231423" y="3461922"/>
            <a:ext cx="504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baseline="-250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B2978EB-A6FE-4E3F-9B8A-2A2F52E09DEC}"/>
              </a:ext>
            </a:extLst>
          </p:cNvPr>
          <p:cNvSpPr txBox="1"/>
          <p:nvPr/>
        </p:nvSpPr>
        <p:spPr>
          <a:xfrm>
            <a:off x="5766069" y="4208964"/>
            <a:ext cx="40804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are the currents through the diodes when V</a:t>
            </a:r>
            <a:r>
              <a:rPr lang="en-US" baseline="-25000" dirty="0"/>
              <a:t>in</a:t>
            </a:r>
            <a:r>
              <a:rPr lang="en-US" dirty="0"/>
              <a:t> = 1 V?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0271DDE-AB71-4407-8379-AB2ADE60CD35}"/>
              </a:ext>
            </a:extLst>
          </p:cNvPr>
          <p:cNvGrpSpPr/>
          <p:nvPr/>
        </p:nvGrpSpPr>
        <p:grpSpPr>
          <a:xfrm>
            <a:off x="7791897" y="1391360"/>
            <a:ext cx="3667864" cy="2736594"/>
            <a:chOff x="7310234" y="1239661"/>
            <a:chExt cx="3667864" cy="2736594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3B20E1F-AD9B-4A53-9C96-5A36CED1A550}"/>
                </a:ext>
              </a:extLst>
            </p:cNvPr>
            <p:cNvGrpSpPr/>
            <p:nvPr/>
          </p:nvGrpSpPr>
          <p:grpSpPr>
            <a:xfrm>
              <a:off x="7310234" y="1239661"/>
              <a:ext cx="3667864" cy="2736594"/>
              <a:chOff x="7303074" y="1230112"/>
              <a:chExt cx="3667864" cy="2736594"/>
            </a:xfrm>
          </p:grpSpPr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FB2A59D7-EB88-4057-85C0-6EAA7554E9F0}"/>
                  </a:ext>
                </a:extLst>
              </p:cNvPr>
              <p:cNvCxnSpPr/>
              <p:nvPr/>
            </p:nvCxnSpPr>
            <p:spPr>
              <a:xfrm flipV="1">
                <a:off x="9819287" y="2591076"/>
                <a:ext cx="0" cy="2634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BFBF9A12-1CC0-431C-ABF2-5AB5B4A6DCDB}"/>
                  </a:ext>
                </a:extLst>
              </p:cNvPr>
              <p:cNvGrpSpPr/>
              <p:nvPr/>
            </p:nvGrpSpPr>
            <p:grpSpPr>
              <a:xfrm>
                <a:off x="7303074" y="1230112"/>
                <a:ext cx="3667864" cy="2736594"/>
                <a:chOff x="7303074" y="1230112"/>
                <a:chExt cx="3667864" cy="2736594"/>
              </a:xfrm>
            </p:grpSpPr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7100082C-8ABD-412A-A1C5-532447B16591}"/>
                    </a:ext>
                  </a:extLst>
                </p:cNvPr>
                <p:cNvGrpSpPr/>
                <p:nvPr/>
              </p:nvGrpSpPr>
              <p:grpSpPr>
                <a:xfrm>
                  <a:off x="7303074" y="1470249"/>
                  <a:ext cx="3667864" cy="2496457"/>
                  <a:chOff x="7896115" y="2815583"/>
                  <a:chExt cx="3667864" cy="2496457"/>
                </a:xfrm>
              </p:grpSpPr>
              <p:cxnSp>
                <p:nvCxnSpPr>
                  <p:cNvPr id="62" name="Straight Connector 61">
                    <a:extLst>
                      <a:ext uri="{FF2B5EF4-FFF2-40B4-BE49-F238E27FC236}">
                        <a16:creationId xmlns:a16="http://schemas.microsoft.com/office/drawing/2014/main" id="{D87E084E-BAD8-4C9F-820B-91C6B89C941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272139" y="4063813"/>
                    <a:ext cx="3291840" cy="0"/>
                  </a:xfrm>
                  <a:prstGeom prst="line">
                    <a:avLst/>
                  </a:prstGeom>
                  <a:ln w="22225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>
                    <a:extLst>
                      <a:ext uri="{FF2B5EF4-FFF2-40B4-BE49-F238E27FC236}">
                        <a16:creationId xmlns:a16="http://schemas.microsoft.com/office/drawing/2014/main" id="{F69DF79A-5518-4ED7-A50D-2918C493676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8306085" y="4063812"/>
                    <a:ext cx="2496457" cy="0"/>
                  </a:xfrm>
                  <a:prstGeom prst="line">
                    <a:avLst/>
                  </a:prstGeom>
                  <a:ln w="22225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7188BA28-FC05-4907-80E5-B4148DF666B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896115" y="4327812"/>
                    <a:ext cx="1353312" cy="0"/>
                  </a:xfrm>
                  <a:prstGeom prst="line">
                    <a:avLst/>
                  </a:prstGeom>
                  <a:ln w="50800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45DD10B1-AD30-4CB6-A17D-F5A20DB97C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9227603" y="3274992"/>
                    <a:ext cx="1211790" cy="1064403"/>
                  </a:xfrm>
                  <a:prstGeom prst="line">
                    <a:avLst/>
                  </a:prstGeom>
                  <a:ln w="50800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E7168C1A-DC6F-4E66-8A17-4B2215BD609D}"/>
                    </a:ext>
                  </a:extLst>
                </p:cNvPr>
                <p:cNvSpPr txBox="1"/>
                <p:nvPr/>
              </p:nvSpPr>
              <p:spPr>
                <a:xfrm>
                  <a:off x="10133327" y="2718478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E733B190-8A52-4C06-84CB-CD7FBF4A8299}"/>
                    </a:ext>
                  </a:extLst>
                </p:cNvPr>
                <p:cNvSpPr txBox="1"/>
                <p:nvPr/>
              </p:nvSpPr>
              <p:spPr>
                <a:xfrm>
                  <a:off x="9691538" y="2870948"/>
                  <a:ext cx="64937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5 V</a:t>
                  </a:r>
                  <a:endParaRPr lang="en-US" sz="1400" baseline="-25000" dirty="0"/>
                </a:p>
              </p:txBody>
            </p: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A6A0F093-263C-4D3F-8D3F-D35193F171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792268" y="1950819"/>
                  <a:ext cx="1097280" cy="0"/>
                </a:xfrm>
                <a:prstGeom prst="line">
                  <a:avLst/>
                </a:prstGeom>
                <a:ln w="508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D7F7E440-3B09-472A-B44B-0F4E97C572EB}"/>
                    </a:ext>
                  </a:extLst>
                </p:cNvPr>
                <p:cNvSpPr txBox="1"/>
                <p:nvPr/>
              </p:nvSpPr>
              <p:spPr>
                <a:xfrm>
                  <a:off x="8961272" y="1230112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586EFB8B-8662-4D8B-A8CD-0E9997E75294}"/>
                    </a:ext>
                  </a:extLst>
                </p:cNvPr>
                <p:cNvSpPr txBox="1"/>
                <p:nvPr/>
              </p:nvSpPr>
              <p:spPr>
                <a:xfrm>
                  <a:off x="8494796" y="1801210"/>
                  <a:ext cx="64937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5 V</a:t>
                  </a:r>
                  <a:endParaRPr lang="en-US" sz="1400" baseline="-25000" dirty="0"/>
                </a:p>
              </p:txBody>
            </p: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1EC0DD01-9E5D-48CE-A736-BCAD3F0FAD35}"/>
                    </a:ext>
                  </a:extLst>
                </p:cNvPr>
                <p:cNvCxnSpPr/>
                <p:nvPr/>
              </p:nvCxnSpPr>
              <p:spPr>
                <a:xfrm flipV="1">
                  <a:off x="8634562" y="2594537"/>
                  <a:ext cx="0" cy="2634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16B8355F-BE8B-46B8-B143-486CE7C53406}"/>
                    </a:ext>
                  </a:extLst>
                </p:cNvPr>
                <p:cNvCxnSpPr/>
                <p:nvPr/>
              </p:nvCxnSpPr>
              <p:spPr>
                <a:xfrm flipV="1">
                  <a:off x="8869832" y="1950819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A737EB80-094B-444A-BB80-2AD13E47006C}"/>
                    </a:ext>
                  </a:extLst>
                </p:cNvPr>
                <p:cNvSpPr txBox="1"/>
                <p:nvPr/>
              </p:nvSpPr>
              <p:spPr>
                <a:xfrm>
                  <a:off x="8894629" y="2948209"/>
                  <a:ext cx="80116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-1.975 V</a:t>
                  </a:r>
                  <a:endParaRPr lang="en-US" sz="1400" baseline="-25000" dirty="0"/>
                </a:p>
              </p:txBody>
            </p:sp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6890D54C-BF27-451D-9E7E-1893C882B5F2}"/>
                    </a:ext>
                  </a:extLst>
                </p:cNvPr>
                <p:cNvSpPr txBox="1"/>
                <p:nvPr/>
              </p:nvSpPr>
              <p:spPr>
                <a:xfrm>
                  <a:off x="8020072" y="2316139"/>
                  <a:ext cx="80116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-1.975 V</a:t>
                  </a:r>
                  <a:endParaRPr lang="en-US" sz="1400" baseline="-25000" dirty="0"/>
                </a:p>
              </p:txBody>
            </p:sp>
          </p:grpSp>
        </p:grp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70B886CB-9D71-48DC-A32E-93CC88D9C18D}"/>
                </a:ext>
              </a:extLst>
            </p:cNvPr>
            <p:cNvCxnSpPr/>
            <p:nvPr/>
          </p:nvCxnSpPr>
          <p:spPr>
            <a:xfrm flipV="1">
              <a:off x="8869832" y="3005916"/>
              <a:ext cx="1828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926C5B16-E99A-4129-BD3B-CADD18349B09}"/>
              </a:ext>
            </a:extLst>
          </p:cNvPr>
          <p:cNvSpPr txBox="1"/>
          <p:nvPr/>
        </p:nvSpPr>
        <p:spPr>
          <a:xfrm>
            <a:off x="5758969" y="4914654"/>
            <a:ext cx="1619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1 V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C3010B5-9EEE-438C-923E-FD210453D532}"/>
              </a:ext>
            </a:extLst>
          </p:cNvPr>
          <p:cNvSpPr txBox="1"/>
          <p:nvPr/>
        </p:nvSpPr>
        <p:spPr>
          <a:xfrm>
            <a:off x="7973699" y="4934272"/>
            <a:ext cx="4218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  <a:r>
              <a:rPr lang="en-US" baseline="-40000" dirty="0"/>
              <a:t>2</a:t>
            </a:r>
            <a:r>
              <a:rPr lang="en-US" dirty="0"/>
              <a:t> = I</a:t>
            </a:r>
            <a:r>
              <a:rPr lang="en-US" baseline="-25000" dirty="0"/>
              <a:t>R</a:t>
            </a:r>
            <a:r>
              <a:rPr lang="en-US" baseline="-40000" dirty="0"/>
              <a:t>1 </a:t>
            </a:r>
            <a:r>
              <a:rPr lang="en-US" dirty="0"/>
              <a:t>= ( 5 V - 1 V)/ 6 k</a:t>
            </a:r>
            <a:r>
              <a:rPr lang="el-GR" dirty="0"/>
              <a:t>Ω</a:t>
            </a:r>
            <a:r>
              <a:rPr lang="en-US" dirty="0"/>
              <a:t>  = 0.67 mA 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5253870-21C0-47F0-B5C3-2B5BF507D90F}"/>
              </a:ext>
            </a:extLst>
          </p:cNvPr>
          <p:cNvSpPr txBox="1"/>
          <p:nvPr/>
        </p:nvSpPr>
        <p:spPr>
          <a:xfrm>
            <a:off x="5785233" y="5429013"/>
            <a:ext cx="1619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</a:t>
            </a:r>
            <a:r>
              <a:rPr lang="en-US" dirty="0"/>
              <a:t> = 0.3 V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F5F3A87-E7A3-427C-BF0B-6364F60AD0D5}"/>
              </a:ext>
            </a:extLst>
          </p:cNvPr>
          <p:cNvSpPr txBox="1"/>
          <p:nvPr/>
        </p:nvSpPr>
        <p:spPr>
          <a:xfrm>
            <a:off x="7990314" y="5434710"/>
            <a:ext cx="4218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R</a:t>
            </a:r>
            <a:r>
              <a:rPr lang="en-US" baseline="-40000" dirty="0"/>
              <a:t>2 </a:t>
            </a:r>
            <a:r>
              <a:rPr lang="en-US" dirty="0"/>
              <a:t>= ( 0.3 V – (-5 V) )/ 2 k</a:t>
            </a:r>
            <a:r>
              <a:rPr lang="el-GR" dirty="0"/>
              <a:t>Ω</a:t>
            </a:r>
            <a:r>
              <a:rPr lang="en-US" dirty="0"/>
              <a:t>  = 2.65 mA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85F49ED7-D4A7-4A04-937D-F8A6B9F3521B}"/>
              </a:ext>
            </a:extLst>
          </p:cNvPr>
          <p:cNvSpPr txBox="1"/>
          <p:nvPr/>
        </p:nvSpPr>
        <p:spPr>
          <a:xfrm>
            <a:off x="5547961" y="6143378"/>
            <a:ext cx="4218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  <a:r>
              <a:rPr lang="en-US" baseline="-40000" dirty="0"/>
              <a:t>1</a:t>
            </a:r>
            <a:r>
              <a:rPr lang="en-US" dirty="0"/>
              <a:t> = I</a:t>
            </a:r>
            <a:r>
              <a:rPr lang="en-US" baseline="-25000" dirty="0"/>
              <a:t>R</a:t>
            </a:r>
            <a:r>
              <a:rPr lang="en-US" baseline="-40000" dirty="0"/>
              <a:t>2 </a:t>
            </a:r>
            <a:r>
              <a:rPr lang="en-US" dirty="0"/>
              <a:t> - I</a:t>
            </a:r>
            <a:r>
              <a:rPr lang="en-US" baseline="-25000" dirty="0"/>
              <a:t>D</a:t>
            </a:r>
            <a:r>
              <a:rPr lang="en-US" baseline="-40000" dirty="0"/>
              <a:t>2 </a:t>
            </a:r>
            <a:r>
              <a:rPr lang="en-US" dirty="0"/>
              <a:t>= 2.65 mA - 0.67 mA = 1.98 mA </a:t>
            </a:r>
          </a:p>
        </p:txBody>
      </p:sp>
      <p:sp>
        <p:nvSpPr>
          <p:cNvPr id="82" name="Title 1">
            <a:extLst>
              <a:ext uri="{FF2B5EF4-FFF2-40B4-BE49-F238E27FC236}">
                <a16:creationId xmlns:a16="http://schemas.microsoft.com/office/drawing/2014/main" id="{B764F31E-E80B-4877-A1A6-6E0A64D05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458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Circuits with multiple diodes and an unknown input</a:t>
            </a:r>
          </a:p>
        </p:txBody>
      </p:sp>
    </p:spTree>
    <p:extLst>
      <p:ext uri="{BB962C8B-B14F-4D97-AF65-F5344CB8AC3E}">
        <p14:creationId xmlns:p14="http://schemas.microsoft.com/office/powerpoint/2010/main" val="3926909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9" grpId="0"/>
      <p:bldP spid="77" grpId="0"/>
      <p:bldP spid="78" grpId="0"/>
      <p:bldP spid="79" grpId="0"/>
      <p:bldP spid="80" grpId="0"/>
      <p:bldP spid="8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3482649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  <a:endCxn id="10" idx="0"/>
          </p:cNvCxnSpPr>
          <p:nvPr/>
        </p:nvCxnSpPr>
        <p:spPr>
          <a:xfrm flipH="1">
            <a:off x="3863136" y="3881510"/>
            <a:ext cx="104727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stCxn id="10" idx="3"/>
          </p:cNvCxnSpPr>
          <p:nvPr/>
        </p:nvCxnSpPr>
        <p:spPr>
          <a:xfrm flipH="1" flipV="1">
            <a:off x="1383527" y="3881509"/>
            <a:ext cx="2084396" cy="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2280C04-7F49-4857-AF0F-63575B0BD342}"/>
              </a:ext>
            </a:extLst>
          </p:cNvPr>
          <p:cNvSpPr txBox="1"/>
          <p:nvPr/>
        </p:nvSpPr>
        <p:spPr>
          <a:xfrm>
            <a:off x="862125" y="370729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-5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785233" y="144828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+5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2FAEBD9-6718-4C75-8B71-DAB7EC43F4F5}"/>
              </a:ext>
            </a:extLst>
          </p:cNvPr>
          <p:cNvSpPr txBox="1"/>
          <p:nvPr/>
        </p:nvSpPr>
        <p:spPr>
          <a:xfrm>
            <a:off x="3288508" y="3275026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0336C40-96EF-420C-A9F5-A5BF5303A6C8}"/>
              </a:ext>
            </a:extLst>
          </p:cNvPr>
          <p:cNvSpPr txBox="1"/>
          <p:nvPr/>
        </p:nvSpPr>
        <p:spPr>
          <a:xfrm>
            <a:off x="4975113" y="3320986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EB30B0D-354A-4B75-B878-CAA58292B40A}"/>
              </a:ext>
            </a:extLst>
          </p:cNvPr>
          <p:cNvSpPr txBox="1"/>
          <p:nvPr/>
        </p:nvSpPr>
        <p:spPr>
          <a:xfrm>
            <a:off x="4231423" y="3461922"/>
            <a:ext cx="504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baseline="-250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B2978EB-A6FE-4E3F-9B8A-2A2F52E09DEC}"/>
              </a:ext>
            </a:extLst>
          </p:cNvPr>
          <p:cNvSpPr txBox="1"/>
          <p:nvPr/>
        </p:nvSpPr>
        <p:spPr>
          <a:xfrm>
            <a:off x="5766069" y="4208964"/>
            <a:ext cx="40804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are the currents through the diodes when V</a:t>
            </a:r>
            <a:r>
              <a:rPr lang="en-US" baseline="-25000" dirty="0"/>
              <a:t>in</a:t>
            </a:r>
            <a:r>
              <a:rPr lang="en-US" dirty="0"/>
              <a:t> = - 1 V?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0271DDE-AB71-4407-8379-AB2ADE60CD35}"/>
              </a:ext>
            </a:extLst>
          </p:cNvPr>
          <p:cNvGrpSpPr/>
          <p:nvPr/>
        </p:nvGrpSpPr>
        <p:grpSpPr>
          <a:xfrm>
            <a:off x="7791897" y="1391360"/>
            <a:ext cx="3667864" cy="2736594"/>
            <a:chOff x="7310234" y="1239661"/>
            <a:chExt cx="3667864" cy="2736594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3B20E1F-AD9B-4A53-9C96-5A36CED1A550}"/>
                </a:ext>
              </a:extLst>
            </p:cNvPr>
            <p:cNvGrpSpPr/>
            <p:nvPr/>
          </p:nvGrpSpPr>
          <p:grpSpPr>
            <a:xfrm>
              <a:off x="7310234" y="1239661"/>
              <a:ext cx="3667864" cy="2736594"/>
              <a:chOff x="7303074" y="1230112"/>
              <a:chExt cx="3667864" cy="2736594"/>
            </a:xfrm>
          </p:grpSpPr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FB2A59D7-EB88-4057-85C0-6EAA7554E9F0}"/>
                  </a:ext>
                </a:extLst>
              </p:cNvPr>
              <p:cNvCxnSpPr/>
              <p:nvPr/>
            </p:nvCxnSpPr>
            <p:spPr>
              <a:xfrm flipV="1">
                <a:off x="9819287" y="2591076"/>
                <a:ext cx="0" cy="2634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BFBF9A12-1CC0-431C-ABF2-5AB5B4A6DCDB}"/>
                  </a:ext>
                </a:extLst>
              </p:cNvPr>
              <p:cNvGrpSpPr/>
              <p:nvPr/>
            </p:nvGrpSpPr>
            <p:grpSpPr>
              <a:xfrm>
                <a:off x="7303074" y="1230112"/>
                <a:ext cx="3667864" cy="2736594"/>
                <a:chOff x="7303074" y="1230112"/>
                <a:chExt cx="3667864" cy="2736594"/>
              </a:xfrm>
            </p:grpSpPr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7100082C-8ABD-412A-A1C5-532447B16591}"/>
                    </a:ext>
                  </a:extLst>
                </p:cNvPr>
                <p:cNvGrpSpPr/>
                <p:nvPr/>
              </p:nvGrpSpPr>
              <p:grpSpPr>
                <a:xfrm>
                  <a:off x="7303074" y="1470249"/>
                  <a:ext cx="3667864" cy="2496457"/>
                  <a:chOff x="7896115" y="2815583"/>
                  <a:chExt cx="3667864" cy="2496457"/>
                </a:xfrm>
              </p:grpSpPr>
              <p:cxnSp>
                <p:nvCxnSpPr>
                  <p:cNvPr id="62" name="Straight Connector 61">
                    <a:extLst>
                      <a:ext uri="{FF2B5EF4-FFF2-40B4-BE49-F238E27FC236}">
                        <a16:creationId xmlns:a16="http://schemas.microsoft.com/office/drawing/2014/main" id="{D87E084E-BAD8-4C9F-820B-91C6B89C941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272139" y="4063813"/>
                    <a:ext cx="3291840" cy="0"/>
                  </a:xfrm>
                  <a:prstGeom prst="line">
                    <a:avLst/>
                  </a:prstGeom>
                  <a:ln w="22225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>
                    <a:extLst>
                      <a:ext uri="{FF2B5EF4-FFF2-40B4-BE49-F238E27FC236}">
                        <a16:creationId xmlns:a16="http://schemas.microsoft.com/office/drawing/2014/main" id="{F69DF79A-5518-4ED7-A50D-2918C493676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8306085" y="4063812"/>
                    <a:ext cx="2496457" cy="0"/>
                  </a:xfrm>
                  <a:prstGeom prst="line">
                    <a:avLst/>
                  </a:prstGeom>
                  <a:ln w="22225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7188BA28-FC05-4907-80E5-B4148DF666B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896115" y="4327812"/>
                    <a:ext cx="1353312" cy="0"/>
                  </a:xfrm>
                  <a:prstGeom prst="line">
                    <a:avLst/>
                  </a:prstGeom>
                  <a:ln w="50800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45DD10B1-AD30-4CB6-A17D-F5A20DB97C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9227603" y="3274992"/>
                    <a:ext cx="1211790" cy="1064403"/>
                  </a:xfrm>
                  <a:prstGeom prst="line">
                    <a:avLst/>
                  </a:prstGeom>
                  <a:ln w="50800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E7168C1A-DC6F-4E66-8A17-4B2215BD609D}"/>
                    </a:ext>
                  </a:extLst>
                </p:cNvPr>
                <p:cNvSpPr txBox="1"/>
                <p:nvPr/>
              </p:nvSpPr>
              <p:spPr>
                <a:xfrm>
                  <a:off x="10133327" y="2718478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E733B190-8A52-4C06-84CB-CD7FBF4A8299}"/>
                    </a:ext>
                  </a:extLst>
                </p:cNvPr>
                <p:cNvSpPr txBox="1"/>
                <p:nvPr/>
              </p:nvSpPr>
              <p:spPr>
                <a:xfrm>
                  <a:off x="9691538" y="2870948"/>
                  <a:ext cx="64937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5 V</a:t>
                  </a:r>
                  <a:endParaRPr lang="en-US" sz="1400" baseline="-25000" dirty="0"/>
                </a:p>
              </p:txBody>
            </p: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A6A0F093-263C-4D3F-8D3F-D35193F171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792268" y="1950819"/>
                  <a:ext cx="1097280" cy="0"/>
                </a:xfrm>
                <a:prstGeom prst="line">
                  <a:avLst/>
                </a:prstGeom>
                <a:ln w="508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D7F7E440-3B09-472A-B44B-0F4E97C572EB}"/>
                    </a:ext>
                  </a:extLst>
                </p:cNvPr>
                <p:cNvSpPr txBox="1"/>
                <p:nvPr/>
              </p:nvSpPr>
              <p:spPr>
                <a:xfrm>
                  <a:off x="8961272" y="1230112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586EFB8B-8662-4D8B-A8CD-0E9997E75294}"/>
                    </a:ext>
                  </a:extLst>
                </p:cNvPr>
                <p:cNvSpPr txBox="1"/>
                <p:nvPr/>
              </p:nvSpPr>
              <p:spPr>
                <a:xfrm>
                  <a:off x="8494796" y="1801210"/>
                  <a:ext cx="64937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5 V</a:t>
                  </a:r>
                  <a:endParaRPr lang="en-US" sz="1400" baseline="-25000" dirty="0"/>
                </a:p>
              </p:txBody>
            </p: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1EC0DD01-9E5D-48CE-A736-BCAD3F0FAD35}"/>
                    </a:ext>
                  </a:extLst>
                </p:cNvPr>
                <p:cNvCxnSpPr/>
                <p:nvPr/>
              </p:nvCxnSpPr>
              <p:spPr>
                <a:xfrm flipV="1">
                  <a:off x="8634562" y="2594537"/>
                  <a:ext cx="0" cy="2634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16B8355F-BE8B-46B8-B143-486CE7C53406}"/>
                    </a:ext>
                  </a:extLst>
                </p:cNvPr>
                <p:cNvCxnSpPr/>
                <p:nvPr/>
              </p:nvCxnSpPr>
              <p:spPr>
                <a:xfrm flipV="1">
                  <a:off x="8869832" y="1950819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A737EB80-094B-444A-BB80-2AD13E47006C}"/>
                    </a:ext>
                  </a:extLst>
                </p:cNvPr>
                <p:cNvSpPr txBox="1"/>
                <p:nvPr/>
              </p:nvSpPr>
              <p:spPr>
                <a:xfrm>
                  <a:off x="8894629" y="2948209"/>
                  <a:ext cx="80116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-1.975 V</a:t>
                  </a:r>
                  <a:endParaRPr lang="en-US" sz="1400" baseline="-25000" dirty="0"/>
                </a:p>
              </p:txBody>
            </p:sp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6890D54C-BF27-451D-9E7E-1893C882B5F2}"/>
                    </a:ext>
                  </a:extLst>
                </p:cNvPr>
                <p:cNvSpPr txBox="1"/>
                <p:nvPr/>
              </p:nvSpPr>
              <p:spPr>
                <a:xfrm>
                  <a:off x="8020072" y="2316139"/>
                  <a:ext cx="80116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-1.975 V</a:t>
                  </a:r>
                  <a:endParaRPr lang="en-US" sz="1400" baseline="-25000" dirty="0"/>
                </a:p>
              </p:txBody>
            </p:sp>
          </p:grpSp>
        </p:grp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70B886CB-9D71-48DC-A32E-93CC88D9C18D}"/>
                </a:ext>
              </a:extLst>
            </p:cNvPr>
            <p:cNvCxnSpPr/>
            <p:nvPr/>
          </p:nvCxnSpPr>
          <p:spPr>
            <a:xfrm flipV="1">
              <a:off x="8869832" y="3005916"/>
              <a:ext cx="1828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926C5B16-E99A-4129-BD3B-CADD18349B09}"/>
              </a:ext>
            </a:extLst>
          </p:cNvPr>
          <p:cNvSpPr txBox="1"/>
          <p:nvPr/>
        </p:nvSpPr>
        <p:spPr>
          <a:xfrm>
            <a:off x="5758969" y="4914654"/>
            <a:ext cx="1619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-1 V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C3010B5-9EEE-438C-923E-FD210453D532}"/>
              </a:ext>
            </a:extLst>
          </p:cNvPr>
          <p:cNvSpPr txBox="1"/>
          <p:nvPr/>
        </p:nvSpPr>
        <p:spPr>
          <a:xfrm>
            <a:off x="7973699" y="4934272"/>
            <a:ext cx="4218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  <a:r>
              <a:rPr lang="en-US" baseline="-40000" dirty="0"/>
              <a:t>2</a:t>
            </a:r>
            <a:r>
              <a:rPr lang="en-US" dirty="0"/>
              <a:t> = I</a:t>
            </a:r>
            <a:r>
              <a:rPr lang="en-US" baseline="-25000" dirty="0"/>
              <a:t>R</a:t>
            </a:r>
            <a:r>
              <a:rPr lang="en-US" baseline="-40000" dirty="0"/>
              <a:t>1 </a:t>
            </a:r>
            <a:r>
              <a:rPr lang="en-US" dirty="0"/>
              <a:t>= ( 5 V – (- 1 V))/ 6 k</a:t>
            </a:r>
            <a:r>
              <a:rPr lang="el-GR" dirty="0"/>
              <a:t>Ω</a:t>
            </a:r>
            <a:r>
              <a:rPr lang="en-US" dirty="0"/>
              <a:t>  = 1 mA 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5253870-21C0-47F0-B5C3-2B5BF507D90F}"/>
              </a:ext>
            </a:extLst>
          </p:cNvPr>
          <p:cNvSpPr txBox="1"/>
          <p:nvPr/>
        </p:nvSpPr>
        <p:spPr>
          <a:xfrm>
            <a:off x="5785233" y="5429013"/>
            <a:ext cx="1619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</a:t>
            </a:r>
            <a:r>
              <a:rPr lang="en-US" dirty="0"/>
              <a:t> = -1.7 V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F5F3A87-E7A3-427C-BF0B-6364F60AD0D5}"/>
              </a:ext>
            </a:extLst>
          </p:cNvPr>
          <p:cNvSpPr txBox="1"/>
          <p:nvPr/>
        </p:nvSpPr>
        <p:spPr>
          <a:xfrm>
            <a:off x="7990314" y="5434710"/>
            <a:ext cx="4218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R</a:t>
            </a:r>
            <a:r>
              <a:rPr lang="en-US" baseline="-40000" dirty="0"/>
              <a:t>2 </a:t>
            </a:r>
            <a:r>
              <a:rPr lang="en-US" dirty="0"/>
              <a:t>= ( -1.7 V – (-5 V) )/ 2 k</a:t>
            </a:r>
            <a:r>
              <a:rPr lang="el-GR" dirty="0"/>
              <a:t>Ω</a:t>
            </a:r>
            <a:r>
              <a:rPr lang="en-US" dirty="0"/>
              <a:t>  = 1.65 mA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85F49ED7-D4A7-4A04-937D-F8A6B9F3521B}"/>
              </a:ext>
            </a:extLst>
          </p:cNvPr>
          <p:cNvSpPr txBox="1"/>
          <p:nvPr/>
        </p:nvSpPr>
        <p:spPr>
          <a:xfrm>
            <a:off x="5547961" y="6143378"/>
            <a:ext cx="4218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  <a:r>
              <a:rPr lang="en-US" baseline="-40000" dirty="0"/>
              <a:t>1</a:t>
            </a:r>
            <a:r>
              <a:rPr lang="en-US" dirty="0"/>
              <a:t> = I</a:t>
            </a:r>
            <a:r>
              <a:rPr lang="en-US" baseline="-25000" dirty="0"/>
              <a:t>R</a:t>
            </a:r>
            <a:r>
              <a:rPr lang="en-US" baseline="-40000" dirty="0"/>
              <a:t>2 </a:t>
            </a:r>
            <a:r>
              <a:rPr lang="en-US" dirty="0"/>
              <a:t> - I</a:t>
            </a:r>
            <a:r>
              <a:rPr lang="en-US" baseline="-25000" dirty="0"/>
              <a:t>D</a:t>
            </a:r>
            <a:r>
              <a:rPr lang="en-US" baseline="-40000" dirty="0"/>
              <a:t>2 </a:t>
            </a:r>
            <a:r>
              <a:rPr lang="en-US" dirty="0"/>
              <a:t>= 1.65 mA - 1 mA = 0.65 mA </a:t>
            </a:r>
          </a:p>
        </p:txBody>
      </p:sp>
      <p:sp>
        <p:nvSpPr>
          <p:cNvPr id="82" name="Title 1">
            <a:extLst>
              <a:ext uri="{FF2B5EF4-FFF2-40B4-BE49-F238E27FC236}">
                <a16:creationId xmlns:a16="http://schemas.microsoft.com/office/drawing/2014/main" id="{FB73A7EC-44A7-4923-8DA7-F8BB88434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458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Circuits with multiple diodes and an unknown input</a:t>
            </a:r>
          </a:p>
        </p:txBody>
      </p:sp>
    </p:spTree>
    <p:extLst>
      <p:ext uri="{BB962C8B-B14F-4D97-AF65-F5344CB8AC3E}">
        <p14:creationId xmlns:p14="http://schemas.microsoft.com/office/powerpoint/2010/main" val="3900467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77" grpId="0"/>
      <p:bldP spid="78" grpId="0"/>
      <p:bldP spid="79" grpId="0"/>
      <p:bldP spid="80" grpId="0"/>
      <p:bldP spid="8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3482649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  <a:endCxn id="10" idx="0"/>
          </p:cNvCxnSpPr>
          <p:nvPr/>
        </p:nvCxnSpPr>
        <p:spPr>
          <a:xfrm flipH="1">
            <a:off x="3863136" y="3881510"/>
            <a:ext cx="104727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stCxn id="10" idx="3"/>
          </p:cNvCxnSpPr>
          <p:nvPr/>
        </p:nvCxnSpPr>
        <p:spPr>
          <a:xfrm flipH="1" flipV="1">
            <a:off x="1383527" y="3881509"/>
            <a:ext cx="2084396" cy="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2280C04-7F49-4857-AF0F-63575B0BD342}"/>
              </a:ext>
            </a:extLst>
          </p:cNvPr>
          <p:cNvSpPr txBox="1"/>
          <p:nvPr/>
        </p:nvSpPr>
        <p:spPr>
          <a:xfrm>
            <a:off x="862125" y="370729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-5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785233" y="144828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+5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2FAEBD9-6718-4C75-8B71-DAB7EC43F4F5}"/>
              </a:ext>
            </a:extLst>
          </p:cNvPr>
          <p:cNvSpPr txBox="1"/>
          <p:nvPr/>
        </p:nvSpPr>
        <p:spPr>
          <a:xfrm>
            <a:off x="3288508" y="3275026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0336C40-96EF-420C-A9F5-A5BF5303A6C8}"/>
              </a:ext>
            </a:extLst>
          </p:cNvPr>
          <p:cNvSpPr txBox="1"/>
          <p:nvPr/>
        </p:nvSpPr>
        <p:spPr>
          <a:xfrm>
            <a:off x="4975113" y="3320986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EB30B0D-354A-4B75-B878-CAA58292B40A}"/>
              </a:ext>
            </a:extLst>
          </p:cNvPr>
          <p:cNvSpPr txBox="1"/>
          <p:nvPr/>
        </p:nvSpPr>
        <p:spPr>
          <a:xfrm>
            <a:off x="4231423" y="3461922"/>
            <a:ext cx="504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baseline="-250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B2978EB-A6FE-4E3F-9B8A-2A2F52E09DEC}"/>
              </a:ext>
            </a:extLst>
          </p:cNvPr>
          <p:cNvSpPr txBox="1"/>
          <p:nvPr/>
        </p:nvSpPr>
        <p:spPr>
          <a:xfrm>
            <a:off x="5766069" y="4208964"/>
            <a:ext cx="40804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are the currents through the diodes when V</a:t>
            </a:r>
            <a:r>
              <a:rPr lang="en-US" baseline="-25000" dirty="0"/>
              <a:t>in</a:t>
            </a:r>
            <a:r>
              <a:rPr lang="en-US" dirty="0"/>
              <a:t> = - 3 V?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0271DDE-AB71-4407-8379-AB2ADE60CD35}"/>
              </a:ext>
            </a:extLst>
          </p:cNvPr>
          <p:cNvGrpSpPr/>
          <p:nvPr/>
        </p:nvGrpSpPr>
        <p:grpSpPr>
          <a:xfrm>
            <a:off x="7791897" y="1391360"/>
            <a:ext cx="3667864" cy="2736594"/>
            <a:chOff x="7310234" y="1239661"/>
            <a:chExt cx="3667864" cy="2736594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3B20E1F-AD9B-4A53-9C96-5A36CED1A550}"/>
                </a:ext>
              </a:extLst>
            </p:cNvPr>
            <p:cNvGrpSpPr/>
            <p:nvPr/>
          </p:nvGrpSpPr>
          <p:grpSpPr>
            <a:xfrm>
              <a:off x="7310234" y="1239661"/>
              <a:ext cx="3667864" cy="2736594"/>
              <a:chOff x="7303074" y="1230112"/>
              <a:chExt cx="3667864" cy="2736594"/>
            </a:xfrm>
          </p:grpSpPr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FB2A59D7-EB88-4057-85C0-6EAA7554E9F0}"/>
                  </a:ext>
                </a:extLst>
              </p:cNvPr>
              <p:cNvCxnSpPr/>
              <p:nvPr/>
            </p:nvCxnSpPr>
            <p:spPr>
              <a:xfrm flipV="1">
                <a:off x="9819287" y="2591076"/>
                <a:ext cx="0" cy="2634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BFBF9A12-1CC0-431C-ABF2-5AB5B4A6DCDB}"/>
                  </a:ext>
                </a:extLst>
              </p:cNvPr>
              <p:cNvGrpSpPr/>
              <p:nvPr/>
            </p:nvGrpSpPr>
            <p:grpSpPr>
              <a:xfrm>
                <a:off x="7303074" y="1230112"/>
                <a:ext cx="3667864" cy="2736594"/>
                <a:chOff x="7303074" y="1230112"/>
                <a:chExt cx="3667864" cy="2736594"/>
              </a:xfrm>
            </p:grpSpPr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7100082C-8ABD-412A-A1C5-532447B16591}"/>
                    </a:ext>
                  </a:extLst>
                </p:cNvPr>
                <p:cNvGrpSpPr/>
                <p:nvPr/>
              </p:nvGrpSpPr>
              <p:grpSpPr>
                <a:xfrm>
                  <a:off x="7303074" y="1470249"/>
                  <a:ext cx="3667864" cy="2496457"/>
                  <a:chOff x="7896115" y="2815583"/>
                  <a:chExt cx="3667864" cy="2496457"/>
                </a:xfrm>
              </p:grpSpPr>
              <p:cxnSp>
                <p:nvCxnSpPr>
                  <p:cNvPr id="62" name="Straight Connector 61">
                    <a:extLst>
                      <a:ext uri="{FF2B5EF4-FFF2-40B4-BE49-F238E27FC236}">
                        <a16:creationId xmlns:a16="http://schemas.microsoft.com/office/drawing/2014/main" id="{D87E084E-BAD8-4C9F-820B-91C6B89C941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272139" y="4063813"/>
                    <a:ext cx="3291840" cy="0"/>
                  </a:xfrm>
                  <a:prstGeom prst="line">
                    <a:avLst/>
                  </a:prstGeom>
                  <a:ln w="22225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>
                    <a:extLst>
                      <a:ext uri="{FF2B5EF4-FFF2-40B4-BE49-F238E27FC236}">
                        <a16:creationId xmlns:a16="http://schemas.microsoft.com/office/drawing/2014/main" id="{F69DF79A-5518-4ED7-A50D-2918C493676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8306085" y="4063812"/>
                    <a:ext cx="2496457" cy="0"/>
                  </a:xfrm>
                  <a:prstGeom prst="line">
                    <a:avLst/>
                  </a:prstGeom>
                  <a:ln w="22225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7188BA28-FC05-4907-80E5-B4148DF666B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896115" y="4327812"/>
                    <a:ext cx="1353312" cy="0"/>
                  </a:xfrm>
                  <a:prstGeom prst="line">
                    <a:avLst/>
                  </a:prstGeom>
                  <a:ln w="50800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45DD10B1-AD30-4CB6-A17D-F5A20DB97C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9227603" y="3274992"/>
                    <a:ext cx="1211790" cy="1064403"/>
                  </a:xfrm>
                  <a:prstGeom prst="line">
                    <a:avLst/>
                  </a:prstGeom>
                  <a:ln w="50800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E7168C1A-DC6F-4E66-8A17-4B2215BD609D}"/>
                    </a:ext>
                  </a:extLst>
                </p:cNvPr>
                <p:cNvSpPr txBox="1"/>
                <p:nvPr/>
              </p:nvSpPr>
              <p:spPr>
                <a:xfrm>
                  <a:off x="10133327" y="2718478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E733B190-8A52-4C06-84CB-CD7FBF4A8299}"/>
                    </a:ext>
                  </a:extLst>
                </p:cNvPr>
                <p:cNvSpPr txBox="1"/>
                <p:nvPr/>
              </p:nvSpPr>
              <p:spPr>
                <a:xfrm>
                  <a:off x="9691538" y="2870948"/>
                  <a:ext cx="64937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5 V</a:t>
                  </a:r>
                  <a:endParaRPr lang="en-US" sz="1400" baseline="-25000" dirty="0"/>
                </a:p>
              </p:txBody>
            </p: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A6A0F093-263C-4D3F-8D3F-D35193F171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792268" y="1950819"/>
                  <a:ext cx="1097280" cy="0"/>
                </a:xfrm>
                <a:prstGeom prst="line">
                  <a:avLst/>
                </a:prstGeom>
                <a:ln w="508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D7F7E440-3B09-472A-B44B-0F4E97C572EB}"/>
                    </a:ext>
                  </a:extLst>
                </p:cNvPr>
                <p:cNvSpPr txBox="1"/>
                <p:nvPr/>
              </p:nvSpPr>
              <p:spPr>
                <a:xfrm>
                  <a:off x="8961272" y="1230112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586EFB8B-8662-4D8B-A8CD-0E9997E75294}"/>
                    </a:ext>
                  </a:extLst>
                </p:cNvPr>
                <p:cNvSpPr txBox="1"/>
                <p:nvPr/>
              </p:nvSpPr>
              <p:spPr>
                <a:xfrm>
                  <a:off x="8494796" y="1801210"/>
                  <a:ext cx="64937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5 V</a:t>
                  </a:r>
                  <a:endParaRPr lang="en-US" sz="1400" baseline="-25000" dirty="0"/>
                </a:p>
              </p:txBody>
            </p: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1EC0DD01-9E5D-48CE-A736-BCAD3F0FAD35}"/>
                    </a:ext>
                  </a:extLst>
                </p:cNvPr>
                <p:cNvCxnSpPr/>
                <p:nvPr/>
              </p:nvCxnSpPr>
              <p:spPr>
                <a:xfrm flipV="1">
                  <a:off x="8634562" y="2594537"/>
                  <a:ext cx="0" cy="2634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16B8355F-BE8B-46B8-B143-486CE7C53406}"/>
                    </a:ext>
                  </a:extLst>
                </p:cNvPr>
                <p:cNvCxnSpPr/>
                <p:nvPr/>
              </p:nvCxnSpPr>
              <p:spPr>
                <a:xfrm flipV="1">
                  <a:off x="8869832" y="1950819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A737EB80-094B-444A-BB80-2AD13E47006C}"/>
                    </a:ext>
                  </a:extLst>
                </p:cNvPr>
                <p:cNvSpPr txBox="1"/>
                <p:nvPr/>
              </p:nvSpPr>
              <p:spPr>
                <a:xfrm>
                  <a:off x="8894629" y="2948209"/>
                  <a:ext cx="80116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-1.975 V</a:t>
                  </a:r>
                  <a:endParaRPr lang="en-US" sz="1400" baseline="-25000" dirty="0"/>
                </a:p>
              </p:txBody>
            </p:sp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6890D54C-BF27-451D-9E7E-1893C882B5F2}"/>
                    </a:ext>
                  </a:extLst>
                </p:cNvPr>
                <p:cNvSpPr txBox="1"/>
                <p:nvPr/>
              </p:nvSpPr>
              <p:spPr>
                <a:xfrm>
                  <a:off x="8020072" y="2316139"/>
                  <a:ext cx="80116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-1.975 V</a:t>
                  </a:r>
                  <a:endParaRPr lang="en-US" sz="1400" baseline="-25000" dirty="0"/>
                </a:p>
              </p:txBody>
            </p:sp>
          </p:grpSp>
        </p:grp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70B886CB-9D71-48DC-A32E-93CC88D9C18D}"/>
                </a:ext>
              </a:extLst>
            </p:cNvPr>
            <p:cNvCxnSpPr/>
            <p:nvPr/>
          </p:nvCxnSpPr>
          <p:spPr>
            <a:xfrm flipV="1">
              <a:off x="8869832" y="3005916"/>
              <a:ext cx="1828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926C5B16-E99A-4129-BD3B-CADD18349B09}"/>
              </a:ext>
            </a:extLst>
          </p:cNvPr>
          <p:cNvSpPr txBox="1"/>
          <p:nvPr/>
        </p:nvSpPr>
        <p:spPr>
          <a:xfrm>
            <a:off x="5758969" y="4914654"/>
            <a:ext cx="1619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-1.975 V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C3010B5-9EEE-438C-923E-FD210453D532}"/>
              </a:ext>
            </a:extLst>
          </p:cNvPr>
          <p:cNvSpPr txBox="1"/>
          <p:nvPr/>
        </p:nvSpPr>
        <p:spPr>
          <a:xfrm>
            <a:off x="7586848" y="4934108"/>
            <a:ext cx="4647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  <a:r>
              <a:rPr lang="en-US" baseline="-40000" dirty="0"/>
              <a:t>2</a:t>
            </a:r>
            <a:r>
              <a:rPr lang="en-US" dirty="0"/>
              <a:t> = I</a:t>
            </a:r>
            <a:r>
              <a:rPr lang="en-US" baseline="-25000" dirty="0"/>
              <a:t>R</a:t>
            </a:r>
            <a:r>
              <a:rPr lang="en-US" baseline="-40000" dirty="0"/>
              <a:t>1 </a:t>
            </a:r>
            <a:r>
              <a:rPr lang="en-US" dirty="0"/>
              <a:t>= ( 5 V – (- 1.975 V))/ 6 k</a:t>
            </a:r>
            <a:r>
              <a:rPr lang="el-GR" dirty="0"/>
              <a:t>Ω</a:t>
            </a:r>
            <a:r>
              <a:rPr lang="en-US" dirty="0"/>
              <a:t>  = 1.1625 mA 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5253870-21C0-47F0-B5C3-2B5BF507D90F}"/>
              </a:ext>
            </a:extLst>
          </p:cNvPr>
          <p:cNvSpPr txBox="1"/>
          <p:nvPr/>
        </p:nvSpPr>
        <p:spPr>
          <a:xfrm>
            <a:off x="5785233" y="5429013"/>
            <a:ext cx="1619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</a:t>
            </a:r>
            <a:r>
              <a:rPr lang="en-US" dirty="0"/>
              <a:t> = -2.675 V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F5F3A87-E7A3-427C-BF0B-6364F60AD0D5}"/>
              </a:ext>
            </a:extLst>
          </p:cNvPr>
          <p:cNvSpPr txBox="1"/>
          <p:nvPr/>
        </p:nvSpPr>
        <p:spPr>
          <a:xfrm>
            <a:off x="7700799" y="5432614"/>
            <a:ext cx="4419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R</a:t>
            </a:r>
            <a:r>
              <a:rPr lang="en-US" baseline="-40000" dirty="0"/>
              <a:t>2 </a:t>
            </a:r>
            <a:r>
              <a:rPr lang="en-US" dirty="0"/>
              <a:t>= ( - 2.675 V – (-5 V) )/ 2 k</a:t>
            </a:r>
            <a:r>
              <a:rPr lang="el-GR" dirty="0"/>
              <a:t>Ω</a:t>
            </a:r>
            <a:r>
              <a:rPr lang="en-US" dirty="0"/>
              <a:t>  = 1.1625 mA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85F49ED7-D4A7-4A04-937D-F8A6B9F3521B}"/>
              </a:ext>
            </a:extLst>
          </p:cNvPr>
          <p:cNvSpPr txBox="1"/>
          <p:nvPr/>
        </p:nvSpPr>
        <p:spPr>
          <a:xfrm>
            <a:off x="5547961" y="6143378"/>
            <a:ext cx="4787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  <a:r>
              <a:rPr lang="en-US" baseline="-40000" dirty="0"/>
              <a:t>1</a:t>
            </a:r>
            <a:r>
              <a:rPr lang="en-US" dirty="0"/>
              <a:t> = I</a:t>
            </a:r>
            <a:r>
              <a:rPr lang="en-US" baseline="-25000" dirty="0"/>
              <a:t>R</a:t>
            </a:r>
            <a:r>
              <a:rPr lang="en-US" baseline="-40000" dirty="0"/>
              <a:t>2 </a:t>
            </a:r>
            <a:r>
              <a:rPr lang="en-US" dirty="0"/>
              <a:t> - I</a:t>
            </a:r>
            <a:r>
              <a:rPr lang="en-US" baseline="-25000" dirty="0"/>
              <a:t>D</a:t>
            </a:r>
            <a:r>
              <a:rPr lang="en-US" baseline="-40000" dirty="0"/>
              <a:t>2 </a:t>
            </a:r>
            <a:r>
              <a:rPr lang="en-US" dirty="0"/>
              <a:t>= 1.1625 mA - 1.1625 mA = 0 mA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A5340C9-39D3-4585-A73C-CF9E0DFE4584}"/>
              </a:ext>
            </a:extLst>
          </p:cNvPr>
          <p:cNvSpPr txBox="1"/>
          <p:nvPr/>
        </p:nvSpPr>
        <p:spPr>
          <a:xfrm>
            <a:off x="10210122" y="6143378"/>
            <a:ext cx="1683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Reverse biased</a:t>
            </a:r>
          </a:p>
        </p:txBody>
      </p:sp>
      <p:sp>
        <p:nvSpPr>
          <p:cNvPr id="83" name="Title 1">
            <a:extLst>
              <a:ext uri="{FF2B5EF4-FFF2-40B4-BE49-F238E27FC236}">
                <a16:creationId xmlns:a16="http://schemas.microsoft.com/office/drawing/2014/main" id="{86A23C55-3FAB-4321-8EEC-326CE88A4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458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Circuits with multiple diodes and an unknown input</a:t>
            </a:r>
          </a:p>
        </p:txBody>
      </p:sp>
    </p:spTree>
    <p:extLst>
      <p:ext uri="{BB962C8B-B14F-4D97-AF65-F5344CB8AC3E}">
        <p14:creationId xmlns:p14="http://schemas.microsoft.com/office/powerpoint/2010/main" val="267047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77" grpId="0"/>
      <p:bldP spid="78" grpId="0"/>
      <p:bldP spid="79" grpId="0"/>
      <p:bldP spid="80" grpId="0"/>
      <p:bldP spid="81" grpId="0"/>
      <p:bldP spid="8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9BA7E-10F6-4022-9B45-3D5056A8B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980BE-A310-4C1A-9583-01535A580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67777"/>
            <a:ext cx="10515600" cy="37091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34264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651000"/>
            <a:ext cx="10311158" cy="474965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marL="914400" algn="l"/>
            <a:r>
              <a:rPr lang="en-US" dirty="0"/>
              <a:t>Semiconductor basics</a:t>
            </a:r>
          </a:p>
          <a:p>
            <a:pPr marL="914400" algn="l"/>
            <a:r>
              <a:rPr lang="en-US" dirty="0"/>
              <a:t>Diode electrical characteristics</a:t>
            </a:r>
          </a:p>
          <a:p>
            <a:pPr marL="914400" algn="l"/>
            <a:r>
              <a:rPr lang="en-US" dirty="0"/>
              <a:t>Solving diode circuits</a:t>
            </a:r>
          </a:p>
          <a:p>
            <a:pPr marL="1828800" algn="l"/>
            <a:r>
              <a:rPr lang="en-US" dirty="0"/>
              <a:t>Diode Models</a:t>
            </a:r>
          </a:p>
          <a:p>
            <a:pPr marL="1828800" algn="l"/>
            <a:r>
              <a:rPr lang="en-US" dirty="0"/>
              <a:t>Solving simple circuits using diode models</a:t>
            </a:r>
          </a:p>
          <a:p>
            <a:pPr marL="1828800" algn="l"/>
            <a:r>
              <a:rPr lang="en-US" dirty="0"/>
              <a:t>Solving more complex circuits</a:t>
            </a:r>
          </a:p>
          <a:p>
            <a:pPr marL="2743200" algn="l"/>
            <a:r>
              <a:rPr lang="en-US" dirty="0"/>
              <a:t>Circuits with varying inputs</a:t>
            </a:r>
          </a:p>
          <a:p>
            <a:pPr marL="2743200" algn="l"/>
            <a:r>
              <a:rPr lang="en-US" dirty="0">
                <a:solidFill>
                  <a:srgbClr val="FF0000"/>
                </a:solidFill>
              </a:rPr>
              <a:t>Transfer characteristics of circuits with multiple diodes</a:t>
            </a:r>
          </a:p>
          <a:p>
            <a:pPr marL="914400" algn="l"/>
            <a:r>
              <a:rPr lang="en-US" dirty="0"/>
              <a:t>Standard diode application circuits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697589" y="5415313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Practice Problem 1:  Find the value of the unknown resistor that makes the current through that resistor ½ of the current through the 8 Ohm resistor.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D003355-8B2A-479D-A286-B1ED43C28E84}"/>
              </a:ext>
            </a:extLst>
          </p:cNvPr>
          <p:cNvGrpSpPr/>
          <p:nvPr/>
        </p:nvGrpSpPr>
        <p:grpSpPr>
          <a:xfrm>
            <a:off x="943018" y="2344811"/>
            <a:ext cx="6916647" cy="2777948"/>
            <a:chOff x="943018" y="2344811"/>
            <a:chExt cx="6916647" cy="2777948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19"/>
              <a:ext cx="0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3069003" y="2744655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3866862" y="2890947"/>
              <a:ext cx="2965380" cy="60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4169254" y="5090885"/>
              <a:ext cx="26629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943018" y="3828403"/>
              <a:ext cx="1254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= 18.1 V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2587350" y="2344811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826981" y="2898047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32242" y="4203585"/>
              <a:ext cx="0" cy="9032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6651919" y="3795207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B410226-79E4-43DE-97E7-5099F9C67FBE}"/>
                </a:ext>
              </a:extLst>
            </p:cNvPr>
            <p:cNvSpPr txBox="1"/>
            <p:nvPr/>
          </p:nvSpPr>
          <p:spPr>
            <a:xfrm>
              <a:off x="7210295" y="3814606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5252911" y="3812120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5627227" y="2869131"/>
              <a:ext cx="0" cy="7134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5682498" y="4359365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EF2EBC3-8B78-4073-BCAB-43F9A9DCB898}"/>
                </a:ext>
              </a:extLst>
            </p:cNvPr>
            <p:cNvSpPr txBox="1"/>
            <p:nvPr/>
          </p:nvSpPr>
          <p:spPr>
            <a:xfrm>
              <a:off x="4627872" y="3875844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??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EBA0FB4-5417-4205-A7CD-603B8DAF20A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5086393"/>
              <a:ext cx="4343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F86F9FD-1557-4654-BED2-4670F6F985F4}"/>
                </a:ext>
              </a:extLst>
            </p:cNvPr>
            <p:cNvGrpSpPr/>
            <p:nvPr/>
          </p:nvGrpSpPr>
          <p:grpSpPr>
            <a:xfrm rot="16200000" flipV="1">
              <a:off x="4221443" y="2680008"/>
              <a:ext cx="365760" cy="413645"/>
              <a:chOff x="6431228" y="3717404"/>
              <a:chExt cx="365760" cy="413645"/>
            </a:xfrm>
            <a:solidFill>
              <a:schemeClr val="bg1"/>
            </a:solidFill>
          </p:grpSpPr>
          <p:sp>
            <p:nvSpPr>
              <p:cNvPr id="75" name="Isosceles Triangle 74">
                <a:extLst>
                  <a:ext uri="{FF2B5EF4-FFF2-40B4-BE49-F238E27FC236}">
                    <a16:creationId xmlns:a16="http://schemas.microsoft.com/office/drawing/2014/main" id="{0997E1C9-12F2-43CA-91F4-FADE9A51B833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D9365B0C-C48C-4B9E-8441-534C3A310788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04006477-0AA0-4EE6-9241-390492FCFB74}"/>
                </a:ext>
              </a:extLst>
            </p:cNvPr>
            <p:cNvGrpSpPr/>
            <p:nvPr/>
          </p:nvGrpSpPr>
          <p:grpSpPr>
            <a:xfrm rot="16200000" flipV="1">
              <a:off x="4976904" y="2675623"/>
              <a:ext cx="365760" cy="413645"/>
              <a:chOff x="6431228" y="3717404"/>
              <a:chExt cx="365760" cy="413645"/>
            </a:xfrm>
            <a:solidFill>
              <a:schemeClr val="bg1"/>
            </a:solidFill>
          </p:grpSpPr>
          <p:sp>
            <p:nvSpPr>
              <p:cNvPr id="79" name="Isosceles Triangle 78">
                <a:extLst>
                  <a:ext uri="{FF2B5EF4-FFF2-40B4-BE49-F238E27FC236}">
                    <a16:creationId xmlns:a16="http://schemas.microsoft.com/office/drawing/2014/main" id="{FE24C9EE-F3F8-4512-BB21-F276FBD578EC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24A30C70-F466-4E4A-A1E8-2E6842BBFA30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278969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/>
          </a:bodyPr>
          <a:lstStyle/>
          <a:p>
            <a:r>
              <a:rPr lang="en-US" dirty="0"/>
              <a:t>Practice Problem 2:  Find the transfer characteristics for the following circuit.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1307387" y="2823184"/>
            <a:ext cx="0" cy="10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1333042" y="4549045"/>
            <a:ext cx="0" cy="105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1307387" y="28360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1856027" y="26684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2653886" y="2814747"/>
            <a:ext cx="1609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3EA4E0-7F74-4D27-8B4F-C4B83D329BF9}"/>
              </a:ext>
            </a:extLst>
          </p:cNvPr>
          <p:cNvGrpSpPr/>
          <p:nvPr/>
        </p:nvGrpSpPr>
        <p:grpSpPr>
          <a:xfrm>
            <a:off x="505836" y="3827397"/>
            <a:ext cx="1182047" cy="731520"/>
            <a:chOff x="1716370" y="3614000"/>
            <a:chExt cx="1182047" cy="73152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716370" y="3828403"/>
              <a:ext cx="481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</a:t>
              </a:r>
            </a:p>
          </p:txBody>
        </p: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1783031" y="2232504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1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2508876" y="3116816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1995841" y="4722108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EBA0FB4-5417-4205-A7CD-603B8DAF20AE}"/>
              </a:ext>
            </a:extLst>
          </p:cNvPr>
          <p:cNvCxnSpPr>
            <a:cxnSpLocks/>
          </p:cNvCxnSpPr>
          <p:nvPr/>
        </p:nvCxnSpPr>
        <p:spPr>
          <a:xfrm>
            <a:off x="1322123" y="5578822"/>
            <a:ext cx="2990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4BC43E94-18FE-4A31-9FFF-B2993675E0EA}"/>
              </a:ext>
            </a:extLst>
          </p:cNvPr>
          <p:cNvGrpSpPr/>
          <p:nvPr/>
        </p:nvGrpSpPr>
        <p:grpSpPr>
          <a:xfrm>
            <a:off x="2898111" y="2836048"/>
            <a:ext cx="1381060" cy="2766175"/>
            <a:chOff x="7660975" y="2795391"/>
            <a:chExt cx="1381060" cy="2766175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7660975" y="3069711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9042035" y="3459548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6A0C3038-29DD-4B03-81F6-BB58E9D0794B}"/>
                </a:ext>
              </a:extLst>
            </p:cNvPr>
            <p:cNvGrpSpPr/>
            <p:nvPr/>
          </p:nvGrpSpPr>
          <p:grpSpPr>
            <a:xfrm rot="5400000">
              <a:off x="7440525" y="4739466"/>
              <a:ext cx="797859" cy="297701"/>
              <a:chOff x="3069003" y="2744655"/>
              <a:chExt cx="797859" cy="297701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153ED7BC-DABF-4856-BBFE-F77C387E146C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FF45C4AB-C9A3-4A0D-8D87-550A455BA2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D091B7F9-BA57-4ECB-B583-ADBE117731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B3CB0F91-C30B-4359-B715-C82FBD39F554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BB5079D0-0579-4C8C-96E1-F788D2B52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777BBCAA-9F08-4D57-95AC-B1D917EC69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72684040-D2AC-4752-9A8F-99C3D57469CD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2FE5B098-D6EC-419C-82B9-029A1DB221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3CD539D-EF4E-4358-A189-9EB09B795C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25F919-ACD0-475F-B3E3-146C386962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8A5406D-A11B-451B-AF9E-38494D6D6781}"/>
                </a:ext>
              </a:extLst>
            </p:cNvPr>
            <p:cNvCxnSpPr/>
            <p:nvPr/>
          </p:nvCxnSpPr>
          <p:spPr>
            <a:xfrm flipV="1">
              <a:off x="7834914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816AAF2-9730-46C9-9013-FC9CFB32C4DA}"/>
                </a:ext>
              </a:extLst>
            </p:cNvPr>
            <p:cNvCxnSpPr/>
            <p:nvPr/>
          </p:nvCxnSpPr>
          <p:spPr>
            <a:xfrm flipV="1">
              <a:off x="7842014" y="528724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ACF6B7D-0687-4EAC-AEEC-019FA5CACFC0}"/>
              </a:ext>
            </a:extLst>
          </p:cNvPr>
          <p:cNvGrpSpPr/>
          <p:nvPr/>
        </p:nvGrpSpPr>
        <p:grpSpPr>
          <a:xfrm>
            <a:off x="2896269" y="2816670"/>
            <a:ext cx="1573600" cy="2783935"/>
            <a:chOff x="7257787" y="2795391"/>
            <a:chExt cx="1573600" cy="2783935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8271911" y="4757226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7440667" y="3483356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A8EA43B-53AF-4B99-9F1D-2CDE36EBE548}"/>
                </a:ext>
              </a:extLst>
            </p:cNvPr>
            <p:cNvGrpSpPr/>
            <p:nvPr/>
          </p:nvGrpSpPr>
          <p:grpSpPr>
            <a:xfrm flipV="1">
              <a:off x="8465627" y="3069711"/>
              <a:ext cx="365760" cy="413645"/>
              <a:chOff x="6431228" y="3717404"/>
              <a:chExt cx="365760" cy="413645"/>
            </a:xfrm>
          </p:grpSpPr>
          <p:sp>
            <p:nvSpPr>
              <p:cNvPr id="53" name="Isosceles Triangle 52">
                <a:extLst>
                  <a:ext uri="{FF2B5EF4-FFF2-40B4-BE49-F238E27FC236}">
                    <a16:creationId xmlns:a16="http://schemas.microsoft.com/office/drawing/2014/main" id="{34545A05-1410-48B2-A91B-F2CB3FB65E7D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98EB604-5FB9-410E-BB17-D00F89A0C9DB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99DBCEA-6FC7-49E0-9C83-D4C914022D59}"/>
                </a:ext>
              </a:extLst>
            </p:cNvPr>
            <p:cNvGrpSpPr/>
            <p:nvPr/>
          </p:nvGrpSpPr>
          <p:grpSpPr>
            <a:xfrm flipV="1">
              <a:off x="7257787" y="3838726"/>
              <a:ext cx="365760" cy="395213"/>
              <a:chOff x="5216989" y="3728006"/>
              <a:chExt cx="365760" cy="395213"/>
            </a:xfrm>
          </p:grpSpPr>
          <p:sp>
            <p:nvSpPr>
              <p:cNvPr id="56" name="Isosceles Triangle 55">
                <a:extLst>
                  <a:ext uri="{FF2B5EF4-FFF2-40B4-BE49-F238E27FC236}">
                    <a16:creationId xmlns:a16="http://schemas.microsoft.com/office/drawing/2014/main" id="{284EB5D7-71DA-4B69-A270-CCB46BBFD843}"/>
                  </a:ext>
                </a:extLst>
              </p:cNvPr>
              <p:cNvSpPr/>
              <p:nvPr/>
            </p:nvSpPr>
            <p:spPr>
              <a:xfrm>
                <a:off x="5223248" y="372800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56D329D-3C14-412F-9F53-C30E8FA31231}"/>
                  </a:ext>
                </a:extLst>
              </p:cNvPr>
              <p:cNvCxnSpPr/>
              <p:nvPr/>
            </p:nvCxnSpPr>
            <p:spPr>
              <a:xfrm flipH="1">
                <a:off x="5216989" y="37506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1A40E83-B0EF-4121-B0D8-A844EBFD71FF}"/>
                </a:ext>
              </a:extLst>
            </p:cNvPr>
            <p:cNvCxnSpPr/>
            <p:nvPr/>
          </p:nvCxnSpPr>
          <p:spPr>
            <a:xfrm flipV="1">
              <a:off x="7427051" y="424403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3D898D-4586-4F0A-99CE-F7E4953FEAAE}"/>
                </a:ext>
              </a:extLst>
            </p:cNvPr>
            <p:cNvCxnSpPr/>
            <p:nvPr/>
          </p:nvCxnSpPr>
          <p:spPr>
            <a:xfrm flipV="1">
              <a:off x="8626186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17E644F-AE08-42BD-9B4F-D62440009896}"/>
                </a:ext>
              </a:extLst>
            </p:cNvPr>
            <p:cNvCxnSpPr/>
            <p:nvPr/>
          </p:nvCxnSpPr>
          <p:spPr>
            <a:xfrm flipV="1">
              <a:off x="8673399" y="530500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9A99AF08-5D0F-41F5-94B9-C14A0DD73E67}"/>
              </a:ext>
            </a:extLst>
          </p:cNvPr>
          <p:cNvSpPr txBox="1"/>
          <p:nvPr/>
        </p:nvSpPr>
        <p:spPr>
          <a:xfrm>
            <a:off x="3320608" y="470721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9C2E18F-4CA9-4B08-82D5-3824C1E27257}"/>
              </a:ext>
            </a:extLst>
          </p:cNvPr>
          <p:cNvSpPr txBox="1"/>
          <p:nvPr/>
        </p:nvSpPr>
        <p:spPr>
          <a:xfrm>
            <a:off x="2516384" y="3807031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D2503A6-CA9F-4B2A-969F-6336715EB1A9}"/>
              </a:ext>
            </a:extLst>
          </p:cNvPr>
          <p:cNvSpPr txBox="1"/>
          <p:nvPr/>
        </p:nvSpPr>
        <p:spPr>
          <a:xfrm>
            <a:off x="4535794" y="3102007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93" name="Title 1">
            <a:extLst>
              <a:ext uri="{FF2B5EF4-FFF2-40B4-BE49-F238E27FC236}">
                <a16:creationId xmlns:a16="http://schemas.microsoft.com/office/drawing/2014/main" id="{BF0F9BA8-6CA6-46DF-A031-667C70855155}"/>
              </a:ext>
            </a:extLst>
          </p:cNvPr>
          <p:cNvSpPr txBox="1">
            <a:spLocks/>
          </p:cNvSpPr>
          <p:nvPr/>
        </p:nvSpPr>
        <p:spPr>
          <a:xfrm>
            <a:off x="5516408" y="1860881"/>
            <a:ext cx="6587547" cy="219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2  b)  Find the current through the diodes and the output voltage when the input is 5.0 volts</a:t>
            </a:r>
          </a:p>
        </p:txBody>
      </p:sp>
      <p:sp>
        <p:nvSpPr>
          <p:cNvPr id="94" name="Title 1">
            <a:extLst>
              <a:ext uri="{FF2B5EF4-FFF2-40B4-BE49-F238E27FC236}">
                <a16:creationId xmlns:a16="http://schemas.microsoft.com/office/drawing/2014/main" id="{09EE9E4F-1319-4220-AE40-03C95FC2C655}"/>
              </a:ext>
            </a:extLst>
          </p:cNvPr>
          <p:cNvSpPr txBox="1">
            <a:spLocks/>
          </p:cNvSpPr>
          <p:nvPr/>
        </p:nvSpPr>
        <p:spPr>
          <a:xfrm>
            <a:off x="5544612" y="4274126"/>
            <a:ext cx="6347640" cy="219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2  c)  Find the current through the diode and the output voltage when the input is 1.0 volts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83060FB-4AEB-4880-9D4F-8982675FD4BF}"/>
              </a:ext>
            </a:extLst>
          </p:cNvPr>
          <p:cNvSpPr txBox="1"/>
          <p:nvPr/>
        </p:nvSpPr>
        <p:spPr>
          <a:xfrm>
            <a:off x="4532127" y="5326285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421C265-3FD8-4357-A010-45961B9268CF}"/>
              </a:ext>
            </a:extLst>
          </p:cNvPr>
          <p:cNvSpPr txBox="1"/>
          <p:nvPr/>
        </p:nvSpPr>
        <p:spPr>
          <a:xfrm>
            <a:off x="4510309" y="4150486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2A86E96-A3D3-4CCF-8FAF-E7E8C33A69C7}"/>
              </a:ext>
            </a:extLst>
          </p:cNvPr>
          <p:cNvSpPr txBox="1"/>
          <p:nvPr/>
        </p:nvSpPr>
        <p:spPr>
          <a:xfrm>
            <a:off x="4505477" y="4679294"/>
            <a:ext cx="548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22777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4AB07-B39F-4134-ABB0-F50957D95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7DE45-C84A-4034-856E-24AD633D5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08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9C246-B775-4A09-BD1F-9CAC39EDE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458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Circuits with multiple diodes and an unknown input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3482649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  <a:endCxn id="10" idx="0"/>
          </p:cNvCxnSpPr>
          <p:nvPr/>
        </p:nvCxnSpPr>
        <p:spPr>
          <a:xfrm flipH="1">
            <a:off x="3863136" y="3881510"/>
            <a:ext cx="104727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stCxn id="10" idx="3"/>
          </p:cNvCxnSpPr>
          <p:nvPr/>
        </p:nvCxnSpPr>
        <p:spPr>
          <a:xfrm flipH="1" flipV="1">
            <a:off x="1383527" y="3881509"/>
            <a:ext cx="2084396" cy="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2280C04-7F49-4857-AF0F-63575B0BD342}"/>
              </a:ext>
            </a:extLst>
          </p:cNvPr>
          <p:cNvSpPr txBox="1"/>
          <p:nvPr/>
        </p:nvSpPr>
        <p:spPr>
          <a:xfrm>
            <a:off x="862125" y="370729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-5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785233" y="144828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+5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655828" y="2460319"/>
            <a:ext cx="3789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Find transfer characteristics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86B13C-9478-437A-B23A-79ABCE69D70C}"/>
              </a:ext>
            </a:extLst>
          </p:cNvPr>
          <p:cNvSpPr txBox="1"/>
          <p:nvPr/>
        </p:nvSpPr>
        <p:spPr>
          <a:xfrm>
            <a:off x="3288509" y="315541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562B83-ECCB-4AC5-87B2-C0E6E2F86B02}"/>
              </a:ext>
            </a:extLst>
          </p:cNvPr>
          <p:cNvSpPr txBox="1"/>
          <p:nvPr/>
        </p:nvSpPr>
        <p:spPr>
          <a:xfrm>
            <a:off x="4975114" y="320137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24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2"/>
            <a:ext cx="96208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circuit needs to be solved for each possible combination of diode states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F798E4E-A5BD-4ED5-98C7-EDA8CEDE779C}"/>
              </a:ext>
            </a:extLst>
          </p:cNvPr>
          <p:cNvSpPr txBox="1"/>
          <p:nvPr/>
        </p:nvSpPr>
        <p:spPr>
          <a:xfrm>
            <a:off x="1186810" y="2945975"/>
            <a:ext cx="3578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two diodes: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40CF739-47AD-4F38-A912-78BC5CDC5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213685"/>
              </p:ext>
            </p:extLst>
          </p:nvPr>
        </p:nvGraphicFramePr>
        <p:xfrm>
          <a:off x="1186810" y="3829806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88011603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193995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0908940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746120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Diode 1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2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Input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35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730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111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108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794558"/>
                  </a:ext>
                </a:extLst>
              </a:tr>
            </a:tbl>
          </a:graphicData>
        </a:graphic>
      </p:graphicFrame>
      <p:grpSp>
        <p:nvGrpSpPr>
          <p:cNvPr id="121" name="Group 120">
            <a:extLst>
              <a:ext uri="{FF2B5EF4-FFF2-40B4-BE49-F238E27FC236}">
                <a16:creationId xmlns:a16="http://schemas.microsoft.com/office/drawing/2014/main" id="{4A1C83AB-1B39-4A3A-8AAE-111EA08A5D0C}"/>
              </a:ext>
            </a:extLst>
          </p:cNvPr>
          <p:cNvGrpSpPr/>
          <p:nvPr/>
        </p:nvGrpSpPr>
        <p:grpSpPr>
          <a:xfrm>
            <a:off x="5905500" y="2135972"/>
            <a:ext cx="4902200" cy="1620006"/>
            <a:chOff x="1548531" y="2737015"/>
            <a:chExt cx="6357387" cy="2548260"/>
          </a:xfrm>
        </p:grpSpPr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91E5099A-D851-4A8E-AFEF-F8BE8CCBD1C3}"/>
                </a:ext>
              </a:extLst>
            </p:cNvPr>
            <p:cNvGrpSpPr/>
            <p:nvPr/>
          </p:nvGrpSpPr>
          <p:grpSpPr>
            <a:xfrm>
              <a:off x="1548531" y="2737015"/>
              <a:ext cx="6357387" cy="2548260"/>
              <a:chOff x="1548531" y="2737015"/>
              <a:chExt cx="6357387" cy="2548260"/>
            </a:xfrm>
          </p:grpSpPr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D3EA8A45-5C5C-4267-A635-52F5466786C5}"/>
                  </a:ext>
                </a:extLst>
              </p:cNvPr>
              <p:cNvGrpSpPr/>
              <p:nvPr/>
            </p:nvGrpSpPr>
            <p:grpSpPr>
              <a:xfrm>
                <a:off x="1548531" y="2737015"/>
                <a:ext cx="6357387" cy="2548260"/>
                <a:chOff x="1548531" y="2737015"/>
                <a:chExt cx="6357387" cy="2548260"/>
              </a:xfrm>
            </p:grpSpPr>
            <p:sp>
              <p:nvSpPr>
                <p:cNvPr id="127" name="Oval 126">
                  <a:extLst>
                    <a:ext uri="{FF2B5EF4-FFF2-40B4-BE49-F238E27FC236}">
                      <a16:creationId xmlns:a16="http://schemas.microsoft.com/office/drawing/2014/main" id="{04A8665C-74BE-4AB3-8EB2-B792404B26AB}"/>
                    </a:ext>
                  </a:extLst>
                </p:cNvPr>
                <p:cNvSpPr/>
                <p:nvPr/>
              </p:nvSpPr>
              <p:spPr>
                <a:xfrm>
                  <a:off x="2203995" y="3614000"/>
                  <a:ext cx="652670" cy="731519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FAEDC105-3249-4A7E-916B-AC9B120CF5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0363" y="2899385"/>
                  <a:ext cx="0" cy="71461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8DB6D9AA-4254-4127-9A4B-B50E0A6C8A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0363" y="4345520"/>
                  <a:ext cx="0" cy="71461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EEA04D63-B5DD-408C-B7D9-F986A7C1A6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0363" y="2912248"/>
                  <a:ext cx="1454871" cy="13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B4A51BB6-5EA5-4CBD-8313-D5A67E6FBD8F}"/>
                    </a:ext>
                  </a:extLst>
                </p:cNvPr>
                <p:cNvGrpSpPr/>
                <p:nvPr/>
              </p:nvGrpSpPr>
              <p:grpSpPr>
                <a:xfrm rot="5400000">
                  <a:off x="6412497" y="38137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46" name="Group 145">
                    <a:extLst>
                      <a:ext uri="{FF2B5EF4-FFF2-40B4-BE49-F238E27FC236}">
                        <a16:creationId xmlns:a16="http://schemas.microsoft.com/office/drawing/2014/main" id="{6E9FD227-7E79-4D9C-8CDF-E6970BC083F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54" name="Straight Connector 153">
                      <a:extLst>
                        <a:ext uri="{FF2B5EF4-FFF2-40B4-BE49-F238E27FC236}">
                          <a16:creationId xmlns:a16="http://schemas.microsoft.com/office/drawing/2014/main" id="{440BE45B-43F7-4C5F-BAA1-F0A2CC43568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5" name="Straight Connector 154">
                      <a:extLst>
                        <a:ext uri="{FF2B5EF4-FFF2-40B4-BE49-F238E27FC236}">
                          <a16:creationId xmlns:a16="http://schemas.microsoft.com/office/drawing/2014/main" id="{1C67A1F7-2397-4FF1-B015-8B3E6FF2665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7" name="Group 146">
                    <a:extLst>
                      <a:ext uri="{FF2B5EF4-FFF2-40B4-BE49-F238E27FC236}">
                        <a16:creationId xmlns:a16="http://schemas.microsoft.com/office/drawing/2014/main" id="{78EBEBBF-C5DE-4A83-B10A-2672F12C459C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52" name="Straight Connector 151">
                      <a:extLst>
                        <a:ext uri="{FF2B5EF4-FFF2-40B4-BE49-F238E27FC236}">
                          <a16:creationId xmlns:a16="http://schemas.microsoft.com/office/drawing/2014/main" id="{CA6C93E7-2D6F-43D8-8226-7BDAB3B0EB9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3" name="Straight Connector 152">
                      <a:extLst>
                        <a:ext uri="{FF2B5EF4-FFF2-40B4-BE49-F238E27FC236}">
                          <a16:creationId xmlns:a16="http://schemas.microsoft.com/office/drawing/2014/main" id="{FDFC5246-3FDB-442F-AEA4-7BB1B080F3C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EC9CE2A1-459F-46AB-9235-87A0AEAB918C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50" name="Straight Connector 149">
                      <a:extLst>
                        <a:ext uri="{FF2B5EF4-FFF2-40B4-BE49-F238E27FC236}">
                          <a16:creationId xmlns:a16="http://schemas.microsoft.com/office/drawing/2014/main" id="{00D223BF-4D63-41EF-B170-B0513EFA735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1" name="Straight Connector 150">
                      <a:extLst>
                        <a:ext uri="{FF2B5EF4-FFF2-40B4-BE49-F238E27FC236}">
                          <a16:creationId xmlns:a16="http://schemas.microsoft.com/office/drawing/2014/main" id="{D4905AC1-7557-4368-BA30-F2E7EF5AB42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49" name="Straight Connector 148">
                    <a:extLst>
                      <a:ext uri="{FF2B5EF4-FFF2-40B4-BE49-F238E27FC236}">
                        <a16:creationId xmlns:a16="http://schemas.microsoft.com/office/drawing/2014/main" id="{AE1B73FE-1BA2-4F47-B05C-3E856F3B217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FF0B8737-4C17-4503-87B2-C106BD0C31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73784" y="2922445"/>
                  <a:ext cx="2413138" cy="9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8E68D0EA-A44F-48BB-9A67-BCBAB4D8155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17786" y="5065897"/>
                  <a:ext cx="145744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4" name="TextBox 133">
                  <a:extLst>
                    <a:ext uri="{FF2B5EF4-FFF2-40B4-BE49-F238E27FC236}">
                      <a16:creationId xmlns:a16="http://schemas.microsoft.com/office/drawing/2014/main" id="{DFACBB47-5134-4FFC-9CE1-6B58E9A6BE40}"/>
                    </a:ext>
                  </a:extLst>
                </p:cNvPr>
                <p:cNvSpPr txBox="1"/>
                <p:nvPr/>
              </p:nvSpPr>
              <p:spPr>
                <a:xfrm>
                  <a:off x="2361961" y="3534056"/>
                  <a:ext cx="333153" cy="3693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+</a:t>
                  </a:r>
                </a:p>
              </p:txBody>
            </p:sp>
            <p:sp>
              <p:nvSpPr>
                <p:cNvPr id="135" name="TextBox 134">
                  <a:extLst>
                    <a:ext uri="{FF2B5EF4-FFF2-40B4-BE49-F238E27FC236}">
                      <a16:creationId xmlns:a16="http://schemas.microsoft.com/office/drawing/2014/main" id="{32994D4D-0655-4AAA-9B84-4763A7B565E8}"/>
                    </a:ext>
                  </a:extLst>
                </p:cNvPr>
                <p:cNvSpPr txBox="1"/>
                <p:nvPr/>
              </p:nvSpPr>
              <p:spPr>
                <a:xfrm>
                  <a:off x="2381582" y="3766006"/>
                  <a:ext cx="333153" cy="4616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-</a:t>
                  </a:r>
                </a:p>
              </p:txBody>
            </p:sp>
            <p:sp>
              <p:nvSpPr>
                <p:cNvPr id="136" name="TextBox 135">
                  <a:extLst>
                    <a:ext uri="{FF2B5EF4-FFF2-40B4-BE49-F238E27FC236}">
                      <a16:creationId xmlns:a16="http://schemas.microsoft.com/office/drawing/2014/main" id="{54F5B478-9A5E-433F-8EBF-C168E92C9E76}"/>
                    </a:ext>
                  </a:extLst>
                </p:cNvPr>
                <p:cNvSpPr txBox="1"/>
                <p:nvPr/>
              </p:nvSpPr>
              <p:spPr>
                <a:xfrm>
                  <a:off x="1548531" y="3828403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137" name="TextBox 136">
                  <a:extLst>
                    <a:ext uri="{FF2B5EF4-FFF2-40B4-BE49-F238E27FC236}">
                      <a16:creationId xmlns:a16="http://schemas.microsoft.com/office/drawing/2014/main" id="{7F914F4E-A3BD-45CD-9185-5E3C48F67518}"/>
                    </a:ext>
                  </a:extLst>
                </p:cNvPr>
                <p:cNvSpPr txBox="1"/>
                <p:nvPr/>
              </p:nvSpPr>
              <p:spPr>
                <a:xfrm>
                  <a:off x="6178010" y="3629167"/>
                  <a:ext cx="649489" cy="3693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R</a:t>
                  </a:r>
                </a:p>
              </p:txBody>
            </p:sp>
            <p:cxnSp>
              <p:nvCxnSpPr>
                <p:cNvPr id="138" name="Straight Connector 137">
                  <a:extLst>
                    <a:ext uri="{FF2B5EF4-FFF2-40B4-BE49-F238E27FC236}">
                      <a16:creationId xmlns:a16="http://schemas.microsoft.com/office/drawing/2014/main" id="{85FED824-00CD-4274-AB00-B17D1E916D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86922" y="2919894"/>
                  <a:ext cx="14809" cy="66501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A9EE019F-EBC1-4C25-B91E-BEFCB14D1E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806885" y="4356558"/>
                  <a:ext cx="0" cy="73152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40" name="Group 139">
                  <a:extLst>
                    <a:ext uri="{FF2B5EF4-FFF2-40B4-BE49-F238E27FC236}">
                      <a16:creationId xmlns:a16="http://schemas.microsoft.com/office/drawing/2014/main" id="{E81A3873-D265-4F26-A4D2-006D4D90422B}"/>
                    </a:ext>
                  </a:extLst>
                </p:cNvPr>
                <p:cNvGrpSpPr/>
                <p:nvPr/>
              </p:nvGrpSpPr>
              <p:grpSpPr>
                <a:xfrm rot="16200000">
                  <a:off x="3989961" y="2722288"/>
                  <a:ext cx="365760" cy="395213"/>
                  <a:chOff x="6661596" y="3791467"/>
                  <a:chExt cx="365760" cy="395213"/>
                </a:xfrm>
              </p:grpSpPr>
              <p:sp>
                <p:nvSpPr>
                  <p:cNvPr id="144" name="Isosceles Triangle 143">
                    <a:extLst>
                      <a:ext uri="{FF2B5EF4-FFF2-40B4-BE49-F238E27FC236}">
                        <a16:creationId xmlns:a16="http://schemas.microsoft.com/office/drawing/2014/main" id="{73CACE48-9F12-45AA-9725-7C709272765B}"/>
                      </a:ext>
                    </a:extLst>
                  </p:cNvPr>
                  <p:cNvSpPr/>
                  <p:nvPr/>
                </p:nvSpPr>
                <p:spPr>
                  <a:xfrm flipV="1">
                    <a:off x="6661596" y="3791467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AFED45B3-1B8F-4248-A177-0E96B68C2A2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661596" y="4184900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41" name="TextBox 140">
                  <a:extLst>
                    <a:ext uri="{FF2B5EF4-FFF2-40B4-BE49-F238E27FC236}">
                      <a16:creationId xmlns:a16="http://schemas.microsoft.com/office/drawing/2014/main" id="{C636936B-300F-422E-BF37-5599FBCB7240}"/>
                    </a:ext>
                  </a:extLst>
                </p:cNvPr>
                <p:cNvSpPr txBox="1"/>
                <p:nvPr/>
              </p:nvSpPr>
              <p:spPr>
                <a:xfrm>
                  <a:off x="6994110" y="4823610"/>
                  <a:ext cx="3331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-</a:t>
                  </a:r>
                </a:p>
              </p:txBody>
            </p:sp>
            <p:sp>
              <p:nvSpPr>
                <p:cNvPr id="142" name="TextBox 141">
                  <a:extLst>
                    <a:ext uri="{FF2B5EF4-FFF2-40B4-BE49-F238E27FC236}">
                      <a16:creationId xmlns:a16="http://schemas.microsoft.com/office/drawing/2014/main" id="{7464A392-D3B4-4DD4-94A4-D2F7AFEA2EF4}"/>
                    </a:ext>
                  </a:extLst>
                </p:cNvPr>
                <p:cNvSpPr txBox="1"/>
                <p:nvPr/>
              </p:nvSpPr>
              <p:spPr>
                <a:xfrm>
                  <a:off x="6839562" y="2762478"/>
                  <a:ext cx="33315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+</a:t>
                  </a:r>
                </a:p>
              </p:txBody>
            </p:sp>
            <p:sp>
              <p:nvSpPr>
                <p:cNvPr id="143" name="TextBox 142">
                  <a:extLst>
                    <a:ext uri="{FF2B5EF4-FFF2-40B4-BE49-F238E27FC236}">
                      <a16:creationId xmlns:a16="http://schemas.microsoft.com/office/drawing/2014/main" id="{76C0601C-5C83-4A0A-B6A1-7EB2123BED21}"/>
                    </a:ext>
                  </a:extLst>
                </p:cNvPr>
                <p:cNvSpPr txBox="1"/>
                <p:nvPr/>
              </p:nvSpPr>
              <p:spPr>
                <a:xfrm>
                  <a:off x="7006138" y="3776997"/>
                  <a:ext cx="899780" cy="58095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26" name="Isosceles Triangle 125">
                <a:extLst>
                  <a:ext uri="{FF2B5EF4-FFF2-40B4-BE49-F238E27FC236}">
                    <a16:creationId xmlns:a16="http://schemas.microsoft.com/office/drawing/2014/main" id="{7E1AF7E6-AF57-4151-A0A5-F730A22A3119}"/>
                  </a:ext>
                </a:extLst>
              </p:cNvPr>
              <p:cNvSpPr/>
              <p:nvPr/>
            </p:nvSpPr>
            <p:spPr>
              <a:xfrm rot="5400000" flipH="1" flipV="1">
                <a:off x="4025303" y="4868290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07C222FD-114B-445B-A383-BBDB76F0CE53}"/>
                </a:ext>
              </a:extLst>
            </p:cNvPr>
            <p:cNvCxnSpPr/>
            <p:nvPr/>
          </p:nvCxnSpPr>
          <p:spPr>
            <a:xfrm rot="16200000" flipH="1">
              <a:off x="3815684" y="5046231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684A53F8-7FF2-4D7B-B642-37BBB1B86D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93555" y="5065896"/>
              <a:ext cx="2423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C83EB616-85FD-4090-AD5B-3A1261D45885}"/>
              </a:ext>
            </a:extLst>
          </p:cNvPr>
          <p:cNvSpPr/>
          <p:nvPr/>
        </p:nvSpPr>
        <p:spPr>
          <a:xfrm>
            <a:off x="5257800" y="4565140"/>
            <a:ext cx="4038598" cy="365760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D3D8669D-4C4E-4366-8E02-FC712454D8E4}"/>
              </a:ext>
            </a:extLst>
          </p:cNvPr>
          <p:cNvSpPr/>
          <p:nvPr/>
        </p:nvSpPr>
        <p:spPr>
          <a:xfrm>
            <a:off x="5257800" y="4946362"/>
            <a:ext cx="4038598" cy="365760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FD6DB7A-618B-4E50-9EBE-EF24216C899C}"/>
              </a:ext>
            </a:extLst>
          </p:cNvPr>
          <p:cNvSpPr txBox="1"/>
          <p:nvPr/>
        </p:nvSpPr>
        <p:spPr>
          <a:xfrm>
            <a:off x="1186810" y="5878211"/>
            <a:ext cx="101669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 general, for N diodes, there are 2</a:t>
            </a:r>
            <a:r>
              <a:rPr lang="en-US" sz="2800" baseline="30000" dirty="0"/>
              <a:t>N</a:t>
            </a:r>
            <a:r>
              <a:rPr lang="en-US" sz="2800" dirty="0"/>
              <a:t> possible combinations of diodes being on or off together</a:t>
            </a:r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D3021EDA-357F-4BD8-B62C-0479B4CFE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458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Circuits with multiple diodes and an unknown input</a:t>
            </a:r>
          </a:p>
        </p:txBody>
      </p:sp>
    </p:spTree>
    <p:extLst>
      <p:ext uri="{BB962C8B-B14F-4D97-AF65-F5344CB8AC3E}">
        <p14:creationId xmlns:p14="http://schemas.microsoft.com/office/powerpoint/2010/main" val="3298362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6" grpId="0" animBg="1"/>
      <p:bldP spid="1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3482649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  <a:endCxn id="10" idx="0"/>
          </p:cNvCxnSpPr>
          <p:nvPr/>
        </p:nvCxnSpPr>
        <p:spPr>
          <a:xfrm flipH="1">
            <a:off x="3863136" y="3881510"/>
            <a:ext cx="104727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stCxn id="10" idx="3"/>
          </p:cNvCxnSpPr>
          <p:nvPr/>
        </p:nvCxnSpPr>
        <p:spPr>
          <a:xfrm flipH="1" flipV="1">
            <a:off x="1383527" y="3881509"/>
            <a:ext cx="2084396" cy="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2280C04-7F49-4857-AF0F-63575B0BD342}"/>
              </a:ext>
            </a:extLst>
          </p:cNvPr>
          <p:cNvSpPr txBox="1"/>
          <p:nvPr/>
        </p:nvSpPr>
        <p:spPr>
          <a:xfrm>
            <a:off x="862125" y="370729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-5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785233" y="144828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+5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655828" y="2460319"/>
            <a:ext cx="3789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Find transfer characteristics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86B13C-9478-437A-B23A-79ABCE69D70C}"/>
              </a:ext>
            </a:extLst>
          </p:cNvPr>
          <p:cNvSpPr txBox="1"/>
          <p:nvPr/>
        </p:nvSpPr>
        <p:spPr>
          <a:xfrm>
            <a:off x="3288509" y="315541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562B83-ECCB-4AC5-87B2-C0E6E2F86B02}"/>
              </a:ext>
            </a:extLst>
          </p:cNvPr>
          <p:cNvSpPr txBox="1"/>
          <p:nvPr/>
        </p:nvSpPr>
        <p:spPr>
          <a:xfrm>
            <a:off x="4975114" y="320137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53" name="Title 1">
            <a:extLst>
              <a:ext uri="{FF2B5EF4-FFF2-40B4-BE49-F238E27FC236}">
                <a16:creationId xmlns:a16="http://schemas.microsoft.com/office/drawing/2014/main" id="{50F3577D-9B71-4A71-8EF6-412125F65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458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Circuits with multiple diodes and an unknown input</a:t>
            </a:r>
          </a:p>
        </p:txBody>
      </p:sp>
    </p:spTree>
    <p:extLst>
      <p:ext uri="{BB962C8B-B14F-4D97-AF65-F5344CB8AC3E}">
        <p14:creationId xmlns:p14="http://schemas.microsoft.com/office/powerpoint/2010/main" val="152692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8352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8352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3482649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  <a:endCxn id="10" idx="0"/>
          </p:cNvCxnSpPr>
          <p:nvPr/>
        </p:nvCxnSpPr>
        <p:spPr>
          <a:xfrm flipH="1">
            <a:off x="3863136" y="3881510"/>
            <a:ext cx="104727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cxnSpLocks/>
          </p:cNvCxnSpPr>
          <p:nvPr/>
        </p:nvCxnSpPr>
        <p:spPr>
          <a:xfrm flipH="1" flipV="1">
            <a:off x="2229008" y="3874782"/>
            <a:ext cx="1238915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-5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785233" y="144828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+5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86B13C-9478-437A-B23A-79ABCE69D70C}"/>
              </a:ext>
            </a:extLst>
          </p:cNvPr>
          <p:cNvSpPr txBox="1"/>
          <p:nvPr/>
        </p:nvSpPr>
        <p:spPr>
          <a:xfrm>
            <a:off x="3288509" y="315541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562B83-ECCB-4AC5-87B2-C0E6E2F86B02}"/>
              </a:ext>
            </a:extLst>
          </p:cNvPr>
          <p:cNvSpPr txBox="1"/>
          <p:nvPr/>
        </p:nvSpPr>
        <p:spPr>
          <a:xfrm>
            <a:off x="4975114" y="320137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B097023-1BBF-4CD0-9E22-B374FDCCBC57}"/>
              </a:ext>
            </a:extLst>
          </p:cNvPr>
          <p:cNvGrpSpPr/>
          <p:nvPr/>
        </p:nvGrpSpPr>
        <p:grpSpPr>
          <a:xfrm>
            <a:off x="1896268" y="4039272"/>
            <a:ext cx="731520" cy="731520"/>
            <a:chOff x="1694205" y="4136271"/>
            <a:chExt cx="731520" cy="731520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CD8A706D-133D-4306-83B9-5E6A7D410C18}"/>
                </a:ext>
              </a:extLst>
            </p:cNvPr>
            <p:cNvSpPr/>
            <p:nvPr/>
          </p:nvSpPr>
          <p:spPr>
            <a:xfrm>
              <a:off x="1694205" y="4136271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B669870-5032-4F6D-991C-6EA24A79EDF4}"/>
                </a:ext>
              </a:extLst>
            </p:cNvPr>
            <p:cNvSpPr txBox="1"/>
            <p:nvPr/>
          </p:nvSpPr>
          <p:spPr>
            <a:xfrm>
              <a:off x="1896565" y="4158172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DD49F70-90AC-45A0-870D-342CBC8AF628}"/>
                </a:ext>
              </a:extLst>
            </p:cNvPr>
            <p:cNvSpPr txBox="1"/>
            <p:nvPr/>
          </p:nvSpPr>
          <p:spPr>
            <a:xfrm>
              <a:off x="1899952" y="4361742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063A85D8-5F9B-4173-A282-18A7A8B32E9E}"/>
              </a:ext>
            </a:extLst>
          </p:cNvPr>
          <p:cNvSpPr txBox="1"/>
          <p:nvPr/>
        </p:nvSpPr>
        <p:spPr>
          <a:xfrm>
            <a:off x="2635170" y="4257055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8B26265-36B6-4EB3-A34F-F4A7B07963F8}"/>
              </a:ext>
            </a:extLst>
          </p:cNvPr>
          <p:cNvGrpSpPr/>
          <p:nvPr/>
        </p:nvGrpSpPr>
        <p:grpSpPr>
          <a:xfrm>
            <a:off x="1261449" y="5056720"/>
            <a:ext cx="731520" cy="731520"/>
            <a:chOff x="1338027" y="5208077"/>
            <a:chExt cx="731520" cy="731520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F02A6B6E-1F69-4A18-B6BA-269818245B14}"/>
                </a:ext>
              </a:extLst>
            </p:cNvPr>
            <p:cNvSpPr/>
            <p:nvPr/>
          </p:nvSpPr>
          <p:spPr>
            <a:xfrm>
              <a:off x="1338027" y="5208077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7D15EADB-5A26-4EEA-8B2F-96F98B84529D}"/>
                </a:ext>
              </a:extLst>
            </p:cNvPr>
            <p:cNvSpPr txBox="1"/>
            <p:nvPr/>
          </p:nvSpPr>
          <p:spPr>
            <a:xfrm>
              <a:off x="1564144" y="5237381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BD66D401-FCEE-42C2-AF43-97469D57D320}"/>
                </a:ext>
              </a:extLst>
            </p:cNvPr>
            <p:cNvSpPr txBox="1"/>
            <p:nvPr/>
          </p:nvSpPr>
          <p:spPr>
            <a:xfrm>
              <a:off x="1567531" y="544095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112766F6-50D1-4EB4-9C5E-D05DE2609D5E}"/>
              </a:ext>
            </a:extLst>
          </p:cNvPr>
          <p:cNvSpPr txBox="1"/>
          <p:nvPr/>
        </p:nvSpPr>
        <p:spPr>
          <a:xfrm>
            <a:off x="688742" y="5221017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 V</a:t>
            </a:r>
            <a:endParaRPr lang="en-US" baseline="-25000" dirty="0"/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06BD0BF7-6F0D-44D3-B7E9-E2F33526BE71}"/>
              </a:ext>
            </a:extLst>
          </p:cNvPr>
          <p:cNvCxnSpPr/>
          <p:nvPr/>
        </p:nvCxnSpPr>
        <p:spPr>
          <a:xfrm flipH="1" flipV="1">
            <a:off x="1648475" y="6002125"/>
            <a:ext cx="2743200" cy="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BDB2DBEB-EB87-4B15-8660-E9C8C71E33A6}"/>
              </a:ext>
            </a:extLst>
          </p:cNvPr>
          <p:cNvCxnSpPr/>
          <p:nvPr/>
        </p:nvCxnSpPr>
        <p:spPr>
          <a:xfrm>
            <a:off x="1648434" y="578824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0753499E-BF28-4231-A153-320146CB7287}"/>
              </a:ext>
            </a:extLst>
          </p:cNvPr>
          <p:cNvCxnSpPr>
            <a:cxnSpLocks/>
            <a:endCxn id="49" idx="0"/>
          </p:cNvCxnSpPr>
          <p:nvPr/>
        </p:nvCxnSpPr>
        <p:spPr>
          <a:xfrm>
            <a:off x="2245345" y="3874782"/>
            <a:ext cx="0" cy="1644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03C03C84-BDF7-4EC1-AD87-C17D15F1C242}"/>
              </a:ext>
            </a:extLst>
          </p:cNvPr>
          <p:cNvCxnSpPr/>
          <p:nvPr/>
        </p:nvCxnSpPr>
        <p:spPr>
          <a:xfrm>
            <a:off x="2252647" y="4768440"/>
            <a:ext cx="0" cy="137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C0306236-0E68-41DD-A494-3A9B809F8803}"/>
              </a:ext>
            </a:extLst>
          </p:cNvPr>
          <p:cNvCxnSpPr>
            <a:cxnSpLocks/>
            <a:stCxn id="71" idx="4"/>
          </p:cNvCxnSpPr>
          <p:nvPr/>
        </p:nvCxnSpPr>
        <p:spPr>
          <a:xfrm>
            <a:off x="1642563" y="3219828"/>
            <a:ext cx="0" cy="18368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Group 69">
            <a:extLst>
              <a:ext uri="{FF2B5EF4-FFF2-40B4-BE49-F238E27FC236}">
                <a16:creationId xmlns:a16="http://schemas.microsoft.com/office/drawing/2014/main" id="{01276215-F567-4112-B101-A879C7B2D778}"/>
              </a:ext>
            </a:extLst>
          </p:cNvPr>
          <p:cNvGrpSpPr/>
          <p:nvPr/>
        </p:nvGrpSpPr>
        <p:grpSpPr>
          <a:xfrm>
            <a:off x="1276803" y="2488308"/>
            <a:ext cx="731520" cy="731520"/>
            <a:chOff x="1338027" y="5208077"/>
            <a:chExt cx="731520" cy="731520"/>
          </a:xfrm>
        </p:grpSpPr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813503AF-6A73-4AC1-9231-E86DE14AC2D5}"/>
                </a:ext>
              </a:extLst>
            </p:cNvPr>
            <p:cNvSpPr/>
            <p:nvPr/>
          </p:nvSpPr>
          <p:spPr>
            <a:xfrm>
              <a:off x="1338027" y="5208077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E105673C-194C-431B-A8B0-5050EAFB5F6B}"/>
                </a:ext>
              </a:extLst>
            </p:cNvPr>
            <p:cNvSpPr txBox="1"/>
            <p:nvPr/>
          </p:nvSpPr>
          <p:spPr>
            <a:xfrm>
              <a:off x="1564144" y="5237381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23ACA51B-2AB7-42ED-B481-47A00DDA7ED6}"/>
                </a:ext>
              </a:extLst>
            </p:cNvPr>
            <p:cNvSpPr txBox="1"/>
            <p:nvPr/>
          </p:nvSpPr>
          <p:spPr>
            <a:xfrm>
              <a:off x="1567531" y="544095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EAC52EF8-51B5-4B2B-A17D-C3E8E0675EDC}"/>
              </a:ext>
            </a:extLst>
          </p:cNvPr>
          <p:cNvSpPr txBox="1"/>
          <p:nvPr/>
        </p:nvSpPr>
        <p:spPr>
          <a:xfrm>
            <a:off x="686970" y="2647105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 V</a:t>
            </a:r>
            <a:endParaRPr lang="en-US" baseline="-25000" dirty="0"/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E109055D-C92C-4306-B075-F4DB81A91D43}"/>
              </a:ext>
            </a:extLst>
          </p:cNvPr>
          <p:cNvCxnSpPr>
            <a:cxnSpLocks/>
          </p:cNvCxnSpPr>
          <p:nvPr/>
        </p:nvCxnSpPr>
        <p:spPr>
          <a:xfrm>
            <a:off x="1669496" y="1968789"/>
            <a:ext cx="0" cy="5295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2B77E5DE-0228-4012-9A14-A4A8CB7634E7}"/>
              </a:ext>
            </a:extLst>
          </p:cNvPr>
          <p:cNvCxnSpPr/>
          <p:nvPr/>
        </p:nvCxnSpPr>
        <p:spPr>
          <a:xfrm flipH="1" flipV="1">
            <a:off x="1671477" y="1968789"/>
            <a:ext cx="4242816" cy="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7BC1CAB2-E094-4750-A305-21D7DA879A1F}"/>
              </a:ext>
            </a:extLst>
          </p:cNvPr>
          <p:cNvCxnSpPr>
            <a:cxnSpLocks/>
          </p:cNvCxnSpPr>
          <p:nvPr/>
        </p:nvCxnSpPr>
        <p:spPr>
          <a:xfrm flipH="1" flipV="1">
            <a:off x="1642563" y="4905600"/>
            <a:ext cx="612648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C19855C1-D2B8-4206-96BF-CFCCDD025A38}"/>
              </a:ext>
            </a:extLst>
          </p:cNvPr>
          <p:cNvCxnSpPr>
            <a:cxnSpLocks/>
          </p:cNvCxnSpPr>
          <p:nvPr/>
        </p:nvCxnSpPr>
        <p:spPr>
          <a:xfrm flipH="1" flipV="1">
            <a:off x="1014561" y="3779616"/>
            <a:ext cx="612648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F007CCEA-C547-4CB6-BBB8-78120239BBE6}"/>
              </a:ext>
            </a:extLst>
          </p:cNvPr>
          <p:cNvCxnSpPr>
            <a:cxnSpLocks/>
          </p:cNvCxnSpPr>
          <p:nvPr/>
        </p:nvCxnSpPr>
        <p:spPr>
          <a:xfrm>
            <a:off x="1024104" y="3779616"/>
            <a:ext cx="0" cy="297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69E53AE2-AD08-4748-AF7E-76D9A9640AEF}"/>
              </a:ext>
            </a:extLst>
          </p:cNvPr>
          <p:cNvSpPr/>
          <p:nvPr/>
        </p:nvSpPr>
        <p:spPr>
          <a:xfrm flipV="1">
            <a:off x="945452" y="4103567"/>
            <a:ext cx="157303" cy="18043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itle 1">
            <a:extLst>
              <a:ext uri="{FF2B5EF4-FFF2-40B4-BE49-F238E27FC236}">
                <a16:creationId xmlns:a16="http://schemas.microsoft.com/office/drawing/2014/main" id="{D929C7F0-7C63-48E4-9182-72E6A4640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458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Circuits with multiple diodes and an unknown input</a:t>
            </a:r>
          </a:p>
        </p:txBody>
      </p:sp>
    </p:spTree>
    <p:extLst>
      <p:ext uri="{BB962C8B-B14F-4D97-AF65-F5344CB8AC3E}">
        <p14:creationId xmlns:p14="http://schemas.microsoft.com/office/powerpoint/2010/main" val="4235985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3482649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  <a:endCxn id="10" idx="0"/>
          </p:cNvCxnSpPr>
          <p:nvPr/>
        </p:nvCxnSpPr>
        <p:spPr>
          <a:xfrm flipH="1">
            <a:off x="3863136" y="3881510"/>
            <a:ext cx="104727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stCxn id="10" idx="3"/>
          </p:cNvCxnSpPr>
          <p:nvPr/>
        </p:nvCxnSpPr>
        <p:spPr>
          <a:xfrm flipH="1" flipV="1">
            <a:off x="1383527" y="3881509"/>
            <a:ext cx="2084396" cy="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2280C04-7F49-4857-AF0F-63575B0BD342}"/>
              </a:ext>
            </a:extLst>
          </p:cNvPr>
          <p:cNvSpPr txBox="1"/>
          <p:nvPr/>
        </p:nvSpPr>
        <p:spPr>
          <a:xfrm>
            <a:off x="862125" y="370729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-5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785233" y="144828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+5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119208" y="2160389"/>
            <a:ext cx="361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Assume D</a:t>
            </a:r>
            <a:r>
              <a:rPr lang="en-US" baseline="-25000" dirty="0"/>
              <a:t>1</a:t>
            </a:r>
            <a:r>
              <a:rPr lang="en-US" dirty="0"/>
              <a:t> is cut off (reverse biased)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2FAEBD9-6718-4C75-8B71-DAB7EC43F4F5}"/>
              </a:ext>
            </a:extLst>
          </p:cNvPr>
          <p:cNvSpPr txBox="1"/>
          <p:nvPr/>
        </p:nvSpPr>
        <p:spPr>
          <a:xfrm>
            <a:off x="3288508" y="3275026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0336C40-96EF-420C-A9F5-A5BF5303A6C8}"/>
              </a:ext>
            </a:extLst>
          </p:cNvPr>
          <p:cNvSpPr txBox="1"/>
          <p:nvPr/>
        </p:nvSpPr>
        <p:spPr>
          <a:xfrm>
            <a:off x="4975113" y="3320986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EB30B0D-354A-4B75-B878-CAA58292B40A}"/>
              </a:ext>
            </a:extLst>
          </p:cNvPr>
          <p:cNvSpPr txBox="1"/>
          <p:nvPr/>
        </p:nvSpPr>
        <p:spPr>
          <a:xfrm>
            <a:off x="4231423" y="3461922"/>
            <a:ext cx="504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baseline="-250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9766D542-2DBF-40BC-B5DB-500174770668}"/>
              </a:ext>
            </a:extLst>
          </p:cNvPr>
          <p:cNvSpPr txBox="1"/>
          <p:nvPr/>
        </p:nvSpPr>
        <p:spPr>
          <a:xfrm>
            <a:off x="1114133" y="2540000"/>
            <a:ext cx="2613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can remove it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EC5E544-1EC3-4CB3-9AB7-53D259A73B17}"/>
              </a:ext>
            </a:extLst>
          </p:cNvPr>
          <p:cNvSpPr txBox="1"/>
          <p:nvPr/>
        </p:nvSpPr>
        <p:spPr>
          <a:xfrm>
            <a:off x="1114133" y="2946979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Can D</a:t>
            </a:r>
            <a:r>
              <a:rPr lang="en-US" baseline="-25000" dirty="0"/>
              <a:t>2 </a:t>
            </a:r>
            <a:r>
              <a:rPr lang="en-US" dirty="0"/>
              <a:t>also be cut off?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AA38D134-B7DD-46BD-BB6F-630F54B6D945}"/>
              </a:ext>
            </a:extLst>
          </p:cNvPr>
          <p:cNvSpPr/>
          <p:nvPr/>
        </p:nvSpPr>
        <p:spPr>
          <a:xfrm>
            <a:off x="3262707" y="3628608"/>
            <a:ext cx="731520" cy="731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09361C2-73CA-43C3-996E-D59C22364620}"/>
              </a:ext>
            </a:extLst>
          </p:cNvPr>
          <p:cNvSpPr txBox="1"/>
          <p:nvPr/>
        </p:nvSpPr>
        <p:spPr>
          <a:xfrm>
            <a:off x="3438882" y="2922511"/>
            <a:ext cx="687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No!</a:t>
            </a:r>
          </a:p>
        </p:txBody>
      </p:sp>
      <p:sp>
        <p:nvSpPr>
          <p:cNvPr id="58" name="Title 1">
            <a:extLst>
              <a:ext uri="{FF2B5EF4-FFF2-40B4-BE49-F238E27FC236}">
                <a16:creationId xmlns:a16="http://schemas.microsoft.com/office/drawing/2014/main" id="{63CCBB4C-928F-4E47-81DA-ADD08C7CB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458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Circuits with multiple diodes and an unknown input</a:t>
            </a:r>
          </a:p>
        </p:txBody>
      </p:sp>
    </p:spTree>
    <p:extLst>
      <p:ext uri="{BB962C8B-B14F-4D97-AF65-F5344CB8AC3E}">
        <p14:creationId xmlns:p14="http://schemas.microsoft.com/office/powerpoint/2010/main" val="332669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6" grpId="0"/>
      <p:bldP spid="67" grpId="0"/>
      <p:bldP spid="68" grpId="0" animBg="1"/>
      <p:bldP spid="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2"/>
            <a:ext cx="96208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circuit needs to be solved for each possible combination of diode states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F798E4E-A5BD-4ED5-98C7-EDA8CEDE779C}"/>
              </a:ext>
            </a:extLst>
          </p:cNvPr>
          <p:cNvSpPr txBox="1"/>
          <p:nvPr/>
        </p:nvSpPr>
        <p:spPr>
          <a:xfrm>
            <a:off x="1186810" y="2945975"/>
            <a:ext cx="3578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two diodes: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40CF739-47AD-4F38-A912-78BC5CDC5162}"/>
              </a:ext>
            </a:extLst>
          </p:cNvPr>
          <p:cNvGraphicFramePr>
            <a:graphicFrameLocks noGrp="1"/>
          </p:cNvGraphicFramePr>
          <p:nvPr/>
        </p:nvGraphicFramePr>
        <p:xfrm>
          <a:off x="1186810" y="3829806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88011603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193995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0908940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746120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Diode 1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2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Input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35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730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111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108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794558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83EB616-85FD-4090-AD5B-3A1261D45885}"/>
              </a:ext>
            </a:extLst>
          </p:cNvPr>
          <p:cNvSpPr/>
          <p:nvPr/>
        </p:nvSpPr>
        <p:spPr>
          <a:xfrm>
            <a:off x="5257800" y="4217417"/>
            <a:ext cx="4038598" cy="365760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BBAD293-A16C-4F89-B51F-343D7A83A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458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Circuits with multiple diodes and an unknown input</a:t>
            </a:r>
          </a:p>
        </p:txBody>
      </p:sp>
    </p:spTree>
    <p:extLst>
      <p:ext uri="{BB962C8B-B14F-4D97-AF65-F5344CB8AC3E}">
        <p14:creationId xmlns:p14="http://schemas.microsoft.com/office/powerpoint/2010/main" val="277877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3482649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  <a:endCxn id="10" idx="0"/>
          </p:cNvCxnSpPr>
          <p:nvPr/>
        </p:nvCxnSpPr>
        <p:spPr>
          <a:xfrm flipH="1">
            <a:off x="3863136" y="3881510"/>
            <a:ext cx="104727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stCxn id="10" idx="3"/>
          </p:cNvCxnSpPr>
          <p:nvPr/>
        </p:nvCxnSpPr>
        <p:spPr>
          <a:xfrm flipH="1" flipV="1">
            <a:off x="1383527" y="3881509"/>
            <a:ext cx="2084396" cy="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2280C04-7F49-4857-AF0F-63575B0BD342}"/>
              </a:ext>
            </a:extLst>
          </p:cNvPr>
          <p:cNvSpPr txBox="1"/>
          <p:nvPr/>
        </p:nvSpPr>
        <p:spPr>
          <a:xfrm>
            <a:off x="862125" y="370729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-5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785233" y="144828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+5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119207" y="2160389"/>
            <a:ext cx="3767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Assume D</a:t>
            </a:r>
            <a:r>
              <a:rPr lang="en-US" baseline="-25000" dirty="0"/>
              <a:t>1</a:t>
            </a:r>
            <a:r>
              <a:rPr lang="en-US" dirty="0"/>
              <a:t> is cut off (not conducting)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2FAEBD9-6718-4C75-8B71-DAB7EC43F4F5}"/>
              </a:ext>
            </a:extLst>
          </p:cNvPr>
          <p:cNvSpPr txBox="1"/>
          <p:nvPr/>
        </p:nvSpPr>
        <p:spPr>
          <a:xfrm>
            <a:off x="3288508" y="3275026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0336C40-96EF-420C-A9F5-A5BF5303A6C8}"/>
              </a:ext>
            </a:extLst>
          </p:cNvPr>
          <p:cNvSpPr txBox="1"/>
          <p:nvPr/>
        </p:nvSpPr>
        <p:spPr>
          <a:xfrm>
            <a:off x="4943398" y="322634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EB30B0D-354A-4B75-B878-CAA58292B40A}"/>
              </a:ext>
            </a:extLst>
          </p:cNvPr>
          <p:cNvSpPr txBox="1"/>
          <p:nvPr/>
        </p:nvSpPr>
        <p:spPr>
          <a:xfrm>
            <a:off x="4231423" y="3461922"/>
            <a:ext cx="504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baseline="-250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CD27E7A-11D2-4AA2-BA47-E420638A9ACE}"/>
              </a:ext>
            </a:extLst>
          </p:cNvPr>
          <p:cNvSpPr txBox="1"/>
          <p:nvPr/>
        </p:nvSpPr>
        <p:spPr>
          <a:xfrm>
            <a:off x="8022984" y="2724666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= 9.3 V / 8 k</a:t>
            </a:r>
            <a:r>
              <a:rPr lang="el-GR" dirty="0"/>
              <a:t>Ω</a:t>
            </a:r>
            <a:r>
              <a:rPr lang="en-US" dirty="0"/>
              <a:t> = 1.16 mA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B2978EB-A6FE-4E3F-9B8A-2A2F52E09DEC}"/>
              </a:ext>
            </a:extLst>
          </p:cNvPr>
          <p:cNvSpPr txBox="1"/>
          <p:nvPr/>
        </p:nvSpPr>
        <p:spPr>
          <a:xfrm>
            <a:off x="7960692" y="3923818"/>
            <a:ext cx="4053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5 V – (6 k</a:t>
            </a:r>
            <a:r>
              <a:rPr lang="el-GR" dirty="0"/>
              <a:t>Ω</a:t>
            </a:r>
            <a:r>
              <a:rPr lang="en-US" dirty="0"/>
              <a:t>) ( 1.16 mA) = - 1.975 V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92CDBB4-B75C-4BCB-8DB4-9B333C8075D3}"/>
              </a:ext>
            </a:extLst>
          </p:cNvPr>
          <p:cNvSpPr txBox="1"/>
          <p:nvPr/>
        </p:nvSpPr>
        <p:spPr>
          <a:xfrm>
            <a:off x="7707575" y="1290578"/>
            <a:ext cx="28731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current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A156AC3-2B00-4DA6-BA77-9BE06F9A1B80}"/>
              </a:ext>
            </a:extLst>
          </p:cNvPr>
          <p:cNvSpPr txBox="1"/>
          <p:nvPr/>
        </p:nvSpPr>
        <p:spPr>
          <a:xfrm>
            <a:off x="7707575" y="3275644"/>
            <a:ext cx="28731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output voltage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9766D542-2DBF-40BC-B5DB-500174770668}"/>
              </a:ext>
            </a:extLst>
          </p:cNvPr>
          <p:cNvSpPr txBox="1"/>
          <p:nvPr/>
        </p:nvSpPr>
        <p:spPr>
          <a:xfrm>
            <a:off x="1114133" y="2540000"/>
            <a:ext cx="2613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can remove it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EC5E544-1EC3-4CB3-9AB7-53D259A73B17}"/>
              </a:ext>
            </a:extLst>
          </p:cNvPr>
          <p:cNvSpPr txBox="1"/>
          <p:nvPr/>
        </p:nvSpPr>
        <p:spPr>
          <a:xfrm>
            <a:off x="1114133" y="2946979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Can D</a:t>
            </a:r>
            <a:r>
              <a:rPr lang="en-US" baseline="-25000" dirty="0"/>
              <a:t>2 </a:t>
            </a:r>
            <a:r>
              <a:rPr lang="en-US" dirty="0"/>
              <a:t>also be cut off?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AA38D134-B7DD-46BD-BB6F-630F54B6D945}"/>
              </a:ext>
            </a:extLst>
          </p:cNvPr>
          <p:cNvSpPr/>
          <p:nvPr/>
        </p:nvSpPr>
        <p:spPr>
          <a:xfrm>
            <a:off x="3262707" y="3628608"/>
            <a:ext cx="731520" cy="731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09361C2-73CA-43C3-996E-D59C22364620}"/>
              </a:ext>
            </a:extLst>
          </p:cNvPr>
          <p:cNvSpPr txBox="1"/>
          <p:nvPr/>
        </p:nvSpPr>
        <p:spPr>
          <a:xfrm>
            <a:off x="3438882" y="2922511"/>
            <a:ext cx="687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No!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0E8AA18-A42D-4E05-B24B-C92CEF43F301}"/>
              </a:ext>
            </a:extLst>
          </p:cNvPr>
          <p:cNvSpPr txBox="1"/>
          <p:nvPr/>
        </p:nvSpPr>
        <p:spPr>
          <a:xfrm>
            <a:off x="898224" y="4319601"/>
            <a:ext cx="3087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Replace D</a:t>
            </a:r>
            <a:r>
              <a:rPr lang="en-US" baseline="-25000" dirty="0"/>
              <a:t>2 </a:t>
            </a:r>
            <a:r>
              <a:rPr lang="en-US" dirty="0"/>
              <a:t> with voltage source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569C471-0E6D-47CC-87D9-B7DFC8D0A06C}"/>
              </a:ext>
            </a:extLst>
          </p:cNvPr>
          <p:cNvGrpSpPr/>
          <p:nvPr/>
        </p:nvGrpSpPr>
        <p:grpSpPr>
          <a:xfrm>
            <a:off x="4815025" y="3595675"/>
            <a:ext cx="1677611" cy="1302469"/>
            <a:chOff x="3847699" y="2585082"/>
            <a:chExt cx="1677611" cy="1302469"/>
          </a:xfrm>
        </p:grpSpPr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7AD7B2D4-802E-439D-AF3D-8E5F882BC72D}"/>
                </a:ext>
              </a:extLst>
            </p:cNvPr>
            <p:cNvSpPr/>
            <p:nvPr/>
          </p:nvSpPr>
          <p:spPr>
            <a:xfrm>
              <a:off x="3847699" y="2585082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DCC7A6C8-9EFA-4AEA-8A61-B29A29924EF5}"/>
                </a:ext>
              </a:extLst>
            </p:cNvPr>
            <p:cNvSpPr txBox="1"/>
            <p:nvPr/>
          </p:nvSpPr>
          <p:spPr>
            <a:xfrm>
              <a:off x="3919781" y="2698808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2CE0FD52-E880-4AC8-A78C-7D76F939EAE9}"/>
                </a:ext>
              </a:extLst>
            </p:cNvPr>
            <p:cNvSpPr txBox="1"/>
            <p:nvPr/>
          </p:nvSpPr>
          <p:spPr>
            <a:xfrm>
              <a:off x="4213459" y="2735869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4" name="Content Placeholder 2">
              <a:extLst>
                <a:ext uri="{FF2B5EF4-FFF2-40B4-BE49-F238E27FC236}">
                  <a16:creationId xmlns:a16="http://schemas.microsoft.com/office/drawing/2014/main" id="{54A46188-56FC-4F82-BF95-5736394D9985}"/>
                </a:ext>
              </a:extLst>
            </p:cNvPr>
            <p:cNvSpPr txBox="1">
              <a:spLocks/>
            </p:cNvSpPr>
            <p:nvPr/>
          </p:nvSpPr>
          <p:spPr>
            <a:xfrm>
              <a:off x="3899706" y="3330476"/>
              <a:ext cx="1625604" cy="55707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on</a:t>
              </a:r>
              <a:r>
                <a:rPr lang="en-US" sz="2000" dirty="0"/>
                <a:t> = (0.7 V)</a:t>
              </a:r>
            </a:p>
          </p:txBody>
        </p: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8B4A0FE0-340F-42C3-ADE9-0E6FC569AC20}"/>
              </a:ext>
            </a:extLst>
          </p:cNvPr>
          <p:cNvSpPr txBox="1"/>
          <p:nvPr/>
        </p:nvSpPr>
        <p:spPr>
          <a:xfrm>
            <a:off x="7898401" y="1707160"/>
            <a:ext cx="4178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 V  - 6 k</a:t>
            </a:r>
            <a:r>
              <a:rPr lang="el-GR" dirty="0"/>
              <a:t>Ω</a:t>
            </a:r>
            <a:r>
              <a:rPr lang="en-US" dirty="0"/>
              <a:t> * I – 0.7 V - 2 k</a:t>
            </a:r>
            <a:r>
              <a:rPr lang="el-GR" dirty="0"/>
              <a:t>Ω</a:t>
            </a:r>
            <a:r>
              <a:rPr lang="en-US" dirty="0"/>
              <a:t> * I + 5 V = 0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3C56874-3402-496C-87B8-0124841FA2E4}"/>
              </a:ext>
            </a:extLst>
          </p:cNvPr>
          <p:cNvSpPr txBox="1"/>
          <p:nvPr/>
        </p:nvSpPr>
        <p:spPr>
          <a:xfrm>
            <a:off x="7945892" y="2273440"/>
            <a:ext cx="2789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9.3 V  - 8 k</a:t>
            </a:r>
            <a:r>
              <a:rPr lang="el-GR" dirty="0"/>
              <a:t>Ω</a:t>
            </a:r>
            <a:r>
              <a:rPr lang="en-US" dirty="0"/>
              <a:t> * I  = 0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FD5DC25-C9F8-4754-9C83-D8534CCD139E}"/>
              </a:ext>
            </a:extLst>
          </p:cNvPr>
          <p:cNvSpPr txBox="1"/>
          <p:nvPr/>
        </p:nvSpPr>
        <p:spPr>
          <a:xfrm>
            <a:off x="6366287" y="5089365"/>
            <a:ext cx="4860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Now we need to calculate the input range that causes 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 to be cut off (not conducting)</a:t>
            </a:r>
          </a:p>
        </p:txBody>
      </p:sp>
      <p:sp>
        <p:nvSpPr>
          <p:cNvPr id="77" name="Title 1">
            <a:extLst>
              <a:ext uri="{FF2B5EF4-FFF2-40B4-BE49-F238E27FC236}">
                <a16:creationId xmlns:a16="http://schemas.microsoft.com/office/drawing/2014/main" id="{A28B8BBC-1976-4744-B424-EAD6025AC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458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Circuits with multiple diodes and an unknown input</a:t>
            </a:r>
          </a:p>
        </p:txBody>
      </p:sp>
    </p:spTree>
    <p:extLst>
      <p:ext uri="{BB962C8B-B14F-4D97-AF65-F5344CB8AC3E}">
        <p14:creationId xmlns:p14="http://schemas.microsoft.com/office/powerpoint/2010/main" val="425818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9" grpId="0"/>
      <p:bldP spid="62" grpId="0"/>
      <p:bldP spid="63" grpId="0"/>
      <p:bldP spid="70" grpId="0"/>
      <p:bldP spid="75" grpId="0"/>
      <p:bldP spid="76" grpId="0"/>
      <p:bldP spid="6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22078</TotalTime>
  <Words>1454</Words>
  <Application>Microsoft Office PowerPoint</Application>
  <PresentationFormat>Widescreen</PresentationFormat>
  <Paragraphs>358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Analog Electronics Technology</vt:lpstr>
      <vt:lpstr>Analog Electronics Technology</vt:lpstr>
      <vt:lpstr>Circuits with multiple diodes and an unknown input</vt:lpstr>
      <vt:lpstr>Circuits with multiple diodes and an unknown input</vt:lpstr>
      <vt:lpstr>Circuits with multiple diodes and an unknown input</vt:lpstr>
      <vt:lpstr>Circuits with multiple diodes and an unknown input</vt:lpstr>
      <vt:lpstr>Circuits with multiple diodes and an unknown input</vt:lpstr>
      <vt:lpstr>Circuits with multiple diodes and an unknown input</vt:lpstr>
      <vt:lpstr>Circuits with multiple diodes and an unknown input</vt:lpstr>
      <vt:lpstr>Circuits with multiple diodes and an unknown input</vt:lpstr>
      <vt:lpstr>Circuits with multiple diodes and an unknown input</vt:lpstr>
      <vt:lpstr>Circuits with multiple diodes and an unknown input</vt:lpstr>
      <vt:lpstr>Circuits with multiple diodes and an unknown input</vt:lpstr>
      <vt:lpstr>Circuits with multiple diodes and an unknown input</vt:lpstr>
      <vt:lpstr>Circuits with multiple diodes and an unknown input</vt:lpstr>
      <vt:lpstr>Circuits with multiple diodes and an unknown input</vt:lpstr>
      <vt:lpstr>Circuits with multiple diodes and an unknown input</vt:lpstr>
      <vt:lpstr>Circuits with multiple diodes and an unknown input</vt:lpstr>
      <vt:lpstr>PowerPoint Presentation</vt:lpstr>
      <vt:lpstr>Practice Problem 1:  Find the value of the unknown resistor that makes the current through that resistor ½ of the current through the 8 Ohm resistor.</vt:lpstr>
      <vt:lpstr>Practice Problem 2:  Find the transfer characteristics for the following circuit.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463</cp:revision>
  <dcterms:created xsi:type="dcterms:W3CDTF">2018-11-17T00:51:02Z</dcterms:created>
  <dcterms:modified xsi:type="dcterms:W3CDTF">2020-10-01T21:06:47Z</dcterms:modified>
</cp:coreProperties>
</file>