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5" r:id="rId3"/>
    <p:sldId id="465" r:id="rId4"/>
    <p:sldId id="466" r:id="rId5"/>
    <p:sldId id="467" r:id="rId6"/>
    <p:sldId id="446" r:id="rId7"/>
    <p:sldId id="464" r:id="rId8"/>
    <p:sldId id="470" r:id="rId9"/>
    <p:sldId id="471" r:id="rId10"/>
    <p:sldId id="472" r:id="rId11"/>
    <p:sldId id="474" r:id="rId12"/>
    <p:sldId id="475" r:id="rId13"/>
    <p:sldId id="473" r:id="rId14"/>
    <p:sldId id="476" r:id="rId15"/>
    <p:sldId id="477" r:id="rId16"/>
    <p:sldId id="478" r:id="rId17"/>
    <p:sldId id="479" r:id="rId18"/>
    <p:sldId id="480" r:id="rId19"/>
    <p:sldId id="468" r:id="rId20"/>
    <p:sldId id="469" r:id="rId21"/>
    <p:sldId id="44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58E6"/>
    <a:srgbClr val="8987ED"/>
    <a:srgbClr val="75C4FF"/>
    <a:srgbClr val="00FFFF"/>
    <a:srgbClr val="66CC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84" autoAdjust="0"/>
    <p:restoredTop sz="94660"/>
  </p:normalViewPr>
  <p:slideViewPr>
    <p:cSldViewPr snapToGrid="0">
      <p:cViewPr>
        <p:scale>
          <a:sx n="50" d="100"/>
          <a:sy n="50" d="100"/>
        </p:scale>
        <p:origin x="20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20\Diodes\Transfer%20Function%20Proble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Transfer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Sheet1!$B$6:$B$56</c:f>
              <c:numCache>
                <c:formatCode>General</c:formatCode>
                <c:ptCount val="51"/>
                <c:pt idx="0">
                  <c:v>-1</c:v>
                </c:pt>
                <c:pt idx="1">
                  <c:v>-0.9</c:v>
                </c:pt>
                <c:pt idx="2">
                  <c:v>-0.8</c:v>
                </c:pt>
                <c:pt idx="3">
                  <c:v>-0.70000000000000007</c:v>
                </c:pt>
                <c:pt idx="4">
                  <c:v>-0.60000000000000009</c:v>
                </c:pt>
                <c:pt idx="5">
                  <c:v>-0.50000000000000011</c:v>
                </c:pt>
                <c:pt idx="6">
                  <c:v>-0.40000000000000013</c:v>
                </c:pt>
                <c:pt idx="7">
                  <c:v>-0.30000000000000016</c:v>
                </c:pt>
                <c:pt idx="8">
                  <c:v>-0.20000000000000015</c:v>
                </c:pt>
                <c:pt idx="9">
                  <c:v>-0.10000000000000014</c:v>
                </c:pt>
                <c:pt idx="10">
                  <c:v>-1.3877787807814457E-16</c:v>
                </c:pt>
                <c:pt idx="11">
                  <c:v>9.9999999999999867E-2</c:v>
                </c:pt>
                <c:pt idx="12">
                  <c:v>0.19999999999999987</c:v>
                </c:pt>
                <c:pt idx="13">
                  <c:v>0.29999999999999988</c:v>
                </c:pt>
                <c:pt idx="14">
                  <c:v>0.39999999999999991</c:v>
                </c:pt>
                <c:pt idx="15">
                  <c:v>0.49999999999999989</c:v>
                </c:pt>
                <c:pt idx="16">
                  <c:v>0.59999999999999987</c:v>
                </c:pt>
                <c:pt idx="17">
                  <c:v>0.69999999999999984</c:v>
                </c:pt>
                <c:pt idx="18">
                  <c:v>0.79999999999999982</c:v>
                </c:pt>
                <c:pt idx="19">
                  <c:v>0.8999999999999998</c:v>
                </c:pt>
                <c:pt idx="20">
                  <c:v>0.99999999999999978</c:v>
                </c:pt>
                <c:pt idx="21">
                  <c:v>1.0999999999999999</c:v>
                </c:pt>
                <c:pt idx="22">
                  <c:v>1.2</c:v>
                </c:pt>
                <c:pt idx="23">
                  <c:v>1.3</c:v>
                </c:pt>
                <c:pt idx="24">
                  <c:v>1.4000000000000001</c:v>
                </c:pt>
                <c:pt idx="25">
                  <c:v>1.5000000000000002</c:v>
                </c:pt>
                <c:pt idx="26">
                  <c:v>1.6000000000000003</c:v>
                </c:pt>
                <c:pt idx="27">
                  <c:v>1.7000000000000004</c:v>
                </c:pt>
                <c:pt idx="28">
                  <c:v>1.8000000000000005</c:v>
                </c:pt>
                <c:pt idx="29">
                  <c:v>1.9000000000000006</c:v>
                </c:pt>
                <c:pt idx="30">
                  <c:v>2.0000000000000004</c:v>
                </c:pt>
                <c:pt idx="31">
                  <c:v>2.1000000000000005</c:v>
                </c:pt>
                <c:pt idx="32">
                  <c:v>2.2000000000000006</c:v>
                </c:pt>
                <c:pt idx="33">
                  <c:v>2.3000000000000007</c:v>
                </c:pt>
                <c:pt idx="34">
                  <c:v>2.4000000000000008</c:v>
                </c:pt>
                <c:pt idx="35">
                  <c:v>2.5000000000000009</c:v>
                </c:pt>
                <c:pt idx="36">
                  <c:v>2.600000000000001</c:v>
                </c:pt>
                <c:pt idx="37">
                  <c:v>2.7000000000000011</c:v>
                </c:pt>
                <c:pt idx="38">
                  <c:v>2.8000000000000012</c:v>
                </c:pt>
                <c:pt idx="39">
                  <c:v>2.9000000000000012</c:v>
                </c:pt>
                <c:pt idx="40">
                  <c:v>3.0000000000000013</c:v>
                </c:pt>
                <c:pt idx="41">
                  <c:v>3.1000000000000014</c:v>
                </c:pt>
                <c:pt idx="42">
                  <c:v>3.2000000000000015</c:v>
                </c:pt>
                <c:pt idx="43">
                  <c:v>3.3000000000000016</c:v>
                </c:pt>
                <c:pt idx="44">
                  <c:v>3.4000000000000017</c:v>
                </c:pt>
                <c:pt idx="45">
                  <c:v>3.5000000000000018</c:v>
                </c:pt>
                <c:pt idx="46">
                  <c:v>3.6000000000000019</c:v>
                </c:pt>
                <c:pt idx="47">
                  <c:v>3.700000000000002</c:v>
                </c:pt>
                <c:pt idx="48">
                  <c:v>3.800000000000002</c:v>
                </c:pt>
                <c:pt idx="49">
                  <c:v>3.9000000000000021</c:v>
                </c:pt>
                <c:pt idx="50">
                  <c:v>4.0000000000000018</c:v>
                </c:pt>
              </c:numCache>
            </c:numRef>
          </c:xVal>
          <c:yVal>
            <c:numRef>
              <c:f>Sheet1!$C$6:$C$56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-8.8817841970012528E-17</c:v>
                </c:pt>
                <c:pt idx="18">
                  <c:v>7.9999999999999891E-2</c:v>
                </c:pt>
                <c:pt idx="19">
                  <c:v>0.15999999999999986</c:v>
                </c:pt>
                <c:pt idx="20">
                  <c:v>0.23999999999999985</c:v>
                </c:pt>
                <c:pt idx="21">
                  <c:v>0.31999999999999995</c:v>
                </c:pt>
                <c:pt idx="22">
                  <c:v>0.4</c:v>
                </c:pt>
                <c:pt idx="23">
                  <c:v>0.48000000000000009</c:v>
                </c:pt>
                <c:pt idx="24">
                  <c:v>0.56000000000000016</c:v>
                </c:pt>
                <c:pt idx="25">
                  <c:v>0.64000000000000024</c:v>
                </c:pt>
                <c:pt idx="26">
                  <c:v>0.71428571428571441</c:v>
                </c:pt>
                <c:pt idx="27">
                  <c:v>0.77142857142857157</c:v>
                </c:pt>
                <c:pt idx="28">
                  <c:v>0.82857142857142896</c:v>
                </c:pt>
                <c:pt idx="29">
                  <c:v>0.88571428571428612</c:v>
                </c:pt>
                <c:pt idx="30">
                  <c:v>0.94285714285714306</c:v>
                </c:pt>
                <c:pt idx="31">
                  <c:v>1.0000000000000004</c:v>
                </c:pt>
                <c:pt idx="32">
                  <c:v>1.0571428571428576</c:v>
                </c:pt>
                <c:pt idx="33">
                  <c:v>1.1142857142857148</c:v>
                </c:pt>
                <c:pt idx="34">
                  <c:v>1.1714285714285719</c:v>
                </c:pt>
                <c:pt idx="35">
                  <c:v>1.2285714285714291</c:v>
                </c:pt>
                <c:pt idx="36">
                  <c:v>1.2857142857142863</c:v>
                </c:pt>
                <c:pt idx="37">
                  <c:v>1.3428571428571434</c:v>
                </c:pt>
                <c:pt idx="38">
                  <c:v>1.4000000000000008</c:v>
                </c:pt>
                <c:pt idx="39">
                  <c:v>1.457142857142858</c:v>
                </c:pt>
                <c:pt idx="40">
                  <c:v>1.5142857142857151</c:v>
                </c:pt>
                <c:pt idx="41">
                  <c:v>1.5714285714285723</c:v>
                </c:pt>
                <c:pt idx="42">
                  <c:v>1.6285714285714294</c:v>
                </c:pt>
                <c:pt idx="43">
                  <c:v>1.6857142857142866</c:v>
                </c:pt>
                <c:pt idx="44">
                  <c:v>1.7428571428571438</c:v>
                </c:pt>
                <c:pt idx="45">
                  <c:v>1.8000000000000009</c:v>
                </c:pt>
                <c:pt idx="46">
                  <c:v>1.8571428571428583</c:v>
                </c:pt>
                <c:pt idx="47">
                  <c:v>1.9142857142857153</c:v>
                </c:pt>
                <c:pt idx="48">
                  <c:v>1.9714285714285726</c:v>
                </c:pt>
                <c:pt idx="49">
                  <c:v>2.0285714285714298</c:v>
                </c:pt>
                <c:pt idx="50">
                  <c:v>2.0857142857142867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7E4-496A-B920-DBF585135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62166248"/>
        <c:axId val="462144272"/>
      </c:scatterChart>
      <c:valAx>
        <c:axId val="462166248"/>
        <c:scaling>
          <c:orientation val="minMax"/>
          <c:max val="4"/>
          <c:min val="-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Vin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2144272"/>
        <c:crosses val="autoZero"/>
        <c:crossBetween val="midCat"/>
      </c:valAx>
      <c:valAx>
        <c:axId val="462144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Vout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216624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Circuits with Multiple Diodes</a:t>
            </a:r>
          </a:p>
          <a:p>
            <a:r>
              <a:rPr lang="en-US" dirty="0"/>
              <a:t>Solutions to 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BAC53F1-CBB6-4BEB-AFD7-DEA29B908D14}"/>
              </a:ext>
            </a:extLst>
          </p:cNvPr>
          <p:cNvSpPr txBox="1"/>
          <p:nvPr/>
        </p:nvSpPr>
        <p:spPr>
          <a:xfrm>
            <a:off x="5746374" y="1843840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Replace diode 3 with a voltage source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993346B-C8F7-4AF4-B4EB-A8B968FB0199}"/>
              </a:ext>
            </a:extLst>
          </p:cNvPr>
          <p:cNvSpPr/>
          <p:nvPr/>
        </p:nvSpPr>
        <p:spPr>
          <a:xfrm>
            <a:off x="2554537" y="3033140"/>
            <a:ext cx="976745" cy="1292671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C3889080-9FD8-4FB4-BE9B-5D8C340D4D34}"/>
              </a:ext>
            </a:extLst>
          </p:cNvPr>
          <p:cNvSpPr txBox="1"/>
          <p:nvPr/>
        </p:nvSpPr>
        <p:spPr>
          <a:xfrm>
            <a:off x="5746374" y="2417484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Apply KVL around the loop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3B0D4E9-F836-4E6F-B41D-1404F3BEBE61}"/>
              </a:ext>
            </a:extLst>
          </p:cNvPr>
          <p:cNvSpPr txBox="1"/>
          <p:nvPr/>
        </p:nvSpPr>
        <p:spPr>
          <a:xfrm>
            <a:off x="5746374" y="3153612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I * 1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0.7 V – I * 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0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9532D27-8313-4924-A69D-0A689D64A0E6}"/>
              </a:ext>
            </a:extLst>
          </p:cNvPr>
          <p:cNvSpPr txBox="1"/>
          <p:nvPr/>
        </p:nvSpPr>
        <p:spPr>
          <a:xfrm>
            <a:off x="5746374" y="3742700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 =  I * ( 1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+ 4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)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A2A19A5D-094C-4CEC-A109-4AA46289B1BC}"/>
              </a:ext>
            </a:extLst>
          </p:cNvPr>
          <p:cNvSpPr txBox="1"/>
          <p:nvPr/>
        </p:nvSpPr>
        <p:spPr>
          <a:xfrm>
            <a:off x="5746374" y="4337034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 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V) / ( 5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)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95D3584-3C0C-4FD7-B75A-562759EE0A9F}"/>
              </a:ext>
            </a:extLst>
          </p:cNvPr>
          <p:cNvSpPr txBox="1"/>
          <p:nvPr/>
        </p:nvSpPr>
        <p:spPr>
          <a:xfrm>
            <a:off x="5764857" y="4962513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I * ( 4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) 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V) *4 / 5  </a:t>
            </a:r>
          </a:p>
        </p:txBody>
      </p:sp>
    </p:spTree>
    <p:extLst>
      <p:ext uri="{BB962C8B-B14F-4D97-AF65-F5344CB8AC3E}">
        <p14:creationId xmlns:p14="http://schemas.microsoft.com/office/powerpoint/2010/main" val="411991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105" grpId="0"/>
      <p:bldP spid="106" grpId="0"/>
      <p:bldP spid="107" grpId="0"/>
      <p:bldP spid="108" grpId="0"/>
      <p:bldP spid="1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993346B-C8F7-4AF4-B4EB-A8B968FB0199}"/>
              </a:ext>
            </a:extLst>
          </p:cNvPr>
          <p:cNvSpPr/>
          <p:nvPr/>
        </p:nvSpPr>
        <p:spPr>
          <a:xfrm>
            <a:off x="2554537" y="3033140"/>
            <a:ext cx="976745" cy="1292671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795D3584-3C0C-4FD7-B75A-562759EE0A9F}"/>
              </a:ext>
            </a:extLst>
          </p:cNvPr>
          <p:cNvSpPr txBox="1"/>
          <p:nvPr/>
        </p:nvSpPr>
        <p:spPr>
          <a:xfrm>
            <a:off x="5681819" y="1817596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V) *4 / 5 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A6CA040B-D56E-458C-B136-A217B6A852C7}"/>
              </a:ext>
            </a:extLst>
          </p:cNvPr>
          <p:cNvSpPr txBox="1"/>
          <p:nvPr/>
        </p:nvSpPr>
        <p:spPr>
          <a:xfrm>
            <a:off x="5642434" y="2457599"/>
            <a:ext cx="53008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For what values of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will D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D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be off while D</a:t>
            </a:r>
            <a:r>
              <a:rPr lang="en-US" sz="2400" baseline="-25000" dirty="0">
                <a:solidFill>
                  <a:srgbClr val="0070C0"/>
                </a:solidFill>
              </a:rPr>
              <a:t>3</a:t>
            </a:r>
            <a:r>
              <a:rPr lang="en-US" sz="2400" dirty="0">
                <a:solidFill>
                  <a:srgbClr val="0070C0"/>
                </a:solidFill>
              </a:rPr>
              <a:t> is on?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BC8337C6-26D4-4420-8369-EC38319B00AE}"/>
              </a:ext>
            </a:extLst>
          </p:cNvPr>
          <p:cNvSpPr txBox="1"/>
          <p:nvPr/>
        </p:nvSpPr>
        <p:spPr>
          <a:xfrm>
            <a:off x="5641591" y="3269660"/>
            <a:ext cx="5300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If D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D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are off there is no current flow through the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resistor and no voltage drop across it.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211F853B-BE15-41C0-A44B-D4AB55936166}"/>
              </a:ext>
            </a:extLst>
          </p:cNvPr>
          <p:cNvSpPr/>
          <p:nvPr/>
        </p:nvSpPr>
        <p:spPr>
          <a:xfrm>
            <a:off x="3025470" y="276548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57A6065-A4EC-4D32-962F-F1592650F1A0}"/>
              </a:ext>
            </a:extLst>
          </p:cNvPr>
          <p:cNvSpPr txBox="1"/>
          <p:nvPr/>
        </p:nvSpPr>
        <p:spPr>
          <a:xfrm>
            <a:off x="2841981" y="2414086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440CDB8-3A2B-45B6-9AAE-BB174900EE6D}"/>
              </a:ext>
            </a:extLst>
          </p:cNvPr>
          <p:cNvSpPr/>
          <p:nvPr/>
        </p:nvSpPr>
        <p:spPr>
          <a:xfrm>
            <a:off x="3014569" y="437185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416402B-E0B0-457B-95D1-CC33B369CEA7}"/>
              </a:ext>
            </a:extLst>
          </p:cNvPr>
          <p:cNvSpPr txBox="1"/>
          <p:nvPr/>
        </p:nvSpPr>
        <p:spPr>
          <a:xfrm>
            <a:off x="3098451" y="4190814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BC8F3DE-78C0-42DC-805C-7DE449D9A429}"/>
              </a:ext>
            </a:extLst>
          </p:cNvPr>
          <p:cNvSpPr txBox="1"/>
          <p:nvPr/>
        </p:nvSpPr>
        <p:spPr>
          <a:xfrm>
            <a:off x="5641591" y="4469501"/>
            <a:ext cx="2329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AB</a:t>
            </a:r>
            <a:r>
              <a:rPr lang="en-US" sz="2400" dirty="0">
                <a:solidFill>
                  <a:srgbClr val="0070C0"/>
                </a:solidFill>
              </a:rPr>
              <a:t> = </a:t>
            </a: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+ 0.7 V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18380C50-C0BB-4C05-AB30-D68E4A2FAE7F}"/>
              </a:ext>
            </a:extLst>
          </p:cNvPr>
          <p:cNvSpPr txBox="1"/>
          <p:nvPr/>
        </p:nvSpPr>
        <p:spPr>
          <a:xfrm>
            <a:off x="5678153" y="5855015"/>
            <a:ext cx="26540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1.4 V = </a:t>
            </a: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+ 0.7 V 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34A1311-6BA1-4970-B7D1-66A1A0A92AAF}"/>
              </a:ext>
            </a:extLst>
          </p:cNvPr>
          <p:cNvSpPr txBox="1"/>
          <p:nvPr/>
        </p:nvSpPr>
        <p:spPr>
          <a:xfrm>
            <a:off x="8798369" y="5808379"/>
            <a:ext cx="2144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0.7 V 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A9368948-AE4F-4EA8-9437-35561AEB609A}"/>
              </a:ext>
            </a:extLst>
          </p:cNvPr>
          <p:cNvSpPr txBox="1"/>
          <p:nvPr/>
        </p:nvSpPr>
        <p:spPr>
          <a:xfrm>
            <a:off x="5629425" y="5138940"/>
            <a:ext cx="339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When D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D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turn on:</a:t>
            </a:r>
          </a:p>
        </p:txBody>
      </p:sp>
    </p:spTree>
    <p:extLst>
      <p:ext uri="{BB962C8B-B14F-4D97-AF65-F5344CB8AC3E}">
        <p14:creationId xmlns:p14="http://schemas.microsoft.com/office/powerpoint/2010/main" val="2586242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99" grpId="0"/>
      <p:bldP spid="110" grpId="0" animBg="1"/>
      <p:bldP spid="111" grpId="0"/>
      <p:bldP spid="112" grpId="0" animBg="1"/>
      <p:bldP spid="113" grpId="0"/>
      <p:bldP spid="114" grpId="0"/>
      <p:bldP spid="115" grpId="0"/>
      <p:bldP spid="116" grpId="0"/>
      <p:bldP spid="1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993346B-C8F7-4AF4-B4EB-A8B968FB0199}"/>
              </a:ext>
            </a:extLst>
          </p:cNvPr>
          <p:cNvSpPr/>
          <p:nvPr/>
        </p:nvSpPr>
        <p:spPr>
          <a:xfrm>
            <a:off x="2554537" y="3033140"/>
            <a:ext cx="976745" cy="1292671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9" name="TextBox 108">
            <a:extLst>
              <a:ext uri="{FF2B5EF4-FFF2-40B4-BE49-F238E27FC236}">
                <a16:creationId xmlns:a16="http://schemas.microsoft.com/office/drawing/2014/main" id="{795D3584-3C0C-4FD7-B75A-562759EE0A9F}"/>
              </a:ext>
            </a:extLst>
          </p:cNvPr>
          <p:cNvSpPr txBox="1"/>
          <p:nvPr/>
        </p:nvSpPr>
        <p:spPr>
          <a:xfrm>
            <a:off x="5690429" y="1955819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0.7 V </a:t>
            </a:r>
            <a:r>
              <a:rPr lang="en-US" sz="2400" dirty="0">
                <a:solidFill>
                  <a:srgbClr val="0070C0"/>
                </a:solidFill>
              </a:rPr>
              <a:t>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V) *4 / 5  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211F853B-BE15-41C0-A44B-D4AB55936166}"/>
              </a:ext>
            </a:extLst>
          </p:cNvPr>
          <p:cNvSpPr/>
          <p:nvPr/>
        </p:nvSpPr>
        <p:spPr>
          <a:xfrm>
            <a:off x="3025470" y="276548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57A6065-A4EC-4D32-962F-F1592650F1A0}"/>
              </a:ext>
            </a:extLst>
          </p:cNvPr>
          <p:cNvSpPr txBox="1"/>
          <p:nvPr/>
        </p:nvSpPr>
        <p:spPr>
          <a:xfrm>
            <a:off x="2841981" y="2414086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9440CDB8-3A2B-45B6-9AAE-BB174900EE6D}"/>
              </a:ext>
            </a:extLst>
          </p:cNvPr>
          <p:cNvSpPr/>
          <p:nvPr/>
        </p:nvSpPr>
        <p:spPr>
          <a:xfrm>
            <a:off x="3014569" y="437185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416402B-E0B0-457B-95D1-CC33B369CEA7}"/>
              </a:ext>
            </a:extLst>
          </p:cNvPr>
          <p:cNvSpPr txBox="1"/>
          <p:nvPr/>
        </p:nvSpPr>
        <p:spPr>
          <a:xfrm>
            <a:off x="3098451" y="4190814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234A1311-6BA1-4970-B7D1-66A1A0A92AAF}"/>
              </a:ext>
            </a:extLst>
          </p:cNvPr>
          <p:cNvSpPr txBox="1"/>
          <p:nvPr/>
        </p:nvSpPr>
        <p:spPr>
          <a:xfrm>
            <a:off x="5872041" y="5216395"/>
            <a:ext cx="37417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1.575 V &gt;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≥ 0.7 V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945BDAD-3A1B-4A33-A3D7-36DBB3C7E3F9}"/>
              </a:ext>
            </a:extLst>
          </p:cNvPr>
          <p:cNvSpPr txBox="1"/>
          <p:nvPr/>
        </p:nvSpPr>
        <p:spPr>
          <a:xfrm>
            <a:off x="5717872" y="2591014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0.7 V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*4 / 5  –  0.7 V *4 / 5  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CE5A412-95BB-4FF3-A72F-024873170378}"/>
              </a:ext>
            </a:extLst>
          </p:cNvPr>
          <p:cNvSpPr txBox="1"/>
          <p:nvPr/>
        </p:nvSpPr>
        <p:spPr>
          <a:xfrm>
            <a:off x="5717872" y="3306026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0.7 V </a:t>
            </a:r>
            <a:r>
              <a:rPr lang="en-US" sz="2400" dirty="0">
                <a:solidFill>
                  <a:srgbClr val="0070C0"/>
                </a:solidFill>
              </a:rPr>
              <a:t>*9 / 5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*4 / 5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F471E003-53B1-48DB-B07D-A98CBBCAD0A9}"/>
              </a:ext>
            </a:extLst>
          </p:cNvPr>
          <p:cNvSpPr txBox="1"/>
          <p:nvPr/>
        </p:nvSpPr>
        <p:spPr>
          <a:xfrm>
            <a:off x="5863101" y="3959981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in </a:t>
            </a:r>
            <a:r>
              <a:rPr lang="en-US" sz="2400" dirty="0">
                <a:solidFill>
                  <a:srgbClr val="0070C0"/>
                </a:solidFill>
              </a:rPr>
              <a:t>= </a:t>
            </a:r>
            <a:r>
              <a:rPr lang="en-US" sz="2400" dirty="0">
                <a:solidFill>
                  <a:srgbClr val="7030A0"/>
                </a:solidFill>
              </a:rPr>
              <a:t>0.7 V </a:t>
            </a:r>
            <a:r>
              <a:rPr lang="en-US" sz="2400" dirty="0">
                <a:solidFill>
                  <a:srgbClr val="0070C0"/>
                </a:solidFill>
              </a:rPr>
              <a:t>*9 / 4 = 1.575 V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90F93739-5A14-4759-B8F5-FA15232916DA}"/>
              </a:ext>
            </a:extLst>
          </p:cNvPr>
          <p:cNvSpPr txBox="1"/>
          <p:nvPr/>
        </p:nvSpPr>
        <p:spPr>
          <a:xfrm>
            <a:off x="7466423" y="4468249"/>
            <a:ext cx="33925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when D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D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turn on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1C282AC-7BF9-429B-A72F-2F89F65ADF03}"/>
              </a:ext>
            </a:extLst>
          </p:cNvPr>
          <p:cNvSpPr txBox="1"/>
          <p:nvPr/>
        </p:nvSpPr>
        <p:spPr>
          <a:xfrm>
            <a:off x="1075870" y="5882264"/>
            <a:ext cx="9592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It also should be now evident that diodes 1 and 2 will never be on unless diode 3 is already on. </a:t>
            </a:r>
          </a:p>
        </p:txBody>
      </p:sp>
    </p:spTree>
    <p:extLst>
      <p:ext uri="{BB962C8B-B14F-4D97-AF65-F5344CB8AC3E}">
        <p14:creationId xmlns:p14="http://schemas.microsoft.com/office/powerpoint/2010/main" val="177811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" grpId="0"/>
      <p:bldP spid="93" grpId="0"/>
      <p:bldP spid="105" grpId="0"/>
      <p:bldP spid="106" grpId="0"/>
      <p:bldP spid="107" grpId="0"/>
      <p:bldP spid="1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graphicFrame>
        <p:nvGraphicFramePr>
          <p:cNvPr id="75" name="Table 3">
            <a:extLst>
              <a:ext uri="{FF2B5EF4-FFF2-40B4-BE49-F238E27FC236}">
                <a16:creationId xmlns:a16="http://schemas.microsoft.com/office/drawing/2014/main" id="{AA352A7A-5BD3-4AA5-9950-BBC0BD9C9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198008"/>
              </p:ext>
            </p:extLst>
          </p:nvPr>
        </p:nvGraphicFramePr>
        <p:xfrm>
          <a:off x="1318326" y="1976079"/>
          <a:ext cx="10048175" cy="362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9635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4025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70387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46495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  <p:sp>
        <p:nvSpPr>
          <p:cNvPr id="80" name="Rectangle 79">
            <a:extLst>
              <a:ext uri="{FF2B5EF4-FFF2-40B4-BE49-F238E27FC236}">
                <a16:creationId xmlns:a16="http://schemas.microsoft.com/office/drawing/2014/main" id="{872A5589-AE67-45CA-AFB1-63D6D7EF13CE}"/>
              </a:ext>
            </a:extLst>
          </p:cNvPr>
          <p:cNvSpPr/>
          <p:nvPr/>
        </p:nvSpPr>
        <p:spPr>
          <a:xfrm>
            <a:off x="7340633" y="4821661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984FCA0-BD41-4F1D-B629-3B6D1903D3BC}"/>
              </a:ext>
            </a:extLst>
          </p:cNvPr>
          <p:cNvSpPr/>
          <p:nvPr/>
        </p:nvSpPr>
        <p:spPr>
          <a:xfrm>
            <a:off x="1352822" y="3993975"/>
            <a:ext cx="5953213" cy="333370"/>
          </a:xfrm>
          <a:prstGeom prst="rect">
            <a:avLst/>
          </a:prstGeom>
          <a:solidFill>
            <a:srgbClr val="00FF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2D77FD-0726-44D0-844D-427EA7844564}"/>
              </a:ext>
            </a:extLst>
          </p:cNvPr>
          <p:cNvSpPr txBox="1"/>
          <p:nvPr/>
        </p:nvSpPr>
        <p:spPr>
          <a:xfrm>
            <a:off x="9992394" y="2393190"/>
            <a:ext cx="88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1699DED-1D03-4F20-8DAE-C06CBD1E3705}"/>
              </a:ext>
            </a:extLst>
          </p:cNvPr>
          <p:cNvSpPr txBox="1"/>
          <p:nvPr/>
        </p:nvSpPr>
        <p:spPr>
          <a:xfrm>
            <a:off x="7711668" y="2393190"/>
            <a:ext cx="126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 0.7 V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E974545-EAD0-4EEC-B86B-45D385FD2E0B}"/>
              </a:ext>
            </a:extLst>
          </p:cNvPr>
          <p:cNvSpPr txBox="1"/>
          <p:nvPr/>
        </p:nvSpPr>
        <p:spPr>
          <a:xfrm>
            <a:off x="7306035" y="4028062"/>
            <a:ext cx="207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1.575 V &gt;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≥ 0.7 V 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E4273E2-F876-4DB6-A06B-E93A44E23937}"/>
              </a:ext>
            </a:extLst>
          </p:cNvPr>
          <p:cNvSpPr/>
          <p:nvPr/>
        </p:nvSpPr>
        <p:spPr>
          <a:xfrm>
            <a:off x="7340633" y="4407477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CCB21471-2191-460C-A2D0-5609DCD0DBA2}"/>
              </a:ext>
            </a:extLst>
          </p:cNvPr>
          <p:cNvSpPr/>
          <p:nvPr/>
        </p:nvSpPr>
        <p:spPr>
          <a:xfrm>
            <a:off x="7340632" y="2804924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1449BBF-F13E-4514-8EA2-5F212B468140}"/>
              </a:ext>
            </a:extLst>
          </p:cNvPr>
          <p:cNvSpPr/>
          <p:nvPr/>
        </p:nvSpPr>
        <p:spPr>
          <a:xfrm>
            <a:off x="7340631" y="3201547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BA16E9-4A35-46C6-82F7-F5F1930E5FC8}"/>
              </a:ext>
            </a:extLst>
          </p:cNvPr>
          <p:cNvSpPr/>
          <p:nvPr/>
        </p:nvSpPr>
        <p:spPr>
          <a:xfrm>
            <a:off x="9385301" y="3987990"/>
            <a:ext cx="1920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(V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 0.7 V) *4 / 5</a:t>
            </a:r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6FB547B-B205-4D56-8874-EA024E2AB926}"/>
              </a:ext>
            </a:extLst>
          </p:cNvPr>
          <p:cNvSpPr/>
          <p:nvPr/>
        </p:nvSpPr>
        <p:spPr>
          <a:xfrm>
            <a:off x="7340630" y="3619526"/>
            <a:ext cx="4025867" cy="339462"/>
          </a:xfrm>
          <a:prstGeom prst="rect">
            <a:avLst/>
          </a:prstGeom>
          <a:pattFill prst="pct30">
            <a:fgClr>
              <a:srgbClr val="5B58E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92B5451-EAA8-401E-BC69-3BB1E3DBDDB0}"/>
              </a:ext>
            </a:extLst>
          </p:cNvPr>
          <p:cNvSpPr/>
          <p:nvPr/>
        </p:nvSpPr>
        <p:spPr>
          <a:xfrm>
            <a:off x="1352822" y="5220608"/>
            <a:ext cx="5953213" cy="333370"/>
          </a:xfrm>
          <a:prstGeom prst="rect">
            <a:avLst/>
          </a:prstGeom>
          <a:solidFill>
            <a:srgbClr val="00FF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D183FC2-3580-46A1-9875-5DFBBABA34D8}"/>
              </a:ext>
            </a:extLst>
          </p:cNvPr>
          <p:cNvSpPr txBox="1"/>
          <p:nvPr/>
        </p:nvSpPr>
        <p:spPr>
          <a:xfrm>
            <a:off x="7534782" y="5186171"/>
            <a:ext cx="162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≥ 1.575 V </a:t>
            </a:r>
          </a:p>
        </p:txBody>
      </p:sp>
    </p:spTree>
    <p:extLst>
      <p:ext uri="{BB962C8B-B14F-4D97-AF65-F5344CB8AC3E}">
        <p14:creationId xmlns:p14="http://schemas.microsoft.com/office/powerpoint/2010/main" val="2499374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4" grpId="0"/>
      <p:bldP spid="3" grpId="0"/>
      <p:bldP spid="103" grpId="0" animBg="1"/>
      <p:bldP spid="104" grpId="0" animBg="1"/>
      <p:bldP spid="10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380719" y="311687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2113577" y="5230289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398793" y="3814098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BAC53F1-CBB6-4BEB-AFD7-DEA29B908D14}"/>
              </a:ext>
            </a:extLst>
          </p:cNvPr>
          <p:cNvSpPr txBox="1"/>
          <p:nvPr/>
        </p:nvSpPr>
        <p:spPr>
          <a:xfrm>
            <a:off x="5746374" y="1736771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Replace all diodes with voltage sources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C3889080-9FD8-4FB4-BE9B-5D8C340D4D34}"/>
              </a:ext>
            </a:extLst>
          </p:cNvPr>
          <p:cNvSpPr txBox="1"/>
          <p:nvPr/>
        </p:nvSpPr>
        <p:spPr>
          <a:xfrm>
            <a:off x="5746374" y="2209113"/>
            <a:ext cx="53008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Use mesh currents to write equations</a:t>
            </a:r>
          </a:p>
        </p:txBody>
      </p: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8219CE1-D6B6-44F5-8782-ADC4A5954A3D}"/>
              </a:ext>
            </a:extLst>
          </p:cNvPr>
          <p:cNvGrpSpPr/>
          <p:nvPr/>
        </p:nvGrpSpPr>
        <p:grpSpPr>
          <a:xfrm>
            <a:off x="2715017" y="2728566"/>
            <a:ext cx="1222479" cy="916186"/>
            <a:chOff x="5638674" y="3213630"/>
            <a:chExt cx="1222479" cy="916186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C0A5D39-0A5B-4280-94F7-CAD226D73953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0D67839-E0C7-4D26-B883-B183A32F4365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3442B664-21C2-444B-86BD-973E4D23AE16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5654EC1C-9890-43CA-9089-7B693B735E02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67B690C-39CC-4880-8781-394153EF16EB}"/>
              </a:ext>
            </a:extLst>
          </p:cNvPr>
          <p:cNvGrpSpPr/>
          <p:nvPr/>
        </p:nvGrpSpPr>
        <p:grpSpPr>
          <a:xfrm>
            <a:off x="2728016" y="3527773"/>
            <a:ext cx="1222479" cy="916186"/>
            <a:chOff x="5638674" y="3213630"/>
            <a:chExt cx="1222479" cy="916186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185F847-5007-4937-AFA6-3634B2C6EC5A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F0119AB-9701-440B-A95B-FC906C9E30B1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4EA39C3-7268-4210-933B-FA602CF5B57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B7782677-8638-490A-9E22-C0F5943D357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A46BF81-0BCC-4824-9E04-25C78B113A04}"/>
              </a:ext>
            </a:extLst>
          </p:cNvPr>
          <p:cNvSpPr/>
          <p:nvPr/>
        </p:nvSpPr>
        <p:spPr>
          <a:xfrm>
            <a:off x="1759115" y="3284410"/>
            <a:ext cx="756120" cy="2025161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2752" h="2025161">
                <a:moveTo>
                  <a:pt x="6024" y="1461210"/>
                </a:moveTo>
                <a:cubicBezTo>
                  <a:pt x="2648" y="1362343"/>
                  <a:pt x="-728" y="1263476"/>
                  <a:pt x="237" y="1131332"/>
                </a:cubicBezTo>
                <a:cubicBezTo>
                  <a:pt x="1202" y="999188"/>
                  <a:pt x="-4585" y="817850"/>
                  <a:pt x="11812" y="668344"/>
                </a:cubicBezTo>
                <a:cubicBezTo>
                  <a:pt x="28209" y="518838"/>
                  <a:pt x="48465" y="342324"/>
                  <a:pt x="98622" y="234294"/>
                </a:cubicBezTo>
                <a:cubicBezTo>
                  <a:pt x="148779" y="126264"/>
                  <a:pt x="242340" y="55851"/>
                  <a:pt x="312753" y="20162"/>
                </a:cubicBezTo>
                <a:cubicBezTo>
                  <a:pt x="383166" y="-15527"/>
                  <a:pt x="467083" y="3765"/>
                  <a:pt x="521098" y="20162"/>
                </a:cubicBezTo>
                <a:cubicBezTo>
                  <a:pt x="575113" y="36559"/>
                  <a:pt x="610801" y="65496"/>
                  <a:pt x="636844" y="118547"/>
                </a:cubicBezTo>
                <a:cubicBezTo>
                  <a:pt x="662887" y="171598"/>
                  <a:pt x="666746" y="221755"/>
                  <a:pt x="677356" y="338466"/>
                </a:cubicBezTo>
                <a:cubicBezTo>
                  <a:pt x="687966" y="455177"/>
                  <a:pt x="692789" y="660628"/>
                  <a:pt x="700505" y="818815"/>
                </a:cubicBezTo>
                <a:cubicBezTo>
                  <a:pt x="708221" y="977002"/>
                  <a:pt x="718832" y="1119757"/>
                  <a:pt x="723655" y="1287590"/>
                </a:cubicBezTo>
                <a:cubicBezTo>
                  <a:pt x="728478" y="1455423"/>
                  <a:pt x="760308" y="1706208"/>
                  <a:pt x="729442" y="1825813"/>
                </a:cubicBezTo>
                <a:cubicBezTo>
                  <a:pt x="698576" y="1945418"/>
                  <a:pt x="606944" y="1974354"/>
                  <a:pt x="538460" y="2005220"/>
                </a:cubicBezTo>
                <a:cubicBezTo>
                  <a:pt x="469977" y="2036086"/>
                  <a:pt x="390883" y="2025476"/>
                  <a:pt x="318541" y="2011008"/>
                </a:cubicBezTo>
                <a:cubicBezTo>
                  <a:pt x="246199" y="1996540"/>
                  <a:pt x="154566" y="1973390"/>
                  <a:pt x="104409" y="1918410"/>
                </a:cubicBezTo>
                <a:cubicBezTo>
                  <a:pt x="54252" y="1863430"/>
                  <a:pt x="35925" y="1772279"/>
                  <a:pt x="17599" y="1681129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73630475-7FBA-42ED-971C-307F901A548A}"/>
              </a:ext>
            </a:extLst>
          </p:cNvPr>
          <p:cNvSpPr/>
          <p:nvPr/>
        </p:nvSpPr>
        <p:spPr>
          <a:xfrm>
            <a:off x="3512868" y="3585335"/>
            <a:ext cx="665152" cy="1841420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  <a:gd name="connsiteX0" fmla="*/ 726 w 737454"/>
              <a:gd name="connsiteY0" fmla="*/ 1461210 h 2025161"/>
              <a:gd name="connsiteX1" fmla="*/ 7763 w 737454"/>
              <a:gd name="connsiteY1" fmla="*/ 984942 h 2025161"/>
              <a:gd name="connsiteX2" fmla="*/ 6514 w 737454"/>
              <a:gd name="connsiteY2" fmla="*/ 668344 h 2025161"/>
              <a:gd name="connsiteX3" fmla="*/ 93324 w 737454"/>
              <a:gd name="connsiteY3" fmla="*/ 234294 h 2025161"/>
              <a:gd name="connsiteX4" fmla="*/ 307455 w 737454"/>
              <a:gd name="connsiteY4" fmla="*/ 20162 h 2025161"/>
              <a:gd name="connsiteX5" fmla="*/ 515800 w 737454"/>
              <a:gd name="connsiteY5" fmla="*/ 20162 h 2025161"/>
              <a:gd name="connsiteX6" fmla="*/ 631546 w 737454"/>
              <a:gd name="connsiteY6" fmla="*/ 118547 h 2025161"/>
              <a:gd name="connsiteX7" fmla="*/ 672058 w 737454"/>
              <a:gd name="connsiteY7" fmla="*/ 338466 h 2025161"/>
              <a:gd name="connsiteX8" fmla="*/ 695207 w 737454"/>
              <a:gd name="connsiteY8" fmla="*/ 818815 h 2025161"/>
              <a:gd name="connsiteX9" fmla="*/ 718357 w 737454"/>
              <a:gd name="connsiteY9" fmla="*/ 1287590 h 2025161"/>
              <a:gd name="connsiteX10" fmla="*/ 724144 w 737454"/>
              <a:gd name="connsiteY10" fmla="*/ 1825813 h 2025161"/>
              <a:gd name="connsiteX11" fmla="*/ 533162 w 737454"/>
              <a:gd name="connsiteY11" fmla="*/ 2005220 h 2025161"/>
              <a:gd name="connsiteX12" fmla="*/ 313243 w 737454"/>
              <a:gd name="connsiteY12" fmla="*/ 2011008 h 2025161"/>
              <a:gd name="connsiteX13" fmla="*/ 99111 w 737454"/>
              <a:gd name="connsiteY13" fmla="*/ 1918410 h 2025161"/>
              <a:gd name="connsiteX14" fmla="*/ 12301 w 737454"/>
              <a:gd name="connsiteY14" fmla="*/ 1681129 h 2025161"/>
              <a:gd name="connsiteX0" fmla="*/ 6676 w 736991"/>
              <a:gd name="connsiteY0" fmla="*/ 1308455 h 2025161"/>
              <a:gd name="connsiteX1" fmla="*/ 7300 w 736991"/>
              <a:gd name="connsiteY1" fmla="*/ 984942 h 2025161"/>
              <a:gd name="connsiteX2" fmla="*/ 6051 w 736991"/>
              <a:gd name="connsiteY2" fmla="*/ 668344 h 2025161"/>
              <a:gd name="connsiteX3" fmla="*/ 92861 w 736991"/>
              <a:gd name="connsiteY3" fmla="*/ 234294 h 2025161"/>
              <a:gd name="connsiteX4" fmla="*/ 306992 w 736991"/>
              <a:gd name="connsiteY4" fmla="*/ 20162 h 2025161"/>
              <a:gd name="connsiteX5" fmla="*/ 515337 w 736991"/>
              <a:gd name="connsiteY5" fmla="*/ 20162 h 2025161"/>
              <a:gd name="connsiteX6" fmla="*/ 631083 w 736991"/>
              <a:gd name="connsiteY6" fmla="*/ 118547 h 2025161"/>
              <a:gd name="connsiteX7" fmla="*/ 671595 w 736991"/>
              <a:gd name="connsiteY7" fmla="*/ 338466 h 2025161"/>
              <a:gd name="connsiteX8" fmla="*/ 694744 w 736991"/>
              <a:gd name="connsiteY8" fmla="*/ 818815 h 2025161"/>
              <a:gd name="connsiteX9" fmla="*/ 717894 w 736991"/>
              <a:gd name="connsiteY9" fmla="*/ 1287590 h 2025161"/>
              <a:gd name="connsiteX10" fmla="*/ 723681 w 736991"/>
              <a:gd name="connsiteY10" fmla="*/ 1825813 h 2025161"/>
              <a:gd name="connsiteX11" fmla="*/ 532699 w 736991"/>
              <a:gd name="connsiteY11" fmla="*/ 2005220 h 2025161"/>
              <a:gd name="connsiteX12" fmla="*/ 312780 w 736991"/>
              <a:gd name="connsiteY12" fmla="*/ 2011008 h 2025161"/>
              <a:gd name="connsiteX13" fmla="*/ 98648 w 736991"/>
              <a:gd name="connsiteY13" fmla="*/ 1918410 h 2025161"/>
              <a:gd name="connsiteX14" fmla="*/ 11838 w 736991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36991" h="2025161">
                <a:moveTo>
                  <a:pt x="6676" y="1308455"/>
                </a:moveTo>
                <a:cubicBezTo>
                  <a:pt x="3300" y="1209588"/>
                  <a:pt x="7404" y="1091627"/>
                  <a:pt x="7300" y="984942"/>
                </a:cubicBezTo>
                <a:cubicBezTo>
                  <a:pt x="7196" y="878257"/>
                  <a:pt x="-8209" y="793452"/>
                  <a:pt x="6051" y="668344"/>
                </a:cubicBezTo>
                <a:cubicBezTo>
                  <a:pt x="20311" y="543236"/>
                  <a:pt x="42704" y="342324"/>
                  <a:pt x="92861" y="234294"/>
                </a:cubicBezTo>
                <a:cubicBezTo>
                  <a:pt x="143018" y="126264"/>
                  <a:pt x="236579" y="55851"/>
                  <a:pt x="306992" y="20162"/>
                </a:cubicBezTo>
                <a:cubicBezTo>
                  <a:pt x="377405" y="-15527"/>
                  <a:pt x="461322" y="3765"/>
                  <a:pt x="515337" y="20162"/>
                </a:cubicBezTo>
                <a:cubicBezTo>
                  <a:pt x="569352" y="36559"/>
                  <a:pt x="605040" y="65496"/>
                  <a:pt x="631083" y="118547"/>
                </a:cubicBezTo>
                <a:cubicBezTo>
                  <a:pt x="657126" y="171598"/>
                  <a:pt x="660985" y="221755"/>
                  <a:pt x="671595" y="338466"/>
                </a:cubicBezTo>
                <a:cubicBezTo>
                  <a:pt x="682205" y="455177"/>
                  <a:pt x="687028" y="660628"/>
                  <a:pt x="694744" y="818815"/>
                </a:cubicBezTo>
                <a:cubicBezTo>
                  <a:pt x="702460" y="977002"/>
                  <a:pt x="713071" y="1119757"/>
                  <a:pt x="717894" y="1287590"/>
                </a:cubicBezTo>
                <a:cubicBezTo>
                  <a:pt x="722717" y="1455423"/>
                  <a:pt x="754547" y="1706208"/>
                  <a:pt x="723681" y="1825813"/>
                </a:cubicBezTo>
                <a:cubicBezTo>
                  <a:pt x="692815" y="1945418"/>
                  <a:pt x="601183" y="1974354"/>
                  <a:pt x="532699" y="2005220"/>
                </a:cubicBezTo>
                <a:cubicBezTo>
                  <a:pt x="464216" y="2036086"/>
                  <a:pt x="385122" y="2025476"/>
                  <a:pt x="312780" y="2011008"/>
                </a:cubicBezTo>
                <a:cubicBezTo>
                  <a:pt x="240438" y="1996540"/>
                  <a:pt x="148805" y="1973390"/>
                  <a:pt x="98648" y="1918410"/>
                </a:cubicBezTo>
                <a:cubicBezTo>
                  <a:pt x="48491" y="1863430"/>
                  <a:pt x="30164" y="1772279"/>
                  <a:pt x="11838" y="1681129"/>
                </a:cubicBezTo>
              </a:path>
            </a:pathLst>
          </a:custGeom>
          <a:noFill/>
          <a:ln>
            <a:solidFill>
              <a:srgbClr val="7030A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E81B8B9-546D-457B-B451-B86E7230BD2B}"/>
              </a:ext>
            </a:extLst>
          </p:cNvPr>
          <p:cNvSpPr txBox="1"/>
          <p:nvPr/>
        </p:nvSpPr>
        <p:spPr>
          <a:xfrm>
            <a:off x="1776280" y="4625652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E502C28-8742-49C9-B6D0-10075A3E3640}"/>
              </a:ext>
            </a:extLst>
          </p:cNvPr>
          <p:cNvSpPr txBox="1"/>
          <p:nvPr/>
        </p:nvSpPr>
        <p:spPr>
          <a:xfrm>
            <a:off x="3601269" y="496854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I</a:t>
            </a:r>
            <a:r>
              <a:rPr lang="en-US" baseline="-25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5AE2E0D-6F16-4938-968D-176600DA8C80}"/>
              </a:ext>
            </a:extLst>
          </p:cNvPr>
          <p:cNvSpPr txBox="1"/>
          <p:nvPr/>
        </p:nvSpPr>
        <p:spPr>
          <a:xfrm>
            <a:off x="5497555" y="3161487"/>
            <a:ext cx="6112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* 1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0.7 V – 0.7 V – (I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)*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0 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0BD4A41-62BD-4E01-8C8C-9C5DE935A480}"/>
              </a:ext>
            </a:extLst>
          </p:cNvPr>
          <p:cNvSpPr txBox="1"/>
          <p:nvPr/>
        </p:nvSpPr>
        <p:spPr>
          <a:xfrm>
            <a:off x="5939882" y="3931589"/>
            <a:ext cx="557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 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* 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1.4 V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CB14D41-D040-44A8-AD31-D201259E3FC8}"/>
              </a:ext>
            </a:extLst>
          </p:cNvPr>
          <p:cNvSpPr txBox="1"/>
          <p:nvPr/>
        </p:nvSpPr>
        <p:spPr>
          <a:xfrm>
            <a:off x="5380782" y="4851140"/>
            <a:ext cx="6694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– (I</a:t>
            </a:r>
            <a:r>
              <a:rPr lang="en-US" sz="2400" baseline="-25000" dirty="0">
                <a:solidFill>
                  <a:srgbClr val="7030A0"/>
                </a:solidFill>
              </a:rPr>
              <a:t>2</a:t>
            </a:r>
            <a:r>
              <a:rPr lang="en-US" sz="2400" dirty="0">
                <a:solidFill>
                  <a:srgbClr val="7030A0"/>
                </a:solidFill>
              </a:rPr>
              <a:t> – 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)* 2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+ 0.7 V + 0.7 V – 0.7 V – I</a:t>
            </a:r>
            <a:r>
              <a:rPr lang="en-US" sz="2400" baseline="-25000" dirty="0">
                <a:solidFill>
                  <a:srgbClr val="7030A0"/>
                </a:solidFill>
              </a:rPr>
              <a:t>2</a:t>
            </a:r>
            <a:r>
              <a:rPr lang="en-US" sz="2400" dirty="0">
                <a:solidFill>
                  <a:srgbClr val="7030A0"/>
                </a:solidFill>
              </a:rPr>
              <a:t> * 4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= 0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7F5ECF8-451E-4073-85EE-5D6D73E991E5}"/>
              </a:ext>
            </a:extLst>
          </p:cNvPr>
          <p:cNvSpPr txBox="1"/>
          <p:nvPr/>
        </p:nvSpPr>
        <p:spPr>
          <a:xfrm>
            <a:off x="5939882" y="5497484"/>
            <a:ext cx="4138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 -I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* 2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+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6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= 0.7 V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F76A85A-0839-4D8D-A5E3-57BF76B315D6}"/>
              </a:ext>
            </a:extLst>
          </p:cNvPr>
          <p:cNvSpPr txBox="1"/>
          <p:nvPr/>
        </p:nvSpPr>
        <p:spPr>
          <a:xfrm>
            <a:off x="5284297" y="2675554"/>
            <a:ext cx="118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Loop 1: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5735E45-F36C-40C0-A9ED-7CB3C322F80A}"/>
              </a:ext>
            </a:extLst>
          </p:cNvPr>
          <p:cNvSpPr txBox="1"/>
          <p:nvPr/>
        </p:nvSpPr>
        <p:spPr>
          <a:xfrm>
            <a:off x="5208879" y="4448461"/>
            <a:ext cx="118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Loop 2:</a:t>
            </a:r>
          </a:p>
        </p:txBody>
      </p:sp>
    </p:spTree>
    <p:extLst>
      <p:ext uri="{BB962C8B-B14F-4D97-AF65-F5344CB8AC3E}">
        <p14:creationId xmlns:p14="http://schemas.microsoft.com/office/powerpoint/2010/main" val="61986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105" grpId="0"/>
      <p:bldP spid="3" grpId="0" animBg="1"/>
      <p:bldP spid="118" grpId="0" animBg="1"/>
      <p:bldP spid="119" grpId="0"/>
      <p:bldP spid="120" grpId="0"/>
      <p:bldP spid="121" grpId="0"/>
      <p:bldP spid="122" grpId="0"/>
      <p:bldP spid="123" grpId="0"/>
      <p:bldP spid="124" grpId="0"/>
      <p:bldP spid="106" grpId="0"/>
      <p:bldP spid="10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380719" y="311687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2113577" y="5230289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398793" y="3814098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8219CE1-D6B6-44F5-8782-ADC4A5954A3D}"/>
              </a:ext>
            </a:extLst>
          </p:cNvPr>
          <p:cNvGrpSpPr/>
          <p:nvPr/>
        </p:nvGrpSpPr>
        <p:grpSpPr>
          <a:xfrm>
            <a:off x="2715017" y="2728566"/>
            <a:ext cx="1222479" cy="916186"/>
            <a:chOff x="5638674" y="3213630"/>
            <a:chExt cx="1222479" cy="916186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C0A5D39-0A5B-4280-94F7-CAD226D73953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0D67839-E0C7-4D26-B883-B183A32F4365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3442B664-21C2-444B-86BD-973E4D23AE16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5654EC1C-9890-43CA-9089-7B693B735E02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67B690C-39CC-4880-8781-394153EF16EB}"/>
              </a:ext>
            </a:extLst>
          </p:cNvPr>
          <p:cNvGrpSpPr/>
          <p:nvPr/>
        </p:nvGrpSpPr>
        <p:grpSpPr>
          <a:xfrm>
            <a:off x="2728016" y="3527773"/>
            <a:ext cx="1222479" cy="916186"/>
            <a:chOff x="5638674" y="3213630"/>
            <a:chExt cx="1222479" cy="916186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185F847-5007-4937-AFA6-3634B2C6EC5A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F0119AB-9701-440B-A95B-FC906C9E30B1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4EA39C3-7268-4210-933B-FA602CF5B57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B7782677-8638-490A-9E22-C0F5943D357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A46BF81-0BCC-4824-9E04-25C78B113A04}"/>
              </a:ext>
            </a:extLst>
          </p:cNvPr>
          <p:cNvSpPr/>
          <p:nvPr/>
        </p:nvSpPr>
        <p:spPr>
          <a:xfrm>
            <a:off x="1759115" y="3284410"/>
            <a:ext cx="756120" cy="2025161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2752" h="2025161">
                <a:moveTo>
                  <a:pt x="6024" y="1461210"/>
                </a:moveTo>
                <a:cubicBezTo>
                  <a:pt x="2648" y="1362343"/>
                  <a:pt x="-728" y="1263476"/>
                  <a:pt x="237" y="1131332"/>
                </a:cubicBezTo>
                <a:cubicBezTo>
                  <a:pt x="1202" y="999188"/>
                  <a:pt x="-4585" y="817850"/>
                  <a:pt x="11812" y="668344"/>
                </a:cubicBezTo>
                <a:cubicBezTo>
                  <a:pt x="28209" y="518838"/>
                  <a:pt x="48465" y="342324"/>
                  <a:pt x="98622" y="234294"/>
                </a:cubicBezTo>
                <a:cubicBezTo>
                  <a:pt x="148779" y="126264"/>
                  <a:pt x="242340" y="55851"/>
                  <a:pt x="312753" y="20162"/>
                </a:cubicBezTo>
                <a:cubicBezTo>
                  <a:pt x="383166" y="-15527"/>
                  <a:pt x="467083" y="3765"/>
                  <a:pt x="521098" y="20162"/>
                </a:cubicBezTo>
                <a:cubicBezTo>
                  <a:pt x="575113" y="36559"/>
                  <a:pt x="610801" y="65496"/>
                  <a:pt x="636844" y="118547"/>
                </a:cubicBezTo>
                <a:cubicBezTo>
                  <a:pt x="662887" y="171598"/>
                  <a:pt x="666746" y="221755"/>
                  <a:pt x="677356" y="338466"/>
                </a:cubicBezTo>
                <a:cubicBezTo>
                  <a:pt x="687966" y="455177"/>
                  <a:pt x="692789" y="660628"/>
                  <a:pt x="700505" y="818815"/>
                </a:cubicBezTo>
                <a:cubicBezTo>
                  <a:pt x="708221" y="977002"/>
                  <a:pt x="718832" y="1119757"/>
                  <a:pt x="723655" y="1287590"/>
                </a:cubicBezTo>
                <a:cubicBezTo>
                  <a:pt x="728478" y="1455423"/>
                  <a:pt x="760308" y="1706208"/>
                  <a:pt x="729442" y="1825813"/>
                </a:cubicBezTo>
                <a:cubicBezTo>
                  <a:pt x="698576" y="1945418"/>
                  <a:pt x="606944" y="1974354"/>
                  <a:pt x="538460" y="2005220"/>
                </a:cubicBezTo>
                <a:cubicBezTo>
                  <a:pt x="469977" y="2036086"/>
                  <a:pt x="390883" y="2025476"/>
                  <a:pt x="318541" y="2011008"/>
                </a:cubicBezTo>
                <a:cubicBezTo>
                  <a:pt x="246199" y="1996540"/>
                  <a:pt x="154566" y="1973390"/>
                  <a:pt x="104409" y="1918410"/>
                </a:cubicBezTo>
                <a:cubicBezTo>
                  <a:pt x="54252" y="1863430"/>
                  <a:pt x="35925" y="1772279"/>
                  <a:pt x="17599" y="1681129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73630475-7FBA-42ED-971C-307F901A548A}"/>
              </a:ext>
            </a:extLst>
          </p:cNvPr>
          <p:cNvSpPr/>
          <p:nvPr/>
        </p:nvSpPr>
        <p:spPr>
          <a:xfrm>
            <a:off x="3512868" y="3585335"/>
            <a:ext cx="665152" cy="1841420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  <a:gd name="connsiteX0" fmla="*/ 726 w 737454"/>
              <a:gd name="connsiteY0" fmla="*/ 1461210 h 2025161"/>
              <a:gd name="connsiteX1" fmla="*/ 7763 w 737454"/>
              <a:gd name="connsiteY1" fmla="*/ 984942 h 2025161"/>
              <a:gd name="connsiteX2" fmla="*/ 6514 w 737454"/>
              <a:gd name="connsiteY2" fmla="*/ 668344 h 2025161"/>
              <a:gd name="connsiteX3" fmla="*/ 93324 w 737454"/>
              <a:gd name="connsiteY3" fmla="*/ 234294 h 2025161"/>
              <a:gd name="connsiteX4" fmla="*/ 307455 w 737454"/>
              <a:gd name="connsiteY4" fmla="*/ 20162 h 2025161"/>
              <a:gd name="connsiteX5" fmla="*/ 515800 w 737454"/>
              <a:gd name="connsiteY5" fmla="*/ 20162 h 2025161"/>
              <a:gd name="connsiteX6" fmla="*/ 631546 w 737454"/>
              <a:gd name="connsiteY6" fmla="*/ 118547 h 2025161"/>
              <a:gd name="connsiteX7" fmla="*/ 672058 w 737454"/>
              <a:gd name="connsiteY7" fmla="*/ 338466 h 2025161"/>
              <a:gd name="connsiteX8" fmla="*/ 695207 w 737454"/>
              <a:gd name="connsiteY8" fmla="*/ 818815 h 2025161"/>
              <a:gd name="connsiteX9" fmla="*/ 718357 w 737454"/>
              <a:gd name="connsiteY9" fmla="*/ 1287590 h 2025161"/>
              <a:gd name="connsiteX10" fmla="*/ 724144 w 737454"/>
              <a:gd name="connsiteY10" fmla="*/ 1825813 h 2025161"/>
              <a:gd name="connsiteX11" fmla="*/ 533162 w 737454"/>
              <a:gd name="connsiteY11" fmla="*/ 2005220 h 2025161"/>
              <a:gd name="connsiteX12" fmla="*/ 313243 w 737454"/>
              <a:gd name="connsiteY12" fmla="*/ 2011008 h 2025161"/>
              <a:gd name="connsiteX13" fmla="*/ 99111 w 737454"/>
              <a:gd name="connsiteY13" fmla="*/ 1918410 h 2025161"/>
              <a:gd name="connsiteX14" fmla="*/ 12301 w 737454"/>
              <a:gd name="connsiteY14" fmla="*/ 1681129 h 2025161"/>
              <a:gd name="connsiteX0" fmla="*/ 6676 w 736991"/>
              <a:gd name="connsiteY0" fmla="*/ 1308455 h 2025161"/>
              <a:gd name="connsiteX1" fmla="*/ 7300 w 736991"/>
              <a:gd name="connsiteY1" fmla="*/ 984942 h 2025161"/>
              <a:gd name="connsiteX2" fmla="*/ 6051 w 736991"/>
              <a:gd name="connsiteY2" fmla="*/ 668344 h 2025161"/>
              <a:gd name="connsiteX3" fmla="*/ 92861 w 736991"/>
              <a:gd name="connsiteY3" fmla="*/ 234294 h 2025161"/>
              <a:gd name="connsiteX4" fmla="*/ 306992 w 736991"/>
              <a:gd name="connsiteY4" fmla="*/ 20162 h 2025161"/>
              <a:gd name="connsiteX5" fmla="*/ 515337 w 736991"/>
              <a:gd name="connsiteY5" fmla="*/ 20162 h 2025161"/>
              <a:gd name="connsiteX6" fmla="*/ 631083 w 736991"/>
              <a:gd name="connsiteY6" fmla="*/ 118547 h 2025161"/>
              <a:gd name="connsiteX7" fmla="*/ 671595 w 736991"/>
              <a:gd name="connsiteY7" fmla="*/ 338466 h 2025161"/>
              <a:gd name="connsiteX8" fmla="*/ 694744 w 736991"/>
              <a:gd name="connsiteY8" fmla="*/ 818815 h 2025161"/>
              <a:gd name="connsiteX9" fmla="*/ 717894 w 736991"/>
              <a:gd name="connsiteY9" fmla="*/ 1287590 h 2025161"/>
              <a:gd name="connsiteX10" fmla="*/ 723681 w 736991"/>
              <a:gd name="connsiteY10" fmla="*/ 1825813 h 2025161"/>
              <a:gd name="connsiteX11" fmla="*/ 532699 w 736991"/>
              <a:gd name="connsiteY11" fmla="*/ 2005220 h 2025161"/>
              <a:gd name="connsiteX12" fmla="*/ 312780 w 736991"/>
              <a:gd name="connsiteY12" fmla="*/ 2011008 h 2025161"/>
              <a:gd name="connsiteX13" fmla="*/ 98648 w 736991"/>
              <a:gd name="connsiteY13" fmla="*/ 1918410 h 2025161"/>
              <a:gd name="connsiteX14" fmla="*/ 11838 w 736991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36991" h="2025161">
                <a:moveTo>
                  <a:pt x="6676" y="1308455"/>
                </a:moveTo>
                <a:cubicBezTo>
                  <a:pt x="3300" y="1209588"/>
                  <a:pt x="7404" y="1091627"/>
                  <a:pt x="7300" y="984942"/>
                </a:cubicBezTo>
                <a:cubicBezTo>
                  <a:pt x="7196" y="878257"/>
                  <a:pt x="-8209" y="793452"/>
                  <a:pt x="6051" y="668344"/>
                </a:cubicBezTo>
                <a:cubicBezTo>
                  <a:pt x="20311" y="543236"/>
                  <a:pt x="42704" y="342324"/>
                  <a:pt x="92861" y="234294"/>
                </a:cubicBezTo>
                <a:cubicBezTo>
                  <a:pt x="143018" y="126264"/>
                  <a:pt x="236579" y="55851"/>
                  <a:pt x="306992" y="20162"/>
                </a:cubicBezTo>
                <a:cubicBezTo>
                  <a:pt x="377405" y="-15527"/>
                  <a:pt x="461322" y="3765"/>
                  <a:pt x="515337" y="20162"/>
                </a:cubicBezTo>
                <a:cubicBezTo>
                  <a:pt x="569352" y="36559"/>
                  <a:pt x="605040" y="65496"/>
                  <a:pt x="631083" y="118547"/>
                </a:cubicBezTo>
                <a:cubicBezTo>
                  <a:pt x="657126" y="171598"/>
                  <a:pt x="660985" y="221755"/>
                  <a:pt x="671595" y="338466"/>
                </a:cubicBezTo>
                <a:cubicBezTo>
                  <a:pt x="682205" y="455177"/>
                  <a:pt x="687028" y="660628"/>
                  <a:pt x="694744" y="818815"/>
                </a:cubicBezTo>
                <a:cubicBezTo>
                  <a:pt x="702460" y="977002"/>
                  <a:pt x="713071" y="1119757"/>
                  <a:pt x="717894" y="1287590"/>
                </a:cubicBezTo>
                <a:cubicBezTo>
                  <a:pt x="722717" y="1455423"/>
                  <a:pt x="754547" y="1706208"/>
                  <a:pt x="723681" y="1825813"/>
                </a:cubicBezTo>
                <a:cubicBezTo>
                  <a:pt x="692815" y="1945418"/>
                  <a:pt x="601183" y="1974354"/>
                  <a:pt x="532699" y="2005220"/>
                </a:cubicBezTo>
                <a:cubicBezTo>
                  <a:pt x="464216" y="2036086"/>
                  <a:pt x="385122" y="2025476"/>
                  <a:pt x="312780" y="2011008"/>
                </a:cubicBezTo>
                <a:cubicBezTo>
                  <a:pt x="240438" y="1996540"/>
                  <a:pt x="148805" y="1973390"/>
                  <a:pt x="98648" y="1918410"/>
                </a:cubicBezTo>
                <a:cubicBezTo>
                  <a:pt x="48491" y="1863430"/>
                  <a:pt x="30164" y="1772279"/>
                  <a:pt x="11838" y="1681129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E81B8B9-546D-457B-B451-B86E7230BD2B}"/>
              </a:ext>
            </a:extLst>
          </p:cNvPr>
          <p:cNvSpPr txBox="1"/>
          <p:nvPr/>
        </p:nvSpPr>
        <p:spPr>
          <a:xfrm>
            <a:off x="1776280" y="4625652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E502C28-8742-49C9-B6D0-10075A3E3640}"/>
              </a:ext>
            </a:extLst>
          </p:cNvPr>
          <p:cNvSpPr txBox="1"/>
          <p:nvPr/>
        </p:nvSpPr>
        <p:spPr>
          <a:xfrm>
            <a:off x="3601269" y="496854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0BD4A41-62BD-4E01-8C8C-9C5DE935A480}"/>
              </a:ext>
            </a:extLst>
          </p:cNvPr>
          <p:cNvSpPr txBox="1"/>
          <p:nvPr/>
        </p:nvSpPr>
        <p:spPr>
          <a:xfrm>
            <a:off x="6682830" y="1987753"/>
            <a:ext cx="557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 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* 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1.4 V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97F5ECF8-451E-4073-85EE-5D6D73E991E5}"/>
              </a:ext>
            </a:extLst>
          </p:cNvPr>
          <p:cNvSpPr txBox="1"/>
          <p:nvPr/>
        </p:nvSpPr>
        <p:spPr>
          <a:xfrm>
            <a:off x="6604847" y="2553531"/>
            <a:ext cx="4138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 -I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* 2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+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6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= 0.7 V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515057D-1ADF-4E66-8025-DE557E3A9507}"/>
              </a:ext>
            </a:extLst>
          </p:cNvPr>
          <p:cNvSpPr txBox="1"/>
          <p:nvPr/>
        </p:nvSpPr>
        <p:spPr>
          <a:xfrm>
            <a:off x="5601941" y="3341491"/>
            <a:ext cx="6252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We want to eliminate 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get I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in terms of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D1A7778F-AD9A-48B7-A78B-8A7F2D782AC6}"/>
              </a:ext>
            </a:extLst>
          </p:cNvPr>
          <p:cNvSpPr txBox="1"/>
          <p:nvPr/>
        </p:nvSpPr>
        <p:spPr>
          <a:xfrm>
            <a:off x="5757819" y="4001729"/>
            <a:ext cx="4138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 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* 2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=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6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– 0.7 V 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F920483-C6F0-4322-AC13-7B5766AD4D22}"/>
              </a:ext>
            </a:extLst>
          </p:cNvPr>
          <p:cNvSpPr txBox="1"/>
          <p:nvPr/>
        </p:nvSpPr>
        <p:spPr>
          <a:xfrm>
            <a:off x="5764858" y="4691547"/>
            <a:ext cx="4138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 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=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3 – 0.7 V / 2 k</a:t>
            </a:r>
            <a:r>
              <a:rPr lang="el-GR" sz="2400" dirty="0">
                <a:solidFill>
                  <a:srgbClr val="7030A0"/>
                </a:solidFill>
              </a:rPr>
              <a:t>Ω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5824ACFF-11E3-4859-B340-159835A3A210}"/>
              </a:ext>
            </a:extLst>
          </p:cNvPr>
          <p:cNvSpPr txBox="1"/>
          <p:nvPr/>
        </p:nvSpPr>
        <p:spPr>
          <a:xfrm>
            <a:off x="5764858" y="5369417"/>
            <a:ext cx="2826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 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  <a:r>
              <a:rPr lang="en-US" sz="2400" dirty="0">
                <a:solidFill>
                  <a:srgbClr val="7030A0"/>
                </a:solidFill>
              </a:rPr>
              <a:t> =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3 – 0.35 mA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A586478-7A79-46C4-895E-CA015966ABCD}"/>
              </a:ext>
            </a:extLst>
          </p:cNvPr>
          <p:cNvSpPr txBox="1"/>
          <p:nvPr/>
        </p:nvSpPr>
        <p:spPr>
          <a:xfrm>
            <a:off x="5601941" y="1987753"/>
            <a:ext cx="118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Loop 1: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46C9F62-2D13-4620-B550-B438921ED205}"/>
              </a:ext>
            </a:extLst>
          </p:cNvPr>
          <p:cNvSpPr txBox="1"/>
          <p:nvPr/>
        </p:nvSpPr>
        <p:spPr>
          <a:xfrm>
            <a:off x="5601941" y="2558873"/>
            <a:ext cx="11840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Loop 2: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52A942-8735-4A02-A831-5E11E2BB707A}"/>
              </a:ext>
            </a:extLst>
          </p:cNvPr>
          <p:cNvSpPr txBox="1"/>
          <p:nvPr/>
        </p:nvSpPr>
        <p:spPr>
          <a:xfrm>
            <a:off x="10477650" y="2685319"/>
            <a:ext cx="1657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rearrange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6A3AEAE-66D3-4774-92AE-2DFF741D59BD}"/>
              </a:ext>
            </a:extLst>
          </p:cNvPr>
          <p:cNvSpPr txBox="1"/>
          <p:nvPr/>
        </p:nvSpPr>
        <p:spPr>
          <a:xfrm>
            <a:off x="10098557" y="4227001"/>
            <a:ext cx="1657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Solve for I</a:t>
            </a:r>
            <a:r>
              <a:rPr lang="en-US" sz="2400" baseline="-250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D404705-BEBB-46AB-827B-704363A8197E}"/>
              </a:ext>
            </a:extLst>
          </p:cNvPr>
          <p:cNvSpPr/>
          <p:nvPr/>
        </p:nvSpPr>
        <p:spPr>
          <a:xfrm>
            <a:off x="5714319" y="5230289"/>
            <a:ext cx="2982144" cy="78256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AC4B3E4-0CF5-442A-80DE-8CC757B93E43}"/>
              </a:ext>
            </a:extLst>
          </p:cNvPr>
          <p:cNvSpPr/>
          <p:nvPr/>
        </p:nvSpPr>
        <p:spPr>
          <a:xfrm>
            <a:off x="5186028" y="2317898"/>
            <a:ext cx="1491219" cy="3062176"/>
          </a:xfrm>
          <a:custGeom>
            <a:avLst/>
            <a:gdLst>
              <a:gd name="connsiteX0" fmla="*/ 608716 w 1491219"/>
              <a:gd name="connsiteY0" fmla="*/ 3062176 h 3062176"/>
              <a:gd name="connsiteX1" fmla="*/ 151516 w 1491219"/>
              <a:gd name="connsiteY1" fmla="*/ 2466753 h 3062176"/>
              <a:gd name="connsiteX2" fmla="*/ 2660 w 1491219"/>
              <a:gd name="connsiteY2" fmla="*/ 1499190 h 3062176"/>
              <a:gd name="connsiteX3" fmla="*/ 98353 w 1491219"/>
              <a:gd name="connsiteY3" fmla="*/ 616688 h 3062176"/>
              <a:gd name="connsiteX4" fmla="*/ 576819 w 1491219"/>
              <a:gd name="connsiteY4" fmla="*/ 191386 h 3062176"/>
              <a:gd name="connsiteX5" fmla="*/ 1491219 w 1491219"/>
              <a:gd name="connsiteY5" fmla="*/ 0 h 3062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1219" h="3062176">
                <a:moveTo>
                  <a:pt x="608716" y="3062176"/>
                </a:moveTo>
                <a:cubicBezTo>
                  <a:pt x="430620" y="2894713"/>
                  <a:pt x="252525" y="2727251"/>
                  <a:pt x="151516" y="2466753"/>
                </a:cubicBezTo>
                <a:cubicBezTo>
                  <a:pt x="50507" y="2206255"/>
                  <a:pt x="11520" y="1807534"/>
                  <a:pt x="2660" y="1499190"/>
                </a:cubicBezTo>
                <a:cubicBezTo>
                  <a:pt x="-6200" y="1190846"/>
                  <a:pt x="2660" y="834655"/>
                  <a:pt x="98353" y="616688"/>
                </a:cubicBezTo>
                <a:cubicBezTo>
                  <a:pt x="194046" y="398721"/>
                  <a:pt x="344675" y="294167"/>
                  <a:pt x="576819" y="191386"/>
                </a:cubicBezTo>
                <a:cubicBezTo>
                  <a:pt x="808963" y="88605"/>
                  <a:pt x="1150091" y="44302"/>
                  <a:pt x="1491219" y="0"/>
                </a:cubicBezTo>
              </a:path>
            </a:pathLst>
          </a:custGeom>
          <a:noFill/>
          <a:ln w="22225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7" grpId="0"/>
      <p:bldP spid="108" grpId="0"/>
      <p:bldP spid="109" grpId="0"/>
      <p:bldP spid="123" grpId="0"/>
      <p:bldP spid="125" grpId="0"/>
      <p:bldP spid="22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380719" y="311687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2113577" y="5230289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398793" y="3814098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630964" y="3090990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2EA99760-382C-4F36-A67D-D60917A9B02E}"/>
              </a:ext>
            </a:extLst>
          </p:cNvPr>
          <p:cNvGrpSpPr/>
          <p:nvPr/>
        </p:nvGrpSpPr>
        <p:grpSpPr>
          <a:xfrm>
            <a:off x="3920887" y="2792155"/>
            <a:ext cx="1222479" cy="916186"/>
            <a:chOff x="5638674" y="3213630"/>
            <a:chExt cx="1222479" cy="916186"/>
          </a:xfrm>
        </p:grpSpPr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A63C43F2-31A8-4C92-8CF0-A986164E57D7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3EC5F074-831F-4708-A368-3BCFB6B6B14F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0A672482-3DE0-4D86-81F5-81C76D3DD2D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6FA2A0E7-01E3-4D58-A7C5-DBC3AD03A79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D8219CE1-D6B6-44F5-8782-ADC4A5954A3D}"/>
              </a:ext>
            </a:extLst>
          </p:cNvPr>
          <p:cNvGrpSpPr/>
          <p:nvPr/>
        </p:nvGrpSpPr>
        <p:grpSpPr>
          <a:xfrm>
            <a:off x="2715017" y="2728566"/>
            <a:ext cx="1222479" cy="916186"/>
            <a:chOff x="5638674" y="3213630"/>
            <a:chExt cx="1222479" cy="916186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C0A5D39-0A5B-4280-94F7-CAD226D73953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0D67839-E0C7-4D26-B883-B183A32F4365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3442B664-21C2-444B-86BD-973E4D23AE16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5654EC1C-9890-43CA-9089-7B693B735E02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67B690C-39CC-4880-8781-394153EF16EB}"/>
              </a:ext>
            </a:extLst>
          </p:cNvPr>
          <p:cNvGrpSpPr/>
          <p:nvPr/>
        </p:nvGrpSpPr>
        <p:grpSpPr>
          <a:xfrm>
            <a:off x="2728016" y="3527773"/>
            <a:ext cx="1222479" cy="916186"/>
            <a:chOff x="5638674" y="3213630"/>
            <a:chExt cx="1222479" cy="916186"/>
          </a:xfrm>
        </p:grpSpPr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C185F847-5007-4937-AFA6-3634B2C6EC5A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F0119AB-9701-440B-A95B-FC906C9E30B1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94EA39C3-7268-4210-933B-FA602CF5B57D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B7782677-8638-490A-9E22-C0F5943D3577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AA46BF81-0BCC-4824-9E04-25C78B113A04}"/>
              </a:ext>
            </a:extLst>
          </p:cNvPr>
          <p:cNvSpPr/>
          <p:nvPr/>
        </p:nvSpPr>
        <p:spPr>
          <a:xfrm>
            <a:off x="1759115" y="3284410"/>
            <a:ext cx="756120" cy="2025161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42752" h="2025161">
                <a:moveTo>
                  <a:pt x="6024" y="1461210"/>
                </a:moveTo>
                <a:cubicBezTo>
                  <a:pt x="2648" y="1362343"/>
                  <a:pt x="-728" y="1263476"/>
                  <a:pt x="237" y="1131332"/>
                </a:cubicBezTo>
                <a:cubicBezTo>
                  <a:pt x="1202" y="999188"/>
                  <a:pt x="-4585" y="817850"/>
                  <a:pt x="11812" y="668344"/>
                </a:cubicBezTo>
                <a:cubicBezTo>
                  <a:pt x="28209" y="518838"/>
                  <a:pt x="48465" y="342324"/>
                  <a:pt x="98622" y="234294"/>
                </a:cubicBezTo>
                <a:cubicBezTo>
                  <a:pt x="148779" y="126264"/>
                  <a:pt x="242340" y="55851"/>
                  <a:pt x="312753" y="20162"/>
                </a:cubicBezTo>
                <a:cubicBezTo>
                  <a:pt x="383166" y="-15527"/>
                  <a:pt x="467083" y="3765"/>
                  <a:pt x="521098" y="20162"/>
                </a:cubicBezTo>
                <a:cubicBezTo>
                  <a:pt x="575113" y="36559"/>
                  <a:pt x="610801" y="65496"/>
                  <a:pt x="636844" y="118547"/>
                </a:cubicBezTo>
                <a:cubicBezTo>
                  <a:pt x="662887" y="171598"/>
                  <a:pt x="666746" y="221755"/>
                  <a:pt x="677356" y="338466"/>
                </a:cubicBezTo>
                <a:cubicBezTo>
                  <a:pt x="687966" y="455177"/>
                  <a:pt x="692789" y="660628"/>
                  <a:pt x="700505" y="818815"/>
                </a:cubicBezTo>
                <a:cubicBezTo>
                  <a:pt x="708221" y="977002"/>
                  <a:pt x="718832" y="1119757"/>
                  <a:pt x="723655" y="1287590"/>
                </a:cubicBezTo>
                <a:cubicBezTo>
                  <a:pt x="728478" y="1455423"/>
                  <a:pt x="760308" y="1706208"/>
                  <a:pt x="729442" y="1825813"/>
                </a:cubicBezTo>
                <a:cubicBezTo>
                  <a:pt x="698576" y="1945418"/>
                  <a:pt x="606944" y="1974354"/>
                  <a:pt x="538460" y="2005220"/>
                </a:cubicBezTo>
                <a:cubicBezTo>
                  <a:pt x="469977" y="2036086"/>
                  <a:pt x="390883" y="2025476"/>
                  <a:pt x="318541" y="2011008"/>
                </a:cubicBezTo>
                <a:cubicBezTo>
                  <a:pt x="246199" y="1996540"/>
                  <a:pt x="154566" y="1973390"/>
                  <a:pt x="104409" y="1918410"/>
                </a:cubicBezTo>
                <a:cubicBezTo>
                  <a:pt x="54252" y="1863430"/>
                  <a:pt x="35925" y="1772279"/>
                  <a:pt x="17599" y="1681129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Freeform: Shape 117">
            <a:extLst>
              <a:ext uri="{FF2B5EF4-FFF2-40B4-BE49-F238E27FC236}">
                <a16:creationId xmlns:a16="http://schemas.microsoft.com/office/drawing/2014/main" id="{73630475-7FBA-42ED-971C-307F901A548A}"/>
              </a:ext>
            </a:extLst>
          </p:cNvPr>
          <p:cNvSpPr/>
          <p:nvPr/>
        </p:nvSpPr>
        <p:spPr>
          <a:xfrm>
            <a:off x="3512868" y="3585335"/>
            <a:ext cx="665152" cy="1841420"/>
          </a:xfrm>
          <a:custGeom>
            <a:avLst/>
            <a:gdLst>
              <a:gd name="connsiteX0" fmla="*/ 6024 w 742752"/>
              <a:gd name="connsiteY0" fmla="*/ 1461210 h 2025161"/>
              <a:gd name="connsiteX1" fmla="*/ 237 w 742752"/>
              <a:gd name="connsiteY1" fmla="*/ 1131332 h 2025161"/>
              <a:gd name="connsiteX2" fmla="*/ 11812 w 742752"/>
              <a:gd name="connsiteY2" fmla="*/ 668344 h 2025161"/>
              <a:gd name="connsiteX3" fmla="*/ 98622 w 742752"/>
              <a:gd name="connsiteY3" fmla="*/ 234294 h 2025161"/>
              <a:gd name="connsiteX4" fmla="*/ 312753 w 742752"/>
              <a:gd name="connsiteY4" fmla="*/ 20162 h 2025161"/>
              <a:gd name="connsiteX5" fmla="*/ 521098 w 742752"/>
              <a:gd name="connsiteY5" fmla="*/ 20162 h 2025161"/>
              <a:gd name="connsiteX6" fmla="*/ 636844 w 742752"/>
              <a:gd name="connsiteY6" fmla="*/ 118547 h 2025161"/>
              <a:gd name="connsiteX7" fmla="*/ 677356 w 742752"/>
              <a:gd name="connsiteY7" fmla="*/ 338466 h 2025161"/>
              <a:gd name="connsiteX8" fmla="*/ 700505 w 742752"/>
              <a:gd name="connsiteY8" fmla="*/ 818815 h 2025161"/>
              <a:gd name="connsiteX9" fmla="*/ 723655 w 742752"/>
              <a:gd name="connsiteY9" fmla="*/ 1287590 h 2025161"/>
              <a:gd name="connsiteX10" fmla="*/ 729442 w 742752"/>
              <a:gd name="connsiteY10" fmla="*/ 1825813 h 2025161"/>
              <a:gd name="connsiteX11" fmla="*/ 538460 w 742752"/>
              <a:gd name="connsiteY11" fmla="*/ 2005220 h 2025161"/>
              <a:gd name="connsiteX12" fmla="*/ 318541 w 742752"/>
              <a:gd name="connsiteY12" fmla="*/ 2011008 h 2025161"/>
              <a:gd name="connsiteX13" fmla="*/ 104409 w 742752"/>
              <a:gd name="connsiteY13" fmla="*/ 1918410 h 2025161"/>
              <a:gd name="connsiteX14" fmla="*/ 17599 w 742752"/>
              <a:gd name="connsiteY14" fmla="*/ 1681129 h 2025161"/>
              <a:gd name="connsiteX0" fmla="*/ 726 w 737454"/>
              <a:gd name="connsiteY0" fmla="*/ 1461210 h 2025161"/>
              <a:gd name="connsiteX1" fmla="*/ 7763 w 737454"/>
              <a:gd name="connsiteY1" fmla="*/ 984942 h 2025161"/>
              <a:gd name="connsiteX2" fmla="*/ 6514 w 737454"/>
              <a:gd name="connsiteY2" fmla="*/ 668344 h 2025161"/>
              <a:gd name="connsiteX3" fmla="*/ 93324 w 737454"/>
              <a:gd name="connsiteY3" fmla="*/ 234294 h 2025161"/>
              <a:gd name="connsiteX4" fmla="*/ 307455 w 737454"/>
              <a:gd name="connsiteY4" fmla="*/ 20162 h 2025161"/>
              <a:gd name="connsiteX5" fmla="*/ 515800 w 737454"/>
              <a:gd name="connsiteY5" fmla="*/ 20162 h 2025161"/>
              <a:gd name="connsiteX6" fmla="*/ 631546 w 737454"/>
              <a:gd name="connsiteY6" fmla="*/ 118547 h 2025161"/>
              <a:gd name="connsiteX7" fmla="*/ 672058 w 737454"/>
              <a:gd name="connsiteY7" fmla="*/ 338466 h 2025161"/>
              <a:gd name="connsiteX8" fmla="*/ 695207 w 737454"/>
              <a:gd name="connsiteY8" fmla="*/ 818815 h 2025161"/>
              <a:gd name="connsiteX9" fmla="*/ 718357 w 737454"/>
              <a:gd name="connsiteY9" fmla="*/ 1287590 h 2025161"/>
              <a:gd name="connsiteX10" fmla="*/ 724144 w 737454"/>
              <a:gd name="connsiteY10" fmla="*/ 1825813 h 2025161"/>
              <a:gd name="connsiteX11" fmla="*/ 533162 w 737454"/>
              <a:gd name="connsiteY11" fmla="*/ 2005220 h 2025161"/>
              <a:gd name="connsiteX12" fmla="*/ 313243 w 737454"/>
              <a:gd name="connsiteY12" fmla="*/ 2011008 h 2025161"/>
              <a:gd name="connsiteX13" fmla="*/ 99111 w 737454"/>
              <a:gd name="connsiteY13" fmla="*/ 1918410 h 2025161"/>
              <a:gd name="connsiteX14" fmla="*/ 12301 w 737454"/>
              <a:gd name="connsiteY14" fmla="*/ 1681129 h 2025161"/>
              <a:gd name="connsiteX0" fmla="*/ 6676 w 736991"/>
              <a:gd name="connsiteY0" fmla="*/ 1308455 h 2025161"/>
              <a:gd name="connsiteX1" fmla="*/ 7300 w 736991"/>
              <a:gd name="connsiteY1" fmla="*/ 984942 h 2025161"/>
              <a:gd name="connsiteX2" fmla="*/ 6051 w 736991"/>
              <a:gd name="connsiteY2" fmla="*/ 668344 h 2025161"/>
              <a:gd name="connsiteX3" fmla="*/ 92861 w 736991"/>
              <a:gd name="connsiteY3" fmla="*/ 234294 h 2025161"/>
              <a:gd name="connsiteX4" fmla="*/ 306992 w 736991"/>
              <a:gd name="connsiteY4" fmla="*/ 20162 h 2025161"/>
              <a:gd name="connsiteX5" fmla="*/ 515337 w 736991"/>
              <a:gd name="connsiteY5" fmla="*/ 20162 h 2025161"/>
              <a:gd name="connsiteX6" fmla="*/ 631083 w 736991"/>
              <a:gd name="connsiteY6" fmla="*/ 118547 h 2025161"/>
              <a:gd name="connsiteX7" fmla="*/ 671595 w 736991"/>
              <a:gd name="connsiteY7" fmla="*/ 338466 h 2025161"/>
              <a:gd name="connsiteX8" fmla="*/ 694744 w 736991"/>
              <a:gd name="connsiteY8" fmla="*/ 818815 h 2025161"/>
              <a:gd name="connsiteX9" fmla="*/ 717894 w 736991"/>
              <a:gd name="connsiteY9" fmla="*/ 1287590 h 2025161"/>
              <a:gd name="connsiteX10" fmla="*/ 723681 w 736991"/>
              <a:gd name="connsiteY10" fmla="*/ 1825813 h 2025161"/>
              <a:gd name="connsiteX11" fmla="*/ 532699 w 736991"/>
              <a:gd name="connsiteY11" fmla="*/ 2005220 h 2025161"/>
              <a:gd name="connsiteX12" fmla="*/ 312780 w 736991"/>
              <a:gd name="connsiteY12" fmla="*/ 2011008 h 2025161"/>
              <a:gd name="connsiteX13" fmla="*/ 98648 w 736991"/>
              <a:gd name="connsiteY13" fmla="*/ 1918410 h 2025161"/>
              <a:gd name="connsiteX14" fmla="*/ 11838 w 736991"/>
              <a:gd name="connsiteY14" fmla="*/ 1681129 h 2025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36991" h="2025161">
                <a:moveTo>
                  <a:pt x="6676" y="1308455"/>
                </a:moveTo>
                <a:cubicBezTo>
                  <a:pt x="3300" y="1209588"/>
                  <a:pt x="7404" y="1091627"/>
                  <a:pt x="7300" y="984942"/>
                </a:cubicBezTo>
                <a:cubicBezTo>
                  <a:pt x="7196" y="878257"/>
                  <a:pt x="-8209" y="793452"/>
                  <a:pt x="6051" y="668344"/>
                </a:cubicBezTo>
                <a:cubicBezTo>
                  <a:pt x="20311" y="543236"/>
                  <a:pt x="42704" y="342324"/>
                  <a:pt x="92861" y="234294"/>
                </a:cubicBezTo>
                <a:cubicBezTo>
                  <a:pt x="143018" y="126264"/>
                  <a:pt x="236579" y="55851"/>
                  <a:pt x="306992" y="20162"/>
                </a:cubicBezTo>
                <a:cubicBezTo>
                  <a:pt x="377405" y="-15527"/>
                  <a:pt x="461322" y="3765"/>
                  <a:pt x="515337" y="20162"/>
                </a:cubicBezTo>
                <a:cubicBezTo>
                  <a:pt x="569352" y="36559"/>
                  <a:pt x="605040" y="65496"/>
                  <a:pt x="631083" y="118547"/>
                </a:cubicBezTo>
                <a:cubicBezTo>
                  <a:pt x="657126" y="171598"/>
                  <a:pt x="660985" y="221755"/>
                  <a:pt x="671595" y="338466"/>
                </a:cubicBezTo>
                <a:cubicBezTo>
                  <a:pt x="682205" y="455177"/>
                  <a:pt x="687028" y="660628"/>
                  <a:pt x="694744" y="818815"/>
                </a:cubicBezTo>
                <a:cubicBezTo>
                  <a:pt x="702460" y="977002"/>
                  <a:pt x="713071" y="1119757"/>
                  <a:pt x="717894" y="1287590"/>
                </a:cubicBezTo>
                <a:cubicBezTo>
                  <a:pt x="722717" y="1455423"/>
                  <a:pt x="754547" y="1706208"/>
                  <a:pt x="723681" y="1825813"/>
                </a:cubicBezTo>
                <a:cubicBezTo>
                  <a:pt x="692815" y="1945418"/>
                  <a:pt x="601183" y="1974354"/>
                  <a:pt x="532699" y="2005220"/>
                </a:cubicBezTo>
                <a:cubicBezTo>
                  <a:pt x="464216" y="2036086"/>
                  <a:pt x="385122" y="2025476"/>
                  <a:pt x="312780" y="2011008"/>
                </a:cubicBezTo>
                <a:cubicBezTo>
                  <a:pt x="240438" y="1996540"/>
                  <a:pt x="148805" y="1973390"/>
                  <a:pt x="98648" y="1918410"/>
                </a:cubicBezTo>
                <a:cubicBezTo>
                  <a:pt x="48491" y="1863430"/>
                  <a:pt x="30164" y="1772279"/>
                  <a:pt x="11838" y="1681129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4E81B8B9-546D-457B-B451-B86E7230BD2B}"/>
              </a:ext>
            </a:extLst>
          </p:cNvPr>
          <p:cNvSpPr txBox="1"/>
          <p:nvPr/>
        </p:nvSpPr>
        <p:spPr>
          <a:xfrm>
            <a:off x="1776280" y="4625652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E502C28-8742-49C9-B6D0-10075A3E3640}"/>
              </a:ext>
            </a:extLst>
          </p:cNvPr>
          <p:cNvSpPr txBox="1"/>
          <p:nvPr/>
        </p:nvSpPr>
        <p:spPr>
          <a:xfrm>
            <a:off x="3601269" y="496854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50BD4A41-62BD-4E01-8C8C-9C5DE935A480}"/>
              </a:ext>
            </a:extLst>
          </p:cNvPr>
          <p:cNvSpPr txBox="1"/>
          <p:nvPr/>
        </p:nvSpPr>
        <p:spPr>
          <a:xfrm>
            <a:off x="5430766" y="1800750"/>
            <a:ext cx="6153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( I</a:t>
            </a:r>
            <a:r>
              <a:rPr lang="en-US" sz="2400" baseline="-25000" dirty="0">
                <a:solidFill>
                  <a:srgbClr val="7030A0"/>
                </a:solidFill>
              </a:rPr>
              <a:t>2 </a:t>
            </a:r>
            <a:r>
              <a:rPr lang="en-US" sz="2400" dirty="0">
                <a:solidFill>
                  <a:srgbClr val="7030A0"/>
                </a:solidFill>
              </a:rPr>
              <a:t>* 3 – 0.35 mA)</a:t>
            </a:r>
            <a:r>
              <a:rPr lang="en-US" sz="2400" dirty="0">
                <a:solidFill>
                  <a:srgbClr val="0070C0"/>
                </a:solidFill>
              </a:rPr>
              <a:t>* 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1.4 V 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515057D-1ADF-4E66-8025-DE557E3A9507}"/>
              </a:ext>
            </a:extLst>
          </p:cNvPr>
          <p:cNvSpPr txBox="1"/>
          <p:nvPr/>
        </p:nvSpPr>
        <p:spPr>
          <a:xfrm>
            <a:off x="5738505" y="2379735"/>
            <a:ext cx="4121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Solve for I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in terms of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0A70296C-160E-46DF-8399-A0D08CE2C5A1}"/>
              </a:ext>
            </a:extLst>
          </p:cNvPr>
          <p:cNvSpPr txBox="1"/>
          <p:nvPr/>
        </p:nvSpPr>
        <p:spPr>
          <a:xfrm>
            <a:off x="5512419" y="2889459"/>
            <a:ext cx="62521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9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– 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1.4 V + 0.35 mA * 3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EEC7A129-C706-4962-9DD5-745EE3860319}"/>
              </a:ext>
            </a:extLst>
          </p:cNvPr>
          <p:cNvSpPr txBox="1"/>
          <p:nvPr/>
        </p:nvSpPr>
        <p:spPr>
          <a:xfrm>
            <a:off x="5738505" y="3500571"/>
            <a:ext cx="3855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7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1.4 V + 1.05 V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18A2A08-9434-4769-8C79-FE96BB8DF6CF}"/>
              </a:ext>
            </a:extLst>
          </p:cNvPr>
          <p:cNvSpPr txBox="1"/>
          <p:nvPr/>
        </p:nvSpPr>
        <p:spPr>
          <a:xfrm>
            <a:off x="5871328" y="4057611"/>
            <a:ext cx="3855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* 7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0.35 V 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59046AD-B5E2-4011-B52B-6C989FF8C05B}"/>
              </a:ext>
            </a:extLst>
          </p:cNvPr>
          <p:cNvSpPr txBox="1"/>
          <p:nvPr/>
        </p:nvSpPr>
        <p:spPr>
          <a:xfrm>
            <a:off x="5871328" y="4633127"/>
            <a:ext cx="38554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 </a:t>
            </a:r>
            <a:r>
              <a:rPr lang="en-US" sz="2400" dirty="0">
                <a:solidFill>
                  <a:srgbClr val="0070C0"/>
                </a:solidFill>
              </a:rPr>
              <a:t> 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0.35 V )/ 7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66DFB0D4-EC4C-4D12-A35C-E2DD34059021}"/>
              </a:ext>
            </a:extLst>
          </p:cNvPr>
          <p:cNvSpPr txBox="1"/>
          <p:nvPr/>
        </p:nvSpPr>
        <p:spPr>
          <a:xfrm>
            <a:off x="5749065" y="5259042"/>
            <a:ext cx="199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I</a:t>
            </a:r>
            <a:r>
              <a:rPr lang="en-US" sz="2400" baseline="-25000" dirty="0">
                <a:solidFill>
                  <a:srgbClr val="FF0000"/>
                </a:solidFill>
              </a:rPr>
              <a:t>2 </a:t>
            </a:r>
            <a:r>
              <a:rPr lang="en-US" sz="2400" dirty="0">
                <a:solidFill>
                  <a:srgbClr val="FF0000"/>
                </a:solidFill>
              </a:rPr>
              <a:t>* 4 k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452A2F2-CD27-4EBE-A2CE-007ABB4B6172}"/>
              </a:ext>
            </a:extLst>
          </p:cNvPr>
          <p:cNvSpPr txBox="1"/>
          <p:nvPr/>
        </p:nvSpPr>
        <p:spPr>
          <a:xfrm>
            <a:off x="883783" y="5818490"/>
            <a:ext cx="4292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>
                <a:solidFill>
                  <a:srgbClr val="0070C0"/>
                </a:solidFill>
              </a:rPr>
              <a:t>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0.35 V ) </a:t>
            </a:r>
            <a:r>
              <a:rPr lang="en-US" sz="2400" dirty="0">
                <a:solidFill>
                  <a:srgbClr val="FF0000"/>
                </a:solidFill>
              </a:rPr>
              <a:t>* 4 k</a:t>
            </a:r>
            <a:r>
              <a:rPr lang="el-GR" sz="2400" dirty="0">
                <a:solidFill>
                  <a:srgbClr val="FF0000"/>
                </a:solidFill>
              </a:rPr>
              <a:t>Ω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/ 7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2836043-E412-4A0B-B422-4EC44703FB4C}"/>
              </a:ext>
            </a:extLst>
          </p:cNvPr>
          <p:cNvSpPr txBox="1"/>
          <p:nvPr/>
        </p:nvSpPr>
        <p:spPr>
          <a:xfrm>
            <a:off x="7554379" y="5787950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V</a:t>
            </a:r>
            <a:r>
              <a:rPr lang="en-US" sz="2400" baseline="-25000" dirty="0" err="1">
                <a:solidFill>
                  <a:srgbClr val="FF0000"/>
                </a:solidFill>
              </a:rPr>
              <a:t>out</a:t>
            </a:r>
            <a:r>
              <a:rPr lang="en-US" sz="2400" baseline="-250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V</a:t>
            </a:r>
            <a:r>
              <a:rPr lang="en-US" sz="2400" baseline="-25000" dirty="0">
                <a:solidFill>
                  <a:srgbClr val="FF0000"/>
                </a:solidFill>
              </a:rPr>
              <a:t>in</a:t>
            </a:r>
            <a:r>
              <a:rPr lang="en-US" sz="2400" dirty="0">
                <a:solidFill>
                  <a:srgbClr val="FF0000"/>
                </a:solidFill>
              </a:rPr>
              <a:t> * 4 / 7 – 0.20 V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4DFF6F6-44CB-412F-8BFF-640FB36331D4}"/>
              </a:ext>
            </a:extLst>
          </p:cNvPr>
          <p:cNvSpPr txBox="1"/>
          <p:nvPr/>
        </p:nvSpPr>
        <p:spPr>
          <a:xfrm>
            <a:off x="4706045" y="1573183"/>
            <a:ext cx="437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 I</a:t>
            </a:r>
            <a:r>
              <a:rPr lang="en-US" sz="2000" baseline="-25000" dirty="0">
                <a:solidFill>
                  <a:srgbClr val="7030A0"/>
                </a:solidFill>
              </a:rPr>
              <a:t>1</a:t>
            </a:r>
            <a:endParaRPr lang="en-US" sz="2000" dirty="0">
              <a:solidFill>
                <a:srgbClr val="7030A0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106227CE-5D2D-48C5-9434-AB16854E1370}"/>
              </a:ext>
            </a:extLst>
          </p:cNvPr>
          <p:cNvSpPr/>
          <p:nvPr/>
        </p:nvSpPr>
        <p:spPr>
          <a:xfrm>
            <a:off x="5039139" y="1737492"/>
            <a:ext cx="467139" cy="134378"/>
          </a:xfrm>
          <a:custGeom>
            <a:avLst/>
            <a:gdLst>
              <a:gd name="connsiteX0" fmla="*/ 0 w 467139"/>
              <a:gd name="connsiteY0" fmla="*/ 11795 h 134378"/>
              <a:gd name="connsiteX1" fmla="*/ 251791 w 467139"/>
              <a:gd name="connsiteY1" fmla="*/ 11795 h 134378"/>
              <a:gd name="connsiteX2" fmla="*/ 467139 w 467139"/>
              <a:gd name="connsiteY2" fmla="*/ 134378 h 134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7139" h="134378">
                <a:moveTo>
                  <a:pt x="0" y="11795"/>
                </a:moveTo>
                <a:cubicBezTo>
                  <a:pt x="86967" y="1580"/>
                  <a:pt x="173935" y="-8635"/>
                  <a:pt x="251791" y="11795"/>
                </a:cubicBezTo>
                <a:cubicBezTo>
                  <a:pt x="329647" y="32225"/>
                  <a:pt x="398393" y="83301"/>
                  <a:pt x="467139" y="134378"/>
                </a:cubicBezTo>
              </a:path>
            </a:pathLst>
          </a:custGeom>
          <a:noFill/>
          <a:ln>
            <a:solidFill>
              <a:srgbClr val="FF000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30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5" grpId="0"/>
      <p:bldP spid="121" grpId="0"/>
      <p:bldP spid="123" grpId="0"/>
      <p:bldP spid="125" grpId="0"/>
      <p:bldP spid="126" grpId="0"/>
      <p:bldP spid="127" grpId="0"/>
      <p:bldP spid="1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graphicFrame>
        <p:nvGraphicFramePr>
          <p:cNvPr id="75" name="Table 3">
            <a:extLst>
              <a:ext uri="{FF2B5EF4-FFF2-40B4-BE49-F238E27FC236}">
                <a16:creationId xmlns:a16="http://schemas.microsoft.com/office/drawing/2014/main" id="{AA352A7A-5BD3-4AA5-9950-BBC0BD9C9F4B}"/>
              </a:ext>
            </a:extLst>
          </p:cNvPr>
          <p:cNvGraphicFramePr>
            <a:graphicFrameLocks noGrp="1"/>
          </p:cNvGraphicFramePr>
          <p:nvPr/>
        </p:nvGraphicFramePr>
        <p:xfrm>
          <a:off x="1318326" y="1976079"/>
          <a:ext cx="10048175" cy="3623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9635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009635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4025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70387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46495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  <p:sp>
        <p:nvSpPr>
          <p:cNvPr id="80" name="Rectangle 79">
            <a:extLst>
              <a:ext uri="{FF2B5EF4-FFF2-40B4-BE49-F238E27FC236}">
                <a16:creationId xmlns:a16="http://schemas.microsoft.com/office/drawing/2014/main" id="{872A5589-AE67-45CA-AFB1-63D6D7EF13CE}"/>
              </a:ext>
            </a:extLst>
          </p:cNvPr>
          <p:cNvSpPr/>
          <p:nvPr/>
        </p:nvSpPr>
        <p:spPr>
          <a:xfrm>
            <a:off x="7340633" y="4821661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2D77FD-0726-44D0-844D-427EA7844564}"/>
              </a:ext>
            </a:extLst>
          </p:cNvPr>
          <p:cNvSpPr txBox="1"/>
          <p:nvPr/>
        </p:nvSpPr>
        <p:spPr>
          <a:xfrm>
            <a:off x="9992394" y="2393190"/>
            <a:ext cx="88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1699DED-1D03-4F20-8DAE-C06CBD1E3705}"/>
              </a:ext>
            </a:extLst>
          </p:cNvPr>
          <p:cNvSpPr txBox="1"/>
          <p:nvPr/>
        </p:nvSpPr>
        <p:spPr>
          <a:xfrm>
            <a:off x="7711668" y="2393190"/>
            <a:ext cx="126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 0.7 V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E974545-EAD0-4EEC-B86B-45D385FD2E0B}"/>
              </a:ext>
            </a:extLst>
          </p:cNvPr>
          <p:cNvSpPr txBox="1"/>
          <p:nvPr/>
        </p:nvSpPr>
        <p:spPr>
          <a:xfrm>
            <a:off x="7306035" y="4028062"/>
            <a:ext cx="20792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1.575 V &gt;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≥ 0.7 V 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E4273E2-F876-4DB6-A06B-E93A44E23937}"/>
              </a:ext>
            </a:extLst>
          </p:cNvPr>
          <p:cNvSpPr/>
          <p:nvPr/>
        </p:nvSpPr>
        <p:spPr>
          <a:xfrm>
            <a:off x="7340633" y="4407477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CCB21471-2191-460C-A2D0-5609DCD0DBA2}"/>
              </a:ext>
            </a:extLst>
          </p:cNvPr>
          <p:cNvSpPr/>
          <p:nvPr/>
        </p:nvSpPr>
        <p:spPr>
          <a:xfrm>
            <a:off x="7340632" y="2804924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71449BBF-F13E-4514-8EA2-5F212B468140}"/>
              </a:ext>
            </a:extLst>
          </p:cNvPr>
          <p:cNvSpPr/>
          <p:nvPr/>
        </p:nvSpPr>
        <p:spPr>
          <a:xfrm>
            <a:off x="7340631" y="3201547"/>
            <a:ext cx="4025867" cy="339462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EBA16E9-4A35-46C6-82F7-F5F1930E5FC8}"/>
              </a:ext>
            </a:extLst>
          </p:cNvPr>
          <p:cNvSpPr/>
          <p:nvPr/>
        </p:nvSpPr>
        <p:spPr>
          <a:xfrm>
            <a:off x="9385301" y="3987990"/>
            <a:ext cx="1920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(V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–  0.7 V) *4 / 5</a:t>
            </a:r>
            <a:endParaRPr lang="en-US" dirty="0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6FB547B-B205-4D56-8874-EA024E2AB926}"/>
              </a:ext>
            </a:extLst>
          </p:cNvPr>
          <p:cNvSpPr/>
          <p:nvPr/>
        </p:nvSpPr>
        <p:spPr>
          <a:xfrm>
            <a:off x="7340630" y="3619526"/>
            <a:ext cx="4025867" cy="339462"/>
          </a:xfrm>
          <a:prstGeom prst="rect">
            <a:avLst/>
          </a:prstGeom>
          <a:pattFill prst="pct30">
            <a:fgClr>
              <a:srgbClr val="5B58E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92B5451-EAA8-401E-BC69-3BB1E3DBDDB0}"/>
              </a:ext>
            </a:extLst>
          </p:cNvPr>
          <p:cNvSpPr/>
          <p:nvPr/>
        </p:nvSpPr>
        <p:spPr>
          <a:xfrm>
            <a:off x="1352822" y="5220608"/>
            <a:ext cx="5953213" cy="333370"/>
          </a:xfrm>
          <a:prstGeom prst="rect">
            <a:avLst/>
          </a:prstGeom>
          <a:solidFill>
            <a:srgbClr val="00FF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D183FC2-3580-46A1-9875-5DFBBABA34D8}"/>
              </a:ext>
            </a:extLst>
          </p:cNvPr>
          <p:cNvSpPr txBox="1"/>
          <p:nvPr/>
        </p:nvSpPr>
        <p:spPr>
          <a:xfrm>
            <a:off x="7534782" y="5186171"/>
            <a:ext cx="162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 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≥ 1.575 V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742DFE-FC80-410C-97CA-F444DF8186FA}"/>
              </a:ext>
            </a:extLst>
          </p:cNvPr>
          <p:cNvSpPr/>
          <p:nvPr/>
        </p:nvSpPr>
        <p:spPr>
          <a:xfrm>
            <a:off x="9409347" y="5206452"/>
            <a:ext cx="1896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V</a:t>
            </a:r>
            <a:r>
              <a:rPr lang="en-US" baseline="-25000" dirty="0">
                <a:solidFill>
                  <a:srgbClr val="0070C0"/>
                </a:solidFill>
              </a:rPr>
              <a:t>in</a:t>
            </a:r>
            <a:r>
              <a:rPr lang="en-US" dirty="0">
                <a:solidFill>
                  <a:srgbClr val="0070C0"/>
                </a:solidFill>
              </a:rPr>
              <a:t> * 4 / 7 – 0.20 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571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graphicFrame>
        <p:nvGraphicFramePr>
          <p:cNvPr id="75" name="Chart 74">
            <a:extLst>
              <a:ext uri="{FF2B5EF4-FFF2-40B4-BE49-F238E27FC236}">
                <a16:creationId xmlns:a16="http://schemas.microsoft.com/office/drawing/2014/main" id="{90C4975F-72AF-4F41-91D8-C60E5B024B8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076385"/>
              </p:ext>
            </p:extLst>
          </p:nvPr>
        </p:nvGraphicFramePr>
        <p:xfrm>
          <a:off x="5303155" y="1863509"/>
          <a:ext cx="6283523" cy="40131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19743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2  b)  Find the current through the diodes and the output voltage when the input is 5.0 volts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27DBD8A-1E6C-437B-BECC-DB0E7CA8B093}"/>
              </a:ext>
            </a:extLst>
          </p:cNvPr>
          <p:cNvSpPr txBox="1"/>
          <p:nvPr/>
        </p:nvSpPr>
        <p:spPr>
          <a:xfrm>
            <a:off x="6369960" y="2145249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* 4 / 7 – 0.20 V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F1AAFB91-B51D-4ACC-BE36-0212305FEFD7}"/>
              </a:ext>
            </a:extLst>
          </p:cNvPr>
          <p:cNvSpPr txBox="1"/>
          <p:nvPr/>
        </p:nvSpPr>
        <p:spPr>
          <a:xfrm>
            <a:off x="6369960" y="2879535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baseline="-250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= 2.66 V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819CF133-163F-4EC1-B858-237A40A8C884}"/>
              </a:ext>
            </a:extLst>
          </p:cNvPr>
          <p:cNvSpPr txBox="1"/>
          <p:nvPr/>
        </p:nvSpPr>
        <p:spPr>
          <a:xfrm>
            <a:off x="6369960" y="1475872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All diodes are 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784BF85-3A34-4B3A-9502-46A9CF17FD80}"/>
              </a:ext>
            </a:extLst>
          </p:cNvPr>
          <p:cNvSpPr txBox="1"/>
          <p:nvPr/>
        </p:nvSpPr>
        <p:spPr>
          <a:xfrm>
            <a:off x="6369959" y="3545627"/>
            <a:ext cx="3878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D3 </a:t>
            </a:r>
            <a:r>
              <a:rPr lang="en-US" sz="2400" dirty="0">
                <a:solidFill>
                  <a:srgbClr val="0070C0"/>
                </a:solidFill>
              </a:rPr>
              <a:t>= 2.66 V / 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665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 A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0AF92A53-ED50-4E10-8DB3-2246CBEF7286}"/>
              </a:ext>
            </a:extLst>
          </p:cNvPr>
          <p:cNvSpPr txBox="1"/>
          <p:nvPr/>
        </p:nvSpPr>
        <p:spPr>
          <a:xfrm>
            <a:off x="6376574" y="4369695"/>
            <a:ext cx="5309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D1 </a:t>
            </a:r>
            <a:r>
              <a:rPr lang="en-US" sz="2400" dirty="0">
                <a:solidFill>
                  <a:srgbClr val="0070C0"/>
                </a:solidFill>
              </a:rPr>
              <a:t>= I</a:t>
            </a:r>
            <a:r>
              <a:rPr lang="en-US" sz="2400" baseline="-25000" dirty="0">
                <a:solidFill>
                  <a:srgbClr val="0070C0"/>
                </a:solidFill>
              </a:rPr>
              <a:t>D2 </a:t>
            </a:r>
            <a:r>
              <a:rPr lang="en-US" sz="2400" dirty="0">
                <a:solidFill>
                  <a:srgbClr val="0070C0"/>
                </a:solidFill>
              </a:rPr>
              <a:t>= (2.66 V -0.7 V)/ 2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= 980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 A </a:t>
            </a:r>
          </a:p>
        </p:txBody>
      </p:sp>
      <p:graphicFrame>
        <p:nvGraphicFramePr>
          <p:cNvPr id="93" name="Table 3">
            <a:extLst>
              <a:ext uri="{FF2B5EF4-FFF2-40B4-BE49-F238E27FC236}">
                <a16:creationId xmlns:a16="http://schemas.microsoft.com/office/drawing/2014/main" id="{32E9DB70-4228-43B8-BB65-C5C22FCCE8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575173"/>
              </p:ext>
            </p:extLst>
          </p:nvPr>
        </p:nvGraphicFramePr>
        <p:xfrm>
          <a:off x="4587955" y="5185163"/>
          <a:ext cx="7485432" cy="1610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2734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956931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1073888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2158409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24347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4025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 0.7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1.575 V &gt; 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≥ 0.7 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(V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–  0.7 V) *4 /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≥ 1.575 V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* 4 / 7 – 0.20 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417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  <p:bldP spid="79" grpId="0"/>
      <p:bldP spid="80" grpId="0"/>
      <p:bldP spid="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1:  Find the value of the unknown resistor that makes the current through that resistor ½ of the current through the 8 Ohm resistor.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003355-8B2A-479D-A286-B1ED43C28E84}"/>
              </a:ext>
            </a:extLst>
          </p:cNvPr>
          <p:cNvGrpSpPr/>
          <p:nvPr/>
        </p:nvGrpSpPr>
        <p:grpSpPr>
          <a:xfrm>
            <a:off x="142918" y="2465175"/>
            <a:ext cx="6566545" cy="2771884"/>
            <a:chOff x="943018" y="2350875"/>
            <a:chExt cx="6566545" cy="277188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18.1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954305" y="235087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168272" y="3795207"/>
              <a:ext cx="3412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5252911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627227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664742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627872" y="38758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??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086393"/>
              <a:ext cx="434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F86F9FD-1557-4654-BED2-4670F6F985F4}"/>
                </a:ext>
              </a:extLst>
            </p:cNvPr>
            <p:cNvGrpSpPr/>
            <p:nvPr/>
          </p:nvGrpSpPr>
          <p:grpSpPr>
            <a:xfrm rot="16200000" flipV="1">
              <a:off x="4221443" y="2680008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0997E1C9-12F2-43CA-91F4-FADE9A51B833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9365B0C-C48C-4B9E-8441-534C3A31078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06477-0AA0-4EE6-9241-390492FCFB74}"/>
                </a:ext>
              </a:extLst>
            </p:cNvPr>
            <p:cNvGrpSpPr/>
            <p:nvPr/>
          </p:nvGrpSpPr>
          <p:grpSpPr>
            <a:xfrm rot="16200000" flipV="1">
              <a:off x="4976904" y="2675623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FE24C9EE-F3F8-4512-BB21-F276FBD578EC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4A30C70-F466-4E4A-A1E8-2E6842BBFA30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6BBD34C3-F939-4EAE-8C49-4C772F8B5F5D}"/>
              </a:ext>
            </a:extLst>
          </p:cNvPr>
          <p:cNvSpPr txBox="1">
            <a:spLocks/>
          </p:cNvSpPr>
          <p:nvPr/>
        </p:nvSpPr>
        <p:spPr>
          <a:xfrm>
            <a:off x="7098445" y="2021980"/>
            <a:ext cx="4687155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All diodes will be 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EA9DE7-B8D7-47EF-A577-AE078C64DFAD}"/>
              </a:ext>
            </a:extLst>
          </p:cNvPr>
          <p:cNvSpPr txBox="1"/>
          <p:nvPr/>
        </p:nvSpPr>
        <p:spPr>
          <a:xfrm>
            <a:off x="3961723" y="3262573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D8FAC49-BDB7-4EDD-A5C3-3EB6A97515C6}"/>
              </a:ext>
            </a:extLst>
          </p:cNvPr>
          <p:cNvCxnSpPr/>
          <p:nvPr/>
        </p:nvCxnSpPr>
        <p:spPr>
          <a:xfrm>
            <a:off x="5762826" y="3909443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3B27749-1CE9-4D49-A0DA-9D0E1012BD5E}"/>
              </a:ext>
            </a:extLst>
          </p:cNvPr>
          <p:cNvSpPr txBox="1"/>
          <p:nvPr/>
        </p:nvSpPr>
        <p:spPr>
          <a:xfrm>
            <a:off x="5145037" y="3881686"/>
            <a:ext cx="33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EEAB840-1DA5-4E89-8EB4-AD9F4026B5A3}"/>
              </a:ext>
            </a:extLst>
          </p:cNvPr>
          <p:cNvCxnSpPr/>
          <p:nvPr/>
        </p:nvCxnSpPr>
        <p:spPr>
          <a:xfrm>
            <a:off x="5143882" y="3881686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A207782-D06D-4776-A5BD-BA4C768ACEEB}"/>
              </a:ext>
            </a:extLst>
          </p:cNvPr>
          <p:cNvCxnSpPr>
            <a:cxnSpLocks/>
          </p:cNvCxnSpPr>
          <p:nvPr/>
        </p:nvCxnSpPr>
        <p:spPr>
          <a:xfrm rot="16200000">
            <a:off x="4144655" y="3085511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A197D68-D83C-4EDB-B2EF-B6A409CB0C4A}"/>
              </a:ext>
            </a:extLst>
          </p:cNvPr>
          <p:cNvSpPr txBox="1"/>
          <p:nvPr/>
        </p:nvSpPr>
        <p:spPr>
          <a:xfrm>
            <a:off x="5489046" y="3852443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</a:p>
        </p:txBody>
      </p:sp>
      <p:sp>
        <p:nvSpPr>
          <p:cNvPr id="59" name="Title 1">
            <a:extLst>
              <a:ext uri="{FF2B5EF4-FFF2-40B4-BE49-F238E27FC236}">
                <a16:creationId xmlns:a16="http://schemas.microsoft.com/office/drawing/2014/main" id="{D84248DC-B2F4-42BF-AE87-F559017DF6B2}"/>
              </a:ext>
            </a:extLst>
          </p:cNvPr>
          <p:cNvSpPr txBox="1">
            <a:spLocks/>
          </p:cNvSpPr>
          <p:nvPr/>
        </p:nvSpPr>
        <p:spPr>
          <a:xfrm>
            <a:off x="7703740" y="2637521"/>
            <a:ext cx="4488260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How do we know that??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995A282E-A13A-449E-A80E-4E816FB7CB54}"/>
              </a:ext>
            </a:extLst>
          </p:cNvPr>
          <p:cNvSpPr txBox="1">
            <a:spLocks/>
          </p:cNvSpPr>
          <p:nvPr/>
        </p:nvSpPr>
        <p:spPr>
          <a:xfrm>
            <a:off x="7735625" y="3298325"/>
            <a:ext cx="4313453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Assume all diodes are off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A3107DA4-0195-45A8-AAD7-1F82539B5D69}"/>
              </a:ext>
            </a:extLst>
          </p:cNvPr>
          <p:cNvSpPr txBox="1">
            <a:spLocks/>
          </p:cNvSpPr>
          <p:nvPr/>
        </p:nvSpPr>
        <p:spPr>
          <a:xfrm>
            <a:off x="7735625" y="3886266"/>
            <a:ext cx="4313453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No currents flow</a:t>
            </a: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691EC3E8-BC8F-490C-A3ED-A7ACA672FC29}"/>
              </a:ext>
            </a:extLst>
          </p:cNvPr>
          <p:cNvSpPr txBox="1">
            <a:spLocks/>
          </p:cNvSpPr>
          <p:nvPr/>
        </p:nvSpPr>
        <p:spPr>
          <a:xfrm>
            <a:off x="7712553" y="4529289"/>
            <a:ext cx="4313453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No voltage drops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5885EB-AEB6-4658-A2E9-AA86E0E551B6}"/>
              </a:ext>
            </a:extLst>
          </p:cNvPr>
          <p:cNvSpPr/>
          <p:nvPr/>
        </p:nvSpPr>
        <p:spPr>
          <a:xfrm>
            <a:off x="1698744" y="299944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55EBD0-6DF4-45C6-96C4-C0DEF8C383FB}"/>
              </a:ext>
            </a:extLst>
          </p:cNvPr>
          <p:cNvSpPr txBox="1"/>
          <p:nvPr/>
        </p:nvSpPr>
        <p:spPr>
          <a:xfrm>
            <a:off x="1515255" y="2648043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823327F-2BB3-449E-B904-6C0A34C57323}"/>
              </a:ext>
            </a:extLst>
          </p:cNvPr>
          <p:cNvSpPr/>
          <p:nvPr/>
        </p:nvSpPr>
        <p:spPr>
          <a:xfrm>
            <a:off x="3190356" y="296835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0F8B3CA-10AF-4C85-87C0-A90B59EAABB3}"/>
              </a:ext>
            </a:extLst>
          </p:cNvPr>
          <p:cNvSpPr txBox="1"/>
          <p:nvPr/>
        </p:nvSpPr>
        <p:spPr>
          <a:xfrm>
            <a:off x="3067398" y="259615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E437967-2D55-48B5-9AD4-E053FA664AA5}"/>
              </a:ext>
            </a:extLst>
          </p:cNvPr>
          <p:cNvSpPr/>
          <p:nvPr/>
        </p:nvSpPr>
        <p:spPr>
          <a:xfrm>
            <a:off x="4790551" y="297475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5F3CE5E-6811-4F76-A88E-F025A2B85ACF}"/>
              </a:ext>
            </a:extLst>
          </p:cNvPr>
          <p:cNvSpPr txBox="1"/>
          <p:nvPr/>
        </p:nvSpPr>
        <p:spPr>
          <a:xfrm>
            <a:off x="4708743" y="258804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441EBE5-F99E-4146-A5D2-0B173B75CB7F}"/>
              </a:ext>
            </a:extLst>
          </p:cNvPr>
          <p:cNvSpPr/>
          <p:nvPr/>
        </p:nvSpPr>
        <p:spPr>
          <a:xfrm>
            <a:off x="4826360" y="5162561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4866F71-976F-4406-A1C2-DF6A9868E650}"/>
              </a:ext>
            </a:extLst>
          </p:cNvPr>
          <p:cNvSpPr txBox="1"/>
          <p:nvPr/>
        </p:nvSpPr>
        <p:spPr>
          <a:xfrm>
            <a:off x="4530945" y="4848439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86" name="Title 1">
            <a:extLst>
              <a:ext uri="{FF2B5EF4-FFF2-40B4-BE49-F238E27FC236}">
                <a16:creationId xmlns:a16="http://schemas.microsoft.com/office/drawing/2014/main" id="{D44F90EF-E7A7-4746-BFDD-A63A7B9BD29F}"/>
              </a:ext>
            </a:extLst>
          </p:cNvPr>
          <p:cNvSpPr txBox="1">
            <a:spLocks/>
          </p:cNvSpPr>
          <p:nvPr/>
        </p:nvSpPr>
        <p:spPr>
          <a:xfrm>
            <a:off x="7724090" y="5135011"/>
            <a:ext cx="2601344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V</a:t>
            </a:r>
            <a:r>
              <a:rPr lang="en-US" sz="3200" baseline="-25000" dirty="0">
                <a:solidFill>
                  <a:srgbClr val="7030A0"/>
                </a:solidFill>
              </a:rPr>
              <a:t>BC</a:t>
            </a:r>
            <a:r>
              <a:rPr lang="en-US" sz="3200" dirty="0">
                <a:solidFill>
                  <a:srgbClr val="7030A0"/>
                </a:solidFill>
              </a:rPr>
              <a:t> = 18.1 V</a:t>
            </a:r>
          </a:p>
        </p:txBody>
      </p:sp>
      <p:sp>
        <p:nvSpPr>
          <p:cNvPr id="87" name="Title 1">
            <a:extLst>
              <a:ext uri="{FF2B5EF4-FFF2-40B4-BE49-F238E27FC236}">
                <a16:creationId xmlns:a16="http://schemas.microsoft.com/office/drawing/2014/main" id="{F2A4A35A-8756-491E-8CA4-F63FD678C29A}"/>
              </a:ext>
            </a:extLst>
          </p:cNvPr>
          <p:cNvSpPr txBox="1">
            <a:spLocks/>
          </p:cNvSpPr>
          <p:nvPr/>
        </p:nvSpPr>
        <p:spPr>
          <a:xfrm>
            <a:off x="616053" y="5672284"/>
            <a:ext cx="4872989" cy="896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The two diodes between B and C must be on</a:t>
            </a:r>
          </a:p>
        </p:txBody>
      </p:sp>
    </p:spTree>
    <p:extLst>
      <p:ext uri="{BB962C8B-B14F-4D97-AF65-F5344CB8AC3E}">
        <p14:creationId xmlns:p14="http://schemas.microsoft.com/office/powerpoint/2010/main" val="1278969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5" grpId="0"/>
      <p:bldP spid="58" grpId="0"/>
      <p:bldP spid="59" grpId="0"/>
      <p:bldP spid="60" grpId="0"/>
      <p:bldP spid="61" grpId="0"/>
      <p:bldP spid="64" grpId="0"/>
      <p:bldP spid="5" grpId="0" animBg="1"/>
      <p:bldP spid="65" grpId="0"/>
      <p:bldP spid="68" grpId="0" animBg="1"/>
      <p:bldP spid="81" grpId="0"/>
      <p:bldP spid="82" grpId="0" animBg="1"/>
      <p:bldP spid="83" grpId="0"/>
      <p:bldP spid="84" grpId="0" animBg="1"/>
      <p:bldP spid="85" grpId="0"/>
      <p:bldP spid="86" grpId="0"/>
      <p:bldP spid="8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2  c)  Find the current through the diode and the output voltage when the input is 1.0 volts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0353EC6-43F0-4639-910C-8A49FCA6E5CE}"/>
              </a:ext>
            </a:extLst>
          </p:cNvPr>
          <p:cNvSpPr txBox="1"/>
          <p:nvPr/>
        </p:nvSpPr>
        <p:spPr>
          <a:xfrm>
            <a:off x="5520858" y="1584196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Diodes D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and D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are off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807A585-F09B-4FD0-9CB9-BA9F28D347C1}"/>
              </a:ext>
            </a:extLst>
          </p:cNvPr>
          <p:cNvSpPr txBox="1"/>
          <p:nvPr/>
        </p:nvSpPr>
        <p:spPr>
          <a:xfrm>
            <a:off x="5520858" y="2090286"/>
            <a:ext cx="3498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Diode D</a:t>
            </a:r>
            <a:r>
              <a:rPr lang="en-US" sz="2400" baseline="-25000" dirty="0">
                <a:solidFill>
                  <a:srgbClr val="0070C0"/>
                </a:solidFill>
              </a:rPr>
              <a:t>3</a:t>
            </a:r>
            <a:r>
              <a:rPr lang="en-US" sz="2400" dirty="0">
                <a:solidFill>
                  <a:srgbClr val="0070C0"/>
                </a:solidFill>
              </a:rPr>
              <a:t> is on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F4F1BF9-F41C-4C77-9FD6-F808BFB9F746}"/>
              </a:ext>
            </a:extLst>
          </p:cNvPr>
          <p:cNvSpPr txBox="1"/>
          <p:nvPr/>
        </p:nvSpPr>
        <p:spPr>
          <a:xfrm>
            <a:off x="5473517" y="2878724"/>
            <a:ext cx="33653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(V</a:t>
            </a:r>
            <a:r>
              <a:rPr lang="en-US" sz="2400" baseline="-25000" dirty="0">
                <a:solidFill>
                  <a:srgbClr val="0070C0"/>
                </a:solidFill>
              </a:rPr>
              <a:t>in</a:t>
            </a:r>
            <a:r>
              <a:rPr lang="en-US" sz="2400" dirty="0">
                <a:solidFill>
                  <a:srgbClr val="0070C0"/>
                </a:solidFill>
              </a:rPr>
              <a:t> –  0.7 V) *4 / 5  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8385F5F-2A53-4C20-8967-B2BE90813182}"/>
              </a:ext>
            </a:extLst>
          </p:cNvPr>
          <p:cNvSpPr txBox="1"/>
          <p:nvPr/>
        </p:nvSpPr>
        <p:spPr>
          <a:xfrm>
            <a:off x="5473518" y="3584341"/>
            <a:ext cx="2026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= 0.24 V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E752131-960D-4266-A77C-9961EAC25278}"/>
              </a:ext>
            </a:extLst>
          </p:cNvPr>
          <p:cNvSpPr txBox="1"/>
          <p:nvPr/>
        </p:nvSpPr>
        <p:spPr>
          <a:xfrm>
            <a:off x="9318636" y="2580998"/>
            <a:ext cx="247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D3</a:t>
            </a:r>
            <a:r>
              <a:rPr lang="en-US" sz="2400" dirty="0">
                <a:solidFill>
                  <a:srgbClr val="0070C0"/>
                </a:solidFill>
              </a:rPr>
              <a:t> = 0.24 V / 4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0653947-20EA-4CAF-A9CE-7FC9B277B7DA}"/>
              </a:ext>
            </a:extLst>
          </p:cNvPr>
          <p:cNvSpPr txBox="1"/>
          <p:nvPr/>
        </p:nvSpPr>
        <p:spPr>
          <a:xfrm>
            <a:off x="9337063" y="3171404"/>
            <a:ext cx="20268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D3</a:t>
            </a:r>
            <a:r>
              <a:rPr lang="en-US" sz="2400" dirty="0">
                <a:solidFill>
                  <a:srgbClr val="0070C0"/>
                </a:solidFill>
              </a:rPr>
              <a:t> = 60 </a:t>
            </a:r>
            <a:r>
              <a:rPr lang="el-GR" sz="2400" dirty="0">
                <a:solidFill>
                  <a:srgbClr val="0070C0"/>
                </a:solidFill>
              </a:rPr>
              <a:t>μ</a:t>
            </a:r>
            <a:r>
              <a:rPr lang="en-US" sz="2400" dirty="0">
                <a:solidFill>
                  <a:srgbClr val="0070C0"/>
                </a:solidFill>
              </a:rPr>
              <a:t> A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515EB50-EE2D-4F1E-BD8A-A784AEFDF01E}"/>
              </a:ext>
            </a:extLst>
          </p:cNvPr>
          <p:cNvSpPr txBox="1"/>
          <p:nvPr/>
        </p:nvSpPr>
        <p:spPr>
          <a:xfrm>
            <a:off x="9353344" y="3770897"/>
            <a:ext cx="2256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D1</a:t>
            </a:r>
            <a:r>
              <a:rPr lang="en-US" sz="2400" dirty="0">
                <a:solidFill>
                  <a:srgbClr val="0070C0"/>
                </a:solidFill>
              </a:rPr>
              <a:t> = I</a:t>
            </a:r>
            <a:r>
              <a:rPr lang="en-US" sz="2400" baseline="-25000" dirty="0">
                <a:solidFill>
                  <a:srgbClr val="0070C0"/>
                </a:solidFill>
              </a:rPr>
              <a:t>D2</a:t>
            </a:r>
            <a:r>
              <a:rPr lang="en-US" sz="2400" dirty="0">
                <a:solidFill>
                  <a:srgbClr val="0070C0"/>
                </a:solidFill>
              </a:rPr>
              <a:t> = 0</a:t>
            </a:r>
          </a:p>
        </p:txBody>
      </p:sp>
      <p:graphicFrame>
        <p:nvGraphicFramePr>
          <p:cNvPr id="93" name="Table 3">
            <a:extLst>
              <a:ext uri="{FF2B5EF4-FFF2-40B4-BE49-F238E27FC236}">
                <a16:creationId xmlns:a16="http://schemas.microsoft.com/office/drawing/2014/main" id="{8841BA8C-C7DB-401F-BFEC-65CD7B22F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131069"/>
              </p:ext>
            </p:extLst>
          </p:nvPr>
        </p:nvGraphicFramePr>
        <p:xfrm>
          <a:off x="4671860" y="5220278"/>
          <a:ext cx="7485432" cy="1610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2734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956931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1073888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2158409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224347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40255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V</a:t>
                      </a:r>
                      <a:r>
                        <a:rPr lang="en-US" baseline="-25000" dirty="0"/>
                        <a:t>in</a:t>
                      </a:r>
                      <a:r>
                        <a:rPr lang="en-US" dirty="0"/>
                        <a:t> &lt; 0.7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0 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1.575 V &gt; 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≥ 0.7 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(V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–  0.7 V) *4 / 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4025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≥ 1.575 V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V</a:t>
                      </a:r>
                      <a:r>
                        <a:rPr lang="en-US" baseline="-25000" dirty="0">
                          <a:solidFill>
                            <a:srgbClr val="0070C0"/>
                          </a:solidFill>
                        </a:rPr>
                        <a:t>in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 * 4 / 7 – 0.20 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19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  <p:bldP spid="78" grpId="0"/>
      <p:bldP spid="79" grpId="0"/>
      <p:bldP spid="80" grpId="0"/>
      <p:bldP spid="98" grpId="0"/>
      <p:bldP spid="9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63D28-0FF3-49B5-AC80-3E5649F6E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C86DA-8D4A-4838-96B8-16893499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1:  Find the value of the unknown resistor that makes the current through that resistor ½ of the current through the 8 Ohm resistor.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003355-8B2A-479D-A286-B1ED43C28E84}"/>
              </a:ext>
            </a:extLst>
          </p:cNvPr>
          <p:cNvGrpSpPr/>
          <p:nvPr/>
        </p:nvGrpSpPr>
        <p:grpSpPr>
          <a:xfrm>
            <a:off x="142918" y="2465175"/>
            <a:ext cx="6566545" cy="2771884"/>
            <a:chOff x="943018" y="2350875"/>
            <a:chExt cx="6566545" cy="277188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18.1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954305" y="235087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168272" y="3795207"/>
              <a:ext cx="3412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5252911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627227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660464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627872" y="38758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??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086393"/>
              <a:ext cx="434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F86F9FD-1557-4654-BED2-4670F6F985F4}"/>
                </a:ext>
              </a:extLst>
            </p:cNvPr>
            <p:cNvGrpSpPr/>
            <p:nvPr/>
          </p:nvGrpSpPr>
          <p:grpSpPr>
            <a:xfrm rot="16200000" flipV="1">
              <a:off x="4221443" y="2680008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0997E1C9-12F2-43CA-91F4-FADE9A51B833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9365B0C-C48C-4B9E-8441-534C3A31078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06477-0AA0-4EE6-9241-390492FCFB74}"/>
                </a:ext>
              </a:extLst>
            </p:cNvPr>
            <p:cNvGrpSpPr/>
            <p:nvPr/>
          </p:nvGrpSpPr>
          <p:grpSpPr>
            <a:xfrm rot="16200000" flipV="1">
              <a:off x="4976904" y="2675623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FE24C9EE-F3F8-4512-BB21-F276FBD578EC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4A30C70-F466-4E4A-A1E8-2E6842BBFA30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6BBD34C3-F939-4EAE-8C49-4C772F8B5F5D}"/>
              </a:ext>
            </a:extLst>
          </p:cNvPr>
          <p:cNvSpPr txBox="1">
            <a:spLocks/>
          </p:cNvSpPr>
          <p:nvPr/>
        </p:nvSpPr>
        <p:spPr>
          <a:xfrm>
            <a:off x="7104003" y="1958116"/>
            <a:ext cx="4687155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All diodes will be 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EA9DE7-B8D7-47EF-A577-AE078C64DFAD}"/>
              </a:ext>
            </a:extLst>
          </p:cNvPr>
          <p:cNvSpPr txBox="1"/>
          <p:nvPr/>
        </p:nvSpPr>
        <p:spPr>
          <a:xfrm>
            <a:off x="3961723" y="3262573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D8FAC49-BDB7-4EDD-A5C3-3EB6A97515C6}"/>
              </a:ext>
            </a:extLst>
          </p:cNvPr>
          <p:cNvCxnSpPr/>
          <p:nvPr/>
        </p:nvCxnSpPr>
        <p:spPr>
          <a:xfrm>
            <a:off x="5762826" y="3909443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3B27749-1CE9-4D49-A0DA-9D0E1012BD5E}"/>
              </a:ext>
            </a:extLst>
          </p:cNvPr>
          <p:cNvSpPr txBox="1"/>
          <p:nvPr/>
        </p:nvSpPr>
        <p:spPr>
          <a:xfrm>
            <a:off x="5145037" y="3881686"/>
            <a:ext cx="33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EEAB840-1DA5-4E89-8EB4-AD9F4026B5A3}"/>
              </a:ext>
            </a:extLst>
          </p:cNvPr>
          <p:cNvCxnSpPr/>
          <p:nvPr/>
        </p:nvCxnSpPr>
        <p:spPr>
          <a:xfrm>
            <a:off x="5143882" y="3881686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A207782-D06D-4776-A5BD-BA4C768ACEEB}"/>
              </a:ext>
            </a:extLst>
          </p:cNvPr>
          <p:cNvCxnSpPr>
            <a:cxnSpLocks/>
          </p:cNvCxnSpPr>
          <p:nvPr/>
        </p:nvCxnSpPr>
        <p:spPr>
          <a:xfrm rot="16200000">
            <a:off x="4144655" y="3085511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A197D68-D83C-4EDB-B2EF-B6A409CB0C4A}"/>
              </a:ext>
            </a:extLst>
          </p:cNvPr>
          <p:cNvSpPr txBox="1"/>
          <p:nvPr/>
        </p:nvSpPr>
        <p:spPr>
          <a:xfrm>
            <a:off x="5489046" y="3852443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</a:p>
        </p:txBody>
      </p:sp>
      <p:sp>
        <p:nvSpPr>
          <p:cNvPr id="61" name="Title 1">
            <a:extLst>
              <a:ext uri="{FF2B5EF4-FFF2-40B4-BE49-F238E27FC236}">
                <a16:creationId xmlns:a16="http://schemas.microsoft.com/office/drawing/2014/main" id="{A3107DA4-0195-45A8-AAD7-1F82539B5D69}"/>
              </a:ext>
            </a:extLst>
          </p:cNvPr>
          <p:cNvSpPr txBox="1">
            <a:spLocks/>
          </p:cNvSpPr>
          <p:nvPr/>
        </p:nvSpPr>
        <p:spPr>
          <a:xfrm>
            <a:off x="7724090" y="2679173"/>
            <a:ext cx="4313453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Currents do flow</a:t>
            </a:r>
          </a:p>
        </p:txBody>
      </p:sp>
      <p:sp>
        <p:nvSpPr>
          <p:cNvPr id="64" name="Title 1">
            <a:extLst>
              <a:ext uri="{FF2B5EF4-FFF2-40B4-BE49-F238E27FC236}">
                <a16:creationId xmlns:a16="http://schemas.microsoft.com/office/drawing/2014/main" id="{691EC3E8-BC8F-490C-A3ED-A7ACA672FC29}"/>
              </a:ext>
            </a:extLst>
          </p:cNvPr>
          <p:cNvSpPr txBox="1">
            <a:spLocks/>
          </p:cNvSpPr>
          <p:nvPr/>
        </p:nvSpPr>
        <p:spPr>
          <a:xfrm>
            <a:off x="7710318" y="3244983"/>
            <a:ext cx="4313453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KCL at node C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5885EB-AEB6-4658-A2E9-AA86E0E551B6}"/>
              </a:ext>
            </a:extLst>
          </p:cNvPr>
          <p:cNvSpPr/>
          <p:nvPr/>
        </p:nvSpPr>
        <p:spPr>
          <a:xfrm>
            <a:off x="1698744" y="299944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55EBD0-6DF4-45C6-96C4-C0DEF8C383FB}"/>
              </a:ext>
            </a:extLst>
          </p:cNvPr>
          <p:cNvSpPr txBox="1"/>
          <p:nvPr/>
        </p:nvSpPr>
        <p:spPr>
          <a:xfrm>
            <a:off x="1515255" y="2648043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823327F-2BB3-449E-B904-6C0A34C57323}"/>
              </a:ext>
            </a:extLst>
          </p:cNvPr>
          <p:cNvSpPr/>
          <p:nvPr/>
        </p:nvSpPr>
        <p:spPr>
          <a:xfrm>
            <a:off x="3190356" y="2968357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0F8B3CA-10AF-4C85-87C0-A90B59EAABB3}"/>
              </a:ext>
            </a:extLst>
          </p:cNvPr>
          <p:cNvSpPr txBox="1"/>
          <p:nvPr/>
        </p:nvSpPr>
        <p:spPr>
          <a:xfrm>
            <a:off x="3067398" y="259615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E437967-2D55-48B5-9AD4-E053FA664AA5}"/>
              </a:ext>
            </a:extLst>
          </p:cNvPr>
          <p:cNvSpPr/>
          <p:nvPr/>
        </p:nvSpPr>
        <p:spPr>
          <a:xfrm>
            <a:off x="4790551" y="297475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5F3CE5E-6811-4F76-A88E-F025A2B85ACF}"/>
              </a:ext>
            </a:extLst>
          </p:cNvPr>
          <p:cNvSpPr txBox="1"/>
          <p:nvPr/>
        </p:nvSpPr>
        <p:spPr>
          <a:xfrm>
            <a:off x="4708743" y="258804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441EBE5-F99E-4146-A5D2-0B173B75CB7F}"/>
              </a:ext>
            </a:extLst>
          </p:cNvPr>
          <p:cNvSpPr/>
          <p:nvPr/>
        </p:nvSpPr>
        <p:spPr>
          <a:xfrm>
            <a:off x="4825779" y="5162561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4866F71-976F-4406-A1C2-DF6A9868E650}"/>
              </a:ext>
            </a:extLst>
          </p:cNvPr>
          <p:cNvSpPr txBox="1"/>
          <p:nvPr/>
        </p:nvSpPr>
        <p:spPr>
          <a:xfrm>
            <a:off x="4530945" y="4848439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86" name="Title 1">
            <a:extLst>
              <a:ext uri="{FF2B5EF4-FFF2-40B4-BE49-F238E27FC236}">
                <a16:creationId xmlns:a16="http://schemas.microsoft.com/office/drawing/2014/main" id="{D44F90EF-E7A7-4746-BFDD-A63A7B9BD29F}"/>
              </a:ext>
            </a:extLst>
          </p:cNvPr>
          <p:cNvSpPr txBox="1">
            <a:spLocks/>
          </p:cNvSpPr>
          <p:nvPr/>
        </p:nvSpPr>
        <p:spPr>
          <a:xfrm>
            <a:off x="7740479" y="3852443"/>
            <a:ext cx="2601344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I</a:t>
            </a:r>
            <a:r>
              <a:rPr lang="en-US" sz="3200" baseline="-25000" dirty="0">
                <a:solidFill>
                  <a:srgbClr val="7030A0"/>
                </a:solidFill>
              </a:rPr>
              <a:t>1</a:t>
            </a:r>
            <a:r>
              <a:rPr lang="en-US" sz="3200" dirty="0">
                <a:solidFill>
                  <a:srgbClr val="7030A0"/>
                </a:solidFill>
              </a:rPr>
              <a:t> = I</a:t>
            </a:r>
            <a:r>
              <a:rPr lang="en-US" sz="3200" baseline="-25000" dirty="0">
                <a:solidFill>
                  <a:srgbClr val="7030A0"/>
                </a:solidFill>
              </a:rPr>
              <a:t>2</a:t>
            </a:r>
            <a:r>
              <a:rPr lang="en-US" sz="3200" dirty="0">
                <a:solidFill>
                  <a:srgbClr val="7030A0"/>
                </a:solidFill>
              </a:rPr>
              <a:t> + I</a:t>
            </a:r>
            <a:r>
              <a:rPr lang="en-US" sz="3200" baseline="-25000" dirty="0">
                <a:solidFill>
                  <a:srgbClr val="7030A0"/>
                </a:solidFill>
              </a:rPr>
              <a:t>3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7" name="Title 1">
            <a:extLst>
              <a:ext uri="{FF2B5EF4-FFF2-40B4-BE49-F238E27FC236}">
                <a16:creationId xmlns:a16="http://schemas.microsoft.com/office/drawing/2014/main" id="{F2A4A35A-8756-491E-8CA4-F63FD678C29A}"/>
              </a:ext>
            </a:extLst>
          </p:cNvPr>
          <p:cNvSpPr txBox="1">
            <a:spLocks/>
          </p:cNvSpPr>
          <p:nvPr/>
        </p:nvSpPr>
        <p:spPr>
          <a:xfrm>
            <a:off x="616053" y="5672284"/>
            <a:ext cx="4872989" cy="896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The two diodes between B and C must be on</a:t>
            </a:r>
          </a:p>
        </p:txBody>
      </p:sp>
      <p:sp>
        <p:nvSpPr>
          <p:cNvPr id="88" name="Title 1">
            <a:extLst>
              <a:ext uri="{FF2B5EF4-FFF2-40B4-BE49-F238E27FC236}">
                <a16:creationId xmlns:a16="http://schemas.microsoft.com/office/drawing/2014/main" id="{7891DF17-1AF9-4499-B88D-7346B5504FDD}"/>
              </a:ext>
            </a:extLst>
          </p:cNvPr>
          <p:cNvSpPr txBox="1">
            <a:spLocks/>
          </p:cNvSpPr>
          <p:nvPr/>
        </p:nvSpPr>
        <p:spPr>
          <a:xfrm>
            <a:off x="7724090" y="4552096"/>
            <a:ext cx="2601344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I</a:t>
            </a:r>
            <a:r>
              <a:rPr lang="en-US" sz="3200" baseline="-25000" dirty="0">
                <a:solidFill>
                  <a:srgbClr val="7030A0"/>
                </a:solidFill>
              </a:rPr>
              <a:t>1</a:t>
            </a:r>
            <a:r>
              <a:rPr lang="en-US" sz="3200" dirty="0">
                <a:solidFill>
                  <a:srgbClr val="7030A0"/>
                </a:solidFill>
              </a:rPr>
              <a:t> = I</a:t>
            </a:r>
            <a:r>
              <a:rPr lang="en-US" sz="3200" baseline="-25000" dirty="0">
                <a:solidFill>
                  <a:srgbClr val="7030A0"/>
                </a:solidFill>
              </a:rPr>
              <a:t>1</a:t>
            </a:r>
            <a:r>
              <a:rPr lang="en-US" sz="3200" dirty="0">
                <a:solidFill>
                  <a:srgbClr val="7030A0"/>
                </a:solidFill>
              </a:rPr>
              <a:t>/2 + I</a:t>
            </a:r>
            <a:r>
              <a:rPr lang="en-US" sz="3200" baseline="-25000" dirty="0">
                <a:solidFill>
                  <a:srgbClr val="7030A0"/>
                </a:solidFill>
              </a:rPr>
              <a:t>3</a:t>
            </a:r>
            <a:r>
              <a:rPr lang="en-US" sz="3200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9" name="Title 1">
            <a:extLst>
              <a:ext uri="{FF2B5EF4-FFF2-40B4-BE49-F238E27FC236}">
                <a16:creationId xmlns:a16="http://schemas.microsoft.com/office/drawing/2014/main" id="{124E6B0E-3C92-4663-8B9D-5A92578348A4}"/>
              </a:ext>
            </a:extLst>
          </p:cNvPr>
          <p:cNvSpPr txBox="1">
            <a:spLocks/>
          </p:cNvSpPr>
          <p:nvPr/>
        </p:nvSpPr>
        <p:spPr>
          <a:xfrm>
            <a:off x="7724090" y="5251749"/>
            <a:ext cx="1555921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I</a:t>
            </a:r>
            <a:r>
              <a:rPr lang="en-US" sz="3200" baseline="-25000" dirty="0">
                <a:solidFill>
                  <a:srgbClr val="7030A0"/>
                </a:solidFill>
              </a:rPr>
              <a:t>3</a:t>
            </a:r>
            <a:r>
              <a:rPr lang="en-US" sz="3200" dirty="0">
                <a:solidFill>
                  <a:srgbClr val="7030A0"/>
                </a:solidFill>
              </a:rPr>
              <a:t> = I</a:t>
            </a:r>
            <a:r>
              <a:rPr lang="en-US" sz="3200" baseline="-25000" dirty="0">
                <a:solidFill>
                  <a:srgbClr val="7030A0"/>
                </a:solidFill>
              </a:rPr>
              <a:t>1</a:t>
            </a:r>
            <a:r>
              <a:rPr lang="en-US" sz="3200" dirty="0">
                <a:solidFill>
                  <a:srgbClr val="7030A0"/>
                </a:solidFill>
              </a:rPr>
              <a:t>/2</a:t>
            </a:r>
          </a:p>
        </p:txBody>
      </p:sp>
      <p:sp>
        <p:nvSpPr>
          <p:cNvPr id="90" name="Title 1">
            <a:extLst>
              <a:ext uri="{FF2B5EF4-FFF2-40B4-BE49-F238E27FC236}">
                <a16:creationId xmlns:a16="http://schemas.microsoft.com/office/drawing/2014/main" id="{BF6DED6D-ED04-4A04-8749-298A7A6514D7}"/>
              </a:ext>
            </a:extLst>
          </p:cNvPr>
          <p:cNvSpPr txBox="1">
            <a:spLocks/>
          </p:cNvSpPr>
          <p:nvPr/>
        </p:nvSpPr>
        <p:spPr>
          <a:xfrm>
            <a:off x="6026882" y="5897879"/>
            <a:ext cx="599689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7030A0"/>
                </a:solidFill>
              </a:rPr>
              <a:t>Since current flows through the diode, it is on</a:t>
            </a:r>
          </a:p>
        </p:txBody>
      </p:sp>
    </p:spTree>
    <p:extLst>
      <p:ext uri="{BB962C8B-B14F-4D97-AF65-F5344CB8AC3E}">
        <p14:creationId xmlns:p14="http://schemas.microsoft.com/office/powerpoint/2010/main" val="2302289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B382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4" grpId="0"/>
      <p:bldP spid="86" grpId="0"/>
      <p:bldP spid="88" grpId="0"/>
      <p:bldP spid="89" grpId="0"/>
      <p:bldP spid="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1:  Find the value of the unknown resistor that makes the current through that resistor ½ of the current through the 8 Ohm resistor.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003355-8B2A-479D-A286-B1ED43C28E84}"/>
              </a:ext>
            </a:extLst>
          </p:cNvPr>
          <p:cNvGrpSpPr/>
          <p:nvPr/>
        </p:nvGrpSpPr>
        <p:grpSpPr>
          <a:xfrm>
            <a:off x="142918" y="2465175"/>
            <a:ext cx="6566545" cy="2771884"/>
            <a:chOff x="943018" y="2350875"/>
            <a:chExt cx="6566545" cy="277188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18.1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954305" y="235087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168272" y="3795207"/>
              <a:ext cx="3412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5252911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627227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682498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627872" y="38758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??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086393"/>
              <a:ext cx="434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F86F9FD-1557-4654-BED2-4670F6F985F4}"/>
                </a:ext>
              </a:extLst>
            </p:cNvPr>
            <p:cNvGrpSpPr/>
            <p:nvPr/>
          </p:nvGrpSpPr>
          <p:grpSpPr>
            <a:xfrm rot="16200000" flipV="1">
              <a:off x="4221443" y="2680008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0997E1C9-12F2-43CA-91F4-FADE9A51B833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9365B0C-C48C-4B9E-8441-534C3A31078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06477-0AA0-4EE6-9241-390492FCFB74}"/>
                </a:ext>
              </a:extLst>
            </p:cNvPr>
            <p:cNvGrpSpPr/>
            <p:nvPr/>
          </p:nvGrpSpPr>
          <p:grpSpPr>
            <a:xfrm rot="16200000" flipV="1">
              <a:off x="4976904" y="2675623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FE24C9EE-F3F8-4512-BB21-F276FBD578EC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4A30C70-F466-4E4A-A1E8-2E6842BBFA30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6BBD34C3-F939-4EAE-8C49-4C772F8B5F5D}"/>
              </a:ext>
            </a:extLst>
          </p:cNvPr>
          <p:cNvSpPr txBox="1">
            <a:spLocks/>
          </p:cNvSpPr>
          <p:nvPr/>
        </p:nvSpPr>
        <p:spPr>
          <a:xfrm>
            <a:off x="7104003" y="1958116"/>
            <a:ext cx="4687155" cy="691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All diodes will be 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EA9DE7-B8D7-47EF-A577-AE078C64DFAD}"/>
              </a:ext>
            </a:extLst>
          </p:cNvPr>
          <p:cNvSpPr txBox="1"/>
          <p:nvPr/>
        </p:nvSpPr>
        <p:spPr>
          <a:xfrm>
            <a:off x="3948110" y="3345321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D8FAC49-BDB7-4EDD-A5C3-3EB6A97515C6}"/>
              </a:ext>
            </a:extLst>
          </p:cNvPr>
          <p:cNvCxnSpPr/>
          <p:nvPr/>
        </p:nvCxnSpPr>
        <p:spPr>
          <a:xfrm>
            <a:off x="5751027" y="3448973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3B27749-1CE9-4D49-A0DA-9D0E1012BD5E}"/>
              </a:ext>
            </a:extLst>
          </p:cNvPr>
          <p:cNvSpPr txBox="1"/>
          <p:nvPr/>
        </p:nvSpPr>
        <p:spPr>
          <a:xfrm>
            <a:off x="5145037" y="3881686"/>
            <a:ext cx="33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EEAB840-1DA5-4E89-8EB4-AD9F4026B5A3}"/>
              </a:ext>
            </a:extLst>
          </p:cNvPr>
          <p:cNvCxnSpPr/>
          <p:nvPr/>
        </p:nvCxnSpPr>
        <p:spPr>
          <a:xfrm>
            <a:off x="5143882" y="3881686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A207782-D06D-4776-A5BD-BA4C768ACEEB}"/>
              </a:ext>
            </a:extLst>
          </p:cNvPr>
          <p:cNvCxnSpPr>
            <a:cxnSpLocks/>
          </p:cNvCxnSpPr>
          <p:nvPr/>
        </p:nvCxnSpPr>
        <p:spPr>
          <a:xfrm rot="16200000">
            <a:off x="4316060" y="3262505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A197D68-D83C-4EDB-B2EF-B6A409CB0C4A}"/>
              </a:ext>
            </a:extLst>
          </p:cNvPr>
          <p:cNvSpPr txBox="1"/>
          <p:nvPr/>
        </p:nvSpPr>
        <p:spPr>
          <a:xfrm>
            <a:off x="5451860" y="3489305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5885EB-AEB6-4658-A2E9-AA86E0E551B6}"/>
              </a:ext>
            </a:extLst>
          </p:cNvPr>
          <p:cNvSpPr/>
          <p:nvPr/>
        </p:nvSpPr>
        <p:spPr>
          <a:xfrm>
            <a:off x="1698744" y="299944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55EBD0-6DF4-45C6-96C4-C0DEF8C383FB}"/>
              </a:ext>
            </a:extLst>
          </p:cNvPr>
          <p:cNvSpPr txBox="1"/>
          <p:nvPr/>
        </p:nvSpPr>
        <p:spPr>
          <a:xfrm>
            <a:off x="1515255" y="2648043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823327F-2BB3-449E-B904-6C0A34C57323}"/>
              </a:ext>
            </a:extLst>
          </p:cNvPr>
          <p:cNvSpPr/>
          <p:nvPr/>
        </p:nvSpPr>
        <p:spPr>
          <a:xfrm>
            <a:off x="3101736" y="2962868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0F8B3CA-10AF-4C85-87C0-A90B59EAABB3}"/>
              </a:ext>
            </a:extLst>
          </p:cNvPr>
          <p:cNvSpPr txBox="1"/>
          <p:nvPr/>
        </p:nvSpPr>
        <p:spPr>
          <a:xfrm>
            <a:off x="2960641" y="2636916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E437967-2D55-48B5-9AD4-E053FA664AA5}"/>
              </a:ext>
            </a:extLst>
          </p:cNvPr>
          <p:cNvSpPr/>
          <p:nvPr/>
        </p:nvSpPr>
        <p:spPr>
          <a:xfrm>
            <a:off x="4790551" y="297475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5F3CE5E-6811-4F76-A88E-F025A2B85ACF}"/>
              </a:ext>
            </a:extLst>
          </p:cNvPr>
          <p:cNvSpPr txBox="1"/>
          <p:nvPr/>
        </p:nvSpPr>
        <p:spPr>
          <a:xfrm>
            <a:off x="4708743" y="258804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441EBE5-F99E-4146-A5D2-0B173B75CB7F}"/>
              </a:ext>
            </a:extLst>
          </p:cNvPr>
          <p:cNvSpPr/>
          <p:nvPr/>
        </p:nvSpPr>
        <p:spPr>
          <a:xfrm>
            <a:off x="4835238" y="5162561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4866F71-976F-4406-A1C2-DF6A9868E650}"/>
              </a:ext>
            </a:extLst>
          </p:cNvPr>
          <p:cNvSpPr txBox="1"/>
          <p:nvPr/>
        </p:nvSpPr>
        <p:spPr>
          <a:xfrm>
            <a:off x="4530945" y="4848439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0" name="Title 1">
            <a:extLst>
              <a:ext uri="{FF2B5EF4-FFF2-40B4-BE49-F238E27FC236}">
                <a16:creationId xmlns:a16="http://schemas.microsoft.com/office/drawing/2014/main" id="{BF6DED6D-ED04-4A04-8749-298A7A6514D7}"/>
              </a:ext>
            </a:extLst>
          </p:cNvPr>
          <p:cNvSpPr txBox="1">
            <a:spLocks/>
          </p:cNvSpPr>
          <p:nvPr/>
        </p:nvSpPr>
        <p:spPr>
          <a:xfrm>
            <a:off x="7190060" y="2648043"/>
            <a:ext cx="4653957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Replace the diodes with voltage sources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CFC5886-4D6B-4F7C-98BE-470D8218F0B6}"/>
              </a:ext>
            </a:extLst>
          </p:cNvPr>
          <p:cNvGrpSpPr/>
          <p:nvPr/>
        </p:nvGrpSpPr>
        <p:grpSpPr>
          <a:xfrm>
            <a:off x="5653278" y="3622407"/>
            <a:ext cx="1222479" cy="916186"/>
            <a:chOff x="5638674" y="3213630"/>
            <a:chExt cx="1222479" cy="916186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25A54EE3-C0F0-41CD-9D5B-D76C33A95C1A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ADDFC99-0F20-4F8E-B27B-4FA6347C1CF2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16ADFD-839C-4B53-9C63-56B991F4EA88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DCD7AC-603F-4772-AF6B-CE7E9C6FA62B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2404D11E-1011-4E03-865E-651C62230426}"/>
              </a:ext>
            </a:extLst>
          </p:cNvPr>
          <p:cNvGrpSpPr/>
          <p:nvPr/>
        </p:nvGrpSpPr>
        <p:grpSpPr>
          <a:xfrm>
            <a:off x="3974545" y="2290415"/>
            <a:ext cx="805041" cy="1077821"/>
            <a:chOff x="5638674" y="3051995"/>
            <a:chExt cx="805041" cy="107782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7383BEC-EAF4-4317-820C-8F9B8CC692E3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EACE645-7005-4A78-8606-BDA4ED3BA72F}"/>
                </a:ext>
              </a:extLst>
            </p:cNvPr>
            <p:cNvSpPr txBox="1"/>
            <p:nvPr/>
          </p:nvSpPr>
          <p:spPr>
            <a:xfrm>
              <a:off x="5706515" y="356745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B203CA3-A0CC-4F75-9AE9-75DC1BEE26D4}"/>
                </a:ext>
              </a:extLst>
            </p:cNvPr>
            <p:cNvSpPr txBox="1"/>
            <p:nvPr/>
          </p:nvSpPr>
          <p:spPr>
            <a:xfrm>
              <a:off x="6004477" y="35098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57CAA58-7FEB-42CB-846D-E93CD92334DD}"/>
                </a:ext>
              </a:extLst>
            </p:cNvPr>
            <p:cNvSpPr txBox="1"/>
            <p:nvPr/>
          </p:nvSpPr>
          <p:spPr>
            <a:xfrm>
              <a:off x="5784689" y="3051995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8E1C7A3-C4EF-42D6-8195-9968272F0A5E}"/>
              </a:ext>
            </a:extLst>
          </p:cNvPr>
          <p:cNvGrpSpPr/>
          <p:nvPr/>
        </p:nvGrpSpPr>
        <p:grpSpPr>
          <a:xfrm>
            <a:off x="3210454" y="2273228"/>
            <a:ext cx="826561" cy="1100153"/>
            <a:chOff x="5638674" y="3029663"/>
            <a:chExt cx="826561" cy="1100153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B5C9C12D-A2BF-439B-9D71-780C46699904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07BFEA50-562B-460C-B964-E7B6437AB512}"/>
                </a:ext>
              </a:extLst>
            </p:cNvPr>
            <p:cNvSpPr txBox="1"/>
            <p:nvPr/>
          </p:nvSpPr>
          <p:spPr>
            <a:xfrm>
              <a:off x="5706515" y="356745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A35CF980-6D55-4B6E-A114-249562B134B6}"/>
                </a:ext>
              </a:extLst>
            </p:cNvPr>
            <p:cNvSpPr txBox="1"/>
            <p:nvPr/>
          </p:nvSpPr>
          <p:spPr>
            <a:xfrm>
              <a:off x="6004477" y="35098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6EB4C3A-9206-4D3D-8D20-28712586056E}"/>
                </a:ext>
              </a:extLst>
            </p:cNvPr>
            <p:cNvSpPr txBox="1"/>
            <p:nvPr/>
          </p:nvSpPr>
          <p:spPr>
            <a:xfrm>
              <a:off x="5806209" y="3029663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7" name="Title 1">
            <a:extLst>
              <a:ext uri="{FF2B5EF4-FFF2-40B4-BE49-F238E27FC236}">
                <a16:creationId xmlns:a16="http://schemas.microsoft.com/office/drawing/2014/main" id="{39ED748B-18F6-48EB-9C3B-5D1BCC45E4DE}"/>
              </a:ext>
            </a:extLst>
          </p:cNvPr>
          <p:cNvSpPr txBox="1">
            <a:spLocks/>
          </p:cNvSpPr>
          <p:nvPr/>
        </p:nvSpPr>
        <p:spPr>
          <a:xfrm>
            <a:off x="7065606" y="3673971"/>
            <a:ext cx="4754327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Apply KVL around the outer loop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161F0C0-585C-4569-88F8-AAF3E91F78A5}"/>
              </a:ext>
            </a:extLst>
          </p:cNvPr>
          <p:cNvSpPr/>
          <p:nvPr/>
        </p:nvSpPr>
        <p:spPr>
          <a:xfrm>
            <a:off x="2210475" y="3331459"/>
            <a:ext cx="3614993" cy="1786346"/>
          </a:xfrm>
          <a:custGeom>
            <a:avLst/>
            <a:gdLst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67311 w 3611747"/>
              <a:gd name="connsiteY11" fmla="*/ 588411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516931 w 3611747"/>
              <a:gd name="connsiteY10" fmla="*/ 294243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516931 w 3611747"/>
              <a:gd name="connsiteY10" fmla="*/ 294243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242102 w 3614993"/>
              <a:gd name="connsiteY19" fmla="*/ 1743815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242102 w 3614993"/>
              <a:gd name="connsiteY19" fmla="*/ 1743815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11729 w 3614993"/>
              <a:gd name="connsiteY21" fmla="*/ 1362816 h 178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14993" h="1786346">
                <a:moveTo>
                  <a:pt x="8185" y="1141304"/>
                </a:moveTo>
                <a:cubicBezTo>
                  <a:pt x="1096" y="920973"/>
                  <a:pt x="-5992" y="700643"/>
                  <a:pt x="8185" y="560057"/>
                </a:cubicBezTo>
                <a:cubicBezTo>
                  <a:pt x="22362" y="419471"/>
                  <a:pt x="36539" y="359220"/>
                  <a:pt x="93246" y="297788"/>
                </a:cubicBezTo>
                <a:cubicBezTo>
                  <a:pt x="149953" y="236355"/>
                  <a:pt x="233832" y="220997"/>
                  <a:pt x="348427" y="191462"/>
                </a:cubicBezTo>
                <a:cubicBezTo>
                  <a:pt x="463022" y="161927"/>
                  <a:pt x="532725" y="140662"/>
                  <a:pt x="780818" y="120578"/>
                </a:cubicBezTo>
                <a:cubicBezTo>
                  <a:pt x="1028911" y="100494"/>
                  <a:pt x="1836985" y="70960"/>
                  <a:pt x="1836985" y="70960"/>
                </a:cubicBezTo>
                <a:lnTo>
                  <a:pt x="2552911" y="28429"/>
                </a:lnTo>
                <a:cubicBezTo>
                  <a:pt x="2734846" y="17796"/>
                  <a:pt x="2812818" y="10708"/>
                  <a:pt x="2928595" y="7164"/>
                </a:cubicBezTo>
                <a:cubicBezTo>
                  <a:pt x="3044372" y="3620"/>
                  <a:pt x="3161330" y="-7013"/>
                  <a:pt x="3247572" y="7164"/>
                </a:cubicBezTo>
                <a:cubicBezTo>
                  <a:pt x="3333814" y="21341"/>
                  <a:pt x="3401153" y="44378"/>
                  <a:pt x="3446046" y="92225"/>
                </a:cubicBezTo>
                <a:cubicBezTo>
                  <a:pt x="3490939" y="140072"/>
                  <a:pt x="3516045" y="217748"/>
                  <a:pt x="3516931" y="294243"/>
                </a:cubicBezTo>
                <a:cubicBezTo>
                  <a:pt x="3517817" y="370738"/>
                  <a:pt x="3472627" y="462002"/>
                  <a:pt x="3451362" y="551197"/>
                </a:cubicBezTo>
                <a:cubicBezTo>
                  <a:pt x="3430097" y="640392"/>
                  <a:pt x="3387567" y="728997"/>
                  <a:pt x="3389339" y="829415"/>
                </a:cubicBezTo>
                <a:cubicBezTo>
                  <a:pt x="3391111" y="929834"/>
                  <a:pt x="3425371" y="1047382"/>
                  <a:pt x="3461994" y="1153708"/>
                </a:cubicBezTo>
                <a:cubicBezTo>
                  <a:pt x="3498617" y="1260034"/>
                  <a:pt x="3592834" y="1380832"/>
                  <a:pt x="3609078" y="1467369"/>
                </a:cubicBezTo>
                <a:cubicBezTo>
                  <a:pt x="3625322" y="1553906"/>
                  <a:pt x="3607897" y="1625676"/>
                  <a:pt x="3559460" y="1672932"/>
                </a:cubicBezTo>
                <a:cubicBezTo>
                  <a:pt x="3511023" y="1720188"/>
                  <a:pt x="3443683" y="1732002"/>
                  <a:pt x="3318455" y="1750904"/>
                </a:cubicBezTo>
                <a:cubicBezTo>
                  <a:pt x="3193227" y="1769806"/>
                  <a:pt x="2808092" y="1786346"/>
                  <a:pt x="2808092" y="1786346"/>
                </a:cubicBezTo>
                <a:lnTo>
                  <a:pt x="1298269" y="1772169"/>
                </a:lnTo>
                <a:lnTo>
                  <a:pt x="444121" y="1770396"/>
                </a:lnTo>
                <a:cubicBezTo>
                  <a:pt x="242103" y="1762126"/>
                  <a:pt x="158223" y="1726685"/>
                  <a:pt x="86158" y="1658755"/>
                </a:cubicBezTo>
                <a:cubicBezTo>
                  <a:pt x="14093" y="1590825"/>
                  <a:pt x="16455" y="1459099"/>
                  <a:pt x="11729" y="1362816"/>
                </a:cubicBezTo>
              </a:path>
            </a:pathLst>
          </a:custGeom>
          <a:noFill/>
          <a:ln>
            <a:solidFill>
              <a:srgbClr val="00B05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itle 1">
            <a:extLst>
              <a:ext uri="{FF2B5EF4-FFF2-40B4-BE49-F238E27FC236}">
                <a16:creationId xmlns:a16="http://schemas.microsoft.com/office/drawing/2014/main" id="{56225992-71B5-4626-A071-15A7AE22EC48}"/>
              </a:ext>
            </a:extLst>
          </p:cNvPr>
          <p:cNvSpPr txBox="1">
            <a:spLocks/>
          </p:cNvSpPr>
          <p:nvPr/>
        </p:nvSpPr>
        <p:spPr>
          <a:xfrm>
            <a:off x="566623" y="5492579"/>
            <a:ext cx="7156063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18.1 V – I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 * 8 </a:t>
            </a:r>
            <a:r>
              <a:rPr lang="el-GR" sz="3200" dirty="0">
                <a:solidFill>
                  <a:srgbClr val="0070C0"/>
                </a:solidFill>
              </a:rPr>
              <a:t>Ω</a:t>
            </a:r>
            <a:r>
              <a:rPr lang="en-US" sz="3200" dirty="0">
                <a:solidFill>
                  <a:srgbClr val="0070C0"/>
                </a:solidFill>
              </a:rPr>
              <a:t> – 0.7 V – 0.7 V – 0.7 V =0</a:t>
            </a:r>
          </a:p>
        </p:txBody>
      </p:sp>
      <p:sp>
        <p:nvSpPr>
          <p:cNvPr id="109" name="Title 1">
            <a:extLst>
              <a:ext uri="{FF2B5EF4-FFF2-40B4-BE49-F238E27FC236}">
                <a16:creationId xmlns:a16="http://schemas.microsoft.com/office/drawing/2014/main" id="{78141973-2344-4367-A73F-B23F51F3722B}"/>
              </a:ext>
            </a:extLst>
          </p:cNvPr>
          <p:cNvSpPr txBox="1">
            <a:spLocks/>
          </p:cNvSpPr>
          <p:nvPr/>
        </p:nvSpPr>
        <p:spPr>
          <a:xfrm>
            <a:off x="8195147" y="5427177"/>
            <a:ext cx="364887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 I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 = 16 V / 8 </a:t>
            </a:r>
            <a:r>
              <a:rPr lang="el-GR" sz="3200" dirty="0">
                <a:solidFill>
                  <a:srgbClr val="0070C0"/>
                </a:solidFill>
              </a:rPr>
              <a:t>Ω</a:t>
            </a:r>
            <a:r>
              <a:rPr lang="en-US" sz="3200" dirty="0">
                <a:solidFill>
                  <a:srgbClr val="0070C0"/>
                </a:solidFill>
              </a:rPr>
              <a:t> = 2 A </a:t>
            </a:r>
          </a:p>
        </p:txBody>
      </p:sp>
    </p:spTree>
    <p:extLst>
      <p:ext uri="{BB962C8B-B14F-4D97-AF65-F5344CB8AC3E}">
        <p14:creationId xmlns:p14="http://schemas.microsoft.com/office/powerpoint/2010/main" val="4120879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107" grpId="0"/>
      <p:bldP spid="10" grpId="0" animBg="1"/>
      <p:bldP spid="108" grpId="0"/>
      <p:bldP spid="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Practice Problem 1:  Find the value of the unknown resistor that makes the current through that resistor ½ of the current through the 8 Ohm resistor.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D003355-8B2A-479D-A286-B1ED43C28E84}"/>
              </a:ext>
            </a:extLst>
          </p:cNvPr>
          <p:cNvGrpSpPr/>
          <p:nvPr/>
        </p:nvGrpSpPr>
        <p:grpSpPr>
          <a:xfrm>
            <a:off x="142918" y="2465175"/>
            <a:ext cx="6566545" cy="2771884"/>
            <a:chOff x="943018" y="2350875"/>
            <a:chExt cx="6566545" cy="277188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FBBCB86-4489-4AD6-BCEF-E079D56879E1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899385"/>
              <a:ext cx="0" cy="7146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08D8BA6-6573-49BC-B16E-D0D8221A9FEB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4345519"/>
              <a:ext cx="0" cy="7772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3E43B84-A904-47DB-9E63-2F5DF3902B3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2912248"/>
              <a:ext cx="5486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86AB3A5E-EBFA-428F-BBF1-4AE81EA6C4BC}"/>
                </a:ext>
              </a:extLst>
            </p:cNvPr>
            <p:cNvGrpSpPr/>
            <p:nvPr/>
          </p:nvGrpSpPr>
          <p:grpSpPr>
            <a:xfrm>
              <a:off x="3069003" y="2744655"/>
              <a:ext cx="797859" cy="297701"/>
              <a:chOff x="3069003" y="2744655"/>
              <a:chExt cx="797859" cy="29770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BAC4FADE-58F9-41C1-8BB3-805902EFBF39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1" name="Straight Connector 10">
                  <a:extLst>
                    <a:ext uri="{FF2B5EF4-FFF2-40B4-BE49-F238E27FC236}">
                      <a16:creationId xmlns:a16="http://schemas.microsoft.com/office/drawing/2014/main" id="{795D10BA-797F-4E4F-92FB-0F7CA55E0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A10E44D9-4C04-4331-A39A-19BDA501819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F40E75D9-5129-4E65-81D6-601D7C503BB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E7E196A8-4AB7-4532-92EE-6214C48A04E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771D515-9579-4451-A13C-7F7A8DC3C0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0AFCDFA-DEE4-4D83-88F9-E1E5359454F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6C944C5C-7BF0-4B5E-814A-814803DACDF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00A6A207-5CB2-4DFA-AFEB-2E923C71276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ED9D2F1F-17AD-4ACA-AE15-9E13003E1F6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DB11FC8-7DB8-41F3-816D-725400EDD547}"/>
                </a:ext>
              </a:extLst>
            </p:cNvPr>
            <p:cNvCxnSpPr>
              <a:cxnSpLocks/>
            </p:cNvCxnSpPr>
            <p:nvPr/>
          </p:nvCxnSpPr>
          <p:spPr>
            <a:xfrm>
              <a:off x="3866862" y="2890947"/>
              <a:ext cx="2965380" cy="60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55F1E94D-CDCF-4839-B39B-7C39AEC44C75}"/>
                </a:ext>
              </a:extLst>
            </p:cNvPr>
            <p:cNvCxnSpPr>
              <a:cxnSpLocks/>
            </p:cNvCxnSpPr>
            <p:nvPr/>
          </p:nvCxnSpPr>
          <p:spPr>
            <a:xfrm>
              <a:off x="4169254" y="5090885"/>
              <a:ext cx="26629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943018" y="3828403"/>
              <a:ext cx="125488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= 18.1 V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F8E03B-BECC-409F-B303-EA09FA75CF12}"/>
                </a:ext>
              </a:extLst>
            </p:cNvPr>
            <p:cNvSpPr txBox="1"/>
            <p:nvPr/>
          </p:nvSpPr>
          <p:spPr>
            <a:xfrm>
              <a:off x="2954305" y="2350875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8 </a:t>
              </a:r>
              <a:r>
                <a:rPr lang="el-GR" dirty="0"/>
                <a:t>Ω</a:t>
              </a:r>
              <a:endParaRPr lang="en-US" dirty="0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F2100E1-E124-443A-ADE1-9A6B8FF06DD7}"/>
                </a:ext>
              </a:extLst>
            </p:cNvPr>
            <p:cNvCxnSpPr>
              <a:cxnSpLocks/>
            </p:cNvCxnSpPr>
            <p:nvPr/>
          </p:nvCxnSpPr>
          <p:spPr>
            <a:xfrm>
              <a:off x="6826981" y="2898047"/>
              <a:ext cx="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C789F216-930E-4C8E-96E6-F6841BE95B20}"/>
                </a:ext>
              </a:extLst>
            </p:cNvPr>
            <p:cNvCxnSpPr>
              <a:cxnSpLocks/>
            </p:cNvCxnSpPr>
            <p:nvPr/>
          </p:nvCxnSpPr>
          <p:spPr>
            <a:xfrm>
              <a:off x="6832242" y="4203585"/>
              <a:ext cx="0" cy="9032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6651919" y="3795207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B410226-79E4-43DE-97E7-5099F9C67FBE}"/>
                </a:ext>
              </a:extLst>
            </p:cNvPr>
            <p:cNvSpPr txBox="1"/>
            <p:nvPr/>
          </p:nvSpPr>
          <p:spPr>
            <a:xfrm>
              <a:off x="7168272" y="3795207"/>
              <a:ext cx="34129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  <a:r>
                <a:rPr lang="en-US" baseline="-25000" dirty="0"/>
                <a:t>D</a:t>
              </a: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5252911" y="3812120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5627227" y="2869131"/>
              <a:ext cx="0" cy="7134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5682498" y="4359365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1EF2EBC3-8B78-4073-BCAB-43F9A9DCB898}"/>
                </a:ext>
              </a:extLst>
            </p:cNvPr>
            <p:cNvSpPr txBox="1"/>
            <p:nvPr/>
          </p:nvSpPr>
          <p:spPr>
            <a:xfrm>
              <a:off x="4627872" y="3875844"/>
              <a:ext cx="1080618" cy="369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 </a:t>
              </a:r>
              <a:r>
                <a:rPr lang="en-US" dirty="0"/>
                <a:t>= ??</a:t>
              </a:r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6EBA0FB4-5417-4205-A7CD-603B8DAF20AE}"/>
                </a:ext>
              </a:extLst>
            </p:cNvPr>
            <p:cNvCxnSpPr>
              <a:cxnSpLocks/>
            </p:cNvCxnSpPr>
            <p:nvPr/>
          </p:nvCxnSpPr>
          <p:spPr>
            <a:xfrm>
              <a:off x="2520363" y="5086393"/>
              <a:ext cx="4343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F86F9FD-1557-4654-BED2-4670F6F985F4}"/>
                </a:ext>
              </a:extLst>
            </p:cNvPr>
            <p:cNvGrpSpPr/>
            <p:nvPr/>
          </p:nvGrpSpPr>
          <p:grpSpPr>
            <a:xfrm rot="16200000" flipV="1">
              <a:off x="4221443" y="2680008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5" name="Isosceles Triangle 74">
                <a:extLst>
                  <a:ext uri="{FF2B5EF4-FFF2-40B4-BE49-F238E27FC236}">
                    <a16:creationId xmlns:a16="http://schemas.microsoft.com/office/drawing/2014/main" id="{0997E1C9-12F2-43CA-91F4-FADE9A51B833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D9365B0C-C48C-4B9E-8441-534C3A310788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04006477-0AA0-4EE6-9241-390492FCFB74}"/>
                </a:ext>
              </a:extLst>
            </p:cNvPr>
            <p:cNvGrpSpPr/>
            <p:nvPr/>
          </p:nvGrpSpPr>
          <p:grpSpPr>
            <a:xfrm rot="16200000" flipV="1">
              <a:off x="4976904" y="2675623"/>
              <a:ext cx="365760" cy="413645"/>
              <a:chOff x="6431228" y="3717404"/>
              <a:chExt cx="365760" cy="413645"/>
            </a:xfrm>
            <a:solidFill>
              <a:schemeClr val="bg1"/>
            </a:solidFill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id="{FE24C9EE-F3F8-4512-BB21-F276FBD578EC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24A30C70-F466-4E4A-A1E8-2E6842BBFA30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F9EA9DE7-B8D7-47EF-A577-AE078C64DFAD}"/>
              </a:ext>
            </a:extLst>
          </p:cNvPr>
          <p:cNvSpPr txBox="1"/>
          <p:nvPr/>
        </p:nvSpPr>
        <p:spPr>
          <a:xfrm>
            <a:off x="3948110" y="3345321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1</a:t>
            </a: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ED8FAC49-BDB7-4EDD-A5C3-3EB6A97515C6}"/>
              </a:ext>
            </a:extLst>
          </p:cNvPr>
          <p:cNvCxnSpPr/>
          <p:nvPr/>
        </p:nvCxnSpPr>
        <p:spPr>
          <a:xfrm>
            <a:off x="5751027" y="3448973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D3B27749-1CE9-4D49-A0DA-9D0E1012BD5E}"/>
              </a:ext>
            </a:extLst>
          </p:cNvPr>
          <p:cNvSpPr txBox="1"/>
          <p:nvPr/>
        </p:nvSpPr>
        <p:spPr>
          <a:xfrm>
            <a:off x="5145037" y="3881686"/>
            <a:ext cx="336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2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AEEAB840-1DA5-4E89-8EB4-AD9F4026B5A3}"/>
              </a:ext>
            </a:extLst>
          </p:cNvPr>
          <p:cNvCxnSpPr/>
          <p:nvPr/>
        </p:nvCxnSpPr>
        <p:spPr>
          <a:xfrm>
            <a:off x="5143882" y="3881686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A207782-D06D-4776-A5BD-BA4C768ACEEB}"/>
              </a:ext>
            </a:extLst>
          </p:cNvPr>
          <p:cNvCxnSpPr>
            <a:cxnSpLocks/>
          </p:cNvCxnSpPr>
          <p:nvPr/>
        </p:nvCxnSpPr>
        <p:spPr>
          <a:xfrm rot="16200000">
            <a:off x="4316060" y="3262505"/>
            <a:ext cx="0" cy="365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A197D68-D83C-4EDB-B2EF-B6A409CB0C4A}"/>
              </a:ext>
            </a:extLst>
          </p:cNvPr>
          <p:cNvSpPr txBox="1"/>
          <p:nvPr/>
        </p:nvSpPr>
        <p:spPr>
          <a:xfrm>
            <a:off x="5451860" y="3489305"/>
            <a:ext cx="39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baseline="-25000" dirty="0"/>
              <a:t>3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F5885EB-AEB6-4658-A2E9-AA86E0E551B6}"/>
              </a:ext>
            </a:extLst>
          </p:cNvPr>
          <p:cNvSpPr/>
          <p:nvPr/>
        </p:nvSpPr>
        <p:spPr>
          <a:xfrm>
            <a:off x="1698744" y="299944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55EBD0-6DF4-45C6-96C4-C0DEF8C383FB}"/>
              </a:ext>
            </a:extLst>
          </p:cNvPr>
          <p:cNvSpPr txBox="1"/>
          <p:nvPr/>
        </p:nvSpPr>
        <p:spPr>
          <a:xfrm>
            <a:off x="1515255" y="2648043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4823327F-2BB3-449E-B904-6C0A34C57323}"/>
              </a:ext>
            </a:extLst>
          </p:cNvPr>
          <p:cNvSpPr/>
          <p:nvPr/>
        </p:nvSpPr>
        <p:spPr>
          <a:xfrm>
            <a:off x="3101736" y="2962868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0F8B3CA-10AF-4C85-87C0-A90B59EAABB3}"/>
              </a:ext>
            </a:extLst>
          </p:cNvPr>
          <p:cNvSpPr txBox="1"/>
          <p:nvPr/>
        </p:nvSpPr>
        <p:spPr>
          <a:xfrm>
            <a:off x="2960641" y="2636916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9E437967-2D55-48B5-9AD4-E053FA664AA5}"/>
              </a:ext>
            </a:extLst>
          </p:cNvPr>
          <p:cNvSpPr/>
          <p:nvPr/>
        </p:nvSpPr>
        <p:spPr>
          <a:xfrm>
            <a:off x="4790551" y="2974754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5F3CE5E-6811-4F76-A88E-F025A2B85ACF}"/>
              </a:ext>
            </a:extLst>
          </p:cNvPr>
          <p:cNvSpPr txBox="1"/>
          <p:nvPr/>
        </p:nvSpPr>
        <p:spPr>
          <a:xfrm>
            <a:off x="4708743" y="2588040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441EBE5-F99E-4146-A5D2-0B173B75CB7F}"/>
              </a:ext>
            </a:extLst>
          </p:cNvPr>
          <p:cNvSpPr/>
          <p:nvPr/>
        </p:nvSpPr>
        <p:spPr>
          <a:xfrm>
            <a:off x="4835238" y="5162561"/>
            <a:ext cx="73152" cy="73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4866F71-976F-4406-A1C2-DF6A9868E650}"/>
              </a:ext>
            </a:extLst>
          </p:cNvPr>
          <p:cNvSpPr txBox="1"/>
          <p:nvPr/>
        </p:nvSpPr>
        <p:spPr>
          <a:xfrm>
            <a:off x="4530945" y="4848439"/>
            <a:ext cx="392219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CFC5886-4D6B-4F7C-98BE-470D8218F0B6}"/>
              </a:ext>
            </a:extLst>
          </p:cNvPr>
          <p:cNvGrpSpPr/>
          <p:nvPr/>
        </p:nvGrpSpPr>
        <p:grpSpPr>
          <a:xfrm>
            <a:off x="5653278" y="3622407"/>
            <a:ext cx="1222479" cy="916186"/>
            <a:chOff x="5638674" y="3213630"/>
            <a:chExt cx="1222479" cy="916186"/>
          </a:xfrm>
        </p:grpSpPr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25A54EE3-C0F0-41CD-9D5B-D76C33A95C1A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AADDFC99-0F20-4F8E-B27B-4FA6347C1CF2}"/>
                </a:ext>
              </a:extLst>
            </p:cNvPr>
            <p:cNvSpPr txBox="1"/>
            <p:nvPr/>
          </p:nvSpPr>
          <p:spPr>
            <a:xfrm>
              <a:off x="5855303" y="3358693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8F16ADFD-839C-4B53-9C63-56B991F4EA88}"/>
                </a:ext>
              </a:extLst>
            </p:cNvPr>
            <p:cNvSpPr txBox="1"/>
            <p:nvPr/>
          </p:nvSpPr>
          <p:spPr>
            <a:xfrm>
              <a:off x="5857288" y="35934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17DCD7AC-603F-4772-AF6B-CE7E9C6FA62B}"/>
                </a:ext>
              </a:extLst>
            </p:cNvPr>
            <p:cNvSpPr txBox="1"/>
            <p:nvPr/>
          </p:nvSpPr>
          <p:spPr>
            <a:xfrm>
              <a:off x="6202127" y="3213630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2404D11E-1011-4E03-865E-651C62230426}"/>
              </a:ext>
            </a:extLst>
          </p:cNvPr>
          <p:cNvGrpSpPr/>
          <p:nvPr/>
        </p:nvGrpSpPr>
        <p:grpSpPr>
          <a:xfrm>
            <a:off x="3974545" y="2290415"/>
            <a:ext cx="805041" cy="1077821"/>
            <a:chOff x="5638674" y="3051995"/>
            <a:chExt cx="805041" cy="1077821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77383BEC-EAF4-4317-820C-8F9B8CC692E3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DEACE645-7005-4A78-8606-BDA4ED3BA72F}"/>
                </a:ext>
              </a:extLst>
            </p:cNvPr>
            <p:cNvSpPr txBox="1"/>
            <p:nvPr/>
          </p:nvSpPr>
          <p:spPr>
            <a:xfrm>
              <a:off x="5706515" y="356745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0B203CA3-A0CC-4F75-9AE9-75DC1BEE26D4}"/>
                </a:ext>
              </a:extLst>
            </p:cNvPr>
            <p:cNvSpPr txBox="1"/>
            <p:nvPr/>
          </p:nvSpPr>
          <p:spPr>
            <a:xfrm>
              <a:off x="6004477" y="35098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057CAA58-7FEB-42CB-846D-E93CD92334DD}"/>
                </a:ext>
              </a:extLst>
            </p:cNvPr>
            <p:cNvSpPr txBox="1"/>
            <p:nvPr/>
          </p:nvSpPr>
          <p:spPr>
            <a:xfrm>
              <a:off x="5784689" y="3051995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8E1C7A3-C4EF-42D6-8195-9968272F0A5E}"/>
              </a:ext>
            </a:extLst>
          </p:cNvPr>
          <p:cNvGrpSpPr/>
          <p:nvPr/>
        </p:nvGrpSpPr>
        <p:grpSpPr>
          <a:xfrm>
            <a:off x="3210454" y="2273228"/>
            <a:ext cx="826561" cy="1100153"/>
            <a:chOff x="5638674" y="3029663"/>
            <a:chExt cx="826561" cy="1100153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B5C9C12D-A2BF-439B-9D71-780C46699904}"/>
                </a:ext>
              </a:extLst>
            </p:cNvPr>
            <p:cNvSpPr/>
            <p:nvPr/>
          </p:nvSpPr>
          <p:spPr>
            <a:xfrm>
              <a:off x="5638674" y="3398296"/>
              <a:ext cx="731520" cy="73152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07BFEA50-562B-460C-B964-E7B6437AB512}"/>
                </a:ext>
              </a:extLst>
            </p:cNvPr>
            <p:cNvSpPr txBox="1"/>
            <p:nvPr/>
          </p:nvSpPr>
          <p:spPr>
            <a:xfrm>
              <a:off x="5706515" y="3567458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A35CF980-6D55-4B6E-A114-249562B134B6}"/>
                </a:ext>
              </a:extLst>
            </p:cNvPr>
            <p:cNvSpPr txBox="1"/>
            <p:nvPr/>
          </p:nvSpPr>
          <p:spPr>
            <a:xfrm>
              <a:off x="6004477" y="3509891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36EB4C3A-9206-4D3D-8D20-28712586056E}"/>
                </a:ext>
              </a:extLst>
            </p:cNvPr>
            <p:cNvSpPr txBox="1"/>
            <p:nvPr/>
          </p:nvSpPr>
          <p:spPr>
            <a:xfrm>
              <a:off x="5806209" y="3029663"/>
              <a:ext cx="6590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0.7 V</a:t>
              </a:r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161F0C0-585C-4569-88F8-AAF3E91F78A5}"/>
              </a:ext>
            </a:extLst>
          </p:cNvPr>
          <p:cNvSpPr/>
          <p:nvPr/>
        </p:nvSpPr>
        <p:spPr>
          <a:xfrm>
            <a:off x="2210475" y="3331459"/>
            <a:ext cx="3614993" cy="1786346"/>
          </a:xfrm>
          <a:custGeom>
            <a:avLst/>
            <a:gdLst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67311 w 3611747"/>
              <a:gd name="connsiteY11" fmla="*/ 588411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495665 w 3611747"/>
              <a:gd name="connsiteY10" fmla="*/ 219815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516931 w 3611747"/>
              <a:gd name="connsiteY10" fmla="*/ 294243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1747"/>
              <a:gd name="connsiteY0" fmla="*/ 1141304 h 1786346"/>
              <a:gd name="connsiteX1" fmla="*/ 8185 w 3611747"/>
              <a:gd name="connsiteY1" fmla="*/ 560057 h 1786346"/>
              <a:gd name="connsiteX2" fmla="*/ 93246 w 3611747"/>
              <a:gd name="connsiteY2" fmla="*/ 297788 h 1786346"/>
              <a:gd name="connsiteX3" fmla="*/ 348427 w 3611747"/>
              <a:gd name="connsiteY3" fmla="*/ 191462 h 1786346"/>
              <a:gd name="connsiteX4" fmla="*/ 780818 w 3611747"/>
              <a:gd name="connsiteY4" fmla="*/ 120578 h 1786346"/>
              <a:gd name="connsiteX5" fmla="*/ 1836985 w 3611747"/>
              <a:gd name="connsiteY5" fmla="*/ 70960 h 1786346"/>
              <a:gd name="connsiteX6" fmla="*/ 2552911 w 3611747"/>
              <a:gd name="connsiteY6" fmla="*/ 28429 h 1786346"/>
              <a:gd name="connsiteX7" fmla="*/ 2928595 w 3611747"/>
              <a:gd name="connsiteY7" fmla="*/ 7164 h 1786346"/>
              <a:gd name="connsiteX8" fmla="*/ 3247572 w 3611747"/>
              <a:gd name="connsiteY8" fmla="*/ 7164 h 1786346"/>
              <a:gd name="connsiteX9" fmla="*/ 3446046 w 3611747"/>
              <a:gd name="connsiteY9" fmla="*/ 92225 h 1786346"/>
              <a:gd name="connsiteX10" fmla="*/ 3516931 w 3611747"/>
              <a:gd name="connsiteY10" fmla="*/ 294243 h 1786346"/>
              <a:gd name="connsiteX11" fmla="*/ 3451362 w 3611747"/>
              <a:gd name="connsiteY11" fmla="*/ 551197 h 1786346"/>
              <a:gd name="connsiteX12" fmla="*/ 3389339 w 3611747"/>
              <a:gd name="connsiteY12" fmla="*/ 829415 h 1786346"/>
              <a:gd name="connsiteX13" fmla="*/ 3509841 w 3611747"/>
              <a:gd name="connsiteY13" fmla="*/ 1190922 h 1786346"/>
              <a:gd name="connsiteX14" fmla="*/ 3609078 w 3611747"/>
              <a:gd name="connsiteY14" fmla="*/ 1467369 h 1786346"/>
              <a:gd name="connsiteX15" fmla="*/ 3559460 w 3611747"/>
              <a:gd name="connsiteY15" fmla="*/ 1672932 h 1786346"/>
              <a:gd name="connsiteX16" fmla="*/ 3318455 w 3611747"/>
              <a:gd name="connsiteY16" fmla="*/ 1750904 h 1786346"/>
              <a:gd name="connsiteX17" fmla="*/ 2808092 w 3611747"/>
              <a:gd name="connsiteY17" fmla="*/ 1786346 h 1786346"/>
              <a:gd name="connsiteX18" fmla="*/ 1298269 w 3611747"/>
              <a:gd name="connsiteY18" fmla="*/ 1772169 h 1786346"/>
              <a:gd name="connsiteX19" fmla="*/ 242102 w 3611747"/>
              <a:gd name="connsiteY19" fmla="*/ 1743815 h 1786346"/>
              <a:gd name="connsiteX20" fmla="*/ 86158 w 3611747"/>
              <a:gd name="connsiteY20" fmla="*/ 1658755 h 1786346"/>
              <a:gd name="connsiteX21" fmla="*/ 43627 w 3611747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242102 w 3614993"/>
              <a:gd name="connsiteY19" fmla="*/ 1743815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242102 w 3614993"/>
              <a:gd name="connsiteY19" fmla="*/ 1743815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43627 w 3614993"/>
              <a:gd name="connsiteY21" fmla="*/ 1410662 h 1786346"/>
              <a:gd name="connsiteX0" fmla="*/ 8185 w 3614993"/>
              <a:gd name="connsiteY0" fmla="*/ 1141304 h 1786346"/>
              <a:gd name="connsiteX1" fmla="*/ 8185 w 3614993"/>
              <a:gd name="connsiteY1" fmla="*/ 560057 h 1786346"/>
              <a:gd name="connsiteX2" fmla="*/ 93246 w 3614993"/>
              <a:gd name="connsiteY2" fmla="*/ 297788 h 1786346"/>
              <a:gd name="connsiteX3" fmla="*/ 348427 w 3614993"/>
              <a:gd name="connsiteY3" fmla="*/ 191462 h 1786346"/>
              <a:gd name="connsiteX4" fmla="*/ 780818 w 3614993"/>
              <a:gd name="connsiteY4" fmla="*/ 120578 h 1786346"/>
              <a:gd name="connsiteX5" fmla="*/ 1836985 w 3614993"/>
              <a:gd name="connsiteY5" fmla="*/ 70960 h 1786346"/>
              <a:gd name="connsiteX6" fmla="*/ 2552911 w 3614993"/>
              <a:gd name="connsiteY6" fmla="*/ 28429 h 1786346"/>
              <a:gd name="connsiteX7" fmla="*/ 2928595 w 3614993"/>
              <a:gd name="connsiteY7" fmla="*/ 7164 h 1786346"/>
              <a:gd name="connsiteX8" fmla="*/ 3247572 w 3614993"/>
              <a:gd name="connsiteY8" fmla="*/ 7164 h 1786346"/>
              <a:gd name="connsiteX9" fmla="*/ 3446046 w 3614993"/>
              <a:gd name="connsiteY9" fmla="*/ 92225 h 1786346"/>
              <a:gd name="connsiteX10" fmla="*/ 3516931 w 3614993"/>
              <a:gd name="connsiteY10" fmla="*/ 294243 h 1786346"/>
              <a:gd name="connsiteX11" fmla="*/ 3451362 w 3614993"/>
              <a:gd name="connsiteY11" fmla="*/ 551197 h 1786346"/>
              <a:gd name="connsiteX12" fmla="*/ 3389339 w 3614993"/>
              <a:gd name="connsiteY12" fmla="*/ 829415 h 1786346"/>
              <a:gd name="connsiteX13" fmla="*/ 3461994 w 3614993"/>
              <a:gd name="connsiteY13" fmla="*/ 1153708 h 1786346"/>
              <a:gd name="connsiteX14" fmla="*/ 3609078 w 3614993"/>
              <a:gd name="connsiteY14" fmla="*/ 1467369 h 1786346"/>
              <a:gd name="connsiteX15" fmla="*/ 3559460 w 3614993"/>
              <a:gd name="connsiteY15" fmla="*/ 1672932 h 1786346"/>
              <a:gd name="connsiteX16" fmla="*/ 3318455 w 3614993"/>
              <a:gd name="connsiteY16" fmla="*/ 1750904 h 1786346"/>
              <a:gd name="connsiteX17" fmla="*/ 2808092 w 3614993"/>
              <a:gd name="connsiteY17" fmla="*/ 1786346 h 1786346"/>
              <a:gd name="connsiteX18" fmla="*/ 1298269 w 3614993"/>
              <a:gd name="connsiteY18" fmla="*/ 1772169 h 1786346"/>
              <a:gd name="connsiteX19" fmla="*/ 444121 w 3614993"/>
              <a:gd name="connsiteY19" fmla="*/ 1770396 h 1786346"/>
              <a:gd name="connsiteX20" fmla="*/ 86158 w 3614993"/>
              <a:gd name="connsiteY20" fmla="*/ 1658755 h 1786346"/>
              <a:gd name="connsiteX21" fmla="*/ 11729 w 3614993"/>
              <a:gd name="connsiteY21" fmla="*/ 1362816 h 1786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614993" h="1786346">
                <a:moveTo>
                  <a:pt x="8185" y="1141304"/>
                </a:moveTo>
                <a:cubicBezTo>
                  <a:pt x="1096" y="920973"/>
                  <a:pt x="-5992" y="700643"/>
                  <a:pt x="8185" y="560057"/>
                </a:cubicBezTo>
                <a:cubicBezTo>
                  <a:pt x="22362" y="419471"/>
                  <a:pt x="36539" y="359220"/>
                  <a:pt x="93246" y="297788"/>
                </a:cubicBezTo>
                <a:cubicBezTo>
                  <a:pt x="149953" y="236355"/>
                  <a:pt x="233832" y="220997"/>
                  <a:pt x="348427" y="191462"/>
                </a:cubicBezTo>
                <a:cubicBezTo>
                  <a:pt x="463022" y="161927"/>
                  <a:pt x="532725" y="140662"/>
                  <a:pt x="780818" y="120578"/>
                </a:cubicBezTo>
                <a:cubicBezTo>
                  <a:pt x="1028911" y="100494"/>
                  <a:pt x="1836985" y="70960"/>
                  <a:pt x="1836985" y="70960"/>
                </a:cubicBezTo>
                <a:lnTo>
                  <a:pt x="2552911" y="28429"/>
                </a:lnTo>
                <a:cubicBezTo>
                  <a:pt x="2734846" y="17796"/>
                  <a:pt x="2812818" y="10708"/>
                  <a:pt x="2928595" y="7164"/>
                </a:cubicBezTo>
                <a:cubicBezTo>
                  <a:pt x="3044372" y="3620"/>
                  <a:pt x="3161330" y="-7013"/>
                  <a:pt x="3247572" y="7164"/>
                </a:cubicBezTo>
                <a:cubicBezTo>
                  <a:pt x="3333814" y="21341"/>
                  <a:pt x="3401153" y="44378"/>
                  <a:pt x="3446046" y="92225"/>
                </a:cubicBezTo>
                <a:cubicBezTo>
                  <a:pt x="3490939" y="140072"/>
                  <a:pt x="3516045" y="217748"/>
                  <a:pt x="3516931" y="294243"/>
                </a:cubicBezTo>
                <a:cubicBezTo>
                  <a:pt x="3517817" y="370738"/>
                  <a:pt x="3472627" y="462002"/>
                  <a:pt x="3451362" y="551197"/>
                </a:cubicBezTo>
                <a:cubicBezTo>
                  <a:pt x="3430097" y="640392"/>
                  <a:pt x="3387567" y="728997"/>
                  <a:pt x="3389339" y="829415"/>
                </a:cubicBezTo>
                <a:cubicBezTo>
                  <a:pt x="3391111" y="929834"/>
                  <a:pt x="3425371" y="1047382"/>
                  <a:pt x="3461994" y="1153708"/>
                </a:cubicBezTo>
                <a:cubicBezTo>
                  <a:pt x="3498617" y="1260034"/>
                  <a:pt x="3592834" y="1380832"/>
                  <a:pt x="3609078" y="1467369"/>
                </a:cubicBezTo>
                <a:cubicBezTo>
                  <a:pt x="3625322" y="1553906"/>
                  <a:pt x="3607897" y="1625676"/>
                  <a:pt x="3559460" y="1672932"/>
                </a:cubicBezTo>
                <a:cubicBezTo>
                  <a:pt x="3511023" y="1720188"/>
                  <a:pt x="3443683" y="1732002"/>
                  <a:pt x="3318455" y="1750904"/>
                </a:cubicBezTo>
                <a:cubicBezTo>
                  <a:pt x="3193227" y="1769806"/>
                  <a:pt x="2808092" y="1786346"/>
                  <a:pt x="2808092" y="1786346"/>
                </a:cubicBezTo>
                <a:lnTo>
                  <a:pt x="1298269" y="1772169"/>
                </a:lnTo>
                <a:lnTo>
                  <a:pt x="444121" y="1770396"/>
                </a:lnTo>
                <a:cubicBezTo>
                  <a:pt x="242103" y="1762126"/>
                  <a:pt x="158223" y="1726685"/>
                  <a:pt x="86158" y="1658755"/>
                </a:cubicBezTo>
                <a:cubicBezTo>
                  <a:pt x="14093" y="1590825"/>
                  <a:pt x="16455" y="1459099"/>
                  <a:pt x="11729" y="1362816"/>
                </a:cubicBezTo>
              </a:path>
            </a:pathLst>
          </a:custGeom>
          <a:noFill/>
          <a:ln>
            <a:solidFill>
              <a:srgbClr val="00B050"/>
            </a:solidFill>
            <a:tailEnd type="stealt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itle 1">
            <a:extLst>
              <a:ext uri="{FF2B5EF4-FFF2-40B4-BE49-F238E27FC236}">
                <a16:creationId xmlns:a16="http://schemas.microsoft.com/office/drawing/2014/main" id="{78141973-2344-4367-A73F-B23F51F3722B}"/>
              </a:ext>
            </a:extLst>
          </p:cNvPr>
          <p:cNvSpPr txBox="1">
            <a:spLocks/>
          </p:cNvSpPr>
          <p:nvPr/>
        </p:nvSpPr>
        <p:spPr>
          <a:xfrm>
            <a:off x="7522332" y="2292959"/>
            <a:ext cx="364887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 I</a:t>
            </a:r>
            <a:r>
              <a:rPr lang="en-US" sz="3200" baseline="-25000" dirty="0">
                <a:solidFill>
                  <a:srgbClr val="0070C0"/>
                </a:solidFill>
              </a:rPr>
              <a:t>2</a:t>
            </a:r>
            <a:r>
              <a:rPr lang="en-US" sz="3200" dirty="0">
                <a:solidFill>
                  <a:srgbClr val="0070C0"/>
                </a:solidFill>
              </a:rPr>
              <a:t> = I</a:t>
            </a:r>
            <a:r>
              <a:rPr lang="en-US" sz="3200" baseline="-25000" dirty="0">
                <a:solidFill>
                  <a:srgbClr val="0070C0"/>
                </a:solidFill>
              </a:rPr>
              <a:t>1</a:t>
            </a:r>
            <a:r>
              <a:rPr lang="en-US" sz="3200" dirty="0">
                <a:solidFill>
                  <a:srgbClr val="0070C0"/>
                </a:solidFill>
              </a:rPr>
              <a:t> / 2 = 1 A </a:t>
            </a:r>
          </a:p>
        </p:txBody>
      </p:sp>
      <p:sp>
        <p:nvSpPr>
          <p:cNvPr id="87" name="Title 1">
            <a:extLst>
              <a:ext uri="{FF2B5EF4-FFF2-40B4-BE49-F238E27FC236}">
                <a16:creationId xmlns:a16="http://schemas.microsoft.com/office/drawing/2014/main" id="{B5A0026A-76AA-41C9-A74B-9135B58BBCC0}"/>
              </a:ext>
            </a:extLst>
          </p:cNvPr>
          <p:cNvSpPr txBox="1">
            <a:spLocks/>
          </p:cNvSpPr>
          <p:nvPr/>
        </p:nvSpPr>
        <p:spPr>
          <a:xfrm>
            <a:off x="7517072" y="3079959"/>
            <a:ext cx="364887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Ohm’s Law</a:t>
            </a:r>
          </a:p>
        </p:txBody>
      </p:sp>
      <p:sp>
        <p:nvSpPr>
          <p:cNvPr id="88" name="Title 1">
            <a:extLst>
              <a:ext uri="{FF2B5EF4-FFF2-40B4-BE49-F238E27FC236}">
                <a16:creationId xmlns:a16="http://schemas.microsoft.com/office/drawing/2014/main" id="{F09D1459-5FE3-4366-8B77-63091BED8610}"/>
              </a:ext>
            </a:extLst>
          </p:cNvPr>
          <p:cNvSpPr txBox="1">
            <a:spLocks/>
          </p:cNvSpPr>
          <p:nvPr/>
        </p:nvSpPr>
        <p:spPr>
          <a:xfrm>
            <a:off x="7554322" y="4040080"/>
            <a:ext cx="364887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 0.7 V = 1 A  * R</a:t>
            </a:r>
          </a:p>
        </p:txBody>
      </p:sp>
      <p:sp>
        <p:nvSpPr>
          <p:cNvPr id="96" name="Title 1">
            <a:extLst>
              <a:ext uri="{FF2B5EF4-FFF2-40B4-BE49-F238E27FC236}">
                <a16:creationId xmlns:a16="http://schemas.microsoft.com/office/drawing/2014/main" id="{791962E9-4E51-47D5-B7F6-3DAEC99563D9}"/>
              </a:ext>
            </a:extLst>
          </p:cNvPr>
          <p:cNvSpPr txBox="1">
            <a:spLocks/>
          </p:cNvSpPr>
          <p:nvPr/>
        </p:nvSpPr>
        <p:spPr>
          <a:xfrm>
            <a:off x="7517072" y="5235713"/>
            <a:ext cx="3648870" cy="9601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0070C0"/>
                </a:solidFill>
              </a:rPr>
              <a:t>R = 0.7 </a:t>
            </a:r>
            <a:r>
              <a:rPr lang="el-GR" sz="3200" dirty="0">
                <a:solidFill>
                  <a:srgbClr val="0070C0"/>
                </a:solidFill>
              </a:rPr>
              <a:t>Ω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989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88" grpId="0"/>
      <p:bldP spid="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AB07-B39F-4134-ABB0-F50957D9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08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3" name="Title 1">
            <a:extLst>
              <a:ext uri="{FF2B5EF4-FFF2-40B4-BE49-F238E27FC236}">
                <a16:creationId xmlns:a16="http://schemas.microsoft.com/office/drawing/2014/main" id="{BF0F9BA8-6CA6-46DF-A031-667C70855155}"/>
              </a:ext>
            </a:extLst>
          </p:cNvPr>
          <p:cNvSpPr txBox="1">
            <a:spLocks/>
          </p:cNvSpPr>
          <p:nvPr/>
        </p:nvSpPr>
        <p:spPr>
          <a:xfrm>
            <a:off x="5516408" y="1860881"/>
            <a:ext cx="6587547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b)  Find the current through the diodes and the output voltage when the input is 5.0 volts</a:t>
            </a:r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id="{09EE9E4F-1319-4220-AE40-03C95FC2C655}"/>
              </a:ext>
            </a:extLst>
          </p:cNvPr>
          <p:cNvSpPr txBox="1">
            <a:spLocks/>
          </p:cNvSpPr>
          <p:nvPr/>
        </p:nvSpPr>
        <p:spPr>
          <a:xfrm>
            <a:off x="5544612" y="4274126"/>
            <a:ext cx="6347640" cy="2196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  c)  Find the current through the diode and the output voltage when the input is 1.0 volts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2277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graphicFrame>
        <p:nvGraphicFramePr>
          <p:cNvPr id="75" name="Table 3">
            <a:extLst>
              <a:ext uri="{FF2B5EF4-FFF2-40B4-BE49-F238E27FC236}">
                <a16:creationId xmlns:a16="http://schemas.microsoft.com/office/drawing/2014/main" id="{AA352A7A-5BD3-4AA5-9950-BBC0BD9C9F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979110"/>
              </p:ext>
            </p:extLst>
          </p:nvPr>
        </p:nvGraphicFramePr>
        <p:xfrm>
          <a:off x="5241091" y="2003631"/>
          <a:ext cx="6680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703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46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2E2EA912-94A0-4EF3-B388-458B75103117}"/>
              </a:ext>
            </a:extLst>
          </p:cNvPr>
          <p:cNvSpPr/>
          <p:nvPr/>
        </p:nvSpPr>
        <p:spPr>
          <a:xfrm>
            <a:off x="2536150" y="3034745"/>
            <a:ext cx="976745" cy="1292671"/>
          </a:xfrm>
          <a:prstGeom prst="rect">
            <a:avLst/>
          </a:prstGeom>
          <a:solidFill>
            <a:srgbClr val="FFFF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B6F1FA4-5003-4D39-85FA-EF5FE2453603}"/>
              </a:ext>
            </a:extLst>
          </p:cNvPr>
          <p:cNvSpPr/>
          <p:nvPr/>
        </p:nvSpPr>
        <p:spPr>
          <a:xfrm>
            <a:off x="9251595" y="3021662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25A92A0-065C-4C22-A11C-55A5D10713E6}"/>
              </a:ext>
            </a:extLst>
          </p:cNvPr>
          <p:cNvSpPr/>
          <p:nvPr/>
        </p:nvSpPr>
        <p:spPr>
          <a:xfrm>
            <a:off x="9251595" y="3387185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5BB64DC-34FB-4DEE-BB76-F314F3A9A0AA}"/>
              </a:ext>
            </a:extLst>
          </p:cNvPr>
          <p:cNvSpPr/>
          <p:nvPr/>
        </p:nvSpPr>
        <p:spPr>
          <a:xfrm>
            <a:off x="9269331" y="4506272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72A5589-AE67-45CA-AFB1-63D6D7EF13CE}"/>
              </a:ext>
            </a:extLst>
          </p:cNvPr>
          <p:cNvSpPr/>
          <p:nvPr/>
        </p:nvSpPr>
        <p:spPr>
          <a:xfrm>
            <a:off x="9269331" y="4883386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984FCA0-BD41-4F1D-B629-3B6D1903D3BC}"/>
              </a:ext>
            </a:extLst>
          </p:cNvPr>
          <p:cNvSpPr/>
          <p:nvPr/>
        </p:nvSpPr>
        <p:spPr>
          <a:xfrm>
            <a:off x="5279582" y="2653549"/>
            <a:ext cx="3972013" cy="355144"/>
          </a:xfrm>
          <a:prstGeom prst="rect">
            <a:avLst/>
          </a:prstGeom>
          <a:solidFill>
            <a:srgbClr val="00FF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2D77FD-0726-44D0-844D-427EA7844564}"/>
              </a:ext>
            </a:extLst>
          </p:cNvPr>
          <p:cNvSpPr txBox="1"/>
          <p:nvPr/>
        </p:nvSpPr>
        <p:spPr>
          <a:xfrm>
            <a:off x="11022076" y="2629630"/>
            <a:ext cx="88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1699DED-1D03-4F20-8DAE-C06CBD1E3705}"/>
              </a:ext>
            </a:extLst>
          </p:cNvPr>
          <p:cNvSpPr txBox="1"/>
          <p:nvPr/>
        </p:nvSpPr>
        <p:spPr>
          <a:xfrm>
            <a:off x="9289472" y="2669473"/>
            <a:ext cx="126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 0.7 V</a:t>
            </a:r>
          </a:p>
        </p:txBody>
      </p:sp>
    </p:spTree>
    <p:extLst>
      <p:ext uri="{BB962C8B-B14F-4D97-AF65-F5344CB8AC3E}">
        <p14:creationId xmlns:p14="http://schemas.microsoft.com/office/powerpoint/2010/main" val="65763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7" grpId="0" animBg="1"/>
      <p:bldP spid="78" grpId="0" animBg="1"/>
      <p:bldP spid="79" grpId="0" animBg="1"/>
      <p:bldP spid="80" grpId="0" animBg="1"/>
      <p:bldP spid="98" grpId="0" animBg="1"/>
      <p:bldP spid="22" grpId="0"/>
      <p:bldP spid="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1F4F6-04B8-4C10-8634-843768370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134" y="470702"/>
            <a:ext cx="11027731" cy="1325563"/>
          </a:xfrm>
        </p:spPr>
        <p:txBody>
          <a:bodyPr>
            <a:normAutofit/>
          </a:bodyPr>
          <a:lstStyle/>
          <a:p>
            <a:r>
              <a:rPr lang="en-US" dirty="0"/>
              <a:t>Practice Problem 2:  Find the transfer characteristics for the following circuit.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FBBCB86-4489-4AD6-BCEF-E079D56879E1}"/>
              </a:ext>
            </a:extLst>
          </p:cNvPr>
          <p:cNvCxnSpPr>
            <a:cxnSpLocks/>
          </p:cNvCxnSpPr>
          <p:nvPr/>
        </p:nvCxnSpPr>
        <p:spPr>
          <a:xfrm>
            <a:off x="1307387" y="2823184"/>
            <a:ext cx="0" cy="1005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8D8BA6-6573-49BC-B16E-D0D8221A9FEB}"/>
              </a:ext>
            </a:extLst>
          </p:cNvPr>
          <p:cNvCxnSpPr>
            <a:cxnSpLocks/>
          </p:cNvCxnSpPr>
          <p:nvPr/>
        </p:nvCxnSpPr>
        <p:spPr>
          <a:xfrm>
            <a:off x="1333042" y="4549045"/>
            <a:ext cx="0" cy="1051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3E43B84-A904-47DB-9E63-2F5DF3902B3E}"/>
              </a:ext>
            </a:extLst>
          </p:cNvPr>
          <p:cNvCxnSpPr>
            <a:cxnSpLocks/>
          </p:cNvCxnSpPr>
          <p:nvPr/>
        </p:nvCxnSpPr>
        <p:spPr>
          <a:xfrm>
            <a:off x="1307387" y="2836048"/>
            <a:ext cx="548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6AB3A5E-EBFA-428F-BBF1-4AE81EA6C4BC}"/>
              </a:ext>
            </a:extLst>
          </p:cNvPr>
          <p:cNvGrpSpPr/>
          <p:nvPr/>
        </p:nvGrpSpPr>
        <p:grpSpPr>
          <a:xfrm>
            <a:off x="1856027" y="2668455"/>
            <a:ext cx="797859" cy="297701"/>
            <a:chOff x="3069003" y="2744655"/>
            <a:chExt cx="797859" cy="297701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AC4FADE-58F9-41C1-8BB3-805902EFBF39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795D10BA-797F-4E4F-92FB-0F7CA55E07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0E44D9-4C04-4331-A39A-19BDA50181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40E75D9-5129-4E65-81D6-601D7C503BBE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E7E196A8-4AB7-4532-92EE-6214C48A04E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8771D515-9579-4451-A13C-7F7A8DC3C0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0AFCDFA-DEE4-4D83-88F9-E1E5359454F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6C944C5C-7BF0-4B5E-814A-814803DACDF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0A6A207-5CB2-4DFA-AFEB-2E923C71276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D9D2F1F-17AD-4ACA-AE15-9E13003E1F6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DB11FC8-7DB8-41F3-816D-725400EDD547}"/>
              </a:ext>
            </a:extLst>
          </p:cNvPr>
          <p:cNvCxnSpPr>
            <a:cxnSpLocks/>
          </p:cNvCxnSpPr>
          <p:nvPr/>
        </p:nvCxnSpPr>
        <p:spPr>
          <a:xfrm>
            <a:off x="2653886" y="2814747"/>
            <a:ext cx="1609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3EA4E0-7F74-4D27-8B4F-C4B83D329BF9}"/>
              </a:ext>
            </a:extLst>
          </p:cNvPr>
          <p:cNvGrpSpPr/>
          <p:nvPr/>
        </p:nvGrpSpPr>
        <p:grpSpPr>
          <a:xfrm>
            <a:off x="505836" y="3827397"/>
            <a:ext cx="1182047" cy="731520"/>
            <a:chOff x="1716370" y="3614000"/>
            <a:chExt cx="1182047" cy="731520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14BE5039-26C8-453F-B636-8E8630BD7203}"/>
                </a:ext>
              </a:extLst>
            </p:cNvPr>
            <p:cNvSpPr/>
            <p:nvPr/>
          </p:nvSpPr>
          <p:spPr>
            <a:xfrm>
              <a:off x="2166897" y="3614000"/>
              <a:ext cx="731520" cy="73152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4BDCBFEB-F38B-448E-A879-4A440C0131A3}"/>
                </a:ext>
              </a:extLst>
            </p:cNvPr>
            <p:cNvSpPr txBox="1"/>
            <p:nvPr/>
          </p:nvSpPr>
          <p:spPr>
            <a:xfrm>
              <a:off x="2393014" y="3643304"/>
              <a:ext cx="3331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+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7D5359D-F846-4CCC-97AA-19251F3FF170}"/>
                </a:ext>
              </a:extLst>
            </p:cNvPr>
            <p:cNvSpPr txBox="1"/>
            <p:nvPr/>
          </p:nvSpPr>
          <p:spPr>
            <a:xfrm>
              <a:off x="2396401" y="3846874"/>
              <a:ext cx="3331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-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C14A581A-D155-4F10-A32A-4D21C4791783}"/>
                </a:ext>
              </a:extLst>
            </p:cNvPr>
            <p:cNvSpPr txBox="1"/>
            <p:nvPr/>
          </p:nvSpPr>
          <p:spPr>
            <a:xfrm>
              <a:off x="1716370" y="3828403"/>
              <a:ext cx="4815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  <a:r>
                <a:rPr lang="en-US" dirty="0"/>
                <a:t> </a:t>
              </a:r>
            </a:p>
          </p:txBody>
        </p:sp>
      </p:grpSp>
      <p:sp>
        <p:nvSpPr>
          <p:cNvPr id="76" name="TextBox 75">
            <a:extLst>
              <a:ext uri="{FF2B5EF4-FFF2-40B4-BE49-F238E27FC236}">
                <a16:creationId xmlns:a16="http://schemas.microsoft.com/office/drawing/2014/main" id="{72F8E03B-BECC-409F-B303-EA09FA75CF12}"/>
              </a:ext>
            </a:extLst>
          </p:cNvPr>
          <p:cNvSpPr txBox="1"/>
          <p:nvPr/>
        </p:nvSpPr>
        <p:spPr>
          <a:xfrm>
            <a:off x="1783031" y="2232504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1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B410226-79E4-43DE-97E7-5099F9C67FBE}"/>
              </a:ext>
            </a:extLst>
          </p:cNvPr>
          <p:cNvSpPr txBox="1"/>
          <p:nvPr/>
        </p:nvSpPr>
        <p:spPr>
          <a:xfrm>
            <a:off x="2508876" y="3116816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EF2EBC3-8B78-4073-BCAB-43F9A9DCB898}"/>
              </a:ext>
            </a:extLst>
          </p:cNvPr>
          <p:cNvSpPr txBox="1"/>
          <p:nvPr/>
        </p:nvSpPr>
        <p:spPr>
          <a:xfrm>
            <a:off x="1995841" y="4722108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2 k</a:t>
            </a:r>
            <a:r>
              <a:rPr lang="el-GR" dirty="0"/>
              <a:t>Ω</a:t>
            </a:r>
            <a:endParaRPr lang="en-US" dirty="0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EBA0FB4-5417-4205-A7CD-603B8DAF20AE}"/>
              </a:ext>
            </a:extLst>
          </p:cNvPr>
          <p:cNvCxnSpPr>
            <a:cxnSpLocks/>
          </p:cNvCxnSpPr>
          <p:nvPr/>
        </p:nvCxnSpPr>
        <p:spPr>
          <a:xfrm>
            <a:off x="1322123" y="5578822"/>
            <a:ext cx="2990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4BC43E94-18FE-4A31-9FFF-B2993675E0EA}"/>
              </a:ext>
            </a:extLst>
          </p:cNvPr>
          <p:cNvGrpSpPr/>
          <p:nvPr/>
        </p:nvGrpSpPr>
        <p:grpSpPr>
          <a:xfrm>
            <a:off x="2898111" y="2836048"/>
            <a:ext cx="1381060" cy="2766175"/>
            <a:chOff x="7660975" y="2795391"/>
            <a:chExt cx="1381060" cy="2766175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75E1AB7-BF82-46E1-BDD9-DCE19171F38A}"/>
                </a:ext>
              </a:extLst>
            </p:cNvPr>
            <p:cNvGrpSpPr/>
            <p:nvPr/>
          </p:nvGrpSpPr>
          <p:grpSpPr>
            <a:xfrm flipV="1">
              <a:off x="7660975" y="3069711"/>
              <a:ext cx="365760" cy="413645"/>
              <a:chOff x="6431228" y="3717404"/>
              <a:chExt cx="365760" cy="413645"/>
            </a:xfrm>
          </p:grpSpPr>
          <p:sp>
            <p:nvSpPr>
              <p:cNvPr id="66" name="Isosceles Triangle 65">
                <a:extLst>
                  <a:ext uri="{FF2B5EF4-FFF2-40B4-BE49-F238E27FC236}">
                    <a16:creationId xmlns:a16="http://schemas.microsoft.com/office/drawing/2014/main" id="{C99619E8-9FB2-45E2-A6E4-A838CCF0B8BA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15D5C0CC-A290-4761-96ED-459561D7F4B7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160D2F8-700E-418C-A367-2AA8B5E7B503}"/>
                </a:ext>
              </a:extLst>
            </p:cNvPr>
            <p:cNvCxnSpPr/>
            <p:nvPr/>
          </p:nvCxnSpPr>
          <p:spPr>
            <a:xfrm flipV="1">
              <a:off x="9042035" y="3459548"/>
              <a:ext cx="0" cy="10058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6A0C3038-29DD-4B03-81F6-BB58E9D0794B}"/>
                </a:ext>
              </a:extLst>
            </p:cNvPr>
            <p:cNvGrpSpPr/>
            <p:nvPr/>
          </p:nvGrpSpPr>
          <p:grpSpPr>
            <a:xfrm rot="5400000">
              <a:off x="7440525" y="4739466"/>
              <a:ext cx="797859" cy="297701"/>
              <a:chOff x="3069003" y="2744655"/>
              <a:chExt cx="797859" cy="297701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153ED7BC-DABF-4856-BBFE-F77C387E146C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F45C4AB-C9A3-4A0D-8D87-550A455BA2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D091B7F9-BA57-4ECB-B583-ADBE117731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B3CB0F91-C30B-4359-B715-C82FBD39F554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B5079D0-0579-4C8C-96E1-F788D2B52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777BBCAA-9F08-4D57-95AC-B1D917EC69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72684040-D2AC-4752-9A8F-99C3D57469CD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2FE5B098-D6EC-419C-82B9-029A1DB221B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3CD539D-EF4E-4358-A189-9EB09B795C7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9B25F919-ACD0-475F-B3E3-146C3869620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8A5406D-A11B-451B-AF9E-38494D6D6781}"/>
                </a:ext>
              </a:extLst>
            </p:cNvPr>
            <p:cNvCxnSpPr/>
            <p:nvPr/>
          </p:nvCxnSpPr>
          <p:spPr>
            <a:xfrm flipV="1">
              <a:off x="7834914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6816AAF2-9730-46C9-9013-FC9CFB32C4DA}"/>
                </a:ext>
              </a:extLst>
            </p:cNvPr>
            <p:cNvCxnSpPr/>
            <p:nvPr/>
          </p:nvCxnSpPr>
          <p:spPr>
            <a:xfrm flipV="1">
              <a:off x="7842014" y="528724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ACF6B7D-0687-4EAC-AEEC-019FA5CACFC0}"/>
              </a:ext>
            </a:extLst>
          </p:cNvPr>
          <p:cNvGrpSpPr/>
          <p:nvPr/>
        </p:nvGrpSpPr>
        <p:grpSpPr>
          <a:xfrm>
            <a:off x="2896269" y="2816670"/>
            <a:ext cx="1573600" cy="2783935"/>
            <a:chOff x="7257787" y="2795391"/>
            <a:chExt cx="1573600" cy="2783935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22DA2347-9A21-4716-917E-FA9685A3AD06}"/>
                </a:ext>
              </a:extLst>
            </p:cNvPr>
            <p:cNvGrpSpPr/>
            <p:nvPr/>
          </p:nvGrpSpPr>
          <p:grpSpPr>
            <a:xfrm rot="5400000">
              <a:off x="8271911" y="4757226"/>
              <a:ext cx="797859" cy="297701"/>
              <a:chOff x="3069003" y="2744655"/>
              <a:chExt cx="797859" cy="297701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BE3A2B11-1D70-4BF5-9260-554ED1A9574E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2744C24-3E03-49EB-A605-5B73686B3D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E7AD710A-3D89-4602-9065-2B434599083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6CB8AF05-E1A6-456C-80A1-19F27123CBCE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5EA536B7-F3E1-425E-B3E7-3E63B29318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EE21518C-C195-4DE7-847A-E4081C142E2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E5A5DBB-92E4-4D3C-823E-783089726012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11F22DF7-9C7F-4B5F-8D3C-41FBE2EA30E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F7ABC6A2-F289-465B-A51A-0D88FCAEB96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12442A8E-8D0D-4129-BFC9-8A7D9E83C7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3284681-150F-4D91-A4CF-C76346DBAE34}"/>
                </a:ext>
              </a:extLst>
            </p:cNvPr>
            <p:cNvCxnSpPr/>
            <p:nvPr/>
          </p:nvCxnSpPr>
          <p:spPr>
            <a:xfrm flipV="1">
              <a:off x="7440667" y="3483356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A8EA43B-53AF-4B99-9F1D-2CDE36EBE548}"/>
                </a:ext>
              </a:extLst>
            </p:cNvPr>
            <p:cNvGrpSpPr/>
            <p:nvPr/>
          </p:nvGrpSpPr>
          <p:grpSpPr>
            <a:xfrm flipV="1">
              <a:off x="8465627" y="3069711"/>
              <a:ext cx="365760" cy="413645"/>
              <a:chOff x="6431228" y="3717404"/>
              <a:chExt cx="365760" cy="413645"/>
            </a:xfrm>
          </p:grpSpPr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34545A05-1410-48B2-A91B-F2CB3FB65E7D}"/>
                  </a:ext>
                </a:extLst>
              </p:cNvPr>
              <p:cNvSpPr/>
              <p:nvPr/>
            </p:nvSpPr>
            <p:spPr>
              <a:xfrm>
                <a:off x="6435645" y="373583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298EB604-5FB9-410E-BB17-D00F89A0C9DB}"/>
                  </a:ext>
                </a:extLst>
              </p:cNvPr>
              <p:cNvCxnSpPr/>
              <p:nvPr/>
            </p:nvCxnSpPr>
            <p:spPr>
              <a:xfrm flipH="1">
                <a:off x="6431228" y="3717404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699DBCEA-6FC7-49E0-9C83-D4C914022D59}"/>
                </a:ext>
              </a:extLst>
            </p:cNvPr>
            <p:cNvGrpSpPr/>
            <p:nvPr/>
          </p:nvGrpSpPr>
          <p:grpSpPr>
            <a:xfrm flipV="1">
              <a:off x="7257787" y="3838726"/>
              <a:ext cx="365760" cy="395213"/>
              <a:chOff x="5216989" y="3728006"/>
              <a:chExt cx="365760" cy="395213"/>
            </a:xfrm>
          </p:grpSpPr>
          <p:sp>
            <p:nvSpPr>
              <p:cNvPr id="56" name="Isosceles Triangle 55">
                <a:extLst>
                  <a:ext uri="{FF2B5EF4-FFF2-40B4-BE49-F238E27FC236}">
                    <a16:creationId xmlns:a16="http://schemas.microsoft.com/office/drawing/2014/main" id="{284EB5D7-71DA-4B69-A270-CCB46BBFD843}"/>
                  </a:ext>
                </a:extLst>
              </p:cNvPr>
              <p:cNvSpPr/>
              <p:nvPr/>
            </p:nvSpPr>
            <p:spPr>
              <a:xfrm>
                <a:off x="5223248" y="3728006"/>
                <a:ext cx="341291" cy="395213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256D329D-3C14-412F-9F53-C30E8FA31231}"/>
                  </a:ext>
                </a:extLst>
              </p:cNvPr>
              <p:cNvCxnSpPr/>
              <p:nvPr/>
            </p:nvCxnSpPr>
            <p:spPr>
              <a:xfrm flipH="1">
                <a:off x="5216989" y="375066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1A40E83-B0EF-4121-B0D8-A844EBFD71FF}"/>
                </a:ext>
              </a:extLst>
            </p:cNvPr>
            <p:cNvCxnSpPr/>
            <p:nvPr/>
          </p:nvCxnSpPr>
          <p:spPr>
            <a:xfrm flipV="1">
              <a:off x="7427051" y="424403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723D898D-4586-4F0A-99CE-F7E4953FEAAE}"/>
                </a:ext>
              </a:extLst>
            </p:cNvPr>
            <p:cNvCxnSpPr/>
            <p:nvPr/>
          </p:nvCxnSpPr>
          <p:spPr>
            <a:xfrm flipV="1">
              <a:off x="8626186" y="2795391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D17E644F-AE08-42BD-9B4F-D62440009896}"/>
                </a:ext>
              </a:extLst>
            </p:cNvPr>
            <p:cNvCxnSpPr/>
            <p:nvPr/>
          </p:nvCxnSpPr>
          <p:spPr>
            <a:xfrm flipV="1">
              <a:off x="8673399" y="5305006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9A99AF08-5D0F-41F5-94B9-C14A0DD73E67}"/>
              </a:ext>
            </a:extLst>
          </p:cNvPr>
          <p:cNvSpPr txBox="1"/>
          <p:nvPr/>
        </p:nvSpPr>
        <p:spPr>
          <a:xfrm>
            <a:off x="3320608" y="4707217"/>
            <a:ext cx="1080618" cy="369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 </a:t>
            </a:r>
            <a:r>
              <a:rPr lang="en-US" dirty="0"/>
              <a:t>= 4 k</a:t>
            </a:r>
            <a:r>
              <a:rPr lang="el-GR" dirty="0"/>
              <a:t>Ω</a:t>
            </a:r>
            <a:endParaRPr lang="en-US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9C2E18F-4CA9-4B08-82D5-3824C1E27257}"/>
              </a:ext>
            </a:extLst>
          </p:cNvPr>
          <p:cNvSpPr txBox="1"/>
          <p:nvPr/>
        </p:nvSpPr>
        <p:spPr>
          <a:xfrm>
            <a:off x="2516384" y="3807031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D2503A6-CA9F-4B2A-969F-6336715EB1A9}"/>
              </a:ext>
            </a:extLst>
          </p:cNvPr>
          <p:cNvSpPr txBox="1"/>
          <p:nvPr/>
        </p:nvSpPr>
        <p:spPr>
          <a:xfrm>
            <a:off x="4535794" y="3102007"/>
            <a:ext cx="408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3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E83060FB-4AEB-4880-9D4F-8982675FD4BF}"/>
              </a:ext>
            </a:extLst>
          </p:cNvPr>
          <p:cNvSpPr txBox="1"/>
          <p:nvPr/>
        </p:nvSpPr>
        <p:spPr>
          <a:xfrm>
            <a:off x="4532127" y="5326285"/>
            <a:ext cx="3331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-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1421C265-3FD8-4357-A010-45961B9268CF}"/>
              </a:ext>
            </a:extLst>
          </p:cNvPr>
          <p:cNvSpPr txBox="1"/>
          <p:nvPr/>
        </p:nvSpPr>
        <p:spPr>
          <a:xfrm>
            <a:off x="4510309" y="4150486"/>
            <a:ext cx="333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12A86E96-A3D3-4CCF-8FAF-E7E8C33A69C7}"/>
              </a:ext>
            </a:extLst>
          </p:cNvPr>
          <p:cNvSpPr txBox="1"/>
          <p:nvPr/>
        </p:nvSpPr>
        <p:spPr>
          <a:xfrm>
            <a:off x="4505477" y="4679294"/>
            <a:ext cx="548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</a:t>
            </a:r>
          </a:p>
        </p:txBody>
      </p:sp>
      <p:graphicFrame>
        <p:nvGraphicFramePr>
          <p:cNvPr id="75" name="Table 3">
            <a:extLst>
              <a:ext uri="{FF2B5EF4-FFF2-40B4-BE49-F238E27FC236}">
                <a16:creationId xmlns:a16="http://schemas.microsoft.com/office/drawing/2014/main" id="{AA352A7A-5BD3-4AA5-9950-BBC0BD9C9F4B}"/>
              </a:ext>
            </a:extLst>
          </p:cNvPr>
          <p:cNvGraphicFramePr>
            <a:graphicFrameLocks noGrp="1"/>
          </p:cNvGraphicFramePr>
          <p:nvPr/>
        </p:nvGraphicFramePr>
        <p:xfrm>
          <a:off x="5241091" y="2003631"/>
          <a:ext cx="6680000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000">
                  <a:extLst>
                    <a:ext uri="{9D8B030D-6E8A-4147-A177-3AD203B41FA5}">
                      <a16:colId xmlns:a16="http://schemas.microsoft.com/office/drawing/2014/main" val="3880116037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381939952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1890008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3209089403"/>
                    </a:ext>
                  </a:extLst>
                </a:gridCol>
                <a:gridCol w="1336000">
                  <a:extLst>
                    <a:ext uri="{9D8B030D-6E8A-4147-A177-3AD203B41FA5}">
                      <a16:colId xmlns:a16="http://schemas.microsoft.com/office/drawing/2014/main" val="25746120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Diode 1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2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Diode 3 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 Input Conditions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3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7300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111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108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794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88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703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off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6464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255013"/>
                  </a:ext>
                </a:extLst>
              </a:tr>
            </a:tbl>
          </a:graphicData>
        </a:graphic>
      </p:graphicFrame>
      <p:sp>
        <p:nvSpPr>
          <p:cNvPr id="77" name="Rectangle 76">
            <a:extLst>
              <a:ext uri="{FF2B5EF4-FFF2-40B4-BE49-F238E27FC236}">
                <a16:creationId xmlns:a16="http://schemas.microsoft.com/office/drawing/2014/main" id="{8B6F1FA4-5003-4D39-85FA-EF5FE2453603}"/>
              </a:ext>
            </a:extLst>
          </p:cNvPr>
          <p:cNvSpPr/>
          <p:nvPr/>
        </p:nvSpPr>
        <p:spPr>
          <a:xfrm>
            <a:off x="9251595" y="3021662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425A92A0-065C-4C22-A11C-55A5D10713E6}"/>
              </a:ext>
            </a:extLst>
          </p:cNvPr>
          <p:cNvSpPr/>
          <p:nvPr/>
        </p:nvSpPr>
        <p:spPr>
          <a:xfrm>
            <a:off x="9251595" y="3387185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5BB64DC-34FB-4DEE-BB76-F314F3A9A0AA}"/>
              </a:ext>
            </a:extLst>
          </p:cNvPr>
          <p:cNvSpPr/>
          <p:nvPr/>
        </p:nvSpPr>
        <p:spPr>
          <a:xfrm>
            <a:off x="9269331" y="4506272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72A5589-AE67-45CA-AFB1-63D6D7EF13CE}"/>
              </a:ext>
            </a:extLst>
          </p:cNvPr>
          <p:cNvSpPr/>
          <p:nvPr/>
        </p:nvSpPr>
        <p:spPr>
          <a:xfrm>
            <a:off x="9269331" y="4883386"/>
            <a:ext cx="2651760" cy="365760"/>
          </a:xfrm>
          <a:prstGeom prst="rect">
            <a:avLst/>
          </a:prstGeom>
          <a:pattFill prst="pct30">
            <a:fgClr>
              <a:srgbClr val="00B0F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E984FCA0-BD41-4F1D-B629-3B6D1903D3BC}"/>
              </a:ext>
            </a:extLst>
          </p:cNvPr>
          <p:cNvSpPr/>
          <p:nvPr/>
        </p:nvSpPr>
        <p:spPr>
          <a:xfrm>
            <a:off x="5269205" y="4150901"/>
            <a:ext cx="3972013" cy="355144"/>
          </a:xfrm>
          <a:prstGeom prst="rect">
            <a:avLst/>
          </a:prstGeom>
          <a:solidFill>
            <a:srgbClr val="00FF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2D77FD-0726-44D0-844D-427EA7844564}"/>
              </a:ext>
            </a:extLst>
          </p:cNvPr>
          <p:cNvSpPr txBox="1"/>
          <p:nvPr/>
        </p:nvSpPr>
        <p:spPr>
          <a:xfrm>
            <a:off x="11022076" y="2629630"/>
            <a:ext cx="88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 V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1699DED-1D03-4F20-8DAE-C06CBD1E3705}"/>
              </a:ext>
            </a:extLst>
          </p:cNvPr>
          <p:cNvSpPr txBox="1"/>
          <p:nvPr/>
        </p:nvSpPr>
        <p:spPr>
          <a:xfrm>
            <a:off x="9289472" y="2669473"/>
            <a:ext cx="1267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</a:t>
            </a:r>
            <a:r>
              <a:rPr lang="en-US" baseline="-25000" dirty="0"/>
              <a:t>in</a:t>
            </a:r>
            <a:r>
              <a:rPr lang="en-US" dirty="0"/>
              <a:t> &lt; 0.7 V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4C252D7-AE5E-41C0-B508-4F7B61590031}"/>
              </a:ext>
            </a:extLst>
          </p:cNvPr>
          <p:cNvSpPr/>
          <p:nvPr/>
        </p:nvSpPr>
        <p:spPr>
          <a:xfrm>
            <a:off x="2554537" y="3033140"/>
            <a:ext cx="976745" cy="1292671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4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22451</TotalTime>
  <Words>1951</Words>
  <Application>Microsoft Office PowerPoint</Application>
  <PresentationFormat>Widescreen</PresentationFormat>
  <Paragraphs>541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Analog Electronics Technology</vt:lpstr>
      <vt:lpstr>Practice Problem 1:  Find the value of the unknown resistor that makes the current through that resistor ½ of the current through the 8 Ohm resistor.</vt:lpstr>
      <vt:lpstr>Practice Problem 1:  Find the value of the unknown resistor that makes the current through that resistor ½ of the current through the 8 Ohm resistor.</vt:lpstr>
      <vt:lpstr>Practice Problem 1:  Find the value of the unknown resistor that makes the current through that resistor ½ of the current through the 8 Ohm resistor.</vt:lpstr>
      <vt:lpstr>Practice Problem 1:  Find the value of the unknown resistor that makes the current through that resistor ½ of the current through the 8 Ohm resistor.</vt:lpstr>
      <vt:lpstr>PowerPoint Presentation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2:  Find the transfer characteristics for the following circuit.</vt:lpstr>
      <vt:lpstr>Practice Problem 2  b)  Find the current through the diodes and the output voltage when the input is 5.0 volts</vt:lpstr>
      <vt:lpstr>Practice Problem 2  c)  Find the current through the diode and the output voltage when the input is 1.0 volts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509</cp:revision>
  <dcterms:created xsi:type="dcterms:W3CDTF">2018-11-17T00:51:02Z</dcterms:created>
  <dcterms:modified xsi:type="dcterms:W3CDTF">2020-10-02T01:07:59Z</dcterms:modified>
</cp:coreProperties>
</file>