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3" r:id="rId3"/>
    <p:sldId id="405" r:id="rId4"/>
    <p:sldId id="407" r:id="rId5"/>
    <p:sldId id="411" r:id="rId6"/>
    <p:sldId id="437" r:id="rId7"/>
    <p:sldId id="438" r:id="rId8"/>
    <p:sldId id="439" r:id="rId9"/>
    <p:sldId id="440" r:id="rId10"/>
    <p:sldId id="441" r:id="rId11"/>
    <p:sldId id="456" r:id="rId12"/>
    <p:sldId id="457" r:id="rId13"/>
    <p:sldId id="43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65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Transfer%20Function%20Proble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Transfer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'Sheet1 (2)'!$B$6:$B$123</c:f>
              <c:numCache>
                <c:formatCode>General</c:formatCode>
                <c:ptCount val="118"/>
                <c:pt idx="0">
                  <c:v>0</c:v>
                </c:pt>
                <c:pt idx="1">
                  <c:v>0.3</c:v>
                </c:pt>
                <c:pt idx="2">
                  <c:v>0.6</c:v>
                </c:pt>
                <c:pt idx="3">
                  <c:v>0.89999999999999991</c:v>
                </c:pt>
                <c:pt idx="4">
                  <c:v>1.2</c:v>
                </c:pt>
                <c:pt idx="5">
                  <c:v>1.5</c:v>
                </c:pt>
                <c:pt idx="6">
                  <c:v>1.8</c:v>
                </c:pt>
                <c:pt idx="7">
                  <c:v>2.1</c:v>
                </c:pt>
                <c:pt idx="8">
                  <c:v>2.4</c:v>
                </c:pt>
                <c:pt idx="9">
                  <c:v>2.6999999999999997</c:v>
                </c:pt>
                <c:pt idx="10">
                  <c:v>2.9999999999999996</c:v>
                </c:pt>
                <c:pt idx="11">
                  <c:v>3.2999999999999994</c:v>
                </c:pt>
                <c:pt idx="12">
                  <c:v>3.5999999999999992</c:v>
                </c:pt>
                <c:pt idx="13">
                  <c:v>3.899999999999999</c:v>
                </c:pt>
                <c:pt idx="14">
                  <c:v>4.1999999999999993</c:v>
                </c:pt>
                <c:pt idx="15">
                  <c:v>4.4999999999999991</c:v>
                </c:pt>
                <c:pt idx="16">
                  <c:v>4.7999999999999989</c:v>
                </c:pt>
                <c:pt idx="17">
                  <c:v>5.0999999999999988</c:v>
                </c:pt>
                <c:pt idx="18">
                  <c:v>5.3999999999999986</c:v>
                </c:pt>
                <c:pt idx="19">
                  <c:v>5.6999999999999984</c:v>
                </c:pt>
                <c:pt idx="20">
                  <c:v>5.9999999999999982</c:v>
                </c:pt>
                <c:pt idx="21">
                  <c:v>6.299999999999998</c:v>
                </c:pt>
                <c:pt idx="22">
                  <c:v>6.5999999999999979</c:v>
                </c:pt>
                <c:pt idx="23">
                  <c:v>6.8999999999999977</c:v>
                </c:pt>
                <c:pt idx="24">
                  <c:v>7.1999999999999975</c:v>
                </c:pt>
                <c:pt idx="25">
                  <c:v>7.4999999999999973</c:v>
                </c:pt>
                <c:pt idx="26">
                  <c:v>7.7999999999999972</c:v>
                </c:pt>
                <c:pt idx="27">
                  <c:v>8.0999999999999979</c:v>
                </c:pt>
                <c:pt idx="28">
                  <c:v>8.3999999999999986</c:v>
                </c:pt>
                <c:pt idx="29">
                  <c:v>8.6999999999999993</c:v>
                </c:pt>
                <c:pt idx="30">
                  <c:v>9</c:v>
                </c:pt>
                <c:pt idx="31">
                  <c:v>9.3000000000000007</c:v>
                </c:pt>
                <c:pt idx="32">
                  <c:v>9.6000000000000014</c:v>
                </c:pt>
                <c:pt idx="33">
                  <c:v>9.9000000000000021</c:v>
                </c:pt>
                <c:pt idx="34">
                  <c:v>10.200000000000003</c:v>
                </c:pt>
                <c:pt idx="35">
                  <c:v>10.500000000000004</c:v>
                </c:pt>
                <c:pt idx="36">
                  <c:v>10.800000000000004</c:v>
                </c:pt>
                <c:pt idx="37">
                  <c:v>11.100000000000005</c:v>
                </c:pt>
                <c:pt idx="38">
                  <c:v>11.400000000000006</c:v>
                </c:pt>
                <c:pt idx="39">
                  <c:v>11.700000000000006</c:v>
                </c:pt>
                <c:pt idx="40">
                  <c:v>12.000000000000007</c:v>
                </c:pt>
                <c:pt idx="41">
                  <c:v>12.300000000000008</c:v>
                </c:pt>
                <c:pt idx="42">
                  <c:v>12.600000000000009</c:v>
                </c:pt>
                <c:pt idx="43">
                  <c:v>12.900000000000009</c:v>
                </c:pt>
                <c:pt idx="44">
                  <c:v>13.20000000000001</c:v>
                </c:pt>
                <c:pt idx="45">
                  <c:v>13.500000000000011</c:v>
                </c:pt>
                <c:pt idx="46">
                  <c:v>13.800000000000011</c:v>
                </c:pt>
                <c:pt idx="47">
                  <c:v>14.100000000000012</c:v>
                </c:pt>
                <c:pt idx="48">
                  <c:v>14.400000000000013</c:v>
                </c:pt>
                <c:pt idx="49">
                  <c:v>14.700000000000014</c:v>
                </c:pt>
                <c:pt idx="50">
                  <c:v>15.000000000000014</c:v>
                </c:pt>
                <c:pt idx="51">
                  <c:v>15.300000000000015</c:v>
                </c:pt>
                <c:pt idx="52">
                  <c:v>15.600000000000016</c:v>
                </c:pt>
                <c:pt idx="53">
                  <c:v>15.900000000000016</c:v>
                </c:pt>
                <c:pt idx="54">
                  <c:v>16.200000000000017</c:v>
                </c:pt>
                <c:pt idx="55">
                  <c:v>16.500000000000018</c:v>
                </c:pt>
                <c:pt idx="56">
                  <c:v>16.800000000000018</c:v>
                </c:pt>
                <c:pt idx="57">
                  <c:v>17.100000000000019</c:v>
                </c:pt>
                <c:pt idx="58">
                  <c:v>17.40000000000002</c:v>
                </c:pt>
                <c:pt idx="59">
                  <c:v>17.700000000000021</c:v>
                </c:pt>
                <c:pt idx="60">
                  <c:v>18.000000000000021</c:v>
                </c:pt>
                <c:pt idx="61">
                  <c:v>18.300000000000022</c:v>
                </c:pt>
                <c:pt idx="62">
                  <c:v>18.600000000000023</c:v>
                </c:pt>
                <c:pt idx="63">
                  <c:v>18.900000000000023</c:v>
                </c:pt>
                <c:pt idx="64">
                  <c:v>19.200000000000024</c:v>
                </c:pt>
                <c:pt idx="65">
                  <c:v>19.500000000000025</c:v>
                </c:pt>
                <c:pt idx="66">
                  <c:v>19.800000000000026</c:v>
                </c:pt>
                <c:pt idx="67">
                  <c:v>20.100000000000026</c:v>
                </c:pt>
                <c:pt idx="68">
                  <c:v>20.400000000000027</c:v>
                </c:pt>
                <c:pt idx="69">
                  <c:v>20.700000000000028</c:v>
                </c:pt>
                <c:pt idx="70">
                  <c:v>21.000000000000028</c:v>
                </c:pt>
                <c:pt idx="71">
                  <c:v>21.300000000000029</c:v>
                </c:pt>
                <c:pt idx="72">
                  <c:v>21.60000000000003</c:v>
                </c:pt>
                <c:pt idx="73">
                  <c:v>21.900000000000031</c:v>
                </c:pt>
                <c:pt idx="74">
                  <c:v>22.200000000000031</c:v>
                </c:pt>
                <c:pt idx="75">
                  <c:v>22.500000000000032</c:v>
                </c:pt>
                <c:pt idx="76">
                  <c:v>22.800000000000033</c:v>
                </c:pt>
                <c:pt idx="77">
                  <c:v>23.100000000000033</c:v>
                </c:pt>
                <c:pt idx="78">
                  <c:v>23.400000000000034</c:v>
                </c:pt>
                <c:pt idx="79">
                  <c:v>23.700000000000035</c:v>
                </c:pt>
                <c:pt idx="80">
                  <c:v>24.000000000000036</c:v>
                </c:pt>
                <c:pt idx="81">
                  <c:v>24.300000000000036</c:v>
                </c:pt>
                <c:pt idx="82">
                  <c:v>24.600000000000037</c:v>
                </c:pt>
                <c:pt idx="83">
                  <c:v>24.900000000000038</c:v>
                </c:pt>
                <c:pt idx="84">
                  <c:v>25.200000000000038</c:v>
                </c:pt>
                <c:pt idx="85">
                  <c:v>25.500000000000039</c:v>
                </c:pt>
                <c:pt idx="86">
                  <c:v>25.80000000000004</c:v>
                </c:pt>
                <c:pt idx="87">
                  <c:v>26.100000000000041</c:v>
                </c:pt>
                <c:pt idx="88">
                  <c:v>26.400000000000041</c:v>
                </c:pt>
                <c:pt idx="89">
                  <c:v>26.700000000000042</c:v>
                </c:pt>
                <c:pt idx="90">
                  <c:v>27.000000000000043</c:v>
                </c:pt>
                <c:pt idx="91">
                  <c:v>27.300000000000043</c:v>
                </c:pt>
                <c:pt idx="92">
                  <c:v>27.600000000000044</c:v>
                </c:pt>
                <c:pt idx="93">
                  <c:v>27.900000000000045</c:v>
                </c:pt>
                <c:pt idx="94">
                  <c:v>28.200000000000045</c:v>
                </c:pt>
                <c:pt idx="95">
                  <c:v>28.500000000000046</c:v>
                </c:pt>
                <c:pt idx="96">
                  <c:v>28.800000000000047</c:v>
                </c:pt>
                <c:pt idx="97">
                  <c:v>29.100000000000048</c:v>
                </c:pt>
                <c:pt idx="98">
                  <c:v>29.400000000000048</c:v>
                </c:pt>
                <c:pt idx="99">
                  <c:v>29.700000000000049</c:v>
                </c:pt>
                <c:pt idx="100">
                  <c:v>30.00000000000005</c:v>
                </c:pt>
                <c:pt idx="101">
                  <c:v>30.30000000000005</c:v>
                </c:pt>
                <c:pt idx="102">
                  <c:v>30.600000000000051</c:v>
                </c:pt>
                <c:pt idx="103">
                  <c:v>30.900000000000052</c:v>
                </c:pt>
                <c:pt idx="104">
                  <c:v>31.200000000000053</c:v>
                </c:pt>
                <c:pt idx="105">
                  <c:v>31.500000000000053</c:v>
                </c:pt>
                <c:pt idx="106">
                  <c:v>31.800000000000054</c:v>
                </c:pt>
                <c:pt idx="107">
                  <c:v>32.100000000000051</c:v>
                </c:pt>
                <c:pt idx="108">
                  <c:v>32.400000000000048</c:v>
                </c:pt>
                <c:pt idx="109">
                  <c:v>32.700000000000045</c:v>
                </c:pt>
                <c:pt idx="110">
                  <c:v>33.000000000000043</c:v>
                </c:pt>
                <c:pt idx="111">
                  <c:v>33.30000000000004</c:v>
                </c:pt>
                <c:pt idx="112">
                  <c:v>33.600000000000037</c:v>
                </c:pt>
                <c:pt idx="113">
                  <c:v>33.900000000000034</c:v>
                </c:pt>
                <c:pt idx="114">
                  <c:v>34.200000000000031</c:v>
                </c:pt>
                <c:pt idx="115">
                  <c:v>34.500000000000028</c:v>
                </c:pt>
                <c:pt idx="116">
                  <c:v>34.800000000000026</c:v>
                </c:pt>
                <c:pt idx="117">
                  <c:v>35.100000000000023</c:v>
                </c:pt>
              </c:numCache>
            </c:numRef>
          </c:xVal>
          <c:yVal>
            <c:numRef>
              <c:f>'Sheet1 (2)'!$C$6:$C$123</c:f>
              <c:numCache>
                <c:formatCode>General</c:formatCode>
                <c:ptCount val="118"/>
                <c:pt idx="0">
                  <c:v>3.0249999999999999</c:v>
                </c:pt>
                <c:pt idx="1">
                  <c:v>3.0249999999999999</c:v>
                </c:pt>
                <c:pt idx="2">
                  <c:v>3.0249999999999999</c:v>
                </c:pt>
                <c:pt idx="3">
                  <c:v>3.0249999999999999</c:v>
                </c:pt>
                <c:pt idx="4">
                  <c:v>3.0249999999999999</c:v>
                </c:pt>
                <c:pt idx="5">
                  <c:v>3.0249999999999999</c:v>
                </c:pt>
                <c:pt idx="6">
                  <c:v>3.0249999999999999</c:v>
                </c:pt>
                <c:pt idx="7">
                  <c:v>3.0249999999999999</c:v>
                </c:pt>
                <c:pt idx="8">
                  <c:v>3.0249999999999999</c:v>
                </c:pt>
                <c:pt idx="9">
                  <c:v>3.0249999999999999</c:v>
                </c:pt>
                <c:pt idx="10">
                  <c:v>3.0249999999999999</c:v>
                </c:pt>
                <c:pt idx="11">
                  <c:v>3.1</c:v>
                </c:pt>
                <c:pt idx="12">
                  <c:v>3.1818181818181817</c:v>
                </c:pt>
                <c:pt idx="13">
                  <c:v>3.2636363636363637</c:v>
                </c:pt>
                <c:pt idx="14">
                  <c:v>3.3454545454545457</c:v>
                </c:pt>
                <c:pt idx="15">
                  <c:v>3.4272727272727268</c:v>
                </c:pt>
                <c:pt idx="16">
                  <c:v>3.5090909090909088</c:v>
                </c:pt>
                <c:pt idx="17">
                  <c:v>3.5909090909090908</c:v>
                </c:pt>
                <c:pt idx="18">
                  <c:v>3.6727272727272728</c:v>
                </c:pt>
                <c:pt idx="19">
                  <c:v>3.754545454545454</c:v>
                </c:pt>
                <c:pt idx="20">
                  <c:v>3.836363636363636</c:v>
                </c:pt>
                <c:pt idx="21">
                  <c:v>3.918181818181818</c:v>
                </c:pt>
                <c:pt idx="22">
                  <c:v>3.9999999999999996</c:v>
                </c:pt>
                <c:pt idx="23">
                  <c:v>4.0818181818181811</c:v>
                </c:pt>
                <c:pt idx="24">
                  <c:v>4.1636363636363631</c:v>
                </c:pt>
                <c:pt idx="25">
                  <c:v>4.2454545454545451</c:v>
                </c:pt>
                <c:pt idx="26">
                  <c:v>4.3272727272727263</c:v>
                </c:pt>
                <c:pt idx="27">
                  <c:v>4.4090909090909083</c:v>
                </c:pt>
                <c:pt idx="28">
                  <c:v>4.4909090909090903</c:v>
                </c:pt>
                <c:pt idx="29">
                  <c:v>4.5727272727272723</c:v>
                </c:pt>
                <c:pt idx="30">
                  <c:v>4.6545454545454543</c:v>
                </c:pt>
                <c:pt idx="31">
                  <c:v>4.7363636363636363</c:v>
                </c:pt>
                <c:pt idx="32">
                  <c:v>4.8181818181818183</c:v>
                </c:pt>
                <c:pt idx="33">
                  <c:v>4.9000000000000004</c:v>
                </c:pt>
                <c:pt idx="34">
                  <c:v>4.9818181818181824</c:v>
                </c:pt>
                <c:pt idx="35">
                  <c:v>5.0636363636363644</c:v>
                </c:pt>
                <c:pt idx="36">
                  <c:v>5.1454545454545464</c:v>
                </c:pt>
                <c:pt idx="37">
                  <c:v>5.2272727272727284</c:v>
                </c:pt>
                <c:pt idx="38">
                  <c:v>5.3090909090909104</c:v>
                </c:pt>
                <c:pt idx="39">
                  <c:v>5.3909090909090933</c:v>
                </c:pt>
                <c:pt idx="40">
                  <c:v>5.4727272727272744</c:v>
                </c:pt>
                <c:pt idx="41">
                  <c:v>5.5545454545454565</c:v>
                </c:pt>
                <c:pt idx="42">
                  <c:v>5.6363636363636385</c:v>
                </c:pt>
                <c:pt idx="43">
                  <c:v>5.7181818181818214</c:v>
                </c:pt>
                <c:pt idx="44">
                  <c:v>5.8000000000000025</c:v>
                </c:pt>
                <c:pt idx="45">
                  <c:v>5.8818181818181845</c:v>
                </c:pt>
                <c:pt idx="46">
                  <c:v>5.9636363636363665</c:v>
                </c:pt>
                <c:pt idx="47">
                  <c:v>6.0454545454545494</c:v>
                </c:pt>
                <c:pt idx="48">
                  <c:v>6.1272727272727305</c:v>
                </c:pt>
                <c:pt idx="49">
                  <c:v>6.2090909090909125</c:v>
                </c:pt>
                <c:pt idx="50">
                  <c:v>6.2909090909090946</c:v>
                </c:pt>
                <c:pt idx="51">
                  <c:v>6.3727272727272775</c:v>
                </c:pt>
                <c:pt idx="52">
                  <c:v>6.4545454545454586</c:v>
                </c:pt>
                <c:pt idx="53">
                  <c:v>6.5363636363636406</c:v>
                </c:pt>
                <c:pt idx="54">
                  <c:v>6.6181818181818226</c:v>
                </c:pt>
                <c:pt idx="55">
                  <c:v>6.7000000000000055</c:v>
                </c:pt>
                <c:pt idx="56">
                  <c:v>6.7818181818181866</c:v>
                </c:pt>
                <c:pt idx="57">
                  <c:v>6.8636363636363686</c:v>
                </c:pt>
                <c:pt idx="58">
                  <c:v>6.9454545454545507</c:v>
                </c:pt>
                <c:pt idx="59">
                  <c:v>7.0272727272727336</c:v>
                </c:pt>
                <c:pt idx="60">
                  <c:v>7.1090909090909147</c:v>
                </c:pt>
                <c:pt idx="61">
                  <c:v>7.1909090909090967</c:v>
                </c:pt>
                <c:pt idx="62">
                  <c:v>7.2727272727272787</c:v>
                </c:pt>
                <c:pt idx="63">
                  <c:v>7.3545454545454616</c:v>
                </c:pt>
                <c:pt idx="64">
                  <c:v>7.4363636363636427</c:v>
                </c:pt>
                <c:pt idx="65">
                  <c:v>7.5181818181818247</c:v>
                </c:pt>
                <c:pt idx="66">
                  <c:v>7.6000000000000068</c:v>
                </c:pt>
                <c:pt idx="67">
                  <c:v>7.6818181818181897</c:v>
                </c:pt>
                <c:pt idx="68">
                  <c:v>7.7636363636363708</c:v>
                </c:pt>
                <c:pt idx="69">
                  <c:v>7.8454545454545528</c:v>
                </c:pt>
                <c:pt idx="70">
                  <c:v>7.9272727272727348</c:v>
                </c:pt>
                <c:pt idx="71">
                  <c:v>8.0090909090909186</c:v>
                </c:pt>
                <c:pt idx="72">
                  <c:v>8.0909090909091006</c:v>
                </c:pt>
                <c:pt idx="73">
                  <c:v>8.1727272727272808</c:v>
                </c:pt>
                <c:pt idx="74">
                  <c:v>8.2545454545454628</c:v>
                </c:pt>
                <c:pt idx="75">
                  <c:v>8.3363636363636466</c:v>
                </c:pt>
                <c:pt idx="76">
                  <c:v>8.4181818181818269</c:v>
                </c:pt>
                <c:pt idx="77">
                  <c:v>8.5000000000000089</c:v>
                </c:pt>
                <c:pt idx="78">
                  <c:v>8.5818181818181909</c:v>
                </c:pt>
                <c:pt idx="79">
                  <c:v>8.6636363636363747</c:v>
                </c:pt>
                <c:pt idx="80">
                  <c:v>8.7454545454545567</c:v>
                </c:pt>
                <c:pt idx="81">
                  <c:v>8.8272727272727369</c:v>
                </c:pt>
                <c:pt idx="82">
                  <c:v>8.9090909090909189</c:v>
                </c:pt>
                <c:pt idx="83">
                  <c:v>8.9909090909091027</c:v>
                </c:pt>
                <c:pt idx="84">
                  <c:v>9.072727272727283</c:v>
                </c:pt>
                <c:pt idx="85">
                  <c:v>9.154545454545465</c:v>
                </c:pt>
                <c:pt idx="86">
                  <c:v>9.236363636363647</c:v>
                </c:pt>
                <c:pt idx="87">
                  <c:v>9.3181818181818308</c:v>
                </c:pt>
                <c:pt idx="88">
                  <c:v>9.4000000000000128</c:v>
                </c:pt>
                <c:pt idx="89">
                  <c:v>9.481818181818193</c:v>
                </c:pt>
                <c:pt idx="90">
                  <c:v>9.563636363636375</c:v>
                </c:pt>
                <c:pt idx="91">
                  <c:v>9.6454545454545588</c:v>
                </c:pt>
                <c:pt idx="92">
                  <c:v>9.7272727272727391</c:v>
                </c:pt>
                <c:pt idx="93">
                  <c:v>9.8090909090909211</c:v>
                </c:pt>
                <c:pt idx="94">
                  <c:v>9.8909090909091031</c:v>
                </c:pt>
                <c:pt idx="95">
                  <c:v>9.9727272727272869</c:v>
                </c:pt>
                <c:pt idx="96">
                  <c:v>10</c:v>
                </c:pt>
                <c:pt idx="97">
                  <c:v>10</c:v>
                </c:pt>
                <c:pt idx="98">
                  <c:v>10</c:v>
                </c:pt>
                <c:pt idx="99">
                  <c:v>10</c:v>
                </c:pt>
                <c:pt idx="100">
                  <c:v>10</c:v>
                </c:pt>
                <c:pt idx="101">
                  <c:v>10</c:v>
                </c:pt>
                <c:pt idx="102">
                  <c:v>10</c:v>
                </c:pt>
                <c:pt idx="103">
                  <c:v>10</c:v>
                </c:pt>
                <c:pt idx="104">
                  <c:v>10</c:v>
                </c:pt>
                <c:pt idx="105">
                  <c:v>10</c:v>
                </c:pt>
                <c:pt idx="106">
                  <c:v>10</c:v>
                </c:pt>
                <c:pt idx="107">
                  <c:v>10</c:v>
                </c:pt>
                <c:pt idx="108">
                  <c:v>10</c:v>
                </c:pt>
                <c:pt idx="109">
                  <c:v>10</c:v>
                </c:pt>
                <c:pt idx="110">
                  <c:v>10</c:v>
                </c:pt>
                <c:pt idx="111">
                  <c:v>10</c:v>
                </c:pt>
                <c:pt idx="112">
                  <c:v>10</c:v>
                </c:pt>
                <c:pt idx="113">
                  <c:v>10</c:v>
                </c:pt>
                <c:pt idx="114">
                  <c:v>10</c:v>
                </c:pt>
                <c:pt idx="115">
                  <c:v>10</c:v>
                </c:pt>
                <c:pt idx="116">
                  <c:v>10</c:v>
                </c:pt>
                <c:pt idx="117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01-4E12-ADEB-3AA6A4555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2166248"/>
        <c:axId val="462144272"/>
      </c:scatterChart>
      <c:valAx>
        <c:axId val="462166248"/>
        <c:scaling>
          <c:orientation val="minMax"/>
          <c:max val="3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2144272"/>
        <c:crosses val="autoZero"/>
        <c:crossBetween val="midCat"/>
      </c:valAx>
      <c:valAx>
        <c:axId val="462144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21662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Transfer Characteristics of Circuits with Multiple Diodes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295566" y="4851447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547962" y="1448289"/>
            <a:ext cx="886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697056" y="140739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Assume both diodes are 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C5E4E28-93EA-44EE-B18B-0359766A3270}"/>
              </a:ext>
            </a:extLst>
          </p:cNvPr>
          <p:cNvSpPr/>
          <p:nvPr/>
        </p:nvSpPr>
        <p:spPr>
          <a:xfrm>
            <a:off x="4810166" y="1330296"/>
            <a:ext cx="2756109" cy="5047414"/>
          </a:xfrm>
          <a:custGeom>
            <a:avLst/>
            <a:gdLst>
              <a:gd name="connsiteX0" fmla="*/ 1703650 w 2756109"/>
              <a:gd name="connsiteY0" fmla="*/ 447133 h 5047414"/>
              <a:gd name="connsiteX1" fmla="*/ 1703650 w 2756109"/>
              <a:gd name="connsiteY1" fmla="*/ 1854693 h 5047414"/>
              <a:gd name="connsiteX2" fmla="*/ 1477618 w 2756109"/>
              <a:gd name="connsiteY2" fmla="*/ 2450594 h 5047414"/>
              <a:gd name="connsiteX3" fmla="*/ 943362 w 2756109"/>
              <a:gd name="connsiteY3" fmla="*/ 2727996 h 5047414"/>
              <a:gd name="connsiteX4" fmla="*/ 193349 w 2756109"/>
              <a:gd name="connsiteY4" fmla="*/ 2861560 h 5047414"/>
              <a:gd name="connsiteX5" fmla="*/ 18688 w 2756109"/>
              <a:gd name="connsiteY5" fmla="*/ 3200607 h 5047414"/>
              <a:gd name="connsiteX6" fmla="*/ 8414 w 2756109"/>
              <a:gd name="connsiteY6" fmla="*/ 3724589 h 5047414"/>
              <a:gd name="connsiteX7" fmla="*/ 49510 w 2756109"/>
              <a:gd name="connsiteY7" fmla="*/ 4649264 h 5047414"/>
              <a:gd name="connsiteX8" fmla="*/ 285816 w 2756109"/>
              <a:gd name="connsiteY8" fmla="*/ 5039682 h 5047414"/>
              <a:gd name="connsiteX9" fmla="*/ 1118023 w 2756109"/>
              <a:gd name="connsiteY9" fmla="*/ 4731457 h 5047414"/>
              <a:gd name="connsiteX10" fmla="*/ 2587227 w 2756109"/>
              <a:gd name="connsiteY10" fmla="*/ 2902657 h 5047414"/>
              <a:gd name="connsiteX11" fmla="*/ 2710517 w 2756109"/>
              <a:gd name="connsiteY11" fmla="*/ 1464275 h 5047414"/>
              <a:gd name="connsiteX12" fmla="*/ 2463937 w 2756109"/>
              <a:gd name="connsiteY12" fmla="*/ 190279 h 5047414"/>
              <a:gd name="connsiteX13" fmla="*/ 1970778 w 2756109"/>
              <a:gd name="connsiteY13" fmla="*/ 5344 h 5047414"/>
              <a:gd name="connsiteX14" fmla="*/ 1713924 w 2756109"/>
              <a:gd name="connsiteY14" fmla="*/ 180005 h 50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56109" h="5047414">
                <a:moveTo>
                  <a:pt x="1703650" y="447133"/>
                </a:moveTo>
                <a:cubicBezTo>
                  <a:pt x="1722486" y="983958"/>
                  <a:pt x="1741322" y="1520783"/>
                  <a:pt x="1703650" y="1854693"/>
                </a:cubicBezTo>
                <a:cubicBezTo>
                  <a:pt x="1665978" y="2188603"/>
                  <a:pt x="1604333" y="2305044"/>
                  <a:pt x="1477618" y="2450594"/>
                </a:cubicBezTo>
                <a:cubicBezTo>
                  <a:pt x="1350903" y="2596144"/>
                  <a:pt x="1157407" y="2659502"/>
                  <a:pt x="943362" y="2727996"/>
                </a:cubicBezTo>
                <a:cubicBezTo>
                  <a:pt x="729317" y="2796490"/>
                  <a:pt x="347461" y="2782792"/>
                  <a:pt x="193349" y="2861560"/>
                </a:cubicBezTo>
                <a:cubicBezTo>
                  <a:pt x="39237" y="2940328"/>
                  <a:pt x="49511" y="3056769"/>
                  <a:pt x="18688" y="3200607"/>
                </a:cubicBezTo>
                <a:cubicBezTo>
                  <a:pt x="-12135" y="3344445"/>
                  <a:pt x="3277" y="3483146"/>
                  <a:pt x="8414" y="3724589"/>
                </a:cubicBezTo>
                <a:cubicBezTo>
                  <a:pt x="13551" y="3966032"/>
                  <a:pt x="3276" y="4430082"/>
                  <a:pt x="49510" y="4649264"/>
                </a:cubicBezTo>
                <a:cubicBezTo>
                  <a:pt x="95744" y="4868446"/>
                  <a:pt x="107731" y="5025983"/>
                  <a:pt x="285816" y="5039682"/>
                </a:cubicBezTo>
                <a:cubicBezTo>
                  <a:pt x="463901" y="5053381"/>
                  <a:pt x="734455" y="5087628"/>
                  <a:pt x="1118023" y="4731457"/>
                </a:cubicBezTo>
                <a:cubicBezTo>
                  <a:pt x="1501591" y="4375286"/>
                  <a:pt x="2321811" y="3447187"/>
                  <a:pt x="2587227" y="2902657"/>
                </a:cubicBezTo>
                <a:cubicBezTo>
                  <a:pt x="2852643" y="2358127"/>
                  <a:pt x="2731065" y="1916338"/>
                  <a:pt x="2710517" y="1464275"/>
                </a:cubicBezTo>
                <a:cubicBezTo>
                  <a:pt x="2689969" y="1012212"/>
                  <a:pt x="2587227" y="433434"/>
                  <a:pt x="2463937" y="190279"/>
                </a:cubicBezTo>
                <a:cubicBezTo>
                  <a:pt x="2340647" y="-52876"/>
                  <a:pt x="2095780" y="7056"/>
                  <a:pt x="1970778" y="5344"/>
                </a:cubicBezTo>
                <a:cubicBezTo>
                  <a:pt x="1845776" y="3632"/>
                  <a:pt x="1779850" y="91818"/>
                  <a:pt x="1713924" y="180005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14EA268-6661-4E98-8D77-DEF641398399}"/>
              </a:ext>
            </a:extLst>
          </p:cNvPr>
          <p:cNvSpPr txBox="1"/>
          <p:nvPr/>
        </p:nvSpPr>
        <p:spPr>
          <a:xfrm>
            <a:off x="7695653" y="2228690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From before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2B201FD-E256-456B-8539-11E7AA4FAFED}"/>
              </a:ext>
            </a:extLst>
          </p:cNvPr>
          <p:cNvSpPr txBox="1"/>
          <p:nvPr/>
        </p:nvSpPr>
        <p:spPr>
          <a:xfrm>
            <a:off x="7750792" y="3089006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Subtract second equation from the first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25A794C-DF1E-4F55-9D59-A4E209BAE7F5}"/>
              </a:ext>
            </a:extLst>
          </p:cNvPr>
          <p:cNvSpPr txBox="1"/>
          <p:nvPr/>
        </p:nvSpPr>
        <p:spPr>
          <a:xfrm>
            <a:off x="8304461" y="3596525"/>
            <a:ext cx="336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28.6 V –V</a:t>
            </a:r>
            <a:r>
              <a:rPr lang="en-US" baseline="-25000" dirty="0"/>
              <a:t>in</a:t>
            </a:r>
            <a:r>
              <a:rPr lang="en-US" dirty="0"/>
              <a:t> – 22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</a:t>
            </a:r>
            <a:r>
              <a:rPr lang="en-US" dirty="0"/>
              <a:t> = 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53ABEFF-D270-45E3-9AA2-66E679292407}"/>
              </a:ext>
            </a:extLst>
          </p:cNvPr>
          <p:cNvSpPr txBox="1"/>
          <p:nvPr/>
        </p:nvSpPr>
        <p:spPr>
          <a:xfrm>
            <a:off x="8334028" y="4218803"/>
            <a:ext cx="336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28.6 V –V</a:t>
            </a:r>
            <a:r>
              <a:rPr lang="en-US" baseline="-25000" dirty="0"/>
              <a:t>in</a:t>
            </a:r>
            <a:r>
              <a:rPr lang="en-US" dirty="0"/>
              <a:t> = 22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975F4F8-34EE-4CC9-A4CA-285F690C0B7F}"/>
              </a:ext>
            </a:extLst>
          </p:cNvPr>
          <p:cNvSpPr txBox="1"/>
          <p:nvPr/>
        </p:nvSpPr>
        <p:spPr>
          <a:xfrm>
            <a:off x="8436580" y="4772919"/>
            <a:ext cx="336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I</a:t>
            </a:r>
            <a:r>
              <a:rPr lang="en-US" baseline="-25000" dirty="0"/>
              <a:t>2</a:t>
            </a:r>
            <a:r>
              <a:rPr lang="en-US" dirty="0"/>
              <a:t> = 1.3 mA  –V</a:t>
            </a:r>
            <a:r>
              <a:rPr lang="en-US" baseline="-25000" dirty="0"/>
              <a:t>in</a:t>
            </a:r>
            <a:r>
              <a:rPr lang="en-US" dirty="0"/>
              <a:t> / 22 k</a:t>
            </a:r>
            <a:r>
              <a:rPr lang="el-GR" dirty="0"/>
              <a:t>Ω</a:t>
            </a:r>
            <a:r>
              <a:rPr lang="en-US" dirty="0"/>
              <a:t>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9F8E940-BA2F-4EE6-B1EF-330BAF2AB3F4}"/>
              </a:ext>
            </a:extLst>
          </p:cNvPr>
          <p:cNvSpPr txBox="1"/>
          <p:nvPr/>
        </p:nvSpPr>
        <p:spPr>
          <a:xfrm>
            <a:off x="7512806" y="5155062"/>
            <a:ext cx="2864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D28C8CE-867C-4984-BBCF-5B0D5F96C2C4}"/>
              </a:ext>
            </a:extLst>
          </p:cNvPr>
          <p:cNvSpPr txBox="1"/>
          <p:nvPr/>
        </p:nvSpPr>
        <p:spPr>
          <a:xfrm>
            <a:off x="7512805" y="5662581"/>
            <a:ext cx="462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10 V – 6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</a:t>
            </a:r>
            <a:r>
              <a:rPr lang="en-US" dirty="0"/>
              <a:t>  = 10 V – 7.8 V + 3/11 V</a:t>
            </a:r>
            <a:r>
              <a:rPr lang="en-US" baseline="-25000" dirty="0"/>
              <a:t>in</a:t>
            </a:r>
            <a:endParaRPr lang="en-US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94DAC1D-9C5E-4E27-896C-69A9E7FD2047}"/>
              </a:ext>
            </a:extLst>
          </p:cNvPr>
          <p:cNvSpPr txBox="1"/>
          <p:nvPr/>
        </p:nvSpPr>
        <p:spPr>
          <a:xfrm>
            <a:off x="7473433" y="6182911"/>
            <a:ext cx="2430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2.2 V + 3/11 V</a:t>
            </a:r>
            <a:r>
              <a:rPr lang="en-US" baseline="-25000" dirty="0"/>
              <a:t>in</a:t>
            </a:r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1CDFC9E-6E49-4237-815A-FF20C7628246}"/>
              </a:ext>
            </a:extLst>
          </p:cNvPr>
          <p:cNvSpPr txBox="1"/>
          <p:nvPr/>
        </p:nvSpPr>
        <p:spPr>
          <a:xfrm>
            <a:off x="7965600" y="1805079"/>
            <a:ext cx="40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27.9V – 6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1</a:t>
            </a:r>
            <a:r>
              <a:rPr lang="en-US" dirty="0"/>
              <a:t> – 24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 </a:t>
            </a:r>
            <a:r>
              <a:rPr lang="en-US" dirty="0"/>
              <a:t>= 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56DC5E6-9132-418B-B1FA-B121CEF4ECB1}"/>
              </a:ext>
            </a:extLst>
          </p:cNvPr>
          <p:cNvSpPr txBox="1"/>
          <p:nvPr/>
        </p:nvSpPr>
        <p:spPr>
          <a:xfrm>
            <a:off x="7860915" y="2556672"/>
            <a:ext cx="381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0.7 V – 6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* I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–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* I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= 0</a:t>
            </a:r>
          </a:p>
        </p:txBody>
      </p:sp>
    </p:spTree>
    <p:extLst>
      <p:ext uri="{BB962C8B-B14F-4D97-AF65-F5344CB8AC3E}">
        <p14:creationId xmlns:p14="http://schemas.microsoft.com/office/powerpoint/2010/main" val="81100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2" grpId="0"/>
      <p:bldP spid="83" grpId="0"/>
      <p:bldP spid="85" grpId="0"/>
      <p:bldP spid="87" grpId="0"/>
      <p:bldP spid="88" grpId="0"/>
      <p:bldP spid="89" grpId="0"/>
      <p:bldP spid="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295566" y="4851447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194503" cy="10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547962" y="1448289"/>
            <a:ext cx="886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190428" y="3494817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graphicFrame>
        <p:nvGraphicFramePr>
          <p:cNvPr id="94" name="Chart 93">
            <a:extLst>
              <a:ext uri="{FF2B5EF4-FFF2-40B4-BE49-F238E27FC236}">
                <a16:creationId xmlns:a16="http://schemas.microsoft.com/office/drawing/2014/main" id="{16E8A8AD-A0F4-4477-BAF8-2E150C731D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125089"/>
              </p:ext>
            </p:extLst>
          </p:nvPr>
        </p:nvGraphicFramePr>
        <p:xfrm>
          <a:off x="6729229" y="1853622"/>
          <a:ext cx="5368273" cy="4201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4953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2"/>
            <a:ext cx="96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circuit needs to be solved for each possible combination of diode states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798E4E-A5BD-4ED5-98C7-EDA8CEDE779C}"/>
              </a:ext>
            </a:extLst>
          </p:cNvPr>
          <p:cNvSpPr txBox="1"/>
          <p:nvPr/>
        </p:nvSpPr>
        <p:spPr>
          <a:xfrm>
            <a:off x="1186810" y="2945975"/>
            <a:ext cx="3578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two diodes: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0CF739-47AD-4F38-A912-78BC5CDC5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05442"/>
              </p:ext>
            </p:extLst>
          </p:nvPr>
        </p:nvGraphicFramePr>
        <p:xfrm>
          <a:off x="1186810" y="3829806"/>
          <a:ext cx="90478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965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261965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261965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261965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3EB616-85FD-4090-AD5B-3A1261D45885}"/>
              </a:ext>
            </a:extLst>
          </p:cNvPr>
          <p:cNvSpPr/>
          <p:nvPr/>
        </p:nvSpPr>
        <p:spPr>
          <a:xfrm>
            <a:off x="5710740" y="4197721"/>
            <a:ext cx="4446812" cy="375801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A28D27-86E4-4E8B-A289-61E58B578C7E}"/>
              </a:ext>
            </a:extLst>
          </p:cNvPr>
          <p:cNvSpPr/>
          <p:nvPr/>
        </p:nvSpPr>
        <p:spPr>
          <a:xfrm>
            <a:off x="8354705" y="5292867"/>
            <a:ext cx="1622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2.2 V + 3/11 V</a:t>
            </a:r>
            <a:r>
              <a:rPr lang="en-US" baseline="-25000" dirty="0"/>
              <a:t>in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7970A4-4D18-419A-8743-E9804E48A152}"/>
              </a:ext>
            </a:extLst>
          </p:cNvPr>
          <p:cNvSpPr txBox="1"/>
          <p:nvPr/>
        </p:nvSpPr>
        <p:spPr>
          <a:xfrm>
            <a:off x="5903916" y="4918342"/>
            <a:ext cx="147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&gt;= 28.6 V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32F199-6080-4212-8657-40CA111E19AD}"/>
              </a:ext>
            </a:extLst>
          </p:cNvPr>
          <p:cNvSpPr/>
          <p:nvPr/>
        </p:nvSpPr>
        <p:spPr>
          <a:xfrm>
            <a:off x="8695356" y="4964662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5DB26C-B1D5-4F4E-9E3A-4B8400325432}"/>
              </a:ext>
            </a:extLst>
          </p:cNvPr>
          <p:cNvSpPr/>
          <p:nvPr/>
        </p:nvSpPr>
        <p:spPr>
          <a:xfrm>
            <a:off x="8549482" y="4599691"/>
            <a:ext cx="894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3.025 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B8374F-DCF2-4EE3-935B-A93D7F152492}"/>
              </a:ext>
            </a:extLst>
          </p:cNvPr>
          <p:cNvSpPr txBox="1"/>
          <p:nvPr/>
        </p:nvSpPr>
        <p:spPr>
          <a:xfrm>
            <a:off x="5957347" y="4595330"/>
            <a:ext cx="147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&lt;= 3.025 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D62A44-9076-49D1-BFCA-0BE6AAA4ECB1}"/>
              </a:ext>
            </a:extLst>
          </p:cNvPr>
          <p:cNvSpPr txBox="1"/>
          <p:nvPr/>
        </p:nvSpPr>
        <p:spPr>
          <a:xfrm>
            <a:off x="5637067" y="5301174"/>
            <a:ext cx="2522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3.025 V &lt;= V</a:t>
            </a:r>
            <a:r>
              <a:rPr lang="en-US" baseline="-25000" dirty="0"/>
              <a:t>in</a:t>
            </a:r>
            <a:r>
              <a:rPr lang="en-US" dirty="0"/>
              <a:t> &lt;= 28.6 V</a:t>
            </a:r>
          </a:p>
        </p:txBody>
      </p:sp>
    </p:spTree>
    <p:extLst>
      <p:ext uri="{BB962C8B-B14F-4D97-AF65-F5344CB8AC3E}">
        <p14:creationId xmlns:p14="http://schemas.microsoft.com/office/powerpoint/2010/main" val="2778770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699D-23B9-4634-9175-1AF07DBE8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718A2-2623-44D1-A2A9-2B2544188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50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2743200" algn="l"/>
            <a:r>
              <a:rPr lang="en-US" dirty="0"/>
              <a:t>Circuits with varying inputs</a:t>
            </a:r>
          </a:p>
          <a:p>
            <a:pPr marL="2743200" algn="l"/>
            <a:r>
              <a:rPr lang="en-US" dirty="0">
                <a:solidFill>
                  <a:srgbClr val="FF0000"/>
                </a:solidFill>
              </a:rPr>
              <a:t>Transfer characteristics of circuits with multiple diodes</a:t>
            </a:r>
          </a:p>
          <a:p>
            <a:pPr marL="914400" algn="l"/>
            <a:r>
              <a:rPr lang="en-US" dirty="0"/>
              <a:t>Standard diode application circuits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97589" y="541531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590599" y="1435747"/>
            <a:ext cx="758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079140" y="2332912"/>
            <a:ext cx="3139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4D37097-3520-4F37-B4D0-07EF735D49C3}"/>
              </a:ext>
            </a:extLst>
          </p:cNvPr>
          <p:cNvSpPr txBox="1"/>
          <p:nvPr/>
        </p:nvSpPr>
        <p:spPr>
          <a:xfrm>
            <a:off x="754455" y="3743107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71471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673692" y="1448289"/>
            <a:ext cx="76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1" y="4720033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F36FC51-DCE5-415E-9761-8A80E0454987}"/>
              </a:ext>
            </a:extLst>
          </p:cNvPr>
          <p:cNvSpPr txBox="1"/>
          <p:nvPr/>
        </p:nvSpPr>
        <p:spPr>
          <a:xfrm>
            <a:off x="922298" y="366949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351623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614403" y="1448289"/>
            <a:ext cx="82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 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948460" y="1900464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Assume no output current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D6EFF3A-C75E-4DF3-BE85-834FC1A9919E}"/>
              </a:ext>
            </a:extLst>
          </p:cNvPr>
          <p:cNvSpPr txBox="1"/>
          <p:nvPr/>
        </p:nvSpPr>
        <p:spPr>
          <a:xfrm>
            <a:off x="7948460" y="2443117"/>
            <a:ext cx="3597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Applying Kirchhoff’s Current Law: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6722231-A7A1-44BB-B7F6-2748B37910A1}"/>
              </a:ext>
            </a:extLst>
          </p:cNvPr>
          <p:cNvSpPr txBox="1"/>
          <p:nvPr/>
        </p:nvSpPr>
        <p:spPr>
          <a:xfrm>
            <a:off x="7948460" y="3102682"/>
            <a:ext cx="3597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r>
              <a:rPr lang="en-US" dirty="0"/>
              <a:t> flows through D</a:t>
            </a:r>
            <a:r>
              <a:rPr lang="en-US" baseline="-25000" dirty="0"/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F4E2F12-2727-4834-A40D-55C7682CA373}"/>
              </a:ext>
            </a:extLst>
          </p:cNvPr>
          <p:cNvSpPr txBox="1"/>
          <p:nvPr/>
        </p:nvSpPr>
        <p:spPr>
          <a:xfrm>
            <a:off x="7987843" y="3682823"/>
            <a:ext cx="3597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 through R</a:t>
            </a:r>
            <a:r>
              <a:rPr lang="en-US" baseline="-25000" dirty="0"/>
              <a:t>3</a:t>
            </a:r>
            <a:r>
              <a:rPr lang="en-US" dirty="0"/>
              <a:t> equals I</a:t>
            </a:r>
            <a:r>
              <a:rPr lang="en-US" baseline="-25000" dirty="0"/>
              <a:t>1  </a:t>
            </a:r>
            <a:r>
              <a:rPr lang="en-US" dirty="0"/>
              <a:t>+ I</a:t>
            </a:r>
            <a:r>
              <a:rPr lang="en-US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213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  <p:bldP spid="78" grpId="0"/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547962" y="1448289"/>
            <a:ext cx="886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 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697056" y="140739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Assume diode 1 is off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1883959-7E0D-4D90-94B7-F8A44E83E9F0}"/>
              </a:ext>
            </a:extLst>
          </p:cNvPr>
          <p:cNvSpPr txBox="1"/>
          <p:nvPr/>
        </p:nvSpPr>
        <p:spPr>
          <a:xfrm>
            <a:off x="7697056" y="1942148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Can diode 2 also be off at the same time?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17C6222-EC65-48AD-BDCB-36F68ECDE5C4}"/>
              </a:ext>
            </a:extLst>
          </p:cNvPr>
          <p:cNvSpPr txBox="1"/>
          <p:nvPr/>
        </p:nvSpPr>
        <p:spPr>
          <a:xfrm>
            <a:off x="7697056" y="2562940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I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C843BF2-DB38-4288-BFDC-48C9C577BB86}"/>
              </a:ext>
            </a:extLst>
          </p:cNvPr>
          <p:cNvSpPr txBox="1"/>
          <p:nvPr/>
        </p:nvSpPr>
        <p:spPr>
          <a:xfrm>
            <a:off x="8212183" y="3039537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r>
              <a:rPr lang="en-US" dirty="0"/>
              <a:t> = 9.3 V / 8 k</a:t>
            </a:r>
            <a:r>
              <a:rPr lang="el-GR" dirty="0"/>
              <a:t>Ω</a:t>
            </a:r>
            <a:r>
              <a:rPr lang="en-US" dirty="0"/>
              <a:t> = 1.16 mA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2A0C5B9-CCE0-45DF-B48B-46D42E648F95}"/>
              </a:ext>
            </a:extLst>
          </p:cNvPr>
          <p:cNvSpPr txBox="1"/>
          <p:nvPr/>
        </p:nvSpPr>
        <p:spPr>
          <a:xfrm>
            <a:off x="7770722" y="3461469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E298341-F979-41CE-A6D1-133F3F3D012C}"/>
              </a:ext>
            </a:extLst>
          </p:cNvPr>
          <p:cNvSpPr txBox="1"/>
          <p:nvPr/>
        </p:nvSpPr>
        <p:spPr>
          <a:xfrm>
            <a:off x="8285849" y="3938066"/>
            <a:ext cx="3906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10 V  - 1.16 mA * 6 k</a:t>
            </a:r>
            <a:r>
              <a:rPr lang="el-GR" dirty="0"/>
              <a:t>Ω</a:t>
            </a:r>
            <a:r>
              <a:rPr lang="en-US" dirty="0"/>
              <a:t> = 3.025 V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0688E9C-0089-44A1-B298-6151502F428B}"/>
              </a:ext>
            </a:extLst>
          </p:cNvPr>
          <p:cNvSpPr txBox="1"/>
          <p:nvPr/>
        </p:nvSpPr>
        <p:spPr>
          <a:xfrm>
            <a:off x="7697056" y="4359998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93CACD7-1029-47E6-B416-A37B5709DA87}"/>
              </a:ext>
            </a:extLst>
          </p:cNvPr>
          <p:cNvSpPr txBox="1"/>
          <p:nvPr/>
        </p:nvSpPr>
        <p:spPr>
          <a:xfrm>
            <a:off x="8285849" y="4851685"/>
            <a:ext cx="226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C</a:t>
            </a:r>
            <a:r>
              <a:rPr lang="en-US" dirty="0"/>
              <a:t> = 2.325 V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FB9770-30A4-4074-A1F6-8FB5E05BA097}"/>
              </a:ext>
            </a:extLst>
          </p:cNvPr>
          <p:cNvSpPr txBox="1"/>
          <p:nvPr/>
        </p:nvSpPr>
        <p:spPr>
          <a:xfrm>
            <a:off x="7697056" y="5424584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range for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4DABDDD-1203-43EF-9EBB-1AD9A2117EB1}"/>
              </a:ext>
            </a:extLst>
          </p:cNvPr>
          <p:cNvSpPr txBox="1"/>
          <p:nvPr/>
        </p:nvSpPr>
        <p:spPr>
          <a:xfrm>
            <a:off x="8438599" y="5921024"/>
            <a:ext cx="226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&lt;= 3.025 V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C073288-0931-455C-B93F-1F7DD52B1A8C}"/>
              </a:ext>
            </a:extLst>
          </p:cNvPr>
          <p:cNvSpPr txBox="1"/>
          <p:nvPr/>
        </p:nvSpPr>
        <p:spPr>
          <a:xfrm>
            <a:off x="11222506" y="2194028"/>
            <a:ext cx="805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955519B-E6BD-4484-860F-7870135D6AB2}"/>
              </a:ext>
            </a:extLst>
          </p:cNvPr>
          <p:cNvGrpSpPr/>
          <p:nvPr/>
        </p:nvGrpSpPr>
        <p:grpSpPr>
          <a:xfrm>
            <a:off x="4738167" y="3553977"/>
            <a:ext cx="1489977" cy="1302536"/>
            <a:chOff x="3780551" y="2585082"/>
            <a:chExt cx="1489977" cy="1302536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8041603-4B77-4B67-A037-946E1C671ED4}"/>
                </a:ext>
              </a:extLst>
            </p:cNvPr>
            <p:cNvSpPr/>
            <p:nvPr/>
          </p:nvSpPr>
          <p:spPr>
            <a:xfrm>
              <a:off x="3847699" y="2585082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49DCEE9-4057-4D74-B493-7E2295BF474E}"/>
                </a:ext>
              </a:extLst>
            </p:cNvPr>
            <p:cNvSpPr txBox="1"/>
            <p:nvPr/>
          </p:nvSpPr>
          <p:spPr>
            <a:xfrm>
              <a:off x="3919781" y="269880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0ACA501-F985-4CAB-B68A-A620756DEEC4}"/>
                </a:ext>
              </a:extLst>
            </p:cNvPr>
            <p:cNvSpPr txBox="1"/>
            <p:nvPr/>
          </p:nvSpPr>
          <p:spPr>
            <a:xfrm>
              <a:off x="4213459" y="273586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2" name="Content Placeholder 2">
              <a:extLst>
                <a:ext uri="{FF2B5EF4-FFF2-40B4-BE49-F238E27FC236}">
                  <a16:creationId xmlns:a16="http://schemas.microsoft.com/office/drawing/2014/main" id="{59E42D47-8CCC-4211-8F63-74843531ADB5}"/>
                </a:ext>
              </a:extLst>
            </p:cNvPr>
            <p:cNvSpPr txBox="1">
              <a:spLocks/>
            </p:cNvSpPr>
            <p:nvPr/>
          </p:nvSpPr>
          <p:spPr>
            <a:xfrm>
              <a:off x="3780551" y="3330543"/>
              <a:ext cx="1489977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on</a:t>
              </a:r>
              <a:r>
                <a:rPr lang="en-US" sz="2000" dirty="0"/>
                <a:t> = (0.7 V)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63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  <p:bldP spid="81" grpId="0"/>
      <p:bldP spid="82" grpId="0"/>
      <p:bldP spid="83" grpId="0"/>
      <p:bldP spid="85" grpId="0"/>
      <p:bldP spid="86" grpId="0"/>
      <p:bldP spid="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547962" y="1448289"/>
            <a:ext cx="886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 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697056" y="140739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Assume diode 2 is off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2A0C5B9-CCE0-45DF-B48B-46D42E648F95}"/>
              </a:ext>
            </a:extLst>
          </p:cNvPr>
          <p:cNvSpPr txBox="1"/>
          <p:nvPr/>
        </p:nvSpPr>
        <p:spPr>
          <a:xfrm>
            <a:off x="7732514" y="2238626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E298341-F979-41CE-A6D1-133F3F3D012C}"/>
              </a:ext>
            </a:extLst>
          </p:cNvPr>
          <p:cNvSpPr txBox="1"/>
          <p:nvPr/>
        </p:nvSpPr>
        <p:spPr>
          <a:xfrm>
            <a:off x="8120750" y="2732959"/>
            <a:ext cx="243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10 V 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0688E9C-0089-44A1-B298-6151502F428B}"/>
              </a:ext>
            </a:extLst>
          </p:cNvPr>
          <p:cNvSpPr txBox="1"/>
          <p:nvPr/>
        </p:nvSpPr>
        <p:spPr>
          <a:xfrm>
            <a:off x="7732514" y="3276132"/>
            <a:ext cx="337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range for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93CACD7-1029-47E6-B416-A37B5709DA87}"/>
              </a:ext>
            </a:extLst>
          </p:cNvPr>
          <p:cNvSpPr txBox="1"/>
          <p:nvPr/>
        </p:nvSpPr>
        <p:spPr>
          <a:xfrm>
            <a:off x="8120750" y="3620699"/>
            <a:ext cx="226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C</a:t>
            </a:r>
            <a:r>
              <a:rPr lang="en-US" dirty="0"/>
              <a:t> &gt;= 9.3 V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FB9770-30A4-4074-A1F6-8FB5E05BA097}"/>
              </a:ext>
            </a:extLst>
          </p:cNvPr>
          <p:cNvSpPr txBox="1"/>
          <p:nvPr/>
        </p:nvSpPr>
        <p:spPr>
          <a:xfrm>
            <a:off x="7804340" y="4066529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range for I</a:t>
            </a:r>
            <a:r>
              <a:rPr lang="en-US" baseline="-25000" dirty="0">
                <a:solidFill>
                  <a:srgbClr val="0070C0"/>
                </a:solidFill>
              </a:rPr>
              <a:t>3 </a:t>
            </a:r>
            <a:r>
              <a:rPr lang="en-US" dirty="0">
                <a:solidFill>
                  <a:srgbClr val="0070C0"/>
                </a:solidFill>
              </a:rPr>
              <a:t>(current through 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4DABDDD-1203-43EF-9EBB-1AD9A2117EB1}"/>
              </a:ext>
            </a:extLst>
          </p:cNvPr>
          <p:cNvSpPr txBox="1"/>
          <p:nvPr/>
        </p:nvSpPr>
        <p:spPr>
          <a:xfrm>
            <a:off x="8189240" y="4522299"/>
            <a:ext cx="2999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  <a:r>
              <a:rPr lang="en-US" dirty="0"/>
              <a:t> &gt;= 9.3 V / 2 k</a:t>
            </a:r>
            <a:r>
              <a:rPr lang="el-GR" dirty="0"/>
              <a:t> Ω</a:t>
            </a:r>
            <a:r>
              <a:rPr lang="en-US" dirty="0"/>
              <a:t> = 4.65 mA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98C9C81-456F-4A5A-B7C2-014972CA0DF9}"/>
              </a:ext>
            </a:extLst>
          </p:cNvPr>
          <p:cNvSpPr txBox="1"/>
          <p:nvPr/>
        </p:nvSpPr>
        <p:spPr>
          <a:xfrm>
            <a:off x="6577600" y="4951002"/>
            <a:ext cx="5405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minimum voltage drop across 4  k</a:t>
            </a:r>
            <a:r>
              <a:rPr lang="el-GR" dirty="0">
                <a:solidFill>
                  <a:srgbClr val="0070C0"/>
                </a:solidFill>
              </a:rPr>
              <a:t> Ω</a:t>
            </a:r>
            <a:r>
              <a:rPr lang="en-US" dirty="0">
                <a:solidFill>
                  <a:srgbClr val="0070C0"/>
                </a:solidFill>
              </a:rPr>
              <a:t> resistor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86A3C0E-6FDC-429E-9B1F-452663C8202E}"/>
              </a:ext>
            </a:extLst>
          </p:cNvPr>
          <p:cNvSpPr txBox="1"/>
          <p:nvPr/>
        </p:nvSpPr>
        <p:spPr>
          <a:xfrm>
            <a:off x="7920581" y="5372067"/>
            <a:ext cx="2999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4</a:t>
            </a:r>
            <a:r>
              <a:rPr lang="en-US" dirty="0"/>
              <a:t> &gt;= 4.65 mA * 4 k</a:t>
            </a:r>
            <a:r>
              <a:rPr lang="el-GR" dirty="0"/>
              <a:t> Ω</a:t>
            </a:r>
            <a:r>
              <a:rPr lang="en-US" dirty="0"/>
              <a:t> = 18.6 V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BAE5150-7976-450B-807E-8958E36B468B}"/>
              </a:ext>
            </a:extLst>
          </p:cNvPr>
          <p:cNvSpPr txBox="1"/>
          <p:nvPr/>
        </p:nvSpPr>
        <p:spPr>
          <a:xfrm>
            <a:off x="6577599" y="5729132"/>
            <a:ext cx="5405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Calculate range for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A6B22CE-F42B-4FA6-B979-11999193C383}"/>
              </a:ext>
            </a:extLst>
          </p:cNvPr>
          <p:cNvSpPr txBox="1"/>
          <p:nvPr/>
        </p:nvSpPr>
        <p:spPr>
          <a:xfrm>
            <a:off x="6338375" y="6222911"/>
            <a:ext cx="2999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&gt;= 9.3 V + 18.6 V + 0.7V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216C187-AC39-48F9-B9D8-F17F77C09CD1}"/>
              </a:ext>
            </a:extLst>
          </p:cNvPr>
          <p:cNvSpPr txBox="1"/>
          <p:nvPr/>
        </p:nvSpPr>
        <p:spPr>
          <a:xfrm>
            <a:off x="10505018" y="6222521"/>
            <a:ext cx="147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&gt;= 28.6 V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569BD15-5BB2-428B-849F-CE286BEBC008}"/>
              </a:ext>
            </a:extLst>
          </p:cNvPr>
          <p:cNvSpPr txBox="1"/>
          <p:nvPr/>
        </p:nvSpPr>
        <p:spPr>
          <a:xfrm>
            <a:off x="2039898" y="6165312"/>
            <a:ext cx="212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&gt;= V</a:t>
            </a:r>
            <a:r>
              <a:rPr lang="en-US" baseline="-25000" dirty="0"/>
              <a:t>C</a:t>
            </a:r>
            <a:r>
              <a:rPr lang="en-US" dirty="0"/>
              <a:t> + V</a:t>
            </a:r>
            <a:r>
              <a:rPr lang="en-US" baseline="-25000" dirty="0"/>
              <a:t>4</a:t>
            </a:r>
            <a:r>
              <a:rPr lang="en-US" dirty="0"/>
              <a:t> + V</a:t>
            </a:r>
            <a:r>
              <a:rPr lang="en-US" baseline="-25000" dirty="0"/>
              <a:t>ON</a:t>
            </a:r>
            <a:endParaRPr lang="en-US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438CE28-A1D1-4F5A-9825-FA10372E30D6}"/>
              </a:ext>
            </a:extLst>
          </p:cNvPr>
          <p:cNvSpPr txBox="1"/>
          <p:nvPr/>
        </p:nvSpPr>
        <p:spPr>
          <a:xfrm>
            <a:off x="7805453" y="1751962"/>
            <a:ext cx="2506336" cy="376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Diode 1 is on</a:t>
            </a:r>
          </a:p>
        </p:txBody>
      </p:sp>
    </p:spTree>
    <p:extLst>
      <p:ext uri="{BB962C8B-B14F-4D97-AF65-F5344CB8AC3E}">
        <p14:creationId xmlns:p14="http://schemas.microsoft.com/office/powerpoint/2010/main" val="146116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614403" y="1448289"/>
            <a:ext cx="82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 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697056" y="140739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Assume both diodes are 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2A0C5B9-CCE0-45DF-B48B-46D42E648F95}"/>
              </a:ext>
            </a:extLst>
          </p:cNvPr>
          <p:cNvSpPr txBox="1"/>
          <p:nvPr/>
        </p:nvSpPr>
        <p:spPr>
          <a:xfrm>
            <a:off x="7697055" y="2170667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KVL around loop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E298341-F979-41CE-A6D1-133F3F3D012C}"/>
              </a:ext>
            </a:extLst>
          </p:cNvPr>
          <p:cNvSpPr txBox="1"/>
          <p:nvPr/>
        </p:nvSpPr>
        <p:spPr>
          <a:xfrm>
            <a:off x="7348494" y="2651770"/>
            <a:ext cx="381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– 0.7 V – 4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1</a:t>
            </a:r>
            <a:r>
              <a:rPr lang="en-US" dirty="0"/>
              <a:t> – 2 k</a:t>
            </a:r>
            <a:r>
              <a:rPr lang="el-GR" dirty="0"/>
              <a:t>Ω</a:t>
            </a:r>
            <a:r>
              <a:rPr lang="en-US" dirty="0"/>
              <a:t> (I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</a:t>
            </a:r>
            <a:r>
              <a:rPr lang="en-US" dirty="0"/>
              <a:t>) = 0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B39E9AF0-28C5-4284-BFFF-9AD357E8ABA8}"/>
              </a:ext>
            </a:extLst>
          </p:cNvPr>
          <p:cNvSpPr/>
          <p:nvPr/>
        </p:nvSpPr>
        <p:spPr>
          <a:xfrm>
            <a:off x="670157" y="4218803"/>
            <a:ext cx="3613854" cy="2085294"/>
          </a:xfrm>
          <a:custGeom>
            <a:avLst/>
            <a:gdLst>
              <a:gd name="connsiteX0" fmla="*/ 553101 w 3613854"/>
              <a:gd name="connsiteY0" fmla="*/ 0 h 2085294"/>
              <a:gd name="connsiteX1" fmla="*/ 1622949 w 3613854"/>
              <a:gd name="connsiteY1" fmla="*/ 45720 h 2085294"/>
              <a:gd name="connsiteX2" fmla="*/ 3085989 w 3613854"/>
              <a:gd name="connsiteY2" fmla="*/ 54864 h 2085294"/>
              <a:gd name="connsiteX3" fmla="*/ 3479181 w 3613854"/>
              <a:gd name="connsiteY3" fmla="*/ 374904 h 2085294"/>
              <a:gd name="connsiteX4" fmla="*/ 3506613 w 3613854"/>
              <a:gd name="connsiteY4" fmla="*/ 1408176 h 2085294"/>
              <a:gd name="connsiteX5" fmla="*/ 3351165 w 3613854"/>
              <a:gd name="connsiteY5" fmla="*/ 1965960 h 2085294"/>
              <a:gd name="connsiteX6" fmla="*/ 534813 w 3613854"/>
              <a:gd name="connsiteY6" fmla="*/ 1938528 h 2085294"/>
              <a:gd name="connsiteX7" fmla="*/ 4461 w 3613854"/>
              <a:gd name="connsiteY7" fmla="*/ 420624 h 2085294"/>
              <a:gd name="connsiteX8" fmla="*/ 324501 w 3613854"/>
              <a:gd name="connsiteY8" fmla="*/ 45720 h 2085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854" h="2085294">
                <a:moveTo>
                  <a:pt x="553101" y="0"/>
                </a:moveTo>
                <a:cubicBezTo>
                  <a:pt x="876951" y="18288"/>
                  <a:pt x="1200801" y="36576"/>
                  <a:pt x="1622949" y="45720"/>
                </a:cubicBezTo>
                <a:cubicBezTo>
                  <a:pt x="2045097" y="54864"/>
                  <a:pt x="2776617" y="0"/>
                  <a:pt x="3085989" y="54864"/>
                </a:cubicBezTo>
                <a:cubicBezTo>
                  <a:pt x="3395361" y="109728"/>
                  <a:pt x="3409077" y="149352"/>
                  <a:pt x="3479181" y="374904"/>
                </a:cubicBezTo>
                <a:cubicBezTo>
                  <a:pt x="3549285" y="600456"/>
                  <a:pt x="3527949" y="1143000"/>
                  <a:pt x="3506613" y="1408176"/>
                </a:cubicBezTo>
                <a:cubicBezTo>
                  <a:pt x="3485277" y="1673352"/>
                  <a:pt x="3846465" y="1877568"/>
                  <a:pt x="3351165" y="1965960"/>
                </a:cubicBezTo>
                <a:cubicBezTo>
                  <a:pt x="2855865" y="2054352"/>
                  <a:pt x="1092597" y="2196084"/>
                  <a:pt x="534813" y="1938528"/>
                </a:cubicBezTo>
                <a:cubicBezTo>
                  <a:pt x="-22971" y="1680972"/>
                  <a:pt x="39513" y="736092"/>
                  <a:pt x="4461" y="420624"/>
                </a:cubicBezTo>
                <a:cubicBezTo>
                  <a:pt x="-30591" y="105156"/>
                  <a:pt x="146955" y="75438"/>
                  <a:pt x="324501" y="45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870A593-7D98-43F3-BE94-ABC91777F059}"/>
              </a:ext>
            </a:extLst>
          </p:cNvPr>
          <p:cNvSpPr txBox="1"/>
          <p:nvPr/>
        </p:nvSpPr>
        <p:spPr>
          <a:xfrm>
            <a:off x="7431334" y="3310151"/>
            <a:ext cx="381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– 0.7 V – 6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1</a:t>
            </a:r>
            <a:r>
              <a:rPr lang="en-US" dirty="0"/>
              <a:t> – 2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 </a:t>
            </a:r>
            <a:r>
              <a:rPr lang="en-US" dirty="0"/>
              <a:t>= 0</a:t>
            </a:r>
          </a:p>
        </p:txBody>
      </p:sp>
    </p:spTree>
    <p:extLst>
      <p:ext uri="{BB962C8B-B14F-4D97-AF65-F5344CB8AC3E}">
        <p14:creationId xmlns:p14="http://schemas.microsoft.com/office/powerpoint/2010/main" val="32819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91" grpId="0" animBg="1"/>
      <p:bldP spid="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diode circuits with unknown input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2569091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144081" y="3881509"/>
            <a:ext cx="7663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1322720" y="3881511"/>
            <a:ext cx="1231645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614403" y="1448289"/>
            <a:ext cx="82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41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2474655" y="3276132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B1C0A4-8C13-4701-8A2E-0D1146D92E06}"/>
              </a:ext>
            </a:extLst>
          </p:cNvPr>
          <p:cNvGrpSpPr/>
          <p:nvPr/>
        </p:nvGrpSpPr>
        <p:grpSpPr>
          <a:xfrm rot="10800000">
            <a:off x="3346222" y="374310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3E07DA0-9A4D-4C1E-9021-E9169FE5F40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A2F7964-0DF0-4E8A-AC4F-BE9E3CD980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AE26FAC-0FD6-4D03-9779-7832227E3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3B6E3A0F-00DC-415A-B7EE-756E311157D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1DAD8CC-6C62-4A4D-8626-C9956D5A00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5DC62C3-9AA2-410B-87E6-8D24337EB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C07D18C-659C-40F1-9829-C56BAF5A4F6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4E7DD6-9A88-443A-A175-F32B17911D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F2695FDE-BE6C-4630-8710-FF70BC2AC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77D5C08-2991-4245-9AA5-01A199C88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B542040-BC74-43D7-92CC-003197126F3B}"/>
              </a:ext>
            </a:extLst>
          </p:cNvPr>
          <p:cNvCxnSpPr>
            <a:cxnSpLocks/>
          </p:cNvCxnSpPr>
          <p:nvPr/>
        </p:nvCxnSpPr>
        <p:spPr>
          <a:xfrm flipH="1" flipV="1">
            <a:off x="2946593" y="3875894"/>
            <a:ext cx="397939" cy="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A75CAA6-E1D2-458D-B76A-963BE1D4EF82}"/>
              </a:ext>
            </a:extLst>
          </p:cNvPr>
          <p:cNvSpPr txBox="1"/>
          <p:nvPr/>
        </p:nvSpPr>
        <p:spPr>
          <a:xfrm>
            <a:off x="3077485" y="3281670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4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ECC790-9B3B-4304-8C1B-721999DDED2B}"/>
              </a:ext>
            </a:extLst>
          </p:cNvPr>
          <p:cNvCxnSpPr>
            <a:cxnSpLocks/>
          </p:cNvCxnSpPr>
          <p:nvPr/>
        </p:nvCxnSpPr>
        <p:spPr>
          <a:xfrm>
            <a:off x="3344532" y="4114800"/>
            <a:ext cx="852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16DAE03-1AD1-4C96-A619-499382A00460}"/>
              </a:ext>
            </a:extLst>
          </p:cNvPr>
          <p:cNvSpPr txBox="1"/>
          <p:nvPr/>
        </p:nvSpPr>
        <p:spPr>
          <a:xfrm>
            <a:off x="3001826" y="3854159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57F9D64-E63B-4445-9B29-BA00E73CC1B4}"/>
              </a:ext>
            </a:extLst>
          </p:cNvPr>
          <p:cNvCxnSpPr>
            <a:cxnSpLocks/>
          </p:cNvCxnSpPr>
          <p:nvPr/>
        </p:nvCxnSpPr>
        <p:spPr>
          <a:xfrm>
            <a:off x="6222603" y="2347402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54599E1-8E72-4263-9421-96590131623B}"/>
              </a:ext>
            </a:extLst>
          </p:cNvPr>
          <p:cNvSpPr txBox="1"/>
          <p:nvPr/>
        </p:nvSpPr>
        <p:spPr>
          <a:xfrm>
            <a:off x="6222603" y="2443117"/>
            <a:ext cx="4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25B3511-9CAC-4834-916E-DD67C12DF185}"/>
              </a:ext>
            </a:extLst>
          </p:cNvPr>
          <p:cNvCxnSpPr>
            <a:cxnSpLocks/>
          </p:cNvCxnSpPr>
          <p:nvPr/>
        </p:nvCxnSpPr>
        <p:spPr>
          <a:xfrm>
            <a:off x="4729083" y="4635655"/>
            <a:ext cx="0" cy="69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034ED55-0AB9-433B-96AB-710883EC0318}"/>
              </a:ext>
            </a:extLst>
          </p:cNvPr>
          <p:cNvSpPr txBox="1"/>
          <p:nvPr/>
        </p:nvSpPr>
        <p:spPr>
          <a:xfrm>
            <a:off x="4770190" y="4720033"/>
            <a:ext cx="84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 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BAE9792-8D93-4624-AA98-3816E6867A04}"/>
              </a:ext>
            </a:extLst>
          </p:cNvPr>
          <p:cNvSpPr txBox="1"/>
          <p:nvPr/>
        </p:nvSpPr>
        <p:spPr>
          <a:xfrm>
            <a:off x="947374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6BBFEA-2D97-4BBE-966E-E0A1C288BDC3}"/>
              </a:ext>
            </a:extLst>
          </p:cNvPr>
          <p:cNvSpPr txBox="1"/>
          <p:nvPr/>
        </p:nvSpPr>
        <p:spPr>
          <a:xfrm>
            <a:off x="7697056" y="1407396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Assume both diodes are 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2A0C5B9-CCE0-45DF-B48B-46D42E648F95}"/>
              </a:ext>
            </a:extLst>
          </p:cNvPr>
          <p:cNvSpPr txBox="1"/>
          <p:nvPr/>
        </p:nvSpPr>
        <p:spPr>
          <a:xfrm>
            <a:off x="8205769" y="2089233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KVL around this loop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E298341-F979-41CE-A6D1-133F3F3D012C}"/>
              </a:ext>
            </a:extLst>
          </p:cNvPr>
          <p:cNvSpPr txBox="1"/>
          <p:nvPr/>
        </p:nvSpPr>
        <p:spPr>
          <a:xfrm>
            <a:off x="7962369" y="2601432"/>
            <a:ext cx="40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 V – 0.7 V – 6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</a:t>
            </a:r>
            <a:r>
              <a:rPr lang="en-US" dirty="0"/>
              <a:t> – 2 k</a:t>
            </a:r>
            <a:r>
              <a:rPr lang="el-GR" dirty="0"/>
              <a:t>Ω</a:t>
            </a:r>
            <a:r>
              <a:rPr lang="en-US" dirty="0"/>
              <a:t>  (I</a:t>
            </a:r>
            <a:r>
              <a:rPr lang="en-US" baseline="-25000" dirty="0"/>
              <a:t>1</a:t>
            </a:r>
            <a:r>
              <a:rPr lang="en-US" dirty="0"/>
              <a:t> + I</a:t>
            </a:r>
            <a:r>
              <a:rPr lang="en-US" baseline="-25000" dirty="0"/>
              <a:t>2</a:t>
            </a:r>
            <a:r>
              <a:rPr lang="en-US" dirty="0"/>
              <a:t>) = 0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549960D-1B3B-4FA6-9204-215FD6F1C7F9}"/>
              </a:ext>
            </a:extLst>
          </p:cNvPr>
          <p:cNvSpPr/>
          <p:nvPr/>
        </p:nvSpPr>
        <p:spPr>
          <a:xfrm>
            <a:off x="4345903" y="3854159"/>
            <a:ext cx="68168" cy="7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21C0B2D-2BDD-41ED-96BB-DB6EBE40CC10}"/>
              </a:ext>
            </a:extLst>
          </p:cNvPr>
          <p:cNvSpPr txBox="1"/>
          <p:nvPr/>
        </p:nvSpPr>
        <p:spPr>
          <a:xfrm>
            <a:off x="4228770" y="343603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C5E4E28-93EA-44EE-B18B-0359766A3270}"/>
              </a:ext>
            </a:extLst>
          </p:cNvPr>
          <p:cNvSpPr/>
          <p:nvPr/>
        </p:nvSpPr>
        <p:spPr>
          <a:xfrm>
            <a:off x="4810166" y="1330296"/>
            <a:ext cx="2756109" cy="5047414"/>
          </a:xfrm>
          <a:custGeom>
            <a:avLst/>
            <a:gdLst>
              <a:gd name="connsiteX0" fmla="*/ 1703650 w 2756109"/>
              <a:gd name="connsiteY0" fmla="*/ 447133 h 5047414"/>
              <a:gd name="connsiteX1" fmla="*/ 1703650 w 2756109"/>
              <a:gd name="connsiteY1" fmla="*/ 1854693 h 5047414"/>
              <a:gd name="connsiteX2" fmla="*/ 1477618 w 2756109"/>
              <a:gd name="connsiteY2" fmla="*/ 2450594 h 5047414"/>
              <a:gd name="connsiteX3" fmla="*/ 943362 w 2756109"/>
              <a:gd name="connsiteY3" fmla="*/ 2727996 h 5047414"/>
              <a:gd name="connsiteX4" fmla="*/ 193349 w 2756109"/>
              <a:gd name="connsiteY4" fmla="*/ 2861560 h 5047414"/>
              <a:gd name="connsiteX5" fmla="*/ 18688 w 2756109"/>
              <a:gd name="connsiteY5" fmla="*/ 3200607 h 5047414"/>
              <a:gd name="connsiteX6" fmla="*/ 8414 w 2756109"/>
              <a:gd name="connsiteY6" fmla="*/ 3724589 h 5047414"/>
              <a:gd name="connsiteX7" fmla="*/ 49510 w 2756109"/>
              <a:gd name="connsiteY7" fmla="*/ 4649264 h 5047414"/>
              <a:gd name="connsiteX8" fmla="*/ 285816 w 2756109"/>
              <a:gd name="connsiteY8" fmla="*/ 5039682 h 5047414"/>
              <a:gd name="connsiteX9" fmla="*/ 1118023 w 2756109"/>
              <a:gd name="connsiteY9" fmla="*/ 4731457 h 5047414"/>
              <a:gd name="connsiteX10" fmla="*/ 2587227 w 2756109"/>
              <a:gd name="connsiteY10" fmla="*/ 2902657 h 5047414"/>
              <a:gd name="connsiteX11" fmla="*/ 2710517 w 2756109"/>
              <a:gd name="connsiteY11" fmla="*/ 1464275 h 5047414"/>
              <a:gd name="connsiteX12" fmla="*/ 2463937 w 2756109"/>
              <a:gd name="connsiteY12" fmla="*/ 190279 h 5047414"/>
              <a:gd name="connsiteX13" fmla="*/ 1970778 w 2756109"/>
              <a:gd name="connsiteY13" fmla="*/ 5344 h 5047414"/>
              <a:gd name="connsiteX14" fmla="*/ 1713924 w 2756109"/>
              <a:gd name="connsiteY14" fmla="*/ 180005 h 50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56109" h="5047414">
                <a:moveTo>
                  <a:pt x="1703650" y="447133"/>
                </a:moveTo>
                <a:cubicBezTo>
                  <a:pt x="1722486" y="983958"/>
                  <a:pt x="1741322" y="1520783"/>
                  <a:pt x="1703650" y="1854693"/>
                </a:cubicBezTo>
                <a:cubicBezTo>
                  <a:pt x="1665978" y="2188603"/>
                  <a:pt x="1604333" y="2305044"/>
                  <a:pt x="1477618" y="2450594"/>
                </a:cubicBezTo>
                <a:cubicBezTo>
                  <a:pt x="1350903" y="2596144"/>
                  <a:pt x="1157407" y="2659502"/>
                  <a:pt x="943362" y="2727996"/>
                </a:cubicBezTo>
                <a:cubicBezTo>
                  <a:pt x="729317" y="2796490"/>
                  <a:pt x="347461" y="2782792"/>
                  <a:pt x="193349" y="2861560"/>
                </a:cubicBezTo>
                <a:cubicBezTo>
                  <a:pt x="39237" y="2940328"/>
                  <a:pt x="49511" y="3056769"/>
                  <a:pt x="18688" y="3200607"/>
                </a:cubicBezTo>
                <a:cubicBezTo>
                  <a:pt x="-12135" y="3344445"/>
                  <a:pt x="3277" y="3483146"/>
                  <a:pt x="8414" y="3724589"/>
                </a:cubicBezTo>
                <a:cubicBezTo>
                  <a:pt x="13551" y="3966032"/>
                  <a:pt x="3276" y="4430082"/>
                  <a:pt x="49510" y="4649264"/>
                </a:cubicBezTo>
                <a:cubicBezTo>
                  <a:pt x="95744" y="4868446"/>
                  <a:pt x="107731" y="5025983"/>
                  <a:pt x="285816" y="5039682"/>
                </a:cubicBezTo>
                <a:cubicBezTo>
                  <a:pt x="463901" y="5053381"/>
                  <a:pt x="734455" y="5087628"/>
                  <a:pt x="1118023" y="4731457"/>
                </a:cubicBezTo>
                <a:cubicBezTo>
                  <a:pt x="1501591" y="4375286"/>
                  <a:pt x="2321811" y="3447187"/>
                  <a:pt x="2587227" y="2902657"/>
                </a:cubicBezTo>
                <a:cubicBezTo>
                  <a:pt x="2852643" y="2358127"/>
                  <a:pt x="2731065" y="1916338"/>
                  <a:pt x="2710517" y="1464275"/>
                </a:cubicBezTo>
                <a:cubicBezTo>
                  <a:pt x="2689969" y="1012212"/>
                  <a:pt x="2587227" y="433434"/>
                  <a:pt x="2463937" y="190279"/>
                </a:cubicBezTo>
                <a:cubicBezTo>
                  <a:pt x="2340647" y="-52876"/>
                  <a:pt x="2095780" y="7056"/>
                  <a:pt x="1970778" y="5344"/>
                </a:cubicBezTo>
                <a:cubicBezTo>
                  <a:pt x="1845776" y="3632"/>
                  <a:pt x="1779850" y="91818"/>
                  <a:pt x="1713924" y="180005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FA26C33-79F6-4EC1-9CF3-48A9F578DBD4}"/>
              </a:ext>
            </a:extLst>
          </p:cNvPr>
          <p:cNvSpPr txBox="1"/>
          <p:nvPr/>
        </p:nvSpPr>
        <p:spPr>
          <a:xfrm>
            <a:off x="7973662" y="3222810"/>
            <a:ext cx="40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9.3V – 2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1</a:t>
            </a:r>
            <a:r>
              <a:rPr lang="en-US" dirty="0"/>
              <a:t> – 8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 </a:t>
            </a:r>
            <a:r>
              <a:rPr lang="en-US" dirty="0"/>
              <a:t>= 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1A2C438-7C16-4BA7-A4AC-745664181BAA}"/>
              </a:ext>
            </a:extLst>
          </p:cNvPr>
          <p:cNvSpPr txBox="1"/>
          <p:nvPr/>
        </p:nvSpPr>
        <p:spPr>
          <a:xfrm>
            <a:off x="8013013" y="3679483"/>
            <a:ext cx="4178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Multiply by 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0493A00-D941-4A55-A1CB-9AF2820BEF3C}"/>
              </a:ext>
            </a:extLst>
          </p:cNvPr>
          <p:cNvSpPr txBox="1"/>
          <p:nvPr/>
        </p:nvSpPr>
        <p:spPr>
          <a:xfrm>
            <a:off x="7955949" y="4166356"/>
            <a:ext cx="40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27.9V – 6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1</a:t>
            </a:r>
            <a:r>
              <a:rPr lang="en-US" dirty="0"/>
              <a:t> – 24 k</a:t>
            </a:r>
            <a:r>
              <a:rPr lang="el-GR" dirty="0"/>
              <a:t>Ω</a:t>
            </a:r>
            <a:r>
              <a:rPr lang="en-US" dirty="0"/>
              <a:t> * I</a:t>
            </a:r>
            <a:r>
              <a:rPr lang="en-US" baseline="-25000" dirty="0"/>
              <a:t>2 </a:t>
            </a:r>
            <a:r>
              <a:rPr lang="en-US" dirty="0"/>
              <a:t>= 0</a:t>
            </a:r>
          </a:p>
        </p:txBody>
      </p:sp>
    </p:spTree>
    <p:extLst>
      <p:ext uri="{BB962C8B-B14F-4D97-AF65-F5344CB8AC3E}">
        <p14:creationId xmlns:p14="http://schemas.microsoft.com/office/powerpoint/2010/main" val="325183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92" grpId="0"/>
      <p:bldP spid="93" grpId="0"/>
      <p:bldP spid="9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17859</TotalTime>
  <Words>906</Words>
  <Application>Microsoft Office PowerPoint</Application>
  <PresentationFormat>Widescreen</PresentationFormat>
  <Paragraphs>228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Analog Electronics Technology</vt:lpstr>
      <vt:lpstr>Analog Electronics Technology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Multiple diode circuits with unknown input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453</cp:revision>
  <dcterms:created xsi:type="dcterms:W3CDTF">2018-11-17T00:51:02Z</dcterms:created>
  <dcterms:modified xsi:type="dcterms:W3CDTF">2020-10-02T02:17:23Z</dcterms:modified>
</cp:coreProperties>
</file>